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61" r:id="rId4"/>
    <p:sldId id="267" r:id="rId5"/>
    <p:sldId id="260" r:id="rId6"/>
    <p:sldId id="268" r:id="rId7"/>
    <p:sldId id="259" r:id="rId8"/>
    <p:sldId id="269" r:id="rId9"/>
    <p:sldId id="270" r:id="rId10"/>
    <p:sldId id="271" r:id="rId11"/>
    <p:sldId id="272" r:id="rId12"/>
    <p:sldId id="274" r:id="rId13"/>
    <p:sldId id="275" r:id="rId14"/>
    <p:sldId id="276" r:id="rId15"/>
    <p:sldId id="277" r:id="rId16"/>
    <p:sldId id="281" r:id="rId17"/>
    <p:sldId id="278" r:id="rId18"/>
    <p:sldId id="279" r:id="rId19"/>
    <p:sldId id="280" r:id="rId20"/>
    <p:sldId id="263" r:id="rId21"/>
    <p:sldId id="282" r:id="rId22"/>
    <p:sldId id="258" r:id="rId23"/>
    <p:sldId id="283" r:id="rId24"/>
    <p:sldId id="266" r:id="rId25"/>
    <p:sldId id="265" r:id="rId26"/>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2A"/>
    <a:srgbClr val="B23D0C"/>
    <a:srgbClr val="B23D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77" autoAdjust="0"/>
    <p:restoredTop sz="94660"/>
  </p:normalViewPr>
  <p:slideViewPr>
    <p:cSldViewPr snapToGrid="0" showGuides="1">
      <p:cViewPr varScale="1">
        <p:scale>
          <a:sx n="72" d="100"/>
          <a:sy n="72" d="100"/>
        </p:scale>
        <p:origin x="53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5598B8-A12D-4AD0-9F41-01838A2A47C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F28C84F8-B8F5-40B0-AB29-92AE79C968E7}">
      <dgm:prSet phldrT="[Text]" custT="1"/>
      <dgm:spPr/>
      <dgm:t>
        <a:bodyPr/>
        <a:lstStyle/>
        <a:p>
          <a:r>
            <a:rPr lang="el-GR" sz="1200" dirty="0"/>
            <a:t>Κατάλληλος ορισμός της αλλαγής</a:t>
          </a:r>
          <a:endParaRPr lang="en-GB" sz="1200" dirty="0"/>
        </a:p>
      </dgm:t>
    </dgm:pt>
    <dgm:pt modelId="{FEB94E22-939B-46EE-90CB-265D62EBC41E}" type="parTrans" cxnId="{40DEE0A2-E809-4E25-9098-F4E442938E0C}">
      <dgm:prSet/>
      <dgm:spPr/>
      <dgm:t>
        <a:bodyPr/>
        <a:lstStyle/>
        <a:p>
          <a:endParaRPr lang="en-GB" sz="3600"/>
        </a:p>
      </dgm:t>
    </dgm:pt>
    <dgm:pt modelId="{6FC9AFF0-A2A9-472C-80EA-F9909B4F673D}" type="sibTrans" cxnId="{40DEE0A2-E809-4E25-9098-F4E442938E0C}">
      <dgm:prSet/>
      <dgm:spPr/>
      <dgm:t>
        <a:bodyPr/>
        <a:lstStyle/>
        <a:p>
          <a:endParaRPr lang="en-GB" sz="3600"/>
        </a:p>
      </dgm:t>
    </dgm:pt>
    <dgm:pt modelId="{166F9498-2BBC-44F4-A8A0-901CA112A5B7}">
      <dgm:prSet phldrT="[Text]" custT="1"/>
      <dgm:spPr/>
      <dgm:t>
        <a:bodyPr/>
        <a:lstStyle/>
        <a:p>
          <a:r>
            <a:rPr lang="el-GR" sz="1200" dirty="0"/>
            <a:t>Συμπεριληπτική</a:t>
          </a:r>
          <a:r>
            <a:rPr lang="el-GR" sz="1200" baseline="0" dirty="0"/>
            <a:t> λήψη αποφάσεων</a:t>
          </a:r>
          <a:endParaRPr lang="en-GB" sz="1200" dirty="0"/>
        </a:p>
      </dgm:t>
    </dgm:pt>
    <dgm:pt modelId="{015BCA60-0C10-440B-876E-E977D3859474}" type="parTrans" cxnId="{95D1ACE2-A644-4F7D-9CFB-13EFCF6FA5E7}">
      <dgm:prSet/>
      <dgm:spPr/>
      <dgm:t>
        <a:bodyPr/>
        <a:lstStyle/>
        <a:p>
          <a:endParaRPr lang="en-GB" sz="3600"/>
        </a:p>
      </dgm:t>
    </dgm:pt>
    <dgm:pt modelId="{C5715CDA-5847-4460-846A-26A38EB595B3}" type="sibTrans" cxnId="{95D1ACE2-A644-4F7D-9CFB-13EFCF6FA5E7}">
      <dgm:prSet/>
      <dgm:spPr/>
      <dgm:t>
        <a:bodyPr/>
        <a:lstStyle/>
        <a:p>
          <a:endParaRPr lang="en-GB" sz="3600"/>
        </a:p>
      </dgm:t>
    </dgm:pt>
    <dgm:pt modelId="{34D6C939-BA6A-4C7F-9DD1-F52676414CE1}">
      <dgm:prSet phldrT="[Text]" custT="1"/>
      <dgm:spPr/>
      <dgm:t>
        <a:bodyPr/>
        <a:lstStyle/>
        <a:p>
          <a:r>
            <a:rPr lang="el-GR" sz="1200" dirty="0"/>
            <a:t>Δεκτικότητα στην ανατροφοδότηση</a:t>
          </a:r>
          <a:endParaRPr lang="en-GB" sz="1200" dirty="0"/>
        </a:p>
      </dgm:t>
    </dgm:pt>
    <dgm:pt modelId="{50B68502-255B-480B-A816-650CB01829FC}" type="parTrans" cxnId="{8B6D5074-DA88-4836-98E9-887D882E57E4}">
      <dgm:prSet/>
      <dgm:spPr/>
      <dgm:t>
        <a:bodyPr/>
        <a:lstStyle/>
        <a:p>
          <a:endParaRPr lang="en-GB" sz="3600"/>
        </a:p>
      </dgm:t>
    </dgm:pt>
    <dgm:pt modelId="{0B66A2AD-B87E-4896-B8FB-75548FB08B83}" type="sibTrans" cxnId="{8B6D5074-DA88-4836-98E9-887D882E57E4}">
      <dgm:prSet/>
      <dgm:spPr/>
      <dgm:t>
        <a:bodyPr/>
        <a:lstStyle/>
        <a:p>
          <a:endParaRPr lang="en-GB" sz="3600"/>
        </a:p>
      </dgm:t>
    </dgm:pt>
    <dgm:pt modelId="{C16986BC-33FA-4705-B71C-E98CE0A1ABA7}">
      <dgm:prSet phldrT="[Text]" custT="1"/>
      <dgm:spPr/>
      <dgm:t>
        <a:bodyPr/>
        <a:lstStyle/>
        <a:p>
          <a:r>
            <a:rPr lang="en-US" sz="1200" dirty="0"/>
            <a:t> </a:t>
          </a:r>
          <a:r>
            <a:rPr lang="el-GR" sz="1200" dirty="0"/>
            <a:t>Εξάλειψη της συμφόρησης </a:t>
          </a:r>
          <a:r>
            <a:rPr lang="el-GR" sz="1200" b="1" dirty="0">
              <a:solidFill>
                <a:schemeClr val="tx1"/>
              </a:solidFill>
            </a:rPr>
            <a:t>(</a:t>
          </a:r>
          <a:r>
            <a:rPr lang="en-US" sz="1200" b="1" dirty="0">
              <a:solidFill>
                <a:schemeClr val="tx1"/>
              </a:solidFill>
            </a:rPr>
            <a:t>bottlenecks</a:t>
          </a:r>
          <a:r>
            <a:rPr lang="el-GR" sz="1200" b="1" dirty="0">
              <a:solidFill>
                <a:schemeClr val="tx1"/>
              </a:solidFill>
            </a:rPr>
            <a:t>)</a:t>
          </a:r>
          <a:endParaRPr lang="en-GB" sz="1200" b="1" dirty="0">
            <a:solidFill>
              <a:schemeClr val="tx1"/>
            </a:solidFill>
          </a:endParaRPr>
        </a:p>
      </dgm:t>
    </dgm:pt>
    <dgm:pt modelId="{9FCA0629-AEF8-4B38-88F9-7E943B114B9C}" type="parTrans" cxnId="{500D89A6-6711-4465-80D4-401F353B72DF}">
      <dgm:prSet/>
      <dgm:spPr/>
      <dgm:t>
        <a:bodyPr/>
        <a:lstStyle/>
        <a:p>
          <a:endParaRPr lang="en-GB" sz="3600"/>
        </a:p>
      </dgm:t>
    </dgm:pt>
    <dgm:pt modelId="{B5F0C426-F577-4682-9ED2-58CED1E03157}" type="sibTrans" cxnId="{500D89A6-6711-4465-80D4-401F353B72DF}">
      <dgm:prSet/>
      <dgm:spPr/>
      <dgm:t>
        <a:bodyPr/>
        <a:lstStyle/>
        <a:p>
          <a:endParaRPr lang="en-GB" sz="3600"/>
        </a:p>
      </dgm:t>
    </dgm:pt>
    <dgm:pt modelId="{60B92FA6-5C1B-4831-911B-CB87CEC0B696}">
      <dgm:prSet phldrT="[Text]" custT="1"/>
      <dgm:spPr/>
      <dgm:t>
        <a:bodyPr/>
        <a:lstStyle/>
        <a:p>
          <a:r>
            <a:rPr lang="el-GR" sz="1200" dirty="0"/>
            <a:t>Συνέπεια</a:t>
          </a:r>
          <a:endParaRPr lang="en-GB" sz="1200" dirty="0"/>
        </a:p>
      </dgm:t>
    </dgm:pt>
    <dgm:pt modelId="{02E885F6-105F-423B-B378-5B42FADED860}" type="parTrans" cxnId="{AED4EE5E-EECF-451C-A3D8-9C3ADBC122C9}">
      <dgm:prSet/>
      <dgm:spPr/>
      <dgm:t>
        <a:bodyPr/>
        <a:lstStyle/>
        <a:p>
          <a:endParaRPr lang="en-GB" sz="3600"/>
        </a:p>
      </dgm:t>
    </dgm:pt>
    <dgm:pt modelId="{A839FD4C-4F8F-4C38-A936-438C6E7E6F3F}" type="sibTrans" cxnId="{AED4EE5E-EECF-451C-A3D8-9C3ADBC122C9}">
      <dgm:prSet/>
      <dgm:spPr/>
      <dgm:t>
        <a:bodyPr/>
        <a:lstStyle/>
        <a:p>
          <a:endParaRPr lang="en-GB" sz="3600"/>
        </a:p>
      </dgm:t>
    </dgm:pt>
    <dgm:pt modelId="{A12DC0EA-504B-4BBA-A7AA-0A78DF4213BC}">
      <dgm:prSet custT="1"/>
      <dgm:spPr/>
      <dgm:t>
        <a:bodyPr/>
        <a:lstStyle/>
        <a:p>
          <a:r>
            <a:rPr lang="el-GR" sz="1200" dirty="0"/>
            <a:t>Ανάλυση των </a:t>
          </a:r>
          <a:r>
            <a:rPr lang="en-US" sz="1200" dirty="0"/>
            <a:t>Stakeholders </a:t>
          </a:r>
          <a:endParaRPr lang="en-GB" sz="1200" dirty="0"/>
        </a:p>
      </dgm:t>
    </dgm:pt>
    <dgm:pt modelId="{FBE18EDF-68B9-474D-9A04-A990D1178E1A}" type="parTrans" cxnId="{1094FED0-ABD8-4974-93D4-AC3992F50D97}">
      <dgm:prSet/>
      <dgm:spPr/>
      <dgm:t>
        <a:bodyPr/>
        <a:lstStyle/>
        <a:p>
          <a:endParaRPr lang="en-GB" sz="3600"/>
        </a:p>
      </dgm:t>
    </dgm:pt>
    <dgm:pt modelId="{AA9CBC66-3E35-4F17-A9F4-77CBCC1A267D}" type="sibTrans" cxnId="{1094FED0-ABD8-4974-93D4-AC3992F50D97}">
      <dgm:prSet/>
      <dgm:spPr/>
      <dgm:t>
        <a:bodyPr/>
        <a:lstStyle/>
        <a:p>
          <a:endParaRPr lang="en-GB" sz="3600"/>
        </a:p>
      </dgm:t>
    </dgm:pt>
    <dgm:pt modelId="{02759488-C0CE-4603-ADD5-F92AB0CE2FE3}">
      <dgm:prSet custT="1"/>
      <dgm:spPr/>
      <dgm:t>
        <a:bodyPr/>
        <a:lstStyle/>
        <a:p>
          <a:r>
            <a:rPr lang="el-GR" sz="1200" dirty="0"/>
            <a:t>Δημιουργία</a:t>
          </a:r>
          <a:r>
            <a:rPr lang="el-GR" sz="1200" baseline="0" dirty="0"/>
            <a:t> χρονοδιαγράμματος</a:t>
          </a:r>
          <a:endParaRPr lang="en-GB" sz="1200" dirty="0"/>
        </a:p>
      </dgm:t>
    </dgm:pt>
    <dgm:pt modelId="{CE74263D-A9B8-4F06-BFBB-3B78CA9E6C83}" type="parTrans" cxnId="{0B944875-83D6-473A-9306-D4283403E595}">
      <dgm:prSet/>
      <dgm:spPr/>
      <dgm:t>
        <a:bodyPr/>
        <a:lstStyle/>
        <a:p>
          <a:endParaRPr lang="en-GB" sz="3600"/>
        </a:p>
      </dgm:t>
    </dgm:pt>
    <dgm:pt modelId="{72012A1B-80E2-4D45-AC73-C01E01D89787}" type="sibTrans" cxnId="{0B944875-83D6-473A-9306-D4283403E595}">
      <dgm:prSet/>
      <dgm:spPr/>
      <dgm:t>
        <a:bodyPr/>
        <a:lstStyle/>
        <a:p>
          <a:endParaRPr lang="en-GB" sz="3600"/>
        </a:p>
      </dgm:t>
    </dgm:pt>
    <dgm:pt modelId="{DE6670E7-8516-4C15-BE49-D9A21F663E82}" type="pres">
      <dgm:prSet presAssocID="{0F5598B8-A12D-4AD0-9F41-01838A2A47CE}" presName="cycle" presStyleCnt="0">
        <dgm:presLayoutVars>
          <dgm:dir/>
          <dgm:resizeHandles val="exact"/>
        </dgm:presLayoutVars>
      </dgm:prSet>
      <dgm:spPr/>
    </dgm:pt>
    <dgm:pt modelId="{9CA5888A-10CC-42FA-8206-CE4D9AC95F00}" type="pres">
      <dgm:prSet presAssocID="{F28C84F8-B8F5-40B0-AB29-92AE79C968E7}" presName="node" presStyleLbl="node1" presStyleIdx="0" presStyleCnt="7" custScaleX="127858" custScaleY="89726">
        <dgm:presLayoutVars>
          <dgm:bulletEnabled val="1"/>
        </dgm:presLayoutVars>
      </dgm:prSet>
      <dgm:spPr/>
    </dgm:pt>
    <dgm:pt modelId="{EAA52986-34B7-45E1-8E91-ACC0BE19DA7E}" type="pres">
      <dgm:prSet presAssocID="{F28C84F8-B8F5-40B0-AB29-92AE79C968E7}" presName="spNode" presStyleCnt="0"/>
      <dgm:spPr/>
    </dgm:pt>
    <dgm:pt modelId="{37C1374A-2E23-420E-81EA-62CA8942FFFD}" type="pres">
      <dgm:prSet presAssocID="{6FC9AFF0-A2A9-472C-80EA-F9909B4F673D}" presName="sibTrans" presStyleLbl="sibTrans1D1" presStyleIdx="0" presStyleCnt="7"/>
      <dgm:spPr/>
    </dgm:pt>
    <dgm:pt modelId="{1A02C99C-DB66-485D-8F9B-891CCD04BDCC}" type="pres">
      <dgm:prSet presAssocID="{A12DC0EA-504B-4BBA-A7AA-0A78DF4213BC}" presName="node" presStyleLbl="node1" presStyleIdx="1" presStyleCnt="7" custScaleX="148302" custScaleY="134090" custRadScaleRad="102348" custRadScaleInc="29316">
        <dgm:presLayoutVars>
          <dgm:bulletEnabled val="1"/>
        </dgm:presLayoutVars>
      </dgm:prSet>
      <dgm:spPr/>
    </dgm:pt>
    <dgm:pt modelId="{3901E2F3-0887-4469-B640-54513C271664}" type="pres">
      <dgm:prSet presAssocID="{A12DC0EA-504B-4BBA-A7AA-0A78DF4213BC}" presName="spNode" presStyleCnt="0"/>
      <dgm:spPr/>
    </dgm:pt>
    <dgm:pt modelId="{B5EC1750-ED83-4F5E-8A86-6C34D49B635C}" type="pres">
      <dgm:prSet presAssocID="{AA9CBC66-3E35-4F17-A9F4-77CBCC1A267D}" presName="sibTrans" presStyleLbl="sibTrans1D1" presStyleIdx="1" presStyleCnt="7"/>
      <dgm:spPr/>
    </dgm:pt>
    <dgm:pt modelId="{31085EAA-C2C3-4741-BA07-ABC0B44E7677}" type="pres">
      <dgm:prSet presAssocID="{02759488-C0CE-4603-ADD5-F92AB0CE2FE3}" presName="node" presStyleLbl="node1" presStyleIdx="2" presStyleCnt="7" custScaleX="125568" custScaleY="100935">
        <dgm:presLayoutVars>
          <dgm:bulletEnabled val="1"/>
        </dgm:presLayoutVars>
      </dgm:prSet>
      <dgm:spPr/>
    </dgm:pt>
    <dgm:pt modelId="{D7BA287B-97C5-4669-8AD3-B7765C36BAB0}" type="pres">
      <dgm:prSet presAssocID="{02759488-C0CE-4603-ADD5-F92AB0CE2FE3}" presName="spNode" presStyleCnt="0"/>
      <dgm:spPr/>
    </dgm:pt>
    <dgm:pt modelId="{826AAEB6-9E2B-4CA9-B228-D4CC93923F76}" type="pres">
      <dgm:prSet presAssocID="{72012A1B-80E2-4D45-AC73-C01E01D89787}" presName="sibTrans" presStyleLbl="sibTrans1D1" presStyleIdx="2" presStyleCnt="7"/>
      <dgm:spPr/>
    </dgm:pt>
    <dgm:pt modelId="{74B5A489-5ACE-4AC9-8A42-3BC221C68A7E}" type="pres">
      <dgm:prSet presAssocID="{166F9498-2BBC-44F4-A8A0-901CA112A5B7}" presName="node" presStyleLbl="node1" presStyleIdx="3" presStyleCnt="7" custScaleX="145203" custScaleY="130260" custRadScaleRad="96471" custRadScaleInc="-5121">
        <dgm:presLayoutVars>
          <dgm:bulletEnabled val="1"/>
        </dgm:presLayoutVars>
      </dgm:prSet>
      <dgm:spPr/>
    </dgm:pt>
    <dgm:pt modelId="{D5375795-0908-447B-8AA8-720F20BCC24C}" type="pres">
      <dgm:prSet presAssocID="{166F9498-2BBC-44F4-A8A0-901CA112A5B7}" presName="spNode" presStyleCnt="0"/>
      <dgm:spPr/>
    </dgm:pt>
    <dgm:pt modelId="{D74EE2DC-D363-4160-9CA3-B249D58683E6}" type="pres">
      <dgm:prSet presAssocID="{C5715CDA-5847-4460-846A-26A38EB595B3}" presName="sibTrans" presStyleLbl="sibTrans1D1" presStyleIdx="3" presStyleCnt="7"/>
      <dgm:spPr/>
    </dgm:pt>
    <dgm:pt modelId="{E0738C35-FD29-47D8-A625-930F5A721CE9}" type="pres">
      <dgm:prSet presAssocID="{34D6C939-BA6A-4C7F-9DD1-F52676414CE1}" presName="node" presStyleLbl="node1" presStyleIdx="4" presStyleCnt="7" custScaleX="139892" custScaleY="143332" custRadScaleRad="105854" custRadScaleInc="56603">
        <dgm:presLayoutVars>
          <dgm:bulletEnabled val="1"/>
        </dgm:presLayoutVars>
      </dgm:prSet>
      <dgm:spPr/>
    </dgm:pt>
    <dgm:pt modelId="{6B3BF8F8-C260-47C1-AE63-ACCA02BCE3DA}" type="pres">
      <dgm:prSet presAssocID="{34D6C939-BA6A-4C7F-9DD1-F52676414CE1}" presName="spNode" presStyleCnt="0"/>
      <dgm:spPr/>
    </dgm:pt>
    <dgm:pt modelId="{44953CF5-DADD-4F6F-927B-108B72CA6153}" type="pres">
      <dgm:prSet presAssocID="{0B66A2AD-B87E-4896-B8FB-75548FB08B83}" presName="sibTrans" presStyleLbl="sibTrans1D1" presStyleIdx="4" presStyleCnt="7"/>
      <dgm:spPr/>
    </dgm:pt>
    <dgm:pt modelId="{8672E7C2-A03F-4B5D-BC70-1E71BDD435E6}" type="pres">
      <dgm:prSet presAssocID="{C16986BC-33FA-4705-B71C-E98CE0A1ABA7}" presName="node" presStyleLbl="node1" presStyleIdx="5" presStyleCnt="7" custScaleX="133125" custRadScaleRad="104820" custRadScaleInc="13431">
        <dgm:presLayoutVars>
          <dgm:bulletEnabled val="1"/>
        </dgm:presLayoutVars>
      </dgm:prSet>
      <dgm:spPr/>
    </dgm:pt>
    <dgm:pt modelId="{71090D6F-E79B-4736-8822-C72AA817AB35}" type="pres">
      <dgm:prSet presAssocID="{C16986BC-33FA-4705-B71C-E98CE0A1ABA7}" presName="spNode" presStyleCnt="0"/>
      <dgm:spPr/>
    </dgm:pt>
    <dgm:pt modelId="{F57597E4-AB4F-4232-8105-6044A6CD409D}" type="pres">
      <dgm:prSet presAssocID="{B5F0C426-F577-4682-9ED2-58CED1E03157}" presName="sibTrans" presStyleLbl="sibTrans1D1" presStyleIdx="5" presStyleCnt="7"/>
      <dgm:spPr/>
    </dgm:pt>
    <dgm:pt modelId="{41F3E495-4DA6-4930-ADD7-429B9C79A2CC}" type="pres">
      <dgm:prSet presAssocID="{60B92FA6-5C1B-4831-911B-CB87CEC0B696}" presName="node" presStyleLbl="node1" presStyleIdx="6" presStyleCnt="7">
        <dgm:presLayoutVars>
          <dgm:bulletEnabled val="1"/>
        </dgm:presLayoutVars>
      </dgm:prSet>
      <dgm:spPr/>
    </dgm:pt>
    <dgm:pt modelId="{4C059E25-E508-4E2B-B866-1A4C6425A4E9}" type="pres">
      <dgm:prSet presAssocID="{60B92FA6-5C1B-4831-911B-CB87CEC0B696}" presName="spNode" presStyleCnt="0"/>
      <dgm:spPr/>
    </dgm:pt>
    <dgm:pt modelId="{2E8E9EDF-80BF-43BE-AFC2-014F7902785D}" type="pres">
      <dgm:prSet presAssocID="{A839FD4C-4F8F-4C38-A936-438C6E7E6F3F}" presName="sibTrans" presStyleLbl="sibTrans1D1" presStyleIdx="6" presStyleCnt="7"/>
      <dgm:spPr/>
    </dgm:pt>
  </dgm:ptLst>
  <dgm:cxnLst>
    <dgm:cxn modelId="{9488AB19-E79C-4F57-9514-1AF7837152A5}" type="presOf" srcId="{AA9CBC66-3E35-4F17-A9F4-77CBCC1A267D}" destId="{B5EC1750-ED83-4F5E-8A86-6C34D49B635C}" srcOrd="0" destOrd="0" presId="urn:microsoft.com/office/officeart/2005/8/layout/cycle5"/>
    <dgm:cxn modelId="{030FF834-0AF8-4052-8172-A4BB493594F8}" type="presOf" srcId="{6FC9AFF0-A2A9-472C-80EA-F9909B4F673D}" destId="{37C1374A-2E23-420E-81EA-62CA8942FFFD}" srcOrd="0" destOrd="0" presId="urn:microsoft.com/office/officeart/2005/8/layout/cycle5"/>
    <dgm:cxn modelId="{E63BD335-53BE-4424-AF8B-8CFBEE614B71}" type="presOf" srcId="{166F9498-2BBC-44F4-A8A0-901CA112A5B7}" destId="{74B5A489-5ACE-4AC9-8A42-3BC221C68A7E}" srcOrd="0" destOrd="0" presId="urn:microsoft.com/office/officeart/2005/8/layout/cycle5"/>
    <dgm:cxn modelId="{AED4EE5E-EECF-451C-A3D8-9C3ADBC122C9}" srcId="{0F5598B8-A12D-4AD0-9F41-01838A2A47CE}" destId="{60B92FA6-5C1B-4831-911B-CB87CEC0B696}" srcOrd="6" destOrd="0" parTransId="{02E885F6-105F-423B-B378-5B42FADED860}" sibTransId="{A839FD4C-4F8F-4C38-A936-438C6E7E6F3F}"/>
    <dgm:cxn modelId="{8122B64B-747B-4101-86A8-8CE67147D06A}" type="presOf" srcId="{A839FD4C-4F8F-4C38-A936-438C6E7E6F3F}" destId="{2E8E9EDF-80BF-43BE-AFC2-014F7902785D}" srcOrd="0" destOrd="0" presId="urn:microsoft.com/office/officeart/2005/8/layout/cycle5"/>
    <dgm:cxn modelId="{CC21B14E-A5E9-48BB-9E82-7524F2FBF9FF}" type="presOf" srcId="{A12DC0EA-504B-4BBA-A7AA-0A78DF4213BC}" destId="{1A02C99C-DB66-485D-8F9B-891CCD04BDCC}" srcOrd="0" destOrd="0" presId="urn:microsoft.com/office/officeart/2005/8/layout/cycle5"/>
    <dgm:cxn modelId="{144F9E50-B014-40DB-AF57-C50A199703E9}" type="presOf" srcId="{0B66A2AD-B87E-4896-B8FB-75548FB08B83}" destId="{44953CF5-DADD-4F6F-927B-108B72CA6153}" srcOrd="0" destOrd="0" presId="urn:microsoft.com/office/officeart/2005/8/layout/cycle5"/>
    <dgm:cxn modelId="{8B6D5074-DA88-4836-98E9-887D882E57E4}" srcId="{0F5598B8-A12D-4AD0-9F41-01838A2A47CE}" destId="{34D6C939-BA6A-4C7F-9DD1-F52676414CE1}" srcOrd="4" destOrd="0" parTransId="{50B68502-255B-480B-A816-650CB01829FC}" sibTransId="{0B66A2AD-B87E-4896-B8FB-75548FB08B83}"/>
    <dgm:cxn modelId="{0B944875-83D6-473A-9306-D4283403E595}" srcId="{0F5598B8-A12D-4AD0-9F41-01838A2A47CE}" destId="{02759488-C0CE-4603-ADD5-F92AB0CE2FE3}" srcOrd="2" destOrd="0" parTransId="{CE74263D-A9B8-4F06-BFBB-3B78CA9E6C83}" sibTransId="{72012A1B-80E2-4D45-AC73-C01E01D89787}"/>
    <dgm:cxn modelId="{24BCCF55-6122-4A8E-9233-5CAA823FFF7F}" type="presOf" srcId="{C16986BC-33FA-4705-B71C-E98CE0A1ABA7}" destId="{8672E7C2-A03F-4B5D-BC70-1E71BDD435E6}" srcOrd="0" destOrd="0" presId="urn:microsoft.com/office/officeart/2005/8/layout/cycle5"/>
    <dgm:cxn modelId="{62259C59-53B2-4A42-BE74-D7D385599E7F}" type="presOf" srcId="{C5715CDA-5847-4460-846A-26A38EB595B3}" destId="{D74EE2DC-D363-4160-9CA3-B249D58683E6}" srcOrd="0" destOrd="0" presId="urn:microsoft.com/office/officeart/2005/8/layout/cycle5"/>
    <dgm:cxn modelId="{B9A26B93-1824-42CC-966A-5D723EE56B0D}" type="presOf" srcId="{02759488-C0CE-4603-ADD5-F92AB0CE2FE3}" destId="{31085EAA-C2C3-4741-BA07-ABC0B44E7677}" srcOrd="0" destOrd="0" presId="urn:microsoft.com/office/officeart/2005/8/layout/cycle5"/>
    <dgm:cxn modelId="{40DEE0A2-E809-4E25-9098-F4E442938E0C}" srcId="{0F5598B8-A12D-4AD0-9F41-01838A2A47CE}" destId="{F28C84F8-B8F5-40B0-AB29-92AE79C968E7}" srcOrd="0" destOrd="0" parTransId="{FEB94E22-939B-46EE-90CB-265D62EBC41E}" sibTransId="{6FC9AFF0-A2A9-472C-80EA-F9909B4F673D}"/>
    <dgm:cxn modelId="{500D89A6-6711-4465-80D4-401F353B72DF}" srcId="{0F5598B8-A12D-4AD0-9F41-01838A2A47CE}" destId="{C16986BC-33FA-4705-B71C-E98CE0A1ABA7}" srcOrd="5" destOrd="0" parTransId="{9FCA0629-AEF8-4B38-88F9-7E943B114B9C}" sibTransId="{B5F0C426-F577-4682-9ED2-58CED1E03157}"/>
    <dgm:cxn modelId="{E75499A8-7C8C-4156-A4F1-1A693D207321}" type="presOf" srcId="{72012A1B-80E2-4D45-AC73-C01E01D89787}" destId="{826AAEB6-9E2B-4CA9-B228-D4CC93923F76}" srcOrd="0" destOrd="0" presId="urn:microsoft.com/office/officeart/2005/8/layout/cycle5"/>
    <dgm:cxn modelId="{2EFBEBB2-5630-4B03-838F-4F814CB46205}" type="presOf" srcId="{60B92FA6-5C1B-4831-911B-CB87CEC0B696}" destId="{41F3E495-4DA6-4930-ADD7-429B9C79A2CC}" srcOrd="0" destOrd="0" presId="urn:microsoft.com/office/officeart/2005/8/layout/cycle5"/>
    <dgm:cxn modelId="{1094FED0-ABD8-4974-93D4-AC3992F50D97}" srcId="{0F5598B8-A12D-4AD0-9F41-01838A2A47CE}" destId="{A12DC0EA-504B-4BBA-A7AA-0A78DF4213BC}" srcOrd="1" destOrd="0" parTransId="{FBE18EDF-68B9-474D-9A04-A990D1178E1A}" sibTransId="{AA9CBC66-3E35-4F17-A9F4-77CBCC1A267D}"/>
    <dgm:cxn modelId="{95D1ACE2-A644-4F7D-9CFB-13EFCF6FA5E7}" srcId="{0F5598B8-A12D-4AD0-9F41-01838A2A47CE}" destId="{166F9498-2BBC-44F4-A8A0-901CA112A5B7}" srcOrd="3" destOrd="0" parTransId="{015BCA60-0C10-440B-876E-E977D3859474}" sibTransId="{C5715CDA-5847-4460-846A-26A38EB595B3}"/>
    <dgm:cxn modelId="{923F16EB-8F34-40C7-AADE-2E0BC7C66C59}" type="presOf" srcId="{0F5598B8-A12D-4AD0-9F41-01838A2A47CE}" destId="{DE6670E7-8516-4C15-BE49-D9A21F663E82}" srcOrd="0" destOrd="0" presId="urn:microsoft.com/office/officeart/2005/8/layout/cycle5"/>
    <dgm:cxn modelId="{1511FAEE-6FE8-4493-9A4A-C6C4CD50C4A4}" type="presOf" srcId="{34D6C939-BA6A-4C7F-9DD1-F52676414CE1}" destId="{E0738C35-FD29-47D8-A625-930F5A721CE9}" srcOrd="0" destOrd="0" presId="urn:microsoft.com/office/officeart/2005/8/layout/cycle5"/>
    <dgm:cxn modelId="{E468D9EF-2C8D-4466-8649-6CE03AE03C58}" type="presOf" srcId="{F28C84F8-B8F5-40B0-AB29-92AE79C968E7}" destId="{9CA5888A-10CC-42FA-8206-CE4D9AC95F00}" srcOrd="0" destOrd="0" presId="urn:microsoft.com/office/officeart/2005/8/layout/cycle5"/>
    <dgm:cxn modelId="{017268F8-EFD6-4D39-A453-49EF76D3C59F}" type="presOf" srcId="{B5F0C426-F577-4682-9ED2-58CED1E03157}" destId="{F57597E4-AB4F-4232-8105-6044A6CD409D}" srcOrd="0" destOrd="0" presId="urn:microsoft.com/office/officeart/2005/8/layout/cycle5"/>
    <dgm:cxn modelId="{68F0281D-43AD-4DE7-A712-A0F2CA25B769}" type="presParOf" srcId="{DE6670E7-8516-4C15-BE49-D9A21F663E82}" destId="{9CA5888A-10CC-42FA-8206-CE4D9AC95F00}" srcOrd="0" destOrd="0" presId="urn:microsoft.com/office/officeart/2005/8/layout/cycle5"/>
    <dgm:cxn modelId="{BCAFA886-1E90-46F3-93CB-837E34E1DF91}" type="presParOf" srcId="{DE6670E7-8516-4C15-BE49-D9A21F663E82}" destId="{EAA52986-34B7-45E1-8E91-ACC0BE19DA7E}" srcOrd="1" destOrd="0" presId="urn:microsoft.com/office/officeart/2005/8/layout/cycle5"/>
    <dgm:cxn modelId="{6C11554B-D692-4BEC-BD67-100691CC73B3}" type="presParOf" srcId="{DE6670E7-8516-4C15-BE49-D9A21F663E82}" destId="{37C1374A-2E23-420E-81EA-62CA8942FFFD}" srcOrd="2" destOrd="0" presId="urn:microsoft.com/office/officeart/2005/8/layout/cycle5"/>
    <dgm:cxn modelId="{C58E19CB-63A7-45B8-972E-DF38078D244C}" type="presParOf" srcId="{DE6670E7-8516-4C15-BE49-D9A21F663E82}" destId="{1A02C99C-DB66-485D-8F9B-891CCD04BDCC}" srcOrd="3" destOrd="0" presId="urn:microsoft.com/office/officeart/2005/8/layout/cycle5"/>
    <dgm:cxn modelId="{B7AD01D3-C9AC-40FD-88B5-8E84BF673174}" type="presParOf" srcId="{DE6670E7-8516-4C15-BE49-D9A21F663E82}" destId="{3901E2F3-0887-4469-B640-54513C271664}" srcOrd="4" destOrd="0" presId="urn:microsoft.com/office/officeart/2005/8/layout/cycle5"/>
    <dgm:cxn modelId="{C023A7D3-2F92-42E9-B7D9-23A554F6379E}" type="presParOf" srcId="{DE6670E7-8516-4C15-BE49-D9A21F663E82}" destId="{B5EC1750-ED83-4F5E-8A86-6C34D49B635C}" srcOrd="5" destOrd="0" presId="urn:microsoft.com/office/officeart/2005/8/layout/cycle5"/>
    <dgm:cxn modelId="{A7DE652A-8D07-42D7-A432-2C1B63780627}" type="presParOf" srcId="{DE6670E7-8516-4C15-BE49-D9A21F663E82}" destId="{31085EAA-C2C3-4741-BA07-ABC0B44E7677}" srcOrd="6" destOrd="0" presId="urn:microsoft.com/office/officeart/2005/8/layout/cycle5"/>
    <dgm:cxn modelId="{9836F294-F56D-4330-8A70-A0C3BD72C4FF}" type="presParOf" srcId="{DE6670E7-8516-4C15-BE49-D9A21F663E82}" destId="{D7BA287B-97C5-4669-8AD3-B7765C36BAB0}" srcOrd="7" destOrd="0" presId="urn:microsoft.com/office/officeart/2005/8/layout/cycle5"/>
    <dgm:cxn modelId="{B0C94ED0-A68E-42B9-9592-E1F7B5CC16D8}" type="presParOf" srcId="{DE6670E7-8516-4C15-BE49-D9A21F663E82}" destId="{826AAEB6-9E2B-4CA9-B228-D4CC93923F76}" srcOrd="8" destOrd="0" presId="urn:microsoft.com/office/officeart/2005/8/layout/cycle5"/>
    <dgm:cxn modelId="{22BF5DD0-05A1-49F6-BA03-4F7D37879C06}" type="presParOf" srcId="{DE6670E7-8516-4C15-BE49-D9A21F663E82}" destId="{74B5A489-5ACE-4AC9-8A42-3BC221C68A7E}" srcOrd="9" destOrd="0" presId="urn:microsoft.com/office/officeart/2005/8/layout/cycle5"/>
    <dgm:cxn modelId="{F8F54CEF-FF52-44F4-A05E-0A979226481E}" type="presParOf" srcId="{DE6670E7-8516-4C15-BE49-D9A21F663E82}" destId="{D5375795-0908-447B-8AA8-720F20BCC24C}" srcOrd="10" destOrd="0" presId="urn:microsoft.com/office/officeart/2005/8/layout/cycle5"/>
    <dgm:cxn modelId="{464FED6A-F504-47AE-B6B7-F5AC6F5BE242}" type="presParOf" srcId="{DE6670E7-8516-4C15-BE49-D9A21F663E82}" destId="{D74EE2DC-D363-4160-9CA3-B249D58683E6}" srcOrd="11" destOrd="0" presId="urn:microsoft.com/office/officeart/2005/8/layout/cycle5"/>
    <dgm:cxn modelId="{49A1DDA6-6030-45C6-8516-217AF6162C9E}" type="presParOf" srcId="{DE6670E7-8516-4C15-BE49-D9A21F663E82}" destId="{E0738C35-FD29-47D8-A625-930F5A721CE9}" srcOrd="12" destOrd="0" presId="urn:microsoft.com/office/officeart/2005/8/layout/cycle5"/>
    <dgm:cxn modelId="{CF53C812-B208-4A11-AD34-12E081F2E298}" type="presParOf" srcId="{DE6670E7-8516-4C15-BE49-D9A21F663E82}" destId="{6B3BF8F8-C260-47C1-AE63-ACCA02BCE3DA}" srcOrd="13" destOrd="0" presId="urn:microsoft.com/office/officeart/2005/8/layout/cycle5"/>
    <dgm:cxn modelId="{36F0E74D-0915-4762-B622-ABB14E0DCCB7}" type="presParOf" srcId="{DE6670E7-8516-4C15-BE49-D9A21F663E82}" destId="{44953CF5-DADD-4F6F-927B-108B72CA6153}" srcOrd="14" destOrd="0" presId="urn:microsoft.com/office/officeart/2005/8/layout/cycle5"/>
    <dgm:cxn modelId="{D6FC5AAC-D98B-43A2-AAC5-C9A252B2B6AC}" type="presParOf" srcId="{DE6670E7-8516-4C15-BE49-D9A21F663E82}" destId="{8672E7C2-A03F-4B5D-BC70-1E71BDD435E6}" srcOrd="15" destOrd="0" presId="urn:microsoft.com/office/officeart/2005/8/layout/cycle5"/>
    <dgm:cxn modelId="{3F5F9066-B51C-46AE-8C91-83CAA4393302}" type="presParOf" srcId="{DE6670E7-8516-4C15-BE49-D9A21F663E82}" destId="{71090D6F-E79B-4736-8822-C72AA817AB35}" srcOrd="16" destOrd="0" presId="urn:microsoft.com/office/officeart/2005/8/layout/cycle5"/>
    <dgm:cxn modelId="{27735179-18A5-4334-A905-849FC1D21963}" type="presParOf" srcId="{DE6670E7-8516-4C15-BE49-D9A21F663E82}" destId="{F57597E4-AB4F-4232-8105-6044A6CD409D}" srcOrd="17" destOrd="0" presId="urn:microsoft.com/office/officeart/2005/8/layout/cycle5"/>
    <dgm:cxn modelId="{B2CBA3C3-60D1-43F6-8F88-F936EFD6C413}" type="presParOf" srcId="{DE6670E7-8516-4C15-BE49-D9A21F663E82}" destId="{41F3E495-4DA6-4930-ADD7-429B9C79A2CC}" srcOrd="18" destOrd="0" presId="urn:microsoft.com/office/officeart/2005/8/layout/cycle5"/>
    <dgm:cxn modelId="{351C836B-185D-452D-8A39-6432B8B6722C}" type="presParOf" srcId="{DE6670E7-8516-4C15-BE49-D9A21F663E82}" destId="{4C059E25-E508-4E2B-B866-1A4C6425A4E9}" srcOrd="19" destOrd="0" presId="urn:microsoft.com/office/officeart/2005/8/layout/cycle5"/>
    <dgm:cxn modelId="{157A5C9B-A716-47AE-8C1A-9454B1FF03A3}" type="presParOf" srcId="{DE6670E7-8516-4C15-BE49-D9A21F663E82}" destId="{2E8E9EDF-80BF-43BE-AFC2-014F7902785D}" srcOrd="20"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5888A-10CC-42FA-8206-CE4D9AC95F00}">
      <dsp:nvSpPr>
        <dsp:cNvPr id="0" name=""/>
        <dsp:cNvSpPr/>
      </dsp:nvSpPr>
      <dsp:spPr>
        <a:xfrm>
          <a:off x="2504397" y="-46406"/>
          <a:ext cx="1132509" cy="5165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t>Κατάλληλος ορισμός της αλλαγής</a:t>
          </a:r>
          <a:endParaRPr lang="en-GB" sz="1200" kern="1200" dirty="0"/>
        </a:p>
      </dsp:txBody>
      <dsp:txXfrm>
        <a:off x="2529615" y="-21188"/>
        <a:ext cx="1082073" cy="466153"/>
      </dsp:txXfrm>
    </dsp:sp>
    <dsp:sp modelId="{37C1374A-2E23-420E-81EA-62CA8942FFFD}">
      <dsp:nvSpPr>
        <dsp:cNvPr id="0" name=""/>
        <dsp:cNvSpPr/>
      </dsp:nvSpPr>
      <dsp:spPr>
        <a:xfrm>
          <a:off x="1541555" y="249425"/>
          <a:ext cx="3288858" cy="3288858"/>
        </a:xfrm>
        <a:custGeom>
          <a:avLst/>
          <a:gdLst/>
          <a:ahLst/>
          <a:cxnLst/>
          <a:rect l="0" t="0" r="0" b="0"/>
          <a:pathLst>
            <a:path>
              <a:moveTo>
                <a:pt x="2197013" y="95623"/>
              </a:moveTo>
              <a:arcTo wR="1644429" hR="1644429" stAng="17378125" swAng="67462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A02C99C-DB66-485D-8F9B-891CCD04BDCC}">
      <dsp:nvSpPr>
        <dsp:cNvPr id="0" name=""/>
        <dsp:cNvSpPr/>
      </dsp:nvSpPr>
      <dsp:spPr>
        <a:xfrm>
          <a:off x="3816576" y="540257"/>
          <a:ext cx="1313593" cy="7720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t>Ανάλυση των </a:t>
          </a:r>
          <a:r>
            <a:rPr lang="en-US" sz="1200" kern="1200" dirty="0"/>
            <a:t>Stakeholders </a:t>
          </a:r>
          <a:endParaRPr lang="en-GB" sz="1200" kern="1200" dirty="0"/>
        </a:p>
      </dsp:txBody>
      <dsp:txXfrm>
        <a:off x="3854262" y="577943"/>
        <a:ext cx="1238221" cy="696639"/>
      </dsp:txXfrm>
    </dsp:sp>
    <dsp:sp modelId="{B5EC1750-ED83-4F5E-8A86-6C34D49B635C}">
      <dsp:nvSpPr>
        <dsp:cNvPr id="0" name=""/>
        <dsp:cNvSpPr/>
      </dsp:nvSpPr>
      <dsp:spPr>
        <a:xfrm>
          <a:off x="1434346" y="107521"/>
          <a:ext cx="3288858" cy="3288858"/>
        </a:xfrm>
        <a:custGeom>
          <a:avLst/>
          <a:gdLst/>
          <a:ahLst/>
          <a:cxnLst/>
          <a:rect l="0" t="0" r="0" b="0"/>
          <a:pathLst>
            <a:path>
              <a:moveTo>
                <a:pt x="3257664" y="1325647"/>
              </a:moveTo>
              <a:arcTo wR="1644429" hR="1644429" stAng="20929327" swAng="78732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1085EAA-C2C3-4741-BA07-ABC0B44E7677}">
      <dsp:nvSpPr>
        <dsp:cNvPr id="0" name=""/>
        <dsp:cNvSpPr/>
      </dsp:nvSpPr>
      <dsp:spPr>
        <a:xfrm>
          <a:off x="4117739" y="1931675"/>
          <a:ext cx="1112225" cy="5811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t>Δημιουργία</a:t>
          </a:r>
          <a:r>
            <a:rPr lang="el-GR" sz="1200" kern="1200" baseline="0" dirty="0"/>
            <a:t> χρονοδιαγράμματος</a:t>
          </a:r>
          <a:endParaRPr lang="en-GB" sz="1200" kern="1200" dirty="0"/>
        </a:p>
      </dsp:txBody>
      <dsp:txXfrm>
        <a:off x="4146107" y="1960043"/>
        <a:ext cx="1055489" cy="524388"/>
      </dsp:txXfrm>
    </dsp:sp>
    <dsp:sp modelId="{826AAEB6-9E2B-4CA9-B228-D4CC93923F76}">
      <dsp:nvSpPr>
        <dsp:cNvPr id="0" name=""/>
        <dsp:cNvSpPr/>
      </dsp:nvSpPr>
      <dsp:spPr>
        <a:xfrm>
          <a:off x="1513313" y="40120"/>
          <a:ext cx="3288858" cy="3288858"/>
        </a:xfrm>
        <a:custGeom>
          <a:avLst/>
          <a:gdLst/>
          <a:ahLst/>
          <a:cxnLst/>
          <a:rect l="0" t="0" r="0" b="0"/>
          <a:pathLst>
            <a:path>
              <a:moveTo>
                <a:pt x="3012331" y="2557112"/>
              </a:moveTo>
              <a:arcTo wR="1644429" hR="1644429" stAng="2022706" swAng="62837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4B5A489-5ACE-4AC9-8A42-3BC221C68A7E}">
      <dsp:nvSpPr>
        <dsp:cNvPr id="0" name=""/>
        <dsp:cNvSpPr/>
      </dsp:nvSpPr>
      <dsp:spPr>
        <a:xfrm>
          <a:off x="3137710" y="2899918"/>
          <a:ext cx="1286143" cy="749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t>Συμπεριληπτική</a:t>
          </a:r>
          <a:r>
            <a:rPr lang="el-GR" sz="1200" kern="1200" baseline="0" dirty="0"/>
            <a:t> λήψη αποφάσεων</a:t>
          </a:r>
          <a:endParaRPr lang="en-GB" sz="1200" kern="1200" dirty="0"/>
        </a:p>
      </dsp:txBody>
      <dsp:txXfrm>
        <a:off x="3174320" y="2936528"/>
        <a:ext cx="1212923" cy="676740"/>
      </dsp:txXfrm>
    </dsp:sp>
    <dsp:sp modelId="{D74EE2DC-D363-4160-9CA3-B249D58683E6}">
      <dsp:nvSpPr>
        <dsp:cNvPr id="0" name=""/>
        <dsp:cNvSpPr/>
      </dsp:nvSpPr>
      <dsp:spPr>
        <a:xfrm>
          <a:off x="878339" y="271746"/>
          <a:ext cx="3288858" cy="3288858"/>
        </a:xfrm>
        <a:custGeom>
          <a:avLst/>
          <a:gdLst/>
          <a:ahLst/>
          <a:cxnLst/>
          <a:rect l="0" t="0" r="0" b="0"/>
          <a:pathLst>
            <a:path>
              <a:moveTo>
                <a:pt x="2171281" y="3202176"/>
              </a:moveTo>
              <a:arcTo wR="1644429" hR="1644429" stAng="4278825" swAng="59259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0738C35-FD29-47D8-A625-930F5A721CE9}">
      <dsp:nvSpPr>
        <dsp:cNvPr id="0" name=""/>
        <dsp:cNvSpPr/>
      </dsp:nvSpPr>
      <dsp:spPr>
        <a:xfrm>
          <a:off x="1442313" y="2862284"/>
          <a:ext cx="1239101" cy="8252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t>Δεκτικότητα στην ανατροφοδότηση</a:t>
          </a:r>
          <a:endParaRPr lang="en-GB" sz="1200" kern="1200" dirty="0"/>
        </a:p>
      </dsp:txBody>
      <dsp:txXfrm>
        <a:off x="1482597" y="2902568"/>
        <a:ext cx="1158533" cy="744653"/>
      </dsp:txXfrm>
    </dsp:sp>
    <dsp:sp modelId="{44953CF5-DADD-4F6F-927B-108B72CA6153}">
      <dsp:nvSpPr>
        <dsp:cNvPr id="0" name=""/>
        <dsp:cNvSpPr/>
      </dsp:nvSpPr>
      <dsp:spPr>
        <a:xfrm>
          <a:off x="1376220" y="309193"/>
          <a:ext cx="3288858" cy="3288858"/>
        </a:xfrm>
        <a:custGeom>
          <a:avLst/>
          <a:gdLst/>
          <a:ahLst/>
          <a:cxnLst/>
          <a:rect l="0" t="0" r="0" b="0"/>
          <a:pathLst>
            <a:path>
              <a:moveTo>
                <a:pt x="226534" y="2477328"/>
              </a:moveTo>
              <a:arcTo wR="1644429" hR="1644429" stAng="8974152" swAng="56317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672E7C2-A03F-4B5D-BC70-1E71BDD435E6}">
      <dsp:nvSpPr>
        <dsp:cNvPr id="0" name=""/>
        <dsp:cNvSpPr/>
      </dsp:nvSpPr>
      <dsp:spPr>
        <a:xfrm>
          <a:off x="786544" y="1884182"/>
          <a:ext cx="1179162" cy="5757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 </a:t>
          </a:r>
          <a:r>
            <a:rPr lang="el-GR" sz="1200" kern="1200" dirty="0"/>
            <a:t>Εξάλειψη της συμφόρησης </a:t>
          </a:r>
          <a:r>
            <a:rPr lang="el-GR" sz="1200" b="1" kern="1200" dirty="0">
              <a:solidFill>
                <a:schemeClr val="tx1"/>
              </a:solidFill>
            </a:rPr>
            <a:t>(</a:t>
          </a:r>
          <a:r>
            <a:rPr lang="en-US" sz="1200" b="1" kern="1200" dirty="0">
              <a:solidFill>
                <a:schemeClr val="tx1"/>
              </a:solidFill>
            </a:rPr>
            <a:t>bottlenecks</a:t>
          </a:r>
          <a:r>
            <a:rPr lang="el-GR" sz="1200" b="1" kern="1200" dirty="0">
              <a:solidFill>
                <a:schemeClr val="tx1"/>
              </a:solidFill>
            </a:rPr>
            <a:t>)</a:t>
          </a:r>
          <a:endParaRPr lang="en-GB" sz="1200" b="1" kern="1200" dirty="0">
            <a:solidFill>
              <a:schemeClr val="tx1"/>
            </a:solidFill>
          </a:endParaRPr>
        </a:p>
      </dsp:txBody>
      <dsp:txXfrm>
        <a:off x="814649" y="1912287"/>
        <a:ext cx="1122952" cy="519531"/>
      </dsp:txXfrm>
    </dsp:sp>
    <dsp:sp modelId="{F57597E4-AB4F-4232-8105-6044A6CD409D}">
      <dsp:nvSpPr>
        <dsp:cNvPr id="0" name=""/>
        <dsp:cNvSpPr/>
      </dsp:nvSpPr>
      <dsp:spPr>
        <a:xfrm>
          <a:off x="1342880" y="358686"/>
          <a:ext cx="3288858" cy="3288858"/>
        </a:xfrm>
        <a:custGeom>
          <a:avLst/>
          <a:gdLst/>
          <a:ahLst/>
          <a:cxnLst/>
          <a:rect l="0" t="0" r="0" b="0"/>
          <a:pathLst>
            <a:path>
              <a:moveTo>
                <a:pt x="23828" y="1365503"/>
              </a:moveTo>
              <a:arcTo wR="1644429" hR="1644429" stAng="11385939" swAng="102861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1F3E495-4DA6-4930-ADD7-429B9C79A2CC}">
      <dsp:nvSpPr>
        <dsp:cNvPr id="0" name=""/>
        <dsp:cNvSpPr/>
      </dsp:nvSpPr>
      <dsp:spPr>
        <a:xfrm>
          <a:off x="1342108" y="543161"/>
          <a:ext cx="885755" cy="5757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t>Συνέπεια</a:t>
          </a:r>
          <a:endParaRPr lang="en-GB" sz="1200" kern="1200" dirty="0"/>
        </a:p>
      </dsp:txBody>
      <dsp:txXfrm>
        <a:off x="1370213" y="571266"/>
        <a:ext cx="829545" cy="519531"/>
      </dsp:txXfrm>
    </dsp:sp>
    <dsp:sp modelId="{2E8E9EDF-80BF-43BE-AFC2-014F7902785D}">
      <dsp:nvSpPr>
        <dsp:cNvPr id="0" name=""/>
        <dsp:cNvSpPr/>
      </dsp:nvSpPr>
      <dsp:spPr>
        <a:xfrm>
          <a:off x="1426223" y="211887"/>
          <a:ext cx="3288858" cy="3288858"/>
        </a:xfrm>
        <a:custGeom>
          <a:avLst/>
          <a:gdLst/>
          <a:ahLst/>
          <a:cxnLst/>
          <a:rect l="0" t="0" r="0" b="0"/>
          <a:pathLst>
            <a:path>
              <a:moveTo>
                <a:pt x="733287" y="275499"/>
              </a:moveTo>
              <a:arcTo wR="1644429" hR="1644429" stAng="14181166" swAng="60865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CC101-83B2-4FCF-8E40-64EEF50EDD64}" type="datetimeFigureOut">
              <a:rPr lang="lt-LT" smtClean="0"/>
              <a:t>2021-10-27</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F2A99-8335-4AAC-9EFD-09FA6B9BBADF}" type="slidenum">
              <a:rPr lang="lt-LT" smtClean="0"/>
              <a:t>‹#›</a:t>
            </a:fld>
            <a:endParaRPr lang="lt-LT"/>
          </a:p>
        </p:txBody>
      </p:sp>
    </p:spTree>
    <p:extLst>
      <p:ext uri="{BB962C8B-B14F-4D97-AF65-F5344CB8AC3E}">
        <p14:creationId xmlns:p14="http://schemas.microsoft.com/office/powerpoint/2010/main" val="105408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bg>
      <p:bgRef idx="1001">
        <a:schemeClr val="bg1"/>
      </p:bgRef>
    </p:bg>
    <p:spTree>
      <p:nvGrpSpPr>
        <p:cNvPr id="1" name=""/>
        <p:cNvGrpSpPr/>
        <p:nvPr/>
      </p:nvGrpSpPr>
      <p:grpSpPr>
        <a:xfrm>
          <a:off x="0" y="0"/>
          <a:ext cx="0" cy="0"/>
          <a:chOff x="0" y="0"/>
          <a:chExt cx="0" cy="0"/>
        </a:xfrm>
      </p:grpSpPr>
      <p:pic>
        <p:nvPicPr>
          <p:cNvPr id="16" name="Paveikslėlis 15">
            <a:extLst>
              <a:ext uri="{FF2B5EF4-FFF2-40B4-BE49-F238E27FC236}">
                <a16:creationId xmlns:a16="http://schemas.microsoft.com/office/drawing/2014/main" id="{246EBA82-0447-4FA4-8B1C-C45FC5F54C2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089" b="23358"/>
          <a:stretch/>
        </p:blipFill>
        <p:spPr>
          <a:xfrm rot="10800000">
            <a:off x="0" y="0"/>
            <a:ext cx="12192004" cy="5408613"/>
          </a:xfrm>
          <a:prstGeom prst="rect">
            <a:avLst/>
          </a:prstGeom>
        </p:spPr>
      </p:pic>
      <p:sp>
        <p:nvSpPr>
          <p:cNvPr id="2" name="Pavadinimas 1">
            <a:extLst>
              <a:ext uri="{FF2B5EF4-FFF2-40B4-BE49-F238E27FC236}">
                <a16:creationId xmlns:a16="http://schemas.microsoft.com/office/drawing/2014/main" id="{2F688FB5-BEAA-43D8-9143-D2CE529CEF3A}"/>
              </a:ext>
            </a:extLst>
          </p:cNvPr>
          <p:cNvSpPr>
            <a:spLocks noGrp="1"/>
          </p:cNvSpPr>
          <p:nvPr>
            <p:ph type="ctrTitle" hasCustomPrompt="1"/>
          </p:nvPr>
        </p:nvSpPr>
        <p:spPr>
          <a:xfrm>
            <a:off x="845820" y="924243"/>
            <a:ext cx="10058400" cy="2387600"/>
          </a:xfrm>
        </p:spPr>
        <p:txBody>
          <a:bodyPr anchor="b">
            <a:normAutofit/>
          </a:bodyPr>
          <a:lstStyle>
            <a:lvl1pPr algn="l">
              <a:defRPr sz="6600">
                <a:solidFill>
                  <a:schemeClr val="bg1"/>
                </a:solidFill>
              </a:defRPr>
            </a:lvl1pPr>
          </a:lstStyle>
          <a:p>
            <a:r>
              <a:rPr lang="en-US" dirty="0"/>
              <a:t>DEMO </a:t>
            </a:r>
            <a:br>
              <a:rPr lang="en-US" dirty="0"/>
            </a:br>
            <a:r>
              <a:rPr lang="en-US" dirty="0"/>
              <a:t>TITLE TEXT</a:t>
            </a:r>
            <a:endParaRPr lang="lt-LT" dirty="0"/>
          </a:p>
        </p:txBody>
      </p:sp>
      <p:sp>
        <p:nvSpPr>
          <p:cNvPr id="3" name="Antrinis pavadinimas 2">
            <a:extLst>
              <a:ext uri="{FF2B5EF4-FFF2-40B4-BE49-F238E27FC236}">
                <a16:creationId xmlns:a16="http://schemas.microsoft.com/office/drawing/2014/main" id="{85069AEC-D0AD-490C-B670-14EB62EA7740}"/>
              </a:ext>
            </a:extLst>
          </p:cNvPr>
          <p:cNvSpPr>
            <a:spLocks noGrp="1"/>
          </p:cNvSpPr>
          <p:nvPr>
            <p:ph type="subTitle" idx="1" hasCustomPrompt="1"/>
          </p:nvPr>
        </p:nvSpPr>
        <p:spPr>
          <a:xfrm>
            <a:off x="845820" y="3434398"/>
            <a:ext cx="10058400" cy="1655762"/>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err="1">
                <a:solidFill>
                  <a:srgbClr val="FFFFFF"/>
                </a:solidFill>
              </a:rPr>
              <a:t>Date</a:t>
            </a:r>
            <a:r>
              <a:rPr lang="lt-LT" dirty="0">
                <a:solidFill>
                  <a:srgbClr val="FFFFFF"/>
                </a:solidFill>
              </a:rPr>
              <a:t>, name </a:t>
            </a:r>
            <a:r>
              <a:rPr lang="lt-LT" dirty="0" err="1">
                <a:solidFill>
                  <a:srgbClr val="FFFFFF"/>
                </a:solidFill>
              </a:rPr>
              <a:t>of</a:t>
            </a:r>
            <a:r>
              <a:rPr lang="lt-LT" dirty="0">
                <a:solidFill>
                  <a:srgbClr val="FFFFFF"/>
                </a:solidFill>
              </a:rPr>
              <a:t> </a:t>
            </a:r>
            <a:r>
              <a:rPr lang="lt-LT" dirty="0" err="1">
                <a:solidFill>
                  <a:srgbClr val="FFFFFF"/>
                </a:solidFill>
              </a:rPr>
              <a:t>the</a:t>
            </a:r>
            <a:r>
              <a:rPr lang="lt-LT" dirty="0">
                <a:solidFill>
                  <a:srgbClr val="FFFFFF"/>
                </a:solidFill>
              </a:rPr>
              <a:t> </a:t>
            </a:r>
            <a:r>
              <a:rPr lang="lt-LT" dirty="0" err="1">
                <a:solidFill>
                  <a:srgbClr val="FFFFFF"/>
                </a:solidFill>
              </a:rPr>
              <a:t>event</a:t>
            </a:r>
            <a:r>
              <a:rPr lang="lt-LT" dirty="0">
                <a:solidFill>
                  <a:srgbClr val="FFFFFF"/>
                </a:solidFill>
              </a:rPr>
              <a:t>, </a:t>
            </a:r>
            <a:endParaRPr lang="en-US" dirty="0">
              <a:solidFill>
                <a:srgbClr val="FFFFFF"/>
              </a:solidFill>
            </a:endParaRPr>
          </a:p>
          <a:p>
            <a:r>
              <a:rPr lang="lt-LT" dirty="0">
                <a:solidFill>
                  <a:srgbClr val="FFFFFF"/>
                </a:solidFill>
              </a:rPr>
              <a:t>name </a:t>
            </a:r>
            <a:r>
              <a:rPr lang="lt-LT" dirty="0" err="1">
                <a:solidFill>
                  <a:srgbClr val="FFFFFF"/>
                </a:solidFill>
              </a:rPr>
              <a:t>and</a:t>
            </a:r>
            <a:r>
              <a:rPr lang="lt-LT" dirty="0">
                <a:solidFill>
                  <a:srgbClr val="FFFFFF"/>
                </a:solidFill>
              </a:rPr>
              <a:t> </a:t>
            </a:r>
            <a:r>
              <a:rPr lang="lt-LT" dirty="0" err="1">
                <a:solidFill>
                  <a:srgbClr val="FFFFFF"/>
                </a:solidFill>
              </a:rPr>
              <a:t>surname</a:t>
            </a:r>
            <a:r>
              <a:rPr lang="lt-LT" dirty="0">
                <a:solidFill>
                  <a:srgbClr val="FFFFFF"/>
                </a:solidFill>
              </a:rPr>
              <a:t> </a:t>
            </a:r>
            <a:r>
              <a:rPr lang="lt-LT" dirty="0" err="1">
                <a:solidFill>
                  <a:srgbClr val="FFFFFF"/>
                </a:solidFill>
              </a:rPr>
              <a:t>of</a:t>
            </a:r>
            <a:r>
              <a:rPr lang="lt-LT" dirty="0">
                <a:solidFill>
                  <a:srgbClr val="FFFFFF"/>
                </a:solidFill>
              </a:rPr>
              <a:t> </a:t>
            </a:r>
            <a:r>
              <a:rPr lang="lt-LT" dirty="0" err="1">
                <a:solidFill>
                  <a:srgbClr val="FFFFFF"/>
                </a:solidFill>
              </a:rPr>
              <a:t>author</a:t>
            </a:r>
            <a:endParaRPr lang="lt-LT" dirty="0">
              <a:solidFill>
                <a:srgbClr val="FFFFFF"/>
              </a:solidFill>
            </a:endParaRPr>
          </a:p>
        </p:txBody>
      </p:sp>
      <p:sp>
        <p:nvSpPr>
          <p:cNvPr id="5" name="Poraštės vietos rezervavimo ženklas 4">
            <a:extLst>
              <a:ext uri="{FF2B5EF4-FFF2-40B4-BE49-F238E27FC236}">
                <a16:creationId xmlns:a16="http://schemas.microsoft.com/office/drawing/2014/main" id="{C5F0BFDC-D1E8-4156-8099-C8816EB1B881}"/>
              </a:ext>
            </a:extLst>
          </p:cNvPr>
          <p:cNvSpPr>
            <a:spLocks noGrp="1"/>
          </p:cNvSpPr>
          <p:nvPr>
            <p:ph type="ftr" sz="quarter" idx="11"/>
          </p:nvPr>
        </p:nvSpPr>
        <p:spPr/>
        <p:txBody>
          <a:bodyPr/>
          <a:lstStyle/>
          <a:p>
            <a:r>
              <a:rPr lang="lt-LT" dirty="0"/>
              <a:t>connect-erasmus.eu</a:t>
            </a:r>
          </a:p>
        </p:txBody>
      </p:sp>
    </p:spTree>
    <p:extLst>
      <p:ext uri="{BB962C8B-B14F-4D97-AF65-F5344CB8AC3E}">
        <p14:creationId xmlns:p14="http://schemas.microsoft.com/office/powerpoint/2010/main" val="5759777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vadinimas ir vertikalus tekstas">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A418BBB0-10BE-4452-AA0B-FC7B9192D65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 t="10937" r="13" b="22509"/>
          <a:stretch/>
        </p:blipFill>
        <p:spPr>
          <a:xfrm rot="10800000">
            <a:off x="0" y="-1"/>
            <a:ext cx="12192004" cy="5408613"/>
          </a:xfrm>
          <a:prstGeom prst="rect">
            <a:avLst/>
          </a:prstGeom>
        </p:spPr>
      </p:pic>
      <p:sp>
        <p:nvSpPr>
          <p:cNvPr id="2" name="Pavadinimas 1">
            <a:extLst>
              <a:ext uri="{FF2B5EF4-FFF2-40B4-BE49-F238E27FC236}">
                <a16:creationId xmlns:a16="http://schemas.microsoft.com/office/drawing/2014/main" id="{A6473C05-AE7B-43DD-A2CC-85F602C5844F}"/>
              </a:ext>
            </a:extLst>
          </p:cNvPr>
          <p:cNvSpPr>
            <a:spLocks noGrp="1"/>
          </p:cNvSpPr>
          <p:nvPr>
            <p:ph type="title" hasCustomPrompt="1"/>
          </p:nvPr>
        </p:nvSpPr>
        <p:spPr>
          <a:xfrm>
            <a:off x="836613" y="1577340"/>
            <a:ext cx="10515600" cy="2011680"/>
          </a:xfrm>
        </p:spPr>
        <p:txBody>
          <a:bodyPr/>
          <a:lstStyle>
            <a:lvl1pPr>
              <a:defRPr>
                <a:solidFill>
                  <a:schemeClr val="bg1"/>
                </a:solidFill>
              </a:defRPr>
            </a:lvl1pPr>
          </a:lstStyle>
          <a:p>
            <a:r>
              <a:rPr lang="en-US" dirty="0"/>
              <a:t>Thank you for </a:t>
            </a:r>
            <a:br>
              <a:rPr lang="en-US" dirty="0"/>
            </a:br>
            <a:r>
              <a:rPr lang="en-US" dirty="0"/>
              <a:t>the Attention. </a:t>
            </a:r>
            <a:br>
              <a:rPr lang="en-US" dirty="0"/>
            </a:br>
            <a:r>
              <a:rPr lang="en-US" dirty="0"/>
              <a:t>Questions?</a:t>
            </a:r>
            <a:endParaRPr lang="lt-LT" dirty="0"/>
          </a:p>
        </p:txBody>
      </p:sp>
      <p:sp>
        <p:nvSpPr>
          <p:cNvPr id="5" name="Poraštės vietos rezervavimo ženklas 4">
            <a:extLst>
              <a:ext uri="{FF2B5EF4-FFF2-40B4-BE49-F238E27FC236}">
                <a16:creationId xmlns:a16="http://schemas.microsoft.com/office/drawing/2014/main" id="{F987F0DC-379D-4245-BFBB-CD4C4288E553}"/>
              </a:ext>
            </a:extLst>
          </p:cNvPr>
          <p:cNvSpPr>
            <a:spLocks noGrp="1"/>
          </p:cNvSpPr>
          <p:nvPr>
            <p:ph type="ftr" sz="quarter" idx="11"/>
          </p:nvPr>
        </p:nvSpPr>
        <p:spPr/>
        <p:txBody>
          <a:bodyPr/>
          <a:lstStyle/>
          <a:p>
            <a:r>
              <a:rPr lang="lt-LT"/>
              <a:t>connect-erasmus.eu</a:t>
            </a:r>
          </a:p>
        </p:txBody>
      </p:sp>
      <p:sp>
        <p:nvSpPr>
          <p:cNvPr id="8" name="Paveikslėlio vietos rezervavimo ženklas 2">
            <a:extLst>
              <a:ext uri="{FF2B5EF4-FFF2-40B4-BE49-F238E27FC236}">
                <a16:creationId xmlns:a16="http://schemas.microsoft.com/office/drawing/2014/main" id="{ADAA6A37-774A-4614-893F-080D49E13D8C}"/>
              </a:ext>
            </a:extLst>
          </p:cNvPr>
          <p:cNvSpPr>
            <a:spLocks noGrp="1"/>
          </p:cNvSpPr>
          <p:nvPr>
            <p:ph type="pic" idx="1" hasCustomPrompt="1"/>
          </p:nvPr>
        </p:nvSpPr>
        <p:spPr>
          <a:xfrm>
            <a:off x="836613" y="3793201"/>
            <a:ext cx="10515600" cy="443516"/>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dirty="0" err="1"/>
              <a:t>your</a:t>
            </a:r>
            <a:r>
              <a:rPr lang="en-US" dirty="0"/>
              <a:t>@email_address.eu</a:t>
            </a:r>
            <a:endParaRPr lang="lt-LT" dirty="0"/>
          </a:p>
        </p:txBody>
      </p:sp>
    </p:spTree>
    <p:extLst>
      <p:ext uri="{BB962C8B-B14F-4D97-AF65-F5344CB8AC3E}">
        <p14:creationId xmlns:p14="http://schemas.microsoft.com/office/powerpoint/2010/main" val="1350424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87A0520-26DB-468D-A939-2C056B42E58C}"/>
              </a:ext>
            </a:extLst>
          </p:cNvPr>
          <p:cNvSpPr>
            <a:spLocks noGrp="1"/>
          </p:cNvSpPr>
          <p:nvPr>
            <p:ph type="title" hasCustomPrompt="1"/>
          </p:nvPr>
        </p:nvSpPr>
        <p:spPr/>
        <p:txBody>
          <a:bodyPr/>
          <a:lstStyle/>
          <a:p>
            <a:r>
              <a:rPr lang="lt-LT" dirty="0"/>
              <a:t>THIS </a:t>
            </a:r>
            <a:r>
              <a:rPr lang="en-US" dirty="0"/>
              <a:t>IS </a:t>
            </a:r>
            <a:r>
              <a:rPr lang="lt-LT" dirty="0"/>
              <a:t>YOUR PRES</a:t>
            </a:r>
            <a:r>
              <a:rPr lang="en-US" dirty="0"/>
              <a:t>E</a:t>
            </a:r>
            <a:r>
              <a:rPr lang="lt-LT" dirty="0"/>
              <a:t>NTATION TITLE</a:t>
            </a:r>
          </a:p>
        </p:txBody>
      </p:sp>
      <p:sp>
        <p:nvSpPr>
          <p:cNvPr id="5" name="Poraštės vietos rezervavimo ženklas 4">
            <a:extLst>
              <a:ext uri="{FF2B5EF4-FFF2-40B4-BE49-F238E27FC236}">
                <a16:creationId xmlns:a16="http://schemas.microsoft.com/office/drawing/2014/main" id="{64F49264-9819-4214-9D8F-E6C3E238F091}"/>
              </a:ext>
            </a:extLst>
          </p:cNvPr>
          <p:cNvSpPr>
            <a:spLocks noGrp="1"/>
          </p:cNvSpPr>
          <p:nvPr>
            <p:ph type="ftr" sz="quarter" idx="11"/>
          </p:nvPr>
        </p:nvSpPr>
        <p:spPr/>
        <p:txBody>
          <a:bodyPr/>
          <a:lstStyle/>
          <a:p>
            <a:r>
              <a:rPr lang="lt-LT"/>
              <a:t>connect-erasmus.eu</a:t>
            </a:r>
          </a:p>
        </p:txBody>
      </p:sp>
      <p:sp>
        <p:nvSpPr>
          <p:cNvPr id="7" name="Teksto vietos rezervavimo ženklas 4">
            <a:extLst>
              <a:ext uri="{FF2B5EF4-FFF2-40B4-BE49-F238E27FC236}">
                <a16:creationId xmlns:a16="http://schemas.microsoft.com/office/drawing/2014/main" id="{BDFAC399-EE8D-4178-8118-DD34860C5854}"/>
              </a:ext>
            </a:extLst>
          </p:cNvPr>
          <p:cNvSpPr>
            <a:spLocks noGrp="1"/>
          </p:cNvSpPr>
          <p:nvPr>
            <p:ph type="body" sz="quarter" idx="10" hasCustomPrompt="1"/>
          </p:nvPr>
        </p:nvSpPr>
        <p:spPr>
          <a:xfrm>
            <a:off x="1163637" y="1960595"/>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8" name="Teksto vietos rezervavimo ženklas 5">
            <a:extLst>
              <a:ext uri="{FF2B5EF4-FFF2-40B4-BE49-F238E27FC236}">
                <a16:creationId xmlns:a16="http://schemas.microsoft.com/office/drawing/2014/main" id="{4047D1D2-D11B-42D9-9745-D7326C1723E7}"/>
              </a:ext>
            </a:extLst>
          </p:cNvPr>
          <p:cNvSpPr>
            <a:spLocks noGrp="1"/>
          </p:cNvSpPr>
          <p:nvPr>
            <p:ph type="body" sz="quarter" idx="12"/>
          </p:nvPr>
        </p:nvSpPr>
        <p:spPr>
          <a:xfrm>
            <a:off x="1163638" y="2450347"/>
            <a:ext cx="10190162"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9" name="Teksto vietos rezervavimo ženklas 6">
            <a:extLst>
              <a:ext uri="{FF2B5EF4-FFF2-40B4-BE49-F238E27FC236}">
                <a16:creationId xmlns:a16="http://schemas.microsoft.com/office/drawing/2014/main" id="{07F8CD99-43EF-4FF2-99E1-8D34466DB256}"/>
              </a:ext>
            </a:extLst>
          </p:cNvPr>
          <p:cNvSpPr>
            <a:spLocks noGrp="1"/>
          </p:cNvSpPr>
          <p:nvPr>
            <p:ph type="body" sz="quarter" idx="13" hasCustomPrompt="1"/>
          </p:nvPr>
        </p:nvSpPr>
        <p:spPr>
          <a:xfrm>
            <a:off x="1163637" y="3632341"/>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0" name="Teksto vietos rezervavimo ženklas 7">
            <a:extLst>
              <a:ext uri="{FF2B5EF4-FFF2-40B4-BE49-F238E27FC236}">
                <a16:creationId xmlns:a16="http://schemas.microsoft.com/office/drawing/2014/main" id="{F2249229-369C-45F0-AC14-92594C51E66C}"/>
              </a:ext>
            </a:extLst>
          </p:cNvPr>
          <p:cNvSpPr>
            <a:spLocks noGrp="1"/>
          </p:cNvSpPr>
          <p:nvPr>
            <p:ph type="body" sz="quarter" idx="14"/>
          </p:nvPr>
        </p:nvSpPr>
        <p:spPr>
          <a:xfrm>
            <a:off x="1163638" y="4122093"/>
            <a:ext cx="10188574"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3013345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B481432-44F8-44DD-9892-E4F4DB2C4ACB}"/>
              </a:ext>
            </a:extLst>
          </p:cNvPr>
          <p:cNvSpPr>
            <a:spLocks noGrp="1"/>
          </p:cNvSpPr>
          <p:nvPr>
            <p:ph type="title" hasCustomPrompt="1"/>
          </p:nvPr>
        </p:nvSpPr>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6" name="Poraštės vietos rezervavimo ženklas 5">
            <a:extLst>
              <a:ext uri="{FF2B5EF4-FFF2-40B4-BE49-F238E27FC236}">
                <a16:creationId xmlns:a16="http://schemas.microsoft.com/office/drawing/2014/main" id="{BDA783FD-8F85-442B-A8BA-288E684FB992}"/>
              </a:ext>
            </a:extLst>
          </p:cNvPr>
          <p:cNvSpPr>
            <a:spLocks noGrp="1"/>
          </p:cNvSpPr>
          <p:nvPr>
            <p:ph type="ftr" sz="quarter" idx="11"/>
          </p:nvPr>
        </p:nvSpPr>
        <p:spPr/>
        <p:txBody>
          <a:bodyPr/>
          <a:lstStyle/>
          <a:p>
            <a:r>
              <a:rPr lang="lt-LT"/>
              <a:t>connect-erasmus.eu</a:t>
            </a:r>
          </a:p>
        </p:txBody>
      </p:sp>
      <p:sp>
        <p:nvSpPr>
          <p:cNvPr id="11" name="Teksto vietos rezervavimo ženklas 4">
            <a:extLst>
              <a:ext uri="{FF2B5EF4-FFF2-40B4-BE49-F238E27FC236}">
                <a16:creationId xmlns:a16="http://schemas.microsoft.com/office/drawing/2014/main" id="{4BEA5B49-6392-46FE-95D9-CBD5386D9141}"/>
              </a:ext>
            </a:extLst>
          </p:cNvPr>
          <p:cNvSpPr>
            <a:spLocks noGrp="1"/>
          </p:cNvSpPr>
          <p:nvPr>
            <p:ph type="body" sz="quarter" idx="10" hasCustomPrompt="1"/>
          </p:nvPr>
        </p:nvSpPr>
        <p:spPr>
          <a:xfrm>
            <a:off x="1163637"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2" name="Teksto vietos rezervavimo ženklas 5">
            <a:extLst>
              <a:ext uri="{FF2B5EF4-FFF2-40B4-BE49-F238E27FC236}">
                <a16:creationId xmlns:a16="http://schemas.microsoft.com/office/drawing/2014/main" id="{27313128-8193-4824-B1AE-9E071C6AEC5D}"/>
              </a:ext>
            </a:extLst>
          </p:cNvPr>
          <p:cNvSpPr>
            <a:spLocks noGrp="1"/>
          </p:cNvSpPr>
          <p:nvPr>
            <p:ph type="body" sz="quarter" idx="12"/>
          </p:nvPr>
        </p:nvSpPr>
        <p:spPr>
          <a:xfrm>
            <a:off x="1163638"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3" name="Teksto vietos rezervavimo ženklas 6">
            <a:extLst>
              <a:ext uri="{FF2B5EF4-FFF2-40B4-BE49-F238E27FC236}">
                <a16:creationId xmlns:a16="http://schemas.microsoft.com/office/drawing/2014/main" id="{A077DE58-2DDD-4954-8D21-4C85B7EFA583}"/>
              </a:ext>
            </a:extLst>
          </p:cNvPr>
          <p:cNvSpPr>
            <a:spLocks noGrp="1"/>
          </p:cNvSpPr>
          <p:nvPr>
            <p:ph type="body" sz="quarter" idx="13" hasCustomPrompt="1"/>
          </p:nvPr>
        </p:nvSpPr>
        <p:spPr>
          <a:xfrm>
            <a:off x="1163638"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4" name="Teksto vietos rezervavimo ženklas 7">
            <a:extLst>
              <a:ext uri="{FF2B5EF4-FFF2-40B4-BE49-F238E27FC236}">
                <a16:creationId xmlns:a16="http://schemas.microsoft.com/office/drawing/2014/main" id="{E3581FEC-4D88-4BB9-981C-24765FCF202E}"/>
              </a:ext>
            </a:extLst>
          </p:cNvPr>
          <p:cNvSpPr>
            <a:spLocks noGrp="1"/>
          </p:cNvSpPr>
          <p:nvPr>
            <p:ph type="body" sz="quarter" idx="14"/>
          </p:nvPr>
        </p:nvSpPr>
        <p:spPr>
          <a:xfrm>
            <a:off x="1163638"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3" name="Teksto vietos rezervavimo ženklas 4">
            <a:extLst>
              <a:ext uri="{FF2B5EF4-FFF2-40B4-BE49-F238E27FC236}">
                <a16:creationId xmlns:a16="http://schemas.microsoft.com/office/drawing/2014/main" id="{909C3B4A-7EF2-44A9-975A-1CEB4064468D}"/>
              </a:ext>
            </a:extLst>
          </p:cNvPr>
          <p:cNvSpPr>
            <a:spLocks noGrp="1"/>
          </p:cNvSpPr>
          <p:nvPr>
            <p:ph type="body" sz="quarter" idx="15" hasCustomPrompt="1"/>
          </p:nvPr>
        </p:nvSpPr>
        <p:spPr>
          <a:xfrm>
            <a:off x="6496049"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4" name="Teksto vietos rezervavimo ženklas 5">
            <a:extLst>
              <a:ext uri="{FF2B5EF4-FFF2-40B4-BE49-F238E27FC236}">
                <a16:creationId xmlns:a16="http://schemas.microsoft.com/office/drawing/2014/main" id="{9216C79D-EC44-44C8-A2B6-019A760EE859}"/>
              </a:ext>
            </a:extLst>
          </p:cNvPr>
          <p:cNvSpPr>
            <a:spLocks noGrp="1"/>
          </p:cNvSpPr>
          <p:nvPr>
            <p:ph type="body" sz="quarter" idx="16"/>
          </p:nvPr>
        </p:nvSpPr>
        <p:spPr>
          <a:xfrm>
            <a:off x="6496050"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5" name="Teksto vietos rezervavimo ženklas 6">
            <a:extLst>
              <a:ext uri="{FF2B5EF4-FFF2-40B4-BE49-F238E27FC236}">
                <a16:creationId xmlns:a16="http://schemas.microsoft.com/office/drawing/2014/main" id="{392CD55E-0853-4A78-83D2-38CB78A8EFCF}"/>
              </a:ext>
            </a:extLst>
          </p:cNvPr>
          <p:cNvSpPr>
            <a:spLocks noGrp="1"/>
          </p:cNvSpPr>
          <p:nvPr>
            <p:ph type="body" sz="quarter" idx="17" hasCustomPrompt="1"/>
          </p:nvPr>
        </p:nvSpPr>
        <p:spPr>
          <a:xfrm>
            <a:off x="6496050"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6" name="Teksto vietos rezervavimo ženklas 7">
            <a:extLst>
              <a:ext uri="{FF2B5EF4-FFF2-40B4-BE49-F238E27FC236}">
                <a16:creationId xmlns:a16="http://schemas.microsoft.com/office/drawing/2014/main" id="{FB1D40FF-4B08-4151-9334-2544815042A4}"/>
              </a:ext>
            </a:extLst>
          </p:cNvPr>
          <p:cNvSpPr>
            <a:spLocks noGrp="1"/>
          </p:cNvSpPr>
          <p:nvPr>
            <p:ph type="body" sz="quarter" idx="18"/>
          </p:nvPr>
        </p:nvSpPr>
        <p:spPr>
          <a:xfrm>
            <a:off x="6496050"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2998860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765176"/>
            <a:ext cx="4242752" cy="684211"/>
          </a:xfrm>
        </p:spPr>
        <p:txBody>
          <a:bodyPr anchor="b"/>
          <a:lstStyle>
            <a:lvl1pPr>
              <a:defRPr sz="4800"/>
            </a:lvl1pPr>
          </a:lstStyle>
          <a:p>
            <a:r>
              <a:rPr lang="lt-LT" dirty="0"/>
              <a:t>TITLE</a:t>
            </a:r>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8" y="1630680"/>
            <a:ext cx="4242752" cy="3777933"/>
          </a:xfrm>
        </p:spPr>
        <p:txBody>
          <a:bodyPr>
            <a:noAutofit/>
          </a:bodyPr>
          <a:lstStyle>
            <a:lvl1pPr marL="0" indent="0">
              <a:lnSpc>
                <a:spcPct val="100000"/>
              </a:lnSpc>
              <a:spcBef>
                <a:spcPts val="0"/>
              </a:spcBef>
              <a:buNone/>
              <a:defRPr sz="24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43524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pic>
        <p:nvPicPr>
          <p:cNvPr id="10" name="Paveikslėlis 9">
            <a:extLst>
              <a:ext uri="{FF2B5EF4-FFF2-40B4-BE49-F238E27FC236}">
                <a16:creationId xmlns:a16="http://schemas.microsoft.com/office/drawing/2014/main" id="{A795C131-0461-4D89-86BB-BAB1471E1A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8888" b="31104"/>
          <a:stretch/>
        </p:blipFill>
        <p:spPr>
          <a:xfrm rot="10800000">
            <a:off x="-1589" y="0"/>
            <a:ext cx="12192004" cy="1626016"/>
          </a:xfrm>
          <a:prstGeom prst="rect">
            <a:avLst/>
          </a:prstGeom>
        </p:spPr>
      </p:pic>
      <p:sp>
        <p:nvSpPr>
          <p:cNvPr id="2" name="Pavadinimas 1">
            <a:extLst>
              <a:ext uri="{FF2B5EF4-FFF2-40B4-BE49-F238E27FC236}">
                <a16:creationId xmlns:a16="http://schemas.microsoft.com/office/drawing/2014/main" id="{9F3B8AD3-C7F0-4510-80E6-73F9F6E1102C}"/>
              </a:ext>
            </a:extLst>
          </p:cNvPr>
          <p:cNvSpPr>
            <a:spLocks noGrp="1"/>
          </p:cNvSpPr>
          <p:nvPr>
            <p:ph type="title" hasCustomPrompt="1"/>
          </p:nvPr>
        </p:nvSpPr>
        <p:spPr>
          <a:xfrm>
            <a:off x="836613" y="544195"/>
            <a:ext cx="10515600" cy="678815"/>
          </a:xfrm>
        </p:spPr>
        <p:txBody>
          <a:bodyPr>
            <a:normAutofit/>
          </a:bodyPr>
          <a:lstStyle>
            <a:lvl1pPr>
              <a:defRPr sz="4000">
                <a:solidFill>
                  <a:schemeClr val="bg1"/>
                </a:solidFill>
              </a:defRPr>
            </a:lvl1p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3" name="Teksto vietos rezervavimo ženklas 2">
            <a:extLst>
              <a:ext uri="{FF2B5EF4-FFF2-40B4-BE49-F238E27FC236}">
                <a16:creationId xmlns:a16="http://schemas.microsoft.com/office/drawing/2014/main" id="{8AB577E9-5C2A-4610-BAB9-C380F6305562}"/>
              </a:ext>
            </a:extLst>
          </p:cNvPr>
          <p:cNvSpPr>
            <a:spLocks noGrp="1"/>
          </p:cNvSpPr>
          <p:nvPr>
            <p:ph type="body" idx="1" hasCustomPrompt="1"/>
          </p:nvPr>
        </p:nvSpPr>
        <p:spPr>
          <a:xfrm>
            <a:off x="839788" y="2046922"/>
            <a:ext cx="5157787" cy="993457"/>
          </a:xfrm>
        </p:spPr>
        <p:txBody>
          <a:bodyPr anchor="b">
            <a:noAutofit/>
          </a:bodyPr>
          <a:lstStyle>
            <a:lvl1pPr marL="0" indent="0">
              <a:buNone/>
              <a:defRPr sz="2200" b="1" i="0">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4" name="Turinio vietos rezervavimo ženklas 3">
            <a:extLst>
              <a:ext uri="{FF2B5EF4-FFF2-40B4-BE49-F238E27FC236}">
                <a16:creationId xmlns:a16="http://schemas.microsoft.com/office/drawing/2014/main" id="{438B05CD-471C-442E-96BD-5E5C8E34E6E9}"/>
              </a:ext>
            </a:extLst>
          </p:cNvPr>
          <p:cNvSpPr>
            <a:spLocks noGrp="1"/>
          </p:cNvSpPr>
          <p:nvPr>
            <p:ph sz="half" idx="2" hasCustomPrompt="1"/>
          </p:nvPr>
        </p:nvSpPr>
        <p:spPr>
          <a:xfrm>
            <a:off x="839788" y="3277550"/>
            <a:ext cx="5157787" cy="2131063"/>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en-US" dirty="0"/>
          </a:p>
          <a:p>
            <a:pPr lvl="0"/>
            <a:endParaRPr lang="lt-LT" dirty="0"/>
          </a:p>
        </p:txBody>
      </p:sp>
      <p:sp>
        <p:nvSpPr>
          <p:cNvPr id="5" name="Teksto vietos rezervavimo ženklas 4">
            <a:extLst>
              <a:ext uri="{FF2B5EF4-FFF2-40B4-BE49-F238E27FC236}">
                <a16:creationId xmlns:a16="http://schemas.microsoft.com/office/drawing/2014/main" id="{D7947542-5711-447B-B36E-783076834C69}"/>
              </a:ext>
            </a:extLst>
          </p:cNvPr>
          <p:cNvSpPr>
            <a:spLocks noGrp="1"/>
          </p:cNvSpPr>
          <p:nvPr>
            <p:ph type="body" sz="quarter" idx="3" hasCustomPrompt="1"/>
          </p:nvPr>
        </p:nvSpPr>
        <p:spPr>
          <a:xfrm>
            <a:off x="6172200" y="2046923"/>
            <a:ext cx="5183188" cy="993456"/>
          </a:xfrm>
        </p:spPr>
        <p:txBody>
          <a:bodyPr anchor="b">
            <a:noAutofit/>
          </a:bodyPr>
          <a:lstStyle>
            <a:lvl1pPr marL="0" indent="0">
              <a:buNone/>
              <a:defRPr sz="22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6" name="Turinio vietos rezervavimo ženklas 5">
            <a:extLst>
              <a:ext uri="{FF2B5EF4-FFF2-40B4-BE49-F238E27FC236}">
                <a16:creationId xmlns:a16="http://schemas.microsoft.com/office/drawing/2014/main" id="{01851487-E90A-476B-8236-8E2AD4C3C49E}"/>
              </a:ext>
            </a:extLst>
          </p:cNvPr>
          <p:cNvSpPr>
            <a:spLocks noGrp="1"/>
          </p:cNvSpPr>
          <p:nvPr>
            <p:ph sz="quarter" idx="4" hasCustomPrompt="1"/>
          </p:nvPr>
        </p:nvSpPr>
        <p:spPr>
          <a:xfrm>
            <a:off x="6172200" y="3277550"/>
            <a:ext cx="5183188" cy="2131064"/>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lt-LT" dirty="0"/>
          </a:p>
        </p:txBody>
      </p:sp>
      <p:sp>
        <p:nvSpPr>
          <p:cNvPr id="8" name="Poraštės vietos rezervavimo ženklas 7">
            <a:extLst>
              <a:ext uri="{FF2B5EF4-FFF2-40B4-BE49-F238E27FC236}">
                <a16:creationId xmlns:a16="http://schemas.microsoft.com/office/drawing/2014/main" id="{4E8C299C-BD33-4ACE-B6AE-D5A93B335CAF}"/>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1056949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kcijos antraštė">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4A9E677A-DE7C-4EDD-A463-732D04EDE8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291" b="29467"/>
          <a:stretch/>
        </p:blipFill>
        <p:spPr>
          <a:xfrm>
            <a:off x="0" y="0"/>
            <a:ext cx="12192000" cy="2232660"/>
          </a:xfrm>
          <a:prstGeom prst="rect">
            <a:avLst/>
          </a:prstGeom>
        </p:spPr>
      </p:pic>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2766153"/>
            <a:ext cx="10504487" cy="684211"/>
          </a:xfrm>
        </p:spPr>
        <p:txBody>
          <a:bodyPr anchor="b"/>
          <a:lstStyle>
            <a:lvl1pPr>
              <a:defRPr sz="4800"/>
            </a:lvl1pPr>
          </a:lstStyle>
          <a:p>
            <a:r>
              <a:rPr lang="lt-LT" dirty="0" err="1"/>
              <a:t>Title</a:t>
            </a:r>
            <a:r>
              <a:rPr lang="lt-LT" dirty="0"/>
              <a:t> </a:t>
            </a:r>
            <a:r>
              <a:rPr lang="lt-LT" dirty="0" err="1"/>
              <a:t>text</a:t>
            </a:r>
            <a:r>
              <a:rPr lang="lt-LT" dirty="0"/>
              <a:t> </a:t>
            </a:r>
            <a:r>
              <a:rPr lang="lt-LT" dirty="0" err="1"/>
              <a:t>demo</a:t>
            </a:r>
            <a:endParaRPr lang="lt-LT" dirty="0"/>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7" y="3596640"/>
            <a:ext cx="10512425" cy="1552893"/>
          </a:xfrm>
        </p:spPr>
        <p:txBody>
          <a:bodyPr>
            <a:noAutofit/>
          </a:bodyPr>
          <a:lstStyle>
            <a:lvl1pPr marL="0" indent="0">
              <a:lnSpc>
                <a:spcPct val="100000"/>
              </a:lnSpc>
              <a:spcBef>
                <a:spcPts val="0"/>
              </a:spcBef>
              <a:buNone/>
              <a:defRPr sz="22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00583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uščia">
    <p:spTree>
      <p:nvGrpSpPr>
        <p:cNvPr id="1" name=""/>
        <p:cNvGrpSpPr/>
        <p:nvPr/>
      </p:nvGrpSpPr>
      <p:grpSpPr>
        <a:xfrm>
          <a:off x="0" y="0"/>
          <a:ext cx="0" cy="0"/>
          <a:chOff x="0" y="0"/>
          <a:chExt cx="0" cy="0"/>
        </a:xfrm>
      </p:grpSpPr>
      <p:sp>
        <p:nvSpPr>
          <p:cNvPr id="3" name="Poraštės vietos rezervavimo ženklas 2">
            <a:extLst>
              <a:ext uri="{FF2B5EF4-FFF2-40B4-BE49-F238E27FC236}">
                <a16:creationId xmlns:a16="http://schemas.microsoft.com/office/drawing/2014/main" id="{B50A104B-5302-47EA-AE12-CCC791CA70F4}"/>
              </a:ext>
            </a:extLst>
          </p:cNvPr>
          <p:cNvSpPr>
            <a:spLocks noGrp="1"/>
          </p:cNvSpPr>
          <p:nvPr>
            <p:ph type="ftr" sz="quarter" idx="11"/>
          </p:nvPr>
        </p:nvSpPr>
        <p:spPr/>
        <p:txBody>
          <a:bodyPr/>
          <a:lstStyle/>
          <a:p>
            <a:r>
              <a:rPr lang="lt-LT"/>
              <a:t>connect-erasmus.eu</a:t>
            </a:r>
          </a:p>
        </p:txBody>
      </p:sp>
      <p:sp>
        <p:nvSpPr>
          <p:cNvPr id="5" name="Pavadinimas 1">
            <a:extLst>
              <a:ext uri="{FF2B5EF4-FFF2-40B4-BE49-F238E27FC236}">
                <a16:creationId xmlns:a16="http://schemas.microsoft.com/office/drawing/2014/main" id="{6E9B5A7C-F7EF-46F5-B610-E5C9118C8B7F}"/>
              </a:ext>
            </a:extLst>
          </p:cNvPr>
          <p:cNvSpPr>
            <a:spLocks noGrp="1"/>
          </p:cNvSpPr>
          <p:nvPr>
            <p:ph type="title"/>
          </p:nvPr>
        </p:nvSpPr>
        <p:spPr>
          <a:xfrm>
            <a:off x="839788" y="765175"/>
            <a:ext cx="4913313" cy="728346"/>
          </a:xfrm>
        </p:spPr>
        <p:txBody>
          <a:bodyPr/>
          <a:lstStyle/>
          <a:p>
            <a:r>
              <a:rPr lang="lt-LT"/>
              <a:t>Spustelėję redaguokite stilių</a:t>
            </a:r>
            <a:endParaRPr lang="lt-LT" dirty="0"/>
          </a:p>
        </p:txBody>
      </p:sp>
      <p:sp>
        <p:nvSpPr>
          <p:cNvPr id="6" name="Teksto vietos rezervavimo ženklas 2">
            <a:extLst>
              <a:ext uri="{FF2B5EF4-FFF2-40B4-BE49-F238E27FC236}">
                <a16:creationId xmlns:a16="http://schemas.microsoft.com/office/drawing/2014/main" id="{9C4FA155-81CE-4E5B-B645-6E983D51DAB0}"/>
              </a:ext>
            </a:extLst>
          </p:cNvPr>
          <p:cNvSpPr>
            <a:spLocks noGrp="1"/>
          </p:cNvSpPr>
          <p:nvPr>
            <p:ph type="body" sz="half" idx="2"/>
          </p:nvPr>
        </p:nvSpPr>
        <p:spPr>
          <a:xfrm>
            <a:off x="839787" y="1678308"/>
            <a:ext cx="4974273" cy="1375083"/>
          </a:xfrm>
        </p:spPr>
        <p:txBody>
          <a:bodyPr/>
          <a:lstStyle>
            <a:lvl1pPr marL="0" indent="0">
              <a:buNone/>
              <a:defRPr sz="2200" b="0"/>
            </a:lvl1pPr>
          </a:lstStyle>
          <a:p>
            <a:pPr lvl="0"/>
            <a:r>
              <a:rPr lang="lt-LT" b="1"/>
              <a:t>Spustelėkite, kad galėtumėte redaguoti šablono teksto stilius</a:t>
            </a:r>
          </a:p>
          <a:p>
            <a:pPr lvl="1"/>
            <a:r>
              <a:rPr lang="lt-LT" b="1"/>
              <a:t>Antras lygis</a:t>
            </a:r>
          </a:p>
        </p:txBody>
      </p:sp>
      <p:sp>
        <p:nvSpPr>
          <p:cNvPr id="8" name="Teksto vietos rezervavimo ženklas 4">
            <a:extLst>
              <a:ext uri="{FF2B5EF4-FFF2-40B4-BE49-F238E27FC236}">
                <a16:creationId xmlns:a16="http://schemas.microsoft.com/office/drawing/2014/main" id="{72957E55-222E-45C4-9866-DB472EB19DEE}"/>
              </a:ext>
            </a:extLst>
          </p:cNvPr>
          <p:cNvSpPr>
            <a:spLocks noGrp="1"/>
          </p:cNvSpPr>
          <p:nvPr>
            <p:ph type="body" sz="half" idx="12"/>
          </p:nvPr>
        </p:nvSpPr>
        <p:spPr>
          <a:xfrm>
            <a:off x="1074312" y="3604208"/>
            <a:ext cx="2930230" cy="320676"/>
          </a:xfrm>
        </p:spPr>
        <p:txBody>
          <a:bodyPr/>
          <a:lstStyle>
            <a:lvl1pPr marL="0" indent="0">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9" name="Teksto vietos rezervavimo ženklas 5">
            <a:extLst>
              <a:ext uri="{FF2B5EF4-FFF2-40B4-BE49-F238E27FC236}">
                <a16:creationId xmlns:a16="http://schemas.microsoft.com/office/drawing/2014/main" id="{A84CCAB9-0CE1-4809-96A3-0C3C836CFA6E}"/>
              </a:ext>
            </a:extLst>
          </p:cNvPr>
          <p:cNvSpPr>
            <a:spLocks noGrp="1"/>
          </p:cNvSpPr>
          <p:nvPr>
            <p:ph type="body" sz="half" idx="13"/>
          </p:nvPr>
        </p:nvSpPr>
        <p:spPr>
          <a:xfrm>
            <a:off x="4167547" y="3607238"/>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0" name="Teksto vietos rezervavimo ženklas 6">
            <a:extLst>
              <a:ext uri="{FF2B5EF4-FFF2-40B4-BE49-F238E27FC236}">
                <a16:creationId xmlns:a16="http://schemas.microsoft.com/office/drawing/2014/main" id="{3C694306-6791-46A0-93E3-F993DD3FD565}"/>
              </a:ext>
            </a:extLst>
          </p:cNvPr>
          <p:cNvSpPr>
            <a:spLocks noGrp="1"/>
          </p:cNvSpPr>
          <p:nvPr>
            <p:ph type="body" sz="half" idx="14"/>
          </p:nvPr>
        </p:nvSpPr>
        <p:spPr>
          <a:xfrm>
            <a:off x="1075794" y="4475701"/>
            <a:ext cx="2930230" cy="320676"/>
          </a:xfrm>
        </p:spPr>
        <p:txBody>
          <a:bodyPr>
            <a:noAutofit/>
          </a:bodyPr>
          <a:lstStyle>
            <a:lvl1pPr marL="0" indent="0">
              <a:buNone/>
              <a:defRPr sz="18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1" name="Teksto vietos rezervavimo ženklas 7">
            <a:extLst>
              <a:ext uri="{FF2B5EF4-FFF2-40B4-BE49-F238E27FC236}">
                <a16:creationId xmlns:a16="http://schemas.microsoft.com/office/drawing/2014/main" id="{B266443C-BFC6-4637-B51B-F5DFF2A789B6}"/>
              </a:ext>
            </a:extLst>
          </p:cNvPr>
          <p:cNvSpPr>
            <a:spLocks noGrp="1"/>
          </p:cNvSpPr>
          <p:nvPr>
            <p:ph type="body" sz="half" idx="15"/>
          </p:nvPr>
        </p:nvSpPr>
        <p:spPr>
          <a:xfrm>
            <a:off x="4169029" y="4478731"/>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Tree>
    <p:extLst>
      <p:ext uri="{BB962C8B-B14F-4D97-AF65-F5344CB8AC3E}">
        <p14:creationId xmlns:p14="http://schemas.microsoft.com/office/powerpoint/2010/main" val="122694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urinys ir antraštė">
    <p:spTree>
      <p:nvGrpSpPr>
        <p:cNvPr id="1" name=""/>
        <p:cNvGrpSpPr/>
        <p:nvPr/>
      </p:nvGrpSpPr>
      <p:grpSpPr>
        <a:xfrm>
          <a:off x="0" y="0"/>
          <a:ext cx="0" cy="0"/>
          <a:chOff x="0" y="0"/>
          <a:chExt cx="0" cy="0"/>
        </a:xfrm>
      </p:grpSpPr>
      <p:sp>
        <p:nvSpPr>
          <p:cNvPr id="11" name="Poraštės vietos rezervavimo ženklas 2">
            <a:extLst>
              <a:ext uri="{FF2B5EF4-FFF2-40B4-BE49-F238E27FC236}">
                <a16:creationId xmlns:a16="http://schemas.microsoft.com/office/drawing/2014/main" id="{EE69AF60-FA40-499C-8BD1-BB582192BC83}"/>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2" name="Pavadinimas 1">
            <a:extLst>
              <a:ext uri="{FF2B5EF4-FFF2-40B4-BE49-F238E27FC236}">
                <a16:creationId xmlns:a16="http://schemas.microsoft.com/office/drawing/2014/main" id="{92C0A8A4-6E46-47A7-B127-A1727C82B766}"/>
              </a:ext>
            </a:extLst>
          </p:cNvPr>
          <p:cNvSpPr>
            <a:spLocks noGrp="1"/>
          </p:cNvSpPr>
          <p:nvPr>
            <p:ph type="title"/>
          </p:nvPr>
        </p:nvSpPr>
        <p:spPr>
          <a:xfrm>
            <a:off x="839788" y="765175"/>
            <a:ext cx="4913313" cy="728346"/>
          </a:xfrm>
        </p:spPr>
        <p:txBody>
          <a:bodyPr/>
          <a:lstStyle/>
          <a:p>
            <a:r>
              <a:rPr lang="lt-LT" dirty="0"/>
              <a:t>Spustelėję redaguokite stilių</a:t>
            </a:r>
          </a:p>
        </p:txBody>
      </p:sp>
      <p:sp>
        <p:nvSpPr>
          <p:cNvPr id="13" name="Teksto vietos rezervavimo ženklas 2">
            <a:extLst>
              <a:ext uri="{FF2B5EF4-FFF2-40B4-BE49-F238E27FC236}">
                <a16:creationId xmlns:a16="http://schemas.microsoft.com/office/drawing/2014/main" id="{E674514D-A2B0-46BF-8562-6414A749BADB}"/>
              </a:ext>
            </a:extLst>
          </p:cNvPr>
          <p:cNvSpPr>
            <a:spLocks noGrp="1"/>
          </p:cNvSpPr>
          <p:nvPr>
            <p:ph type="body" sz="half" idx="2" hasCustomPrompt="1"/>
          </p:nvPr>
        </p:nvSpPr>
        <p:spPr>
          <a:xfrm>
            <a:off x="839787" y="1678308"/>
            <a:ext cx="4913313" cy="3588636"/>
          </a:xfrm>
        </p:spPr>
        <p:txBody>
          <a:bodyPr/>
          <a:lstStyle>
            <a:lvl1pPr marL="0" indent="0">
              <a:lnSpc>
                <a:spcPct val="100000"/>
              </a:lnSpc>
              <a:buNone/>
              <a:defRPr sz="2200" b="0"/>
            </a:lvl1pPr>
          </a:lstStyle>
          <a:p>
            <a:pPr lvl="0"/>
            <a:r>
              <a:rPr lang="en-US" b="1" dirty="0"/>
              <a:t>Lorem Ipsum</a:t>
            </a:r>
            <a:r>
              <a:rPr lang="en-US" dirty="0"/>
              <a:t> is simply dummy text of the printing and typesetting industry. Lorem Ipsum has been the industry's standard.</a:t>
            </a:r>
          </a:p>
          <a:p>
            <a:pPr lvl="0"/>
            <a:r>
              <a:rPr lang="en-US" dirty="0"/>
              <a:t>It is a long established fact that a reader will be distracted by the readable content of a page when looking at its layout. </a:t>
            </a:r>
            <a:endParaRPr lang="lt-LT" dirty="0"/>
          </a:p>
          <a:p>
            <a:endParaRPr lang="lt-LT" dirty="0"/>
          </a:p>
        </p:txBody>
      </p:sp>
    </p:spTree>
    <p:extLst>
      <p:ext uri="{BB962C8B-B14F-4D97-AF65-F5344CB8AC3E}">
        <p14:creationId xmlns:p14="http://schemas.microsoft.com/office/powerpoint/2010/main" val="86990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veikslėlis ir antraštė">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D9E0AAC3-04FD-4D0F-92B9-537D80AEB1A5}"/>
              </a:ext>
            </a:extLst>
          </p:cNvPr>
          <p:cNvSpPr>
            <a:spLocks noGrp="1"/>
          </p:cNvSpPr>
          <p:nvPr>
            <p:ph type="title" hasCustomPrompt="1"/>
          </p:nvPr>
        </p:nvSpPr>
        <p:spPr>
          <a:xfrm>
            <a:off x="838200" y="765175"/>
            <a:ext cx="10515600" cy="781685"/>
          </a:xfrm>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9" name="Poraštės vietos rezervavimo ženklas 5">
            <a:extLst>
              <a:ext uri="{FF2B5EF4-FFF2-40B4-BE49-F238E27FC236}">
                <a16:creationId xmlns:a16="http://schemas.microsoft.com/office/drawing/2014/main" id="{2C50AA4C-CE9C-4374-97C6-59368F8478B1}"/>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0" name="Teksto vietos rezervavimo ženklas 4">
            <a:extLst>
              <a:ext uri="{FF2B5EF4-FFF2-40B4-BE49-F238E27FC236}">
                <a16:creationId xmlns:a16="http://schemas.microsoft.com/office/drawing/2014/main" id="{D67CD8CF-82AF-4C4F-AF52-FE07C1CCA142}"/>
              </a:ext>
            </a:extLst>
          </p:cNvPr>
          <p:cNvSpPr>
            <a:spLocks noGrp="1"/>
          </p:cNvSpPr>
          <p:nvPr>
            <p:ph type="body" sz="quarter" idx="10" hasCustomPrompt="1"/>
          </p:nvPr>
        </p:nvSpPr>
        <p:spPr>
          <a:xfrm>
            <a:off x="1370011"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1" name="Teksto vietos rezervavimo ženklas 5">
            <a:extLst>
              <a:ext uri="{FF2B5EF4-FFF2-40B4-BE49-F238E27FC236}">
                <a16:creationId xmlns:a16="http://schemas.microsoft.com/office/drawing/2014/main" id="{45F5817B-EF3F-4C33-9E12-D5515A990910}"/>
              </a:ext>
            </a:extLst>
          </p:cNvPr>
          <p:cNvSpPr>
            <a:spLocks noGrp="1"/>
          </p:cNvSpPr>
          <p:nvPr>
            <p:ph type="body" sz="quarter" idx="12"/>
          </p:nvPr>
        </p:nvSpPr>
        <p:spPr>
          <a:xfrm>
            <a:off x="1370012"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2" name="Teksto vietos rezervavimo ženklas 6">
            <a:extLst>
              <a:ext uri="{FF2B5EF4-FFF2-40B4-BE49-F238E27FC236}">
                <a16:creationId xmlns:a16="http://schemas.microsoft.com/office/drawing/2014/main" id="{83636D7C-2994-4826-A09A-3D7CCA79DA8F}"/>
              </a:ext>
            </a:extLst>
          </p:cNvPr>
          <p:cNvSpPr>
            <a:spLocks noGrp="1"/>
          </p:cNvSpPr>
          <p:nvPr>
            <p:ph type="body" sz="quarter" idx="13" hasCustomPrompt="1"/>
          </p:nvPr>
        </p:nvSpPr>
        <p:spPr>
          <a:xfrm>
            <a:off x="1370012"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3" name="Teksto vietos rezervavimo ženklas 7">
            <a:extLst>
              <a:ext uri="{FF2B5EF4-FFF2-40B4-BE49-F238E27FC236}">
                <a16:creationId xmlns:a16="http://schemas.microsoft.com/office/drawing/2014/main" id="{4A13C3F0-BE25-4946-A514-5FE224C8FC52}"/>
              </a:ext>
            </a:extLst>
          </p:cNvPr>
          <p:cNvSpPr>
            <a:spLocks noGrp="1"/>
          </p:cNvSpPr>
          <p:nvPr>
            <p:ph type="body" sz="quarter" idx="14"/>
          </p:nvPr>
        </p:nvSpPr>
        <p:spPr>
          <a:xfrm>
            <a:off x="1370012" y="4289734"/>
            <a:ext cx="4558348" cy="1118880"/>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6" name="Teksto vietos rezervavimo ženklas 4">
            <a:extLst>
              <a:ext uri="{FF2B5EF4-FFF2-40B4-BE49-F238E27FC236}">
                <a16:creationId xmlns:a16="http://schemas.microsoft.com/office/drawing/2014/main" id="{20386619-6D9A-4A6C-8B60-93F690D30DBE}"/>
              </a:ext>
            </a:extLst>
          </p:cNvPr>
          <p:cNvSpPr>
            <a:spLocks noGrp="1"/>
          </p:cNvSpPr>
          <p:nvPr>
            <p:ph type="body" sz="quarter" idx="15" hasCustomPrompt="1"/>
          </p:nvPr>
        </p:nvSpPr>
        <p:spPr>
          <a:xfrm>
            <a:off x="6793863"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7" name="Teksto vietos rezervavimo ženklas 5">
            <a:extLst>
              <a:ext uri="{FF2B5EF4-FFF2-40B4-BE49-F238E27FC236}">
                <a16:creationId xmlns:a16="http://schemas.microsoft.com/office/drawing/2014/main" id="{5E07B69E-A4E4-4A44-86FF-61B0598CAA6B}"/>
              </a:ext>
            </a:extLst>
          </p:cNvPr>
          <p:cNvSpPr>
            <a:spLocks noGrp="1"/>
          </p:cNvSpPr>
          <p:nvPr>
            <p:ph type="body" sz="quarter" idx="16"/>
          </p:nvPr>
        </p:nvSpPr>
        <p:spPr>
          <a:xfrm>
            <a:off x="6793864"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8" name="Teksto vietos rezervavimo ženklas 6">
            <a:extLst>
              <a:ext uri="{FF2B5EF4-FFF2-40B4-BE49-F238E27FC236}">
                <a16:creationId xmlns:a16="http://schemas.microsoft.com/office/drawing/2014/main" id="{2CFADEEF-7D22-4AD2-9357-08A4FB5BAC28}"/>
              </a:ext>
            </a:extLst>
          </p:cNvPr>
          <p:cNvSpPr>
            <a:spLocks noGrp="1"/>
          </p:cNvSpPr>
          <p:nvPr>
            <p:ph type="body" sz="quarter" idx="17" hasCustomPrompt="1"/>
          </p:nvPr>
        </p:nvSpPr>
        <p:spPr>
          <a:xfrm>
            <a:off x="6793864"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9" name="Teksto vietos rezervavimo ženklas 7">
            <a:extLst>
              <a:ext uri="{FF2B5EF4-FFF2-40B4-BE49-F238E27FC236}">
                <a16:creationId xmlns:a16="http://schemas.microsoft.com/office/drawing/2014/main" id="{A0B9ACD5-57AB-4C65-AEE8-33E9E93973C5}"/>
              </a:ext>
            </a:extLst>
          </p:cNvPr>
          <p:cNvSpPr>
            <a:spLocks noGrp="1"/>
          </p:cNvSpPr>
          <p:nvPr>
            <p:ph type="body" sz="quarter" idx="18"/>
          </p:nvPr>
        </p:nvSpPr>
        <p:spPr>
          <a:xfrm>
            <a:off x="6793864" y="4289733"/>
            <a:ext cx="4558348" cy="111888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41" name="Teksto vietos rezervavimo ženklas 12">
            <a:extLst>
              <a:ext uri="{FF2B5EF4-FFF2-40B4-BE49-F238E27FC236}">
                <a16:creationId xmlns:a16="http://schemas.microsoft.com/office/drawing/2014/main" id="{68A6F5E9-4836-4C11-B445-35E04A26BBDC}"/>
              </a:ext>
            </a:extLst>
          </p:cNvPr>
          <p:cNvSpPr>
            <a:spLocks noGrp="1"/>
          </p:cNvSpPr>
          <p:nvPr>
            <p:ph type="body" sz="quarter" idx="26" hasCustomPrompt="1"/>
          </p:nvPr>
        </p:nvSpPr>
        <p:spPr>
          <a:xfrm>
            <a:off x="1538167" y="8832967"/>
            <a:ext cx="3968894" cy="880901"/>
          </a:xfrm>
        </p:spPr>
        <p:txBody>
          <a:bodyPr/>
          <a:lstStyle/>
          <a:p>
            <a:r>
              <a:rPr lang="en-US" dirty="0"/>
              <a:t>It ha survived not only five centuries, but also the leap into electronic typesetting. </a:t>
            </a:r>
            <a:endParaRPr lang="lt-LT" dirty="0"/>
          </a:p>
          <a:p>
            <a:endParaRPr lang="lt-LT" dirty="0"/>
          </a:p>
        </p:txBody>
      </p:sp>
    </p:spTree>
    <p:extLst>
      <p:ext uri="{BB962C8B-B14F-4D97-AF65-F5344CB8AC3E}">
        <p14:creationId xmlns:p14="http://schemas.microsoft.com/office/powerpoint/2010/main" val="3418158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9238D304-EF92-4DD5-9C5F-DED7167E1300}"/>
              </a:ext>
            </a:extLst>
          </p:cNvPr>
          <p:cNvSpPr>
            <a:spLocks noGrp="1"/>
          </p:cNvSpPr>
          <p:nvPr>
            <p:ph type="title"/>
          </p:nvPr>
        </p:nvSpPr>
        <p:spPr>
          <a:xfrm>
            <a:off x="838200" y="765175"/>
            <a:ext cx="10515600" cy="781685"/>
          </a:xfrm>
          <a:prstGeom prst="rect">
            <a:avLst/>
          </a:prstGeom>
        </p:spPr>
        <p:txBody>
          <a:bodyPr vert="horz" lIns="91440" tIns="45720" rIns="91440" bIns="45720" rtlCol="0" anchor="b">
            <a:normAutofit/>
          </a:bodyPr>
          <a:lstStyle/>
          <a:p>
            <a:r>
              <a:rPr lang="en-US" dirty="0"/>
              <a:t>TITLE</a:t>
            </a:r>
            <a:endParaRPr lang="lt-LT" dirty="0"/>
          </a:p>
        </p:txBody>
      </p:sp>
      <p:sp>
        <p:nvSpPr>
          <p:cNvPr id="3" name="Teksto vietos rezervavimo ženklas 2">
            <a:extLst>
              <a:ext uri="{FF2B5EF4-FFF2-40B4-BE49-F238E27FC236}">
                <a16:creationId xmlns:a16="http://schemas.microsoft.com/office/drawing/2014/main" id="{81EA7476-B6B1-4FB1-9FE2-382A1BD55CE6}"/>
              </a:ext>
            </a:extLst>
          </p:cNvPr>
          <p:cNvSpPr>
            <a:spLocks noGrp="1"/>
          </p:cNvSpPr>
          <p:nvPr>
            <p:ph type="body" idx="1"/>
          </p:nvPr>
        </p:nvSpPr>
        <p:spPr>
          <a:xfrm>
            <a:off x="838200" y="1691640"/>
            <a:ext cx="10515600" cy="3716973"/>
          </a:xfrm>
          <a:prstGeom prst="rect">
            <a:avLst/>
          </a:prstGeom>
        </p:spPr>
        <p:txBody>
          <a:bodyPr vert="horz" lIns="91440" tIns="45720" rIns="91440" bIns="45720" rtlCol="0">
            <a:normAutofit/>
          </a:body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p>
        </p:txBody>
      </p:sp>
      <p:sp>
        <p:nvSpPr>
          <p:cNvPr id="5" name="Poraštės vietos rezervavimo ženklas 4">
            <a:extLst>
              <a:ext uri="{FF2B5EF4-FFF2-40B4-BE49-F238E27FC236}">
                <a16:creationId xmlns:a16="http://schemas.microsoft.com/office/drawing/2014/main" id="{0C42BB42-CE74-4F95-B74C-223124E7E4B1}"/>
              </a:ext>
            </a:extLst>
          </p:cNvPr>
          <p:cNvSpPr>
            <a:spLocks noGrp="1"/>
          </p:cNvSpPr>
          <p:nvPr>
            <p:ph type="ftr" sz="quarter" idx="3"/>
          </p:nvPr>
        </p:nvSpPr>
        <p:spPr>
          <a:xfrm>
            <a:off x="2082362" y="5954171"/>
            <a:ext cx="1613338" cy="274324"/>
          </a:xfrm>
          <a:prstGeom prst="rect">
            <a:avLst/>
          </a:prstGeom>
        </p:spPr>
        <p:txBody>
          <a:bodyPr vert="horz" lIns="91440" tIns="45720" rIns="91440" bIns="45720" rtlCol="0" anchor="ctr"/>
          <a:lstStyle>
            <a:lvl1pPr algn="ctr">
              <a:defRPr sz="1200">
                <a:solidFill>
                  <a:srgbClr val="FF7F2A"/>
                </a:solidFill>
              </a:defRPr>
            </a:lvl1pPr>
          </a:lstStyle>
          <a:p>
            <a:pPr algn="r"/>
            <a:r>
              <a:rPr lang="lt-LT" dirty="0"/>
              <a:t>connect-erasmus.eu</a:t>
            </a:r>
          </a:p>
        </p:txBody>
      </p:sp>
      <p:pic>
        <p:nvPicPr>
          <p:cNvPr id="11" name="Paveikslėlis 10">
            <a:extLst>
              <a:ext uri="{FF2B5EF4-FFF2-40B4-BE49-F238E27FC236}">
                <a16:creationId xmlns:a16="http://schemas.microsoft.com/office/drawing/2014/main" id="{7F4DFF34-B933-41F4-AE23-4B46CC87604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33707" y="5853458"/>
            <a:ext cx="1226837" cy="508481"/>
          </a:xfrm>
          <a:prstGeom prst="rect">
            <a:avLst/>
          </a:prstGeom>
        </p:spPr>
      </p:pic>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135004" y="5904739"/>
            <a:ext cx="2218796" cy="457200"/>
          </a:xfrm>
          <a:prstGeom prst="rect">
            <a:avLst/>
          </a:prstGeom>
          <a:noFill/>
        </p:spPr>
      </p:pic>
    </p:spTree>
    <p:extLst>
      <p:ext uri="{BB962C8B-B14F-4D97-AF65-F5344CB8AC3E}">
        <p14:creationId xmlns:p14="http://schemas.microsoft.com/office/powerpoint/2010/main" val="546371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9" r:id="rId6"/>
    <p:sldLayoutId id="2147483655" r:id="rId7"/>
    <p:sldLayoutId id="2147483656" r:id="rId8"/>
    <p:sldLayoutId id="2147483657" r:id="rId9"/>
    <p:sldLayoutId id="2147483658" r:id="rId10"/>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userDrawn="1">
          <p15:clr>
            <a:srgbClr val="F26B43"/>
          </p15:clr>
        </p15:guide>
        <p15:guide id="2" pos="7151" userDrawn="1">
          <p15:clr>
            <a:srgbClr val="F26B43"/>
          </p15:clr>
        </p15:guide>
        <p15:guide id="3" pos="733" userDrawn="1">
          <p15:clr>
            <a:srgbClr val="F26B43"/>
          </p15:clr>
        </p15:guide>
        <p15:guide id="4" orient="horz" pos="3407" userDrawn="1">
          <p15:clr>
            <a:srgbClr val="F26B43"/>
          </p15:clr>
        </p15:guide>
        <p15:guide id="5" pos="52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202E593-ED43-4FFC-8DD0-E023EDF712B4}"/>
              </a:ext>
            </a:extLst>
          </p:cNvPr>
          <p:cNvSpPr>
            <a:spLocks noGrp="1"/>
          </p:cNvSpPr>
          <p:nvPr>
            <p:ph type="ctrTitle"/>
          </p:nvPr>
        </p:nvSpPr>
        <p:spPr/>
        <p:txBody>
          <a:bodyPr>
            <a:normAutofit fontScale="90000"/>
          </a:bodyPr>
          <a:lstStyle/>
          <a:p>
            <a:r>
              <a:rPr lang="el-GR" b="1" dirty="0"/>
              <a:t>Ενότητα</a:t>
            </a:r>
            <a:r>
              <a:rPr lang="en-US" b="1" dirty="0"/>
              <a:t> 5</a:t>
            </a:r>
            <a:br>
              <a:rPr lang="en-US" dirty="0"/>
            </a:br>
            <a:r>
              <a:rPr lang="el-GR" dirty="0"/>
              <a:t>Η αλλαγή στους οργανισμούς</a:t>
            </a:r>
            <a:endParaRPr lang="lt-LT" dirty="0"/>
          </a:p>
        </p:txBody>
      </p:sp>
      <p:sp>
        <p:nvSpPr>
          <p:cNvPr id="3" name="Antrinis pavadinimas 2">
            <a:extLst>
              <a:ext uri="{FF2B5EF4-FFF2-40B4-BE49-F238E27FC236}">
                <a16:creationId xmlns:a16="http://schemas.microsoft.com/office/drawing/2014/main" id="{11E258F2-1684-456C-BD99-58FC3C8EEE07}"/>
              </a:ext>
            </a:extLst>
          </p:cNvPr>
          <p:cNvSpPr>
            <a:spLocks noGrp="1"/>
          </p:cNvSpPr>
          <p:nvPr>
            <p:ph type="subTitle" idx="1"/>
          </p:nvPr>
        </p:nvSpPr>
        <p:spPr>
          <a:xfrm>
            <a:off x="845819" y="3434398"/>
            <a:ext cx="10490965" cy="1655762"/>
          </a:xfrm>
        </p:spPr>
        <p:txBody>
          <a:bodyPr/>
          <a:lstStyle/>
          <a:p>
            <a:r>
              <a:rPr lang="el-GR" sz="3200" dirty="0">
                <a:solidFill>
                  <a:srgbClr val="FFFFFF"/>
                </a:solidFill>
              </a:rPr>
              <a:t>Μαθησιακή </a:t>
            </a:r>
            <a:r>
              <a:rPr lang="el-GR" sz="3200" dirty="0" err="1">
                <a:solidFill>
                  <a:srgbClr val="FFFFFF"/>
                </a:solidFill>
              </a:rPr>
              <a:t>υποενότητα</a:t>
            </a:r>
            <a:r>
              <a:rPr lang="en-US" sz="3200" dirty="0">
                <a:solidFill>
                  <a:srgbClr val="FFFFFF"/>
                </a:solidFill>
              </a:rPr>
              <a:t> 1</a:t>
            </a:r>
          </a:p>
          <a:p>
            <a:r>
              <a:rPr lang="el-GR" sz="3200" dirty="0">
                <a:solidFill>
                  <a:srgbClr val="FFFFFF"/>
                </a:solidFill>
              </a:rPr>
              <a:t>Διοίκηση αλλαγών </a:t>
            </a:r>
            <a:r>
              <a:rPr lang="en-US" sz="3200" dirty="0">
                <a:solidFill>
                  <a:srgbClr val="FFFFFF"/>
                </a:solidFill>
              </a:rPr>
              <a:t>&amp; </a:t>
            </a:r>
            <a:r>
              <a:rPr lang="el-GR" sz="3200" dirty="0">
                <a:solidFill>
                  <a:srgbClr val="FFFFFF"/>
                </a:solidFill>
              </a:rPr>
              <a:t>Οργανωσιακή ανάπτυξη</a:t>
            </a:r>
            <a:endParaRPr lang="lt-LT" sz="3200" dirty="0"/>
          </a:p>
        </p:txBody>
      </p:sp>
      <p:sp>
        <p:nvSpPr>
          <p:cNvPr id="4" name="Poraštės vietos rezervavimo ženklas 3">
            <a:extLst>
              <a:ext uri="{FF2B5EF4-FFF2-40B4-BE49-F238E27FC236}">
                <a16:creationId xmlns:a16="http://schemas.microsoft.com/office/drawing/2014/main" id="{FA497B08-078B-41F2-AAF0-DC97333638B2}"/>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3214650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a:xfrm>
            <a:off x="496518" y="769937"/>
            <a:ext cx="10515600" cy="678815"/>
          </a:xfrm>
        </p:spPr>
        <p:txBody>
          <a:bodyPr>
            <a:normAutofit fontScale="90000"/>
          </a:bodyPr>
          <a:lstStyle/>
          <a:p>
            <a:r>
              <a:rPr lang="en-US" b="1" dirty="0"/>
              <a:t>Kurt Lewin – </a:t>
            </a:r>
            <a:r>
              <a:rPr lang="el-GR" b="1" dirty="0"/>
              <a:t>Το μοντέλο των τριών βημάτων</a:t>
            </a:r>
            <a:r>
              <a:rPr lang="en-US" b="1" dirty="0"/>
              <a:t> (1)</a:t>
            </a:r>
            <a:endParaRPr lang="lt-LT" b="1" dirty="0"/>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353843" y="1812734"/>
            <a:ext cx="10800950" cy="2075685"/>
          </a:xfrm>
        </p:spPr>
        <p:txBody>
          <a:bodyPr>
            <a:normAutofit lnSpcReduction="10000"/>
          </a:bodyPr>
          <a:lstStyle/>
          <a:p>
            <a:pPr lvl="0"/>
            <a:r>
              <a:rPr lang="el-GR" dirty="0">
                <a:solidFill>
                  <a:schemeClr val="tx1"/>
                </a:solidFill>
              </a:rPr>
              <a:t>Ανέπτυξε τη θεωρία το</a:t>
            </a:r>
            <a:r>
              <a:rPr lang="en-US" dirty="0">
                <a:solidFill>
                  <a:schemeClr val="tx1"/>
                </a:solidFill>
              </a:rPr>
              <a:t> 1951</a:t>
            </a:r>
          </a:p>
          <a:p>
            <a:pPr lvl="0"/>
            <a:r>
              <a:rPr lang="el-GR" dirty="0">
                <a:solidFill>
                  <a:schemeClr val="tx1"/>
                </a:solidFill>
              </a:rPr>
              <a:t>Είναι μια από τις πιο γνωστές θεωρίες για τη Διοίκηση Αλλαγών</a:t>
            </a:r>
            <a:endParaRPr lang="en-US" dirty="0">
              <a:solidFill>
                <a:schemeClr val="tx1"/>
              </a:solidFill>
            </a:endParaRPr>
          </a:p>
          <a:p>
            <a:pPr lvl="0"/>
            <a:r>
              <a:rPr lang="el-GR" b="1" dirty="0">
                <a:solidFill>
                  <a:schemeClr val="tx1"/>
                </a:solidFill>
              </a:rPr>
              <a:t>Βασική αρχή </a:t>
            </a:r>
            <a:r>
              <a:rPr lang="en-US" b="1" dirty="0">
                <a:solidFill>
                  <a:schemeClr val="tx1"/>
                </a:solidFill>
              </a:rPr>
              <a:t>= </a:t>
            </a:r>
            <a:r>
              <a:rPr lang="el-GR" dirty="0">
                <a:solidFill>
                  <a:schemeClr val="tx1"/>
                </a:solidFill>
              </a:rPr>
              <a:t>οι κινητήριες δυνάμεις πρέπει να υπερνικήσουν τις δυνάμεις αντίσταση σε κάθε περίπτωση για να πραγματοποιηθεί η αλλαγή</a:t>
            </a:r>
            <a:endParaRPr lang="en-GB" dirty="0">
              <a:solidFill>
                <a:schemeClr val="tx1"/>
              </a:solidFill>
            </a:endParaRPr>
          </a:p>
          <a:p>
            <a:pPr lvl="0"/>
            <a:r>
              <a:rPr lang="el-GR" b="1" dirty="0">
                <a:solidFill>
                  <a:schemeClr val="tx1"/>
                </a:solidFill>
              </a:rPr>
              <a:t>Ανάλυση πεδίου</a:t>
            </a:r>
            <a:r>
              <a:rPr lang="en-GB" b="1" dirty="0">
                <a:solidFill>
                  <a:schemeClr val="tx1"/>
                </a:solidFill>
              </a:rPr>
              <a:t> </a:t>
            </a:r>
            <a:r>
              <a:rPr lang="en-GB" dirty="0">
                <a:solidFill>
                  <a:schemeClr val="tx1"/>
                </a:solidFill>
                <a:sym typeface="Wingdings" panose="05000000000000000000" pitchFamily="2" charset="2"/>
              </a:rPr>
              <a:t></a:t>
            </a:r>
            <a:r>
              <a:rPr lang="el-GR" dirty="0">
                <a:solidFill>
                  <a:schemeClr val="tx1"/>
                </a:solidFill>
                <a:sym typeface="Wingdings" panose="05000000000000000000" pitchFamily="2" charset="2"/>
              </a:rPr>
              <a:t>κάθε </a:t>
            </a:r>
            <a:r>
              <a:rPr lang="el-GR" dirty="0" err="1">
                <a:solidFill>
                  <a:schemeClr val="tx1"/>
                </a:solidFill>
                <a:sym typeface="Wingdings" panose="05000000000000000000" pitchFamily="2" charset="2"/>
              </a:rPr>
              <a:t>καταστασιακή</a:t>
            </a:r>
            <a:r>
              <a:rPr lang="el-GR" dirty="0">
                <a:solidFill>
                  <a:schemeClr val="tx1"/>
                </a:solidFill>
                <a:sym typeface="Wingdings" panose="05000000000000000000" pitchFamily="2" charset="2"/>
              </a:rPr>
              <a:t> αλλαγή έχει κινητήριες δυνάμεις και δυνάμεις αντίστασης</a:t>
            </a:r>
            <a:endParaRPr lang="en-GB" dirty="0">
              <a:solidFill>
                <a:schemeClr val="tx1"/>
              </a:solidFill>
            </a:endParaRP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sp>
        <p:nvSpPr>
          <p:cNvPr id="6" name="Rectangle 5">
            <a:extLst>
              <a:ext uri="{FF2B5EF4-FFF2-40B4-BE49-F238E27FC236}">
                <a16:creationId xmlns:a16="http://schemas.microsoft.com/office/drawing/2014/main" id="{7F2DEB27-9FA1-4A69-B7F7-54C47B05E644}"/>
              </a:ext>
            </a:extLst>
          </p:cNvPr>
          <p:cNvSpPr/>
          <p:nvPr/>
        </p:nvSpPr>
        <p:spPr>
          <a:xfrm>
            <a:off x="5442013" y="3773010"/>
            <a:ext cx="159798" cy="2549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4A353BC7-76BF-4842-9B40-2A18F9A8D520}"/>
              </a:ext>
            </a:extLst>
          </p:cNvPr>
          <p:cNvCxnSpPr/>
          <p:nvPr/>
        </p:nvCxnSpPr>
        <p:spPr>
          <a:xfrm flipH="1">
            <a:off x="6095999" y="4110361"/>
            <a:ext cx="87888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DEF6521-5EAE-49CE-910E-9E9C948CEBF0}"/>
              </a:ext>
            </a:extLst>
          </p:cNvPr>
          <p:cNvCxnSpPr/>
          <p:nvPr/>
        </p:nvCxnSpPr>
        <p:spPr>
          <a:xfrm flipH="1">
            <a:off x="6029418" y="4833892"/>
            <a:ext cx="87888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536F8AA-7119-43BC-960F-67355745EE36}"/>
              </a:ext>
            </a:extLst>
          </p:cNvPr>
          <p:cNvCxnSpPr/>
          <p:nvPr/>
        </p:nvCxnSpPr>
        <p:spPr>
          <a:xfrm flipH="1">
            <a:off x="6095998" y="5578135"/>
            <a:ext cx="87888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9461110-3747-4169-8151-8EB4E86C6323}"/>
              </a:ext>
            </a:extLst>
          </p:cNvPr>
          <p:cNvCxnSpPr>
            <a:cxnSpLocks/>
          </p:cNvCxnSpPr>
          <p:nvPr/>
        </p:nvCxnSpPr>
        <p:spPr>
          <a:xfrm flipV="1">
            <a:off x="4000499" y="4110361"/>
            <a:ext cx="87888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5FC4BDB-89AD-4BA2-9DBB-EE7E42582148}"/>
              </a:ext>
            </a:extLst>
          </p:cNvPr>
          <p:cNvCxnSpPr>
            <a:cxnSpLocks/>
          </p:cNvCxnSpPr>
          <p:nvPr/>
        </p:nvCxnSpPr>
        <p:spPr>
          <a:xfrm flipV="1">
            <a:off x="4000498" y="4850170"/>
            <a:ext cx="87888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18FA274-C376-4113-B952-113B48CA35E7}"/>
              </a:ext>
            </a:extLst>
          </p:cNvPr>
          <p:cNvCxnSpPr>
            <a:cxnSpLocks/>
          </p:cNvCxnSpPr>
          <p:nvPr/>
        </p:nvCxnSpPr>
        <p:spPr>
          <a:xfrm flipV="1">
            <a:off x="3943902" y="5578135"/>
            <a:ext cx="87888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C519115-CB61-4585-808C-CF6161B22987}"/>
              </a:ext>
            </a:extLst>
          </p:cNvPr>
          <p:cNvSpPr txBox="1"/>
          <p:nvPr/>
        </p:nvSpPr>
        <p:spPr>
          <a:xfrm>
            <a:off x="1504220" y="4200970"/>
            <a:ext cx="2139518" cy="1200329"/>
          </a:xfrm>
          <a:prstGeom prst="rect">
            <a:avLst/>
          </a:prstGeom>
          <a:noFill/>
        </p:spPr>
        <p:txBody>
          <a:bodyPr wrap="square" rtlCol="0">
            <a:spAutoFit/>
          </a:bodyPr>
          <a:lstStyle/>
          <a:p>
            <a:r>
              <a:rPr lang="el-GR" b="1" dirty="0"/>
              <a:t>Κινητήριες δυνάμεις</a:t>
            </a:r>
            <a:r>
              <a:rPr lang="en-US" b="1" dirty="0"/>
              <a:t> </a:t>
            </a:r>
            <a:r>
              <a:rPr lang="en-US" dirty="0"/>
              <a:t>(</a:t>
            </a:r>
            <a:r>
              <a:rPr lang="el-GR" dirty="0"/>
              <a:t>θετικά στοιχεία για την αλλαγή)</a:t>
            </a:r>
            <a:endParaRPr lang="en-GB" dirty="0"/>
          </a:p>
        </p:txBody>
      </p:sp>
      <p:sp>
        <p:nvSpPr>
          <p:cNvPr id="16" name="TextBox 15">
            <a:extLst>
              <a:ext uri="{FF2B5EF4-FFF2-40B4-BE49-F238E27FC236}">
                <a16:creationId xmlns:a16="http://schemas.microsoft.com/office/drawing/2014/main" id="{41105CB6-106A-4D52-844F-35A01D3E205F}"/>
              </a:ext>
            </a:extLst>
          </p:cNvPr>
          <p:cNvSpPr txBox="1"/>
          <p:nvPr/>
        </p:nvSpPr>
        <p:spPr>
          <a:xfrm>
            <a:off x="7786066" y="4195589"/>
            <a:ext cx="2139518" cy="1200329"/>
          </a:xfrm>
          <a:prstGeom prst="rect">
            <a:avLst/>
          </a:prstGeom>
          <a:noFill/>
        </p:spPr>
        <p:txBody>
          <a:bodyPr wrap="square" rtlCol="0">
            <a:spAutoFit/>
          </a:bodyPr>
          <a:lstStyle/>
          <a:p>
            <a:r>
              <a:rPr lang="el-GR" b="1" dirty="0"/>
              <a:t>Δυνάμεις αντίστασης</a:t>
            </a:r>
            <a:r>
              <a:rPr lang="en-US" b="1" dirty="0"/>
              <a:t> </a:t>
            </a:r>
            <a:r>
              <a:rPr lang="en-US" dirty="0"/>
              <a:t>(</a:t>
            </a:r>
            <a:r>
              <a:rPr lang="el-GR" dirty="0"/>
              <a:t>αρνητικά στοιχεία για την αλλαγή </a:t>
            </a:r>
            <a:r>
              <a:rPr lang="en-US" dirty="0"/>
              <a:t>)</a:t>
            </a:r>
            <a:endParaRPr lang="en-GB" dirty="0"/>
          </a:p>
        </p:txBody>
      </p:sp>
      <p:sp>
        <p:nvSpPr>
          <p:cNvPr id="17" name="TextBox 16">
            <a:extLst>
              <a:ext uri="{FF2B5EF4-FFF2-40B4-BE49-F238E27FC236}">
                <a16:creationId xmlns:a16="http://schemas.microsoft.com/office/drawing/2014/main" id="{AF54057C-1E8D-41E3-9DFF-B7748AA17B1A}"/>
              </a:ext>
            </a:extLst>
          </p:cNvPr>
          <p:cNvSpPr txBox="1"/>
          <p:nvPr/>
        </p:nvSpPr>
        <p:spPr>
          <a:xfrm rot="16200000">
            <a:off x="3446667" y="4161751"/>
            <a:ext cx="3825710" cy="307777"/>
          </a:xfrm>
          <a:prstGeom prst="rect">
            <a:avLst/>
          </a:prstGeom>
          <a:noFill/>
        </p:spPr>
        <p:txBody>
          <a:bodyPr wrap="square" rtlCol="0">
            <a:spAutoFit/>
          </a:bodyPr>
          <a:lstStyle/>
          <a:p>
            <a:r>
              <a:rPr lang="el-GR" sz="1400" b="1" dirty="0"/>
              <a:t>Τι χρειάζεται να αλλάξει</a:t>
            </a:r>
            <a:endParaRPr lang="en-GB" sz="1400" dirty="0"/>
          </a:p>
        </p:txBody>
      </p:sp>
    </p:spTree>
    <p:extLst>
      <p:ext uri="{BB962C8B-B14F-4D97-AF65-F5344CB8AC3E}">
        <p14:creationId xmlns:p14="http://schemas.microsoft.com/office/powerpoint/2010/main" val="795259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a:xfrm>
            <a:off x="639193" y="783618"/>
            <a:ext cx="10515600" cy="678815"/>
          </a:xfrm>
        </p:spPr>
        <p:txBody>
          <a:bodyPr>
            <a:normAutofit fontScale="90000"/>
          </a:bodyPr>
          <a:lstStyle/>
          <a:p>
            <a:r>
              <a:rPr lang="el-GR" b="1" dirty="0" err="1"/>
              <a:t>Kurt</a:t>
            </a:r>
            <a:r>
              <a:rPr lang="el-GR" b="1" dirty="0"/>
              <a:t> </a:t>
            </a:r>
            <a:r>
              <a:rPr lang="el-GR" b="1" dirty="0" err="1"/>
              <a:t>Lewin</a:t>
            </a:r>
            <a:r>
              <a:rPr lang="el-GR" b="1" dirty="0"/>
              <a:t> – Το μοντέλο των τριών βημάτων </a:t>
            </a:r>
            <a:r>
              <a:rPr lang="en-US" b="1" dirty="0"/>
              <a:t> (2)</a:t>
            </a:r>
            <a:endParaRPr lang="lt-LT" b="1" dirty="0"/>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353842" y="1812734"/>
            <a:ext cx="5742157" cy="3922240"/>
          </a:xfrm>
        </p:spPr>
        <p:txBody>
          <a:bodyPr>
            <a:normAutofit fontScale="92500" lnSpcReduction="10000"/>
          </a:bodyPr>
          <a:lstStyle/>
          <a:p>
            <a:pPr lvl="0"/>
            <a:r>
              <a:rPr lang="el-GR" sz="1800" b="1" dirty="0" err="1">
                <a:solidFill>
                  <a:schemeClr val="tx1"/>
                </a:solidFill>
              </a:rPr>
              <a:t>Ξεπάγωμα</a:t>
            </a:r>
            <a:r>
              <a:rPr lang="en-US" sz="1800" b="1" dirty="0">
                <a:solidFill>
                  <a:schemeClr val="tx1"/>
                </a:solidFill>
              </a:rPr>
              <a:t>= </a:t>
            </a:r>
            <a:r>
              <a:rPr lang="el-GR" sz="1800" dirty="0">
                <a:solidFill>
                  <a:schemeClr val="tx1"/>
                </a:solidFill>
              </a:rPr>
              <a:t>Ορίστε την παρούσα κατάσταση, επισημάνετε τις κινητήριες δυνάμεις και τις δυνάμεις αντίστασης και οραματιστείτε την επιθυμητή κατάσταση. </a:t>
            </a:r>
          </a:p>
          <a:p>
            <a:pPr lvl="0"/>
            <a:r>
              <a:rPr lang="el-GR" sz="1800" b="1" dirty="0">
                <a:solidFill>
                  <a:schemeClr val="tx1"/>
                </a:solidFill>
              </a:rPr>
              <a:t>Μετακίνηση</a:t>
            </a:r>
            <a:r>
              <a:rPr lang="en-GB" sz="1800" b="1" dirty="0">
                <a:solidFill>
                  <a:schemeClr val="tx1"/>
                </a:solidFill>
              </a:rPr>
              <a:t>=</a:t>
            </a:r>
            <a:r>
              <a:rPr lang="el-GR" sz="1800" b="1" dirty="0">
                <a:solidFill>
                  <a:schemeClr val="tx1"/>
                </a:solidFill>
              </a:rPr>
              <a:t> </a:t>
            </a:r>
            <a:r>
              <a:rPr lang="el-GR" sz="1800" dirty="0">
                <a:solidFill>
                  <a:schemeClr val="tx1"/>
                </a:solidFill>
              </a:rPr>
              <a:t>Μετάβαση στην νέα κατάσταση μέσα από</a:t>
            </a:r>
            <a:r>
              <a:rPr lang="en-GB" sz="1800" dirty="0">
                <a:solidFill>
                  <a:schemeClr val="tx1"/>
                </a:solidFill>
              </a:rPr>
              <a:t> </a:t>
            </a:r>
            <a:r>
              <a:rPr lang="el-GR" sz="1800" dirty="0">
                <a:solidFill>
                  <a:schemeClr val="tx1"/>
                </a:solidFill>
              </a:rPr>
              <a:t>την συμμετοχή και την εμπλοκή στις διαδικασίες</a:t>
            </a:r>
            <a:r>
              <a:rPr lang="en-GB" sz="1800" dirty="0">
                <a:solidFill>
                  <a:schemeClr val="tx1"/>
                </a:solidFill>
              </a:rPr>
              <a:t>.</a:t>
            </a:r>
          </a:p>
          <a:p>
            <a:pPr lvl="0"/>
            <a:r>
              <a:rPr lang="el-GR" sz="1800" b="1" dirty="0" err="1">
                <a:solidFill>
                  <a:schemeClr val="tx1"/>
                </a:solidFill>
              </a:rPr>
              <a:t>Ξαναπάγωμα</a:t>
            </a:r>
            <a:r>
              <a:rPr lang="en-GB" sz="1800" b="1" dirty="0">
                <a:solidFill>
                  <a:schemeClr val="tx1"/>
                </a:solidFill>
              </a:rPr>
              <a:t>= </a:t>
            </a:r>
            <a:r>
              <a:rPr lang="el-GR" sz="1800" dirty="0" err="1">
                <a:solidFill>
                  <a:schemeClr val="tx1"/>
                </a:solidFill>
              </a:rPr>
              <a:t>Ξαναπαγώστε</a:t>
            </a:r>
            <a:r>
              <a:rPr lang="el-GR" sz="1800" dirty="0">
                <a:solidFill>
                  <a:schemeClr val="tx1"/>
                </a:solidFill>
              </a:rPr>
              <a:t> και σταθεροποιείστε τη νέα κατάσταση με το να εφαρμόζετε πολιτικές, να ανταμείβετε την επιτυχία και να εγκαθιδρύετε καινούργια </a:t>
            </a:r>
            <a:r>
              <a:rPr lang="el-GR" sz="1800" dirty="0" err="1">
                <a:solidFill>
                  <a:schemeClr val="tx1"/>
                </a:solidFill>
              </a:rPr>
              <a:t>στάνταρτς</a:t>
            </a:r>
            <a:r>
              <a:rPr lang="el-GR" sz="1800" dirty="0">
                <a:solidFill>
                  <a:schemeClr val="tx1"/>
                </a:solidFill>
              </a:rPr>
              <a:t>.</a:t>
            </a:r>
          </a:p>
          <a:p>
            <a:pPr lvl="0"/>
            <a:r>
              <a:rPr lang="el-GR" sz="1800" dirty="0">
                <a:solidFill>
                  <a:schemeClr val="tx1"/>
                </a:solidFill>
              </a:rPr>
              <a:t>Οι οργανώσεις είναι </a:t>
            </a:r>
            <a:r>
              <a:rPr lang="el-GR" sz="1800" dirty="0" err="1">
                <a:solidFill>
                  <a:schemeClr val="tx1"/>
                </a:solidFill>
              </a:rPr>
              <a:t>ομοιοστατικοί</a:t>
            </a:r>
            <a:r>
              <a:rPr lang="el-GR" sz="1800" dirty="0">
                <a:solidFill>
                  <a:schemeClr val="tx1"/>
                </a:solidFill>
              </a:rPr>
              <a:t> οργανισμοί </a:t>
            </a:r>
            <a:r>
              <a:rPr lang="en-GB" sz="1800" dirty="0">
                <a:solidFill>
                  <a:schemeClr val="tx1"/>
                </a:solidFill>
                <a:sym typeface="Wingdings" panose="05000000000000000000" pitchFamily="2" charset="2"/>
              </a:rPr>
              <a:t> </a:t>
            </a:r>
            <a:r>
              <a:rPr lang="el-GR" sz="1800" dirty="0">
                <a:solidFill>
                  <a:schemeClr val="tx1"/>
                </a:solidFill>
                <a:sym typeface="Wingdings" panose="05000000000000000000" pitchFamily="2" charset="2"/>
              </a:rPr>
              <a:t>τάση ενός οργανισμού να διατηρεί την ισορροπία του ως απάντηση σε αλλαγές που το διαταράσσουν (φυσική τάση να προσαρμόζεται πίσω στην αρχική του σταθερή κατάσταση).</a:t>
            </a:r>
            <a:endParaRPr lang="en-US" sz="1800" dirty="0">
              <a:solidFill>
                <a:schemeClr val="tx1"/>
              </a:solidFill>
            </a:endParaRP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pic>
        <p:nvPicPr>
          <p:cNvPr id="6" name="Picture 5" descr="Diagram&#10;&#10;Description automatically generated">
            <a:extLst>
              <a:ext uri="{FF2B5EF4-FFF2-40B4-BE49-F238E27FC236}">
                <a16:creationId xmlns:a16="http://schemas.microsoft.com/office/drawing/2014/main" id="{0A19629C-F383-4DFC-82C5-E82F1655BDD3}"/>
              </a:ext>
            </a:extLst>
          </p:cNvPr>
          <p:cNvPicPr>
            <a:picLocks noChangeAspect="1"/>
          </p:cNvPicPr>
          <p:nvPr/>
        </p:nvPicPr>
        <p:blipFill rotWithShape="1">
          <a:blip r:embed="rId2">
            <a:extLst>
              <a:ext uri="{28A0092B-C50C-407E-A947-70E740481C1C}">
                <a14:useLocalDpi xmlns:a14="http://schemas.microsoft.com/office/drawing/2010/main" val="0"/>
              </a:ext>
            </a:extLst>
          </a:blip>
          <a:srcRect t="5163" b="3609"/>
          <a:stretch/>
        </p:blipFill>
        <p:spPr>
          <a:xfrm>
            <a:off x="6095999" y="2125418"/>
            <a:ext cx="5561644" cy="3609556"/>
          </a:xfrm>
          <a:prstGeom prst="rect">
            <a:avLst/>
          </a:prstGeom>
        </p:spPr>
      </p:pic>
    </p:spTree>
    <p:extLst>
      <p:ext uri="{BB962C8B-B14F-4D97-AF65-F5344CB8AC3E}">
        <p14:creationId xmlns:p14="http://schemas.microsoft.com/office/powerpoint/2010/main" val="3664139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F4E10-CE68-4B9C-B8B8-29BC39629C9C}"/>
              </a:ext>
            </a:extLst>
          </p:cNvPr>
          <p:cNvSpPr>
            <a:spLocks noGrp="1"/>
          </p:cNvSpPr>
          <p:nvPr>
            <p:ph type="title"/>
          </p:nvPr>
        </p:nvSpPr>
        <p:spPr/>
        <p:txBody>
          <a:bodyPr>
            <a:normAutofit fontScale="90000"/>
          </a:bodyPr>
          <a:lstStyle/>
          <a:p>
            <a:r>
              <a:rPr lang="en-US" b="1" dirty="0"/>
              <a:t>Kurt Lewin – </a:t>
            </a:r>
            <a:r>
              <a:rPr lang="el-GR" b="1" dirty="0"/>
              <a:t>Το μοντέλο των τριών βημάτων </a:t>
            </a:r>
            <a:r>
              <a:rPr lang="en-US" b="1" dirty="0"/>
              <a:t>(3)</a:t>
            </a:r>
            <a:endParaRPr lang="en-GB" dirty="0"/>
          </a:p>
        </p:txBody>
      </p:sp>
      <p:sp>
        <p:nvSpPr>
          <p:cNvPr id="3" name="Text Placeholder 2">
            <a:extLst>
              <a:ext uri="{FF2B5EF4-FFF2-40B4-BE49-F238E27FC236}">
                <a16:creationId xmlns:a16="http://schemas.microsoft.com/office/drawing/2014/main" id="{EF768E27-438A-4D03-BE29-2BC79B97EE50}"/>
              </a:ext>
            </a:extLst>
          </p:cNvPr>
          <p:cNvSpPr>
            <a:spLocks noGrp="1"/>
          </p:cNvSpPr>
          <p:nvPr>
            <p:ph type="body" idx="1"/>
          </p:nvPr>
        </p:nvSpPr>
        <p:spPr>
          <a:xfrm>
            <a:off x="839788" y="2046922"/>
            <a:ext cx="5157787" cy="358927"/>
          </a:xfrm>
        </p:spPr>
        <p:txBody>
          <a:bodyPr/>
          <a:lstStyle/>
          <a:p>
            <a:r>
              <a:rPr lang="el-GR" dirty="0">
                <a:solidFill>
                  <a:schemeClr val="tx1"/>
                </a:solidFill>
              </a:rPr>
              <a:t>Πλεονεκτήματα</a:t>
            </a:r>
            <a:r>
              <a:rPr lang="en-US" dirty="0"/>
              <a:t> </a:t>
            </a:r>
            <a:endParaRPr lang="en-GB" dirty="0"/>
          </a:p>
        </p:txBody>
      </p:sp>
      <p:sp>
        <p:nvSpPr>
          <p:cNvPr id="4" name="Content Placeholder 3">
            <a:extLst>
              <a:ext uri="{FF2B5EF4-FFF2-40B4-BE49-F238E27FC236}">
                <a16:creationId xmlns:a16="http://schemas.microsoft.com/office/drawing/2014/main" id="{31FB72C5-A830-40F1-87BE-1A4AF8BBD671}"/>
              </a:ext>
            </a:extLst>
          </p:cNvPr>
          <p:cNvSpPr>
            <a:spLocks noGrp="1"/>
          </p:cNvSpPr>
          <p:nvPr>
            <p:ph sz="half" idx="2"/>
          </p:nvPr>
        </p:nvSpPr>
        <p:spPr>
          <a:xfrm>
            <a:off x="839788" y="2476870"/>
            <a:ext cx="5157787" cy="3160450"/>
          </a:xfrm>
        </p:spPr>
        <p:txBody>
          <a:bodyPr>
            <a:normAutofit fontScale="92500" lnSpcReduction="20000"/>
          </a:bodyPr>
          <a:lstStyle/>
          <a:p>
            <a:r>
              <a:rPr lang="el-GR" dirty="0">
                <a:solidFill>
                  <a:schemeClr val="tx1"/>
                </a:solidFill>
              </a:rPr>
              <a:t>Εύκολο στην κατανόηση (δεν χρειάζεται να εκπαιδεύσετε υπαλλήλους, οι αρχές είναι απλές)</a:t>
            </a:r>
            <a:endParaRPr lang="en-GB" dirty="0">
              <a:solidFill>
                <a:schemeClr val="tx1"/>
              </a:solidFill>
            </a:endParaRPr>
          </a:p>
          <a:p>
            <a:r>
              <a:rPr lang="el-GR" dirty="0">
                <a:solidFill>
                  <a:schemeClr val="tx1"/>
                </a:solidFill>
              </a:rPr>
              <a:t>Εστιάζει σε συμπεριφορές (εύκολα αναγνωρίζει το τι προκαλεί τους ανθρώπους είτε να αντιστέκονται είτε να υποστηρίζουν την αλλαγή)</a:t>
            </a:r>
            <a:endParaRPr lang="en-GB" dirty="0">
              <a:solidFill>
                <a:schemeClr val="tx1"/>
              </a:solidFill>
            </a:endParaRPr>
          </a:p>
          <a:p>
            <a:r>
              <a:rPr lang="el-GR" dirty="0">
                <a:solidFill>
                  <a:schemeClr val="tx1"/>
                </a:solidFill>
              </a:rPr>
              <a:t>Το μοντέλο είναι λογικό για πολλούς ανθρώπους. Η απλότητά του οδηγεί στην καλύτερη κατανόηση της διοίκησης αλλαγών, χωρίς να αναλώνεται σε περίπλοκη ορολογία</a:t>
            </a:r>
            <a:endParaRPr lang="en-GB" dirty="0">
              <a:solidFill>
                <a:schemeClr val="tx1"/>
              </a:solidFill>
            </a:endParaRPr>
          </a:p>
          <a:p>
            <a:endParaRPr lang="en-GB" dirty="0">
              <a:solidFill>
                <a:schemeClr val="tx1"/>
              </a:solidFill>
            </a:endParaRPr>
          </a:p>
        </p:txBody>
      </p:sp>
      <p:sp>
        <p:nvSpPr>
          <p:cNvPr id="5" name="Text Placeholder 4">
            <a:extLst>
              <a:ext uri="{FF2B5EF4-FFF2-40B4-BE49-F238E27FC236}">
                <a16:creationId xmlns:a16="http://schemas.microsoft.com/office/drawing/2014/main" id="{172768C1-C046-4C4A-8874-1EDA571E1DD4}"/>
              </a:ext>
            </a:extLst>
          </p:cNvPr>
          <p:cNvSpPr>
            <a:spLocks noGrp="1"/>
          </p:cNvSpPr>
          <p:nvPr>
            <p:ph type="body" sz="quarter" idx="3"/>
          </p:nvPr>
        </p:nvSpPr>
        <p:spPr>
          <a:xfrm>
            <a:off x="6172200" y="2046923"/>
            <a:ext cx="5183188" cy="358926"/>
          </a:xfrm>
        </p:spPr>
        <p:txBody>
          <a:bodyPr/>
          <a:lstStyle/>
          <a:p>
            <a:r>
              <a:rPr lang="el-GR" dirty="0">
                <a:solidFill>
                  <a:schemeClr val="tx1"/>
                </a:solidFill>
              </a:rPr>
              <a:t>Μειονεκτήματα</a:t>
            </a:r>
            <a:endParaRPr lang="en-GB" dirty="0">
              <a:solidFill>
                <a:schemeClr val="tx1"/>
              </a:solidFill>
            </a:endParaRPr>
          </a:p>
        </p:txBody>
      </p:sp>
      <p:sp>
        <p:nvSpPr>
          <p:cNvPr id="6" name="Content Placeholder 5">
            <a:extLst>
              <a:ext uri="{FF2B5EF4-FFF2-40B4-BE49-F238E27FC236}">
                <a16:creationId xmlns:a16="http://schemas.microsoft.com/office/drawing/2014/main" id="{90C62FAB-1BEE-442B-8E84-0BE3C4B4CC01}"/>
              </a:ext>
            </a:extLst>
          </p:cNvPr>
          <p:cNvSpPr>
            <a:spLocks noGrp="1"/>
          </p:cNvSpPr>
          <p:nvPr>
            <p:ph sz="quarter" idx="4"/>
          </p:nvPr>
        </p:nvSpPr>
        <p:spPr>
          <a:xfrm>
            <a:off x="6172200" y="2476869"/>
            <a:ext cx="5183188" cy="3160449"/>
          </a:xfrm>
        </p:spPr>
        <p:txBody>
          <a:bodyPr>
            <a:normAutofit fontScale="92500" lnSpcReduction="20000"/>
          </a:bodyPr>
          <a:lstStyle/>
          <a:p>
            <a:r>
              <a:rPr lang="el-GR" dirty="0">
                <a:solidFill>
                  <a:schemeClr val="tx1"/>
                </a:solidFill>
              </a:rPr>
              <a:t>Δεν είναι αρκετά λεπτομερές (η απλότητά του σημαίνει ότι μπορεί να ερμηνευτεί με διάφορους τρόπους)</a:t>
            </a:r>
          </a:p>
          <a:p>
            <a:r>
              <a:rPr lang="el-GR" dirty="0">
                <a:solidFill>
                  <a:schemeClr val="tx1"/>
                </a:solidFill>
              </a:rPr>
              <a:t>Είναι άκαμπτο και δεν αντικατοπτρίζει τη σύγχρονη εποχή (η γρήγορη πρόοδος της τεχνολογίας σημαίνει ότι οι «παγωμένες» συμπεριφορές θα πρέπει να «ξεπαγώνουν» αρκετά συχνά)</a:t>
            </a:r>
          </a:p>
          <a:p>
            <a:r>
              <a:rPr lang="el-GR" dirty="0">
                <a:solidFill>
                  <a:schemeClr val="tx1"/>
                </a:solidFill>
              </a:rPr>
              <a:t>Μπορεί να ιδωθεί ως μια «επιθετική» προσέγγιση αντί για αναπτυξιακή</a:t>
            </a:r>
            <a:r>
              <a:rPr lang="en-US" dirty="0">
                <a:solidFill>
                  <a:schemeClr val="tx1"/>
                </a:solidFill>
              </a:rPr>
              <a:t> (</a:t>
            </a:r>
            <a:r>
              <a:rPr lang="el-GR" dirty="0">
                <a:solidFill>
                  <a:schemeClr val="tx1"/>
                </a:solidFill>
              </a:rPr>
              <a:t>εστιάζει στη διατάραξη της ισορροπίας, αντί να ενθαρρύνει ένα περιβάλλον ανάπτυξης και μάθησης</a:t>
            </a:r>
            <a:r>
              <a:rPr lang="en-US" dirty="0">
                <a:solidFill>
                  <a:schemeClr val="tx1"/>
                </a:solidFill>
              </a:rPr>
              <a:t>)</a:t>
            </a:r>
            <a:endParaRPr lang="en-GB" dirty="0">
              <a:solidFill>
                <a:schemeClr val="tx1"/>
              </a:solidFill>
            </a:endParaRPr>
          </a:p>
        </p:txBody>
      </p:sp>
      <p:sp>
        <p:nvSpPr>
          <p:cNvPr id="7" name="Footer Placeholder 6">
            <a:extLst>
              <a:ext uri="{FF2B5EF4-FFF2-40B4-BE49-F238E27FC236}">
                <a16:creationId xmlns:a16="http://schemas.microsoft.com/office/drawing/2014/main" id="{D00BB9A3-A012-4CAB-8910-AB428030118C}"/>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661539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F4E10-CE68-4B9C-B8B8-29BC39629C9C}"/>
              </a:ext>
            </a:extLst>
          </p:cNvPr>
          <p:cNvSpPr>
            <a:spLocks noGrp="1"/>
          </p:cNvSpPr>
          <p:nvPr>
            <p:ph type="title"/>
          </p:nvPr>
        </p:nvSpPr>
        <p:spPr/>
        <p:txBody>
          <a:bodyPr>
            <a:normAutofit fontScale="90000"/>
          </a:bodyPr>
          <a:lstStyle/>
          <a:p>
            <a:r>
              <a:rPr lang="en-US" b="1" dirty="0"/>
              <a:t>John Kotter– </a:t>
            </a:r>
            <a:r>
              <a:rPr lang="el-GR" b="1" dirty="0"/>
              <a:t>Το μοντέλο των 8 βημάτων </a:t>
            </a:r>
            <a:r>
              <a:rPr lang="en-US" b="1" dirty="0"/>
              <a:t>(1)</a:t>
            </a:r>
            <a:endParaRPr lang="en-GB" dirty="0"/>
          </a:p>
        </p:txBody>
      </p:sp>
      <p:sp>
        <p:nvSpPr>
          <p:cNvPr id="4" name="Content Placeholder 3">
            <a:extLst>
              <a:ext uri="{FF2B5EF4-FFF2-40B4-BE49-F238E27FC236}">
                <a16:creationId xmlns:a16="http://schemas.microsoft.com/office/drawing/2014/main" id="{31FB72C5-A830-40F1-87BE-1A4AF8BBD671}"/>
              </a:ext>
            </a:extLst>
          </p:cNvPr>
          <p:cNvSpPr>
            <a:spLocks noGrp="1"/>
          </p:cNvSpPr>
          <p:nvPr>
            <p:ph sz="half" idx="2"/>
          </p:nvPr>
        </p:nvSpPr>
        <p:spPr>
          <a:xfrm>
            <a:off x="836613" y="1935331"/>
            <a:ext cx="10766502" cy="3533313"/>
          </a:xfrm>
        </p:spPr>
        <p:txBody>
          <a:bodyPr>
            <a:normAutofit/>
          </a:bodyPr>
          <a:lstStyle/>
          <a:p>
            <a:r>
              <a:rPr lang="el-GR" dirty="0">
                <a:solidFill>
                  <a:schemeClr val="tx1"/>
                </a:solidFill>
              </a:rPr>
              <a:t>Ανέπτυξε τη θεωρία το</a:t>
            </a:r>
            <a:r>
              <a:rPr lang="en-GB" dirty="0">
                <a:solidFill>
                  <a:schemeClr val="tx1"/>
                </a:solidFill>
              </a:rPr>
              <a:t>1995</a:t>
            </a:r>
          </a:p>
          <a:p>
            <a:r>
              <a:rPr lang="el-GR" dirty="0">
                <a:solidFill>
                  <a:schemeClr val="tx1"/>
                </a:solidFill>
              </a:rPr>
              <a:t>Βασισμένος στην προσωπική του εμπειρία παροχής συμβουλευτικών υπηρεσιών σε οργανισμούς</a:t>
            </a:r>
            <a:r>
              <a:rPr lang="en-GB" dirty="0">
                <a:solidFill>
                  <a:schemeClr val="tx1"/>
                </a:solidFill>
              </a:rPr>
              <a:t> (&gt;100 </a:t>
            </a:r>
            <a:r>
              <a:rPr lang="el-GR" dirty="0">
                <a:solidFill>
                  <a:schemeClr val="tx1"/>
                </a:solidFill>
              </a:rPr>
              <a:t>οργανισμούς</a:t>
            </a:r>
            <a:r>
              <a:rPr lang="en-GB" dirty="0">
                <a:solidFill>
                  <a:schemeClr val="tx1"/>
                </a:solidFill>
              </a:rPr>
              <a:t>)</a:t>
            </a:r>
          </a:p>
          <a:p>
            <a:r>
              <a:rPr lang="el-GR" dirty="0">
                <a:solidFill>
                  <a:schemeClr val="tx1"/>
                </a:solidFill>
              </a:rPr>
              <a:t>Το μοντέλο δίνει έμφαση</a:t>
            </a:r>
            <a:r>
              <a:rPr lang="en-GB" dirty="0">
                <a:solidFill>
                  <a:schemeClr val="tx1"/>
                </a:solidFill>
              </a:rPr>
              <a:t>:</a:t>
            </a:r>
          </a:p>
          <a:p>
            <a:pPr marL="0" indent="0">
              <a:buNone/>
            </a:pPr>
            <a:r>
              <a:rPr lang="en-GB" dirty="0">
                <a:solidFill>
                  <a:schemeClr val="tx1"/>
                </a:solidFill>
              </a:rPr>
              <a:t>	1. </a:t>
            </a:r>
            <a:r>
              <a:rPr lang="el-GR" dirty="0">
                <a:solidFill>
                  <a:schemeClr val="tx1"/>
                </a:solidFill>
              </a:rPr>
              <a:t>Θέματα εξουσίας</a:t>
            </a:r>
            <a:endParaRPr lang="en-GB" dirty="0">
              <a:solidFill>
                <a:schemeClr val="tx1"/>
              </a:solidFill>
            </a:endParaRPr>
          </a:p>
          <a:p>
            <a:pPr marL="0" indent="0">
              <a:buNone/>
            </a:pPr>
            <a:r>
              <a:rPr lang="en-GB" dirty="0">
                <a:solidFill>
                  <a:schemeClr val="tx1"/>
                </a:solidFill>
              </a:rPr>
              <a:t>	2. </a:t>
            </a:r>
            <a:r>
              <a:rPr lang="el-GR" dirty="0">
                <a:solidFill>
                  <a:schemeClr val="tx1"/>
                </a:solidFill>
              </a:rPr>
              <a:t>Σημασία της αναγνώρισης της ανάγκης για αλλαγή</a:t>
            </a:r>
            <a:endParaRPr lang="en-GB" dirty="0">
              <a:solidFill>
                <a:schemeClr val="tx1"/>
              </a:solidFill>
            </a:endParaRPr>
          </a:p>
          <a:p>
            <a:pPr marL="0" indent="0">
              <a:buNone/>
            </a:pPr>
            <a:r>
              <a:rPr lang="en-GB" dirty="0">
                <a:solidFill>
                  <a:schemeClr val="tx1"/>
                </a:solidFill>
              </a:rPr>
              <a:t>	3. </a:t>
            </a:r>
            <a:r>
              <a:rPr lang="el-GR" dirty="0">
                <a:solidFill>
                  <a:schemeClr val="tx1"/>
                </a:solidFill>
              </a:rPr>
              <a:t>Την επικοινωνία του οράματος</a:t>
            </a:r>
            <a:endParaRPr lang="en-GB" dirty="0">
              <a:solidFill>
                <a:schemeClr val="tx1"/>
              </a:solidFill>
            </a:endParaRPr>
          </a:p>
          <a:p>
            <a:pPr marL="0" indent="0">
              <a:buNone/>
            </a:pPr>
            <a:r>
              <a:rPr lang="en-GB" dirty="0">
                <a:solidFill>
                  <a:schemeClr val="tx1"/>
                </a:solidFill>
              </a:rPr>
              <a:t>	4. </a:t>
            </a:r>
            <a:r>
              <a:rPr lang="el-GR" dirty="0">
                <a:solidFill>
                  <a:schemeClr val="tx1"/>
                </a:solidFill>
              </a:rPr>
              <a:t>Την ενθάρρυνση ανοικτών/ενεργών καναλιών επικοινωνίας</a:t>
            </a:r>
            <a:endParaRPr lang="en-GB" dirty="0">
              <a:solidFill>
                <a:schemeClr val="tx1"/>
              </a:solidFill>
            </a:endParaRPr>
          </a:p>
          <a:p>
            <a:r>
              <a:rPr lang="el-GR" dirty="0">
                <a:solidFill>
                  <a:schemeClr val="tx1"/>
                </a:solidFill>
              </a:rPr>
              <a:t>Οραματίστηκε την αλλαγή σε μια σειρά 8 βημάτων</a:t>
            </a:r>
            <a:endParaRPr lang="en-GB" dirty="0">
              <a:solidFill>
                <a:schemeClr val="tx1"/>
              </a:solidFill>
            </a:endParaRPr>
          </a:p>
          <a:p>
            <a:endParaRPr lang="en-GB" dirty="0">
              <a:solidFill>
                <a:schemeClr val="tx1"/>
              </a:solidFill>
            </a:endParaRPr>
          </a:p>
          <a:p>
            <a:endParaRPr lang="en-GB" dirty="0">
              <a:solidFill>
                <a:schemeClr val="tx1"/>
              </a:solidFill>
            </a:endParaRPr>
          </a:p>
        </p:txBody>
      </p:sp>
      <p:sp>
        <p:nvSpPr>
          <p:cNvPr id="7" name="Footer Placeholder 6">
            <a:extLst>
              <a:ext uri="{FF2B5EF4-FFF2-40B4-BE49-F238E27FC236}">
                <a16:creationId xmlns:a16="http://schemas.microsoft.com/office/drawing/2014/main" id="{D00BB9A3-A012-4CAB-8910-AB428030118C}"/>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1319748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F4E10-CE68-4B9C-B8B8-29BC39629C9C}"/>
              </a:ext>
            </a:extLst>
          </p:cNvPr>
          <p:cNvSpPr>
            <a:spLocks noGrp="1"/>
          </p:cNvSpPr>
          <p:nvPr>
            <p:ph type="title"/>
          </p:nvPr>
        </p:nvSpPr>
        <p:spPr/>
        <p:txBody>
          <a:bodyPr>
            <a:normAutofit fontScale="90000"/>
          </a:bodyPr>
          <a:lstStyle/>
          <a:p>
            <a:r>
              <a:rPr lang="en-US" b="1" dirty="0"/>
              <a:t>John Kotter</a:t>
            </a:r>
            <a:r>
              <a:rPr lang="el-GR" b="1" dirty="0"/>
              <a:t> </a:t>
            </a:r>
            <a:r>
              <a:rPr lang="en-US" b="1" dirty="0"/>
              <a:t>– </a:t>
            </a:r>
            <a:r>
              <a:rPr lang="el-GR" b="1" dirty="0"/>
              <a:t>Το μοντέλο των 8 βημάτων </a:t>
            </a:r>
            <a:r>
              <a:rPr lang="en-US" b="1" dirty="0"/>
              <a:t>(2)</a:t>
            </a:r>
            <a:endParaRPr lang="en-GB" dirty="0"/>
          </a:p>
        </p:txBody>
      </p:sp>
      <p:sp>
        <p:nvSpPr>
          <p:cNvPr id="8" name="Content Placeholder 7">
            <a:extLst>
              <a:ext uri="{FF2B5EF4-FFF2-40B4-BE49-F238E27FC236}">
                <a16:creationId xmlns:a16="http://schemas.microsoft.com/office/drawing/2014/main" id="{155FBE3B-E0C6-465C-8336-8F6EEE96AEBD}"/>
              </a:ext>
            </a:extLst>
          </p:cNvPr>
          <p:cNvSpPr>
            <a:spLocks noGrp="1"/>
          </p:cNvSpPr>
          <p:nvPr>
            <p:ph sz="half" idx="2"/>
          </p:nvPr>
        </p:nvSpPr>
        <p:spPr>
          <a:xfrm>
            <a:off x="461640" y="1917577"/>
            <a:ext cx="5535936" cy="4036593"/>
          </a:xfrm>
        </p:spPr>
        <p:txBody>
          <a:bodyPr>
            <a:normAutofit fontScale="85000" lnSpcReduction="20000"/>
          </a:bodyPr>
          <a:lstStyle/>
          <a:p>
            <a:r>
              <a:rPr lang="en-GB" b="1" dirty="0">
                <a:solidFill>
                  <a:schemeClr val="tx1"/>
                </a:solidFill>
              </a:rPr>
              <a:t>1. </a:t>
            </a:r>
            <a:r>
              <a:rPr lang="el-GR" b="1" dirty="0">
                <a:solidFill>
                  <a:schemeClr val="tx1"/>
                </a:solidFill>
              </a:rPr>
              <a:t>Δημιουργία αίσθησης του επείγοντος</a:t>
            </a:r>
            <a:r>
              <a:rPr lang="en-GB" b="1" dirty="0">
                <a:solidFill>
                  <a:schemeClr val="tx1"/>
                </a:solidFill>
              </a:rPr>
              <a:t>: </a:t>
            </a:r>
            <a:r>
              <a:rPr lang="el-GR" dirty="0">
                <a:solidFill>
                  <a:schemeClr val="tx1"/>
                </a:solidFill>
              </a:rPr>
              <a:t>Συζητήστε τη σημερινή ανταγωνιστική πραγματικότητα, διερευνήστε μελλοντικά σενάρια, αυξήστε την «αισθανόμενη ανάγκη» για αλλαγή.</a:t>
            </a:r>
          </a:p>
          <a:p>
            <a:r>
              <a:rPr lang="en-GB" b="1" dirty="0">
                <a:solidFill>
                  <a:schemeClr val="tx1"/>
                </a:solidFill>
              </a:rPr>
              <a:t>2. </a:t>
            </a:r>
            <a:r>
              <a:rPr lang="el-GR" b="1" dirty="0">
                <a:solidFill>
                  <a:schemeClr val="tx1"/>
                </a:solidFill>
              </a:rPr>
              <a:t>Συγκρότηση ενός ισχυρού καθοδηγητικού συνασπισμού</a:t>
            </a:r>
            <a:r>
              <a:rPr lang="el-GR" dirty="0">
                <a:solidFill>
                  <a:schemeClr val="tx1"/>
                </a:solidFill>
              </a:rPr>
              <a:t>: Αποκτήστε τους κατάλληλους ανθρώπους στην ομάδα επιλέγοντας ένα μείγμα δεξιοτήτων, γνώσεων και δέσμευσης</a:t>
            </a:r>
            <a:r>
              <a:rPr lang="en-GB" dirty="0">
                <a:solidFill>
                  <a:schemeClr val="tx1"/>
                </a:solidFill>
              </a:rPr>
              <a:t>.</a:t>
            </a:r>
          </a:p>
          <a:p>
            <a:r>
              <a:rPr lang="en-GB" b="1" dirty="0">
                <a:solidFill>
                  <a:schemeClr val="tx1"/>
                </a:solidFill>
              </a:rPr>
              <a:t>3. </a:t>
            </a:r>
            <a:r>
              <a:rPr lang="el-GR" b="1" dirty="0">
                <a:solidFill>
                  <a:schemeClr val="tx1"/>
                </a:solidFill>
              </a:rPr>
              <a:t>Δημιουργία Οράματος</a:t>
            </a:r>
            <a:r>
              <a:rPr lang="en-GB" b="1" dirty="0">
                <a:solidFill>
                  <a:schemeClr val="tx1"/>
                </a:solidFill>
              </a:rPr>
              <a:t>: </a:t>
            </a:r>
            <a:r>
              <a:rPr lang="el-GR" dirty="0">
                <a:solidFill>
                  <a:schemeClr val="tx1"/>
                </a:solidFill>
              </a:rPr>
              <a:t>Δημιουργήστε ένα σωστό όραμα λαμβάνοντας υπόψη, όχι μόνο τη στρατηγική, αλλά και τη δημιουργικότητα, το συναισθηματικό πλαίσιο και τους στόχους</a:t>
            </a:r>
            <a:r>
              <a:rPr lang="en-GB" dirty="0">
                <a:solidFill>
                  <a:schemeClr val="tx1"/>
                </a:solidFill>
              </a:rPr>
              <a:t>.</a:t>
            </a:r>
          </a:p>
          <a:p>
            <a:r>
              <a:rPr lang="en-GB" b="1" dirty="0">
                <a:solidFill>
                  <a:schemeClr val="tx1"/>
                </a:solidFill>
              </a:rPr>
              <a:t>4. </a:t>
            </a:r>
            <a:r>
              <a:rPr lang="el-GR" b="1" dirty="0">
                <a:solidFill>
                  <a:schemeClr val="tx1"/>
                </a:solidFill>
              </a:rPr>
              <a:t>Επικοινωνία οράματος</a:t>
            </a:r>
            <a:r>
              <a:rPr lang="en-GB" b="1" dirty="0">
                <a:solidFill>
                  <a:schemeClr val="tx1"/>
                </a:solidFill>
              </a:rPr>
              <a:t>: </a:t>
            </a:r>
            <a:r>
              <a:rPr lang="el-GR" dirty="0">
                <a:solidFill>
                  <a:schemeClr val="tx1"/>
                </a:solidFill>
              </a:rPr>
              <a:t>Πρέπει να είναι συστηματική και διεξοδική.</a:t>
            </a:r>
            <a:endParaRPr lang="en-GB" dirty="0">
              <a:solidFill>
                <a:schemeClr val="tx1"/>
              </a:solidFill>
            </a:endParaRPr>
          </a:p>
        </p:txBody>
      </p:sp>
      <p:sp>
        <p:nvSpPr>
          <p:cNvPr id="10" name="Content Placeholder 9">
            <a:extLst>
              <a:ext uri="{FF2B5EF4-FFF2-40B4-BE49-F238E27FC236}">
                <a16:creationId xmlns:a16="http://schemas.microsoft.com/office/drawing/2014/main" id="{97A7997E-81FC-43AD-AEDC-AF55A07D4DF7}"/>
              </a:ext>
            </a:extLst>
          </p:cNvPr>
          <p:cNvSpPr>
            <a:spLocks noGrp="1"/>
          </p:cNvSpPr>
          <p:nvPr>
            <p:ph sz="quarter" idx="4"/>
          </p:nvPr>
        </p:nvSpPr>
        <p:spPr>
          <a:xfrm>
            <a:off x="6172200" y="1917577"/>
            <a:ext cx="5558160" cy="3826273"/>
          </a:xfrm>
        </p:spPr>
        <p:txBody>
          <a:bodyPr>
            <a:normAutofit fontScale="85000" lnSpcReduction="20000"/>
          </a:bodyPr>
          <a:lstStyle/>
          <a:p>
            <a:r>
              <a:rPr lang="en-GB" b="1" dirty="0">
                <a:solidFill>
                  <a:schemeClr val="tx1"/>
                </a:solidFill>
              </a:rPr>
              <a:t>5. </a:t>
            </a:r>
            <a:r>
              <a:rPr lang="el-GR" b="1" dirty="0">
                <a:solidFill>
                  <a:schemeClr val="tx1"/>
                </a:solidFill>
              </a:rPr>
              <a:t>Ενδυνάμωση με σκοπό την υποστήριξη του οράματος: </a:t>
            </a:r>
            <a:r>
              <a:rPr lang="el-GR" dirty="0">
                <a:solidFill>
                  <a:schemeClr val="tx1"/>
                </a:solidFill>
              </a:rPr>
              <a:t>Απαλλαγείτε από εμπόδια για την αλλαγή, όπως μη βοηθητικές δομές ή συστήματα, παρέχετε ανατροφοδότηση και επιτρέψτε στους ανθρώπους να πειραματιστούν</a:t>
            </a:r>
            <a:r>
              <a:rPr lang="en-GB" dirty="0">
                <a:solidFill>
                  <a:schemeClr val="tx1"/>
                </a:solidFill>
              </a:rPr>
              <a:t>.</a:t>
            </a:r>
          </a:p>
          <a:p>
            <a:r>
              <a:rPr lang="en-GB" b="1" dirty="0">
                <a:solidFill>
                  <a:schemeClr val="tx1"/>
                </a:solidFill>
              </a:rPr>
              <a:t>6. </a:t>
            </a:r>
            <a:r>
              <a:rPr lang="el-GR" b="1" dirty="0">
                <a:solidFill>
                  <a:schemeClr val="tx1"/>
                </a:solidFill>
              </a:rPr>
              <a:t>Γρήγορα αποτελέσματα-Μικρές νίκες</a:t>
            </a:r>
            <a:r>
              <a:rPr lang="en-GB" b="1" dirty="0">
                <a:solidFill>
                  <a:schemeClr val="tx1"/>
                </a:solidFill>
              </a:rPr>
              <a:t>: </a:t>
            </a:r>
            <a:r>
              <a:rPr lang="el-GR" dirty="0">
                <a:solidFill>
                  <a:schemeClr val="tx1"/>
                </a:solidFill>
              </a:rPr>
              <a:t>Αναζητήστε και διαφημίστε βραχυπρόθεσμες ορατές βελτιώσεις. Σχεδιάστε </a:t>
            </a:r>
            <a:r>
              <a:rPr lang="en-US" b="1" dirty="0">
                <a:solidFill>
                  <a:schemeClr val="tx1"/>
                </a:solidFill>
              </a:rPr>
              <a:t>(plan these in) </a:t>
            </a:r>
            <a:r>
              <a:rPr lang="el-GR" dirty="0">
                <a:solidFill>
                  <a:schemeClr val="tx1"/>
                </a:solidFill>
              </a:rPr>
              <a:t>και ανταμείψτε τους ανθρώπους δημόσια για τις βελτιώσεις.</a:t>
            </a:r>
          </a:p>
          <a:p>
            <a:r>
              <a:rPr lang="en-GB" b="1" dirty="0">
                <a:solidFill>
                  <a:schemeClr val="tx1"/>
                </a:solidFill>
              </a:rPr>
              <a:t>7.</a:t>
            </a:r>
            <a:r>
              <a:rPr lang="el-GR" b="1" dirty="0">
                <a:solidFill>
                  <a:schemeClr val="tx1"/>
                </a:solidFill>
              </a:rPr>
              <a:t> ) Παγίωση της αλλαγής, ενοποίησή των βελτιώσεων</a:t>
            </a:r>
            <a:r>
              <a:rPr lang="en-GB" b="1" dirty="0">
                <a:solidFill>
                  <a:schemeClr val="tx1"/>
                </a:solidFill>
              </a:rPr>
              <a:t>: </a:t>
            </a:r>
            <a:r>
              <a:rPr lang="el-GR" dirty="0">
                <a:solidFill>
                  <a:schemeClr val="tx1"/>
                </a:solidFill>
              </a:rPr>
              <a:t>Προωθήστε και επιβραβεύστε όσους είναι σε θέση να προωθήσουν και να εργαστούν προς την κατεύθυνση του οράματος. Ενεργοποιήστε τη διαδικασία αλλαγής με νέα </a:t>
            </a:r>
            <a:r>
              <a:rPr lang="en-US" dirty="0">
                <a:solidFill>
                  <a:schemeClr val="tx1"/>
                </a:solidFill>
              </a:rPr>
              <a:t>projects</a:t>
            </a:r>
            <a:r>
              <a:rPr lang="el-GR" dirty="0">
                <a:solidFill>
                  <a:schemeClr val="tx1"/>
                </a:solidFill>
              </a:rPr>
              <a:t>, πόρους</a:t>
            </a:r>
            <a:r>
              <a:rPr lang="en-US" dirty="0">
                <a:solidFill>
                  <a:schemeClr val="tx1"/>
                </a:solidFill>
              </a:rPr>
              <a:t> </a:t>
            </a:r>
            <a:r>
              <a:rPr lang="el-GR" dirty="0">
                <a:solidFill>
                  <a:schemeClr val="tx1"/>
                </a:solidFill>
              </a:rPr>
              <a:t>και με φορείς αλλαγών (</a:t>
            </a:r>
            <a:r>
              <a:rPr lang="en-US" dirty="0">
                <a:solidFill>
                  <a:schemeClr val="tx1"/>
                </a:solidFill>
              </a:rPr>
              <a:t>change agents</a:t>
            </a:r>
            <a:r>
              <a:rPr lang="el-GR" dirty="0">
                <a:solidFill>
                  <a:schemeClr val="tx1"/>
                </a:solidFill>
              </a:rPr>
              <a:t>).</a:t>
            </a:r>
          </a:p>
          <a:p>
            <a:r>
              <a:rPr lang="en-GB" b="1" dirty="0">
                <a:solidFill>
                  <a:schemeClr val="tx1"/>
                </a:solidFill>
              </a:rPr>
              <a:t>8.</a:t>
            </a:r>
            <a:r>
              <a:rPr lang="el-GR" dirty="0"/>
              <a:t> </a:t>
            </a:r>
            <a:r>
              <a:rPr lang="el-GR" b="1" dirty="0">
                <a:solidFill>
                  <a:schemeClr val="tx1"/>
                </a:solidFill>
              </a:rPr>
              <a:t>Ενσωμάτωση των αλλαγών στην κουλτούρα</a:t>
            </a:r>
            <a:r>
              <a:rPr lang="en-GB" b="1" dirty="0">
                <a:solidFill>
                  <a:schemeClr val="tx1"/>
                </a:solidFill>
              </a:rPr>
              <a:t>: </a:t>
            </a:r>
            <a:r>
              <a:rPr lang="el-GR" dirty="0">
                <a:solidFill>
                  <a:schemeClr val="tx1"/>
                </a:solidFill>
              </a:rPr>
              <a:t>Κάντε αυτές τις αλλαγές μέρος της εταιρικής κουλτούρας</a:t>
            </a:r>
            <a:r>
              <a:rPr lang="en-GB" dirty="0">
                <a:solidFill>
                  <a:schemeClr val="tx1"/>
                </a:solidFill>
              </a:rPr>
              <a:t>.</a:t>
            </a:r>
          </a:p>
        </p:txBody>
      </p:sp>
      <p:sp>
        <p:nvSpPr>
          <p:cNvPr id="7" name="Footer Placeholder 6">
            <a:extLst>
              <a:ext uri="{FF2B5EF4-FFF2-40B4-BE49-F238E27FC236}">
                <a16:creationId xmlns:a16="http://schemas.microsoft.com/office/drawing/2014/main" id="{D00BB9A3-A012-4CAB-8910-AB428030118C}"/>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1157223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F4E10-CE68-4B9C-B8B8-29BC39629C9C}"/>
              </a:ext>
            </a:extLst>
          </p:cNvPr>
          <p:cNvSpPr>
            <a:spLocks noGrp="1"/>
          </p:cNvSpPr>
          <p:nvPr>
            <p:ph type="title"/>
          </p:nvPr>
        </p:nvSpPr>
        <p:spPr/>
        <p:txBody>
          <a:bodyPr>
            <a:normAutofit fontScale="90000"/>
          </a:bodyPr>
          <a:lstStyle/>
          <a:p>
            <a:r>
              <a:rPr lang="en-US" b="1" dirty="0"/>
              <a:t>John Kotter– </a:t>
            </a:r>
            <a:r>
              <a:rPr lang="el-GR" b="1" dirty="0"/>
              <a:t>Το μοντέλο των 8 βημάτων </a:t>
            </a:r>
            <a:r>
              <a:rPr lang="en-US" b="1" dirty="0"/>
              <a:t>(3)</a:t>
            </a:r>
            <a:endParaRPr lang="en-GB" dirty="0"/>
          </a:p>
        </p:txBody>
      </p:sp>
      <p:sp>
        <p:nvSpPr>
          <p:cNvPr id="3" name="Text Placeholder 2">
            <a:extLst>
              <a:ext uri="{FF2B5EF4-FFF2-40B4-BE49-F238E27FC236}">
                <a16:creationId xmlns:a16="http://schemas.microsoft.com/office/drawing/2014/main" id="{EF768E27-438A-4D03-BE29-2BC79B97EE50}"/>
              </a:ext>
            </a:extLst>
          </p:cNvPr>
          <p:cNvSpPr>
            <a:spLocks noGrp="1"/>
          </p:cNvSpPr>
          <p:nvPr>
            <p:ph type="body" idx="1"/>
          </p:nvPr>
        </p:nvSpPr>
        <p:spPr>
          <a:xfrm>
            <a:off x="839788" y="2046922"/>
            <a:ext cx="5157787" cy="358927"/>
          </a:xfrm>
        </p:spPr>
        <p:txBody>
          <a:bodyPr/>
          <a:lstStyle/>
          <a:p>
            <a:r>
              <a:rPr lang="el-GR" dirty="0">
                <a:solidFill>
                  <a:schemeClr val="tx1"/>
                </a:solidFill>
              </a:rPr>
              <a:t>Πλεονεκτήματα</a:t>
            </a:r>
            <a:endParaRPr lang="en-GB" dirty="0">
              <a:solidFill>
                <a:schemeClr val="tx1"/>
              </a:solidFill>
            </a:endParaRPr>
          </a:p>
        </p:txBody>
      </p:sp>
      <p:sp>
        <p:nvSpPr>
          <p:cNvPr id="4" name="Content Placeholder 3">
            <a:extLst>
              <a:ext uri="{FF2B5EF4-FFF2-40B4-BE49-F238E27FC236}">
                <a16:creationId xmlns:a16="http://schemas.microsoft.com/office/drawing/2014/main" id="{31FB72C5-A830-40F1-87BE-1A4AF8BBD671}"/>
              </a:ext>
            </a:extLst>
          </p:cNvPr>
          <p:cNvSpPr>
            <a:spLocks noGrp="1"/>
          </p:cNvSpPr>
          <p:nvPr>
            <p:ph sz="half" idx="2"/>
          </p:nvPr>
        </p:nvSpPr>
        <p:spPr>
          <a:xfrm>
            <a:off x="839788" y="2476870"/>
            <a:ext cx="5157787" cy="3160450"/>
          </a:xfrm>
        </p:spPr>
        <p:txBody>
          <a:bodyPr>
            <a:normAutofit fontScale="85000" lnSpcReduction="10000"/>
          </a:bodyPr>
          <a:lstStyle/>
          <a:p>
            <a:r>
              <a:rPr lang="el-GR" dirty="0">
                <a:solidFill>
                  <a:schemeClr val="tx1"/>
                </a:solidFill>
              </a:rPr>
              <a:t>Η βήμα προς βήμα φύση του διευκολύνει την παρακολούθηση, την εφαρμογή και την ενσωμάτωση στις οργανωτικές διαδικασίες.</a:t>
            </a:r>
          </a:p>
          <a:p>
            <a:r>
              <a:rPr lang="el-GR" dirty="0">
                <a:solidFill>
                  <a:schemeClr val="tx1"/>
                </a:solidFill>
              </a:rPr>
              <a:t>Τα τρία πρώτα βήματα θέτουν τον οργανισμό σε επιτυχία. Η αίσθηση του επείγοντος ωθεί τα πράγματα σε κίνηση, διασφαλίζοντας έτσι τη δυναμική προς την επίτευξη του στόχου.</a:t>
            </a:r>
            <a:endParaRPr lang="en-GB" dirty="0">
              <a:solidFill>
                <a:schemeClr val="tx1"/>
              </a:solidFill>
            </a:endParaRPr>
          </a:p>
          <a:p>
            <a:r>
              <a:rPr lang="el-GR" dirty="0">
                <a:solidFill>
                  <a:schemeClr val="tx1"/>
                </a:solidFill>
              </a:rPr>
              <a:t>Τονίζει τη σημασία της παροχής βοήθειας και κινήτρων. Επίσης τη σημασία της συγκρότησης ενός συνασπισμού διαφορετικών ηγετών και φορέων αλλαγής.</a:t>
            </a:r>
            <a:endParaRPr lang="en-GB" dirty="0">
              <a:solidFill>
                <a:schemeClr val="tx1"/>
              </a:solidFill>
            </a:endParaRPr>
          </a:p>
          <a:p>
            <a:endParaRPr lang="en-GB" dirty="0">
              <a:solidFill>
                <a:schemeClr val="tx1"/>
              </a:solidFill>
            </a:endParaRPr>
          </a:p>
        </p:txBody>
      </p:sp>
      <p:sp>
        <p:nvSpPr>
          <p:cNvPr id="5" name="Text Placeholder 4">
            <a:extLst>
              <a:ext uri="{FF2B5EF4-FFF2-40B4-BE49-F238E27FC236}">
                <a16:creationId xmlns:a16="http://schemas.microsoft.com/office/drawing/2014/main" id="{172768C1-C046-4C4A-8874-1EDA571E1DD4}"/>
              </a:ext>
            </a:extLst>
          </p:cNvPr>
          <p:cNvSpPr>
            <a:spLocks noGrp="1"/>
          </p:cNvSpPr>
          <p:nvPr>
            <p:ph type="body" sz="quarter" idx="3"/>
          </p:nvPr>
        </p:nvSpPr>
        <p:spPr>
          <a:xfrm>
            <a:off x="6172200" y="2046923"/>
            <a:ext cx="5183188" cy="358926"/>
          </a:xfrm>
        </p:spPr>
        <p:txBody>
          <a:bodyPr/>
          <a:lstStyle/>
          <a:p>
            <a:r>
              <a:rPr lang="el-GR" dirty="0">
                <a:solidFill>
                  <a:schemeClr val="tx1"/>
                </a:solidFill>
              </a:rPr>
              <a:t>Μειονεκτήματα</a:t>
            </a:r>
            <a:endParaRPr lang="en-GB" dirty="0">
              <a:solidFill>
                <a:schemeClr val="tx1"/>
              </a:solidFill>
            </a:endParaRPr>
          </a:p>
        </p:txBody>
      </p:sp>
      <p:sp>
        <p:nvSpPr>
          <p:cNvPr id="6" name="Content Placeholder 5">
            <a:extLst>
              <a:ext uri="{FF2B5EF4-FFF2-40B4-BE49-F238E27FC236}">
                <a16:creationId xmlns:a16="http://schemas.microsoft.com/office/drawing/2014/main" id="{90C62FAB-1BEE-442B-8E84-0BE3C4B4CC01}"/>
              </a:ext>
            </a:extLst>
          </p:cNvPr>
          <p:cNvSpPr>
            <a:spLocks noGrp="1"/>
          </p:cNvSpPr>
          <p:nvPr>
            <p:ph sz="quarter" idx="4"/>
          </p:nvPr>
        </p:nvSpPr>
        <p:spPr>
          <a:xfrm>
            <a:off x="6172200" y="2476869"/>
            <a:ext cx="5183188" cy="3160449"/>
          </a:xfrm>
        </p:spPr>
        <p:txBody>
          <a:bodyPr>
            <a:normAutofit fontScale="85000" lnSpcReduction="10000"/>
          </a:bodyPr>
          <a:lstStyle/>
          <a:p>
            <a:r>
              <a:rPr lang="el-GR" dirty="0">
                <a:solidFill>
                  <a:schemeClr val="tx1"/>
                </a:solidFill>
              </a:rPr>
              <a:t>Πολύ επικεντρωμένο στον επείγοντα χαρακτήρα, χωρίς λεπτομέρειες για το πώς μπορεί να επιτύχει κάθε βήμα ξεχωριστά</a:t>
            </a:r>
            <a:r>
              <a:rPr lang="en-US" dirty="0">
                <a:solidFill>
                  <a:schemeClr val="tx1"/>
                </a:solidFill>
              </a:rPr>
              <a:t>.</a:t>
            </a:r>
            <a:endParaRPr lang="el-GR" dirty="0">
              <a:solidFill>
                <a:schemeClr val="tx1"/>
              </a:solidFill>
            </a:endParaRPr>
          </a:p>
          <a:p>
            <a:r>
              <a:rPr lang="el-GR" dirty="0">
                <a:solidFill>
                  <a:schemeClr val="tx1"/>
                </a:solidFill>
              </a:rPr>
              <a:t>Τα βήματα μερικές φορές φαίνεται ότι δεν είναι στη σωστή σειρά. Η έλλειψη κυρίαρχων θεμάτων οδηγεί σε έλλειψη συνοχής.</a:t>
            </a:r>
          </a:p>
          <a:p>
            <a:r>
              <a:rPr lang="el-GR" dirty="0">
                <a:solidFill>
                  <a:schemeClr val="tx1"/>
                </a:solidFill>
              </a:rPr>
              <a:t>Δίνει μεγαλύτερη έμφαση στους ηγέτες και όχι στους μεμονωμένους υπαλλήλους (</a:t>
            </a:r>
            <a:r>
              <a:rPr lang="en-US" dirty="0">
                <a:solidFill>
                  <a:schemeClr val="tx1"/>
                </a:solidFill>
              </a:rPr>
              <a:t>top-heavy</a:t>
            </a:r>
            <a:r>
              <a:rPr lang="el-GR" dirty="0">
                <a:solidFill>
                  <a:schemeClr val="tx1"/>
                </a:solidFill>
              </a:rPr>
              <a:t>).</a:t>
            </a:r>
            <a:r>
              <a:rPr lang="en-US" dirty="0">
                <a:solidFill>
                  <a:schemeClr val="tx1"/>
                </a:solidFill>
              </a:rPr>
              <a:t> </a:t>
            </a:r>
            <a:endParaRPr lang="el-GR" dirty="0">
              <a:solidFill>
                <a:schemeClr val="tx1"/>
              </a:solidFill>
            </a:endParaRPr>
          </a:p>
          <a:p>
            <a:r>
              <a:rPr lang="el-GR" dirty="0">
                <a:solidFill>
                  <a:schemeClr val="tx1"/>
                </a:solidFill>
              </a:rPr>
              <a:t>Θα μπορούσε να ενθαρρύνει μια πρόωρη έκρηξη ενέργειας, ακολουθούμενη από την ανάθεση και την απόσταση.</a:t>
            </a:r>
            <a:r>
              <a:rPr lang="en-US" dirty="0">
                <a:solidFill>
                  <a:schemeClr val="tx1"/>
                </a:solidFill>
              </a:rPr>
              <a:t> </a:t>
            </a:r>
            <a:r>
              <a:rPr lang="en-US" b="1" dirty="0">
                <a:solidFill>
                  <a:schemeClr val="tx1"/>
                </a:solidFill>
              </a:rPr>
              <a:t>Might encourage is an early burst of energy, followed by delegation and distance.</a:t>
            </a:r>
            <a:endParaRPr lang="en-GB" b="1" dirty="0">
              <a:solidFill>
                <a:schemeClr val="tx1"/>
              </a:solidFill>
            </a:endParaRPr>
          </a:p>
        </p:txBody>
      </p:sp>
      <p:sp>
        <p:nvSpPr>
          <p:cNvPr id="7" name="Footer Placeholder 6">
            <a:extLst>
              <a:ext uri="{FF2B5EF4-FFF2-40B4-BE49-F238E27FC236}">
                <a16:creationId xmlns:a16="http://schemas.microsoft.com/office/drawing/2014/main" id="{D00BB9A3-A012-4CAB-8910-AB428030118C}"/>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218558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vadinimas 11">
            <a:extLst>
              <a:ext uri="{FF2B5EF4-FFF2-40B4-BE49-F238E27FC236}">
                <a16:creationId xmlns:a16="http://schemas.microsoft.com/office/drawing/2014/main" id="{9AFAD8BB-BE9F-44D6-BBAD-10873555C576}"/>
              </a:ext>
            </a:extLst>
          </p:cNvPr>
          <p:cNvSpPr>
            <a:spLocks noGrp="1"/>
          </p:cNvSpPr>
          <p:nvPr>
            <p:ph type="title"/>
          </p:nvPr>
        </p:nvSpPr>
        <p:spPr>
          <a:xfrm>
            <a:off x="847725" y="765176"/>
            <a:ext cx="4718187" cy="684211"/>
          </a:xfrm>
        </p:spPr>
        <p:txBody>
          <a:bodyPr>
            <a:normAutofit fontScale="90000"/>
          </a:bodyPr>
          <a:lstStyle/>
          <a:p>
            <a:r>
              <a:rPr lang="el-GR" dirty="0"/>
              <a:t>Ώρα για σκέψη</a:t>
            </a:r>
            <a:r>
              <a:rPr lang="en-US" dirty="0"/>
              <a:t>!</a:t>
            </a:r>
            <a:endParaRPr lang="lt-LT" dirty="0"/>
          </a:p>
        </p:txBody>
      </p:sp>
      <p:sp>
        <p:nvSpPr>
          <p:cNvPr id="13" name="Teksto vietos rezervavimo ženklas 12">
            <a:extLst>
              <a:ext uri="{FF2B5EF4-FFF2-40B4-BE49-F238E27FC236}">
                <a16:creationId xmlns:a16="http://schemas.microsoft.com/office/drawing/2014/main" id="{0D9371FC-8141-4284-AA2B-A8A5E788B3B1}"/>
              </a:ext>
            </a:extLst>
          </p:cNvPr>
          <p:cNvSpPr>
            <a:spLocks noGrp="1"/>
          </p:cNvSpPr>
          <p:nvPr>
            <p:ph type="body" idx="1"/>
          </p:nvPr>
        </p:nvSpPr>
        <p:spPr>
          <a:xfrm>
            <a:off x="847726" y="1746090"/>
            <a:ext cx="4453144" cy="3833075"/>
          </a:xfrm>
        </p:spPr>
        <p:txBody>
          <a:bodyPr/>
          <a:lstStyle/>
          <a:p>
            <a:r>
              <a:rPr lang="el-GR" sz="3200" dirty="0">
                <a:solidFill>
                  <a:schemeClr val="tx1"/>
                </a:solidFill>
              </a:rPr>
              <a:t>Κοιτάζοντας το μοντέλο του </a:t>
            </a:r>
            <a:r>
              <a:rPr lang="el-GR" sz="3200" dirty="0" err="1">
                <a:solidFill>
                  <a:schemeClr val="tx1"/>
                </a:solidFill>
              </a:rPr>
              <a:t>Kotter</a:t>
            </a:r>
            <a:r>
              <a:rPr lang="el-GR" sz="3200" dirty="0">
                <a:solidFill>
                  <a:schemeClr val="tx1"/>
                </a:solidFill>
              </a:rPr>
              <a:t> και τα οκτώ βήματα προς την αποτελεσματική αλλαγή, πώς νομίζετε ότι μπορεί να εκδηλωθεί αντίσταση σε κάθε στάδιο;</a:t>
            </a:r>
            <a:endParaRPr lang="en-GB" sz="3200" dirty="0">
              <a:solidFill>
                <a:schemeClr val="tx1"/>
              </a:solidFill>
            </a:endParaRPr>
          </a:p>
        </p:txBody>
      </p:sp>
      <p:sp>
        <p:nvSpPr>
          <p:cNvPr id="3" name="Poraštės vietos rezervavimo ženklas 2">
            <a:extLst>
              <a:ext uri="{FF2B5EF4-FFF2-40B4-BE49-F238E27FC236}">
                <a16:creationId xmlns:a16="http://schemas.microsoft.com/office/drawing/2014/main" id="{603EDC4E-2A9D-4890-AD76-DB20EE9866E2}"/>
              </a:ext>
            </a:extLst>
          </p:cNvPr>
          <p:cNvSpPr>
            <a:spLocks noGrp="1"/>
          </p:cNvSpPr>
          <p:nvPr>
            <p:ph type="ftr" sz="quarter" idx="11"/>
          </p:nvPr>
        </p:nvSpPr>
        <p:spPr/>
        <p:txBody>
          <a:bodyPr/>
          <a:lstStyle/>
          <a:p>
            <a:r>
              <a:rPr lang="lt-LT"/>
              <a:t>connect-erasmus.eu</a:t>
            </a:r>
          </a:p>
        </p:txBody>
      </p:sp>
      <p:pic>
        <p:nvPicPr>
          <p:cNvPr id="4" name="Paveikslėlis 3">
            <a:extLst>
              <a:ext uri="{FF2B5EF4-FFF2-40B4-BE49-F238E27FC236}">
                <a16:creationId xmlns:a16="http://schemas.microsoft.com/office/drawing/2014/main" id="{2F5DE116-EDBB-43A0-85AA-38010CB762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5439" y="633910"/>
            <a:ext cx="6004317" cy="5088709"/>
          </a:xfrm>
          <a:prstGeom prst="rect">
            <a:avLst/>
          </a:prstGeom>
        </p:spPr>
      </p:pic>
    </p:spTree>
    <p:extLst>
      <p:ext uri="{BB962C8B-B14F-4D97-AF65-F5344CB8AC3E}">
        <p14:creationId xmlns:p14="http://schemas.microsoft.com/office/powerpoint/2010/main" val="4112201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F4E10-CE68-4B9C-B8B8-29BC39629C9C}"/>
              </a:ext>
            </a:extLst>
          </p:cNvPr>
          <p:cNvSpPr>
            <a:spLocks noGrp="1"/>
          </p:cNvSpPr>
          <p:nvPr>
            <p:ph type="title"/>
          </p:nvPr>
        </p:nvSpPr>
        <p:spPr/>
        <p:txBody>
          <a:bodyPr>
            <a:normAutofit/>
          </a:bodyPr>
          <a:lstStyle/>
          <a:p>
            <a:r>
              <a:rPr lang="en-GB" b="1" dirty="0"/>
              <a:t>Sunstein &amp; Thaler </a:t>
            </a:r>
            <a:r>
              <a:rPr lang="en-US" b="1" dirty="0"/>
              <a:t>– Nudge Theory (1)</a:t>
            </a:r>
            <a:endParaRPr lang="en-GB" dirty="0"/>
          </a:p>
        </p:txBody>
      </p:sp>
      <p:sp>
        <p:nvSpPr>
          <p:cNvPr id="4" name="Content Placeholder 3">
            <a:extLst>
              <a:ext uri="{FF2B5EF4-FFF2-40B4-BE49-F238E27FC236}">
                <a16:creationId xmlns:a16="http://schemas.microsoft.com/office/drawing/2014/main" id="{31FB72C5-A830-40F1-87BE-1A4AF8BBD671}"/>
              </a:ext>
            </a:extLst>
          </p:cNvPr>
          <p:cNvSpPr>
            <a:spLocks noGrp="1"/>
          </p:cNvSpPr>
          <p:nvPr>
            <p:ph sz="half" idx="2"/>
          </p:nvPr>
        </p:nvSpPr>
        <p:spPr>
          <a:xfrm>
            <a:off x="836613" y="1935331"/>
            <a:ext cx="10766502" cy="3533313"/>
          </a:xfrm>
        </p:spPr>
        <p:txBody>
          <a:bodyPr>
            <a:normAutofit fontScale="85000" lnSpcReduction="10000"/>
          </a:bodyPr>
          <a:lstStyle/>
          <a:p>
            <a:r>
              <a:rPr lang="el-GR" sz="2400" dirty="0">
                <a:solidFill>
                  <a:schemeClr val="tx1"/>
                </a:solidFill>
              </a:rPr>
              <a:t>Ανέπτυξαν τη θεωρία το 2008 (</a:t>
            </a:r>
            <a:r>
              <a:rPr lang="el-GR" sz="2400" dirty="0" err="1">
                <a:solidFill>
                  <a:schemeClr val="tx1"/>
                </a:solidFill>
              </a:rPr>
              <a:t>συμπεριφορικοί</a:t>
            </a:r>
            <a:r>
              <a:rPr lang="el-GR" sz="2400" dirty="0">
                <a:solidFill>
                  <a:schemeClr val="tx1"/>
                </a:solidFill>
              </a:rPr>
              <a:t> οικονομολόγοι)</a:t>
            </a:r>
          </a:p>
          <a:p>
            <a:r>
              <a:rPr lang="el-GR" sz="2400" dirty="0">
                <a:solidFill>
                  <a:schemeClr val="tx1"/>
                </a:solidFill>
              </a:rPr>
              <a:t>Η θεωρία Ώθησης (</a:t>
            </a:r>
            <a:r>
              <a:rPr lang="en-GB" sz="2400" dirty="0">
                <a:solidFill>
                  <a:schemeClr val="tx1"/>
                </a:solidFill>
              </a:rPr>
              <a:t>Nudge theory</a:t>
            </a:r>
            <a:r>
              <a:rPr lang="el-GR" sz="2400" dirty="0">
                <a:solidFill>
                  <a:schemeClr val="tx1"/>
                </a:solidFill>
              </a:rPr>
              <a:t>) είναι μια από τις πιο σύγχρονες και σχετικές με τη διαχείριση αλλαγών</a:t>
            </a:r>
            <a:endParaRPr lang="en-GB" sz="2400" dirty="0">
              <a:solidFill>
                <a:schemeClr val="tx1"/>
              </a:solidFill>
            </a:endParaRPr>
          </a:p>
          <a:p>
            <a:r>
              <a:rPr lang="el-GR" sz="2400" dirty="0">
                <a:solidFill>
                  <a:schemeClr val="tx1"/>
                </a:solidFill>
              </a:rPr>
              <a:t>Για να είναι επιτυχής η αλλαγή, πρέπει να κατανοήσουμε γιατί αλλάζει η ανθρώπινη συμπεριφορά και τι παρακινεί τους ανθρώπους να υιοθετήσουν την αλλαγή</a:t>
            </a:r>
          </a:p>
          <a:p>
            <a:r>
              <a:rPr lang="en-GB" sz="2400" b="1" dirty="0">
                <a:solidFill>
                  <a:schemeClr val="tx1"/>
                </a:solidFill>
              </a:rPr>
              <a:t>Nudge</a:t>
            </a:r>
            <a:r>
              <a:rPr lang="el-GR" sz="2400" b="1" dirty="0">
                <a:solidFill>
                  <a:schemeClr val="tx1"/>
                </a:solidFill>
              </a:rPr>
              <a:t> = </a:t>
            </a:r>
            <a:r>
              <a:rPr lang="el-GR" sz="2400" dirty="0">
                <a:solidFill>
                  <a:schemeClr val="tx1"/>
                </a:solidFill>
              </a:rPr>
              <a:t>μια μικρή δράση που μπορεί να επηρεάσει τον τρόπο με τον οποίο οι άνθρωποι αποφασίζουν και συμπεριφέρονται</a:t>
            </a:r>
            <a:endParaRPr lang="en-GB" sz="2400" dirty="0">
              <a:solidFill>
                <a:schemeClr val="tx1"/>
              </a:solidFill>
            </a:endParaRPr>
          </a:p>
          <a:p>
            <a:r>
              <a:rPr lang="el-GR" sz="2400" dirty="0">
                <a:solidFill>
                  <a:schemeClr val="tx1"/>
                </a:solidFill>
              </a:rPr>
              <a:t>Ενθαρρύνει τις έμμεσες τεχνικές επηρεασμού της συμπεριφοράς και όχι τις άμεσες οδηγίες</a:t>
            </a:r>
          </a:p>
          <a:p>
            <a:r>
              <a:rPr lang="el-GR" sz="2400" dirty="0">
                <a:solidFill>
                  <a:schemeClr val="tx1"/>
                </a:solidFill>
              </a:rPr>
              <a:t>Με την παροχή επιλογών και την προώθηση ενός ευνοϊκού και ενθαρρυντικού περιβάλλοντος, θα λάβει χώρα η αλλαγή στη συμπεριφορά των εργαζομένων</a:t>
            </a:r>
          </a:p>
          <a:p>
            <a:endParaRPr lang="el-GR" sz="2400" dirty="0">
              <a:solidFill>
                <a:schemeClr val="tx1"/>
              </a:solidFill>
            </a:endParaRPr>
          </a:p>
          <a:p>
            <a:endParaRPr lang="en-GB" sz="2400" dirty="0">
              <a:solidFill>
                <a:schemeClr val="tx1"/>
              </a:solidFill>
            </a:endParaRPr>
          </a:p>
        </p:txBody>
      </p:sp>
      <p:sp>
        <p:nvSpPr>
          <p:cNvPr id="7" name="Footer Placeholder 6">
            <a:extLst>
              <a:ext uri="{FF2B5EF4-FFF2-40B4-BE49-F238E27FC236}">
                <a16:creationId xmlns:a16="http://schemas.microsoft.com/office/drawing/2014/main" id="{D00BB9A3-A012-4CAB-8910-AB428030118C}"/>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066004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F4E10-CE68-4B9C-B8B8-29BC39629C9C}"/>
              </a:ext>
            </a:extLst>
          </p:cNvPr>
          <p:cNvSpPr>
            <a:spLocks noGrp="1"/>
          </p:cNvSpPr>
          <p:nvPr>
            <p:ph type="title"/>
          </p:nvPr>
        </p:nvSpPr>
        <p:spPr/>
        <p:txBody>
          <a:bodyPr>
            <a:normAutofit/>
          </a:bodyPr>
          <a:lstStyle/>
          <a:p>
            <a:r>
              <a:rPr lang="en-GB" b="1" dirty="0"/>
              <a:t>Sunstein &amp; Thaler </a:t>
            </a:r>
            <a:r>
              <a:rPr lang="en-US" b="1" dirty="0"/>
              <a:t>– Nudge Theory (2)</a:t>
            </a:r>
            <a:endParaRPr lang="en-GB" dirty="0"/>
          </a:p>
        </p:txBody>
      </p:sp>
      <p:sp>
        <p:nvSpPr>
          <p:cNvPr id="4" name="Content Placeholder 3">
            <a:extLst>
              <a:ext uri="{FF2B5EF4-FFF2-40B4-BE49-F238E27FC236}">
                <a16:creationId xmlns:a16="http://schemas.microsoft.com/office/drawing/2014/main" id="{31FB72C5-A830-40F1-87BE-1A4AF8BBD671}"/>
              </a:ext>
            </a:extLst>
          </p:cNvPr>
          <p:cNvSpPr>
            <a:spLocks noGrp="1"/>
          </p:cNvSpPr>
          <p:nvPr>
            <p:ph sz="half" idx="2"/>
          </p:nvPr>
        </p:nvSpPr>
        <p:spPr>
          <a:xfrm>
            <a:off x="836613" y="1935331"/>
            <a:ext cx="10766502" cy="3533313"/>
          </a:xfrm>
        </p:spPr>
        <p:txBody>
          <a:bodyPr>
            <a:normAutofit fontScale="92500" lnSpcReduction="20000"/>
          </a:bodyPr>
          <a:lstStyle/>
          <a:p>
            <a:pPr marL="0" indent="0">
              <a:buNone/>
            </a:pPr>
            <a:r>
              <a:rPr lang="el-GR" sz="2400" b="1" dirty="0">
                <a:solidFill>
                  <a:schemeClr val="tx1"/>
                </a:solidFill>
              </a:rPr>
              <a:t>Τυπολογία</a:t>
            </a:r>
          </a:p>
          <a:p>
            <a:r>
              <a:rPr lang="el-GR" sz="2400" u="sng" dirty="0">
                <a:solidFill>
                  <a:schemeClr val="tx1"/>
                </a:solidFill>
              </a:rPr>
              <a:t>Αντιληπτικές (</a:t>
            </a:r>
            <a:r>
              <a:rPr lang="en-GB" sz="2400" u="sng" dirty="0">
                <a:solidFill>
                  <a:schemeClr val="tx1"/>
                </a:solidFill>
              </a:rPr>
              <a:t>Perception nudges</a:t>
            </a:r>
            <a:r>
              <a:rPr lang="el-GR" sz="2400" u="sng" dirty="0">
                <a:solidFill>
                  <a:schemeClr val="tx1"/>
                </a:solidFill>
              </a:rPr>
              <a:t>)</a:t>
            </a:r>
            <a:r>
              <a:rPr lang="en-GB" sz="2400" u="sng" dirty="0">
                <a:solidFill>
                  <a:schemeClr val="tx1"/>
                </a:solidFill>
              </a:rPr>
              <a:t>= </a:t>
            </a:r>
            <a:r>
              <a:rPr lang="el-GR" sz="2400" dirty="0">
                <a:solidFill>
                  <a:schemeClr val="tx1"/>
                </a:solidFill>
              </a:rPr>
              <a:t>Πρόκειται για δράσεις που σχετίζονται γύρω από τις αντιλήψεις της οργανωτικής συμπεριφοράς. Η κατανόηση των αντιλήψεων των εργαζομένων για την επιθυμητή αλλαγή είναι κρίσιμη για την επιτυχία </a:t>
            </a:r>
            <a:r>
              <a:rPr lang="el-GR" sz="2400" dirty="0">
                <a:solidFill>
                  <a:schemeClr val="tx1"/>
                </a:solidFill>
                <a:sym typeface="Wingdings" panose="05000000000000000000" pitchFamily="2" charset="2"/>
              </a:rPr>
              <a:t></a:t>
            </a:r>
            <a:r>
              <a:rPr lang="el-GR" sz="2400" dirty="0">
                <a:solidFill>
                  <a:schemeClr val="tx1"/>
                </a:solidFill>
              </a:rPr>
              <a:t> μπορεί επίσης να αποκαλύψει πιθανή αντίσταση.</a:t>
            </a:r>
          </a:p>
          <a:p>
            <a:r>
              <a:rPr lang="el-GR" sz="2400" u="sng" dirty="0" err="1">
                <a:solidFill>
                  <a:schemeClr val="tx1"/>
                </a:solidFill>
              </a:rPr>
              <a:t>Παρωθητικές</a:t>
            </a:r>
            <a:r>
              <a:rPr lang="el-GR" sz="2400" u="sng" dirty="0">
                <a:solidFill>
                  <a:schemeClr val="tx1"/>
                </a:solidFill>
              </a:rPr>
              <a:t> (</a:t>
            </a:r>
            <a:r>
              <a:rPr lang="en-GB" sz="2400" u="sng" dirty="0">
                <a:solidFill>
                  <a:schemeClr val="tx1"/>
                </a:solidFill>
              </a:rPr>
              <a:t>Motivation nudges</a:t>
            </a:r>
            <a:r>
              <a:rPr lang="el-GR" sz="2400" u="sng" dirty="0">
                <a:solidFill>
                  <a:schemeClr val="tx1"/>
                </a:solidFill>
              </a:rPr>
              <a:t>) </a:t>
            </a:r>
            <a:r>
              <a:rPr lang="en-GB" sz="2400" u="sng" dirty="0">
                <a:solidFill>
                  <a:schemeClr val="tx1"/>
                </a:solidFill>
              </a:rPr>
              <a:t>= </a:t>
            </a:r>
            <a:r>
              <a:rPr lang="el-GR" sz="2400" dirty="0">
                <a:solidFill>
                  <a:schemeClr val="tx1"/>
                </a:solidFill>
              </a:rPr>
              <a:t>Πρόκειται για ενέργειες που είναι απαραίτητες για την ανάπτυξη του ενδιαφέροντος των εργαζομένων για μια επερχόμενη αλλαγή.</a:t>
            </a:r>
          </a:p>
          <a:p>
            <a:r>
              <a:rPr lang="el-GR" sz="2400" u="sng" dirty="0">
                <a:solidFill>
                  <a:schemeClr val="tx1"/>
                </a:solidFill>
              </a:rPr>
              <a:t>Απλές, Υποστηρικτικές ικανοτήτων (</a:t>
            </a:r>
            <a:r>
              <a:rPr lang="en-GB" sz="2400" u="sng" dirty="0">
                <a:solidFill>
                  <a:schemeClr val="tx1"/>
                </a:solidFill>
              </a:rPr>
              <a:t>Simple, Ability-enabling nudges</a:t>
            </a:r>
            <a:r>
              <a:rPr lang="el-GR" sz="2400" u="sng" dirty="0">
                <a:solidFill>
                  <a:schemeClr val="tx1"/>
                </a:solidFill>
              </a:rPr>
              <a:t>)</a:t>
            </a:r>
            <a:r>
              <a:rPr lang="en-GB" sz="2400" u="sng" dirty="0">
                <a:solidFill>
                  <a:schemeClr val="tx1"/>
                </a:solidFill>
              </a:rPr>
              <a:t>= </a:t>
            </a:r>
            <a:r>
              <a:rPr lang="el-GR" sz="2400" dirty="0">
                <a:solidFill>
                  <a:schemeClr val="tx1"/>
                </a:solidFill>
              </a:rPr>
              <a:t>Όταν η αλλαγή είναι δύσκολη, περίπλοκη και δύσκολο να υιοθετηθεί, απλές και μικρές ενέργειες μπορούν να βελτιώσουν την ικανότητα υιοθέτησης της αλλαγής εκ μέρους των εργαζομένων.</a:t>
            </a:r>
            <a:endParaRPr lang="en-GB" sz="2400" dirty="0">
              <a:solidFill>
                <a:schemeClr val="tx1"/>
              </a:solidFill>
            </a:endParaRPr>
          </a:p>
        </p:txBody>
      </p:sp>
      <p:sp>
        <p:nvSpPr>
          <p:cNvPr id="7" name="Footer Placeholder 6">
            <a:extLst>
              <a:ext uri="{FF2B5EF4-FFF2-40B4-BE49-F238E27FC236}">
                <a16:creationId xmlns:a16="http://schemas.microsoft.com/office/drawing/2014/main" id="{D00BB9A3-A012-4CAB-8910-AB428030118C}"/>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2621393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F4E10-CE68-4B9C-B8B8-29BC39629C9C}"/>
              </a:ext>
            </a:extLst>
          </p:cNvPr>
          <p:cNvSpPr>
            <a:spLocks noGrp="1"/>
          </p:cNvSpPr>
          <p:nvPr>
            <p:ph type="title"/>
          </p:nvPr>
        </p:nvSpPr>
        <p:spPr/>
        <p:txBody>
          <a:bodyPr/>
          <a:lstStyle/>
          <a:p>
            <a:r>
              <a:rPr lang="en-GB" b="1" dirty="0"/>
              <a:t>Sunstein &amp; Thaler </a:t>
            </a:r>
            <a:r>
              <a:rPr lang="en-US" b="1" dirty="0"/>
              <a:t>– Nudge Theory (3)</a:t>
            </a:r>
            <a:endParaRPr lang="en-GB" dirty="0"/>
          </a:p>
        </p:txBody>
      </p:sp>
      <p:sp>
        <p:nvSpPr>
          <p:cNvPr id="5" name="Text Placeholder 4">
            <a:extLst>
              <a:ext uri="{FF2B5EF4-FFF2-40B4-BE49-F238E27FC236}">
                <a16:creationId xmlns:a16="http://schemas.microsoft.com/office/drawing/2014/main" id="{172768C1-C046-4C4A-8874-1EDA571E1DD4}"/>
              </a:ext>
            </a:extLst>
          </p:cNvPr>
          <p:cNvSpPr>
            <a:spLocks noGrp="1"/>
          </p:cNvSpPr>
          <p:nvPr>
            <p:ph type="body" sz="quarter" idx="3"/>
          </p:nvPr>
        </p:nvSpPr>
        <p:spPr>
          <a:xfrm>
            <a:off x="5324742" y="1753951"/>
            <a:ext cx="5183188" cy="358926"/>
          </a:xfrm>
        </p:spPr>
        <p:txBody>
          <a:bodyPr/>
          <a:lstStyle/>
          <a:p>
            <a:r>
              <a:rPr lang="el-GR" dirty="0">
                <a:solidFill>
                  <a:schemeClr val="tx1"/>
                </a:solidFill>
              </a:rPr>
              <a:t>Οφέλη</a:t>
            </a:r>
            <a:endParaRPr lang="en-GB" dirty="0">
              <a:solidFill>
                <a:schemeClr val="tx1"/>
              </a:solidFill>
            </a:endParaRPr>
          </a:p>
        </p:txBody>
      </p:sp>
      <p:sp>
        <p:nvSpPr>
          <p:cNvPr id="6" name="Content Placeholder 5">
            <a:extLst>
              <a:ext uri="{FF2B5EF4-FFF2-40B4-BE49-F238E27FC236}">
                <a16:creationId xmlns:a16="http://schemas.microsoft.com/office/drawing/2014/main" id="{90C62FAB-1BEE-442B-8E84-0BE3C4B4CC01}"/>
              </a:ext>
            </a:extLst>
          </p:cNvPr>
          <p:cNvSpPr>
            <a:spLocks noGrp="1"/>
          </p:cNvSpPr>
          <p:nvPr>
            <p:ph sz="quarter" idx="4"/>
          </p:nvPr>
        </p:nvSpPr>
        <p:spPr>
          <a:xfrm>
            <a:off x="5321651" y="2069863"/>
            <a:ext cx="6562458" cy="1977373"/>
          </a:xfrm>
        </p:spPr>
        <p:txBody>
          <a:bodyPr>
            <a:normAutofit/>
          </a:bodyPr>
          <a:lstStyle/>
          <a:p>
            <a:r>
              <a:rPr lang="el-GR" sz="1800" dirty="0">
                <a:solidFill>
                  <a:schemeClr val="tx1"/>
                </a:solidFill>
              </a:rPr>
              <a:t>Ελαχιστοποιεί την αντίσταση στην αλλαγή</a:t>
            </a:r>
          </a:p>
          <a:p>
            <a:r>
              <a:rPr lang="el-GR" sz="1800" dirty="0">
                <a:solidFill>
                  <a:schemeClr val="tx1"/>
                </a:solidFill>
              </a:rPr>
              <a:t>Λαμβάνει υπόψη τη διαφορά στα συναισθήματα, τις απόψεις και τη γνώση των ανθρώπων</a:t>
            </a:r>
          </a:p>
          <a:p>
            <a:r>
              <a:rPr lang="el-GR" sz="1800" dirty="0">
                <a:solidFill>
                  <a:schemeClr val="tx1"/>
                </a:solidFill>
              </a:rPr>
              <a:t>Εξαλείφει τις παραδοσιακές μεθόδους αλλαγής (π.χ. τιμωρία και άμεσες οδηγίες)</a:t>
            </a:r>
          </a:p>
          <a:p>
            <a:r>
              <a:rPr lang="el-GR" sz="1800" dirty="0">
                <a:solidFill>
                  <a:schemeClr val="tx1"/>
                </a:solidFill>
              </a:rPr>
              <a:t>Εφαρμόζεται σε διάφορους κλάδους</a:t>
            </a:r>
            <a:endParaRPr lang="en-US" dirty="0">
              <a:solidFill>
                <a:schemeClr val="tx1"/>
              </a:solidFill>
            </a:endParaRPr>
          </a:p>
          <a:p>
            <a:endParaRPr lang="en-GB" dirty="0">
              <a:solidFill>
                <a:schemeClr val="tx1"/>
              </a:solidFill>
            </a:endParaRPr>
          </a:p>
        </p:txBody>
      </p:sp>
      <p:sp>
        <p:nvSpPr>
          <p:cNvPr id="7" name="Footer Placeholder 6">
            <a:extLst>
              <a:ext uri="{FF2B5EF4-FFF2-40B4-BE49-F238E27FC236}">
                <a16:creationId xmlns:a16="http://schemas.microsoft.com/office/drawing/2014/main" id="{D00BB9A3-A012-4CAB-8910-AB428030118C}"/>
              </a:ext>
            </a:extLst>
          </p:cNvPr>
          <p:cNvSpPr>
            <a:spLocks noGrp="1"/>
          </p:cNvSpPr>
          <p:nvPr>
            <p:ph type="ftr" sz="quarter" idx="11"/>
          </p:nvPr>
        </p:nvSpPr>
        <p:spPr/>
        <p:txBody>
          <a:bodyPr/>
          <a:lstStyle/>
          <a:p>
            <a:r>
              <a:rPr lang="lt-LT"/>
              <a:t>connect-erasmus.eu</a:t>
            </a:r>
          </a:p>
        </p:txBody>
      </p:sp>
      <p:graphicFrame>
        <p:nvGraphicFramePr>
          <p:cNvPr id="12" name="Content Placeholder 11">
            <a:extLst>
              <a:ext uri="{FF2B5EF4-FFF2-40B4-BE49-F238E27FC236}">
                <a16:creationId xmlns:a16="http://schemas.microsoft.com/office/drawing/2014/main" id="{84ACCF0A-DC91-475A-88E7-1762C1FDEA05}"/>
              </a:ext>
            </a:extLst>
          </p:cNvPr>
          <p:cNvGraphicFramePr>
            <a:graphicFrameLocks noGrp="1"/>
          </p:cNvGraphicFramePr>
          <p:nvPr>
            <p:ph sz="half" idx="2"/>
            <p:extLst>
              <p:ext uri="{D42A27DB-BD31-4B8C-83A1-F6EECF244321}">
                <p14:modId xmlns:p14="http://schemas.microsoft.com/office/powerpoint/2010/main" val="4086672676"/>
              </p:ext>
            </p:extLst>
          </p:nvPr>
        </p:nvGraphicFramePr>
        <p:xfrm>
          <a:off x="-478654" y="1864311"/>
          <a:ext cx="6107837" cy="37041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a16="http://schemas.microsoft.com/office/drawing/2014/main" id="{9C61CED3-AEDB-4CDD-A655-47A744142355}"/>
              </a:ext>
            </a:extLst>
          </p:cNvPr>
          <p:cNvSpPr txBox="1"/>
          <p:nvPr/>
        </p:nvSpPr>
        <p:spPr>
          <a:xfrm>
            <a:off x="1768742" y="3400905"/>
            <a:ext cx="1780623" cy="923330"/>
          </a:xfrm>
          <a:prstGeom prst="rect">
            <a:avLst/>
          </a:prstGeom>
          <a:noFill/>
        </p:spPr>
        <p:txBody>
          <a:bodyPr wrap="square" rtlCol="0">
            <a:spAutoFit/>
          </a:bodyPr>
          <a:lstStyle/>
          <a:p>
            <a:pPr algn="ctr"/>
            <a:r>
              <a:rPr lang="el-GR" dirty="0"/>
              <a:t>Βήματα για την επίτευξη της αλλαγής</a:t>
            </a:r>
            <a:endParaRPr lang="en-GB" dirty="0"/>
          </a:p>
        </p:txBody>
      </p:sp>
      <p:sp>
        <p:nvSpPr>
          <p:cNvPr id="14" name="Text Placeholder 4">
            <a:extLst>
              <a:ext uri="{FF2B5EF4-FFF2-40B4-BE49-F238E27FC236}">
                <a16:creationId xmlns:a16="http://schemas.microsoft.com/office/drawing/2014/main" id="{B04481D4-5D62-4D8D-BEF7-71C926A3E828}"/>
              </a:ext>
            </a:extLst>
          </p:cNvPr>
          <p:cNvSpPr txBox="1">
            <a:spLocks/>
          </p:cNvSpPr>
          <p:nvPr/>
        </p:nvSpPr>
        <p:spPr>
          <a:xfrm>
            <a:off x="5324742" y="4183685"/>
            <a:ext cx="5183188" cy="358926"/>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l-GR" dirty="0">
                <a:solidFill>
                  <a:schemeClr val="tx1"/>
                </a:solidFill>
              </a:rPr>
              <a:t>Κριτική</a:t>
            </a:r>
            <a:endParaRPr lang="en-GB" dirty="0">
              <a:solidFill>
                <a:schemeClr val="tx1"/>
              </a:solidFill>
            </a:endParaRPr>
          </a:p>
        </p:txBody>
      </p:sp>
      <p:sp>
        <p:nvSpPr>
          <p:cNvPr id="15" name="Content Placeholder 5">
            <a:extLst>
              <a:ext uri="{FF2B5EF4-FFF2-40B4-BE49-F238E27FC236}">
                <a16:creationId xmlns:a16="http://schemas.microsoft.com/office/drawing/2014/main" id="{43E031E4-D968-479E-B515-4C3654D134F6}"/>
              </a:ext>
            </a:extLst>
          </p:cNvPr>
          <p:cNvSpPr txBox="1">
            <a:spLocks/>
          </p:cNvSpPr>
          <p:nvPr/>
        </p:nvSpPr>
        <p:spPr>
          <a:xfrm>
            <a:off x="5321651" y="4576558"/>
            <a:ext cx="6562458" cy="1575433"/>
          </a:xfrm>
          <a:prstGeom prst="rect">
            <a:avLst/>
          </a:prstGeo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1800" dirty="0">
                <a:solidFill>
                  <a:schemeClr val="tx1"/>
                </a:solidFill>
              </a:rPr>
              <a:t>Ζητήματα ηθικής ως προς τη λήψη αποφάσεων (π.χ. ποιος αποφασίζει τι είναι καλό ή κακό για να το ωθήσει / αλλάξει;)</a:t>
            </a:r>
          </a:p>
          <a:p>
            <a:r>
              <a:rPr lang="el-GR" sz="1800" dirty="0">
                <a:solidFill>
                  <a:schemeClr val="tx1"/>
                </a:solidFill>
              </a:rPr>
              <a:t>Είναι χειραγώγηση της ελευθερίας επιλογής; Οι ωθήσεις επηρεάζουν τη συμπεριφορά μας χωρίς να το συνειδητοποιήσουμε απαραίτητα.</a:t>
            </a:r>
          </a:p>
        </p:txBody>
      </p:sp>
    </p:spTree>
    <p:extLst>
      <p:ext uri="{BB962C8B-B14F-4D97-AF65-F5344CB8AC3E}">
        <p14:creationId xmlns:p14="http://schemas.microsoft.com/office/powerpoint/2010/main" val="387773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A6E2A6E-16C1-418A-96EA-2CB5A316DF6E}"/>
              </a:ext>
            </a:extLst>
          </p:cNvPr>
          <p:cNvSpPr>
            <a:spLocks noGrp="1"/>
          </p:cNvSpPr>
          <p:nvPr>
            <p:ph type="title"/>
          </p:nvPr>
        </p:nvSpPr>
        <p:spPr>
          <a:xfrm>
            <a:off x="819079" y="276557"/>
            <a:ext cx="10515600" cy="781685"/>
          </a:xfrm>
        </p:spPr>
        <p:txBody>
          <a:bodyPr/>
          <a:lstStyle/>
          <a:p>
            <a:r>
              <a:rPr lang="el-GR" dirty="0"/>
              <a:t>Ποιες θεματικές θα καλυφθούν</a:t>
            </a:r>
            <a:endParaRPr lang="lt-LT" dirty="0"/>
          </a:p>
        </p:txBody>
      </p:sp>
      <p:sp>
        <p:nvSpPr>
          <p:cNvPr id="3" name="Poraštės vietos rezervavimo ženklas 2">
            <a:extLst>
              <a:ext uri="{FF2B5EF4-FFF2-40B4-BE49-F238E27FC236}">
                <a16:creationId xmlns:a16="http://schemas.microsoft.com/office/drawing/2014/main" id="{F9493724-C5D1-46F1-AB61-28C87C47E9F1}"/>
              </a:ext>
            </a:extLst>
          </p:cNvPr>
          <p:cNvSpPr>
            <a:spLocks noGrp="1"/>
          </p:cNvSpPr>
          <p:nvPr>
            <p:ph type="ftr" sz="quarter" idx="11"/>
          </p:nvPr>
        </p:nvSpPr>
        <p:spPr/>
        <p:txBody>
          <a:bodyPr/>
          <a:lstStyle/>
          <a:p>
            <a:r>
              <a:rPr lang="lt-LT"/>
              <a:t>connect-erasmus.eu</a:t>
            </a:r>
          </a:p>
        </p:txBody>
      </p:sp>
      <p:sp>
        <p:nvSpPr>
          <p:cNvPr id="4" name="Teksto vietos rezervavimo ženklas 3">
            <a:extLst>
              <a:ext uri="{FF2B5EF4-FFF2-40B4-BE49-F238E27FC236}">
                <a16:creationId xmlns:a16="http://schemas.microsoft.com/office/drawing/2014/main" id="{11A10090-259C-445E-AB96-640E6AEC6205}"/>
              </a:ext>
            </a:extLst>
          </p:cNvPr>
          <p:cNvSpPr>
            <a:spLocks noGrp="1"/>
          </p:cNvSpPr>
          <p:nvPr>
            <p:ph type="body" sz="quarter" idx="10"/>
          </p:nvPr>
        </p:nvSpPr>
        <p:spPr>
          <a:xfrm>
            <a:off x="1184343" y="1247982"/>
            <a:ext cx="10188575" cy="466586"/>
          </a:xfrm>
        </p:spPr>
        <p:txBody>
          <a:bodyPr>
            <a:normAutofit fontScale="70000" lnSpcReduction="20000"/>
          </a:bodyPr>
          <a:lstStyle/>
          <a:p>
            <a:r>
              <a:rPr lang="en-US" dirty="0"/>
              <a:t>1.1. </a:t>
            </a:r>
            <a:r>
              <a:rPr lang="el-GR" dirty="0"/>
              <a:t>Τί είναι η Διοίκηση Αλλαγών (ΔΑ) και η Οργανωσιακή Ανάπτυξη (ΟΑ);</a:t>
            </a:r>
            <a:endParaRPr lang="lt-LT" dirty="0"/>
          </a:p>
          <a:p>
            <a:endParaRPr lang="lt-LT" dirty="0"/>
          </a:p>
        </p:txBody>
      </p:sp>
      <p:sp>
        <p:nvSpPr>
          <p:cNvPr id="5" name="Teksto vietos rezervavimo ženklas 4">
            <a:extLst>
              <a:ext uri="{FF2B5EF4-FFF2-40B4-BE49-F238E27FC236}">
                <a16:creationId xmlns:a16="http://schemas.microsoft.com/office/drawing/2014/main" id="{D15CDCE1-3388-42FC-ACED-8DD443C2C446}"/>
              </a:ext>
            </a:extLst>
          </p:cNvPr>
          <p:cNvSpPr>
            <a:spLocks noGrp="1"/>
          </p:cNvSpPr>
          <p:nvPr>
            <p:ph type="body" sz="quarter" idx="12"/>
          </p:nvPr>
        </p:nvSpPr>
        <p:spPr>
          <a:xfrm>
            <a:off x="1163635" y="1628464"/>
            <a:ext cx="10190162" cy="1686647"/>
          </a:xfrm>
        </p:spPr>
        <p:txBody>
          <a:bodyPr>
            <a:normAutofit/>
          </a:bodyPr>
          <a:lstStyle/>
          <a:p>
            <a:pPr marL="342900" indent="-342900">
              <a:buFont typeface="Arial" panose="020B0604020202020204" pitchFamily="34" charset="0"/>
              <a:buChar char="•"/>
            </a:pPr>
            <a:r>
              <a:rPr lang="el-GR" dirty="0">
                <a:solidFill>
                  <a:schemeClr val="tx1"/>
                </a:solidFill>
              </a:rPr>
              <a:t>Ορισμοί της Διοίκησης αλλαγών και της </a:t>
            </a:r>
            <a:r>
              <a:rPr lang="el-GR" dirty="0" err="1">
                <a:solidFill>
                  <a:schemeClr val="tx1"/>
                </a:solidFill>
              </a:rPr>
              <a:t>Οργανωσιακής</a:t>
            </a:r>
            <a:r>
              <a:rPr lang="el-GR" dirty="0">
                <a:solidFill>
                  <a:schemeClr val="tx1"/>
                </a:solidFill>
              </a:rPr>
              <a:t> ανάπτυξης</a:t>
            </a:r>
            <a:endParaRPr lang="en-US" dirty="0">
              <a:solidFill>
                <a:schemeClr val="tx1"/>
              </a:solidFill>
            </a:endParaRPr>
          </a:p>
          <a:p>
            <a:pPr marL="342900" indent="-342900">
              <a:buFont typeface="Arial" panose="020B0604020202020204" pitchFamily="34" charset="0"/>
              <a:buChar char="•"/>
            </a:pPr>
            <a:r>
              <a:rPr lang="el-GR" dirty="0">
                <a:solidFill>
                  <a:schemeClr val="tx1"/>
                </a:solidFill>
              </a:rPr>
              <a:t>Πώς διαφέρουν; Υπάρχει επικάλυψη;</a:t>
            </a:r>
            <a:endParaRPr lang="en-US" dirty="0">
              <a:solidFill>
                <a:schemeClr val="tx1"/>
              </a:solidFill>
            </a:endParaRPr>
          </a:p>
          <a:p>
            <a:pPr marL="342900" indent="-342900">
              <a:buFont typeface="Arial" panose="020B0604020202020204" pitchFamily="34" charset="0"/>
              <a:buChar char="•"/>
            </a:pPr>
            <a:r>
              <a:rPr lang="el-GR" dirty="0">
                <a:solidFill>
                  <a:schemeClr val="tx1"/>
                </a:solidFill>
              </a:rPr>
              <a:t>Εργαζόμενος</a:t>
            </a:r>
            <a:r>
              <a:rPr lang="en-US" dirty="0">
                <a:solidFill>
                  <a:schemeClr val="tx1"/>
                </a:solidFill>
              </a:rPr>
              <a:t> VS</a:t>
            </a:r>
            <a:r>
              <a:rPr lang="el-GR" dirty="0">
                <a:solidFill>
                  <a:schemeClr val="tx1"/>
                </a:solidFill>
              </a:rPr>
              <a:t> Οργανωσιακή Ανάπτυξη</a:t>
            </a:r>
            <a:endParaRPr lang="lt-LT" dirty="0">
              <a:solidFill>
                <a:schemeClr val="tx1"/>
              </a:solidFill>
            </a:endParaRPr>
          </a:p>
          <a:p>
            <a:endParaRPr lang="lt-LT" dirty="0"/>
          </a:p>
        </p:txBody>
      </p:sp>
      <p:sp>
        <p:nvSpPr>
          <p:cNvPr id="6" name="Teksto vietos rezervavimo ženklas 5">
            <a:extLst>
              <a:ext uri="{FF2B5EF4-FFF2-40B4-BE49-F238E27FC236}">
                <a16:creationId xmlns:a16="http://schemas.microsoft.com/office/drawing/2014/main" id="{A866B034-00D7-41D7-B54A-6B3F54BA9067}"/>
              </a:ext>
            </a:extLst>
          </p:cNvPr>
          <p:cNvSpPr>
            <a:spLocks noGrp="1"/>
          </p:cNvSpPr>
          <p:nvPr>
            <p:ph type="body" sz="quarter" idx="13"/>
          </p:nvPr>
        </p:nvSpPr>
        <p:spPr>
          <a:xfrm>
            <a:off x="1184343" y="2977752"/>
            <a:ext cx="10188575" cy="466586"/>
          </a:xfrm>
        </p:spPr>
        <p:txBody>
          <a:bodyPr>
            <a:normAutofit lnSpcReduction="10000"/>
          </a:bodyPr>
          <a:lstStyle/>
          <a:p>
            <a:r>
              <a:rPr lang="en-US" dirty="0"/>
              <a:t>1.2</a:t>
            </a:r>
            <a:r>
              <a:rPr lang="el-GR" dirty="0"/>
              <a:t> Θεωρίες της Διοίκησης Αλλαγών</a:t>
            </a:r>
            <a:endParaRPr lang="lt-LT" dirty="0"/>
          </a:p>
        </p:txBody>
      </p:sp>
      <p:sp>
        <p:nvSpPr>
          <p:cNvPr id="8" name="Lygiašonis trikampis 7">
            <a:extLst>
              <a:ext uri="{FF2B5EF4-FFF2-40B4-BE49-F238E27FC236}">
                <a16:creationId xmlns:a16="http://schemas.microsoft.com/office/drawing/2014/main" id="{B5D3202F-320C-4BF4-8D1F-52BBFD5B6032}"/>
              </a:ext>
            </a:extLst>
          </p:cNvPr>
          <p:cNvSpPr/>
          <p:nvPr/>
        </p:nvSpPr>
        <p:spPr>
          <a:xfrm>
            <a:off x="838200" y="1247982"/>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9" name="Lygiašonis trikampis 8">
            <a:extLst>
              <a:ext uri="{FF2B5EF4-FFF2-40B4-BE49-F238E27FC236}">
                <a16:creationId xmlns:a16="http://schemas.microsoft.com/office/drawing/2014/main" id="{FA64D3F5-9634-481F-9057-32BCA85352BB}"/>
              </a:ext>
            </a:extLst>
          </p:cNvPr>
          <p:cNvSpPr/>
          <p:nvPr/>
        </p:nvSpPr>
        <p:spPr>
          <a:xfrm>
            <a:off x="838200" y="3075184"/>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0" name="Teksto vietos rezervavimo ženklas 5">
            <a:extLst>
              <a:ext uri="{FF2B5EF4-FFF2-40B4-BE49-F238E27FC236}">
                <a16:creationId xmlns:a16="http://schemas.microsoft.com/office/drawing/2014/main" id="{22EDB8E0-3979-49B1-BE35-219B74B2263D}"/>
              </a:ext>
            </a:extLst>
          </p:cNvPr>
          <p:cNvSpPr txBox="1">
            <a:spLocks/>
          </p:cNvSpPr>
          <p:nvPr/>
        </p:nvSpPr>
        <p:spPr>
          <a:xfrm>
            <a:off x="1163635" y="4817723"/>
            <a:ext cx="10188575" cy="466586"/>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1.3. </a:t>
            </a:r>
            <a:r>
              <a:rPr lang="el-GR" dirty="0"/>
              <a:t>Σύνοψη</a:t>
            </a:r>
            <a:endParaRPr lang="lt-LT" dirty="0"/>
          </a:p>
          <a:p>
            <a:endParaRPr lang="lt-LT" dirty="0"/>
          </a:p>
        </p:txBody>
      </p:sp>
      <p:sp>
        <p:nvSpPr>
          <p:cNvPr id="13" name="Lygiašonis trikampis 8">
            <a:extLst>
              <a:ext uri="{FF2B5EF4-FFF2-40B4-BE49-F238E27FC236}">
                <a16:creationId xmlns:a16="http://schemas.microsoft.com/office/drawing/2014/main" id="{104B680D-18BB-4A56-AA43-9E8D05A50B7F}"/>
              </a:ext>
            </a:extLst>
          </p:cNvPr>
          <p:cNvSpPr/>
          <p:nvPr/>
        </p:nvSpPr>
        <p:spPr>
          <a:xfrm>
            <a:off x="838200" y="4895920"/>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Teksto vietos rezervavimo ženklas 4">
            <a:extLst>
              <a:ext uri="{FF2B5EF4-FFF2-40B4-BE49-F238E27FC236}">
                <a16:creationId xmlns:a16="http://schemas.microsoft.com/office/drawing/2014/main" id="{D39EAD61-BF32-47D9-8A4C-BFDF76A5129E}"/>
              </a:ext>
            </a:extLst>
          </p:cNvPr>
          <p:cNvSpPr txBox="1">
            <a:spLocks/>
          </p:cNvSpPr>
          <p:nvPr/>
        </p:nvSpPr>
        <p:spPr>
          <a:xfrm>
            <a:off x="1163635" y="3429000"/>
            <a:ext cx="10190162" cy="168664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b="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l-GR" dirty="0">
                <a:solidFill>
                  <a:schemeClr val="tx1"/>
                </a:solidFill>
              </a:rPr>
              <a:t>Κλασσικές θεωρίες της Διοίκησης Αλλαγών</a:t>
            </a:r>
          </a:p>
          <a:p>
            <a:pPr marL="342900" indent="-342900">
              <a:buFont typeface="Arial" panose="020B0604020202020204" pitchFamily="34" charset="0"/>
              <a:buChar char="•"/>
            </a:pPr>
            <a:r>
              <a:rPr lang="el-GR" dirty="0">
                <a:solidFill>
                  <a:schemeClr val="tx1"/>
                </a:solidFill>
              </a:rPr>
              <a:t>Βασικές αρχές της Διοίκησης Αλλαγών - Αντίσταση στην Αλλαγή</a:t>
            </a:r>
            <a:endParaRPr lang="en-US" dirty="0">
              <a:solidFill>
                <a:schemeClr val="tx1"/>
              </a:solidFill>
            </a:endParaRPr>
          </a:p>
          <a:p>
            <a:pPr marL="342900" indent="-342900">
              <a:buFont typeface="Arial" panose="020B0604020202020204" pitchFamily="34" charset="0"/>
              <a:buChar char="•"/>
            </a:pPr>
            <a:r>
              <a:rPr lang="el-GR" dirty="0">
                <a:solidFill>
                  <a:schemeClr val="tx1"/>
                </a:solidFill>
              </a:rPr>
              <a:t>Ώρα για κριτική σκέψη!</a:t>
            </a:r>
            <a:endParaRPr lang="lt-LT" dirty="0">
              <a:solidFill>
                <a:schemeClr val="tx1"/>
              </a:solidFill>
            </a:endParaRPr>
          </a:p>
          <a:p>
            <a:r>
              <a:rPr lang="el-GR" dirty="0"/>
              <a:t>           </a:t>
            </a:r>
            <a:endParaRPr lang="lt-LT" dirty="0"/>
          </a:p>
        </p:txBody>
      </p:sp>
    </p:spTree>
    <p:extLst>
      <p:ext uri="{BB962C8B-B14F-4D97-AF65-F5344CB8AC3E}">
        <p14:creationId xmlns:p14="http://schemas.microsoft.com/office/powerpoint/2010/main" val="4287910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raštės vietos rezervavimo ženklas 1">
            <a:extLst>
              <a:ext uri="{FF2B5EF4-FFF2-40B4-BE49-F238E27FC236}">
                <a16:creationId xmlns:a16="http://schemas.microsoft.com/office/drawing/2014/main" id="{D1858A05-FDBB-4641-BCB1-47A79AB1E613}"/>
              </a:ext>
            </a:extLst>
          </p:cNvPr>
          <p:cNvSpPr>
            <a:spLocks noGrp="1"/>
          </p:cNvSpPr>
          <p:nvPr>
            <p:ph type="ftr" sz="quarter" idx="11"/>
          </p:nvPr>
        </p:nvSpPr>
        <p:spPr/>
        <p:txBody>
          <a:bodyPr/>
          <a:lstStyle/>
          <a:p>
            <a:r>
              <a:rPr lang="lt-LT"/>
              <a:t>connect-erasmus.eu</a:t>
            </a:r>
          </a:p>
        </p:txBody>
      </p:sp>
      <p:sp>
        <p:nvSpPr>
          <p:cNvPr id="9" name="Pavadinimas 8">
            <a:extLst>
              <a:ext uri="{FF2B5EF4-FFF2-40B4-BE49-F238E27FC236}">
                <a16:creationId xmlns:a16="http://schemas.microsoft.com/office/drawing/2014/main" id="{EB5E91A4-2597-4EDA-A1F5-B490ADF907D7}"/>
              </a:ext>
            </a:extLst>
          </p:cNvPr>
          <p:cNvSpPr>
            <a:spLocks noGrp="1"/>
          </p:cNvSpPr>
          <p:nvPr>
            <p:ph type="title"/>
          </p:nvPr>
        </p:nvSpPr>
        <p:spPr>
          <a:xfrm>
            <a:off x="551440" y="737113"/>
            <a:ext cx="5822856" cy="734703"/>
          </a:xfrm>
        </p:spPr>
        <p:txBody>
          <a:bodyPr>
            <a:noAutofit/>
          </a:bodyPr>
          <a:lstStyle/>
          <a:p>
            <a:r>
              <a:rPr lang="el-GR" sz="3600" dirty="0"/>
              <a:t>Με μια πιο προσεκτική ματιά…</a:t>
            </a:r>
            <a:endParaRPr lang="lt-LT" sz="3600" dirty="0"/>
          </a:p>
        </p:txBody>
      </p:sp>
      <p:sp>
        <p:nvSpPr>
          <p:cNvPr id="10" name="Teksto vietos rezervavimo ženklas 9">
            <a:extLst>
              <a:ext uri="{FF2B5EF4-FFF2-40B4-BE49-F238E27FC236}">
                <a16:creationId xmlns:a16="http://schemas.microsoft.com/office/drawing/2014/main" id="{A23B4299-2D44-4BE6-97F6-7B692118E65C}"/>
              </a:ext>
            </a:extLst>
          </p:cNvPr>
          <p:cNvSpPr>
            <a:spLocks noGrp="1"/>
          </p:cNvSpPr>
          <p:nvPr>
            <p:ph type="body" sz="half" idx="2"/>
          </p:nvPr>
        </p:nvSpPr>
        <p:spPr>
          <a:xfrm>
            <a:off x="551440" y="1634681"/>
            <a:ext cx="5418968" cy="3993761"/>
          </a:xfrm>
        </p:spPr>
        <p:txBody>
          <a:bodyPr>
            <a:normAutofit fontScale="85000" lnSpcReduction="20000"/>
          </a:bodyPr>
          <a:lstStyle/>
          <a:p>
            <a:pPr lvl="0"/>
            <a:r>
              <a:rPr lang="en-US" b="1" dirty="0">
                <a:solidFill>
                  <a:schemeClr val="tx1"/>
                </a:solidFill>
              </a:rPr>
              <a:t>Critical Theory</a:t>
            </a:r>
          </a:p>
          <a:p>
            <a:pPr marL="342900" lvl="0" indent="-342900">
              <a:buFont typeface="Arial" panose="020B0604020202020204" pitchFamily="34" charset="0"/>
              <a:buChar char="•"/>
            </a:pPr>
            <a:r>
              <a:rPr lang="el-GR" sz="2000" dirty="0">
                <a:solidFill>
                  <a:schemeClr val="tx1"/>
                </a:solidFill>
              </a:rPr>
              <a:t>Υποθέτει ότι υπάρχει μια πραγματικότητα, αλλά αυτή έχει διαμορφωθεί από πολιτιστικούς, πολιτικούς, </a:t>
            </a:r>
            <a:r>
              <a:rPr lang="el-GR" sz="2000" dirty="0" err="1">
                <a:solidFill>
                  <a:schemeClr val="tx1"/>
                </a:solidFill>
              </a:rPr>
              <a:t>εθνοτικούς</a:t>
            </a:r>
            <a:r>
              <a:rPr lang="el-GR" sz="2000" dirty="0">
                <a:solidFill>
                  <a:schemeClr val="tx1"/>
                </a:solidFill>
              </a:rPr>
              <a:t>, θρησκευτικούς παράγοντες και παράγοντες φύλου που αλληλοεπιδρούν μεταξύ τους για να δημιουργήσουν ένα κοινωνικό σύστημα</a:t>
            </a:r>
            <a:r>
              <a:rPr lang="en-GB" sz="2000" dirty="0">
                <a:solidFill>
                  <a:schemeClr val="tx1"/>
                </a:solidFill>
              </a:rPr>
              <a:t>. </a:t>
            </a:r>
          </a:p>
          <a:p>
            <a:pPr marL="342900" lvl="0" indent="-342900">
              <a:buFont typeface="Arial" panose="020B0604020202020204" pitchFamily="34" charset="0"/>
              <a:buChar char="•"/>
            </a:pPr>
            <a:r>
              <a:rPr lang="el-GR" sz="2000" dirty="0">
                <a:solidFill>
                  <a:schemeClr val="tx1"/>
                </a:solidFill>
              </a:rPr>
              <a:t>Κανένα αντικείμενο δεν μπορεί να ερευνηθεί χωρίς να επηρεαστεί από τον ερευνητή.</a:t>
            </a:r>
          </a:p>
          <a:p>
            <a:pPr marL="342900" lvl="0" indent="-342900">
              <a:buFont typeface="Arial" panose="020B0604020202020204" pitchFamily="34" charset="0"/>
              <a:buChar char="•"/>
            </a:pPr>
            <a:r>
              <a:rPr lang="el-GR" sz="2000" dirty="0">
                <a:solidFill>
                  <a:schemeClr val="tx1"/>
                </a:solidFill>
              </a:rPr>
              <a:t>Η γνώση που υποστηρίζεται από εκείνους που βρίσκονται στην εξουσία πρέπει να αντιμετωπίζεται κριτικά.</a:t>
            </a:r>
          </a:p>
          <a:p>
            <a:pPr marL="342900" lvl="0" indent="-342900">
              <a:buFont typeface="Arial" panose="020B0604020202020204" pitchFamily="34" charset="0"/>
              <a:buChar char="•"/>
            </a:pPr>
            <a:r>
              <a:rPr lang="el-GR" sz="2000" dirty="0">
                <a:solidFill>
                  <a:schemeClr val="tx1"/>
                </a:solidFill>
              </a:rPr>
              <a:t>Οι κανόνες που νομιμοποιούν ορισμένα κομμάτια της γνώσης και δεν νομιμοποιούν άλλα θα πρέπει να αμφισβητούνται. </a:t>
            </a:r>
            <a:endParaRPr lang="en-GB" sz="2000" dirty="0">
              <a:solidFill>
                <a:schemeClr val="tx1"/>
              </a:solidFill>
            </a:endParaRPr>
          </a:p>
          <a:p>
            <a:pPr lvl="0"/>
            <a:endParaRPr lang="lt-LT" sz="2000" dirty="0">
              <a:solidFill>
                <a:schemeClr val="tx1"/>
              </a:solidFill>
            </a:endParaRPr>
          </a:p>
          <a:p>
            <a:endParaRPr lang="lt-LT" dirty="0">
              <a:solidFill>
                <a:schemeClr val="tx1"/>
              </a:solidFill>
            </a:endParaRPr>
          </a:p>
          <a:p>
            <a:endParaRPr lang="lt-LT" dirty="0">
              <a:solidFill>
                <a:schemeClr val="tx1"/>
              </a:solidFill>
            </a:endParaRPr>
          </a:p>
        </p:txBody>
      </p:sp>
      <p:pic>
        <p:nvPicPr>
          <p:cNvPr id="4" name="Picture 3" descr="Magnifying glass on clear background">
            <a:extLst>
              <a:ext uri="{FF2B5EF4-FFF2-40B4-BE49-F238E27FC236}">
                <a16:creationId xmlns:a16="http://schemas.microsoft.com/office/drawing/2014/main" id="{450BF2F1-8F57-4010-88FF-2D36A6F4B8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1593" y="1364208"/>
            <a:ext cx="5663971" cy="3780590"/>
          </a:xfrm>
          <a:prstGeom prst="rect">
            <a:avLst/>
          </a:prstGeom>
        </p:spPr>
      </p:pic>
      <p:sp>
        <p:nvSpPr>
          <p:cNvPr id="8" name="Pavadinimas 8">
            <a:extLst>
              <a:ext uri="{FF2B5EF4-FFF2-40B4-BE49-F238E27FC236}">
                <a16:creationId xmlns:a16="http://schemas.microsoft.com/office/drawing/2014/main" id="{7F0591D6-4DFE-4646-9A35-207051770E40}"/>
              </a:ext>
            </a:extLst>
          </p:cNvPr>
          <p:cNvSpPr txBox="1">
            <a:spLocks/>
          </p:cNvSpPr>
          <p:nvPr/>
        </p:nvSpPr>
        <p:spPr>
          <a:xfrm>
            <a:off x="6644346" y="4215042"/>
            <a:ext cx="4818464" cy="72834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400" b="1" dirty="0">
                <a:solidFill>
                  <a:schemeClr val="bg1"/>
                </a:solidFill>
              </a:rPr>
              <a:t>Τι σημαίνει να σκέφτεσαι κριτικά;</a:t>
            </a:r>
            <a:endParaRPr lang="lt-LT" sz="2400" b="1" dirty="0">
              <a:solidFill>
                <a:schemeClr val="bg1"/>
              </a:solidFill>
            </a:endParaRPr>
          </a:p>
        </p:txBody>
      </p:sp>
    </p:spTree>
    <p:extLst>
      <p:ext uri="{BB962C8B-B14F-4D97-AF65-F5344CB8AC3E}">
        <p14:creationId xmlns:p14="http://schemas.microsoft.com/office/powerpoint/2010/main" val="1965524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C0CD1505-4837-4950-A181-1CD4C1FE145C}"/>
              </a:ext>
            </a:extLst>
          </p:cNvPr>
          <p:cNvSpPr>
            <a:spLocks noGrp="1"/>
          </p:cNvSpPr>
          <p:nvPr>
            <p:ph type="title"/>
          </p:nvPr>
        </p:nvSpPr>
        <p:spPr>
          <a:xfrm>
            <a:off x="685800" y="2683064"/>
            <a:ext cx="10482309" cy="684211"/>
          </a:xfrm>
        </p:spPr>
        <p:txBody>
          <a:bodyPr>
            <a:normAutofit fontScale="90000"/>
          </a:bodyPr>
          <a:lstStyle/>
          <a:p>
            <a:r>
              <a:rPr lang="en-US" dirty="0"/>
              <a:t>Critical Theory…</a:t>
            </a:r>
            <a:r>
              <a:rPr lang="el-GR" dirty="0"/>
              <a:t>τι σημαίνει για την αλλαγή στην εργασία</a:t>
            </a:r>
            <a:endParaRPr lang="lt-LT" dirty="0"/>
          </a:p>
        </p:txBody>
      </p:sp>
      <p:sp>
        <p:nvSpPr>
          <p:cNvPr id="7" name="Poraštės vietos rezervavimo ženklas 6">
            <a:extLst>
              <a:ext uri="{FF2B5EF4-FFF2-40B4-BE49-F238E27FC236}">
                <a16:creationId xmlns:a16="http://schemas.microsoft.com/office/drawing/2014/main" id="{47443566-7B91-4C5C-82B6-F5524B27740E}"/>
              </a:ext>
            </a:extLst>
          </p:cNvPr>
          <p:cNvSpPr>
            <a:spLocks noGrp="1"/>
          </p:cNvSpPr>
          <p:nvPr>
            <p:ph type="ftr" sz="quarter" idx="11"/>
          </p:nvPr>
        </p:nvSpPr>
        <p:spPr/>
        <p:txBody>
          <a:bodyPr/>
          <a:lstStyle/>
          <a:p>
            <a:r>
              <a:rPr lang="lt-LT"/>
              <a:t>connect-erasmus.eu</a:t>
            </a:r>
          </a:p>
        </p:txBody>
      </p:sp>
      <p:sp>
        <p:nvSpPr>
          <p:cNvPr id="10" name="Content Placeholder 2">
            <a:extLst>
              <a:ext uri="{FF2B5EF4-FFF2-40B4-BE49-F238E27FC236}">
                <a16:creationId xmlns:a16="http://schemas.microsoft.com/office/drawing/2014/main" id="{0ABAE915-E405-42B5-B528-BB1553E71A10}"/>
              </a:ext>
            </a:extLst>
          </p:cNvPr>
          <p:cNvSpPr>
            <a:spLocks noGrp="1"/>
          </p:cNvSpPr>
          <p:nvPr/>
        </p:nvSpPr>
        <p:spPr>
          <a:xfrm>
            <a:off x="685800" y="3402787"/>
            <a:ext cx="10820400" cy="2688546"/>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buFont typeface="Courier New" panose="02070309020205020404" pitchFamily="49" charset="0"/>
              <a:buChar char="o"/>
            </a:pPr>
            <a:r>
              <a:rPr lang="el-GR" sz="2400" dirty="0"/>
              <a:t>Θα πρέπει να αναρωτηθούμε: «Πώς κόλλησα σε αυτό το σώμα γνώσης και σε αυτούς τους φακούς μέσα από τους οποίους βλέπω τον κόσμο;» </a:t>
            </a:r>
            <a:r>
              <a:rPr lang="en-GB" sz="2400" dirty="0"/>
              <a:t>(Kincheloe, 2008, p.21). </a:t>
            </a:r>
          </a:p>
          <a:p>
            <a:pPr>
              <a:buFont typeface="Courier New" panose="02070309020205020404" pitchFamily="49" charset="0"/>
              <a:buChar char="o"/>
            </a:pPr>
            <a:r>
              <a:rPr lang="el-GR" sz="2400" dirty="0"/>
              <a:t>Μας παρέχει ένα φακό για να δούμε τις συγκρούσεις και τη δύναμη που οι παραδοσιακές θεωρίες αλλαγής τείνουν να αφήνουν ανέγγιχτες.</a:t>
            </a:r>
          </a:p>
          <a:p>
            <a:pPr>
              <a:buFont typeface="Courier New" panose="02070309020205020404" pitchFamily="49" charset="0"/>
              <a:buChar char="o"/>
            </a:pPr>
            <a:r>
              <a:rPr lang="el-GR" sz="2400" dirty="0"/>
              <a:t>Βοηθά στην αποκάλυψη υποθέσεων, ασυνείδητων προκαταλήψεων και του ρόλου της εξουσίας που είναι εγγενή στην αλλαγή</a:t>
            </a:r>
            <a:r>
              <a:rPr lang="en-US" sz="2400" dirty="0"/>
              <a:t>.</a:t>
            </a:r>
            <a:endParaRPr lang="el-GR" sz="2400" dirty="0"/>
          </a:p>
        </p:txBody>
      </p:sp>
    </p:spTree>
    <p:extLst>
      <p:ext uri="{BB962C8B-B14F-4D97-AF65-F5344CB8AC3E}">
        <p14:creationId xmlns:p14="http://schemas.microsoft.com/office/powerpoint/2010/main" val="1933684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FBFB05C8-A146-45BE-83DD-9DEB107AF8D7}"/>
              </a:ext>
            </a:extLst>
          </p:cNvPr>
          <p:cNvSpPr>
            <a:spLocks noGrp="1"/>
          </p:cNvSpPr>
          <p:nvPr>
            <p:ph type="title"/>
          </p:nvPr>
        </p:nvSpPr>
        <p:spPr/>
        <p:txBody>
          <a:bodyPr/>
          <a:lstStyle/>
          <a:p>
            <a:r>
              <a:rPr lang="el-GR" b="1" dirty="0"/>
              <a:t>Σύνοψη</a:t>
            </a:r>
            <a:endParaRPr lang="lt-LT" b="1" dirty="0"/>
          </a:p>
        </p:txBody>
      </p:sp>
      <p:sp>
        <p:nvSpPr>
          <p:cNvPr id="3" name="Poraštės vietos rezervavimo ženklas 2">
            <a:extLst>
              <a:ext uri="{FF2B5EF4-FFF2-40B4-BE49-F238E27FC236}">
                <a16:creationId xmlns:a16="http://schemas.microsoft.com/office/drawing/2014/main" id="{C40077B5-6A35-4C64-8435-CDBAB11A0F79}"/>
              </a:ext>
            </a:extLst>
          </p:cNvPr>
          <p:cNvSpPr>
            <a:spLocks noGrp="1"/>
          </p:cNvSpPr>
          <p:nvPr>
            <p:ph type="ftr" sz="quarter" idx="11"/>
          </p:nvPr>
        </p:nvSpPr>
        <p:spPr/>
        <p:txBody>
          <a:bodyPr/>
          <a:lstStyle/>
          <a:p>
            <a:r>
              <a:rPr lang="lt-LT"/>
              <a:t>connect-erasmus.eu</a:t>
            </a:r>
          </a:p>
        </p:txBody>
      </p:sp>
      <p:sp>
        <p:nvSpPr>
          <p:cNvPr id="9" name="Teksto vietos rezervavimo ženklas 8">
            <a:extLst>
              <a:ext uri="{FF2B5EF4-FFF2-40B4-BE49-F238E27FC236}">
                <a16:creationId xmlns:a16="http://schemas.microsoft.com/office/drawing/2014/main" id="{8029B119-756D-4D40-94A9-20466B79F602}"/>
              </a:ext>
            </a:extLst>
          </p:cNvPr>
          <p:cNvSpPr>
            <a:spLocks noGrp="1"/>
          </p:cNvSpPr>
          <p:nvPr>
            <p:ph type="body" sz="quarter" idx="10"/>
          </p:nvPr>
        </p:nvSpPr>
        <p:spPr/>
        <p:txBody>
          <a:bodyPr>
            <a:normAutofit lnSpcReduction="10000"/>
          </a:bodyPr>
          <a:lstStyle/>
          <a:p>
            <a:r>
              <a:rPr lang="el-GR" dirty="0"/>
              <a:t>ΔΑ &amp; ΟΑ</a:t>
            </a:r>
            <a:endParaRPr lang="lt-LT" dirty="0"/>
          </a:p>
          <a:p>
            <a:endParaRPr lang="lt-LT" dirty="0"/>
          </a:p>
        </p:txBody>
      </p:sp>
      <p:sp>
        <p:nvSpPr>
          <p:cNvPr id="10" name="Teksto vietos rezervavimo ženklas 9">
            <a:extLst>
              <a:ext uri="{FF2B5EF4-FFF2-40B4-BE49-F238E27FC236}">
                <a16:creationId xmlns:a16="http://schemas.microsoft.com/office/drawing/2014/main" id="{B7B1A0EA-B241-48AE-8B2C-DF2067FECC96}"/>
              </a:ext>
            </a:extLst>
          </p:cNvPr>
          <p:cNvSpPr>
            <a:spLocks noGrp="1"/>
          </p:cNvSpPr>
          <p:nvPr>
            <p:ph type="body" sz="quarter" idx="12"/>
          </p:nvPr>
        </p:nvSpPr>
        <p:spPr/>
        <p:txBody>
          <a:bodyPr>
            <a:normAutofit lnSpcReduction="10000"/>
          </a:bodyPr>
          <a:lstStyle/>
          <a:p>
            <a:r>
              <a:rPr lang="el-GR" dirty="0">
                <a:solidFill>
                  <a:schemeClr val="tx1"/>
                </a:solidFill>
              </a:rPr>
              <a:t>Τι είναι;</a:t>
            </a:r>
          </a:p>
          <a:p>
            <a:r>
              <a:rPr lang="el-GR" dirty="0">
                <a:solidFill>
                  <a:schemeClr val="tx1"/>
                </a:solidFill>
              </a:rPr>
              <a:t>Πώς επικαλύπτονται;</a:t>
            </a:r>
          </a:p>
          <a:p>
            <a:r>
              <a:rPr lang="el-GR" dirty="0">
                <a:solidFill>
                  <a:schemeClr val="tx1"/>
                </a:solidFill>
              </a:rPr>
              <a:t>Υπάρχουν κίνδυνοι και προκλήσεις;</a:t>
            </a:r>
          </a:p>
          <a:p>
            <a:endParaRPr lang="lt-LT" dirty="0">
              <a:solidFill>
                <a:schemeClr val="tx1"/>
              </a:solidFill>
            </a:endParaRPr>
          </a:p>
        </p:txBody>
      </p:sp>
      <p:sp>
        <p:nvSpPr>
          <p:cNvPr id="11" name="Teksto vietos rezervavimo ženklas 10">
            <a:extLst>
              <a:ext uri="{FF2B5EF4-FFF2-40B4-BE49-F238E27FC236}">
                <a16:creationId xmlns:a16="http://schemas.microsoft.com/office/drawing/2014/main" id="{7B8256B7-F102-4AE2-BCF7-BE2DF7ED5D9B}"/>
              </a:ext>
            </a:extLst>
          </p:cNvPr>
          <p:cNvSpPr>
            <a:spLocks noGrp="1"/>
          </p:cNvSpPr>
          <p:nvPr>
            <p:ph type="body" sz="quarter" idx="13"/>
          </p:nvPr>
        </p:nvSpPr>
        <p:spPr/>
        <p:txBody>
          <a:bodyPr>
            <a:normAutofit fontScale="77500" lnSpcReduction="20000"/>
          </a:bodyPr>
          <a:lstStyle/>
          <a:p>
            <a:r>
              <a:rPr lang="el-GR" dirty="0"/>
              <a:t>Θεωρίες στη διοίκηση Αλλαγών</a:t>
            </a:r>
            <a:endParaRPr lang="lt-LT" dirty="0"/>
          </a:p>
          <a:p>
            <a:endParaRPr lang="lt-LT" dirty="0"/>
          </a:p>
        </p:txBody>
      </p:sp>
      <p:sp>
        <p:nvSpPr>
          <p:cNvPr id="12" name="Teksto vietos rezervavimo ženklas 11">
            <a:extLst>
              <a:ext uri="{FF2B5EF4-FFF2-40B4-BE49-F238E27FC236}">
                <a16:creationId xmlns:a16="http://schemas.microsoft.com/office/drawing/2014/main" id="{53937C1D-E292-40BA-BBDC-28303FB400EC}"/>
              </a:ext>
            </a:extLst>
          </p:cNvPr>
          <p:cNvSpPr>
            <a:spLocks noGrp="1"/>
          </p:cNvSpPr>
          <p:nvPr>
            <p:ph type="body" sz="quarter" idx="14"/>
          </p:nvPr>
        </p:nvSpPr>
        <p:spPr>
          <a:xfrm>
            <a:off x="1163638" y="4289733"/>
            <a:ext cx="4856162" cy="1312077"/>
          </a:xfrm>
        </p:spPr>
        <p:txBody>
          <a:bodyPr>
            <a:normAutofit fontScale="85000" lnSpcReduction="20000"/>
          </a:bodyPr>
          <a:lstStyle/>
          <a:p>
            <a:r>
              <a:rPr lang="el-GR" dirty="0">
                <a:solidFill>
                  <a:schemeClr val="tx1"/>
                </a:solidFill>
              </a:rPr>
              <a:t>Το μοντέλο του </a:t>
            </a:r>
            <a:r>
              <a:rPr lang="en-US" dirty="0">
                <a:solidFill>
                  <a:schemeClr val="tx1"/>
                </a:solidFill>
              </a:rPr>
              <a:t>Lewin</a:t>
            </a:r>
          </a:p>
          <a:p>
            <a:r>
              <a:rPr lang="el-GR" dirty="0">
                <a:solidFill>
                  <a:schemeClr val="tx1"/>
                </a:solidFill>
              </a:rPr>
              <a:t>Το μοντέλο του </a:t>
            </a:r>
            <a:r>
              <a:rPr lang="en-US" dirty="0">
                <a:solidFill>
                  <a:schemeClr val="tx1"/>
                </a:solidFill>
              </a:rPr>
              <a:t>Kotter</a:t>
            </a:r>
          </a:p>
          <a:p>
            <a:r>
              <a:rPr lang="en-US" dirty="0">
                <a:solidFill>
                  <a:schemeClr val="tx1"/>
                </a:solidFill>
              </a:rPr>
              <a:t>Nudge Theory</a:t>
            </a:r>
            <a:endParaRPr lang="el-GR" dirty="0">
              <a:solidFill>
                <a:schemeClr val="tx1"/>
              </a:solidFill>
            </a:endParaRPr>
          </a:p>
          <a:p>
            <a:r>
              <a:rPr lang="el-GR" dirty="0">
                <a:solidFill>
                  <a:schemeClr val="tx1"/>
                </a:solidFill>
              </a:rPr>
              <a:t>Οφέλη και μειονεκτήματα κάθε θεωρίας</a:t>
            </a:r>
            <a:endParaRPr lang="en-US" dirty="0">
              <a:solidFill>
                <a:schemeClr val="tx1"/>
              </a:solidFill>
            </a:endParaRPr>
          </a:p>
          <a:p>
            <a:endParaRPr lang="lt-LT" dirty="0">
              <a:solidFill>
                <a:schemeClr val="tx1"/>
              </a:solidFill>
            </a:endParaRPr>
          </a:p>
          <a:p>
            <a:endParaRPr lang="lt-LT" dirty="0">
              <a:solidFill>
                <a:schemeClr val="tx1"/>
              </a:solidFill>
            </a:endParaRPr>
          </a:p>
        </p:txBody>
      </p:sp>
      <p:sp>
        <p:nvSpPr>
          <p:cNvPr id="13" name="Teksto vietos rezervavimo ženklas 12">
            <a:extLst>
              <a:ext uri="{FF2B5EF4-FFF2-40B4-BE49-F238E27FC236}">
                <a16:creationId xmlns:a16="http://schemas.microsoft.com/office/drawing/2014/main" id="{9266811C-9BE2-4E05-B4FB-2BE6A87EDCB7}"/>
              </a:ext>
            </a:extLst>
          </p:cNvPr>
          <p:cNvSpPr>
            <a:spLocks noGrp="1"/>
          </p:cNvSpPr>
          <p:nvPr>
            <p:ph type="body" sz="quarter" idx="15"/>
          </p:nvPr>
        </p:nvSpPr>
        <p:spPr>
          <a:xfrm>
            <a:off x="6496049" y="1871345"/>
            <a:ext cx="4856163" cy="696922"/>
          </a:xfrm>
        </p:spPr>
        <p:txBody>
          <a:bodyPr>
            <a:normAutofit fontScale="92500" lnSpcReduction="20000"/>
          </a:bodyPr>
          <a:lstStyle/>
          <a:p>
            <a:r>
              <a:rPr lang="el-GR" dirty="0"/>
              <a:t>Ανάπτυξη Εργαζομένου </a:t>
            </a:r>
            <a:r>
              <a:rPr lang="en-US" dirty="0"/>
              <a:t>VS </a:t>
            </a:r>
            <a:r>
              <a:rPr lang="el-GR" dirty="0"/>
              <a:t>Ανάπτυξη Οργανισμού</a:t>
            </a:r>
            <a:endParaRPr lang="lt-LT" dirty="0"/>
          </a:p>
          <a:p>
            <a:endParaRPr lang="lt-LT" dirty="0"/>
          </a:p>
        </p:txBody>
      </p:sp>
      <p:sp>
        <p:nvSpPr>
          <p:cNvPr id="14" name="Teksto vietos rezervavimo ženklas 13">
            <a:extLst>
              <a:ext uri="{FF2B5EF4-FFF2-40B4-BE49-F238E27FC236}">
                <a16:creationId xmlns:a16="http://schemas.microsoft.com/office/drawing/2014/main" id="{69ECCA98-5D2A-4952-9F26-699D8C7A7C36}"/>
              </a:ext>
            </a:extLst>
          </p:cNvPr>
          <p:cNvSpPr>
            <a:spLocks noGrp="1"/>
          </p:cNvSpPr>
          <p:nvPr>
            <p:ph type="body" sz="quarter" idx="16"/>
          </p:nvPr>
        </p:nvSpPr>
        <p:spPr>
          <a:xfrm>
            <a:off x="6496050" y="2725445"/>
            <a:ext cx="4856162" cy="901084"/>
          </a:xfrm>
        </p:spPr>
        <p:txBody>
          <a:bodyPr/>
          <a:lstStyle/>
          <a:p>
            <a:r>
              <a:rPr lang="el-GR" dirty="0">
                <a:solidFill>
                  <a:schemeClr val="tx1"/>
                </a:solidFill>
              </a:rPr>
              <a:t>Τί είναι, μήπως επικαλύπτονται;</a:t>
            </a:r>
            <a:endParaRPr lang="en-US" dirty="0">
              <a:solidFill>
                <a:schemeClr val="tx1"/>
              </a:solidFill>
            </a:endParaRPr>
          </a:p>
          <a:p>
            <a:r>
              <a:rPr lang="el-GR" dirty="0">
                <a:solidFill>
                  <a:schemeClr val="tx1"/>
                </a:solidFill>
              </a:rPr>
              <a:t>Υπάρχουν ρίσκα και προκλήσεις;</a:t>
            </a:r>
            <a:endParaRPr lang="lt-LT" dirty="0">
              <a:solidFill>
                <a:schemeClr val="tx1"/>
              </a:solidFill>
            </a:endParaRPr>
          </a:p>
          <a:p>
            <a:endParaRPr lang="lt-LT" dirty="0">
              <a:solidFill>
                <a:schemeClr val="tx1"/>
              </a:solidFill>
            </a:endParaRPr>
          </a:p>
        </p:txBody>
      </p:sp>
      <p:sp>
        <p:nvSpPr>
          <p:cNvPr id="15" name="Teksto vietos rezervavimo ženklas 14">
            <a:extLst>
              <a:ext uri="{FF2B5EF4-FFF2-40B4-BE49-F238E27FC236}">
                <a16:creationId xmlns:a16="http://schemas.microsoft.com/office/drawing/2014/main" id="{72BC9B5B-B642-4D78-ADB2-5D5DCD429BD0}"/>
              </a:ext>
            </a:extLst>
          </p:cNvPr>
          <p:cNvSpPr>
            <a:spLocks noGrp="1"/>
          </p:cNvSpPr>
          <p:nvPr>
            <p:ph type="body" sz="quarter" idx="17"/>
          </p:nvPr>
        </p:nvSpPr>
        <p:spPr/>
        <p:txBody>
          <a:bodyPr>
            <a:normAutofit lnSpcReduction="10000"/>
          </a:bodyPr>
          <a:lstStyle/>
          <a:p>
            <a:r>
              <a:rPr lang="en-US" dirty="0"/>
              <a:t>Critical Theory</a:t>
            </a:r>
            <a:endParaRPr lang="lt-LT" dirty="0"/>
          </a:p>
          <a:p>
            <a:endParaRPr lang="lt-LT" dirty="0"/>
          </a:p>
        </p:txBody>
      </p:sp>
      <p:sp>
        <p:nvSpPr>
          <p:cNvPr id="16" name="Teksto vietos rezervavimo ženklas 15">
            <a:extLst>
              <a:ext uri="{FF2B5EF4-FFF2-40B4-BE49-F238E27FC236}">
                <a16:creationId xmlns:a16="http://schemas.microsoft.com/office/drawing/2014/main" id="{E8920523-CE39-4B2F-BD48-C88732927CF3}"/>
              </a:ext>
            </a:extLst>
          </p:cNvPr>
          <p:cNvSpPr>
            <a:spLocks noGrp="1"/>
          </p:cNvSpPr>
          <p:nvPr>
            <p:ph type="body" sz="quarter" idx="18"/>
          </p:nvPr>
        </p:nvSpPr>
        <p:spPr/>
        <p:txBody>
          <a:bodyPr/>
          <a:lstStyle/>
          <a:p>
            <a:r>
              <a:rPr lang="el-GR" dirty="0">
                <a:solidFill>
                  <a:schemeClr val="tx1"/>
                </a:solidFill>
              </a:rPr>
              <a:t>Βασικές αρχές</a:t>
            </a:r>
            <a:endParaRPr lang="en-US" dirty="0">
              <a:solidFill>
                <a:schemeClr val="tx1"/>
              </a:solidFill>
            </a:endParaRPr>
          </a:p>
          <a:p>
            <a:r>
              <a:rPr lang="el-GR" dirty="0">
                <a:solidFill>
                  <a:schemeClr val="tx1"/>
                </a:solidFill>
              </a:rPr>
              <a:t>Πώς μπορεί να μας βοηθήσει για να εφαρμόσουμε καλύτερα την αλλαγή;</a:t>
            </a:r>
            <a:endParaRPr lang="lt-LT" dirty="0">
              <a:solidFill>
                <a:schemeClr val="tx1"/>
              </a:solidFill>
            </a:endParaRPr>
          </a:p>
          <a:p>
            <a:endParaRPr lang="lt-LT" dirty="0">
              <a:solidFill>
                <a:schemeClr val="tx1"/>
              </a:solidFill>
            </a:endParaRPr>
          </a:p>
        </p:txBody>
      </p:sp>
      <p:sp>
        <p:nvSpPr>
          <p:cNvPr id="21" name="Lygiašonis trikampis 20">
            <a:extLst>
              <a:ext uri="{FF2B5EF4-FFF2-40B4-BE49-F238E27FC236}">
                <a16:creationId xmlns:a16="http://schemas.microsoft.com/office/drawing/2014/main" id="{F03A0A54-1398-47AF-9FB6-8F979195B742}"/>
              </a:ext>
            </a:extLst>
          </p:cNvPr>
          <p:cNvSpPr/>
          <p:nvPr/>
        </p:nvSpPr>
        <p:spPr>
          <a:xfrm>
            <a:off x="839788" y="1933963"/>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2" name="Lygiašonis trikampis 21">
            <a:extLst>
              <a:ext uri="{FF2B5EF4-FFF2-40B4-BE49-F238E27FC236}">
                <a16:creationId xmlns:a16="http://schemas.microsoft.com/office/drawing/2014/main" id="{EC25D523-0539-4B97-A69F-C1E9B2FCEEF0}"/>
              </a:ext>
            </a:extLst>
          </p:cNvPr>
          <p:cNvSpPr/>
          <p:nvPr/>
        </p:nvSpPr>
        <p:spPr>
          <a:xfrm>
            <a:off x="839788" y="3868561"/>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3" name="Lygiašonis trikampis 22">
            <a:extLst>
              <a:ext uri="{FF2B5EF4-FFF2-40B4-BE49-F238E27FC236}">
                <a16:creationId xmlns:a16="http://schemas.microsoft.com/office/drawing/2014/main" id="{5A47F3EB-3FA2-4B25-954D-0655101960C9}"/>
              </a:ext>
            </a:extLst>
          </p:cNvPr>
          <p:cNvSpPr/>
          <p:nvPr/>
        </p:nvSpPr>
        <p:spPr>
          <a:xfrm>
            <a:off x="6172200" y="1933963"/>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4" name="Lygiašonis trikampis 23">
            <a:extLst>
              <a:ext uri="{FF2B5EF4-FFF2-40B4-BE49-F238E27FC236}">
                <a16:creationId xmlns:a16="http://schemas.microsoft.com/office/drawing/2014/main" id="{8BF4F1A2-9B07-459B-A261-6A70F997E4F7}"/>
              </a:ext>
            </a:extLst>
          </p:cNvPr>
          <p:cNvSpPr/>
          <p:nvPr/>
        </p:nvSpPr>
        <p:spPr>
          <a:xfrm>
            <a:off x="6172200" y="3868561"/>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062039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vadinimas 11">
            <a:extLst>
              <a:ext uri="{FF2B5EF4-FFF2-40B4-BE49-F238E27FC236}">
                <a16:creationId xmlns:a16="http://schemas.microsoft.com/office/drawing/2014/main" id="{9AFAD8BB-BE9F-44D6-BBAD-10873555C576}"/>
              </a:ext>
            </a:extLst>
          </p:cNvPr>
          <p:cNvSpPr>
            <a:spLocks noGrp="1"/>
          </p:cNvSpPr>
          <p:nvPr>
            <p:ph type="title"/>
          </p:nvPr>
        </p:nvSpPr>
        <p:spPr/>
        <p:txBody>
          <a:bodyPr>
            <a:normAutofit fontScale="90000"/>
          </a:bodyPr>
          <a:lstStyle/>
          <a:p>
            <a:r>
              <a:rPr lang="el-GR" b="1" dirty="0"/>
              <a:t>Άσκηση</a:t>
            </a:r>
            <a:endParaRPr lang="lt-LT" b="1" dirty="0"/>
          </a:p>
        </p:txBody>
      </p:sp>
      <p:sp>
        <p:nvSpPr>
          <p:cNvPr id="13" name="Teksto vietos rezervavimo ženklas 12">
            <a:extLst>
              <a:ext uri="{FF2B5EF4-FFF2-40B4-BE49-F238E27FC236}">
                <a16:creationId xmlns:a16="http://schemas.microsoft.com/office/drawing/2014/main" id="{0D9371FC-8141-4284-AA2B-A8A5E788B3B1}"/>
              </a:ext>
            </a:extLst>
          </p:cNvPr>
          <p:cNvSpPr>
            <a:spLocks noGrp="1"/>
          </p:cNvSpPr>
          <p:nvPr>
            <p:ph type="body" idx="1"/>
          </p:nvPr>
        </p:nvSpPr>
        <p:spPr>
          <a:xfrm>
            <a:off x="839787" y="1643270"/>
            <a:ext cx="4381569" cy="4079349"/>
          </a:xfrm>
        </p:spPr>
        <p:txBody>
          <a:bodyPr/>
          <a:lstStyle/>
          <a:p>
            <a:r>
              <a:rPr lang="en-GB" b="1" dirty="0">
                <a:solidFill>
                  <a:schemeClr val="tx1"/>
                </a:solidFill>
              </a:rPr>
              <a:t>1. </a:t>
            </a:r>
            <a:r>
              <a:rPr lang="el-GR" dirty="0">
                <a:solidFill>
                  <a:schemeClr val="tx1"/>
                </a:solidFill>
              </a:rPr>
              <a:t>Υπάρχουν πολλές προσεγγίσεις για τη διαχείριση της αλλαγής. Βρείτε και περιγράψτε εν συντομία μια θεωρία διαχείρισης αλλαγών που θεωρείτε ενδιαφέρουσα ή καινοτόμο.</a:t>
            </a:r>
          </a:p>
          <a:p>
            <a:r>
              <a:rPr lang="en-GB" b="1" dirty="0">
                <a:solidFill>
                  <a:schemeClr val="tx1"/>
                </a:solidFill>
              </a:rPr>
              <a:t>2. </a:t>
            </a:r>
            <a:r>
              <a:rPr lang="el-GR" dirty="0">
                <a:solidFill>
                  <a:schemeClr val="tx1"/>
                </a:solidFill>
              </a:rPr>
              <a:t>Πώς μπορείτε να δείτε με μια κριτική ματιά αυτή τη θεωρία;</a:t>
            </a:r>
            <a:endParaRPr lang="lt-LT" dirty="0">
              <a:solidFill>
                <a:schemeClr val="tx1"/>
              </a:solidFill>
            </a:endParaRPr>
          </a:p>
        </p:txBody>
      </p:sp>
      <p:sp>
        <p:nvSpPr>
          <p:cNvPr id="3" name="Poraštės vietos rezervavimo ženklas 2">
            <a:extLst>
              <a:ext uri="{FF2B5EF4-FFF2-40B4-BE49-F238E27FC236}">
                <a16:creationId xmlns:a16="http://schemas.microsoft.com/office/drawing/2014/main" id="{603EDC4E-2A9D-4890-AD76-DB20EE9866E2}"/>
              </a:ext>
            </a:extLst>
          </p:cNvPr>
          <p:cNvSpPr>
            <a:spLocks noGrp="1"/>
          </p:cNvSpPr>
          <p:nvPr>
            <p:ph type="ftr" sz="quarter" idx="11"/>
          </p:nvPr>
        </p:nvSpPr>
        <p:spPr/>
        <p:txBody>
          <a:bodyPr/>
          <a:lstStyle/>
          <a:p>
            <a:r>
              <a:rPr lang="lt-LT"/>
              <a:t>connect-erasmus.eu</a:t>
            </a:r>
          </a:p>
        </p:txBody>
      </p:sp>
      <p:pic>
        <p:nvPicPr>
          <p:cNvPr id="4" name="Paveikslėlis 3">
            <a:extLst>
              <a:ext uri="{FF2B5EF4-FFF2-40B4-BE49-F238E27FC236}">
                <a16:creationId xmlns:a16="http://schemas.microsoft.com/office/drawing/2014/main" id="{2F5DE116-EDBB-43A0-85AA-38010CB762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5439" y="633910"/>
            <a:ext cx="6004317" cy="5088709"/>
          </a:xfrm>
          <a:prstGeom prst="rect">
            <a:avLst/>
          </a:prstGeom>
        </p:spPr>
      </p:pic>
    </p:spTree>
    <p:extLst>
      <p:ext uri="{BB962C8B-B14F-4D97-AF65-F5344CB8AC3E}">
        <p14:creationId xmlns:p14="http://schemas.microsoft.com/office/powerpoint/2010/main" val="765159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A6E2A6E-16C1-418A-96EA-2CB5A316DF6E}"/>
              </a:ext>
            </a:extLst>
          </p:cNvPr>
          <p:cNvSpPr>
            <a:spLocks noGrp="1"/>
          </p:cNvSpPr>
          <p:nvPr>
            <p:ph type="title"/>
          </p:nvPr>
        </p:nvSpPr>
        <p:spPr>
          <a:xfrm>
            <a:off x="512762" y="238662"/>
            <a:ext cx="10515600" cy="781685"/>
          </a:xfrm>
        </p:spPr>
        <p:txBody>
          <a:bodyPr/>
          <a:lstStyle/>
          <a:p>
            <a:r>
              <a:rPr lang="el-GR" sz="3600" dirty="0"/>
              <a:t>Βιβλιογραφικές Αναφορές</a:t>
            </a:r>
            <a:endParaRPr lang="lt-LT" dirty="0"/>
          </a:p>
        </p:txBody>
      </p:sp>
      <p:sp>
        <p:nvSpPr>
          <p:cNvPr id="3" name="Poraštės vietos rezervavimo ženklas 2">
            <a:extLst>
              <a:ext uri="{FF2B5EF4-FFF2-40B4-BE49-F238E27FC236}">
                <a16:creationId xmlns:a16="http://schemas.microsoft.com/office/drawing/2014/main" id="{F9493724-C5D1-46F1-AB61-28C87C47E9F1}"/>
              </a:ext>
            </a:extLst>
          </p:cNvPr>
          <p:cNvSpPr>
            <a:spLocks noGrp="1"/>
          </p:cNvSpPr>
          <p:nvPr>
            <p:ph type="ftr" sz="quarter" idx="11"/>
          </p:nvPr>
        </p:nvSpPr>
        <p:spPr/>
        <p:txBody>
          <a:bodyPr/>
          <a:lstStyle/>
          <a:p>
            <a:r>
              <a:rPr lang="lt-LT"/>
              <a:t>connect-erasmus.eu</a:t>
            </a:r>
          </a:p>
        </p:txBody>
      </p:sp>
      <p:sp>
        <p:nvSpPr>
          <p:cNvPr id="5" name="Teksto vietos rezervavimo ženklas 4">
            <a:extLst>
              <a:ext uri="{FF2B5EF4-FFF2-40B4-BE49-F238E27FC236}">
                <a16:creationId xmlns:a16="http://schemas.microsoft.com/office/drawing/2014/main" id="{D15CDCE1-3388-42FC-ACED-8DD443C2C446}"/>
              </a:ext>
            </a:extLst>
          </p:cNvPr>
          <p:cNvSpPr>
            <a:spLocks noGrp="1"/>
          </p:cNvSpPr>
          <p:nvPr>
            <p:ph type="body" sz="quarter" idx="12"/>
          </p:nvPr>
        </p:nvSpPr>
        <p:spPr>
          <a:xfrm>
            <a:off x="512762" y="1100941"/>
            <a:ext cx="10515600" cy="4021475"/>
          </a:xfrm>
        </p:spPr>
        <p:txBody>
          <a:bodyPr>
            <a:normAutofit/>
          </a:bodyPr>
          <a:lstStyle/>
          <a:p>
            <a:pPr marL="285750" indent="-285750">
              <a:buFont typeface="Arial" panose="020B0604020202020204" pitchFamily="34" charset="0"/>
              <a:buChar char="•"/>
            </a:pPr>
            <a:r>
              <a:rPr lang="en-GB" sz="1800" dirty="0"/>
              <a:t>Armstrong, M., &amp; Taylor, S. (2014). A Handbook of Human Resource Management Practice. Kogan Page Limited. </a:t>
            </a:r>
          </a:p>
          <a:p>
            <a:pPr marL="285750" indent="-285750">
              <a:buFont typeface="Arial" panose="020B0604020202020204" pitchFamily="34" charset="0"/>
              <a:buChar char="•"/>
            </a:pPr>
            <a:r>
              <a:rPr lang="en-GB" sz="1800" dirty="0"/>
              <a:t>Creasey, T., Jamieson, D. W., Rothwell, W. J., &amp; </a:t>
            </a:r>
            <a:r>
              <a:rPr lang="en-GB" sz="1800" dirty="0" err="1"/>
              <a:t>Severini</a:t>
            </a:r>
            <a:r>
              <a:rPr lang="en-GB" sz="1800" dirty="0"/>
              <a:t>, G. (2015). Exploring the Relationship between Organization Development and Change Management. In Practicing Organization Development: Leading Transformational Change: Fourth Edition (pp. 330–337). Wiley Blackwell. https://doi.org/10.12/9781119176626.ch22</a:t>
            </a:r>
          </a:p>
          <a:p>
            <a:pPr marL="285750" indent="-285750">
              <a:buFont typeface="Arial" panose="020B0604020202020204" pitchFamily="34" charset="0"/>
              <a:buChar char="•"/>
            </a:pPr>
            <a:r>
              <a:rPr lang="en-GB" sz="1800" dirty="0"/>
              <a:t>Cummings, T. G., &amp; Worley, C. G. (2009). Organization Development and Change. South-Western/Cengage Learning.</a:t>
            </a:r>
          </a:p>
          <a:p>
            <a:pPr marL="285750" indent="-285750">
              <a:buFont typeface="Arial" panose="020B0604020202020204" pitchFamily="34" charset="0"/>
              <a:buChar char="•"/>
            </a:pPr>
            <a:r>
              <a:rPr lang="en-GB" sz="1800" dirty="0"/>
              <a:t>Fincham, R., &amp; Rhodes, P. (2005). Principles of organizational behaviour. OUP Catalogue.</a:t>
            </a:r>
          </a:p>
          <a:p>
            <a:pPr marL="285750" indent="-285750">
              <a:buFont typeface="Arial" panose="020B0604020202020204" pitchFamily="34" charset="0"/>
              <a:buChar char="•"/>
            </a:pPr>
            <a:r>
              <a:rPr lang="en-GB" sz="1800" dirty="0"/>
              <a:t>SHRM. Introduction to the Human Resources Discipline of Organizational and Employee Development. Retrieved from: https://www.shrm.org/ResourcesAndTools/tools-and-samples/toolkits/Pages/introorganizationalandemployeedevelopment.aspx</a:t>
            </a:r>
            <a:endParaRPr lang="lt-LT" sz="1800" dirty="0"/>
          </a:p>
        </p:txBody>
      </p:sp>
    </p:spTree>
    <p:extLst>
      <p:ext uri="{BB962C8B-B14F-4D97-AF65-F5344CB8AC3E}">
        <p14:creationId xmlns:p14="http://schemas.microsoft.com/office/powerpoint/2010/main" val="1777147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vadinimas 12">
            <a:extLst>
              <a:ext uri="{FF2B5EF4-FFF2-40B4-BE49-F238E27FC236}">
                <a16:creationId xmlns:a16="http://schemas.microsoft.com/office/drawing/2014/main" id="{C846B201-1BEE-4ECD-886D-FCC666DE7BE5}"/>
              </a:ext>
            </a:extLst>
          </p:cNvPr>
          <p:cNvSpPr>
            <a:spLocks noGrp="1"/>
          </p:cNvSpPr>
          <p:nvPr>
            <p:ph type="title"/>
          </p:nvPr>
        </p:nvSpPr>
        <p:spPr/>
        <p:txBody>
          <a:bodyPr>
            <a:normAutofit fontScale="90000"/>
          </a:bodyPr>
          <a:lstStyle/>
          <a:p>
            <a:r>
              <a:rPr lang="el-GR" b="1" dirty="0"/>
              <a:t>Σας ευχαριστώ για την προσοχή σας</a:t>
            </a:r>
            <a:r>
              <a:rPr lang="en-US" b="1" dirty="0"/>
              <a:t>!</a:t>
            </a:r>
            <a:br>
              <a:rPr lang="el-GR" b="1" dirty="0"/>
            </a:br>
            <a:r>
              <a:rPr lang="en-US" b="1" dirty="0"/>
              <a:t> </a:t>
            </a:r>
            <a:br>
              <a:rPr lang="en-US" b="1" dirty="0"/>
            </a:br>
            <a:r>
              <a:rPr lang="el-GR" b="1" dirty="0"/>
              <a:t>Ερωτήσεις;</a:t>
            </a:r>
            <a:endParaRPr lang="lt-LT" b="1" dirty="0"/>
          </a:p>
        </p:txBody>
      </p:sp>
      <p:sp>
        <p:nvSpPr>
          <p:cNvPr id="3" name="Poraštės vietos rezervavimo ženklas 2">
            <a:extLst>
              <a:ext uri="{FF2B5EF4-FFF2-40B4-BE49-F238E27FC236}">
                <a16:creationId xmlns:a16="http://schemas.microsoft.com/office/drawing/2014/main" id="{69505FB3-9A8E-439E-8B3D-9B9A7FD362C4}"/>
              </a:ext>
            </a:extLst>
          </p:cNvPr>
          <p:cNvSpPr>
            <a:spLocks noGrp="1"/>
          </p:cNvSpPr>
          <p:nvPr>
            <p:ph type="ftr" sz="quarter" idx="11"/>
          </p:nvPr>
        </p:nvSpPr>
        <p:spPr/>
        <p:txBody>
          <a:bodyPr/>
          <a:lstStyle/>
          <a:p>
            <a:r>
              <a:rPr lang="lt-LT"/>
              <a:t>connect-erasmus.eu</a:t>
            </a:r>
          </a:p>
        </p:txBody>
      </p:sp>
      <p:sp>
        <p:nvSpPr>
          <p:cNvPr id="15" name="Stačiakampis 14">
            <a:extLst>
              <a:ext uri="{FF2B5EF4-FFF2-40B4-BE49-F238E27FC236}">
                <a16:creationId xmlns:a16="http://schemas.microsoft.com/office/drawing/2014/main" id="{F5FF9E45-F720-4042-BAF7-625FF01D8BB9}"/>
              </a:ext>
            </a:extLst>
          </p:cNvPr>
          <p:cNvSpPr/>
          <p:nvPr/>
        </p:nvSpPr>
        <p:spPr>
          <a:xfrm>
            <a:off x="836613" y="3733726"/>
            <a:ext cx="10515600" cy="461665"/>
          </a:xfrm>
          <a:prstGeom prst="rect">
            <a:avLst/>
          </a:prstGeom>
        </p:spPr>
        <p:txBody>
          <a:bodyPr wrap="square">
            <a:spAutoFit/>
          </a:bodyPr>
          <a:lstStyle/>
          <a:p>
            <a:r>
              <a:rPr lang="lt-LT" sz="2400" b="1" dirty="0" err="1">
                <a:solidFill>
                  <a:schemeClr val="bg1"/>
                </a:solidFill>
              </a:rPr>
              <a:t>your</a:t>
            </a:r>
            <a:r>
              <a:rPr lang="en-US" sz="2400" b="1" dirty="0">
                <a:solidFill>
                  <a:schemeClr val="bg1"/>
                </a:solidFill>
              </a:rPr>
              <a:t>@email_address.eu</a:t>
            </a:r>
            <a:endParaRPr lang="lt-LT" sz="2400" b="1" dirty="0">
              <a:solidFill>
                <a:schemeClr val="bg1"/>
              </a:solidFill>
            </a:endParaRPr>
          </a:p>
        </p:txBody>
      </p:sp>
    </p:spTree>
    <p:extLst>
      <p:ext uri="{BB962C8B-B14F-4D97-AF65-F5344CB8AC3E}">
        <p14:creationId xmlns:p14="http://schemas.microsoft.com/office/powerpoint/2010/main" val="575510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C0CD1505-4837-4950-A181-1CD4C1FE145C}"/>
              </a:ext>
            </a:extLst>
          </p:cNvPr>
          <p:cNvSpPr>
            <a:spLocks noGrp="1"/>
          </p:cNvSpPr>
          <p:nvPr>
            <p:ph type="title"/>
          </p:nvPr>
        </p:nvSpPr>
        <p:spPr>
          <a:xfrm>
            <a:off x="685800" y="2284009"/>
            <a:ext cx="10504487" cy="684211"/>
          </a:xfrm>
        </p:spPr>
        <p:txBody>
          <a:bodyPr>
            <a:normAutofit fontScale="90000"/>
          </a:bodyPr>
          <a:lstStyle/>
          <a:p>
            <a:r>
              <a:rPr lang="el-GR" dirty="0"/>
              <a:t>Τί είναι η Διοίκηση Αλλαγών;</a:t>
            </a:r>
            <a:endParaRPr lang="lt-LT" dirty="0"/>
          </a:p>
        </p:txBody>
      </p:sp>
      <p:sp>
        <p:nvSpPr>
          <p:cNvPr id="7" name="Poraštės vietos rezervavimo ženklas 6">
            <a:extLst>
              <a:ext uri="{FF2B5EF4-FFF2-40B4-BE49-F238E27FC236}">
                <a16:creationId xmlns:a16="http://schemas.microsoft.com/office/drawing/2014/main" id="{47443566-7B91-4C5C-82B6-F5524B27740E}"/>
              </a:ext>
            </a:extLst>
          </p:cNvPr>
          <p:cNvSpPr>
            <a:spLocks noGrp="1"/>
          </p:cNvSpPr>
          <p:nvPr>
            <p:ph type="ftr" sz="quarter" idx="11"/>
          </p:nvPr>
        </p:nvSpPr>
        <p:spPr/>
        <p:txBody>
          <a:bodyPr/>
          <a:lstStyle/>
          <a:p>
            <a:r>
              <a:rPr lang="lt-LT"/>
              <a:t>connect-erasmus.eu</a:t>
            </a:r>
          </a:p>
        </p:txBody>
      </p:sp>
      <p:sp>
        <p:nvSpPr>
          <p:cNvPr id="10" name="Content Placeholder 2">
            <a:extLst>
              <a:ext uri="{FF2B5EF4-FFF2-40B4-BE49-F238E27FC236}">
                <a16:creationId xmlns:a16="http://schemas.microsoft.com/office/drawing/2014/main" id="{0ABAE915-E405-42B5-B528-BB1553E71A10}"/>
              </a:ext>
            </a:extLst>
          </p:cNvPr>
          <p:cNvSpPr>
            <a:spLocks noGrp="1"/>
          </p:cNvSpPr>
          <p:nvPr/>
        </p:nvSpPr>
        <p:spPr>
          <a:xfrm>
            <a:off x="685800" y="3037553"/>
            <a:ext cx="10820400" cy="2688546"/>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buFont typeface="Courier New" panose="02070309020205020404" pitchFamily="49" charset="0"/>
              <a:buChar char="o"/>
            </a:pPr>
            <a:r>
              <a:rPr lang="el-GR" sz="2400" dirty="0"/>
              <a:t>«η ηγεσία και καθοδήγηση της διαδικασίας του </a:t>
            </a:r>
            <a:r>
              <a:rPr lang="el-GR" sz="2400" dirty="0" err="1"/>
              <a:t>οργανωσιακού</a:t>
            </a:r>
            <a:r>
              <a:rPr lang="el-GR" sz="2400" dirty="0"/>
              <a:t> μετασχηματισμού – λαμβάνοντας υπόψιν τον ανθρώπινο παράγοντα και την αντίσταση στην αλλαγή»</a:t>
            </a:r>
            <a:r>
              <a:rPr lang="en-GB" sz="2400" dirty="0"/>
              <a:t> </a:t>
            </a:r>
            <a:r>
              <a:rPr lang="en-GB" sz="1600" dirty="0"/>
              <a:t>(Fincham, &amp; Rhodes, 2005, p. 525)</a:t>
            </a:r>
          </a:p>
          <a:p>
            <a:pPr marL="0" indent="0">
              <a:buNone/>
            </a:pPr>
            <a:endParaRPr lang="en-GB" sz="1600" dirty="0"/>
          </a:p>
          <a:p>
            <a:pPr>
              <a:buFont typeface="Courier New" panose="02070309020205020404" pitchFamily="49" charset="0"/>
              <a:buChar char="o"/>
            </a:pPr>
            <a:r>
              <a:rPr lang="el-GR" sz="2400" dirty="0"/>
              <a:t>«η διαδικασία επίτευξης μιας ομαλής εφαρμογής της αλλαγής μέσα από τον σχεδιασμό και τη συστηματική παρουσίασή της, λαμβάνοντας υπόψιν την πιθανότητα της αντίστασης» </a:t>
            </a:r>
            <a:r>
              <a:rPr lang="en-GB" sz="1600" dirty="0"/>
              <a:t>(Armstrong, &amp; Taylor, 2014, p. 424)</a:t>
            </a:r>
          </a:p>
        </p:txBody>
      </p:sp>
    </p:spTree>
    <p:extLst>
      <p:ext uri="{BB962C8B-B14F-4D97-AF65-F5344CB8AC3E}">
        <p14:creationId xmlns:p14="http://schemas.microsoft.com/office/powerpoint/2010/main" val="2321053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C0CD1505-4837-4950-A181-1CD4C1FE145C}"/>
              </a:ext>
            </a:extLst>
          </p:cNvPr>
          <p:cNvSpPr>
            <a:spLocks noGrp="1"/>
          </p:cNvSpPr>
          <p:nvPr>
            <p:ph type="title"/>
          </p:nvPr>
        </p:nvSpPr>
        <p:spPr>
          <a:xfrm>
            <a:off x="685800" y="2284008"/>
            <a:ext cx="11148134" cy="684211"/>
          </a:xfrm>
        </p:spPr>
        <p:txBody>
          <a:bodyPr>
            <a:normAutofit fontScale="90000"/>
          </a:bodyPr>
          <a:lstStyle/>
          <a:p>
            <a:r>
              <a:rPr lang="el-GR" dirty="0"/>
              <a:t>Τί είναι η Οργανωσιακή Ανάπτυξη;</a:t>
            </a:r>
            <a:endParaRPr lang="lt-LT" dirty="0"/>
          </a:p>
        </p:txBody>
      </p:sp>
      <p:sp>
        <p:nvSpPr>
          <p:cNvPr id="7" name="Poraštės vietos rezervavimo ženklas 6">
            <a:extLst>
              <a:ext uri="{FF2B5EF4-FFF2-40B4-BE49-F238E27FC236}">
                <a16:creationId xmlns:a16="http://schemas.microsoft.com/office/drawing/2014/main" id="{47443566-7B91-4C5C-82B6-F5524B27740E}"/>
              </a:ext>
            </a:extLst>
          </p:cNvPr>
          <p:cNvSpPr>
            <a:spLocks noGrp="1"/>
          </p:cNvSpPr>
          <p:nvPr>
            <p:ph type="ftr" sz="quarter" idx="11"/>
          </p:nvPr>
        </p:nvSpPr>
        <p:spPr/>
        <p:txBody>
          <a:bodyPr/>
          <a:lstStyle/>
          <a:p>
            <a:r>
              <a:rPr lang="lt-LT"/>
              <a:t>connect-erasmus.eu</a:t>
            </a:r>
          </a:p>
        </p:txBody>
      </p:sp>
      <p:sp>
        <p:nvSpPr>
          <p:cNvPr id="10" name="Content Placeholder 2">
            <a:extLst>
              <a:ext uri="{FF2B5EF4-FFF2-40B4-BE49-F238E27FC236}">
                <a16:creationId xmlns:a16="http://schemas.microsoft.com/office/drawing/2014/main" id="{0ABAE915-E405-42B5-B528-BB1553E71A10}"/>
              </a:ext>
            </a:extLst>
          </p:cNvPr>
          <p:cNvSpPr>
            <a:spLocks noGrp="1"/>
          </p:cNvSpPr>
          <p:nvPr/>
        </p:nvSpPr>
        <p:spPr>
          <a:xfrm>
            <a:off x="685800" y="3116922"/>
            <a:ext cx="10820400" cy="2688546"/>
          </a:xfrm>
          <a:prstGeom prst="rect">
            <a:avLst/>
          </a:prstGeom>
        </p:spPr>
        <p:txBody>
          <a:bodyPr vert="horz" lIns="91440" tIns="45720" rIns="91440" bIns="45720" rtlCol="0">
            <a:normAutofit fontScale="925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buFont typeface="Courier New" panose="02070309020205020404" pitchFamily="49" charset="0"/>
              <a:buChar char="o"/>
            </a:pPr>
            <a:r>
              <a:rPr lang="el-GR" sz="2400" dirty="0"/>
              <a:t>Είναι η διεργασία μέσα στον οργανισμό για την κατανόηση του πώς λειτουργούν τα πράγματα και του εντοπισμού για τον αν ο οργανισμός επιτυγχάνει την αποστολή και τους στόχους του</a:t>
            </a:r>
            <a:r>
              <a:rPr lang="en-GB" sz="2400" dirty="0"/>
              <a:t>.</a:t>
            </a:r>
          </a:p>
          <a:p>
            <a:pPr>
              <a:buFont typeface="Courier New" panose="02070309020205020404" pitchFamily="49" charset="0"/>
              <a:buChar char="o"/>
            </a:pPr>
            <a:r>
              <a:rPr lang="el-GR" sz="2400" dirty="0"/>
              <a:t>Είναι κυρίως μια </a:t>
            </a:r>
            <a:r>
              <a:rPr lang="el-GR" sz="2400" b="1" i="1" dirty="0"/>
              <a:t>διαγνωστική διαδικασία </a:t>
            </a:r>
            <a:r>
              <a:rPr lang="el-GR" sz="2400" dirty="0"/>
              <a:t>που εστιάζει στην αποκάλυψη του τι ακριβώς συμβαίνει εντός του οργανισμού</a:t>
            </a:r>
            <a:r>
              <a:rPr lang="en-GB" sz="2400" dirty="0"/>
              <a:t>.</a:t>
            </a:r>
            <a:endParaRPr lang="en-GB" sz="1600" dirty="0"/>
          </a:p>
          <a:p>
            <a:pPr>
              <a:buFont typeface="Courier New" panose="02070309020205020404" pitchFamily="49" charset="0"/>
              <a:buChar char="o"/>
            </a:pPr>
            <a:r>
              <a:rPr lang="el-GR" sz="2400" dirty="0"/>
              <a:t>Είναι μια κρίσιμη και βασισμένη στην επιστήμη διαδικασία που βοηθά τους οργανισμούς να αναπτύξουν την ικανότητά τους για αλλαγή και να επιτύχουν μεγαλύτερη αποτελεσματικότητα με το να αναπτύσσουν, να βελτιώνουν και να ενισχύουν στρατηγικές, δομές και διαδικασίες</a:t>
            </a:r>
            <a:r>
              <a:rPr lang="en-GB" sz="2400" dirty="0"/>
              <a:t> </a:t>
            </a:r>
            <a:r>
              <a:rPr lang="en-GB" sz="1600" dirty="0"/>
              <a:t>(Cummings, &amp; Worley, 2009)</a:t>
            </a:r>
            <a:r>
              <a:rPr lang="el-GR" sz="1600" dirty="0"/>
              <a:t>.</a:t>
            </a:r>
            <a:endParaRPr lang="en-GB" sz="2400" dirty="0"/>
          </a:p>
        </p:txBody>
      </p:sp>
    </p:spTree>
    <p:extLst>
      <p:ext uri="{BB962C8B-B14F-4D97-AF65-F5344CB8AC3E}">
        <p14:creationId xmlns:p14="http://schemas.microsoft.com/office/powerpoint/2010/main" val="4115437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a:xfrm>
            <a:off x="747837" y="788746"/>
            <a:ext cx="10515600" cy="678815"/>
          </a:xfrm>
        </p:spPr>
        <p:txBody>
          <a:bodyPr>
            <a:normAutofit fontScale="90000"/>
          </a:bodyPr>
          <a:lstStyle/>
          <a:p>
            <a:r>
              <a:rPr lang="el-GR" dirty="0"/>
              <a:t>Διαφορές και ομοιότητες ανάμεσα στη ΔΑ &amp; στην ΟΑ</a:t>
            </a:r>
            <a:endParaRPr lang="lt-LT" dirty="0"/>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7625919" y="1803857"/>
            <a:ext cx="3814223" cy="3922240"/>
          </a:xfrm>
        </p:spPr>
        <p:txBody>
          <a:bodyPr>
            <a:normAutofit/>
          </a:bodyPr>
          <a:lstStyle/>
          <a:p>
            <a:pPr lvl="0"/>
            <a:r>
              <a:rPr lang="el-GR" dirty="0">
                <a:solidFill>
                  <a:schemeClr val="tx1"/>
                </a:solidFill>
              </a:rPr>
              <a:t>Η Οργανωσιακή ανάπτυξη λαμβάνει χώρα τυπικά </a:t>
            </a:r>
            <a:r>
              <a:rPr lang="el-GR" b="1" dirty="0">
                <a:solidFill>
                  <a:schemeClr val="tx1"/>
                </a:solidFill>
              </a:rPr>
              <a:t>πριν</a:t>
            </a:r>
            <a:r>
              <a:rPr lang="el-GR" dirty="0">
                <a:solidFill>
                  <a:schemeClr val="tx1"/>
                </a:solidFill>
              </a:rPr>
              <a:t> την Διοίκηση αλλαγών</a:t>
            </a:r>
            <a:endParaRPr lang="en-US" dirty="0">
              <a:solidFill>
                <a:schemeClr val="tx1"/>
              </a:solidFill>
            </a:endParaRPr>
          </a:p>
          <a:p>
            <a:r>
              <a:rPr lang="el-GR" dirty="0">
                <a:solidFill>
                  <a:schemeClr val="tx1"/>
                </a:solidFill>
              </a:rPr>
              <a:t>Η Διοίκηση αλλαγών είναι </a:t>
            </a:r>
            <a:r>
              <a:rPr lang="el-GR" b="1" dirty="0">
                <a:solidFill>
                  <a:schemeClr val="tx1"/>
                </a:solidFill>
              </a:rPr>
              <a:t>ο τρόπος με τον οποίο </a:t>
            </a:r>
            <a:r>
              <a:rPr lang="el-GR" dirty="0">
                <a:solidFill>
                  <a:schemeClr val="tx1"/>
                </a:solidFill>
              </a:rPr>
              <a:t>επιτυγχάνονται με επιτυχία και με ομαλό τρόπο οι στόχοι που έχουν </a:t>
            </a:r>
            <a:r>
              <a:rPr lang="el-GR" dirty="0" err="1">
                <a:solidFill>
                  <a:schemeClr val="tx1"/>
                </a:solidFill>
              </a:rPr>
              <a:t>ταυτοποιηθεί</a:t>
            </a:r>
            <a:r>
              <a:rPr lang="el-GR" dirty="0">
                <a:solidFill>
                  <a:schemeClr val="tx1"/>
                </a:solidFill>
              </a:rPr>
              <a:t> από την οργανωσιακή ανάπτυξη</a:t>
            </a:r>
            <a:endParaRPr lang="en-US" dirty="0">
              <a:solidFill>
                <a:schemeClr val="tx1"/>
              </a:solidFill>
            </a:endParaRPr>
          </a:p>
          <a:p>
            <a:pPr marL="0" indent="0" algn="r">
              <a:buNone/>
            </a:pPr>
            <a:r>
              <a:rPr lang="el-GR" dirty="0">
                <a:solidFill>
                  <a:schemeClr val="tx1"/>
                </a:solidFill>
              </a:rPr>
              <a:t>(</a:t>
            </a:r>
            <a:r>
              <a:rPr lang="en-GB" dirty="0">
                <a:solidFill>
                  <a:schemeClr val="tx1"/>
                </a:solidFill>
              </a:rPr>
              <a:t>Creasey, Jamieson, Rothwell, &amp; </a:t>
            </a:r>
            <a:r>
              <a:rPr lang="en-GB" dirty="0" err="1">
                <a:solidFill>
                  <a:schemeClr val="tx1"/>
                </a:solidFill>
              </a:rPr>
              <a:t>Severini</a:t>
            </a:r>
            <a:r>
              <a:rPr lang="en-GB" dirty="0">
                <a:solidFill>
                  <a:schemeClr val="tx1"/>
                </a:solidFill>
              </a:rPr>
              <a:t>, 2015</a:t>
            </a:r>
            <a:r>
              <a:rPr lang="el-GR" dirty="0">
                <a:solidFill>
                  <a:schemeClr val="tx1"/>
                </a:solidFill>
              </a:rPr>
              <a:t>)</a:t>
            </a:r>
            <a:r>
              <a:rPr lang="en-GB" dirty="0">
                <a:solidFill>
                  <a:schemeClr val="tx1"/>
                </a:solidFill>
              </a:rPr>
              <a:t> </a:t>
            </a:r>
            <a:endParaRPr lang="lt-LT" dirty="0">
              <a:solidFill>
                <a:schemeClr val="tx1"/>
              </a:solidFill>
            </a:endParaRP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pic>
        <p:nvPicPr>
          <p:cNvPr id="13" name="Picture 12" descr="Diagram&#10;&#10;Description automatically generated">
            <a:extLst>
              <a:ext uri="{FF2B5EF4-FFF2-40B4-BE49-F238E27FC236}">
                <a16:creationId xmlns:a16="http://schemas.microsoft.com/office/drawing/2014/main" id="{ADF41158-B906-494F-BB16-520DFF7008E0}"/>
              </a:ext>
            </a:extLst>
          </p:cNvPr>
          <p:cNvPicPr>
            <a:picLocks noChangeAspect="1"/>
          </p:cNvPicPr>
          <p:nvPr/>
        </p:nvPicPr>
        <p:blipFill rotWithShape="1">
          <a:blip r:embed="rId2">
            <a:extLst>
              <a:ext uri="{28A0092B-C50C-407E-A947-70E740481C1C}">
                <a14:useLocalDpi xmlns:a14="http://schemas.microsoft.com/office/drawing/2010/main" val="0"/>
              </a:ext>
            </a:extLst>
          </a:blip>
          <a:srcRect t="4959" b="4011"/>
          <a:stretch/>
        </p:blipFill>
        <p:spPr>
          <a:xfrm>
            <a:off x="247351" y="1695635"/>
            <a:ext cx="6896698" cy="4030462"/>
          </a:xfrm>
          <a:prstGeom prst="rect">
            <a:avLst/>
          </a:prstGeom>
        </p:spPr>
      </p:pic>
    </p:spTree>
    <p:extLst>
      <p:ext uri="{BB962C8B-B14F-4D97-AF65-F5344CB8AC3E}">
        <p14:creationId xmlns:p14="http://schemas.microsoft.com/office/powerpoint/2010/main" val="211641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a:xfrm>
            <a:off x="639193" y="671598"/>
            <a:ext cx="10515600" cy="678815"/>
          </a:xfrm>
        </p:spPr>
        <p:txBody>
          <a:bodyPr>
            <a:normAutofit fontScale="90000"/>
          </a:bodyPr>
          <a:lstStyle/>
          <a:p>
            <a:r>
              <a:rPr lang="el-GR" dirty="0"/>
              <a:t>Ανάπτυξη εργαζομένου </a:t>
            </a:r>
            <a:r>
              <a:rPr lang="en-US" dirty="0"/>
              <a:t>VS</a:t>
            </a:r>
            <a:r>
              <a:rPr lang="el-GR" dirty="0"/>
              <a:t> Οργανωσιακή ανάπτυξη</a:t>
            </a:r>
            <a:endParaRPr lang="lt-LT" dirty="0"/>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639193" y="1696278"/>
            <a:ext cx="10800950" cy="4029819"/>
          </a:xfrm>
        </p:spPr>
        <p:txBody>
          <a:bodyPr>
            <a:normAutofit/>
          </a:bodyPr>
          <a:lstStyle/>
          <a:p>
            <a:pPr lvl="0"/>
            <a:r>
              <a:rPr lang="el-GR" sz="2400" dirty="0">
                <a:solidFill>
                  <a:schemeClr val="tx1"/>
                </a:solidFill>
              </a:rPr>
              <a:t>Ανάπτυξη του εργαζομένου </a:t>
            </a:r>
            <a:r>
              <a:rPr lang="en-US" sz="2400" dirty="0">
                <a:solidFill>
                  <a:schemeClr val="tx1"/>
                </a:solidFill>
              </a:rPr>
              <a:t>= </a:t>
            </a:r>
            <a:r>
              <a:rPr lang="el-GR" sz="2400" dirty="0">
                <a:solidFill>
                  <a:schemeClr val="tx1"/>
                </a:solidFill>
              </a:rPr>
              <a:t>Αναφέρεται στους πόρους που παρέχει ο εργοδότης στους εργαζόμενους ώστε οι τελευταίοι να μπορούν να αποκτήσουν νέες δεξιότητες και να αποδώσουν καλύτερα</a:t>
            </a:r>
            <a:r>
              <a:rPr lang="en-GB" sz="2400" dirty="0">
                <a:solidFill>
                  <a:schemeClr val="tx1"/>
                </a:solidFill>
              </a:rPr>
              <a:t>. </a:t>
            </a:r>
            <a:r>
              <a:rPr lang="el-GR" sz="2400" dirty="0">
                <a:solidFill>
                  <a:schemeClr val="tx1"/>
                </a:solidFill>
              </a:rPr>
              <a:t>Με το να βοηθά τους εργαζόμενους να αναπτύξουν τις δεξιότητες, τις γνώσεις και να βελτιώσουν την απόδοσή τους κατά την άσκηση των καθηκόντων τους, ο εργοδότης στοχεύει στην βελτίωση της αποδοτικότητας του οργανισμού, της καινοτομίας και συνολικής ευημερίας.</a:t>
            </a:r>
            <a:r>
              <a:rPr lang="en-GB" sz="2400" dirty="0">
                <a:solidFill>
                  <a:schemeClr val="tx1"/>
                </a:solidFill>
              </a:rPr>
              <a:t> </a:t>
            </a:r>
          </a:p>
          <a:p>
            <a:pPr lvl="0"/>
            <a:r>
              <a:rPr lang="el-GR" sz="2400" dirty="0">
                <a:solidFill>
                  <a:schemeClr val="tx1"/>
                </a:solidFill>
              </a:rPr>
              <a:t>Οργανωσιακή ανάπτυξη </a:t>
            </a:r>
            <a:r>
              <a:rPr lang="en-GB" sz="2400" dirty="0">
                <a:solidFill>
                  <a:schemeClr val="tx1"/>
                </a:solidFill>
              </a:rPr>
              <a:t>=</a:t>
            </a:r>
            <a:r>
              <a:rPr lang="el-GR" sz="2400" dirty="0">
                <a:solidFill>
                  <a:schemeClr val="tx1"/>
                </a:solidFill>
              </a:rPr>
              <a:t> Είναι μια προγραμματισμένη διοίκηση, μια ευρεία διαδικασία οργανωτικής εξέλιξης που επικεντρώνεται στη βελτίωση της αποτελεσματικότητας και της κερδοφορίας μιας επιχείρησης μέσω της εφαρμογής της γνώσης της επιστήμης συμπεριφοράς.</a:t>
            </a:r>
            <a:r>
              <a:rPr lang="en-GB" sz="2400" dirty="0">
                <a:solidFill>
                  <a:schemeClr val="tx1"/>
                </a:solidFill>
              </a:rPr>
              <a:t> </a:t>
            </a:r>
            <a:endParaRPr lang="en-US" sz="2400" dirty="0">
              <a:solidFill>
                <a:schemeClr val="tx1"/>
              </a:solidFill>
            </a:endParaRP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2033131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vadinimas 11">
            <a:extLst>
              <a:ext uri="{FF2B5EF4-FFF2-40B4-BE49-F238E27FC236}">
                <a16:creationId xmlns:a16="http://schemas.microsoft.com/office/drawing/2014/main" id="{9AFAD8BB-BE9F-44D6-BBAD-10873555C576}"/>
              </a:ext>
            </a:extLst>
          </p:cNvPr>
          <p:cNvSpPr>
            <a:spLocks noGrp="1"/>
          </p:cNvSpPr>
          <p:nvPr>
            <p:ph type="title"/>
          </p:nvPr>
        </p:nvSpPr>
        <p:spPr>
          <a:xfrm>
            <a:off x="762243" y="516835"/>
            <a:ext cx="4663195" cy="1113845"/>
          </a:xfrm>
        </p:spPr>
        <p:txBody>
          <a:bodyPr>
            <a:normAutofit fontScale="90000"/>
          </a:bodyPr>
          <a:lstStyle/>
          <a:p>
            <a:r>
              <a:rPr lang="el-GR" dirty="0"/>
              <a:t>Ώρα για σκέψη</a:t>
            </a:r>
            <a:r>
              <a:rPr lang="en-US" dirty="0"/>
              <a:t>!</a:t>
            </a:r>
            <a:endParaRPr lang="lt-LT" dirty="0"/>
          </a:p>
        </p:txBody>
      </p:sp>
      <p:sp>
        <p:nvSpPr>
          <p:cNvPr id="13" name="Teksto vietos rezervavimo ženklas 12">
            <a:extLst>
              <a:ext uri="{FF2B5EF4-FFF2-40B4-BE49-F238E27FC236}">
                <a16:creationId xmlns:a16="http://schemas.microsoft.com/office/drawing/2014/main" id="{0D9371FC-8141-4284-AA2B-A8A5E788B3B1}"/>
              </a:ext>
            </a:extLst>
          </p:cNvPr>
          <p:cNvSpPr>
            <a:spLocks noGrp="1"/>
          </p:cNvSpPr>
          <p:nvPr>
            <p:ph type="body" idx="1"/>
          </p:nvPr>
        </p:nvSpPr>
        <p:spPr>
          <a:xfrm>
            <a:off x="839788" y="1630680"/>
            <a:ext cx="4242752" cy="4091939"/>
          </a:xfrm>
        </p:spPr>
        <p:txBody>
          <a:bodyPr/>
          <a:lstStyle/>
          <a:p>
            <a:r>
              <a:rPr lang="el-GR" dirty="0">
                <a:solidFill>
                  <a:schemeClr val="tx1"/>
                </a:solidFill>
              </a:rPr>
              <a:t>Συζήτα τα ακόλουθα με την ομάδα σου</a:t>
            </a:r>
            <a:r>
              <a:rPr lang="en-GB" dirty="0">
                <a:solidFill>
                  <a:schemeClr val="tx1"/>
                </a:solidFill>
              </a:rPr>
              <a:t>:</a:t>
            </a:r>
            <a:endParaRPr lang="el-GR" dirty="0">
              <a:solidFill>
                <a:schemeClr val="tx1"/>
              </a:solidFill>
            </a:endParaRPr>
          </a:p>
          <a:p>
            <a:endParaRPr lang="en-GB" dirty="0">
              <a:solidFill>
                <a:schemeClr val="tx1"/>
              </a:solidFill>
            </a:endParaRPr>
          </a:p>
          <a:p>
            <a:pPr marL="457200" indent="-457200">
              <a:buAutoNum type="arabicPeriod"/>
            </a:pPr>
            <a:r>
              <a:rPr lang="el-GR" dirty="0">
                <a:solidFill>
                  <a:schemeClr val="tx1"/>
                </a:solidFill>
              </a:rPr>
              <a:t>Υπάρχει επικάλυψη ανάμεσα στους δύο τύπους ανάπτυξης;</a:t>
            </a:r>
            <a:r>
              <a:rPr lang="en-GB" dirty="0">
                <a:solidFill>
                  <a:schemeClr val="tx1"/>
                </a:solidFill>
              </a:rPr>
              <a:t> </a:t>
            </a:r>
            <a:endParaRPr lang="el-GR" dirty="0">
              <a:solidFill>
                <a:schemeClr val="tx1"/>
              </a:solidFill>
            </a:endParaRPr>
          </a:p>
          <a:p>
            <a:pPr marL="457200" indent="-457200">
              <a:buAutoNum type="arabicPeriod"/>
            </a:pPr>
            <a:r>
              <a:rPr lang="el-GR" dirty="0">
                <a:solidFill>
                  <a:schemeClr val="tx1"/>
                </a:solidFill>
              </a:rPr>
              <a:t>Διαφέρουν στο πως επωφελείται ο οργανισμός;</a:t>
            </a:r>
          </a:p>
          <a:p>
            <a:pPr marL="457200" indent="-457200">
              <a:buAutoNum type="arabicPeriod"/>
            </a:pPr>
            <a:r>
              <a:rPr lang="el-GR" dirty="0">
                <a:solidFill>
                  <a:schemeClr val="tx1"/>
                </a:solidFill>
              </a:rPr>
              <a:t>Υπάρχουν κρυφοί κίνδυνοι ή προκλήσεις;</a:t>
            </a:r>
            <a:endParaRPr lang="lt-LT" dirty="0">
              <a:solidFill>
                <a:schemeClr val="tx1"/>
              </a:solidFill>
            </a:endParaRPr>
          </a:p>
        </p:txBody>
      </p:sp>
      <p:sp>
        <p:nvSpPr>
          <p:cNvPr id="3" name="Poraštės vietos rezervavimo ženklas 2">
            <a:extLst>
              <a:ext uri="{FF2B5EF4-FFF2-40B4-BE49-F238E27FC236}">
                <a16:creationId xmlns:a16="http://schemas.microsoft.com/office/drawing/2014/main" id="{603EDC4E-2A9D-4890-AD76-DB20EE9866E2}"/>
              </a:ext>
            </a:extLst>
          </p:cNvPr>
          <p:cNvSpPr>
            <a:spLocks noGrp="1"/>
          </p:cNvSpPr>
          <p:nvPr>
            <p:ph type="ftr" sz="quarter" idx="11"/>
          </p:nvPr>
        </p:nvSpPr>
        <p:spPr/>
        <p:txBody>
          <a:bodyPr/>
          <a:lstStyle/>
          <a:p>
            <a:r>
              <a:rPr lang="lt-LT"/>
              <a:t>connect-erasmus.eu</a:t>
            </a:r>
          </a:p>
        </p:txBody>
      </p:sp>
      <p:pic>
        <p:nvPicPr>
          <p:cNvPr id="4" name="Paveikslėlis 3">
            <a:extLst>
              <a:ext uri="{FF2B5EF4-FFF2-40B4-BE49-F238E27FC236}">
                <a16:creationId xmlns:a16="http://schemas.microsoft.com/office/drawing/2014/main" id="{2F5DE116-EDBB-43A0-85AA-38010CB762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5439" y="633910"/>
            <a:ext cx="6004317" cy="5088709"/>
          </a:xfrm>
          <a:prstGeom prst="rect">
            <a:avLst/>
          </a:prstGeom>
        </p:spPr>
      </p:pic>
    </p:spTree>
    <p:extLst>
      <p:ext uri="{BB962C8B-B14F-4D97-AF65-F5344CB8AC3E}">
        <p14:creationId xmlns:p14="http://schemas.microsoft.com/office/powerpoint/2010/main" val="3309495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a:xfrm>
            <a:off x="532661" y="903829"/>
            <a:ext cx="10515600" cy="678815"/>
          </a:xfrm>
        </p:spPr>
        <p:txBody>
          <a:bodyPr>
            <a:normAutofit fontScale="90000"/>
          </a:bodyPr>
          <a:lstStyle/>
          <a:p>
            <a:r>
              <a:rPr lang="el-GR" dirty="0"/>
              <a:t>Ανάπτυξη εργαζομένου </a:t>
            </a:r>
            <a:r>
              <a:rPr lang="en-US" dirty="0"/>
              <a:t>VS </a:t>
            </a:r>
            <a:r>
              <a:rPr lang="el-GR" dirty="0"/>
              <a:t>Οργανωσιακή ανάπτυξη</a:t>
            </a:r>
            <a:endParaRPr lang="lt-LT" dirty="0"/>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353843" y="1683026"/>
            <a:ext cx="11453458" cy="4271145"/>
          </a:xfrm>
        </p:spPr>
        <p:txBody>
          <a:bodyPr>
            <a:normAutofit fontScale="92500" lnSpcReduction="20000"/>
          </a:bodyPr>
          <a:lstStyle/>
          <a:p>
            <a:pPr lvl="0"/>
            <a:r>
              <a:rPr lang="el-GR" sz="2400" dirty="0">
                <a:solidFill>
                  <a:schemeClr val="tx1"/>
                </a:solidFill>
              </a:rPr>
              <a:t>Οι επικαλύψεις</a:t>
            </a:r>
            <a:endParaRPr lang="en-US" sz="2400" dirty="0">
              <a:solidFill>
                <a:schemeClr val="tx1"/>
              </a:solidFill>
            </a:endParaRPr>
          </a:p>
          <a:p>
            <a:pPr lvl="1"/>
            <a:r>
              <a:rPr lang="el-GR" sz="2000" dirty="0">
                <a:solidFill>
                  <a:schemeClr val="tx1"/>
                </a:solidFill>
              </a:rPr>
              <a:t>Και στις δύο περιπτώσεις η εκπαίδευση αποτελεί σημαντικό παράγοντα.</a:t>
            </a:r>
            <a:endParaRPr lang="en-GB" sz="2000" dirty="0">
              <a:solidFill>
                <a:schemeClr val="tx1"/>
              </a:solidFill>
            </a:endParaRPr>
          </a:p>
          <a:p>
            <a:pPr lvl="1"/>
            <a:r>
              <a:rPr lang="el-GR" sz="2000" dirty="0">
                <a:solidFill>
                  <a:schemeClr val="tx1"/>
                </a:solidFill>
              </a:rPr>
              <a:t>Η ανάπτυξη του εργαζομένου επιτρέπει στον εργαζόμενο ένα βαθμό ελευθερίας ως προς το ποια κατεύθυνση θα επιλέξει, αντίθετα με την οργανωσιακή ανάπτυξη υπάρχει ένα συγκεκριμένο πλάνο το οποίο οι εργαζόμενοι πρέπει να ακολουθήσουν</a:t>
            </a:r>
            <a:r>
              <a:rPr lang="en-GB" sz="2000" dirty="0">
                <a:solidFill>
                  <a:schemeClr val="tx1"/>
                </a:solidFill>
              </a:rPr>
              <a:t>.</a:t>
            </a:r>
          </a:p>
          <a:p>
            <a:pPr lvl="1"/>
            <a:r>
              <a:rPr lang="el-GR" sz="2000" dirty="0">
                <a:solidFill>
                  <a:schemeClr val="tx1"/>
                </a:solidFill>
              </a:rPr>
              <a:t>Στην ανάπτυξη του οργανισμού η προσοχή δίνεται στο να αναπτυχθεί η επιχειρηματική δραστηριότητα με συγκεκριμένους τρόπους, με αποτέλεσμα οι εργαζόμενοι να πρέπει να συμμορφωθούν με αυτοίς τους αναπτυξιακούς στόχους.</a:t>
            </a:r>
            <a:r>
              <a:rPr lang="en-GB" sz="2000" dirty="0">
                <a:solidFill>
                  <a:schemeClr val="tx1"/>
                </a:solidFill>
              </a:rPr>
              <a:t> </a:t>
            </a:r>
            <a:endParaRPr lang="el-GR" sz="2000" dirty="0">
              <a:solidFill>
                <a:schemeClr val="tx1"/>
              </a:solidFill>
            </a:endParaRPr>
          </a:p>
          <a:p>
            <a:pPr lvl="1"/>
            <a:r>
              <a:rPr lang="el-GR" sz="2000" dirty="0">
                <a:solidFill>
                  <a:schemeClr val="tx1"/>
                </a:solidFill>
              </a:rPr>
              <a:t>Η ανάπτυξή του εργαζομένου είναι πιο γενική ενώ, η οργανωσιακή ανάπτυξη είναι πιο </a:t>
            </a:r>
            <a:r>
              <a:rPr lang="el-GR" sz="2000" dirty="0" err="1">
                <a:solidFill>
                  <a:schemeClr val="tx1"/>
                </a:solidFill>
              </a:rPr>
              <a:t>στοχευμένη</a:t>
            </a:r>
            <a:r>
              <a:rPr lang="el-GR" sz="2000" dirty="0">
                <a:solidFill>
                  <a:schemeClr val="tx1"/>
                </a:solidFill>
              </a:rPr>
              <a:t>.</a:t>
            </a:r>
            <a:endParaRPr lang="en-US" sz="2000" dirty="0">
              <a:solidFill>
                <a:schemeClr val="tx1"/>
              </a:solidFill>
            </a:endParaRPr>
          </a:p>
          <a:p>
            <a:pPr lvl="0"/>
            <a:r>
              <a:rPr lang="el-GR" sz="2400" dirty="0">
                <a:solidFill>
                  <a:schemeClr val="tx1"/>
                </a:solidFill>
              </a:rPr>
              <a:t>Ρίσκα και Κίνδυνοι</a:t>
            </a:r>
            <a:endParaRPr lang="en-GB" sz="2400" dirty="0">
              <a:solidFill>
                <a:schemeClr val="tx1"/>
              </a:solidFill>
            </a:endParaRPr>
          </a:p>
          <a:p>
            <a:pPr lvl="1"/>
            <a:r>
              <a:rPr lang="el-GR" sz="2000" dirty="0">
                <a:solidFill>
                  <a:schemeClr val="tx1"/>
                </a:solidFill>
              </a:rPr>
              <a:t>Ρίσκα όσον αφορά το Χρόνο, το χρήμα και την αποχώρηση εργαζομένων</a:t>
            </a:r>
            <a:endParaRPr lang="en-GB" sz="2000" dirty="0">
              <a:solidFill>
                <a:schemeClr val="tx1"/>
              </a:solidFill>
            </a:endParaRPr>
          </a:p>
          <a:p>
            <a:pPr lvl="1"/>
            <a:r>
              <a:rPr lang="el-GR" sz="2000" dirty="0">
                <a:solidFill>
                  <a:schemeClr val="tx1"/>
                </a:solidFill>
              </a:rPr>
              <a:t>Η ανάπτυξη του εργαζομένου είναι χρονοβόρα, πράγμα που σημαίνει ότι οι εργαζόμενοι έχουν λιγότερο χρόνο να παράγουν για τον εργοδότη (βραχυπρόθεσμη μείωση της παραγωγικότητας</a:t>
            </a:r>
            <a:r>
              <a:rPr lang="en-GB" sz="2000" dirty="0">
                <a:solidFill>
                  <a:schemeClr val="tx1"/>
                </a:solidFill>
              </a:rPr>
              <a:t>).</a:t>
            </a:r>
          </a:p>
          <a:p>
            <a:pPr lvl="1"/>
            <a:r>
              <a:rPr lang="el-GR" sz="2000" dirty="0">
                <a:solidFill>
                  <a:schemeClr val="tx1"/>
                </a:solidFill>
              </a:rPr>
              <a:t>Η ανάπτυξη του συνόλου δεξιοτήτων ενός υπαλλήλου τον καθιστά πιο πολύτιμο για τους ανταγωνιστές. Αυτό αυξάνει τον κίνδυνο να φύγει ένας εργαζόμενος για άλλες ευκαιρίες (απώλεια επένδυσης).</a:t>
            </a:r>
            <a:endParaRPr lang="en-US" sz="2000" dirty="0">
              <a:solidFill>
                <a:schemeClr val="tx1"/>
              </a:solidFill>
            </a:endParaRP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3161613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C0CD1505-4837-4950-A181-1CD4C1FE145C}"/>
              </a:ext>
            </a:extLst>
          </p:cNvPr>
          <p:cNvSpPr>
            <a:spLocks noGrp="1"/>
          </p:cNvSpPr>
          <p:nvPr>
            <p:ph type="title"/>
          </p:nvPr>
        </p:nvSpPr>
        <p:spPr>
          <a:xfrm>
            <a:off x="685800" y="2091089"/>
            <a:ext cx="10504487" cy="1311698"/>
          </a:xfrm>
        </p:spPr>
        <p:txBody>
          <a:bodyPr>
            <a:normAutofit fontScale="90000"/>
          </a:bodyPr>
          <a:lstStyle/>
          <a:p>
            <a:r>
              <a:rPr lang="el-GR" dirty="0"/>
              <a:t>Θεωρητικές προσεγγίσεις στη Διοίκηση Αλλαγών</a:t>
            </a:r>
            <a:endParaRPr lang="lt-LT" dirty="0"/>
          </a:p>
        </p:txBody>
      </p:sp>
      <p:sp>
        <p:nvSpPr>
          <p:cNvPr id="7" name="Poraštės vietos rezervavimo ženklas 6">
            <a:extLst>
              <a:ext uri="{FF2B5EF4-FFF2-40B4-BE49-F238E27FC236}">
                <a16:creationId xmlns:a16="http://schemas.microsoft.com/office/drawing/2014/main" id="{47443566-7B91-4C5C-82B6-F5524B27740E}"/>
              </a:ext>
            </a:extLst>
          </p:cNvPr>
          <p:cNvSpPr>
            <a:spLocks noGrp="1"/>
          </p:cNvSpPr>
          <p:nvPr>
            <p:ph type="ftr" sz="quarter" idx="11"/>
          </p:nvPr>
        </p:nvSpPr>
        <p:spPr/>
        <p:txBody>
          <a:bodyPr/>
          <a:lstStyle/>
          <a:p>
            <a:r>
              <a:rPr lang="lt-LT"/>
              <a:t>connect-erasmus.eu</a:t>
            </a:r>
          </a:p>
        </p:txBody>
      </p:sp>
      <p:sp>
        <p:nvSpPr>
          <p:cNvPr id="10" name="Content Placeholder 2">
            <a:extLst>
              <a:ext uri="{FF2B5EF4-FFF2-40B4-BE49-F238E27FC236}">
                <a16:creationId xmlns:a16="http://schemas.microsoft.com/office/drawing/2014/main" id="{0ABAE915-E405-42B5-B528-BB1553E71A10}"/>
              </a:ext>
            </a:extLst>
          </p:cNvPr>
          <p:cNvSpPr>
            <a:spLocks noGrp="1"/>
          </p:cNvSpPr>
          <p:nvPr/>
        </p:nvSpPr>
        <p:spPr>
          <a:xfrm>
            <a:off x="685800" y="3402787"/>
            <a:ext cx="10820400" cy="2688546"/>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buFont typeface="Courier New" panose="02070309020205020404" pitchFamily="49" charset="0"/>
              <a:buChar char="o"/>
            </a:pPr>
            <a:r>
              <a:rPr lang="el-GR" sz="2800" dirty="0"/>
              <a:t>Το μοντέλο των τριών βημάτων αλλαγής του </a:t>
            </a:r>
            <a:r>
              <a:rPr lang="en-US" sz="2800" dirty="0"/>
              <a:t>Lewin (1951)</a:t>
            </a:r>
          </a:p>
          <a:p>
            <a:pPr>
              <a:buFont typeface="Courier New" panose="02070309020205020404" pitchFamily="49" charset="0"/>
              <a:buChar char="o"/>
            </a:pPr>
            <a:r>
              <a:rPr lang="el-GR" sz="2800" dirty="0"/>
              <a:t>Το μοντέλο των 8 βημάτων του </a:t>
            </a:r>
            <a:r>
              <a:rPr lang="en-US" sz="2800" dirty="0"/>
              <a:t>Kotter (1995)</a:t>
            </a:r>
          </a:p>
          <a:p>
            <a:pPr>
              <a:buFont typeface="Courier New" panose="02070309020205020404" pitchFamily="49" charset="0"/>
              <a:buChar char="o"/>
            </a:pPr>
            <a:r>
              <a:rPr lang="el-GR" sz="2800" dirty="0"/>
              <a:t>Η Θεωρία της Ώθησης - </a:t>
            </a:r>
            <a:r>
              <a:rPr lang="en-US" sz="2800" dirty="0"/>
              <a:t>Nudge Theory (2008)</a:t>
            </a:r>
          </a:p>
          <a:p>
            <a:pPr>
              <a:buFont typeface="Courier New" panose="02070309020205020404" pitchFamily="49" charset="0"/>
              <a:buChar char="o"/>
            </a:pPr>
            <a:r>
              <a:rPr lang="el-GR" sz="2800" dirty="0"/>
              <a:t>Υιοθέτηση κριτικής οπτικής</a:t>
            </a:r>
            <a:endParaRPr lang="en-US" sz="2800" dirty="0"/>
          </a:p>
          <a:p>
            <a:pPr>
              <a:buFont typeface="Courier New" panose="02070309020205020404" pitchFamily="49" charset="0"/>
              <a:buChar char="o"/>
            </a:pPr>
            <a:endParaRPr lang="en-GB" sz="2800" dirty="0"/>
          </a:p>
        </p:txBody>
      </p:sp>
    </p:spTree>
    <p:extLst>
      <p:ext uri="{BB962C8B-B14F-4D97-AF65-F5344CB8AC3E}">
        <p14:creationId xmlns:p14="http://schemas.microsoft.com/office/powerpoint/2010/main" val="681533063"/>
      </p:ext>
    </p:extLst>
  </p:cSld>
  <p:clrMapOvr>
    <a:masterClrMapping/>
  </p:clrMapOvr>
</p:sld>
</file>

<file path=ppt/theme/theme1.xml><?xml version="1.0" encoding="utf-8"?>
<a:theme xmlns:a="http://schemas.openxmlformats.org/drawingml/2006/main" name="„Office“ tema">
  <a:themeElements>
    <a:clrScheme name="Raudona oranžinė">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asirinktinis 3">
      <a:majorFont>
        <a:latin typeface="Open Sans Extra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ct! template" id="{6C52D79F-18D7-4FA6-A121-BDBD81370BAE}" vid="{B099076F-3487-4F76-89D1-DA1651670C9E}"/>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Connect! template</Template>
  <TotalTime>1643</TotalTime>
  <Words>2398</Words>
  <Application>Microsoft Office PowerPoint</Application>
  <PresentationFormat>Ευρεία οθόνη</PresentationFormat>
  <Paragraphs>195</Paragraphs>
  <Slides>25</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25</vt:i4>
      </vt:variant>
    </vt:vector>
  </HeadingPairs>
  <TitlesOfParts>
    <vt:vector size="33" baseType="lpstr">
      <vt:lpstr>Arial</vt:lpstr>
      <vt:lpstr>Calibri</vt:lpstr>
      <vt:lpstr>Courier New</vt:lpstr>
      <vt:lpstr>Open Sans</vt:lpstr>
      <vt:lpstr>Open Sans Extrabold</vt:lpstr>
      <vt:lpstr>Open Sans Light</vt:lpstr>
      <vt:lpstr>Wingdings</vt:lpstr>
      <vt:lpstr>„Office“ tema</vt:lpstr>
      <vt:lpstr>Ενότητα 5 Η αλλαγή στους οργανισμούς</vt:lpstr>
      <vt:lpstr>Ποιες θεματικές θα καλυφθούν</vt:lpstr>
      <vt:lpstr>Τί είναι η Διοίκηση Αλλαγών;</vt:lpstr>
      <vt:lpstr>Τί είναι η Οργανωσιακή Ανάπτυξη;</vt:lpstr>
      <vt:lpstr>Διαφορές και ομοιότητες ανάμεσα στη ΔΑ &amp; στην ΟΑ</vt:lpstr>
      <vt:lpstr>Ανάπτυξη εργαζομένου VS Οργανωσιακή ανάπτυξη</vt:lpstr>
      <vt:lpstr>Ώρα για σκέψη!</vt:lpstr>
      <vt:lpstr>Ανάπτυξη εργαζομένου VS Οργανωσιακή ανάπτυξη</vt:lpstr>
      <vt:lpstr>Θεωρητικές προσεγγίσεις στη Διοίκηση Αλλαγών</vt:lpstr>
      <vt:lpstr>Kurt Lewin – Το μοντέλο των τριών βημάτων (1)</vt:lpstr>
      <vt:lpstr>Kurt Lewin – Το μοντέλο των τριών βημάτων  (2)</vt:lpstr>
      <vt:lpstr>Kurt Lewin – Το μοντέλο των τριών βημάτων (3)</vt:lpstr>
      <vt:lpstr>John Kotter– Το μοντέλο των 8 βημάτων (1)</vt:lpstr>
      <vt:lpstr>John Kotter – Το μοντέλο των 8 βημάτων (2)</vt:lpstr>
      <vt:lpstr>John Kotter– Το μοντέλο των 8 βημάτων (3)</vt:lpstr>
      <vt:lpstr>Ώρα για σκέψη!</vt:lpstr>
      <vt:lpstr>Sunstein &amp; Thaler – Nudge Theory (1)</vt:lpstr>
      <vt:lpstr>Sunstein &amp; Thaler – Nudge Theory (2)</vt:lpstr>
      <vt:lpstr>Sunstein &amp; Thaler – Nudge Theory (3)</vt:lpstr>
      <vt:lpstr>Με μια πιο προσεκτική ματιά…</vt:lpstr>
      <vt:lpstr>Critical Theory…τι σημαίνει για την αλλαγή στην εργασία</vt:lpstr>
      <vt:lpstr>Σύνοψη</vt:lpstr>
      <vt:lpstr>Άσκηση</vt:lpstr>
      <vt:lpstr>Βιβλιογραφικές Αναφορές</vt:lpstr>
      <vt:lpstr>Σας ευχαριστώ για την προσοχή σας!   Ερωτήσεις;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Laura</dc:creator>
  <cp:lastModifiedBy>ΦΑΤΟΥΡΟΣ ΙΩΑΝΝΗΣ</cp:lastModifiedBy>
  <cp:revision>154</cp:revision>
  <dcterms:created xsi:type="dcterms:W3CDTF">2020-01-27T22:45:30Z</dcterms:created>
  <dcterms:modified xsi:type="dcterms:W3CDTF">2021-10-27T13:31:08Z</dcterms:modified>
</cp:coreProperties>
</file>