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6" r:id="rId3"/>
    <p:sldId id="267" r:id="rId4"/>
    <p:sldId id="287" r:id="rId5"/>
    <p:sldId id="284" r:id="rId6"/>
    <p:sldId id="260" r:id="rId7"/>
    <p:sldId id="285" r:id="rId8"/>
    <p:sldId id="259" r:id="rId9"/>
    <p:sldId id="286" r:id="rId10"/>
    <p:sldId id="268" r:id="rId11"/>
    <p:sldId id="288" r:id="rId12"/>
    <p:sldId id="289" r:id="rId13"/>
    <p:sldId id="290" r:id="rId14"/>
    <p:sldId id="291" r:id="rId15"/>
    <p:sldId id="261" r:id="rId16"/>
    <p:sldId id="258" r:id="rId17"/>
    <p:sldId id="292" r:id="rId18"/>
    <p:sldId id="265" r:id="rId19"/>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2A"/>
    <a:srgbClr val="B23D0C"/>
    <a:srgbClr val="B23D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16" autoAdjust="0"/>
    <p:restoredTop sz="94660"/>
  </p:normalViewPr>
  <p:slideViewPr>
    <p:cSldViewPr snapToGrid="0" showGuides="1">
      <p:cViewPr varScale="1">
        <p:scale>
          <a:sx n="68" d="100"/>
          <a:sy n="68" d="100"/>
        </p:scale>
        <p:origin x="62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833801-27A9-494D-B902-2EC3290F82AB}"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B7379AF3-A516-46FE-8A0A-FA53E2D1A26D}">
      <dgm:prSet phldrT="[Text]" custT="1"/>
      <dgm:spPr/>
      <dgm:t>
        <a:bodyPr/>
        <a:lstStyle/>
        <a:p>
          <a:r>
            <a:rPr lang="el-GR" sz="1800" b="1" dirty="0"/>
            <a:t>Ανάλυση αναγκών</a:t>
          </a:r>
          <a:endParaRPr lang="en-GB" sz="1800" b="1" dirty="0"/>
        </a:p>
      </dgm:t>
    </dgm:pt>
    <dgm:pt modelId="{1C634CA4-BF23-43AD-B11E-E1CDE627DB51}" type="parTrans" cxnId="{71B0836B-678B-4AC4-A5DD-9E93A9545B59}">
      <dgm:prSet/>
      <dgm:spPr/>
      <dgm:t>
        <a:bodyPr/>
        <a:lstStyle/>
        <a:p>
          <a:endParaRPr lang="en-GB" b="1"/>
        </a:p>
      </dgm:t>
    </dgm:pt>
    <dgm:pt modelId="{B7866504-1F88-49D1-B00F-9133901A4405}" type="sibTrans" cxnId="{71B0836B-678B-4AC4-A5DD-9E93A9545B59}">
      <dgm:prSet/>
      <dgm:spPr/>
      <dgm:t>
        <a:bodyPr/>
        <a:lstStyle/>
        <a:p>
          <a:endParaRPr lang="en-GB" b="1"/>
        </a:p>
      </dgm:t>
    </dgm:pt>
    <dgm:pt modelId="{56C5B691-E269-4040-A936-C5C28139AAF1}">
      <dgm:prSet phldrT="[Text]" custT="1"/>
      <dgm:spPr/>
      <dgm:t>
        <a:bodyPr/>
        <a:lstStyle/>
        <a:p>
          <a:r>
            <a:rPr lang="el-GR" sz="1800" b="1" dirty="0"/>
            <a:t>Εφαρμογή της αλλαγής</a:t>
          </a:r>
          <a:endParaRPr lang="en-GB" sz="1800" b="1" dirty="0"/>
        </a:p>
      </dgm:t>
    </dgm:pt>
    <dgm:pt modelId="{DD847742-104F-4A89-96A5-CD43922F1E95}" type="parTrans" cxnId="{42D28C2A-5A66-44F0-A917-DD19E19B5891}">
      <dgm:prSet/>
      <dgm:spPr/>
      <dgm:t>
        <a:bodyPr/>
        <a:lstStyle/>
        <a:p>
          <a:endParaRPr lang="en-GB" b="1"/>
        </a:p>
      </dgm:t>
    </dgm:pt>
    <dgm:pt modelId="{50EE1D7A-C947-46E5-BD09-AC7A8F647586}" type="sibTrans" cxnId="{42D28C2A-5A66-44F0-A917-DD19E19B5891}">
      <dgm:prSet/>
      <dgm:spPr/>
      <dgm:t>
        <a:bodyPr/>
        <a:lstStyle/>
        <a:p>
          <a:endParaRPr lang="en-GB" b="1"/>
        </a:p>
      </dgm:t>
    </dgm:pt>
    <dgm:pt modelId="{EE879BC3-C90B-4E5D-BF67-FF1DBD8EABBA}">
      <dgm:prSet phldrT="[Text]"/>
      <dgm:spPr/>
      <dgm:t>
        <a:bodyPr/>
        <a:lstStyle/>
        <a:p>
          <a:r>
            <a:rPr lang="el-GR" b="1" dirty="0"/>
            <a:t>Αξιολόγηση της αλλαγής</a:t>
          </a:r>
          <a:endParaRPr lang="en-GB" b="1" dirty="0"/>
        </a:p>
      </dgm:t>
    </dgm:pt>
    <dgm:pt modelId="{DD80A109-E9EC-4B5C-B63C-7EA3FEC79008}" type="parTrans" cxnId="{59695E56-C709-48E7-9DEA-A03C00E56AAE}">
      <dgm:prSet/>
      <dgm:spPr/>
      <dgm:t>
        <a:bodyPr/>
        <a:lstStyle/>
        <a:p>
          <a:endParaRPr lang="en-GB" b="1"/>
        </a:p>
      </dgm:t>
    </dgm:pt>
    <dgm:pt modelId="{93246C31-86E4-4699-850C-E14655815583}" type="sibTrans" cxnId="{59695E56-C709-48E7-9DEA-A03C00E56AAE}">
      <dgm:prSet/>
      <dgm:spPr/>
      <dgm:t>
        <a:bodyPr/>
        <a:lstStyle/>
        <a:p>
          <a:endParaRPr lang="en-GB" b="1"/>
        </a:p>
      </dgm:t>
    </dgm:pt>
    <dgm:pt modelId="{99E35357-0CED-45D2-819F-1EE8566D0A63}">
      <dgm:prSet phldrT="[Text]" custT="1"/>
      <dgm:spPr/>
      <dgm:t>
        <a:bodyPr/>
        <a:lstStyle/>
        <a:p>
          <a:r>
            <a:rPr lang="el-GR" sz="1800" b="1" dirty="0"/>
            <a:t>Διατήρηση της αλλαγής</a:t>
          </a:r>
          <a:endParaRPr lang="en-GB" sz="1800" b="1" dirty="0"/>
        </a:p>
      </dgm:t>
    </dgm:pt>
    <dgm:pt modelId="{FA563E03-5E7A-47DD-AB7C-F1F9F28EE0E7}" type="parTrans" cxnId="{313784A9-8313-4BFA-916B-1F3B8E46BC07}">
      <dgm:prSet/>
      <dgm:spPr/>
      <dgm:t>
        <a:bodyPr/>
        <a:lstStyle/>
        <a:p>
          <a:endParaRPr lang="en-GB" b="1"/>
        </a:p>
      </dgm:t>
    </dgm:pt>
    <dgm:pt modelId="{C4189A74-0CAE-4B8E-8142-5FFF306A6D53}" type="sibTrans" cxnId="{313784A9-8313-4BFA-916B-1F3B8E46BC07}">
      <dgm:prSet/>
      <dgm:spPr/>
      <dgm:t>
        <a:bodyPr/>
        <a:lstStyle/>
        <a:p>
          <a:endParaRPr lang="en-GB" b="1"/>
        </a:p>
      </dgm:t>
    </dgm:pt>
    <dgm:pt modelId="{251E2259-2501-4CE5-8C77-51555C09DBB6}" type="pres">
      <dgm:prSet presAssocID="{81833801-27A9-494D-B902-2EC3290F82AB}" presName="cycle" presStyleCnt="0">
        <dgm:presLayoutVars>
          <dgm:dir/>
          <dgm:resizeHandles val="exact"/>
        </dgm:presLayoutVars>
      </dgm:prSet>
      <dgm:spPr/>
    </dgm:pt>
    <dgm:pt modelId="{17F218CC-1A81-4C15-86EE-3A627034DE06}" type="pres">
      <dgm:prSet presAssocID="{B7379AF3-A516-46FE-8A0A-FA53E2D1A26D}" presName="dummy" presStyleCnt="0"/>
      <dgm:spPr/>
    </dgm:pt>
    <dgm:pt modelId="{1BD0FDFC-9B5A-4E97-9126-903EE2420BAA}" type="pres">
      <dgm:prSet presAssocID="{B7379AF3-A516-46FE-8A0A-FA53E2D1A26D}" presName="node" presStyleLbl="revTx" presStyleIdx="0" presStyleCnt="4" custScaleX="160840" custRadScaleRad="110148" custRadScaleInc="24046">
        <dgm:presLayoutVars>
          <dgm:bulletEnabled val="1"/>
        </dgm:presLayoutVars>
      </dgm:prSet>
      <dgm:spPr/>
    </dgm:pt>
    <dgm:pt modelId="{1114AE03-9F54-49C8-B233-B6D68E2D379F}" type="pres">
      <dgm:prSet presAssocID="{B7866504-1F88-49D1-B00F-9133901A4405}" presName="sibTrans" presStyleLbl="node1" presStyleIdx="0" presStyleCnt="4"/>
      <dgm:spPr/>
    </dgm:pt>
    <dgm:pt modelId="{336D64A2-F23F-4F0A-B51B-FCED2C435DD9}" type="pres">
      <dgm:prSet presAssocID="{56C5B691-E269-4040-A936-C5C28139AAF1}" presName="dummy" presStyleCnt="0"/>
      <dgm:spPr/>
    </dgm:pt>
    <dgm:pt modelId="{9DEB647A-FC73-4AF6-B98E-96A6D9C4232D}" type="pres">
      <dgm:prSet presAssocID="{56C5B691-E269-4040-A936-C5C28139AAF1}" presName="node" presStyleLbl="revTx" presStyleIdx="1" presStyleCnt="4" custScaleX="187612" custRadScaleRad="106608" custRadScaleInc="-19970">
        <dgm:presLayoutVars>
          <dgm:bulletEnabled val="1"/>
        </dgm:presLayoutVars>
      </dgm:prSet>
      <dgm:spPr/>
    </dgm:pt>
    <dgm:pt modelId="{5735A0D0-211A-4732-ACBE-14D4C73D3321}" type="pres">
      <dgm:prSet presAssocID="{50EE1D7A-C947-46E5-BD09-AC7A8F647586}" presName="sibTrans" presStyleLbl="node1" presStyleIdx="1" presStyleCnt="4" custLinFactNeighborX="-1120" custLinFactNeighborY="-11073"/>
      <dgm:spPr/>
    </dgm:pt>
    <dgm:pt modelId="{6147966D-9083-44F6-9516-757D29447260}" type="pres">
      <dgm:prSet presAssocID="{EE879BC3-C90B-4E5D-BF67-FF1DBD8EABBA}" presName="dummy" presStyleCnt="0"/>
      <dgm:spPr/>
    </dgm:pt>
    <dgm:pt modelId="{0E7AD90C-B524-4FF5-9F87-12A292B3192F}" type="pres">
      <dgm:prSet presAssocID="{EE879BC3-C90B-4E5D-BF67-FF1DBD8EABBA}" presName="node" presStyleLbl="revTx" presStyleIdx="2" presStyleCnt="4" custScaleX="131416" custScaleY="116611" custRadScaleRad="114126" custRadScaleInc="17174">
        <dgm:presLayoutVars>
          <dgm:bulletEnabled val="1"/>
        </dgm:presLayoutVars>
      </dgm:prSet>
      <dgm:spPr/>
    </dgm:pt>
    <dgm:pt modelId="{7A22077C-3B98-4092-8798-28145EC73ED2}" type="pres">
      <dgm:prSet presAssocID="{93246C31-86E4-4699-850C-E14655815583}" presName="sibTrans" presStyleLbl="node1" presStyleIdx="2" presStyleCnt="4" custLinFactNeighborX="-5274" custLinFactNeighborY="-1897"/>
      <dgm:spPr/>
    </dgm:pt>
    <dgm:pt modelId="{A656C99B-B3C4-4272-999B-F47313516956}" type="pres">
      <dgm:prSet presAssocID="{99E35357-0CED-45D2-819F-1EE8566D0A63}" presName="dummy" presStyleCnt="0"/>
      <dgm:spPr/>
    </dgm:pt>
    <dgm:pt modelId="{E3A5EAEB-A5A5-420C-B88C-1C27F9D2EDB3}" type="pres">
      <dgm:prSet presAssocID="{99E35357-0CED-45D2-819F-1EE8566D0A63}" presName="node" presStyleLbl="revTx" presStyleIdx="3" presStyleCnt="4" custScaleX="132515" custScaleY="110424">
        <dgm:presLayoutVars>
          <dgm:bulletEnabled val="1"/>
        </dgm:presLayoutVars>
      </dgm:prSet>
      <dgm:spPr/>
    </dgm:pt>
    <dgm:pt modelId="{B31F572A-39A8-459A-AACD-982EAEF7FB08}" type="pres">
      <dgm:prSet presAssocID="{C4189A74-0CAE-4B8E-8142-5FFF306A6D53}" presName="sibTrans" presStyleLbl="node1" presStyleIdx="3" presStyleCnt="4" custAng="217060" custLinFactNeighborX="3081" custLinFactNeighborY="13731"/>
      <dgm:spPr/>
    </dgm:pt>
  </dgm:ptLst>
  <dgm:cxnLst>
    <dgm:cxn modelId="{42D28C2A-5A66-44F0-A917-DD19E19B5891}" srcId="{81833801-27A9-494D-B902-2EC3290F82AB}" destId="{56C5B691-E269-4040-A936-C5C28139AAF1}" srcOrd="1" destOrd="0" parTransId="{DD847742-104F-4A89-96A5-CD43922F1E95}" sibTransId="{50EE1D7A-C947-46E5-BD09-AC7A8F647586}"/>
    <dgm:cxn modelId="{0DB1E63B-54C8-4573-A618-CC276C143976}" type="presOf" srcId="{93246C31-86E4-4699-850C-E14655815583}" destId="{7A22077C-3B98-4092-8798-28145EC73ED2}" srcOrd="0" destOrd="0" presId="urn:microsoft.com/office/officeart/2005/8/layout/cycle1"/>
    <dgm:cxn modelId="{6C54423D-062F-4F63-ABF5-6A2468A276BD}" type="presOf" srcId="{EE879BC3-C90B-4E5D-BF67-FF1DBD8EABBA}" destId="{0E7AD90C-B524-4FF5-9F87-12A292B3192F}" srcOrd="0" destOrd="0" presId="urn:microsoft.com/office/officeart/2005/8/layout/cycle1"/>
    <dgm:cxn modelId="{90CE9F3F-494E-43AA-A92E-D011CB941819}" type="presOf" srcId="{B7866504-1F88-49D1-B00F-9133901A4405}" destId="{1114AE03-9F54-49C8-B233-B6D68E2D379F}" srcOrd="0" destOrd="0" presId="urn:microsoft.com/office/officeart/2005/8/layout/cycle1"/>
    <dgm:cxn modelId="{71B0836B-678B-4AC4-A5DD-9E93A9545B59}" srcId="{81833801-27A9-494D-B902-2EC3290F82AB}" destId="{B7379AF3-A516-46FE-8A0A-FA53E2D1A26D}" srcOrd="0" destOrd="0" parTransId="{1C634CA4-BF23-43AD-B11E-E1CDE627DB51}" sibTransId="{B7866504-1F88-49D1-B00F-9133901A4405}"/>
    <dgm:cxn modelId="{7948214D-7CEB-4552-AEC0-55FDEE8528B4}" type="presOf" srcId="{99E35357-0CED-45D2-819F-1EE8566D0A63}" destId="{E3A5EAEB-A5A5-420C-B88C-1C27F9D2EDB3}" srcOrd="0" destOrd="0" presId="urn:microsoft.com/office/officeart/2005/8/layout/cycle1"/>
    <dgm:cxn modelId="{36781A75-A1DB-4CA7-81EC-B456F474D8E8}" type="presOf" srcId="{B7379AF3-A516-46FE-8A0A-FA53E2D1A26D}" destId="{1BD0FDFC-9B5A-4E97-9126-903EE2420BAA}" srcOrd="0" destOrd="0" presId="urn:microsoft.com/office/officeart/2005/8/layout/cycle1"/>
    <dgm:cxn modelId="{59695E56-C709-48E7-9DEA-A03C00E56AAE}" srcId="{81833801-27A9-494D-B902-2EC3290F82AB}" destId="{EE879BC3-C90B-4E5D-BF67-FF1DBD8EABBA}" srcOrd="2" destOrd="0" parTransId="{DD80A109-E9EC-4B5C-B63C-7EA3FEC79008}" sibTransId="{93246C31-86E4-4699-850C-E14655815583}"/>
    <dgm:cxn modelId="{4F94F385-DBC9-4AF6-A7FC-EABD080E064E}" type="presOf" srcId="{C4189A74-0CAE-4B8E-8142-5FFF306A6D53}" destId="{B31F572A-39A8-459A-AACD-982EAEF7FB08}" srcOrd="0" destOrd="0" presId="urn:microsoft.com/office/officeart/2005/8/layout/cycle1"/>
    <dgm:cxn modelId="{B93E189D-9120-42B7-86F3-F4A5BEABA1D2}" type="presOf" srcId="{50EE1D7A-C947-46E5-BD09-AC7A8F647586}" destId="{5735A0D0-211A-4732-ACBE-14D4C73D3321}" srcOrd="0" destOrd="0" presId="urn:microsoft.com/office/officeart/2005/8/layout/cycle1"/>
    <dgm:cxn modelId="{5DF74DA5-13ED-4AC9-97C0-10AD71FAFDB2}" type="presOf" srcId="{81833801-27A9-494D-B902-2EC3290F82AB}" destId="{251E2259-2501-4CE5-8C77-51555C09DBB6}" srcOrd="0" destOrd="0" presId="urn:microsoft.com/office/officeart/2005/8/layout/cycle1"/>
    <dgm:cxn modelId="{313784A9-8313-4BFA-916B-1F3B8E46BC07}" srcId="{81833801-27A9-494D-B902-2EC3290F82AB}" destId="{99E35357-0CED-45D2-819F-1EE8566D0A63}" srcOrd="3" destOrd="0" parTransId="{FA563E03-5E7A-47DD-AB7C-F1F9F28EE0E7}" sibTransId="{C4189A74-0CAE-4B8E-8142-5FFF306A6D53}"/>
    <dgm:cxn modelId="{0E3BEDDA-5966-4D09-896F-F07FE376E5B7}" type="presOf" srcId="{56C5B691-E269-4040-A936-C5C28139AAF1}" destId="{9DEB647A-FC73-4AF6-B98E-96A6D9C4232D}" srcOrd="0" destOrd="0" presId="urn:microsoft.com/office/officeart/2005/8/layout/cycle1"/>
    <dgm:cxn modelId="{06EDCA2F-157E-4C04-98E7-96D855169D01}" type="presParOf" srcId="{251E2259-2501-4CE5-8C77-51555C09DBB6}" destId="{17F218CC-1A81-4C15-86EE-3A627034DE06}" srcOrd="0" destOrd="0" presId="urn:microsoft.com/office/officeart/2005/8/layout/cycle1"/>
    <dgm:cxn modelId="{0CAD1E24-127E-4547-8F4B-946105E2C06F}" type="presParOf" srcId="{251E2259-2501-4CE5-8C77-51555C09DBB6}" destId="{1BD0FDFC-9B5A-4E97-9126-903EE2420BAA}" srcOrd="1" destOrd="0" presId="urn:microsoft.com/office/officeart/2005/8/layout/cycle1"/>
    <dgm:cxn modelId="{5B305671-5D53-475E-AAC0-52DBF735125D}" type="presParOf" srcId="{251E2259-2501-4CE5-8C77-51555C09DBB6}" destId="{1114AE03-9F54-49C8-B233-B6D68E2D379F}" srcOrd="2" destOrd="0" presId="urn:microsoft.com/office/officeart/2005/8/layout/cycle1"/>
    <dgm:cxn modelId="{D4C5C0EF-F122-4993-B954-9D64E02982D1}" type="presParOf" srcId="{251E2259-2501-4CE5-8C77-51555C09DBB6}" destId="{336D64A2-F23F-4F0A-B51B-FCED2C435DD9}" srcOrd="3" destOrd="0" presId="urn:microsoft.com/office/officeart/2005/8/layout/cycle1"/>
    <dgm:cxn modelId="{87455934-FAE4-4BC1-932F-628933B080BF}" type="presParOf" srcId="{251E2259-2501-4CE5-8C77-51555C09DBB6}" destId="{9DEB647A-FC73-4AF6-B98E-96A6D9C4232D}" srcOrd="4" destOrd="0" presId="urn:microsoft.com/office/officeart/2005/8/layout/cycle1"/>
    <dgm:cxn modelId="{A984D4D8-B792-4E76-9E29-215180E7EA48}" type="presParOf" srcId="{251E2259-2501-4CE5-8C77-51555C09DBB6}" destId="{5735A0D0-211A-4732-ACBE-14D4C73D3321}" srcOrd="5" destOrd="0" presId="urn:microsoft.com/office/officeart/2005/8/layout/cycle1"/>
    <dgm:cxn modelId="{825E447D-0A35-4385-92BB-251B979DCA3C}" type="presParOf" srcId="{251E2259-2501-4CE5-8C77-51555C09DBB6}" destId="{6147966D-9083-44F6-9516-757D29447260}" srcOrd="6" destOrd="0" presId="urn:microsoft.com/office/officeart/2005/8/layout/cycle1"/>
    <dgm:cxn modelId="{FC24CD8E-AB19-4889-81C8-234A3B19643D}" type="presParOf" srcId="{251E2259-2501-4CE5-8C77-51555C09DBB6}" destId="{0E7AD90C-B524-4FF5-9F87-12A292B3192F}" srcOrd="7" destOrd="0" presId="urn:microsoft.com/office/officeart/2005/8/layout/cycle1"/>
    <dgm:cxn modelId="{48A99777-87E3-4D3C-9628-A414924451A2}" type="presParOf" srcId="{251E2259-2501-4CE5-8C77-51555C09DBB6}" destId="{7A22077C-3B98-4092-8798-28145EC73ED2}" srcOrd="8" destOrd="0" presId="urn:microsoft.com/office/officeart/2005/8/layout/cycle1"/>
    <dgm:cxn modelId="{4ADB5E6D-579F-4982-9982-219D994FE105}" type="presParOf" srcId="{251E2259-2501-4CE5-8C77-51555C09DBB6}" destId="{A656C99B-B3C4-4272-999B-F47313516956}" srcOrd="9" destOrd="0" presId="urn:microsoft.com/office/officeart/2005/8/layout/cycle1"/>
    <dgm:cxn modelId="{F3D33D65-CE25-4DCD-AD87-9A33FA9F3B0A}" type="presParOf" srcId="{251E2259-2501-4CE5-8C77-51555C09DBB6}" destId="{E3A5EAEB-A5A5-420C-B88C-1C27F9D2EDB3}" srcOrd="10" destOrd="0" presId="urn:microsoft.com/office/officeart/2005/8/layout/cycle1"/>
    <dgm:cxn modelId="{5E094B92-A5A8-408D-A2B4-007AAACB04DC}" type="presParOf" srcId="{251E2259-2501-4CE5-8C77-51555C09DBB6}" destId="{B31F572A-39A8-459A-AACD-982EAEF7FB08}"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0FDFC-9B5A-4E97-9126-903EE2420BAA}">
      <dsp:nvSpPr>
        <dsp:cNvPr id="0" name=""/>
        <dsp:cNvSpPr/>
      </dsp:nvSpPr>
      <dsp:spPr>
        <a:xfrm>
          <a:off x="2778452" y="83401"/>
          <a:ext cx="1477649" cy="918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b="1" kern="1200" dirty="0"/>
            <a:t>Ανάλυση αναγκών</a:t>
          </a:r>
          <a:endParaRPr lang="en-GB" sz="1800" b="1" kern="1200" dirty="0"/>
        </a:p>
      </dsp:txBody>
      <dsp:txXfrm>
        <a:off x="2778452" y="83401"/>
        <a:ext cx="1477649" cy="918707"/>
      </dsp:txXfrm>
    </dsp:sp>
    <dsp:sp modelId="{1114AE03-9F54-49C8-B233-B6D68E2D379F}">
      <dsp:nvSpPr>
        <dsp:cNvPr id="0" name=""/>
        <dsp:cNvSpPr/>
      </dsp:nvSpPr>
      <dsp:spPr>
        <a:xfrm>
          <a:off x="1358889" y="-85490"/>
          <a:ext cx="2593272" cy="2593272"/>
        </a:xfrm>
        <a:prstGeom prst="circularArrow">
          <a:avLst>
            <a:gd name="adj1" fmla="val 6908"/>
            <a:gd name="adj2" fmla="val 465838"/>
            <a:gd name="adj3" fmla="val 665152"/>
            <a:gd name="adj4" fmla="val 20944262"/>
            <a:gd name="adj5" fmla="val 80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EB647A-FC73-4AF6-B98E-96A6D9C4232D}">
      <dsp:nvSpPr>
        <dsp:cNvPr id="0" name=""/>
        <dsp:cNvSpPr/>
      </dsp:nvSpPr>
      <dsp:spPr>
        <a:xfrm>
          <a:off x="2609047" y="1567370"/>
          <a:ext cx="1723605" cy="918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b="1" kern="1200" dirty="0"/>
            <a:t>Εφαρμογή της αλλαγής</a:t>
          </a:r>
          <a:endParaRPr lang="en-GB" sz="1800" b="1" kern="1200" dirty="0"/>
        </a:p>
      </dsp:txBody>
      <dsp:txXfrm>
        <a:off x="2609047" y="1567370"/>
        <a:ext cx="1723605" cy="918707"/>
      </dsp:txXfrm>
    </dsp:sp>
    <dsp:sp modelId="{5735A0D0-211A-4732-ACBE-14D4C73D3321}">
      <dsp:nvSpPr>
        <dsp:cNvPr id="0" name=""/>
        <dsp:cNvSpPr/>
      </dsp:nvSpPr>
      <dsp:spPr>
        <a:xfrm>
          <a:off x="1042269" y="-198512"/>
          <a:ext cx="2593272" cy="2593272"/>
        </a:xfrm>
        <a:prstGeom prst="circularArrow">
          <a:avLst>
            <a:gd name="adj1" fmla="val 6908"/>
            <a:gd name="adj2" fmla="val 465838"/>
            <a:gd name="adj3" fmla="val 5475343"/>
            <a:gd name="adj4" fmla="val 4642140"/>
            <a:gd name="adj5" fmla="val 80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7AD90C-B524-4FF5-9F87-12A292B3192F}">
      <dsp:nvSpPr>
        <dsp:cNvPr id="0" name=""/>
        <dsp:cNvSpPr/>
      </dsp:nvSpPr>
      <dsp:spPr>
        <a:xfrm>
          <a:off x="987768" y="1530837"/>
          <a:ext cx="1207328" cy="1071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l-GR" sz="1700" b="1" kern="1200" dirty="0"/>
            <a:t>Αξιολόγηση της αλλαγής</a:t>
          </a:r>
          <a:endParaRPr lang="en-GB" sz="1700" b="1" kern="1200" dirty="0"/>
        </a:p>
      </dsp:txBody>
      <dsp:txXfrm>
        <a:off x="987768" y="1530837"/>
        <a:ext cx="1207328" cy="1071314"/>
      </dsp:txXfrm>
    </dsp:sp>
    <dsp:sp modelId="{7A22077C-3B98-4092-8798-28145EC73ED2}">
      <dsp:nvSpPr>
        <dsp:cNvPr id="0" name=""/>
        <dsp:cNvSpPr/>
      </dsp:nvSpPr>
      <dsp:spPr>
        <a:xfrm>
          <a:off x="1008797" y="222957"/>
          <a:ext cx="2593272" cy="2593272"/>
        </a:xfrm>
        <a:prstGeom prst="circularArrow">
          <a:avLst>
            <a:gd name="adj1" fmla="val 6908"/>
            <a:gd name="adj2" fmla="val 465838"/>
            <a:gd name="adj3" fmla="val 12145086"/>
            <a:gd name="adj4" fmla="val 10918354"/>
            <a:gd name="adj5" fmla="val 80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A5EAEB-A5A5-420C-B88C-1C27F9D2EDB3}">
      <dsp:nvSpPr>
        <dsp:cNvPr id="0" name=""/>
        <dsp:cNvSpPr/>
      </dsp:nvSpPr>
      <dsp:spPr>
        <a:xfrm>
          <a:off x="1169157" y="3"/>
          <a:ext cx="1217425" cy="1014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b="1" kern="1200" dirty="0"/>
            <a:t>Διατήρηση της αλλαγής</a:t>
          </a:r>
          <a:endParaRPr lang="en-GB" sz="1800" b="1" kern="1200" dirty="0"/>
        </a:p>
      </dsp:txBody>
      <dsp:txXfrm>
        <a:off x="1169157" y="3"/>
        <a:ext cx="1217425" cy="1014473"/>
      </dsp:txXfrm>
    </dsp:sp>
    <dsp:sp modelId="{B31F572A-39A8-459A-AACD-982EAEF7FB08}">
      <dsp:nvSpPr>
        <dsp:cNvPr id="0" name=""/>
        <dsp:cNvSpPr/>
      </dsp:nvSpPr>
      <dsp:spPr>
        <a:xfrm rot="217060">
          <a:off x="1646135" y="251458"/>
          <a:ext cx="2593272" cy="2593272"/>
        </a:xfrm>
        <a:prstGeom prst="circularArrow">
          <a:avLst>
            <a:gd name="adj1" fmla="val 6908"/>
            <a:gd name="adj2" fmla="val 465838"/>
            <a:gd name="adj3" fmla="val 15470685"/>
            <a:gd name="adj4" fmla="val 14664381"/>
            <a:gd name="adj5" fmla="val 80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CC101-83B2-4FCF-8E40-64EEF50EDD64}" type="datetimeFigureOut">
              <a:rPr lang="lt-LT" smtClean="0"/>
              <a:t>2021-10-29</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F2A99-8335-4AAC-9EFD-09FA6B9BBADF}" type="slidenum">
              <a:rPr lang="lt-LT" smtClean="0"/>
              <a:t>‹#›</a:t>
            </a:fld>
            <a:endParaRPr lang="lt-LT"/>
          </a:p>
        </p:txBody>
      </p:sp>
    </p:spTree>
    <p:extLst>
      <p:ext uri="{BB962C8B-B14F-4D97-AF65-F5344CB8AC3E}">
        <p14:creationId xmlns:p14="http://schemas.microsoft.com/office/powerpoint/2010/main" val="105408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Ref idx="1001">
        <a:schemeClr val="bg1"/>
      </p:bgRef>
    </p:bg>
    <p:spTree>
      <p:nvGrpSpPr>
        <p:cNvPr id="1" name=""/>
        <p:cNvGrpSpPr/>
        <p:nvPr/>
      </p:nvGrpSpPr>
      <p:grpSpPr>
        <a:xfrm>
          <a:off x="0" y="0"/>
          <a:ext cx="0" cy="0"/>
          <a:chOff x="0" y="0"/>
          <a:chExt cx="0" cy="0"/>
        </a:xfrm>
      </p:grpSpPr>
      <p:pic>
        <p:nvPicPr>
          <p:cNvPr id="16" name="Paveikslėlis 15">
            <a:extLst>
              <a:ext uri="{FF2B5EF4-FFF2-40B4-BE49-F238E27FC236}">
                <a16:creationId xmlns:a16="http://schemas.microsoft.com/office/drawing/2014/main" id="{246EBA82-0447-4FA4-8B1C-C45FC5F54C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089" b="23358"/>
          <a:stretch/>
        </p:blipFill>
        <p:spPr>
          <a:xfrm rot="10800000">
            <a:off x="0" y="0"/>
            <a:ext cx="12192004" cy="5408613"/>
          </a:xfrm>
          <a:prstGeom prst="rect">
            <a:avLst/>
          </a:prstGeom>
        </p:spPr>
      </p:pic>
      <p:sp>
        <p:nvSpPr>
          <p:cNvPr id="2" name="Pavadinimas 1">
            <a:extLst>
              <a:ext uri="{FF2B5EF4-FFF2-40B4-BE49-F238E27FC236}">
                <a16:creationId xmlns:a16="http://schemas.microsoft.com/office/drawing/2014/main" id="{2F688FB5-BEAA-43D8-9143-D2CE529CEF3A}"/>
              </a:ext>
            </a:extLst>
          </p:cNvPr>
          <p:cNvSpPr>
            <a:spLocks noGrp="1"/>
          </p:cNvSpPr>
          <p:nvPr>
            <p:ph type="ctrTitle" hasCustomPrompt="1"/>
          </p:nvPr>
        </p:nvSpPr>
        <p:spPr>
          <a:xfrm>
            <a:off x="845820" y="924243"/>
            <a:ext cx="10058400" cy="2387600"/>
          </a:xfrm>
        </p:spPr>
        <p:txBody>
          <a:bodyPr anchor="b">
            <a:normAutofit/>
          </a:bodyPr>
          <a:lstStyle>
            <a:lvl1pPr algn="l">
              <a:defRPr sz="6600">
                <a:solidFill>
                  <a:schemeClr val="bg1"/>
                </a:solidFill>
              </a:defRPr>
            </a:lvl1pPr>
          </a:lstStyle>
          <a:p>
            <a:r>
              <a:rPr lang="en-US" dirty="0"/>
              <a:t>DEMO </a:t>
            </a:r>
            <a:br>
              <a:rPr lang="en-US" dirty="0"/>
            </a:br>
            <a:r>
              <a:rPr lang="en-US" dirty="0"/>
              <a:t>TITLE TEXT</a:t>
            </a:r>
            <a:endParaRPr lang="lt-LT" dirty="0"/>
          </a:p>
        </p:txBody>
      </p:sp>
      <p:sp>
        <p:nvSpPr>
          <p:cNvPr id="3" name="Antrinis pavadinimas 2">
            <a:extLst>
              <a:ext uri="{FF2B5EF4-FFF2-40B4-BE49-F238E27FC236}">
                <a16:creationId xmlns:a16="http://schemas.microsoft.com/office/drawing/2014/main" id="{85069AEC-D0AD-490C-B670-14EB62EA7740}"/>
              </a:ext>
            </a:extLst>
          </p:cNvPr>
          <p:cNvSpPr>
            <a:spLocks noGrp="1"/>
          </p:cNvSpPr>
          <p:nvPr>
            <p:ph type="subTitle" idx="1" hasCustomPrompt="1"/>
          </p:nvPr>
        </p:nvSpPr>
        <p:spPr>
          <a:xfrm>
            <a:off x="845820" y="3434398"/>
            <a:ext cx="10058400" cy="1655762"/>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a:solidFill>
                  <a:srgbClr val="FFFFFF"/>
                </a:solidFill>
              </a:rPr>
              <a:t>Date</a:t>
            </a:r>
            <a:r>
              <a:rPr lang="lt-LT" dirty="0">
                <a:solidFill>
                  <a:srgbClr val="FFFFFF"/>
                </a:solidFill>
              </a:rPr>
              <a:t>, name </a:t>
            </a:r>
            <a:r>
              <a:rPr lang="lt-LT" dirty="0" err="1">
                <a:solidFill>
                  <a:srgbClr val="FFFFFF"/>
                </a:solidFill>
              </a:rPr>
              <a:t>of</a:t>
            </a:r>
            <a:r>
              <a:rPr lang="lt-LT" dirty="0">
                <a:solidFill>
                  <a:srgbClr val="FFFFFF"/>
                </a:solidFill>
              </a:rPr>
              <a:t> </a:t>
            </a:r>
            <a:r>
              <a:rPr lang="lt-LT" dirty="0" err="1">
                <a:solidFill>
                  <a:srgbClr val="FFFFFF"/>
                </a:solidFill>
              </a:rPr>
              <a:t>the</a:t>
            </a:r>
            <a:r>
              <a:rPr lang="lt-LT" dirty="0">
                <a:solidFill>
                  <a:srgbClr val="FFFFFF"/>
                </a:solidFill>
              </a:rPr>
              <a:t> </a:t>
            </a:r>
            <a:r>
              <a:rPr lang="lt-LT" dirty="0" err="1">
                <a:solidFill>
                  <a:srgbClr val="FFFFFF"/>
                </a:solidFill>
              </a:rPr>
              <a:t>event</a:t>
            </a:r>
            <a:r>
              <a:rPr lang="lt-LT" dirty="0">
                <a:solidFill>
                  <a:srgbClr val="FFFFFF"/>
                </a:solidFill>
              </a:rPr>
              <a:t>, </a:t>
            </a:r>
            <a:endParaRPr lang="en-US" dirty="0">
              <a:solidFill>
                <a:srgbClr val="FFFFFF"/>
              </a:solidFill>
            </a:endParaRPr>
          </a:p>
          <a:p>
            <a:r>
              <a:rPr lang="lt-LT" dirty="0">
                <a:solidFill>
                  <a:srgbClr val="FFFFFF"/>
                </a:solidFill>
              </a:rPr>
              <a:t>name </a:t>
            </a:r>
            <a:r>
              <a:rPr lang="lt-LT" dirty="0" err="1">
                <a:solidFill>
                  <a:srgbClr val="FFFFFF"/>
                </a:solidFill>
              </a:rPr>
              <a:t>and</a:t>
            </a:r>
            <a:r>
              <a:rPr lang="lt-LT" dirty="0">
                <a:solidFill>
                  <a:srgbClr val="FFFFFF"/>
                </a:solidFill>
              </a:rPr>
              <a:t> </a:t>
            </a:r>
            <a:r>
              <a:rPr lang="lt-LT" dirty="0" err="1">
                <a:solidFill>
                  <a:srgbClr val="FFFFFF"/>
                </a:solidFill>
              </a:rPr>
              <a:t>surname</a:t>
            </a:r>
            <a:r>
              <a:rPr lang="lt-LT" dirty="0">
                <a:solidFill>
                  <a:srgbClr val="FFFFFF"/>
                </a:solidFill>
              </a:rPr>
              <a:t> </a:t>
            </a:r>
            <a:r>
              <a:rPr lang="lt-LT" dirty="0" err="1">
                <a:solidFill>
                  <a:srgbClr val="FFFFFF"/>
                </a:solidFill>
              </a:rPr>
              <a:t>of</a:t>
            </a:r>
            <a:r>
              <a:rPr lang="lt-LT" dirty="0">
                <a:solidFill>
                  <a:srgbClr val="FFFFFF"/>
                </a:solidFill>
              </a:rPr>
              <a:t> </a:t>
            </a:r>
            <a:r>
              <a:rPr lang="lt-LT" dirty="0" err="1">
                <a:solidFill>
                  <a:srgbClr val="FFFFFF"/>
                </a:solidFill>
              </a:rPr>
              <a:t>author</a:t>
            </a:r>
            <a:endParaRPr lang="lt-LT" dirty="0">
              <a:solidFill>
                <a:srgbClr val="FFFFFF"/>
              </a:solidFill>
            </a:endParaRPr>
          </a:p>
        </p:txBody>
      </p:sp>
      <p:sp>
        <p:nvSpPr>
          <p:cNvPr id="5" name="Poraštės vietos rezervavimo ženklas 4">
            <a:extLst>
              <a:ext uri="{FF2B5EF4-FFF2-40B4-BE49-F238E27FC236}">
                <a16:creationId xmlns:a16="http://schemas.microsoft.com/office/drawing/2014/main" id="{C5F0BFDC-D1E8-4156-8099-C8816EB1B881}"/>
              </a:ext>
            </a:extLst>
          </p:cNvPr>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5759777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vadinimas ir vertikalus tekstas">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A418BBB0-10BE-4452-AA0B-FC7B9192D65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 t="10937" r="13" b="22509"/>
          <a:stretch/>
        </p:blipFill>
        <p:spPr>
          <a:xfrm rot="10800000">
            <a:off x="0" y="-1"/>
            <a:ext cx="12192004" cy="5408613"/>
          </a:xfrm>
          <a:prstGeom prst="rect">
            <a:avLst/>
          </a:prstGeom>
        </p:spPr>
      </p:pic>
      <p:sp>
        <p:nvSpPr>
          <p:cNvPr id="2" name="Pavadinimas 1">
            <a:extLst>
              <a:ext uri="{FF2B5EF4-FFF2-40B4-BE49-F238E27FC236}">
                <a16:creationId xmlns:a16="http://schemas.microsoft.com/office/drawing/2014/main" id="{A6473C05-AE7B-43DD-A2CC-85F602C5844F}"/>
              </a:ext>
            </a:extLst>
          </p:cNvPr>
          <p:cNvSpPr>
            <a:spLocks noGrp="1"/>
          </p:cNvSpPr>
          <p:nvPr>
            <p:ph type="title" hasCustomPrompt="1"/>
          </p:nvPr>
        </p:nvSpPr>
        <p:spPr>
          <a:xfrm>
            <a:off x="836613" y="1577340"/>
            <a:ext cx="10515600" cy="2011680"/>
          </a:xfrm>
        </p:spPr>
        <p:txBody>
          <a:bodyPr/>
          <a:lstStyle>
            <a:lvl1pPr>
              <a:defRPr>
                <a:solidFill>
                  <a:schemeClr val="bg1"/>
                </a:solidFill>
              </a:defRPr>
            </a:lvl1pPr>
          </a:lstStyle>
          <a:p>
            <a:r>
              <a:rPr lang="en-US" dirty="0"/>
              <a:t>Thank you for </a:t>
            </a:r>
            <a:br>
              <a:rPr lang="en-US" dirty="0"/>
            </a:br>
            <a:r>
              <a:rPr lang="en-US" dirty="0"/>
              <a:t>the Attention. </a:t>
            </a:r>
            <a:br>
              <a:rPr lang="en-US" dirty="0"/>
            </a:br>
            <a:r>
              <a:rPr lang="en-US" dirty="0"/>
              <a:t>Questions?</a:t>
            </a:r>
            <a:endParaRPr lang="lt-LT" dirty="0"/>
          </a:p>
        </p:txBody>
      </p:sp>
      <p:sp>
        <p:nvSpPr>
          <p:cNvPr id="5" name="Poraštės vietos rezervavimo ženklas 4">
            <a:extLst>
              <a:ext uri="{FF2B5EF4-FFF2-40B4-BE49-F238E27FC236}">
                <a16:creationId xmlns:a16="http://schemas.microsoft.com/office/drawing/2014/main" id="{F987F0DC-379D-4245-BFBB-CD4C4288E553}"/>
              </a:ext>
            </a:extLst>
          </p:cNvPr>
          <p:cNvSpPr>
            <a:spLocks noGrp="1"/>
          </p:cNvSpPr>
          <p:nvPr>
            <p:ph type="ftr" sz="quarter" idx="11"/>
          </p:nvPr>
        </p:nvSpPr>
        <p:spPr/>
        <p:txBody>
          <a:bodyPr/>
          <a:lstStyle/>
          <a:p>
            <a:r>
              <a:rPr lang="lt-LT"/>
              <a:t>connect-erasmus.eu</a:t>
            </a:r>
          </a:p>
        </p:txBody>
      </p:sp>
      <p:sp>
        <p:nvSpPr>
          <p:cNvPr id="8" name="Paveikslėlio vietos rezervavimo ženklas 2">
            <a:extLst>
              <a:ext uri="{FF2B5EF4-FFF2-40B4-BE49-F238E27FC236}">
                <a16:creationId xmlns:a16="http://schemas.microsoft.com/office/drawing/2014/main" id="{ADAA6A37-774A-4614-893F-080D49E13D8C}"/>
              </a:ext>
            </a:extLst>
          </p:cNvPr>
          <p:cNvSpPr>
            <a:spLocks noGrp="1"/>
          </p:cNvSpPr>
          <p:nvPr>
            <p:ph type="pic" idx="1" hasCustomPrompt="1"/>
          </p:nvPr>
        </p:nvSpPr>
        <p:spPr>
          <a:xfrm>
            <a:off x="836613" y="3793201"/>
            <a:ext cx="10515600" cy="443516"/>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err="1"/>
              <a:t>your</a:t>
            </a:r>
            <a:r>
              <a:rPr lang="en-US" dirty="0"/>
              <a:t>@email_address.eu</a:t>
            </a:r>
            <a:endParaRPr lang="lt-LT" dirty="0"/>
          </a:p>
        </p:txBody>
      </p:sp>
    </p:spTree>
    <p:extLst>
      <p:ext uri="{BB962C8B-B14F-4D97-AF65-F5344CB8AC3E}">
        <p14:creationId xmlns:p14="http://schemas.microsoft.com/office/powerpoint/2010/main" val="1350424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87A0520-26DB-468D-A939-2C056B42E58C}"/>
              </a:ext>
            </a:extLst>
          </p:cNvPr>
          <p:cNvSpPr>
            <a:spLocks noGrp="1"/>
          </p:cNvSpPr>
          <p:nvPr>
            <p:ph type="title" hasCustomPrompt="1"/>
          </p:nvPr>
        </p:nvSpPr>
        <p:spPr/>
        <p:txBody>
          <a:bodyPr/>
          <a:lstStyle/>
          <a:p>
            <a:r>
              <a:rPr lang="lt-LT" dirty="0"/>
              <a:t>THIS </a:t>
            </a:r>
            <a:r>
              <a:rPr lang="en-US" dirty="0"/>
              <a:t>IS </a:t>
            </a:r>
            <a:r>
              <a:rPr lang="lt-LT" dirty="0"/>
              <a:t>YOUR PRES</a:t>
            </a:r>
            <a:r>
              <a:rPr lang="en-US" dirty="0"/>
              <a:t>E</a:t>
            </a:r>
            <a:r>
              <a:rPr lang="lt-LT" dirty="0"/>
              <a:t>NTATION TITLE</a:t>
            </a:r>
          </a:p>
        </p:txBody>
      </p:sp>
      <p:sp>
        <p:nvSpPr>
          <p:cNvPr id="5" name="Poraštės vietos rezervavimo ženklas 4">
            <a:extLst>
              <a:ext uri="{FF2B5EF4-FFF2-40B4-BE49-F238E27FC236}">
                <a16:creationId xmlns:a16="http://schemas.microsoft.com/office/drawing/2014/main" id="{64F49264-9819-4214-9D8F-E6C3E238F091}"/>
              </a:ext>
            </a:extLst>
          </p:cNvPr>
          <p:cNvSpPr>
            <a:spLocks noGrp="1"/>
          </p:cNvSpPr>
          <p:nvPr>
            <p:ph type="ftr" sz="quarter" idx="11"/>
          </p:nvPr>
        </p:nvSpPr>
        <p:spPr/>
        <p:txBody>
          <a:bodyPr/>
          <a:lstStyle/>
          <a:p>
            <a:r>
              <a:rPr lang="lt-LT"/>
              <a:t>connect-erasmus.eu</a:t>
            </a:r>
          </a:p>
        </p:txBody>
      </p:sp>
      <p:sp>
        <p:nvSpPr>
          <p:cNvPr id="7" name="Teksto vietos rezervavimo ženklas 4">
            <a:extLst>
              <a:ext uri="{FF2B5EF4-FFF2-40B4-BE49-F238E27FC236}">
                <a16:creationId xmlns:a16="http://schemas.microsoft.com/office/drawing/2014/main" id="{BDFAC399-EE8D-4178-8118-DD34860C5854}"/>
              </a:ext>
            </a:extLst>
          </p:cNvPr>
          <p:cNvSpPr>
            <a:spLocks noGrp="1"/>
          </p:cNvSpPr>
          <p:nvPr>
            <p:ph type="body" sz="quarter" idx="10" hasCustomPrompt="1"/>
          </p:nvPr>
        </p:nvSpPr>
        <p:spPr>
          <a:xfrm>
            <a:off x="1163637" y="1960595"/>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8" name="Teksto vietos rezervavimo ženklas 5">
            <a:extLst>
              <a:ext uri="{FF2B5EF4-FFF2-40B4-BE49-F238E27FC236}">
                <a16:creationId xmlns:a16="http://schemas.microsoft.com/office/drawing/2014/main" id="{4047D1D2-D11B-42D9-9745-D7326C1723E7}"/>
              </a:ext>
            </a:extLst>
          </p:cNvPr>
          <p:cNvSpPr>
            <a:spLocks noGrp="1"/>
          </p:cNvSpPr>
          <p:nvPr>
            <p:ph type="body" sz="quarter" idx="12"/>
          </p:nvPr>
        </p:nvSpPr>
        <p:spPr>
          <a:xfrm>
            <a:off x="1163638" y="2450347"/>
            <a:ext cx="10190162"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9" name="Teksto vietos rezervavimo ženklas 6">
            <a:extLst>
              <a:ext uri="{FF2B5EF4-FFF2-40B4-BE49-F238E27FC236}">
                <a16:creationId xmlns:a16="http://schemas.microsoft.com/office/drawing/2014/main" id="{07F8CD99-43EF-4FF2-99E1-8D34466DB256}"/>
              </a:ext>
            </a:extLst>
          </p:cNvPr>
          <p:cNvSpPr>
            <a:spLocks noGrp="1"/>
          </p:cNvSpPr>
          <p:nvPr>
            <p:ph type="body" sz="quarter" idx="13" hasCustomPrompt="1"/>
          </p:nvPr>
        </p:nvSpPr>
        <p:spPr>
          <a:xfrm>
            <a:off x="1163637" y="3632341"/>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0" name="Teksto vietos rezervavimo ženklas 7">
            <a:extLst>
              <a:ext uri="{FF2B5EF4-FFF2-40B4-BE49-F238E27FC236}">
                <a16:creationId xmlns:a16="http://schemas.microsoft.com/office/drawing/2014/main" id="{F2249229-369C-45F0-AC14-92594C51E66C}"/>
              </a:ext>
            </a:extLst>
          </p:cNvPr>
          <p:cNvSpPr>
            <a:spLocks noGrp="1"/>
          </p:cNvSpPr>
          <p:nvPr>
            <p:ph type="body" sz="quarter" idx="14"/>
          </p:nvPr>
        </p:nvSpPr>
        <p:spPr>
          <a:xfrm>
            <a:off x="1163638" y="4122093"/>
            <a:ext cx="10188574"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301334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B481432-44F8-44DD-9892-E4F4DB2C4ACB}"/>
              </a:ext>
            </a:extLst>
          </p:cNvPr>
          <p:cNvSpPr>
            <a:spLocks noGrp="1"/>
          </p:cNvSpPr>
          <p:nvPr>
            <p:ph type="title" hasCustomPrompt="1"/>
          </p:nvPr>
        </p:nvSpPr>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6" name="Poraštės vietos rezervavimo ženklas 5">
            <a:extLst>
              <a:ext uri="{FF2B5EF4-FFF2-40B4-BE49-F238E27FC236}">
                <a16:creationId xmlns:a16="http://schemas.microsoft.com/office/drawing/2014/main" id="{BDA783FD-8F85-442B-A8BA-288E684FB992}"/>
              </a:ext>
            </a:extLst>
          </p:cNvPr>
          <p:cNvSpPr>
            <a:spLocks noGrp="1"/>
          </p:cNvSpPr>
          <p:nvPr>
            <p:ph type="ftr" sz="quarter" idx="11"/>
          </p:nvPr>
        </p:nvSpPr>
        <p:spPr/>
        <p:txBody>
          <a:bodyPr/>
          <a:lstStyle/>
          <a:p>
            <a:r>
              <a:rPr lang="lt-LT"/>
              <a:t>connect-erasmus.eu</a:t>
            </a:r>
          </a:p>
        </p:txBody>
      </p:sp>
      <p:sp>
        <p:nvSpPr>
          <p:cNvPr id="11" name="Teksto vietos rezervavimo ženklas 4">
            <a:extLst>
              <a:ext uri="{FF2B5EF4-FFF2-40B4-BE49-F238E27FC236}">
                <a16:creationId xmlns:a16="http://schemas.microsoft.com/office/drawing/2014/main" id="{4BEA5B49-6392-46FE-95D9-CBD5386D9141}"/>
              </a:ext>
            </a:extLst>
          </p:cNvPr>
          <p:cNvSpPr>
            <a:spLocks noGrp="1"/>
          </p:cNvSpPr>
          <p:nvPr>
            <p:ph type="body" sz="quarter" idx="10" hasCustomPrompt="1"/>
          </p:nvPr>
        </p:nvSpPr>
        <p:spPr>
          <a:xfrm>
            <a:off x="1163637"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2" name="Teksto vietos rezervavimo ženklas 5">
            <a:extLst>
              <a:ext uri="{FF2B5EF4-FFF2-40B4-BE49-F238E27FC236}">
                <a16:creationId xmlns:a16="http://schemas.microsoft.com/office/drawing/2014/main" id="{27313128-8193-4824-B1AE-9E071C6AEC5D}"/>
              </a:ext>
            </a:extLst>
          </p:cNvPr>
          <p:cNvSpPr>
            <a:spLocks noGrp="1"/>
          </p:cNvSpPr>
          <p:nvPr>
            <p:ph type="body" sz="quarter" idx="12"/>
          </p:nvPr>
        </p:nvSpPr>
        <p:spPr>
          <a:xfrm>
            <a:off x="1163638"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3" name="Teksto vietos rezervavimo ženklas 6">
            <a:extLst>
              <a:ext uri="{FF2B5EF4-FFF2-40B4-BE49-F238E27FC236}">
                <a16:creationId xmlns:a16="http://schemas.microsoft.com/office/drawing/2014/main" id="{A077DE58-2DDD-4954-8D21-4C85B7EFA583}"/>
              </a:ext>
            </a:extLst>
          </p:cNvPr>
          <p:cNvSpPr>
            <a:spLocks noGrp="1"/>
          </p:cNvSpPr>
          <p:nvPr>
            <p:ph type="body" sz="quarter" idx="13" hasCustomPrompt="1"/>
          </p:nvPr>
        </p:nvSpPr>
        <p:spPr>
          <a:xfrm>
            <a:off x="1163638"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4" name="Teksto vietos rezervavimo ženklas 7">
            <a:extLst>
              <a:ext uri="{FF2B5EF4-FFF2-40B4-BE49-F238E27FC236}">
                <a16:creationId xmlns:a16="http://schemas.microsoft.com/office/drawing/2014/main" id="{E3581FEC-4D88-4BB9-981C-24765FCF202E}"/>
              </a:ext>
            </a:extLst>
          </p:cNvPr>
          <p:cNvSpPr>
            <a:spLocks noGrp="1"/>
          </p:cNvSpPr>
          <p:nvPr>
            <p:ph type="body" sz="quarter" idx="14"/>
          </p:nvPr>
        </p:nvSpPr>
        <p:spPr>
          <a:xfrm>
            <a:off x="1163638"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3" name="Teksto vietos rezervavimo ženklas 4">
            <a:extLst>
              <a:ext uri="{FF2B5EF4-FFF2-40B4-BE49-F238E27FC236}">
                <a16:creationId xmlns:a16="http://schemas.microsoft.com/office/drawing/2014/main" id="{909C3B4A-7EF2-44A9-975A-1CEB4064468D}"/>
              </a:ext>
            </a:extLst>
          </p:cNvPr>
          <p:cNvSpPr>
            <a:spLocks noGrp="1"/>
          </p:cNvSpPr>
          <p:nvPr>
            <p:ph type="body" sz="quarter" idx="15" hasCustomPrompt="1"/>
          </p:nvPr>
        </p:nvSpPr>
        <p:spPr>
          <a:xfrm>
            <a:off x="6496049"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4" name="Teksto vietos rezervavimo ženklas 5">
            <a:extLst>
              <a:ext uri="{FF2B5EF4-FFF2-40B4-BE49-F238E27FC236}">
                <a16:creationId xmlns:a16="http://schemas.microsoft.com/office/drawing/2014/main" id="{9216C79D-EC44-44C8-A2B6-019A760EE859}"/>
              </a:ext>
            </a:extLst>
          </p:cNvPr>
          <p:cNvSpPr>
            <a:spLocks noGrp="1"/>
          </p:cNvSpPr>
          <p:nvPr>
            <p:ph type="body" sz="quarter" idx="16"/>
          </p:nvPr>
        </p:nvSpPr>
        <p:spPr>
          <a:xfrm>
            <a:off x="6496050"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5" name="Teksto vietos rezervavimo ženklas 6">
            <a:extLst>
              <a:ext uri="{FF2B5EF4-FFF2-40B4-BE49-F238E27FC236}">
                <a16:creationId xmlns:a16="http://schemas.microsoft.com/office/drawing/2014/main" id="{392CD55E-0853-4A78-83D2-38CB78A8EFCF}"/>
              </a:ext>
            </a:extLst>
          </p:cNvPr>
          <p:cNvSpPr>
            <a:spLocks noGrp="1"/>
          </p:cNvSpPr>
          <p:nvPr>
            <p:ph type="body" sz="quarter" idx="17" hasCustomPrompt="1"/>
          </p:nvPr>
        </p:nvSpPr>
        <p:spPr>
          <a:xfrm>
            <a:off x="6496050"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6" name="Teksto vietos rezervavimo ženklas 7">
            <a:extLst>
              <a:ext uri="{FF2B5EF4-FFF2-40B4-BE49-F238E27FC236}">
                <a16:creationId xmlns:a16="http://schemas.microsoft.com/office/drawing/2014/main" id="{FB1D40FF-4B08-4151-9334-2544815042A4}"/>
              </a:ext>
            </a:extLst>
          </p:cNvPr>
          <p:cNvSpPr>
            <a:spLocks noGrp="1"/>
          </p:cNvSpPr>
          <p:nvPr>
            <p:ph type="body" sz="quarter" idx="18"/>
          </p:nvPr>
        </p:nvSpPr>
        <p:spPr>
          <a:xfrm>
            <a:off x="6496050"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2998860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765176"/>
            <a:ext cx="4242752" cy="684211"/>
          </a:xfrm>
        </p:spPr>
        <p:txBody>
          <a:bodyPr anchor="b"/>
          <a:lstStyle>
            <a:lvl1pPr>
              <a:defRPr sz="4800"/>
            </a:lvl1pPr>
          </a:lstStyle>
          <a:p>
            <a:r>
              <a:rPr lang="lt-LT" dirty="0"/>
              <a:t>TITLE</a:t>
            </a:r>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8" y="1630680"/>
            <a:ext cx="4242752" cy="3777933"/>
          </a:xfrm>
        </p:spPr>
        <p:txBody>
          <a:bodyPr>
            <a:noAutofit/>
          </a:bodyPr>
          <a:lstStyle>
            <a:lvl1pPr marL="0" indent="0">
              <a:lnSpc>
                <a:spcPct val="100000"/>
              </a:lnSpc>
              <a:spcBef>
                <a:spcPts val="0"/>
              </a:spcBef>
              <a:buNone/>
              <a:defRPr sz="24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4352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0" name="Paveikslėlis 9">
            <a:extLst>
              <a:ext uri="{FF2B5EF4-FFF2-40B4-BE49-F238E27FC236}">
                <a16:creationId xmlns:a16="http://schemas.microsoft.com/office/drawing/2014/main" id="{A795C131-0461-4D89-86BB-BAB1471E1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8888" b="31104"/>
          <a:stretch/>
        </p:blipFill>
        <p:spPr>
          <a:xfrm rot="10800000">
            <a:off x="-1589" y="0"/>
            <a:ext cx="12192004" cy="1626016"/>
          </a:xfrm>
          <a:prstGeom prst="rect">
            <a:avLst/>
          </a:prstGeom>
        </p:spPr>
      </p:pic>
      <p:sp>
        <p:nvSpPr>
          <p:cNvPr id="2" name="Pavadinimas 1">
            <a:extLst>
              <a:ext uri="{FF2B5EF4-FFF2-40B4-BE49-F238E27FC236}">
                <a16:creationId xmlns:a16="http://schemas.microsoft.com/office/drawing/2014/main" id="{9F3B8AD3-C7F0-4510-80E6-73F9F6E1102C}"/>
              </a:ext>
            </a:extLst>
          </p:cNvPr>
          <p:cNvSpPr>
            <a:spLocks noGrp="1"/>
          </p:cNvSpPr>
          <p:nvPr>
            <p:ph type="title" hasCustomPrompt="1"/>
          </p:nvPr>
        </p:nvSpPr>
        <p:spPr>
          <a:xfrm>
            <a:off x="836613" y="544195"/>
            <a:ext cx="10515600" cy="678815"/>
          </a:xfrm>
        </p:spPr>
        <p:txBody>
          <a:bodyPr>
            <a:normAutofit/>
          </a:bodyPr>
          <a:lstStyle>
            <a:lvl1pPr>
              <a:defRPr sz="4000">
                <a:solidFill>
                  <a:schemeClr val="bg1"/>
                </a:solidFill>
              </a:defRPr>
            </a:lvl1p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3" name="Teksto vietos rezervavimo ženklas 2">
            <a:extLst>
              <a:ext uri="{FF2B5EF4-FFF2-40B4-BE49-F238E27FC236}">
                <a16:creationId xmlns:a16="http://schemas.microsoft.com/office/drawing/2014/main" id="{8AB577E9-5C2A-4610-BAB9-C380F6305562}"/>
              </a:ext>
            </a:extLst>
          </p:cNvPr>
          <p:cNvSpPr>
            <a:spLocks noGrp="1"/>
          </p:cNvSpPr>
          <p:nvPr>
            <p:ph type="body" idx="1" hasCustomPrompt="1"/>
          </p:nvPr>
        </p:nvSpPr>
        <p:spPr>
          <a:xfrm>
            <a:off x="839788" y="2046922"/>
            <a:ext cx="5157787" cy="993457"/>
          </a:xfrm>
        </p:spPr>
        <p:txBody>
          <a:bodyPr anchor="b">
            <a:noAutofit/>
          </a:bodyPr>
          <a:lstStyle>
            <a:lvl1pPr marL="0" indent="0">
              <a:buNone/>
              <a:defRPr sz="2200" b="1" i="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4" name="Turinio vietos rezervavimo ženklas 3">
            <a:extLst>
              <a:ext uri="{FF2B5EF4-FFF2-40B4-BE49-F238E27FC236}">
                <a16:creationId xmlns:a16="http://schemas.microsoft.com/office/drawing/2014/main" id="{438B05CD-471C-442E-96BD-5E5C8E34E6E9}"/>
              </a:ext>
            </a:extLst>
          </p:cNvPr>
          <p:cNvSpPr>
            <a:spLocks noGrp="1"/>
          </p:cNvSpPr>
          <p:nvPr>
            <p:ph sz="half" idx="2" hasCustomPrompt="1"/>
          </p:nvPr>
        </p:nvSpPr>
        <p:spPr>
          <a:xfrm>
            <a:off x="839788" y="3277550"/>
            <a:ext cx="5157787" cy="2131063"/>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en-US" dirty="0"/>
          </a:p>
          <a:p>
            <a:pPr lvl="0"/>
            <a:endParaRPr lang="lt-LT" dirty="0"/>
          </a:p>
        </p:txBody>
      </p:sp>
      <p:sp>
        <p:nvSpPr>
          <p:cNvPr id="5" name="Teksto vietos rezervavimo ženklas 4">
            <a:extLst>
              <a:ext uri="{FF2B5EF4-FFF2-40B4-BE49-F238E27FC236}">
                <a16:creationId xmlns:a16="http://schemas.microsoft.com/office/drawing/2014/main" id="{D7947542-5711-447B-B36E-783076834C69}"/>
              </a:ext>
            </a:extLst>
          </p:cNvPr>
          <p:cNvSpPr>
            <a:spLocks noGrp="1"/>
          </p:cNvSpPr>
          <p:nvPr>
            <p:ph type="body" sz="quarter" idx="3" hasCustomPrompt="1"/>
          </p:nvPr>
        </p:nvSpPr>
        <p:spPr>
          <a:xfrm>
            <a:off x="6172200" y="2046923"/>
            <a:ext cx="5183188" cy="993456"/>
          </a:xfrm>
        </p:spPr>
        <p:txBody>
          <a:bodyPr anchor="b">
            <a:noAutofit/>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6" name="Turinio vietos rezervavimo ženklas 5">
            <a:extLst>
              <a:ext uri="{FF2B5EF4-FFF2-40B4-BE49-F238E27FC236}">
                <a16:creationId xmlns:a16="http://schemas.microsoft.com/office/drawing/2014/main" id="{01851487-E90A-476B-8236-8E2AD4C3C49E}"/>
              </a:ext>
            </a:extLst>
          </p:cNvPr>
          <p:cNvSpPr>
            <a:spLocks noGrp="1"/>
          </p:cNvSpPr>
          <p:nvPr>
            <p:ph sz="quarter" idx="4" hasCustomPrompt="1"/>
          </p:nvPr>
        </p:nvSpPr>
        <p:spPr>
          <a:xfrm>
            <a:off x="6172200" y="3277550"/>
            <a:ext cx="5183188" cy="2131064"/>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lt-LT" dirty="0"/>
          </a:p>
        </p:txBody>
      </p:sp>
      <p:sp>
        <p:nvSpPr>
          <p:cNvPr id="8" name="Poraštės vietos rezervavimo ženklas 7">
            <a:extLst>
              <a:ext uri="{FF2B5EF4-FFF2-40B4-BE49-F238E27FC236}">
                <a16:creationId xmlns:a16="http://schemas.microsoft.com/office/drawing/2014/main" id="{4E8C299C-BD33-4ACE-B6AE-D5A93B335CAF}"/>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1056949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kcijos antraštė">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4A9E677A-DE7C-4EDD-A463-732D04EDE8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91" b="29467"/>
          <a:stretch/>
        </p:blipFill>
        <p:spPr>
          <a:xfrm>
            <a:off x="0" y="0"/>
            <a:ext cx="12192000" cy="2232660"/>
          </a:xfrm>
          <a:prstGeom prst="rect">
            <a:avLst/>
          </a:prstGeom>
        </p:spPr>
      </p:pic>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2766153"/>
            <a:ext cx="10504487" cy="684211"/>
          </a:xfrm>
        </p:spPr>
        <p:txBody>
          <a:bodyPr anchor="b"/>
          <a:lstStyle>
            <a:lvl1pPr>
              <a:defRPr sz="4800"/>
            </a:lvl1pPr>
          </a:lstStyle>
          <a:p>
            <a:r>
              <a:rPr lang="lt-LT" dirty="0" err="1"/>
              <a:t>Title</a:t>
            </a:r>
            <a:r>
              <a:rPr lang="lt-LT" dirty="0"/>
              <a:t> </a:t>
            </a:r>
            <a:r>
              <a:rPr lang="lt-LT" dirty="0" err="1"/>
              <a:t>text</a:t>
            </a:r>
            <a:r>
              <a:rPr lang="lt-LT" dirty="0"/>
              <a:t> </a:t>
            </a:r>
            <a:r>
              <a:rPr lang="lt-LT" dirty="0" err="1"/>
              <a:t>demo</a:t>
            </a:r>
            <a:endParaRPr lang="lt-LT" dirty="0"/>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7" y="3596640"/>
            <a:ext cx="10512425" cy="1552893"/>
          </a:xfrm>
        </p:spPr>
        <p:txBody>
          <a:bodyPr>
            <a:noAutofit/>
          </a:bodyPr>
          <a:lstStyle>
            <a:lvl1pPr marL="0" indent="0">
              <a:lnSpc>
                <a:spcPct val="100000"/>
              </a:lnSpc>
              <a:spcBef>
                <a:spcPts val="0"/>
              </a:spcBef>
              <a:buNone/>
              <a:defRPr sz="22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00583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ščia">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B50A104B-5302-47EA-AE12-CCC791CA70F4}"/>
              </a:ext>
            </a:extLst>
          </p:cNvPr>
          <p:cNvSpPr>
            <a:spLocks noGrp="1"/>
          </p:cNvSpPr>
          <p:nvPr>
            <p:ph type="ftr" sz="quarter" idx="11"/>
          </p:nvPr>
        </p:nvSpPr>
        <p:spPr/>
        <p:txBody>
          <a:bodyPr/>
          <a:lstStyle/>
          <a:p>
            <a:r>
              <a:rPr lang="lt-LT"/>
              <a:t>connect-erasmus.eu</a:t>
            </a:r>
          </a:p>
        </p:txBody>
      </p:sp>
      <p:sp>
        <p:nvSpPr>
          <p:cNvPr id="5" name="Pavadinimas 1">
            <a:extLst>
              <a:ext uri="{FF2B5EF4-FFF2-40B4-BE49-F238E27FC236}">
                <a16:creationId xmlns:a16="http://schemas.microsoft.com/office/drawing/2014/main" id="{6E9B5A7C-F7EF-46F5-B610-E5C9118C8B7F}"/>
              </a:ext>
            </a:extLst>
          </p:cNvPr>
          <p:cNvSpPr>
            <a:spLocks noGrp="1"/>
          </p:cNvSpPr>
          <p:nvPr>
            <p:ph type="title"/>
          </p:nvPr>
        </p:nvSpPr>
        <p:spPr>
          <a:xfrm>
            <a:off x="839788" y="765175"/>
            <a:ext cx="4913313" cy="728346"/>
          </a:xfrm>
        </p:spPr>
        <p:txBody>
          <a:bodyPr/>
          <a:lstStyle/>
          <a:p>
            <a:r>
              <a:rPr lang="lt-LT"/>
              <a:t>Spustelėję redaguokite stilių</a:t>
            </a:r>
            <a:endParaRPr lang="lt-LT" dirty="0"/>
          </a:p>
        </p:txBody>
      </p:sp>
      <p:sp>
        <p:nvSpPr>
          <p:cNvPr id="6" name="Teksto vietos rezervavimo ženklas 2">
            <a:extLst>
              <a:ext uri="{FF2B5EF4-FFF2-40B4-BE49-F238E27FC236}">
                <a16:creationId xmlns:a16="http://schemas.microsoft.com/office/drawing/2014/main" id="{9C4FA155-81CE-4E5B-B645-6E983D51DAB0}"/>
              </a:ext>
            </a:extLst>
          </p:cNvPr>
          <p:cNvSpPr>
            <a:spLocks noGrp="1"/>
          </p:cNvSpPr>
          <p:nvPr>
            <p:ph type="body" sz="half" idx="2"/>
          </p:nvPr>
        </p:nvSpPr>
        <p:spPr>
          <a:xfrm>
            <a:off x="839787" y="1678308"/>
            <a:ext cx="4974273" cy="1375083"/>
          </a:xfrm>
        </p:spPr>
        <p:txBody>
          <a:bodyPr/>
          <a:lstStyle>
            <a:lvl1pPr marL="0" indent="0">
              <a:buNone/>
              <a:defRPr sz="2200" b="0"/>
            </a:lvl1pPr>
          </a:lstStyle>
          <a:p>
            <a:pPr lvl="0"/>
            <a:r>
              <a:rPr lang="lt-LT" b="1"/>
              <a:t>Spustelėkite, kad galėtumėte redaguoti šablono teksto stilius</a:t>
            </a:r>
          </a:p>
          <a:p>
            <a:pPr lvl="1"/>
            <a:r>
              <a:rPr lang="lt-LT" b="1"/>
              <a:t>Antras lygis</a:t>
            </a:r>
          </a:p>
        </p:txBody>
      </p:sp>
      <p:sp>
        <p:nvSpPr>
          <p:cNvPr id="8" name="Teksto vietos rezervavimo ženklas 4">
            <a:extLst>
              <a:ext uri="{FF2B5EF4-FFF2-40B4-BE49-F238E27FC236}">
                <a16:creationId xmlns:a16="http://schemas.microsoft.com/office/drawing/2014/main" id="{72957E55-222E-45C4-9866-DB472EB19DEE}"/>
              </a:ext>
            </a:extLst>
          </p:cNvPr>
          <p:cNvSpPr>
            <a:spLocks noGrp="1"/>
          </p:cNvSpPr>
          <p:nvPr>
            <p:ph type="body" sz="half" idx="12"/>
          </p:nvPr>
        </p:nvSpPr>
        <p:spPr>
          <a:xfrm>
            <a:off x="1074312" y="3604208"/>
            <a:ext cx="2930230" cy="320676"/>
          </a:xfrm>
        </p:spPr>
        <p:txBody>
          <a:bodyPr/>
          <a:lstStyle>
            <a:lvl1pPr marL="0" indent="0">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9" name="Teksto vietos rezervavimo ženklas 5">
            <a:extLst>
              <a:ext uri="{FF2B5EF4-FFF2-40B4-BE49-F238E27FC236}">
                <a16:creationId xmlns:a16="http://schemas.microsoft.com/office/drawing/2014/main" id="{A84CCAB9-0CE1-4809-96A3-0C3C836CFA6E}"/>
              </a:ext>
            </a:extLst>
          </p:cNvPr>
          <p:cNvSpPr>
            <a:spLocks noGrp="1"/>
          </p:cNvSpPr>
          <p:nvPr>
            <p:ph type="body" sz="half" idx="13"/>
          </p:nvPr>
        </p:nvSpPr>
        <p:spPr>
          <a:xfrm>
            <a:off x="4167547" y="3607238"/>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0" name="Teksto vietos rezervavimo ženklas 6">
            <a:extLst>
              <a:ext uri="{FF2B5EF4-FFF2-40B4-BE49-F238E27FC236}">
                <a16:creationId xmlns:a16="http://schemas.microsoft.com/office/drawing/2014/main" id="{3C694306-6791-46A0-93E3-F993DD3FD565}"/>
              </a:ext>
            </a:extLst>
          </p:cNvPr>
          <p:cNvSpPr>
            <a:spLocks noGrp="1"/>
          </p:cNvSpPr>
          <p:nvPr>
            <p:ph type="body" sz="half" idx="14"/>
          </p:nvPr>
        </p:nvSpPr>
        <p:spPr>
          <a:xfrm>
            <a:off x="1075794" y="4475701"/>
            <a:ext cx="2930230" cy="320676"/>
          </a:xfrm>
        </p:spPr>
        <p:txBody>
          <a:bodyPr>
            <a:noAutofit/>
          </a:bodyPr>
          <a:lstStyle>
            <a:lvl1pPr marL="0" indent="0">
              <a:buNone/>
              <a:defRPr sz="18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1" name="Teksto vietos rezervavimo ženklas 7">
            <a:extLst>
              <a:ext uri="{FF2B5EF4-FFF2-40B4-BE49-F238E27FC236}">
                <a16:creationId xmlns:a16="http://schemas.microsoft.com/office/drawing/2014/main" id="{B266443C-BFC6-4637-B51B-F5DFF2A789B6}"/>
              </a:ext>
            </a:extLst>
          </p:cNvPr>
          <p:cNvSpPr>
            <a:spLocks noGrp="1"/>
          </p:cNvSpPr>
          <p:nvPr>
            <p:ph type="body" sz="half" idx="15"/>
          </p:nvPr>
        </p:nvSpPr>
        <p:spPr>
          <a:xfrm>
            <a:off x="4169029" y="4478731"/>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Tree>
    <p:extLst>
      <p:ext uri="{BB962C8B-B14F-4D97-AF65-F5344CB8AC3E}">
        <p14:creationId xmlns:p14="http://schemas.microsoft.com/office/powerpoint/2010/main" val="122694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urinys ir antraštė">
    <p:spTree>
      <p:nvGrpSpPr>
        <p:cNvPr id="1" name=""/>
        <p:cNvGrpSpPr/>
        <p:nvPr/>
      </p:nvGrpSpPr>
      <p:grpSpPr>
        <a:xfrm>
          <a:off x="0" y="0"/>
          <a:ext cx="0" cy="0"/>
          <a:chOff x="0" y="0"/>
          <a:chExt cx="0" cy="0"/>
        </a:xfrm>
      </p:grpSpPr>
      <p:sp>
        <p:nvSpPr>
          <p:cNvPr id="11" name="Poraštės vietos rezervavimo ženklas 2">
            <a:extLst>
              <a:ext uri="{FF2B5EF4-FFF2-40B4-BE49-F238E27FC236}">
                <a16:creationId xmlns:a16="http://schemas.microsoft.com/office/drawing/2014/main" id="{EE69AF60-FA40-499C-8BD1-BB582192BC83}"/>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2" name="Pavadinimas 1">
            <a:extLst>
              <a:ext uri="{FF2B5EF4-FFF2-40B4-BE49-F238E27FC236}">
                <a16:creationId xmlns:a16="http://schemas.microsoft.com/office/drawing/2014/main" id="{92C0A8A4-6E46-47A7-B127-A1727C82B766}"/>
              </a:ext>
            </a:extLst>
          </p:cNvPr>
          <p:cNvSpPr>
            <a:spLocks noGrp="1"/>
          </p:cNvSpPr>
          <p:nvPr>
            <p:ph type="title"/>
          </p:nvPr>
        </p:nvSpPr>
        <p:spPr>
          <a:xfrm>
            <a:off x="839788" y="765175"/>
            <a:ext cx="4913313" cy="728346"/>
          </a:xfrm>
        </p:spPr>
        <p:txBody>
          <a:bodyPr/>
          <a:lstStyle/>
          <a:p>
            <a:r>
              <a:rPr lang="lt-LT" dirty="0"/>
              <a:t>Spustelėję redaguokite stilių</a:t>
            </a:r>
          </a:p>
        </p:txBody>
      </p:sp>
      <p:sp>
        <p:nvSpPr>
          <p:cNvPr id="13" name="Teksto vietos rezervavimo ženklas 2">
            <a:extLst>
              <a:ext uri="{FF2B5EF4-FFF2-40B4-BE49-F238E27FC236}">
                <a16:creationId xmlns:a16="http://schemas.microsoft.com/office/drawing/2014/main" id="{E674514D-A2B0-46BF-8562-6414A749BADB}"/>
              </a:ext>
            </a:extLst>
          </p:cNvPr>
          <p:cNvSpPr>
            <a:spLocks noGrp="1"/>
          </p:cNvSpPr>
          <p:nvPr>
            <p:ph type="body" sz="half" idx="2" hasCustomPrompt="1"/>
          </p:nvPr>
        </p:nvSpPr>
        <p:spPr>
          <a:xfrm>
            <a:off x="839787" y="1678308"/>
            <a:ext cx="4913313" cy="3588636"/>
          </a:xfrm>
        </p:spPr>
        <p:txBody>
          <a:bodyPr/>
          <a:lstStyle>
            <a:lvl1pPr marL="0" indent="0">
              <a:lnSpc>
                <a:spcPct val="100000"/>
              </a:lnSpc>
              <a:buNone/>
              <a:defRPr sz="2200" b="0"/>
            </a:lvl1pPr>
          </a:lstStyle>
          <a:p>
            <a:pPr lvl="0"/>
            <a:r>
              <a:rPr lang="en-US" b="1" dirty="0"/>
              <a:t>Lorem Ipsum</a:t>
            </a:r>
            <a:r>
              <a:rPr lang="en-US" dirty="0"/>
              <a:t> is simply dummy text of the printing and typesetting industry. Lorem Ipsum has been the industry's standard.</a:t>
            </a:r>
          </a:p>
          <a:p>
            <a:pPr lvl="0"/>
            <a:r>
              <a:rPr lang="en-US" dirty="0"/>
              <a:t>It is a long established fact that a reader will be distracted by the readable content of a page when looking at its layout. </a:t>
            </a:r>
            <a:endParaRPr lang="lt-LT" dirty="0"/>
          </a:p>
          <a:p>
            <a:endParaRPr lang="lt-LT" dirty="0"/>
          </a:p>
        </p:txBody>
      </p:sp>
    </p:spTree>
    <p:extLst>
      <p:ext uri="{BB962C8B-B14F-4D97-AF65-F5344CB8AC3E}">
        <p14:creationId xmlns:p14="http://schemas.microsoft.com/office/powerpoint/2010/main" val="86990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eikslėlis ir antraštė">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D9E0AAC3-04FD-4D0F-92B9-537D80AEB1A5}"/>
              </a:ext>
            </a:extLst>
          </p:cNvPr>
          <p:cNvSpPr>
            <a:spLocks noGrp="1"/>
          </p:cNvSpPr>
          <p:nvPr>
            <p:ph type="title" hasCustomPrompt="1"/>
          </p:nvPr>
        </p:nvSpPr>
        <p:spPr>
          <a:xfrm>
            <a:off x="838200" y="765175"/>
            <a:ext cx="10515600" cy="781685"/>
          </a:xfrm>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9" name="Poraštės vietos rezervavimo ženklas 5">
            <a:extLst>
              <a:ext uri="{FF2B5EF4-FFF2-40B4-BE49-F238E27FC236}">
                <a16:creationId xmlns:a16="http://schemas.microsoft.com/office/drawing/2014/main" id="{2C50AA4C-CE9C-4374-97C6-59368F8478B1}"/>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0" name="Teksto vietos rezervavimo ženklas 4">
            <a:extLst>
              <a:ext uri="{FF2B5EF4-FFF2-40B4-BE49-F238E27FC236}">
                <a16:creationId xmlns:a16="http://schemas.microsoft.com/office/drawing/2014/main" id="{D67CD8CF-82AF-4C4F-AF52-FE07C1CCA142}"/>
              </a:ext>
            </a:extLst>
          </p:cNvPr>
          <p:cNvSpPr>
            <a:spLocks noGrp="1"/>
          </p:cNvSpPr>
          <p:nvPr>
            <p:ph type="body" sz="quarter" idx="10" hasCustomPrompt="1"/>
          </p:nvPr>
        </p:nvSpPr>
        <p:spPr>
          <a:xfrm>
            <a:off x="1370011"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1" name="Teksto vietos rezervavimo ženklas 5">
            <a:extLst>
              <a:ext uri="{FF2B5EF4-FFF2-40B4-BE49-F238E27FC236}">
                <a16:creationId xmlns:a16="http://schemas.microsoft.com/office/drawing/2014/main" id="{45F5817B-EF3F-4C33-9E12-D5515A990910}"/>
              </a:ext>
            </a:extLst>
          </p:cNvPr>
          <p:cNvSpPr>
            <a:spLocks noGrp="1"/>
          </p:cNvSpPr>
          <p:nvPr>
            <p:ph type="body" sz="quarter" idx="12"/>
          </p:nvPr>
        </p:nvSpPr>
        <p:spPr>
          <a:xfrm>
            <a:off x="1370012"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2" name="Teksto vietos rezervavimo ženklas 6">
            <a:extLst>
              <a:ext uri="{FF2B5EF4-FFF2-40B4-BE49-F238E27FC236}">
                <a16:creationId xmlns:a16="http://schemas.microsoft.com/office/drawing/2014/main" id="{83636D7C-2994-4826-A09A-3D7CCA79DA8F}"/>
              </a:ext>
            </a:extLst>
          </p:cNvPr>
          <p:cNvSpPr>
            <a:spLocks noGrp="1"/>
          </p:cNvSpPr>
          <p:nvPr>
            <p:ph type="body" sz="quarter" idx="13" hasCustomPrompt="1"/>
          </p:nvPr>
        </p:nvSpPr>
        <p:spPr>
          <a:xfrm>
            <a:off x="1370012"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3" name="Teksto vietos rezervavimo ženklas 7">
            <a:extLst>
              <a:ext uri="{FF2B5EF4-FFF2-40B4-BE49-F238E27FC236}">
                <a16:creationId xmlns:a16="http://schemas.microsoft.com/office/drawing/2014/main" id="{4A13C3F0-BE25-4946-A514-5FE224C8FC52}"/>
              </a:ext>
            </a:extLst>
          </p:cNvPr>
          <p:cNvSpPr>
            <a:spLocks noGrp="1"/>
          </p:cNvSpPr>
          <p:nvPr>
            <p:ph type="body" sz="quarter" idx="14"/>
          </p:nvPr>
        </p:nvSpPr>
        <p:spPr>
          <a:xfrm>
            <a:off x="1370012" y="4289734"/>
            <a:ext cx="4558348" cy="1118880"/>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6" name="Teksto vietos rezervavimo ženklas 4">
            <a:extLst>
              <a:ext uri="{FF2B5EF4-FFF2-40B4-BE49-F238E27FC236}">
                <a16:creationId xmlns:a16="http://schemas.microsoft.com/office/drawing/2014/main" id="{20386619-6D9A-4A6C-8B60-93F690D30DBE}"/>
              </a:ext>
            </a:extLst>
          </p:cNvPr>
          <p:cNvSpPr>
            <a:spLocks noGrp="1"/>
          </p:cNvSpPr>
          <p:nvPr>
            <p:ph type="body" sz="quarter" idx="15" hasCustomPrompt="1"/>
          </p:nvPr>
        </p:nvSpPr>
        <p:spPr>
          <a:xfrm>
            <a:off x="6793863"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7" name="Teksto vietos rezervavimo ženklas 5">
            <a:extLst>
              <a:ext uri="{FF2B5EF4-FFF2-40B4-BE49-F238E27FC236}">
                <a16:creationId xmlns:a16="http://schemas.microsoft.com/office/drawing/2014/main" id="{5E07B69E-A4E4-4A44-86FF-61B0598CAA6B}"/>
              </a:ext>
            </a:extLst>
          </p:cNvPr>
          <p:cNvSpPr>
            <a:spLocks noGrp="1"/>
          </p:cNvSpPr>
          <p:nvPr>
            <p:ph type="body" sz="quarter" idx="16"/>
          </p:nvPr>
        </p:nvSpPr>
        <p:spPr>
          <a:xfrm>
            <a:off x="6793864"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8" name="Teksto vietos rezervavimo ženklas 6">
            <a:extLst>
              <a:ext uri="{FF2B5EF4-FFF2-40B4-BE49-F238E27FC236}">
                <a16:creationId xmlns:a16="http://schemas.microsoft.com/office/drawing/2014/main" id="{2CFADEEF-7D22-4AD2-9357-08A4FB5BAC28}"/>
              </a:ext>
            </a:extLst>
          </p:cNvPr>
          <p:cNvSpPr>
            <a:spLocks noGrp="1"/>
          </p:cNvSpPr>
          <p:nvPr>
            <p:ph type="body" sz="quarter" idx="17" hasCustomPrompt="1"/>
          </p:nvPr>
        </p:nvSpPr>
        <p:spPr>
          <a:xfrm>
            <a:off x="6793864"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9" name="Teksto vietos rezervavimo ženklas 7">
            <a:extLst>
              <a:ext uri="{FF2B5EF4-FFF2-40B4-BE49-F238E27FC236}">
                <a16:creationId xmlns:a16="http://schemas.microsoft.com/office/drawing/2014/main" id="{A0B9ACD5-57AB-4C65-AEE8-33E9E93973C5}"/>
              </a:ext>
            </a:extLst>
          </p:cNvPr>
          <p:cNvSpPr>
            <a:spLocks noGrp="1"/>
          </p:cNvSpPr>
          <p:nvPr>
            <p:ph type="body" sz="quarter" idx="18"/>
          </p:nvPr>
        </p:nvSpPr>
        <p:spPr>
          <a:xfrm>
            <a:off x="6793864" y="4289733"/>
            <a:ext cx="4558348" cy="111888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41" name="Teksto vietos rezervavimo ženklas 12">
            <a:extLst>
              <a:ext uri="{FF2B5EF4-FFF2-40B4-BE49-F238E27FC236}">
                <a16:creationId xmlns:a16="http://schemas.microsoft.com/office/drawing/2014/main" id="{68A6F5E9-4836-4C11-B445-35E04A26BBDC}"/>
              </a:ext>
            </a:extLst>
          </p:cNvPr>
          <p:cNvSpPr>
            <a:spLocks noGrp="1"/>
          </p:cNvSpPr>
          <p:nvPr>
            <p:ph type="body" sz="quarter" idx="26" hasCustomPrompt="1"/>
          </p:nvPr>
        </p:nvSpPr>
        <p:spPr>
          <a:xfrm>
            <a:off x="1538167" y="8832967"/>
            <a:ext cx="3968894" cy="880901"/>
          </a:xfrm>
        </p:spPr>
        <p:txBody>
          <a:bodyPr/>
          <a:lstStyle/>
          <a:p>
            <a:r>
              <a:rPr lang="en-US" dirty="0"/>
              <a:t>It ha survived not only five centuries, but also the leap into electronic typesetting. </a:t>
            </a:r>
            <a:endParaRPr lang="lt-LT" dirty="0"/>
          </a:p>
          <a:p>
            <a:endParaRPr lang="lt-LT" dirty="0"/>
          </a:p>
        </p:txBody>
      </p:sp>
    </p:spTree>
    <p:extLst>
      <p:ext uri="{BB962C8B-B14F-4D97-AF65-F5344CB8AC3E}">
        <p14:creationId xmlns:p14="http://schemas.microsoft.com/office/powerpoint/2010/main" val="341815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9238D304-EF92-4DD5-9C5F-DED7167E1300}"/>
              </a:ext>
            </a:extLst>
          </p:cNvPr>
          <p:cNvSpPr>
            <a:spLocks noGrp="1"/>
          </p:cNvSpPr>
          <p:nvPr>
            <p:ph type="title"/>
          </p:nvPr>
        </p:nvSpPr>
        <p:spPr>
          <a:xfrm>
            <a:off x="838200" y="765175"/>
            <a:ext cx="10515600" cy="781685"/>
          </a:xfrm>
          <a:prstGeom prst="rect">
            <a:avLst/>
          </a:prstGeom>
        </p:spPr>
        <p:txBody>
          <a:bodyPr vert="horz" lIns="91440" tIns="45720" rIns="91440" bIns="45720" rtlCol="0" anchor="b">
            <a:normAutofit/>
          </a:bodyPr>
          <a:lstStyle/>
          <a:p>
            <a:r>
              <a:rPr lang="en-US" dirty="0"/>
              <a:t>TITLE</a:t>
            </a:r>
            <a:endParaRPr lang="lt-LT" dirty="0"/>
          </a:p>
        </p:txBody>
      </p:sp>
      <p:sp>
        <p:nvSpPr>
          <p:cNvPr id="3" name="Teksto vietos rezervavimo ženklas 2">
            <a:extLst>
              <a:ext uri="{FF2B5EF4-FFF2-40B4-BE49-F238E27FC236}">
                <a16:creationId xmlns:a16="http://schemas.microsoft.com/office/drawing/2014/main" id="{81EA7476-B6B1-4FB1-9FE2-382A1BD55CE6}"/>
              </a:ext>
            </a:extLst>
          </p:cNvPr>
          <p:cNvSpPr>
            <a:spLocks noGrp="1"/>
          </p:cNvSpPr>
          <p:nvPr>
            <p:ph type="body" idx="1"/>
          </p:nvPr>
        </p:nvSpPr>
        <p:spPr>
          <a:xfrm>
            <a:off x="838200" y="1691640"/>
            <a:ext cx="10515600" cy="3716973"/>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5" name="Poraštės vietos rezervavimo ženklas 4">
            <a:extLst>
              <a:ext uri="{FF2B5EF4-FFF2-40B4-BE49-F238E27FC236}">
                <a16:creationId xmlns:a16="http://schemas.microsoft.com/office/drawing/2014/main" id="{0C42BB42-CE74-4F95-B74C-223124E7E4B1}"/>
              </a:ext>
            </a:extLst>
          </p:cNvPr>
          <p:cNvSpPr>
            <a:spLocks noGrp="1"/>
          </p:cNvSpPr>
          <p:nvPr>
            <p:ph type="ftr" sz="quarter" idx="3"/>
          </p:nvPr>
        </p:nvSpPr>
        <p:spPr>
          <a:xfrm>
            <a:off x="2082362" y="5954171"/>
            <a:ext cx="1613338" cy="274324"/>
          </a:xfrm>
          <a:prstGeom prst="rect">
            <a:avLst/>
          </a:prstGeom>
        </p:spPr>
        <p:txBody>
          <a:bodyPr vert="horz" lIns="91440" tIns="45720" rIns="91440" bIns="45720" rtlCol="0" anchor="ctr"/>
          <a:lstStyle>
            <a:lvl1pPr algn="ctr">
              <a:defRPr sz="1200">
                <a:solidFill>
                  <a:srgbClr val="FF7F2A"/>
                </a:solidFill>
              </a:defRPr>
            </a:lvl1pPr>
          </a:lstStyle>
          <a:p>
            <a:pPr algn="r"/>
            <a:r>
              <a:rPr lang="lt-LT" dirty="0"/>
              <a:t>connect-erasmus.eu</a:t>
            </a:r>
          </a:p>
        </p:txBody>
      </p:sp>
      <p:pic>
        <p:nvPicPr>
          <p:cNvPr id="11" name="Paveikslėlis 10">
            <a:extLst>
              <a:ext uri="{FF2B5EF4-FFF2-40B4-BE49-F238E27FC236}">
                <a16:creationId xmlns:a16="http://schemas.microsoft.com/office/drawing/2014/main" id="{7F4DFF34-B933-41F4-AE23-4B46CC87604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33707" y="5853458"/>
            <a:ext cx="1226837" cy="508481"/>
          </a:xfrm>
          <a:prstGeom prst="rect">
            <a:avLst/>
          </a:prstGeom>
        </p:spPr>
      </p:pic>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135004" y="5904739"/>
            <a:ext cx="2218796" cy="457200"/>
          </a:xfrm>
          <a:prstGeom prst="rect">
            <a:avLst/>
          </a:prstGeom>
          <a:noFill/>
        </p:spPr>
      </p:pic>
    </p:spTree>
    <p:extLst>
      <p:ext uri="{BB962C8B-B14F-4D97-AF65-F5344CB8AC3E}">
        <p14:creationId xmlns:p14="http://schemas.microsoft.com/office/powerpoint/2010/main" val="546371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9" r:id="rId6"/>
    <p:sldLayoutId id="2147483655" r:id="rId7"/>
    <p:sldLayoutId id="2147483656" r:id="rId8"/>
    <p:sldLayoutId id="2147483657" r:id="rId9"/>
    <p:sldLayoutId id="2147483658" r:id="rId1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userDrawn="1">
          <p15:clr>
            <a:srgbClr val="F26B43"/>
          </p15:clr>
        </p15:guide>
        <p15:guide id="2" pos="7151" userDrawn="1">
          <p15:clr>
            <a:srgbClr val="F26B43"/>
          </p15:clr>
        </p15:guide>
        <p15:guide id="3" pos="733" userDrawn="1">
          <p15:clr>
            <a:srgbClr val="F26B43"/>
          </p15:clr>
        </p15:guide>
        <p15:guide id="4" orient="horz" pos="3407" userDrawn="1">
          <p15:clr>
            <a:srgbClr val="F26B43"/>
          </p15:clr>
        </p15:guide>
        <p15:guide id="5" pos="52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illustrations/thinking-question-think-man-mark-4695538/" TargetMode="External"/><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pngall.com/gear-wheel-png" TargetMode="External"/><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en/checklist-clipboard-pen-paper-1643781/" TargetMode="External"/><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hyperlink" Target="https://en.wikipedia.org/wiki/File:Tick_green_modern.svg" TargetMode="Externa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202E593-ED43-4FFC-8DD0-E023EDF712B4}"/>
              </a:ext>
            </a:extLst>
          </p:cNvPr>
          <p:cNvSpPr>
            <a:spLocks noGrp="1"/>
          </p:cNvSpPr>
          <p:nvPr>
            <p:ph type="ctrTitle"/>
          </p:nvPr>
        </p:nvSpPr>
        <p:spPr/>
        <p:txBody>
          <a:bodyPr>
            <a:normAutofit fontScale="90000"/>
          </a:bodyPr>
          <a:lstStyle/>
          <a:p>
            <a:r>
              <a:rPr lang="el-GR" b="1" dirty="0"/>
              <a:t>Ενότητα </a:t>
            </a:r>
            <a:r>
              <a:rPr lang="en-US" b="1" dirty="0"/>
              <a:t>5</a:t>
            </a:r>
            <a:br>
              <a:rPr lang="en-US" dirty="0"/>
            </a:br>
            <a:r>
              <a:rPr lang="el-GR" dirty="0"/>
              <a:t>Η αλλαγή στους οργανισμούς</a:t>
            </a:r>
            <a:endParaRPr lang="lt-LT" dirty="0"/>
          </a:p>
        </p:txBody>
      </p:sp>
      <p:sp>
        <p:nvSpPr>
          <p:cNvPr id="3" name="Antrinis pavadinimas 2">
            <a:extLst>
              <a:ext uri="{FF2B5EF4-FFF2-40B4-BE49-F238E27FC236}">
                <a16:creationId xmlns:a16="http://schemas.microsoft.com/office/drawing/2014/main" id="{11E258F2-1684-456C-BD99-58FC3C8EEE07}"/>
              </a:ext>
            </a:extLst>
          </p:cNvPr>
          <p:cNvSpPr>
            <a:spLocks noGrp="1"/>
          </p:cNvSpPr>
          <p:nvPr>
            <p:ph type="subTitle" idx="1"/>
          </p:nvPr>
        </p:nvSpPr>
        <p:spPr>
          <a:xfrm>
            <a:off x="845819" y="3434398"/>
            <a:ext cx="10535353" cy="1655762"/>
          </a:xfrm>
        </p:spPr>
        <p:txBody>
          <a:bodyPr/>
          <a:lstStyle/>
          <a:p>
            <a:r>
              <a:rPr lang="el-GR" sz="3200" dirty="0">
                <a:solidFill>
                  <a:srgbClr val="FFFFFF"/>
                </a:solidFill>
              </a:rPr>
              <a:t>Μαθησιακή </a:t>
            </a:r>
            <a:r>
              <a:rPr lang="el-GR" sz="3200" dirty="0" err="1">
                <a:solidFill>
                  <a:srgbClr val="FFFFFF"/>
                </a:solidFill>
              </a:rPr>
              <a:t>υποενότητα</a:t>
            </a:r>
            <a:r>
              <a:rPr lang="el-GR" sz="3200" dirty="0">
                <a:solidFill>
                  <a:srgbClr val="FFFFFF"/>
                </a:solidFill>
              </a:rPr>
              <a:t> </a:t>
            </a:r>
            <a:r>
              <a:rPr lang="en-US" sz="3200" dirty="0">
                <a:solidFill>
                  <a:srgbClr val="FFFFFF"/>
                </a:solidFill>
              </a:rPr>
              <a:t>2</a:t>
            </a:r>
          </a:p>
          <a:p>
            <a:r>
              <a:rPr lang="el-GR" sz="3200" dirty="0">
                <a:solidFill>
                  <a:srgbClr val="FFFFFF"/>
                </a:solidFill>
              </a:rPr>
              <a:t>Ο Κύκλος της </a:t>
            </a:r>
            <a:r>
              <a:rPr lang="el-GR" sz="3200" dirty="0" err="1">
                <a:solidFill>
                  <a:srgbClr val="FFFFFF"/>
                </a:solidFill>
              </a:rPr>
              <a:t>Οργανωσιακής</a:t>
            </a:r>
            <a:r>
              <a:rPr lang="el-GR" sz="3200" dirty="0">
                <a:solidFill>
                  <a:srgbClr val="FFFFFF"/>
                </a:solidFill>
              </a:rPr>
              <a:t> Αλλαγής</a:t>
            </a:r>
            <a:endParaRPr lang="lt-LT" sz="3200" dirty="0"/>
          </a:p>
          <a:p>
            <a:endParaRPr lang="lt-LT" sz="3200" dirty="0"/>
          </a:p>
        </p:txBody>
      </p:sp>
      <p:sp>
        <p:nvSpPr>
          <p:cNvPr id="4" name="Poraštės vietos rezervavimo ženklas 3">
            <a:extLst>
              <a:ext uri="{FF2B5EF4-FFF2-40B4-BE49-F238E27FC236}">
                <a16:creationId xmlns:a16="http://schemas.microsoft.com/office/drawing/2014/main" id="{FA497B08-078B-41F2-AAF0-DC97333638B2}"/>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321465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685800" y="1298588"/>
            <a:ext cx="10504487" cy="684211"/>
          </a:xfrm>
          <a:solidFill>
            <a:schemeClr val="bg1"/>
          </a:solidFill>
        </p:spPr>
        <p:txBody>
          <a:bodyPr>
            <a:normAutofit fontScale="90000"/>
          </a:bodyPr>
          <a:lstStyle/>
          <a:p>
            <a:r>
              <a:rPr lang="el-GR" dirty="0"/>
              <a:t>Εφαρμογή της</a:t>
            </a:r>
            <a:r>
              <a:rPr lang="en-US" dirty="0"/>
              <a:t> </a:t>
            </a:r>
            <a:r>
              <a:rPr lang="el-GR" dirty="0"/>
              <a:t>Αλλαγής</a:t>
            </a:r>
            <a:r>
              <a:rPr lang="en-US" dirty="0"/>
              <a:t>(1)</a:t>
            </a:r>
            <a:endParaRPr lang="lt-LT" dirty="0"/>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sp>
        <p:nvSpPr>
          <p:cNvPr id="10" name="Content Placeholder 2">
            <a:extLst>
              <a:ext uri="{FF2B5EF4-FFF2-40B4-BE49-F238E27FC236}">
                <a16:creationId xmlns:a16="http://schemas.microsoft.com/office/drawing/2014/main" id="{0ABAE915-E405-42B5-B528-BB1553E71A10}"/>
              </a:ext>
            </a:extLst>
          </p:cNvPr>
          <p:cNvSpPr>
            <a:spLocks noGrp="1"/>
          </p:cNvSpPr>
          <p:nvPr/>
        </p:nvSpPr>
        <p:spPr>
          <a:xfrm>
            <a:off x="685800" y="2359244"/>
            <a:ext cx="11094868" cy="3399619"/>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l-GR" sz="2400" b="1" u="sng" dirty="0"/>
              <a:t>Ποια είναι τα μυστικά της εφαρμογής;</a:t>
            </a:r>
            <a:r>
              <a:rPr lang="en-US" sz="2400" b="1" u="sng" dirty="0"/>
              <a:t> </a:t>
            </a:r>
            <a:r>
              <a:rPr lang="en-US" sz="1600" b="1" u="sng" dirty="0">
                <a:solidFill>
                  <a:schemeClr val="accent6">
                    <a:lumMod val="60000"/>
                    <a:lumOff val="40000"/>
                  </a:schemeClr>
                </a:solidFill>
              </a:rPr>
              <a:t>McKinsey &amp; Company</a:t>
            </a:r>
          </a:p>
          <a:p>
            <a:r>
              <a:rPr lang="el-GR" b="1" dirty="0">
                <a:solidFill>
                  <a:schemeClr val="accent6">
                    <a:lumMod val="60000"/>
                    <a:lumOff val="40000"/>
                  </a:schemeClr>
                </a:solidFill>
              </a:rPr>
              <a:t>Έρευνα με </a:t>
            </a:r>
            <a:r>
              <a:rPr lang="en-US" b="1" dirty="0">
                <a:solidFill>
                  <a:schemeClr val="accent6">
                    <a:lumMod val="60000"/>
                    <a:lumOff val="40000"/>
                  </a:schemeClr>
                </a:solidFill>
              </a:rPr>
              <a:t>2000 executives </a:t>
            </a:r>
            <a:r>
              <a:rPr lang="el-GR" b="1" dirty="0">
                <a:solidFill>
                  <a:schemeClr val="accent6">
                    <a:lumMod val="60000"/>
                    <a:lumOff val="40000"/>
                  </a:schemeClr>
                </a:solidFill>
              </a:rPr>
              <a:t>σε περισσότερες από </a:t>
            </a:r>
            <a:r>
              <a:rPr lang="en-US" b="1" dirty="0">
                <a:solidFill>
                  <a:schemeClr val="accent6">
                    <a:lumMod val="60000"/>
                    <a:lumOff val="40000"/>
                  </a:schemeClr>
                </a:solidFill>
              </a:rPr>
              <a:t>900 </a:t>
            </a:r>
            <a:r>
              <a:rPr lang="el-GR" b="1" dirty="0">
                <a:solidFill>
                  <a:schemeClr val="accent6">
                    <a:lumMod val="60000"/>
                    <a:lumOff val="40000"/>
                  </a:schemeClr>
                </a:solidFill>
              </a:rPr>
              <a:t> εταιρείες/οργανισμούς σε όλους τους κλάδους δραστηριοτήτων</a:t>
            </a:r>
            <a:endParaRPr lang="en-US" b="1" dirty="0">
              <a:solidFill>
                <a:schemeClr val="accent6">
                  <a:lumMod val="60000"/>
                  <a:lumOff val="40000"/>
                </a:schemeClr>
              </a:solidFill>
            </a:endParaRPr>
          </a:p>
          <a:p>
            <a:r>
              <a:rPr lang="en-GB" b="1" dirty="0">
                <a:highlight>
                  <a:srgbClr val="FF7F2A"/>
                </a:highlight>
              </a:rPr>
              <a:t>1. </a:t>
            </a:r>
            <a:r>
              <a:rPr lang="el-GR" b="1" dirty="0">
                <a:highlight>
                  <a:srgbClr val="FF7F2A"/>
                </a:highlight>
              </a:rPr>
              <a:t>Ιδιοκτησία και δέσμευση</a:t>
            </a:r>
            <a:endParaRPr lang="en-GB" b="1" dirty="0">
              <a:highlight>
                <a:srgbClr val="FF7F2A"/>
              </a:highlight>
            </a:endParaRPr>
          </a:p>
          <a:p>
            <a:pPr lvl="1"/>
            <a:r>
              <a:rPr lang="el-GR" dirty="0"/>
              <a:t>Οι ηγέτες πρέπει να επιδείξουν υψηλό επίπεδο ψυχολογικής επένδυσης που κινητοποιεί την προσωπική και προληπτική δράση</a:t>
            </a:r>
          </a:p>
          <a:p>
            <a:pPr lvl="1"/>
            <a:r>
              <a:rPr lang="el-GR" dirty="0"/>
              <a:t>Η επιτυχής αλλαγή ενισχύει την ιδιοκτησία μέσω σαφούς λογοδοσίας για συγκεκριμένους στόχους</a:t>
            </a:r>
          </a:p>
          <a:p>
            <a:pPr lvl="1"/>
            <a:r>
              <a:rPr lang="el-GR" b="1" u="sng" dirty="0"/>
              <a:t>Καλό στυλ ηγεσίας: </a:t>
            </a:r>
            <a:r>
              <a:rPr lang="el-GR" dirty="0"/>
              <a:t>Προωθήστε ένα στυλ ηγεσίας που θέτει τολμηρές φιλοδοξίες με σαφή υπευθυνότητα—δίνοντας έμφαση στις προκλητικές και υποστηρικτικές διαστάσεις της ηγεσίας.</a:t>
            </a:r>
          </a:p>
          <a:p>
            <a:pPr lvl="1"/>
            <a:r>
              <a:rPr lang="el-GR" b="1" u="sng" dirty="0"/>
              <a:t>Δημιουργία του κατάλληλου αντίκτυπου (</a:t>
            </a:r>
            <a:r>
              <a:rPr lang="en-US" b="1" u="sng" dirty="0"/>
              <a:t>buzz)</a:t>
            </a:r>
            <a:r>
              <a:rPr lang="el-GR" b="1" u="sng" dirty="0"/>
              <a:t>: </a:t>
            </a:r>
            <a:r>
              <a:rPr lang="el-GR" dirty="0"/>
              <a:t>Αντί να στέλνουν ανεπιθύμητα μηνύματα σε όλους με γενικό υλικό επικοινωνίας, οι ηγέτες αντ' αυτού μεταφέρουν μεθοδικά μια συναρπαστική ιστορία αλλαγής σε ολόκληρο τον οργανισμό.</a:t>
            </a:r>
            <a:endParaRPr lang="en-GB" dirty="0"/>
          </a:p>
        </p:txBody>
      </p:sp>
    </p:spTree>
    <p:extLst>
      <p:ext uri="{BB962C8B-B14F-4D97-AF65-F5344CB8AC3E}">
        <p14:creationId xmlns:p14="http://schemas.microsoft.com/office/powerpoint/2010/main" val="4115437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685800" y="1298588"/>
            <a:ext cx="10504487" cy="684211"/>
          </a:xfrm>
          <a:solidFill>
            <a:schemeClr val="bg1"/>
          </a:solidFill>
        </p:spPr>
        <p:txBody>
          <a:bodyPr>
            <a:normAutofit fontScale="90000"/>
          </a:bodyPr>
          <a:lstStyle/>
          <a:p>
            <a:r>
              <a:rPr lang="el-GR" dirty="0"/>
              <a:t>Εφαρμογή της Αλλαγής </a:t>
            </a:r>
            <a:r>
              <a:rPr lang="en-US" dirty="0"/>
              <a:t>(2)</a:t>
            </a:r>
            <a:endParaRPr lang="lt-LT" dirty="0"/>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sp>
        <p:nvSpPr>
          <p:cNvPr id="10" name="Content Placeholder 2">
            <a:extLst>
              <a:ext uri="{FF2B5EF4-FFF2-40B4-BE49-F238E27FC236}">
                <a16:creationId xmlns:a16="http://schemas.microsoft.com/office/drawing/2014/main" id="{0ABAE915-E405-42B5-B528-BB1553E71A10}"/>
              </a:ext>
            </a:extLst>
          </p:cNvPr>
          <p:cNvSpPr>
            <a:spLocks noGrp="1"/>
          </p:cNvSpPr>
          <p:nvPr/>
        </p:nvSpPr>
        <p:spPr>
          <a:xfrm>
            <a:off x="685800" y="2359244"/>
            <a:ext cx="11094868" cy="343664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GB" b="1" dirty="0">
                <a:highlight>
                  <a:srgbClr val="FF7F2A"/>
                </a:highlight>
              </a:rPr>
              <a:t>2. </a:t>
            </a:r>
            <a:r>
              <a:rPr lang="el-GR" b="1" dirty="0" err="1">
                <a:highlight>
                  <a:srgbClr val="FF7F2A"/>
                </a:highlight>
              </a:rPr>
              <a:t>Προτεραιοποίηση</a:t>
            </a:r>
            <a:r>
              <a:rPr lang="el-GR" b="1" dirty="0">
                <a:highlight>
                  <a:srgbClr val="FF7F2A"/>
                </a:highlight>
              </a:rPr>
              <a:t> πρωτοβουλιών</a:t>
            </a:r>
            <a:endParaRPr lang="en-GB" b="1" dirty="0">
              <a:highlight>
                <a:srgbClr val="FF7F2A"/>
              </a:highlight>
            </a:endParaRPr>
          </a:p>
          <a:p>
            <a:pPr lvl="1"/>
            <a:r>
              <a:rPr lang="el-GR" dirty="0"/>
              <a:t>Αυτό που επιλέγει να μην κάνει ένας οργανισμός είναι εξίσου σημαντικό με αυτό που κάνει.</a:t>
            </a:r>
          </a:p>
          <a:p>
            <a:pPr lvl="1"/>
            <a:r>
              <a:rPr lang="el-GR" b="1" u="sng" dirty="0"/>
              <a:t>Κατανόηση των κινδύνων: </a:t>
            </a:r>
            <a:r>
              <a:rPr lang="el-GR" dirty="0"/>
              <a:t>Δημιουργήστε μια ισχυρή βάση δεδομένων, με σαφή κατανόηση του μεγέθους και της φύσης κάθε ευκαιρίας, του χρόνου της και τυχόν εμποδίων στην παράδοση.</a:t>
            </a:r>
          </a:p>
          <a:p>
            <a:pPr lvl="1"/>
            <a:r>
              <a:rPr lang="el-GR" b="1" u="sng" dirty="0"/>
              <a:t>Μετριασμός και ανακατάταξη</a:t>
            </a:r>
          </a:p>
          <a:p>
            <a:pPr marL="182563" lvl="1" indent="-182563"/>
            <a:r>
              <a:rPr lang="el-GR" b="1" u="sng" dirty="0">
                <a:highlight>
                  <a:srgbClr val="FF7F2A"/>
                </a:highlight>
              </a:rPr>
              <a:t>3.Πόροι και Ικανότητες</a:t>
            </a:r>
          </a:p>
          <a:p>
            <a:pPr lvl="1"/>
            <a:r>
              <a:rPr lang="el-GR" sz="1600" dirty="0"/>
              <a:t>Αντί να αναζητούν μόνο ανθρώπους που τυχαίνει να είναι διαθέσιμοι, οι επιτυχημένοι οργανισμοί της αλλαγής καλύπτουν βασικούς ρόλους με βάση την αξία και απαλλάσσουν τους κατάλληλους υποψήφιους από τα τρέχοντα καθήκοντά τους.</a:t>
            </a:r>
          </a:p>
          <a:p>
            <a:pPr lvl="1"/>
            <a:r>
              <a:rPr lang="el-GR" sz="1600" dirty="0"/>
              <a:t>Ο ρόλος κάθε ατόμου είναι καλά καθορισμένος και οι προσδοκίες και οι ευθύνες ευθυγραμμίζονται με τους διαθέσιμους πόρους.</a:t>
            </a:r>
          </a:p>
          <a:p>
            <a:pPr lvl="1"/>
            <a:r>
              <a:rPr lang="el-GR" sz="1600" dirty="0"/>
              <a:t>Όλοι οι εργαζόμενοι λαμβάνουν ανατροφοδότηση και συνεχή καθοδήγηση (</a:t>
            </a:r>
            <a:r>
              <a:rPr lang="en-GB" sz="1600" dirty="0"/>
              <a:t>ongoing coaching</a:t>
            </a:r>
            <a:r>
              <a:rPr lang="el-GR" sz="1600" dirty="0"/>
              <a:t>)</a:t>
            </a:r>
            <a:r>
              <a:rPr lang="en-GB" sz="1600" dirty="0"/>
              <a:t>.</a:t>
            </a:r>
          </a:p>
        </p:txBody>
      </p:sp>
    </p:spTree>
    <p:extLst>
      <p:ext uri="{BB962C8B-B14F-4D97-AF65-F5344CB8AC3E}">
        <p14:creationId xmlns:p14="http://schemas.microsoft.com/office/powerpoint/2010/main" val="431746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o vietos rezervavimo ženklas 12">
            <a:extLst>
              <a:ext uri="{FF2B5EF4-FFF2-40B4-BE49-F238E27FC236}">
                <a16:creationId xmlns:a16="http://schemas.microsoft.com/office/drawing/2014/main" id="{0D9371FC-8141-4284-AA2B-A8A5E788B3B1}"/>
              </a:ext>
            </a:extLst>
          </p:cNvPr>
          <p:cNvSpPr>
            <a:spLocks noGrp="1"/>
          </p:cNvSpPr>
          <p:nvPr>
            <p:ph type="body" idx="1"/>
          </p:nvPr>
        </p:nvSpPr>
        <p:spPr>
          <a:xfrm>
            <a:off x="839788" y="1630680"/>
            <a:ext cx="4380282" cy="3777933"/>
          </a:xfrm>
        </p:spPr>
        <p:txBody>
          <a:bodyPr/>
          <a:lstStyle/>
          <a:p>
            <a:r>
              <a:rPr lang="el-GR" b="1" dirty="0">
                <a:solidFill>
                  <a:schemeClr val="accent6">
                    <a:lumMod val="60000"/>
                    <a:lumOff val="40000"/>
                  </a:schemeClr>
                </a:solidFill>
              </a:rPr>
              <a:t>Συζήτα τη σημασία της καλής ηγεσίας (</a:t>
            </a:r>
            <a:r>
              <a:rPr lang="en-US" b="1" dirty="0">
                <a:solidFill>
                  <a:schemeClr val="accent6">
                    <a:lumMod val="60000"/>
                    <a:lumOff val="40000"/>
                  </a:schemeClr>
                </a:solidFill>
              </a:rPr>
              <a:t>good leadership)</a:t>
            </a:r>
            <a:r>
              <a:rPr lang="el-GR" b="1" dirty="0">
                <a:solidFill>
                  <a:schemeClr val="accent6">
                    <a:lumMod val="60000"/>
                    <a:lumOff val="40000"/>
                  </a:schemeClr>
                </a:solidFill>
              </a:rPr>
              <a:t> για την επίτευξη επιτυχών αποτελεσμάτων αλλαγής.</a:t>
            </a:r>
            <a:endParaRPr lang="en-US" sz="1800" dirty="0">
              <a:solidFill>
                <a:schemeClr val="tx1"/>
              </a:solidFill>
            </a:endParaRPr>
          </a:p>
          <a:p>
            <a:endParaRPr lang="en-US" sz="1800" dirty="0">
              <a:solidFill>
                <a:schemeClr val="tx1"/>
              </a:solidFill>
            </a:endParaRPr>
          </a:p>
          <a:p>
            <a:r>
              <a:rPr lang="el-GR" sz="1800" b="1" dirty="0">
                <a:solidFill>
                  <a:schemeClr val="tx1"/>
                </a:solidFill>
              </a:rPr>
              <a:t>Επιπλέον υλικό</a:t>
            </a:r>
            <a:r>
              <a:rPr lang="en-US" sz="1800" b="1" dirty="0">
                <a:solidFill>
                  <a:schemeClr val="tx1"/>
                </a:solidFill>
              </a:rPr>
              <a:t>:</a:t>
            </a:r>
          </a:p>
          <a:p>
            <a:r>
              <a:rPr lang="en-US" sz="1800" dirty="0">
                <a:solidFill>
                  <a:schemeClr val="tx1"/>
                </a:solidFill>
              </a:rPr>
              <a:t>Chapter 5: </a:t>
            </a:r>
            <a:r>
              <a:rPr lang="el-GR" sz="1800" dirty="0">
                <a:solidFill>
                  <a:schemeClr val="tx1"/>
                </a:solidFill>
              </a:rPr>
              <a:t>από το βιβλίο</a:t>
            </a:r>
            <a:r>
              <a:rPr lang="en-US" sz="1800" dirty="0">
                <a:solidFill>
                  <a:schemeClr val="tx1"/>
                </a:solidFill>
              </a:rPr>
              <a:t> “Making Sense of Change Management” (pp. 187-221)</a:t>
            </a:r>
            <a:endParaRPr lang="lt-LT" sz="1800" dirty="0"/>
          </a:p>
          <a:p>
            <a:endParaRPr lang="lt-LT" dirty="0"/>
          </a:p>
        </p:txBody>
      </p:sp>
      <p:sp>
        <p:nvSpPr>
          <p:cNvPr id="3" name="Poraštės vietos rezervavimo ženklas 2">
            <a:extLst>
              <a:ext uri="{FF2B5EF4-FFF2-40B4-BE49-F238E27FC236}">
                <a16:creationId xmlns:a16="http://schemas.microsoft.com/office/drawing/2014/main" id="{603EDC4E-2A9D-4890-AD76-DB20EE9866E2}"/>
              </a:ext>
            </a:extLst>
          </p:cNvPr>
          <p:cNvSpPr>
            <a:spLocks noGrp="1"/>
          </p:cNvSpPr>
          <p:nvPr>
            <p:ph type="ftr" sz="quarter" idx="11"/>
          </p:nvPr>
        </p:nvSpPr>
        <p:spPr/>
        <p:txBody>
          <a:bodyPr/>
          <a:lstStyle/>
          <a:p>
            <a:r>
              <a:rPr lang="lt-LT"/>
              <a:t>connect-erasmus.eu</a:t>
            </a:r>
          </a:p>
        </p:txBody>
      </p:sp>
      <p:pic>
        <p:nvPicPr>
          <p:cNvPr id="4" name="Paveikslėlis 3">
            <a:extLst>
              <a:ext uri="{FF2B5EF4-FFF2-40B4-BE49-F238E27FC236}">
                <a16:creationId xmlns:a16="http://schemas.microsoft.com/office/drawing/2014/main" id="{2F5DE116-EDBB-43A0-85AA-38010CB76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5439" y="633910"/>
            <a:ext cx="6004317" cy="5088709"/>
          </a:xfrm>
          <a:prstGeom prst="rect">
            <a:avLst/>
          </a:prstGeom>
        </p:spPr>
      </p:pic>
      <p:sp>
        <p:nvSpPr>
          <p:cNvPr id="12" name="Pavadinimas 11">
            <a:extLst>
              <a:ext uri="{FF2B5EF4-FFF2-40B4-BE49-F238E27FC236}">
                <a16:creationId xmlns:a16="http://schemas.microsoft.com/office/drawing/2014/main" id="{9AFAD8BB-BE9F-44D6-BBAD-10873555C576}"/>
              </a:ext>
            </a:extLst>
          </p:cNvPr>
          <p:cNvSpPr>
            <a:spLocks noGrp="1"/>
          </p:cNvSpPr>
          <p:nvPr>
            <p:ph type="title"/>
          </p:nvPr>
        </p:nvSpPr>
        <p:spPr>
          <a:xfrm>
            <a:off x="847725" y="765176"/>
            <a:ext cx="6982379" cy="684211"/>
          </a:xfrm>
        </p:spPr>
        <p:txBody>
          <a:bodyPr>
            <a:normAutofit fontScale="90000"/>
          </a:bodyPr>
          <a:lstStyle/>
          <a:p>
            <a:r>
              <a:rPr lang="el-GR" dirty="0"/>
              <a:t>Ώρα για σκέψη</a:t>
            </a:r>
            <a:r>
              <a:rPr lang="en-US" dirty="0"/>
              <a:t>!</a:t>
            </a:r>
            <a:endParaRPr lang="lt-LT" dirty="0"/>
          </a:p>
        </p:txBody>
      </p:sp>
    </p:spTree>
    <p:extLst>
      <p:ext uri="{BB962C8B-B14F-4D97-AF65-F5344CB8AC3E}">
        <p14:creationId xmlns:p14="http://schemas.microsoft.com/office/powerpoint/2010/main" val="382909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488786" y="545855"/>
            <a:ext cx="10515600" cy="678815"/>
          </a:xfrm>
        </p:spPr>
        <p:txBody>
          <a:bodyPr>
            <a:normAutofit fontScale="90000"/>
          </a:bodyPr>
          <a:lstStyle/>
          <a:p>
            <a:r>
              <a:rPr lang="el-GR" b="1" dirty="0"/>
              <a:t>Διατήρηση και Αξιολόγηση της Αλλαγής</a:t>
            </a:r>
            <a:r>
              <a:rPr lang="en-US" b="1" dirty="0"/>
              <a:t> (1)</a:t>
            </a:r>
            <a:endParaRPr lang="lt-LT" b="1" dirty="0"/>
          </a:p>
        </p:txBody>
      </p:sp>
      <p:sp>
        <p:nvSpPr>
          <p:cNvPr id="6" name="Teksto vietos rezervavimo ženklas 5">
            <a:extLst>
              <a:ext uri="{FF2B5EF4-FFF2-40B4-BE49-F238E27FC236}">
                <a16:creationId xmlns:a16="http://schemas.microsoft.com/office/drawing/2014/main" id="{AC0536EC-49F6-495B-AA88-91349576320C}"/>
              </a:ext>
            </a:extLst>
          </p:cNvPr>
          <p:cNvSpPr>
            <a:spLocks noGrp="1"/>
          </p:cNvSpPr>
          <p:nvPr>
            <p:ph type="body" idx="1"/>
          </p:nvPr>
        </p:nvSpPr>
        <p:spPr>
          <a:xfrm>
            <a:off x="400737" y="1810092"/>
            <a:ext cx="10372709" cy="385559"/>
          </a:xfrm>
        </p:spPr>
        <p:txBody>
          <a:bodyPr/>
          <a:lstStyle/>
          <a:p>
            <a:r>
              <a:rPr lang="el-GR" i="1" dirty="0">
                <a:solidFill>
                  <a:schemeClr val="tx1"/>
                </a:solidFill>
              </a:rPr>
              <a:t>Πώς ξέρουμε ότι η αλλαγή λειτουργεί;</a:t>
            </a:r>
            <a:endParaRPr lang="lt-LT" i="1" dirty="0">
              <a:solidFill>
                <a:schemeClr val="tx1"/>
              </a:solidFill>
            </a:endParaRPr>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488786" y="2195651"/>
            <a:ext cx="9224900" cy="3758520"/>
          </a:xfrm>
        </p:spPr>
        <p:txBody>
          <a:bodyPr>
            <a:normAutofit fontScale="92500" lnSpcReduction="10000"/>
          </a:bodyPr>
          <a:lstStyle/>
          <a:p>
            <a:pPr marL="0" lvl="0" indent="0">
              <a:buNone/>
            </a:pPr>
            <a:r>
              <a:rPr lang="el-GR" sz="1800" dirty="0">
                <a:solidFill>
                  <a:schemeClr val="tx1"/>
                </a:solidFill>
              </a:rPr>
              <a:t>Ανάλογα με το ποιο είναι το κυρίαρχο παράδειγμά σας ή ο τρόπος που λειτουργεί η κουλτούρα του οργανισμού σας, η παρακολούθηση και η αξιολόγηση της αλλαγής θα δώσει διαφορετικές απαντήσεις!!!</a:t>
            </a:r>
          </a:p>
          <a:p>
            <a:pPr marL="0" lvl="0" indent="0">
              <a:buNone/>
            </a:pPr>
            <a:r>
              <a:rPr lang="el-GR" sz="1800" u="sng" dirty="0">
                <a:solidFill>
                  <a:schemeClr val="tx1"/>
                </a:solidFill>
              </a:rPr>
              <a:t>Από τη μία πλευρά, </a:t>
            </a:r>
            <a:r>
              <a:rPr lang="el-GR" sz="1800" dirty="0">
                <a:solidFill>
                  <a:schemeClr val="tx1"/>
                </a:solidFill>
              </a:rPr>
              <a:t>μπορούμε να αξιολογήσουμε την επιτυχία με μετρήσιμα αποτελέσματα </a:t>
            </a:r>
            <a:r>
              <a:rPr lang="en-GB" sz="1800" dirty="0">
                <a:solidFill>
                  <a:schemeClr val="tx1"/>
                </a:solidFill>
                <a:sym typeface="Wingdings" panose="05000000000000000000" pitchFamily="2" charset="2"/>
              </a:rPr>
              <a:t></a:t>
            </a:r>
            <a:r>
              <a:rPr lang="el-GR" sz="1800" dirty="0">
                <a:solidFill>
                  <a:schemeClr val="tx1"/>
                </a:solidFill>
                <a:sym typeface="Wingdings" panose="05000000000000000000" pitchFamily="2" charset="2"/>
              </a:rPr>
              <a:t>μειωμένος </a:t>
            </a:r>
            <a:r>
              <a:rPr lang="el-GR" sz="1800" dirty="0" err="1">
                <a:solidFill>
                  <a:schemeClr val="tx1"/>
                </a:solidFill>
                <a:sym typeface="Wingdings" panose="05000000000000000000" pitchFamily="2" charset="2"/>
              </a:rPr>
              <a:t>απουσιασμός</a:t>
            </a:r>
            <a:r>
              <a:rPr lang="el-GR" sz="1800" dirty="0">
                <a:solidFill>
                  <a:schemeClr val="tx1"/>
                </a:solidFill>
                <a:sym typeface="Wingdings" panose="05000000000000000000" pitchFamily="2" charset="2"/>
              </a:rPr>
              <a:t>, αυξημένη ικανοποίηση πελατών, αυξημένη ικανοποίηση εργαζομένων, μειωμένο</a:t>
            </a:r>
            <a:r>
              <a:rPr lang="en-US" sz="1800" dirty="0">
                <a:solidFill>
                  <a:schemeClr val="tx1"/>
                </a:solidFill>
                <a:sym typeface="Wingdings" panose="05000000000000000000" pitchFamily="2" charset="2"/>
              </a:rPr>
              <a:t> headcount</a:t>
            </a:r>
            <a:r>
              <a:rPr lang="el-GR" sz="1800" dirty="0">
                <a:solidFill>
                  <a:schemeClr val="tx1"/>
                </a:solidFill>
                <a:sym typeface="Wingdings" panose="05000000000000000000" pitchFamily="2" charset="2"/>
              </a:rPr>
              <a:t>, αύξηση των προτύπων ποιότητας κ.λπ.</a:t>
            </a:r>
            <a:endParaRPr lang="en-GB" sz="1800" dirty="0">
              <a:solidFill>
                <a:schemeClr val="tx1"/>
              </a:solidFill>
              <a:sym typeface="Wingdings" panose="05000000000000000000" pitchFamily="2" charset="2"/>
            </a:endParaRPr>
          </a:p>
          <a:p>
            <a:r>
              <a:rPr lang="el-GR" sz="1800" b="1" dirty="0">
                <a:solidFill>
                  <a:schemeClr val="accent4"/>
                </a:solidFill>
                <a:sym typeface="Wingdings" panose="05000000000000000000" pitchFamily="2" charset="2"/>
              </a:rPr>
              <a:t>Αυτό όμως είναι όλο; Κάποιος θα έπρεπε να λάβει υπόψιν ότι …</a:t>
            </a:r>
            <a:r>
              <a:rPr lang="en-GB" sz="1800" b="1" dirty="0">
                <a:solidFill>
                  <a:schemeClr val="accent4"/>
                </a:solidFill>
                <a:sym typeface="Wingdings" panose="05000000000000000000" pitchFamily="2" charset="2"/>
              </a:rPr>
              <a:t> </a:t>
            </a:r>
          </a:p>
          <a:p>
            <a:pPr marL="342900" indent="-342900">
              <a:buFont typeface="+mj-lt"/>
              <a:buAutoNum type="arabicPeriod"/>
            </a:pPr>
            <a:r>
              <a:rPr lang="el-GR" sz="1600" dirty="0">
                <a:solidFill>
                  <a:schemeClr val="tx1"/>
                </a:solidFill>
              </a:rPr>
              <a:t>οι άνθρωποι και τα συστήματα παρατηρούν μόνο </a:t>
            </a:r>
            <a:r>
              <a:rPr lang="el-GR" sz="1600" i="1" dirty="0">
                <a:solidFill>
                  <a:schemeClr val="tx1"/>
                </a:solidFill>
              </a:rPr>
              <a:t>ό,τι θεωρούν σημαντικό</a:t>
            </a:r>
          </a:p>
          <a:p>
            <a:pPr marL="342900" indent="-342900">
              <a:buFont typeface="+mj-lt"/>
              <a:buAutoNum type="arabicPeriod"/>
            </a:pPr>
            <a:r>
              <a:rPr lang="el-GR" sz="1600" dirty="0">
                <a:solidFill>
                  <a:schemeClr val="tx1"/>
                </a:solidFill>
              </a:rPr>
              <a:t>η ύπαρξη μιας καθορισμένης μεθοδολογίας μπορεί να διαταράξει το </a:t>
            </a:r>
            <a:r>
              <a:rPr lang="el-GR" sz="1600" i="1" dirty="0">
                <a:solidFill>
                  <a:schemeClr val="tx1"/>
                </a:solidFill>
              </a:rPr>
              <a:t>πλαίσιο</a:t>
            </a:r>
            <a:endParaRPr lang="en-GB" sz="1600" i="1" dirty="0">
              <a:solidFill>
                <a:schemeClr val="tx1"/>
              </a:solidFill>
            </a:endParaRPr>
          </a:p>
          <a:p>
            <a:pPr marL="342900" indent="-342900">
              <a:buFont typeface="+mj-lt"/>
              <a:buAutoNum type="arabicPeriod"/>
            </a:pPr>
            <a:r>
              <a:rPr lang="el-GR" sz="1600" dirty="0">
                <a:solidFill>
                  <a:schemeClr val="tx1"/>
                </a:solidFill>
              </a:rPr>
              <a:t>αυτό που παρατηρούν οι άνθρωποι μεταβάλλεται με </a:t>
            </a:r>
            <a:r>
              <a:rPr lang="el-GR" sz="1600" i="1" dirty="0">
                <a:solidFill>
                  <a:schemeClr val="tx1"/>
                </a:solidFill>
              </a:rPr>
              <a:t>την πάροδο του χρόνου</a:t>
            </a:r>
            <a:endParaRPr lang="en-GB" sz="1600" i="1" dirty="0">
              <a:solidFill>
                <a:schemeClr val="tx1"/>
              </a:solidFill>
            </a:endParaRPr>
          </a:p>
          <a:p>
            <a:pPr marL="342900" indent="-342900">
              <a:buFont typeface="+mj-lt"/>
              <a:buAutoNum type="arabicPeriod"/>
            </a:pPr>
            <a:r>
              <a:rPr lang="el-GR" sz="1600" dirty="0">
                <a:solidFill>
                  <a:schemeClr val="tx1"/>
                </a:solidFill>
              </a:rPr>
              <a:t>τα </a:t>
            </a:r>
            <a:r>
              <a:rPr lang="el-GR" sz="1600" dirty="0" err="1">
                <a:solidFill>
                  <a:schemeClr val="tx1"/>
                </a:solidFill>
              </a:rPr>
              <a:t>οργανωσιακά</a:t>
            </a:r>
            <a:r>
              <a:rPr lang="el-GR" sz="1600" dirty="0">
                <a:solidFill>
                  <a:schemeClr val="tx1"/>
                </a:solidFill>
              </a:rPr>
              <a:t> όρια είναι </a:t>
            </a:r>
            <a:r>
              <a:rPr lang="el-GR" sz="1600" i="1" dirty="0">
                <a:solidFill>
                  <a:schemeClr val="tx1"/>
                </a:solidFill>
              </a:rPr>
              <a:t>διαπερατά</a:t>
            </a:r>
          </a:p>
          <a:p>
            <a:pPr marL="342900" indent="-342900">
              <a:buFont typeface="+mj-lt"/>
              <a:buAutoNum type="arabicPeriod"/>
            </a:pPr>
            <a:r>
              <a:rPr lang="el-GR" sz="1600" dirty="0">
                <a:solidFill>
                  <a:schemeClr val="tx1"/>
                </a:solidFill>
              </a:rPr>
              <a:t>η ανατροφοδότηση  λειτουργεί σαν μια σταθερή πηγή ροής πληροφοριών που μπορεί να αλλάξει ορισμένες διαδικασίες</a:t>
            </a:r>
            <a:endParaRPr lang="lt-LT" sz="1600" dirty="0">
              <a:solidFill>
                <a:schemeClr val="tx1"/>
              </a:solidFill>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pic>
        <p:nvPicPr>
          <p:cNvPr id="3" name="Picture 2">
            <a:extLst>
              <a:ext uri="{FF2B5EF4-FFF2-40B4-BE49-F238E27FC236}">
                <a16:creationId xmlns:a16="http://schemas.microsoft.com/office/drawing/2014/main" id="{D5280231-C194-46EE-AB3E-AC0806689C0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801734" y="1810092"/>
            <a:ext cx="1943424" cy="1696079"/>
          </a:xfrm>
          <a:prstGeom prst="rect">
            <a:avLst/>
          </a:prstGeom>
        </p:spPr>
      </p:pic>
    </p:spTree>
    <p:extLst>
      <p:ext uri="{BB962C8B-B14F-4D97-AF65-F5344CB8AC3E}">
        <p14:creationId xmlns:p14="http://schemas.microsoft.com/office/powerpoint/2010/main" val="1657476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488786" y="545855"/>
            <a:ext cx="10515600" cy="678815"/>
          </a:xfrm>
        </p:spPr>
        <p:txBody>
          <a:bodyPr>
            <a:normAutofit fontScale="90000"/>
          </a:bodyPr>
          <a:lstStyle/>
          <a:p>
            <a:r>
              <a:rPr lang="el-GR" b="1" dirty="0"/>
              <a:t>Διατήρηση και Αξιολόγηση της Αλλαγής </a:t>
            </a:r>
            <a:r>
              <a:rPr lang="en-US" b="1" dirty="0"/>
              <a:t>(2)</a:t>
            </a:r>
            <a:endParaRPr lang="lt-LT" b="1" dirty="0"/>
          </a:p>
        </p:txBody>
      </p:sp>
      <p:sp>
        <p:nvSpPr>
          <p:cNvPr id="6" name="Teksto vietos rezervavimo ženklas 5">
            <a:extLst>
              <a:ext uri="{FF2B5EF4-FFF2-40B4-BE49-F238E27FC236}">
                <a16:creationId xmlns:a16="http://schemas.microsoft.com/office/drawing/2014/main" id="{AC0536EC-49F6-495B-AA88-91349576320C}"/>
              </a:ext>
            </a:extLst>
          </p:cNvPr>
          <p:cNvSpPr>
            <a:spLocks noGrp="1"/>
          </p:cNvSpPr>
          <p:nvPr>
            <p:ph type="body" idx="1"/>
          </p:nvPr>
        </p:nvSpPr>
        <p:spPr>
          <a:xfrm>
            <a:off x="409614" y="1728547"/>
            <a:ext cx="10372709" cy="385559"/>
          </a:xfrm>
        </p:spPr>
        <p:txBody>
          <a:bodyPr/>
          <a:lstStyle/>
          <a:p>
            <a:r>
              <a:rPr lang="el-GR" i="1" dirty="0">
                <a:solidFill>
                  <a:schemeClr val="tx1"/>
                </a:solidFill>
              </a:rPr>
              <a:t>Πώς κανείς μπορεί να αντιληφθεί έναν οργανισμό;</a:t>
            </a:r>
            <a:endParaRPr lang="lt-LT" i="1" dirty="0">
              <a:solidFill>
                <a:schemeClr val="tx1"/>
              </a:solidFill>
            </a:endParaRPr>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488785" y="2195651"/>
            <a:ext cx="10768099" cy="3758520"/>
          </a:xfrm>
        </p:spPr>
        <p:txBody>
          <a:bodyPr>
            <a:normAutofit fontScale="92500" lnSpcReduction="10000"/>
          </a:bodyPr>
          <a:lstStyle/>
          <a:p>
            <a:r>
              <a:rPr lang="el-GR" sz="1800" b="1" dirty="0">
                <a:solidFill>
                  <a:srgbClr val="FF7F2A"/>
                </a:solidFill>
              </a:rPr>
              <a:t>Η Μηχανική Μεταφορά </a:t>
            </a:r>
            <a:r>
              <a:rPr lang="en-US" sz="1800" b="1" dirty="0">
                <a:solidFill>
                  <a:srgbClr val="FF7F2A"/>
                </a:solidFill>
              </a:rPr>
              <a:t> </a:t>
            </a:r>
            <a:r>
              <a:rPr lang="en-US" sz="1800" b="1" dirty="0">
                <a:solidFill>
                  <a:srgbClr val="FF7F2A"/>
                </a:solidFill>
                <a:sym typeface="Wingdings" panose="05000000000000000000" pitchFamily="2" charset="2"/>
              </a:rPr>
              <a:t> </a:t>
            </a:r>
            <a:r>
              <a:rPr lang="el-GR" sz="1800" dirty="0">
                <a:solidFill>
                  <a:schemeClr val="tx1"/>
                </a:solidFill>
                <a:sym typeface="Wingdings" panose="05000000000000000000" pitchFamily="2" charset="2"/>
              </a:rPr>
              <a:t>Αυτή παράγει ένα σαφές σύνολο μετρήσιμων αποτελεσμάτων που μπορούν να παρακολουθούνται και να αξιολογούνται καθ' όλη τη διάρκεια της διαδικασίας. Η διαχείριση της αλλαγής μέσω αυτής της μεταφοράς απαιτεί εστίαση στις «σκληρές» παρά στις «μαλακές» πτυχές της αλλαγής και τα αναμενόμενα αποτελέσματα μπορεί να είναι λίγο άκαμπτα.</a:t>
            </a:r>
            <a:r>
              <a:rPr lang="en-US" sz="1800" dirty="0">
                <a:solidFill>
                  <a:schemeClr val="tx1"/>
                </a:solidFill>
                <a:sym typeface="Wingdings" panose="05000000000000000000" pitchFamily="2" charset="2"/>
              </a:rPr>
              <a:t> </a:t>
            </a:r>
            <a:endParaRPr lang="el-GR" sz="1800" dirty="0">
              <a:solidFill>
                <a:schemeClr val="tx1"/>
              </a:solidFill>
              <a:sym typeface="Wingdings" panose="05000000000000000000" pitchFamily="2" charset="2"/>
            </a:endParaRPr>
          </a:p>
          <a:p>
            <a:r>
              <a:rPr lang="el-GR" sz="1800" b="1" dirty="0">
                <a:solidFill>
                  <a:srgbClr val="FF7F2A"/>
                </a:solidFill>
                <a:sym typeface="Wingdings" panose="05000000000000000000" pitchFamily="2" charset="2"/>
              </a:rPr>
              <a:t>Η Πολιτική Μεταφορά</a:t>
            </a:r>
            <a:r>
              <a:rPr lang="en-US" sz="1800" b="1" dirty="0">
                <a:solidFill>
                  <a:srgbClr val="FF7F2A"/>
                </a:solidFill>
                <a:sym typeface="Wingdings" panose="05000000000000000000" pitchFamily="2" charset="2"/>
              </a:rPr>
              <a:t> </a:t>
            </a:r>
            <a:r>
              <a:rPr lang="el-GR" sz="1800" b="1" dirty="0">
                <a:solidFill>
                  <a:srgbClr val="FF7F2A"/>
                </a:solidFill>
                <a:sym typeface="Wingdings" panose="05000000000000000000" pitchFamily="2" charset="2"/>
              </a:rPr>
              <a:t> </a:t>
            </a:r>
            <a:r>
              <a:rPr lang="el-GR" sz="1800" dirty="0">
                <a:solidFill>
                  <a:schemeClr val="tx1"/>
                </a:solidFill>
                <a:sym typeface="Wingdings" panose="05000000000000000000" pitchFamily="2" charset="2"/>
              </a:rPr>
              <a:t>Αυτή η μεταφορά έχει να κάνει με την ικανοποίηση βασικών ομάδων ενδιαφερομένων. Η αλλαγή είναι επιτυχής εάν τα βασικά ενδιαφερόμενα μέρη είναι ικανοποιημένα και οι απόψεις και οι πολιτικές έχουν αλλάξει. Η διαδικασία της αλλαγής είναι μια διαδικασία επιτυχούς διαπραγμάτευσης με  τα μυριάδες συμφέροντα των ενδιαφερομένων.</a:t>
            </a:r>
          </a:p>
          <a:p>
            <a:r>
              <a:rPr lang="el-GR" sz="1800" b="1" dirty="0">
                <a:solidFill>
                  <a:srgbClr val="FF7F2A"/>
                </a:solidFill>
                <a:sym typeface="Wingdings" panose="05000000000000000000" pitchFamily="2" charset="2"/>
              </a:rPr>
              <a:t>Η Μεταφορά ως Οργανισμός</a:t>
            </a:r>
            <a:r>
              <a:rPr lang="en-US" sz="1800" b="1" dirty="0">
                <a:solidFill>
                  <a:srgbClr val="FF7F2A"/>
                </a:solidFill>
                <a:sym typeface="Wingdings" panose="05000000000000000000" pitchFamily="2" charset="2"/>
              </a:rPr>
              <a:t>  </a:t>
            </a:r>
            <a:r>
              <a:rPr lang="el-GR" sz="1800" dirty="0">
                <a:solidFill>
                  <a:schemeClr val="tx1"/>
                </a:solidFill>
                <a:sym typeface="Wingdings" panose="05000000000000000000" pitchFamily="2" charset="2"/>
              </a:rPr>
              <a:t>Αυτή η μεταφορά αφορά τη διασφάλιση της αποτελεσματικότητας και της αποδοτικότητας της ροής πληροφοριών στον οργανισμό και στο περιβάλλον του. Μια βασική πτυχή της επιτυχημένης διαχείρισης της αλλαγής σε αυτό το παράδειγμα είναι η εστίαση στην οργανωτική μάθηση και στην ανταπόκριση.</a:t>
            </a:r>
          </a:p>
          <a:p>
            <a:r>
              <a:rPr lang="el-GR" sz="1800" b="1" dirty="0">
                <a:solidFill>
                  <a:srgbClr val="FF7F2A"/>
                </a:solidFill>
                <a:sym typeface="Wingdings" panose="05000000000000000000" pitchFamily="2" charset="2"/>
              </a:rPr>
              <a:t>Η Μεταφορά Ροής και Μετασχηματισμού</a:t>
            </a:r>
            <a:r>
              <a:rPr lang="en-US" sz="1800" b="1" dirty="0">
                <a:solidFill>
                  <a:srgbClr val="FF7F2A"/>
                </a:solidFill>
                <a:sym typeface="Wingdings" panose="05000000000000000000" pitchFamily="2" charset="2"/>
              </a:rPr>
              <a:t> </a:t>
            </a:r>
            <a:r>
              <a:rPr lang="el-GR" sz="1800" dirty="0">
                <a:solidFill>
                  <a:schemeClr val="tx1"/>
                </a:solidFill>
                <a:sym typeface="Wingdings" panose="05000000000000000000" pitchFamily="2" charset="2"/>
              </a:rPr>
              <a:t>Αυτή η μεταφορά αφορά στη δημιουργία ενός καλά καθορισμένου  χώρου για να συμβεί η αλλαγή. Το συλλογικό όραμα και η κατεύθυνση, μαζί με μια ισχυρή αίσθηση οργανωτικών αξιών, παρέχουν το τι διακυβεύεται οριοθετώντας τις παραμέτρους για την αλλαγή</a:t>
            </a:r>
            <a:r>
              <a:rPr lang="en-GB" sz="1800" dirty="0">
                <a:solidFill>
                  <a:schemeClr val="tx1"/>
                </a:solidFill>
                <a:sym typeface="Wingdings" panose="05000000000000000000" pitchFamily="2" charset="2"/>
              </a:rPr>
              <a:t>.</a:t>
            </a:r>
            <a:endParaRPr lang="lt-LT" sz="1800" b="1" dirty="0">
              <a:solidFill>
                <a:srgbClr val="FF7F2A"/>
              </a:solidFill>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dirty="0"/>
              <a:t>connect-erasmus.eu</a:t>
            </a:r>
          </a:p>
        </p:txBody>
      </p:sp>
      <p:pic>
        <p:nvPicPr>
          <p:cNvPr id="8" name="Picture 7" descr="Icon&#10;&#10;Description automatically generated">
            <a:extLst>
              <a:ext uri="{FF2B5EF4-FFF2-40B4-BE49-F238E27FC236}">
                <a16:creationId xmlns:a16="http://schemas.microsoft.com/office/drawing/2014/main" id="{27A05A2C-81A5-4F0E-BC03-7BCF94BB84C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2558228">
            <a:off x="9984258" y="1144641"/>
            <a:ext cx="2377607" cy="1553370"/>
          </a:xfrm>
          <a:prstGeom prst="rect">
            <a:avLst/>
          </a:prstGeom>
        </p:spPr>
      </p:pic>
    </p:spTree>
    <p:extLst>
      <p:ext uri="{BB962C8B-B14F-4D97-AF65-F5344CB8AC3E}">
        <p14:creationId xmlns:p14="http://schemas.microsoft.com/office/powerpoint/2010/main" val="208545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839787" y="1366361"/>
            <a:ext cx="4787290" cy="684211"/>
          </a:xfrm>
        </p:spPr>
        <p:txBody>
          <a:bodyPr>
            <a:normAutofit fontScale="90000"/>
          </a:bodyPr>
          <a:lstStyle/>
          <a:p>
            <a:r>
              <a:rPr lang="el-GR" b="1" dirty="0">
                <a:solidFill>
                  <a:schemeClr val="bg1"/>
                </a:solidFill>
                <a:highlight>
                  <a:srgbClr val="808080"/>
                </a:highlight>
              </a:rPr>
              <a:t>Ώρα για σκέψη </a:t>
            </a:r>
            <a:r>
              <a:rPr lang="en-US" b="1" dirty="0">
                <a:solidFill>
                  <a:schemeClr val="bg1"/>
                </a:solidFill>
                <a:highlight>
                  <a:srgbClr val="808080"/>
                </a:highlight>
              </a:rPr>
              <a:t>!</a:t>
            </a:r>
            <a:endParaRPr lang="lt-LT" b="1" dirty="0">
              <a:solidFill>
                <a:schemeClr val="bg1"/>
              </a:solidFill>
              <a:highlight>
                <a:srgbClr val="808080"/>
              </a:highlight>
            </a:endParaRPr>
          </a:p>
        </p:txBody>
      </p:sp>
      <p:sp>
        <p:nvSpPr>
          <p:cNvPr id="9" name="Teksto vietos rezervavimo ženklas 8">
            <a:extLst>
              <a:ext uri="{FF2B5EF4-FFF2-40B4-BE49-F238E27FC236}">
                <a16:creationId xmlns:a16="http://schemas.microsoft.com/office/drawing/2014/main" id="{8F693401-C268-4684-864A-232E139D9721}"/>
              </a:ext>
            </a:extLst>
          </p:cNvPr>
          <p:cNvSpPr>
            <a:spLocks noGrp="1"/>
          </p:cNvSpPr>
          <p:nvPr>
            <p:ph type="body" idx="1"/>
          </p:nvPr>
        </p:nvSpPr>
        <p:spPr>
          <a:xfrm>
            <a:off x="839788" y="2771017"/>
            <a:ext cx="7586760" cy="2335555"/>
          </a:xfrm>
        </p:spPr>
        <p:txBody>
          <a:bodyPr/>
          <a:lstStyle/>
          <a:p>
            <a:r>
              <a:rPr lang="el-GR" b="1" u="sng" dirty="0"/>
              <a:t>1</a:t>
            </a:r>
            <a:r>
              <a:rPr lang="el-GR" b="1" u="sng" baseline="30000" dirty="0"/>
              <a:t>η</a:t>
            </a:r>
            <a:r>
              <a:rPr lang="el-GR" b="1" u="sng" dirty="0"/>
              <a:t> Ερώτηση</a:t>
            </a:r>
            <a:r>
              <a:rPr lang="en-GB" b="1" u="sng" dirty="0"/>
              <a:t>: </a:t>
            </a:r>
            <a:r>
              <a:rPr lang="el-GR" dirty="0">
                <a:solidFill>
                  <a:schemeClr val="tx1"/>
                </a:solidFill>
              </a:rPr>
              <a:t>Θεωρείτε ότι οι διαφορετικοί τύποι αλλαγής μπορούν να αντιμετωπιστούν πιο αποτελεσματικά με την υιοθέτηση διαφορετικών προσεγγίσεων για την αλλαγή;</a:t>
            </a:r>
          </a:p>
          <a:p>
            <a:endParaRPr lang="en-GB" dirty="0"/>
          </a:p>
          <a:p>
            <a:r>
              <a:rPr lang="el-GR" b="1" u="sng" dirty="0"/>
              <a:t>2</a:t>
            </a:r>
            <a:r>
              <a:rPr lang="el-GR" b="1" u="sng" baseline="30000" dirty="0"/>
              <a:t>η</a:t>
            </a:r>
            <a:r>
              <a:rPr lang="el-GR" b="1" u="sng" dirty="0"/>
              <a:t> Ερώτηση</a:t>
            </a:r>
            <a:r>
              <a:rPr lang="en-GB" b="1" u="sng" dirty="0"/>
              <a:t>: </a:t>
            </a:r>
            <a:r>
              <a:rPr lang="el-GR" dirty="0">
                <a:solidFill>
                  <a:schemeClr val="tx1"/>
                </a:solidFill>
              </a:rPr>
              <a:t>Αναλογιζόμενοι την προσωπικότητά σας, με ποιους τρόπους μπορεί να σας ελκύσουν οι διαφορετικές προσεγγίσεις;</a:t>
            </a:r>
            <a:endParaRPr lang="lt-LT" dirty="0">
              <a:solidFill>
                <a:schemeClr val="tx1"/>
              </a:solidFill>
            </a:endParaRPr>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pic>
        <p:nvPicPr>
          <p:cNvPr id="3" name="Picture 2" descr="A picture containing text, indoor&#10;&#10;Description automatically generated">
            <a:extLst>
              <a:ext uri="{FF2B5EF4-FFF2-40B4-BE49-F238E27FC236}">
                <a16:creationId xmlns:a16="http://schemas.microsoft.com/office/drawing/2014/main" id="{F5463470-7CFD-4084-A032-D7BDD757E8C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217642" y="2683367"/>
            <a:ext cx="1648626" cy="2184515"/>
          </a:xfrm>
          <a:prstGeom prst="rect">
            <a:avLst/>
          </a:prstGeom>
        </p:spPr>
      </p:pic>
      <p:pic>
        <p:nvPicPr>
          <p:cNvPr id="5" name="Picture 4" descr="Shape, icon&#10;&#10;Description automatically generated">
            <a:extLst>
              <a:ext uri="{FF2B5EF4-FFF2-40B4-BE49-F238E27FC236}">
                <a16:creationId xmlns:a16="http://schemas.microsoft.com/office/drawing/2014/main" id="{EE6010F0-5065-45F1-B36B-F9BD3EDE6D0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619646" y="3351440"/>
            <a:ext cx="971414" cy="848368"/>
          </a:xfrm>
          <a:prstGeom prst="rect">
            <a:avLst/>
          </a:prstGeom>
        </p:spPr>
      </p:pic>
    </p:spTree>
    <p:extLst>
      <p:ext uri="{BB962C8B-B14F-4D97-AF65-F5344CB8AC3E}">
        <p14:creationId xmlns:p14="http://schemas.microsoft.com/office/powerpoint/2010/main" val="2321053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FBFB05C8-A146-45BE-83DD-9DEB107AF8D7}"/>
              </a:ext>
            </a:extLst>
          </p:cNvPr>
          <p:cNvSpPr>
            <a:spLocks noGrp="1"/>
          </p:cNvSpPr>
          <p:nvPr>
            <p:ph type="title"/>
          </p:nvPr>
        </p:nvSpPr>
        <p:spPr/>
        <p:txBody>
          <a:bodyPr/>
          <a:lstStyle/>
          <a:p>
            <a:r>
              <a:rPr lang="el-GR" b="1" dirty="0"/>
              <a:t>Σύνοψη</a:t>
            </a:r>
            <a:endParaRPr lang="lt-LT" b="1" dirty="0"/>
          </a:p>
        </p:txBody>
      </p:sp>
      <p:sp>
        <p:nvSpPr>
          <p:cNvPr id="3" name="Poraštės vietos rezervavimo ženklas 2">
            <a:extLst>
              <a:ext uri="{FF2B5EF4-FFF2-40B4-BE49-F238E27FC236}">
                <a16:creationId xmlns:a16="http://schemas.microsoft.com/office/drawing/2014/main" id="{C40077B5-6A35-4C64-8435-CDBAB11A0F79}"/>
              </a:ext>
            </a:extLst>
          </p:cNvPr>
          <p:cNvSpPr>
            <a:spLocks noGrp="1"/>
          </p:cNvSpPr>
          <p:nvPr>
            <p:ph type="ftr" sz="quarter" idx="11"/>
          </p:nvPr>
        </p:nvSpPr>
        <p:spPr/>
        <p:txBody>
          <a:bodyPr/>
          <a:lstStyle/>
          <a:p>
            <a:r>
              <a:rPr lang="lt-LT"/>
              <a:t>connect-erasmus.eu</a:t>
            </a:r>
          </a:p>
        </p:txBody>
      </p:sp>
      <p:sp>
        <p:nvSpPr>
          <p:cNvPr id="9" name="Teksto vietos rezervavimo ženklas 8">
            <a:extLst>
              <a:ext uri="{FF2B5EF4-FFF2-40B4-BE49-F238E27FC236}">
                <a16:creationId xmlns:a16="http://schemas.microsoft.com/office/drawing/2014/main" id="{8029B119-756D-4D40-94A9-20466B79F602}"/>
              </a:ext>
            </a:extLst>
          </p:cNvPr>
          <p:cNvSpPr>
            <a:spLocks noGrp="1"/>
          </p:cNvSpPr>
          <p:nvPr>
            <p:ph type="body" sz="quarter" idx="10"/>
          </p:nvPr>
        </p:nvSpPr>
        <p:spPr/>
        <p:txBody>
          <a:bodyPr>
            <a:normAutofit fontScale="85000" lnSpcReduction="10000"/>
          </a:bodyPr>
          <a:lstStyle/>
          <a:p>
            <a:r>
              <a:rPr lang="el-GR" dirty="0">
                <a:solidFill>
                  <a:schemeClr val="tx1"/>
                </a:solidFill>
              </a:rPr>
              <a:t>Τι είναι ο κύκλος της αλλαγής;</a:t>
            </a:r>
            <a:endParaRPr lang="lt-LT" dirty="0">
              <a:solidFill>
                <a:schemeClr val="tx1"/>
              </a:solidFill>
            </a:endParaRPr>
          </a:p>
          <a:p>
            <a:endParaRPr lang="lt-LT" dirty="0">
              <a:solidFill>
                <a:schemeClr val="tx1"/>
              </a:solidFill>
            </a:endParaRPr>
          </a:p>
        </p:txBody>
      </p:sp>
      <p:sp>
        <p:nvSpPr>
          <p:cNvPr id="10" name="Teksto vietos rezervavimo ženklas 9">
            <a:extLst>
              <a:ext uri="{FF2B5EF4-FFF2-40B4-BE49-F238E27FC236}">
                <a16:creationId xmlns:a16="http://schemas.microsoft.com/office/drawing/2014/main" id="{B7B1A0EA-B241-48AE-8B2C-DF2067FECC96}"/>
              </a:ext>
            </a:extLst>
          </p:cNvPr>
          <p:cNvSpPr>
            <a:spLocks noGrp="1"/>
          </p:cNvSpPr>
          <p:nvPr>
            <p:ph type="body" sz="quarter" idx="12"/>
          </p:nvPr>
        </p:nvSpPr>
        <p:spPr/>
        <p:txBody>
          <a:bodyPr>
            <a:normAutofit/>
          </a:bodyPr>
          <a:lstStyle/>
          <a:p>
            <a:r>
              <a:rPr lang="el-GR" dirty="0">
                <a:solidFill>
                  <a:schemeClr val="tx1"/>
                </a:solidFill>
              </a:rPr>
              <a:t>Ποια είναι τα βήματα; </a:t>
            </a:r>
            <a:endParaRPr lang="en-US" dirty="0">
              <a:solidFill>
                <a:schemeClr val="tx1"/>
              </a:solidFill>
            </a:endParaRPr>
          </a:p>
          <a:p>
            <a:r>
              <a:rPr lang="el-GR" dirty="0">
                <a:solidFill>
                  <a:schemeClr val="tx1"/>
                </a:solidFill>
              </a:rPr>
              <a:t>Τι εννοούμε με τον όρο</a:t>
            </a:r>
            <a:r>
              <a:rPr lang="en-US" dirty="0">
                <a:solidFill>
                  <a:schemeClr val="tx1"/>
                </a:solidFill>
              </a:rPr>
              <a:t> “cyclic nature”</a:t>
            </a:r>
            <a:r>
              <a:rPr lang="el-GR" dirty="0">
                <a:solidFill>
                  <a:schemeClr val="tx1"/>
                </a:solidFill>
              </a:rPr>
              <a:t>;</a:t>
            </a:r>
            <a:endParaRPr lang="lt-LT" dirty="0">
              <a:solidFill>
                <a:schemeClr val="tx1"/>
              </a:solidFill>
            </a:endParaRPr>
          </a:p>
          <a:p>
            <a:endParaRPr lang="lt-LT" dirty="0">
              <a:solidFill>
                <a:schemeClr val="tx1"/>
              </a:solidFill>
            </a:endParaRPr>
          </a:p>
        </p:txBody>
      </p:sp>
      <p:sp>
        <p:nvSpPr>
          <p:cNvPr id="11" name="Teksto vietos rezervavimo ženklas 10">
            <a:extLst>
              <a:ext uri="{FF2B5EF4-FFF2-40B4-BE49-F238E27FC236}">
                <a16:creationId xmlns:a16="http://schemas.microsoft.com/office/drawing/2014/main" id="{7B8256B7-F102-4AE2-BCF7-BE2DF7ED5D9B}"/>
              </a:ext>
            </a:extLst>
          </p:cNvPr>
          <p:cNvSpPr>
            <a:spLocks noGrp="1"/>
          </p:cNvSpPr>
          <p:nvPr>
            <p:ph type="body" sz="quarter" idx="13"/>
          </p:nvPr>
        </p:nvSpPr>
        <p:spPr/>
        <p:txBody>
          <a:bodyPr>
            <a:normAutofit fontScale="92500"/>
          </a:bodyPr>
          <a:lstStyle/>
          <a:p>
            <a:r>
              <a:rPr lang="en-US" dirty="0">
                <a:solidFill>
                  <a:schemeClr val="tx1"/>
                </a:solidFill>
              </a:rPr>
              <a:t>Needs Assessment Analysis</a:t>
            </a:r>
            <a:endParaRPr lang="lt-LT" dirty="0">
              <a:solidFill>
                <a:schemeClr val="tx1"/>
              </a:solidFill>
            </a:endParaRPr>
          </a:p>
          <a:p>
            <a:endParaRPr lang="lt-LT" dirty="0">
              <a:solidFill>
                <a:schemeClr val="tx1"/>
              </a:solidFill>
            </a:endParaRPr>
          </a:p>
        </p:txBody>
      </p:sp>
      <p:sp>
        <p:nvSpPr>
          <p:cNvPr id="12" name="Teksto vietos rezervavimo ženklas 11">
            <a:extLst>
              <a:ext uri="{FF2B5EF4-FFF2-40B4-BE49-F238E27FC236}">
                <a16:creationId xmlns:a16="http://schemas.microsoft.com/office/drawing/2014/main" id="{53937C1D-E292-40BA-BBDC-28303FB400EC}"/>
              </a:ext>
            </a:extLst>
          </p:cNvPr>
          <p:cNvSpPr>
            <a:spLocks noGrp="1"/>
          </p:cNvSpPr>
          <p:nvPr>
            <p:ph type="body" sz="quarter" idx="14"/>
          </p:nvPr>
        </p:nvSpPr>
        <p:spPr/>
        <p:txBody>
          <a:bodyPr>
            <a:normAutofit fontScale="92500" lnSpcReduction="10000"/>
          </a:bodyPr>
          <a:lstStyle/>
          <a:p>
            <a:r>
              <a:rPr lang="el-GR" dirty="0">
                <a:solidFill>
                  <a:schemeClr val="tx1"/>
                </a:solidFill>
              </a:rPr>
              <a:t>Τι είναι;</a:t>
            </a:r>
            <a:endParaRPr lang="en-US" dirty="0">
              <a:solidFill>
                <a:schemeClr val="tx1"/>
              </a:solidFill>
            </a:endParaRPr>
          </a:p>
          <a:p>
            <a:r>
              <a:rPr lang="el-GR" dirty="0">
                <a:solidFill>
                  <a:schemeClr val="tx1"/>
                </a:solidFill>
              </a:rPr>
              <a:t>Τι χρειαζόμαστε;</a:t>
            </a:r>
            <a:endParaRPr lang="en-US" dirty="0">
              <a:solidFill>
                <a:schemeClr val="tx1"/>
              </a:solidFill>
            </a:endParaRPr>
          </a:p>
          <a:p>
            <a:r>
              <a:rPr lang="el-GR" dirty="0">
                <a:solidFill>
                  <a:schemeClr val="tx1"/>
                </a:solidFill>
              </a:rPr>
              <a:t>Πώς τη διεξάγουμε;</a:t>
            </a:r>
            <a:endParaRPr lang="lt-LT" dirty="0">
              <a:solidFill>
                <a:schemeClr val="tx1"/>
              </a:solidFill>
            </a:endParaRPr>
          </a:p>
          <a:p>
            <a:endParaRPr lang="lt-LT" dirty="0">
              <a:solidFill>
                <a:schemeClr val="tx1"/>
              </a:solidFill>
            </a:endParaRPr>
          </a:p>
        </p:txBody>
      </p:sp>
      <p:sp>
        <p:nvSpPr>
          <p:cNvPr id="13" name="Teksto vietos rezervavimo ženklas 12">
            <a:extLst>
              <a:ext uri="{FF2B5EF4-FFF2-40B4-BE49-F238E27FC236}">
                <a16:creationId xmlns:a16="http://schemas.microsoft.com/office/drawing/2014/main" id="{9266811C-9BE2-4E05-B4FB-2BE6A87EDCB7}"/>
              </a:ext>
            </a:extLst>
          </p:cNvPr>
          <p:cNvSpPr>
            <a:spLocks noGrp="1"/>
          </p:cNvSpPr>
          <p:nvPr>
            <p:ph type="body" sz="quarter" idx="15"/>
          </p:nvPr>
        </p:nvSpPr>
        <p:spPr/>
        <p:txBody>
          <a:bodyPr>
            <a:normAutofit lnSpcReduction="10000"/>
          </a:bodyPr>
          <a:lstStyle/>
          <a:p>
            <a:r>
              <a:rPr lang="el-GR" dirty="0">
                <a:solidFill>
                  <a:schemeClr val="tx1"/>
                </a:solidFill>
              </a:rPr>
              <a:t>Εφαρμογή της Αλλαγής</a:t>
            </a:r>
            <a:endParaRPr lang="lt-LT" dirty="0">
              <a:solidFill>
                <a:schemeClr val="tx1"/>
              </a:solidFill>
            </a:endParaRPr>
          </a:p>
          <a:p>
            <a:endParaRPr lang="lt-LT" dirty="0">
              <a:solidFill>
                <a:schemeClr val="tx1"/>
              </a:solidFill>
            </a:endParaRPr>
          </a:p>
        </p:txBody>
      </p:sp>
      <p:sp>
        <p:nvSpPr>
          <p:cNvPr id="14" name="Teksto vietos rezervavimo ženklas 13">
            <a:extLst>
              <a:ext uri="{FF2B5EF4-FFF2-40B4-BE49-F238E27FC236}">
                <a16:creationId xmlns:a16="http://schemas.microsoft.com/office/drawing/2014/main" id="{69ECCA98-5D2A-4952-9F26-699D8C7A7C36}"/>
              </a:ext>
            </a:extLst>
          </p:cNvPr>
          <p:cNvSpPr>
            <a:spLocks noGrp="1"/>
          </p:cNvSpPr>
          <p:nvPr>
            <p:ph type="body" sz="quarter" idx="16"/>
          </p:nvPr>
        </p:nvSpPr>
        <p:spPr/>
        <p:txBody>
          <a:bodyPr/>
          <a:lstStyle/>
          <a:p>
            <a:r>
              <a:rPr lang="el-GR" dirty="0">
                <a:solidFill>
                  <a:schemeClr val="tx1"/>
                </a:solidFill>
              </a:rPr>
              <a:t>Ποιοι είναι οι παράγοντες της επιτυχίας;</a:t>
            </a:r>
            <a:endParaRPr lang="en-US" dirty="0">
              <a:solidFill>
                <a:schemeClr val="tx1"/>
              </a:solidFill>
            </a:endParaRPr>
          </a:p>
          <a:p>
            <a:endParaRPr lang="lt-LT" dirty="0">
              <a:solidFill>
                <a:schemeClr val="tx1"/>
              </a:solidFill>
            </a:endParaRPr>
          </a:p>
        </p:txBody>
      </p:sp>
      <p:sp>
        <p:nvSpPr>
          <p:cNvPr id="15" name="Teksto vietos rezervavimo ženklas 14">
            <a:extLst>
              <a:ext uri="{FF2B5EF4-FFF2-40B4-BE49-F238E27FC236}">
                <a16:creationId xmlns:a16="http://schemas.microsoft.com/office/drawing/2014/main" id="{72BC9B5B-B642-4D78-ADB2-5D5DCD429BD0}"/>
              </a:ext>
            </a:extLst>
          </p:cNvPr>
          <p:cNvSpPr>
            <a:spLocks noGrp="1"/>
          </p:cNvSpPr>
          <p:nvPr>
            <p:ph type="body" sz="quarter" idx="17"/>
          </p:nvPr>
        </p:nvSpPr>
        <p:spPr/>
        <p:txBody>
          <a:bodyPr>
            <a:normAutofit lnSpcReduction="10000"/>
          </a:bodyPr>
          <a:lstStyle/>
          <a:p>
            <a:r>
              <a:rPr lang="el-GR" dirty="0">
                <a:solidFill>
                  <a:schemeClr val="tx1"/>
                </a:solidFill>
              </a:rPr>
              <a:t>Αξιολόγηση της Αλλαγής</a:t>
            </a:r>
            <a:endParaRPr lang="lt-LT" dirty="0">
              <a:solidFill>
                <a:schemeClr val="tx1"/>
              </a:solidFill>
            </a:endParaRPr>
          </a:p>
          <a:p>
            <a:endParaRPr lang="lt-LT" dirty="0">
              <a:solidFill>
                <a:schemeClr val="tx1"/>
              </a:solidFill>
            </a:endParaRPr>
          </a:p>
        </p:txBody>
      </p:sp>
      <p:sp>
        <p:nvSpPr>
          <p:cNvPr id="16" name="Teksto vietos rezervavimo ženklas 15">
            <a:extLst>
              <a:ext uri="{FF2B5EF4-FFF2-40B4-BE49-F238E27FC236}">
                <a16:creationId xmlns:a16="http://schemas.microsoft.com/office/drawing/2014/main" id="{E8920523-CE39-4B2F-BD48-C88732927CF3}"/>
              </a:ext>
            </a:extLst>
          </p:cNvPr>
          <p:cNvSpPr>
            <a:spLocks noGrp="1"/>
          </p:cNvSpPr>
          <p:nvPr>
            <p:ph type="body" sz="quarter" idx="18"/>
          </p:nvPr>
        </p:nvSpPr>
        <p:spPr/>
        <p:txBody>
          <a:bodyPr>
            <a:normAutofit/>
          </a:bodyPr>
          <a:lstStyle/>
          <a:p>
            <a:r>
              <a:rPr lang="el-GR" dirty="0">
                <a:solidFill>
                  <a:schemeClr val="tx1"/>
                </a:solidFill>
              </a:rPr>
              <a:t>Πώς αξιολογούμε την Αλλαγή;</a:t>
            </a:r>
            <a:endParaRPr lang="en-US" dirty="0">
              <a:solidFill>
                <a:schemeClr val="tx1"/>
              </a:solidFill>
            </a:endParaRPr>
          </a:p>
          <a:p>
            <a:r>
              <a:rPr lang="el-GR" dirty="0">
                <a:solidFill>
                  <a:schemeClr val="tx1"/>
                </a:solidFill>
              </a:rPr>
              <a:t>Ποιες είναι οι μεταφορές που μπορούμε να χρησιμοποιήσουμε;</a:t>
            </a:r>
            <a:endParaRPr lang="lt-LT" dirty="0">
              <a:solidFill>
                <a:schemeClr val="tx1"/>
              </a:solidFill>
            </a:endParaRPr>
          </a:p>
        </p:txBody>
      </p:sp>
      <p:sp>
        <p:nvSpPr>
          <p:cNvPr id="21" name="Lygiašonis trikampis 20">
            <a:extLst>
              <a:ext uri="{FF2B5EF4-FFF2-40B4-BE49-F238E27FC236}">
                <a16:creationId xmlns:a16="http://schemas.microsoft.com/office/drawing/2014/main" id="{F03A0A54-1398-47AF-9FB6-8F979195B742}"/>
              </a:ext>
            </a:extLst>
          </p:cNvPr>
          <p:cNvSpPr/>
          <p:nvPr/>
        </p:nvSpPr>
        <p:spPr>
          <a:xfrm>
            <a:off x="839788" y="1933963"/>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2" name="Lygiašonis trikampis 21">
            <a:extLst>
              <a:ext uri="{FF2B5EF4-FFF2-40B4-BE49-F238E27FC236}">
                <a16:creationId xmlns:a16="http://schemas.microsoft.com/office/drawing/2014/main" id="{EC25D523-0539-4B97-A69F-C1E9B2FCEEF0}"/>
              </a:ext>
            </a:extLst>
          </p:cNvPr>
          <p:cNvSpPr/>
          <p:nvPr/>
        </p:nvSpPr>
        <p:spPr>
          <a:xfrm>
            <a:off x="839788" y="3868561"/>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3" name="Lygiašonis trikampis 22">
            <a:extLst>
              <a:ext uri="{FF2B5EF4-FFF2-40B4-BE49-F238E27FC236}">
                <a16:creationId xmlns:a16="http://schemas.microsoft.com/office/drawing/2014/main" id="{5A47F3EB-3FA2-4B25-954D-0655101960C9}"/>
              </a:ext>
            </a:extLst>
          </p:cNvPr>
          <p:cNvSpPr/>
          <p:nvPr/>
        </p:nvSpPr>
        <p:spPr>
          <a:xfrm>
            <a:off x="6172200" y="1933963"/>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4" name="Lygiašonis trikampis 23">
            <a:extLst>
              <a:ext uri="{FF2B5EF4-FFF2-40B4-BE49-F238E27FC236}">
                <a16:creationId xmlns:a16="http://schemas.microsoft.com/office/drawing/2014/main" id="{8BF4F1A2-9B07-459B-A261-6A70F997E4F7}"/>
              </a:ext>
            </a:extLst>
          </p:cNvPr>
          <p:cNvSpPr/>
          <p:nvPr/>
        </p:nvSpPr>
        <p:spPr>
          <a:xfrm>
            <a:off x="6172200" y="3868561"/>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062039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o vietos rezervavimo ženklas 12">
            <a:extLst>
              <a:ext uri="{FF2B5EF4-FFF2-40B4-BE49-F238E27FC236}">
                <a16:creationId xmlns:a16="http://schemas.microsoft.com/office/drawing/2014/main" id="{0D9371FC-8141-4284-AA2B-A8A5E788B3B1}"/>
              </a:ext>
            </a:extLst>
          </p:cNvPr>
          <p:cNvSpPr>
            <a:spLocks noGrp="1"/>
          </p:cNvSpPr>
          <p:nvPr>
            <p:ph type="body" idx="1"/>
          </p:nvPr>
        </p:nvSpPr>
        <p:spPr>
          <a:xfrm>
            <a:off x="363984" y="1463287"/>
            <a:ext cx="5206823" cy="4201045"/>
          </a:xfrm>
        </p:spPr>
        <p:txBody>
          <a:bodyPr/>
          <a:lstStyle/>
          <a:p>
            <a:r>
              <a:rPr lang="el-GR" sz="2000" dirty="0">
                <a:solidFill>
                  <a:schemeClr val="tx1"/>
                </a:solidFill>
              </a:rPr>
              <a:t>Τα στοιχεία δείχνουν ότι η πλειονότητα των σχεδίων για οργανωσιακή αλλαγή  αποτυγχάνει, κυρίως λόγω της έλλειψης προσοχής στις βασικές αρχές της Διοίκησης Αλλαγών.</a:t>
            </a:r>
            <a:endParaRPr lang="en-GB" sz="2000" dirty="0">
              <a:solidFill>
                <a:schemeClr val="tx1"/>
              </a:solidFill>
            </a:endParaRPr>
          </a:p>
          <a:p>
            <a:endParaRPr lang="en-GB" sz="2000" dirty="0">
              <a:solidFill>
                <a:schemeClr val="tx1"/>
              </a:solidFill>
            </a:endParaRPr>
          </a:p>
          <a:p>
            <a:r>
              <a:rPr lang="el-GR" sz="2000" dirty="0">
                <a:solidFill>
                  <a:schemeClr val="tx1"/>
                </a:solidFill>
              </a:rPr>
              <a:t>Θα διαβάσετε μια πραγματική μελέτη περίπτωσης ενός αποτυχημένου σχεδίου αλλαγής, που εφαρμόστηκε από την HRMC.</a:t>
            </a:r>
          </a:p>
          <a:p>
            <a:endParaRPr lang="en-GB" sz="2000" dirty="0">
              <a:solidFill>
                <a:schemeClr val="tx1"/>
              </a:solidFill>
            </a:endParaRPr>
          </a:p>
          <a:p>
            <a:r>
              <a:rPr lang="el-GR" sz="2000" b="1" dirty="0">
                <a:solidFill>
                  <a:schemeClr val="tx1"/>
                </a:solidFill>
              </a:rPr>
              <a:t>Έχοντας διαβάσει για το πως η HMRC αντιμετώπισε την αλλαγή την τελευταία δεκαετία, υπάρχει κάτι που θα κάνατε διαφορετικά;</a:t>
            </a:r>
            <a:endParaRPr lang="lt-LT" sz="2000" b="1" dirty="0">
              <a:solidFill>
                <a:schemeClr val="tx1"/>
              </a:solidFill>
            </a:endParaRPr>
          </a:p>
        </p:txBody>
      </p:sp>
      <p:sp>
        <p:nvSpPr>
          <p:cNvPr id="3" name="Poraštės vietos rezervavimo ženklas 2">
            <a:extLst>
              <a:ext uri="{FF2B5EF4-FFF2-40B4-BE49-F238E27FC236}">
                <a16:creationId xmlns:a16="http://schemas.microsoft.com/office/drawing/2014/main" id="{603EDC4E-2A9D-4890-AD76-DB20EE9866E2}"/>
              </a:ext>
            </a:extLst>
          </p:cNvPr>
          <p:cNvSpPr>
            <a:spLocks noGrp="1"/>
          </p:cNvSpPr>
          <p:nvPr>
            <p:ph type="ftr" sz="quarter" idx="11"/>
          </p:nvPr>
        </p:nvSpPr>
        <p:spPr/>
        <p:txBody>
          <a:bodyPr/>
          <a:lstStyle/>
          <a:p>
            <a:r>
              <a:rPr lang="lt-LT"/>
              <a:t>connect-erasmus.eu</a:t>
            </a:r>
          </a:p>
        </p:txBody>
      </p:sp>
      <p:pic>
        <p:nvPicPr>
          <p:cNvPr id="4" name="Paveikslėlis 3">
            <a:extLst>
              <a:ext uri="{FF2B5EF4-FFF2-40B4-BE49-F238E27FC236}">
                <a16:creationId xmlns:a16="http://schemas.microsoft.com/office/drawing/2014/main" id="{2F5DE116-EDBB-43A0-85AA-38010CB76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5439" y="633910"/>
            <a:ext cx="6004317" cy="5088709"/>
          </a:xfrm>
          <a:prstGeom prst="rect">
            <a:avLst/>
          </a:prstGeom>
        </p:spPr>
      </p:pic>
      <p:sp>
        <p:nvSpPr>
          <p:cNvPr id="12" name="Pavadinimas 11">
            <a:extLst>
              <a:ext uri="{FF2B5EF4-FFF2-40B4-BE49-F238E27FC236}">
                <a16:creationId xmlns:a16="http://schemas.microsoft.com/office/drawing/2014/main" id="{9AFAD8BB-BE9F-44D6-BBAD-10873555C576}"/>
              </a:ext>
            </a:extLst>
          </p:cNvPr>
          <p:cNvSpPr>
            <a:spLocks noGrp="1"/>
          </p:cNvSpPr>
          <p:nvPr>
            <p:ph type="title"/>
          </p:nvPr>
        </p:nvSpPr>
        <p:spPr>
          <a:xfrm>
            <a:off x="363984" y="743016"/>
            <a:ext cx="6982379" cy="684211"/>
          </a:xfrm>
        </p:spPr>
        <p:txBody>
          <a:bodyPr>
            <a:normAutofit fontScale="90000"/>
          </a:bodyPr>
          <a:lstStyle/>
          <a:p>
            <a:r>
              <a:rPr lang="el-GR" dirty="0"/>
              <a:t>Άσκηση</a:t>
            </a:r>
            <a:endParaRPr lang="lt-LT" dirty="0"/>
          </a:p>
        </p:txBody>
      </p:sp>
    </p:spTree>
    <p:extLst>
      <p:ext uri="{BB962C8B-B14F-4D97-AF65-F5344CB8AC3E}">
        <p14:creationId xmlns:p14="http://schemas.microsoft.com/office/powerpoint/2010/main" val="3251183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vadinimas 12">
            <a:extLst>
              <a:ext uri="{FF2B5EF4-FFF2-40B4-BE49-F238E27FC236}">
                <a16:creationId xmlns:a16="http://schemas.microsoft.com/office/drawing/2014/main" id="{C846B201-1BEE-4ECD-886D-FCC666DE7BE5}"/>
              </a:ext>
            </a:extLst>
          </p:cNvPr>
          <p:cNvSpPr>
            <a:spLocks noGrp="1"/>
          </p:cNvSpPr>
          <p:nvPr>
            <p:ph type="title"/>
          </p:nvPr>
        </p:nvSpPr>
        <p:spPr/>
        <p:txBody>
          <a:bodyPr>
            <a:normAutofit fontScale="90000"/>
          </a:bodyPr>
          <a:lstStyle/>
          <a:p>
            <a:r>
              <a:rPr lang="el-GR" b="1" dirty="0"/>
              <a:t>Σας ευχαριστώ για την προσοχή σας</a:t>
            </a:r>
            <a:r>
              <a:rPr lang="en-US" b="1" dirty="0"/>
              <a:t>! </a:t>
            </a:r>
            <a:br>
              <a:rPr lang="en-US" b="1" dirty="0"/>
            </a:br>
            <a:br>
              <a:rPr lang="en-US" b="1" dirty="0"/>
            </a:br>
            <a:r>
              <a:rPr lang="el-GR" b="1" dirty="0"/>
              <a:t>Ερωτήσεις;</a:t>
            </a:r>
            <a:endParaRPr lang="lt-LT" b="1" dirty="0"/>
          </a:p>
        </p:txBody>
      </p:sp>
      <p:sp>
        <p:nvSpPr>
          <p:cNvPr id="3" name="Poraštės vietos rezervavimo ženklas 2">
            <a:extLst>
              <a:ext uri="{FF2B5EF4-FFF2-40B4-BE49-F238E27FC236}">
                <a16:creationId xmlns:a16="http://schemas.microsoft.com/office/drawing/2014/main" id="{69505FB3-9A8E-439E-8B3D-9B9A7FD362C4}"/>
              </a:ext>
            </a:extLst>
          </p:cNvPr>
          <p:cNvSpPr>
            <a:spLocks noGrp="1"/>
          </p:cNvSpPr>
          <p:nvPr>
            <p:ph type="ftr" sz="quarter" idx="11"/>
          </p:nvPr>
        </p:nvSpPr>
        <p:spPr/>
        <p:txBody>
          <a:bodyPr/>
          <a:lstStyle/>
          <a:p>
            <a:r>
              <a:rPr lang="lt-LT"/>
              <a:t>connect-erasmus.eu</a:t>
            </a:r>
          </a:p>
        </p:txBody>
      </p:sp>
      <p:sp>
        <p:nvSpPr>
          <p:cNvPr id="15" name="Stačiakampis 14">
            <a:extLst>
              <a:ext uri="{FF2B5EF4-FFF2-40B4-BE49-F238E27FC236}">
                <a16:creationId xmlns:a16="http://schemas.microsoft.com/office/drawing/2014/main" id="{F5FF9E45-F720-4042-BAF7-625FF01D8BB9}"/>
              </a:ext>
            </a:extLst>
          </p:cNvPr>
          <p:cNvSpPr/>
          <p:nvPr/>
        </p:nvSpPr>
        <p:spPr>
          <a:xfrm>
            <a:off x="836613" y="3733726"/>
            <a:ext cx="10515600" cy="461665"/>
          </a:xfrm>
          <a:prstGeom prst="rect">
            <a:avLst/>
          </a:prstGeom>
        </p:spPr>
        <p:txBody>
          <a:bodyPr wrap="square">
            <a:spAutoFit/>
          </a:bodyPr>
          <a:lstStyle/>
          <a:p>
            <a:r>
              <a:rPr lang="lt-LT" sz="2400" b="1" dirty="0" err="1">
                <a:solidFill>
                  <a:schemeClr val="bg1"/>
                </a:solidFill>
              </a:rPr>
              <a:t>your</a:t>
            </a:r>
            <a:r>
              <a:rPr lang="en-US" sz="2400" b="1" dirty="0">
                <a:solidFill>
                  <a:schemeClr val="bg1"/>
                </a:solidFill>
              </a:rPr>
              <a:t>@email_address.eu</a:t>
            </a:r>
            <a:endParaRPr lang="lt-LT" sz="2400" b="1" dirty="0">
              <a:solidFill>
                <a:schemeClr val="bg1"/>
              </a:solidFill>
            </a:endParaRPr>
          </a:p>
        </p:txBody>
      </p:sp>
    </p:spTree>
    <p:extLst>
      <p:ext uri="{BB962C8B-B14F-4D97-AF65-F5344CB8AC3E}">
        <p14:creationId xmlns:p14="http://schemas.microsoft.com/office/powerpoint/2010/main" val="575510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6E2A6E-16C1-418A-96EA-2CB5A316DF6E}"/>
              </a:ext>
            </a:extLst>
          </p:cNvPr>
          <p:cNvSpPr>
            <a:spLocks noGrp="1"/>
          </p:cNvSpPr>
          <p:nvPr>
            <p:ph type="title"/>
          </p:nvPr>
        </p:nvSpPr>
        <p:spPr>
          <a:xfrm>
            <a:off x="819079" y="276557"/>
            <a:ext cx="10515600" cy="781685"/>
          </a:xfrm>
        </p:spPr>
        <p:txBody>
          <a:bodyPr/>
          <a:lstStyle/>
          <a:p>
            <a:r>
              <a:rPr lang="el-GR" dirty="0"/>
              <a:t>Θεματικές που θα καλυφθούν</a:t>
            </a:r>
            <a:endParaRPr lang="lt-LT" dirty="0"/>
          </a:p>
        </p:txBody>
      </p:sp>
      <p:sp>
        <p:nvSpPr>
          <p:cNvPr id="3" name="Poraštės vietos rezervavimo ženklas 2">
            <a:extLst>
              <a:ext uri="{FF2B5EF4-FFF2-40B4-BE49-F238E27FC236}">
                <a16:creationId xmlns:a16="http://schemas.microsoft.com/office/drawing/2014/main" id="{F9493724-C5D1-46F1-AB61-28C87C47E9F1}"/>
              </a:ext>
            </a:extLst>
          </p:cNvPr>
          <p:cNvSpPr>
            <a:spLocks noGrp="1"/>
          </p:cNvSpPr>
          <p:nvPr>
            <p:ph type="ftr" sz="quarter" idx="11"/>
          </p:nvPr>
        </p:nvSpPr>
        <p:spPr/>
        <p:txBody>
          <a:bodyPr/>
          <a:lstStyle/>
          <a:p>
            <a:r>
              <a:rPr lang="lt-LT"/>
              <a:t>connect-erasmus.eu</a:t>
            </a:r>
          </a:p>
        </p:txBody>
      </p:sp>
      <p:sp>
        <p:nvSpPr>
          <p:cNvPr id="4" name="Teksto vietos rezervavimo ženklas 3">
            <a:extLst>
              <a:ext uri="{FF2B5EF4-FFF2-40B4-BE49-F238E27FC236}">
                <a16:creationId xmlns:a16="http://schemas.microsoft.com/office/drawing/2014/main" id="{11A10090-259C-445E-AB96-640E6AEC6205}"/>
              </a:ext>
            </a:extLst>
          </p:cNvPr>
          <p:cNvSpPr>
            <a:spLocks noGrp="1"/>
          </p:cNvSpPr>
          <p:nvPr>
            <p:ph type="body" sz="quarter" idx="10"/>
          </p:nvPr>
        </p:nvSpPr>
        <p:spPr>
          <a:xfrm>
            <a:off x="1184343" y="1247982"/>
            <a:ext cx="10188575" cy="466586"/>
          </a:xfrm>
        </p:spPr>
        <p:txBody>
          <a:bodyPr>
            <a:normAutofit lnSpcReduction="10000"/>
          </a:bodyPr>
          <a:lstStyle/>
          <a:p>
            <a:r>
              <a:rPr lang="en-US" dirty="0">
                <a:solidFill>
                  <a:schemeClr val="tx1"/>
                </a:solidFill>
              </a:rPr>
              <a:t>2.1. </a:t>
            </a:r>
            <a:r>
              <a:rPr lang="el-GR" dirty="0">
                <a:solidFill>
                  <a:schemeClr val="tx1"/>
                </a:solidFill>
              </a:rPr>
              <a:t>Τι είναι η</a:t>
            </a:r>
            <a:r>
              <a:rPr lang="en-US" dirty="0">
                <a:solidFill>
                  <a:schemeClr val="tx1"/>
                </a:solidFill>
              </a:rPr>
              <a:t> </a:t>
            </a:r>
            <a:r>
              <a:rPr lang="el-GR" dirty="0">
                <a:solidFill>
                  <a:schemeClr val="tx1"/>
                </a:solidFill>
              </a:rPr>
              <a:t>Ανάλυση αναγκών;</a:t>
            </a:r>
            <a:endParaRPr lang="lt-LT" dirty="0">
              <a:solidFill>
                <a:schemeClr val="tx1"/>
              </a:solidFill>
            </a:endParaRPr>
          </a:p>
          <a:p>
            <a:endParaRPr lang="lt-LT" dirty="0">
              <a:solidFill>
                <a:schemeClr val="tx1"/>
              </a:solidFill>
            </a:endParaRPr>
          </a:p>
        </p:txBody>
      </p:sp>
      <p:sp>
        <p:nvSpPr>
          <p:cNvPr id="5" name="Teksto vietos rezervavimo ženklas 4">
            <a:extLst>
              <a:ext uri="{FF2B5EF4-FFF2-40B4-BE49-F238E27FC236}">
                <a16:creationId xmlns:a16="http://schemas.microsoft.com/office/drawing/2014/main" id="{D15CDCE1-3388-42FC-ACED-8DD443C2C446}"/>
              </a:ext>
            </a:extLst>
          </p:cNvPr>
          <p:cNvSpPr>
            <a:spLocks noGrp="1"/>
          </p:cNvSpPr>
          <p:nvPr>
            <p:ph type="body" sz="quarter" idx="12"/>
          </p:nvPr>
        </p:nvSpPr>
        <p:spPr>
          <a:xfrm>
            <a:off x="1163635" y="1628465"/>
            <a:ext cx="10190162" cy="1325806"/>
          </a:xfrm>
        </p:spPr>
        <p:txBody>
          <a:bodyPr>
            <a:normAutofit/>
          </a:bodyPr>
          <a:lstStyle/>
          <a:p>
            <a:pPr marL="342900" indent="-342900">
              <a:buFont typeface="Arial" panose="020B0604020202020204" pitchFamily="34" charset="0"/>
              <a:buChar char="•"/>
            </a:pPr>
            <a:r>
              <a:rPr lang="el-GR" dirty="0">
                <a:solidFill>
                  <a:schemeClr val="tx1"/>
                </a:solidFill>
              </a:rPr>
              <a:t>Ορισμός της Ανάλυσης αναγκών.</a:t>
            </a:r>
            <a:endParaRPr lang="en-US" dirty="0">
              <a:solidFill>
                <a:schemeClr val="tx1"/>
              </a:solidFill>
            </a:endParaRPr>
          </a:p>
          <a:p>
            <a:pPr marL="342900" indent="-342900">
              <a:buFont typeface="Arial" panose="020B0604020202020204" pitchFamily="34" charset="0"/>
              <a:buChar char="•"/>
            </a:pPr>
            <a:r>
              <a:rPr lang="el-GR" dirty="0">
                <a:solidFill>
                  <a:schemeClr val="tx1"/>
                </a:solidFill>
              </a:rPr>
              <a:t>Πώς τη διεξάγουμε;</a:t>
            </a:r>
            <a:endParaRPr lang="en-US" dirty="0">
              <a:solidFill>
                <a:schemeClr val="tx1"/>
              </a:solidFill>
            </a:endParaRPr>
          </a:p>
          <a:p>
            <a:pPr marL="342900" indent="-342900">
              <a:buFont typeface="Arial" panose="020B0604020202020204" pitchFamily="34" charset="0"/>
              <a:buChar char="•"/>
            </a:pPr>
            <a:r>
              <a:rPr lang="el-GR" dirty="0">
                <a:solidFill>
                  <a:schemeClr val="tx1"/>
                </a:solidFill>
              </a:rPr>
              <a:t>Εργαλεία και μέθοδος.</a:t>
            </a:r>
            <a:endParaRPr lang="lt-LT" dirty="0">
              <a:solidFill>
                <a:schemeClr val="tx1"/>
              </a:solidFill>
            </a:endParaRPr>
          </a:p>
          <a:p>
            <a:endParaRPr lang="lt-LT" dirty="0">
              <a:solidFill>
                <a:schemeClr val="tx1"/>
              </a:solidFill>
            </a:endParaRPr>
          </a:p>
        </p:txBody>
      </p:sp>
      <p:sp>
        <p:nvSpPr>
          <p:cNvPr id="6" name="Teksto vietos rezervavimo ženklas 5">
            <a:extLst>
              <a:ext uri="{FF2B5EF4-FFF2-40B4-BE49-F238E27FC236}">
                <a16:creationId xmlns:a16="http://schemas.microsoft.com/office/drawing/2014/main" id="{A866B034-00D7-41D7-B54A-6B3F54BA9067}"/>
              </a:ext>
            </a:extLst>
          </p:cNvPr>
          <p:cNvSpPr>
            <a:spLocks noGrp="1"/>
          </p:cNvSpPr>
          <p:nvPr>
            <p:ph type="body" sz="quarter" idx="13"/>
          </p:nvPr>
        </p:nvSpPr>
        <p:spPr>
          <a:xfrm>
            <a:off x="1184343" y="2977752"/>
            <a:ext cx="10188575" cy="466586"/>
          </a:xfrm>
        </p:spPr>
        <p:txBody>
          <a:bodyPr>
            <a:normAutofit lnSpcReduction="10000"/>
          </a:bodyPr>
          <a:lstStyle/>
          <a:p>
            <a:r>
              <a:rPr lang="en-US" dirty="0">
                <a:solidFill>
                  <a:schemeClr val="tx1"/>
                </a:solidFill>
              </a:rPr>
              <a:t>2.2. </a:t>
            </a:r>
            <a:r>
              <a:rPr lang="el-GR" dirty="0">
                <a:solidFill>
                  <a:schemeClr val="tx1"/>
                </a:solidFill>
              </a:rPr>
              <a:t>Πώς εφαρμόζουμε την αλλαγή;</a:t>
            </a:r>
            <a:endParaRPr lang="lt-LT" dirty="0">
              <a:solidFill>
                <a:schemeClr val="tx1"/>
              </a:solidFill>
            </a:endParaRPr>
          </a:p>
          <a:p>
            <a:endParaRPr lang="lt-LT" dirty="0">
              <a:solidFill>
                <a:schemeClr val="tx1"/>
              </a:solidFill>
            </a:endParaRPr>
          </a:p>
        </p:txBody>
      </p:sp>
      <p:sp>
        <p:nvSpPr>
          <p:cNvPr id="8" name="Lygiašonis trikampis 7">
            <a:extLst>
              <a:ext uri="{FF2B5EF4-FFF2-40B4-BE49-F238E27FC236}">
                <a16:creationId xmlns:a16="http://schemas.microsoft.com/office/drawing/2014/main" id="{B5D3202F-320C-4BF4-8D1F-52BBFD5B6032}"/>
              </a:ext>
            </a:extLst>
          </p:cNvPr>
          <p:cNvSpPr/>
          <p:nvPr/>
        </p:nvSpPr>
        <p:spPr>
          <a:xfrm>
            <a:off x="843805" y="1289205"/>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 name="Lygiašonis trikampis 8">
            <a:extLst>
              <a:ext uri="{FF2B5EF4-FFF2-40B4-BE49-F238E27FC236}">
                <a16:creationId xmlns:a16="http://schemas.microsoft.com/office/drawing/2014/main" id="{FA64D3F5-9634-481F-9057-32BCA85352BB}"/>
              </a:ext>
            </a:extLst>
          </p:cNvPr>
          <p:cNvSpPr/>
          <p:nvPr/>
        </p:nvSpPr>
        <p:spPr>
          <a:xfrm>
            <a:off x="843805" y="3091081"/>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0" name="Teksto vietos rezervavimo ženklas 5">
            <a:extLst>
              <a:ext uri="{FF2B5EF4-FFF2-40B4-BE49-F238E27FC236}">
                <a16:creationId xmlns:a16="http://schemas.microsoft.com/office/drawing/2014/main" id="{22EDB8E0-3979-49B1-BE35-219B74B2263D}"/>
              </a:ext>
            </a:extLst>
          </p:cNvPr>
          <p:cNvSpPr txBox="1">
            <a:spLocks/>
          </p:cNvSpPr>
          <p:nvPr/>
        </p:nvSpPr>
        <p:spPr>
          <a:xfrm>
            <a:off x="1184343" y="4334858"/>
            <a:ext cx="10188575" cy="46658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2.3. </a:t>
            </a:r>
            <a:r>
              <a:rPr lang="el-GR" dirty="0">
                <a:solidFill>
                  <a:schemeClr val="tx1"/>
                </a:solidFill>
              </a:rPr>
              <a:t>Πώς διατηρούμε και αξιολογούμε την αλλαγή;</a:t>
            </a:r>
            <a:endParaRPr lang="lt-LT" dirty="0">
              <a:solidFill>
                <a:schemeClr val="tx1"/>
              </a:solidFill>
            </a:endParaRPr>
          </a:p>
          <a:p>
            <a:endParaRPr lang="lt-LT" dirty="0">
              <a:solidFill>
                <a:schemeClr val="tx1"/>
              </a:solidFill>
            </a:endParaRPr>
          </a:p>
        </p:txBody>
      </p:sp>
      <p:sp>
        <p:nvSpPr>
          <p:cNvPr id="13" name="Lygiašonis trikampis 8">
            <a:extLst>
              <a:ext uri="{FF2B5EF4-FFF2-40B4-BE49-F238E27FC236}">
                <a16:creationId xmlns:a16="http://schemas.microsoft.com/office/drawing/2014/main" id="{104B680D-18BB-4A56-AA43-9E8D05A50B7F}"/>
              </a:ext>
            </a:extLst>
          </p:cNvPr>
          <p:cNvSpPr/>
          <p:nvPr/>
        </p:nvSpPr>
        <p:spPr>
          <a:xfrm>
            <a:off x="843805" y="4334858"/>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Teksto vietos rezervavimo ženklas 4">
            <a:extLst>
              <a:ext uri="{FF2B5EF4-FFF2-40B4-BE49-F238E27FC236}">
                <a16:creationId xmlns:a16="http://schemas.microsoft.com/office/drawing/2014/main" id="{D39EAD61-BF32-47D9-8A4C-BFDF76A5129E}"/>
              </a:ext>
            </a:extLst>
          </p:cNvPr>
          <p:cNvSpPr txBox="1">
            <a:spLocks/>
          </p:cNvSpPr>
          <p:nvPr/>
        </p:nvSpPr>
        <p:spPr>
          <a:xfrm>
            <a:off x="1184342" y="3444985"/>
            <a:ext cx="10190162" cy="87807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b="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l-GR" dirty="0">
                <a:solidFill>
                  <a:schemeClr val="tx1"/>
                </a:solidFill>
              </a:rPr>
              <a:t>Βήματα για να εφαρμόσουμε την αλλαγή.</a:t>
            </a:r>
            <a:endParaRPr lang="en-US" dirty="0">
              <a:solidFill>
                <a:schemeClr val="tx1"/>
              </a:solidFill>
            </a:endParaRPr>
          </a:p>
          <a:p>
            <a:pPr marL="342900" indent="-342900">
              <a:buFont typeface="Arial" panose="020B0604020202020204" pitchFamily="34" charset="0"/>
              <a:buChar char="•"/>
            </a:pPr>
            <a:r>
              <a:rPr lang="el-GR" dirty="0">
                <a:solidFill>
                  <a:schemeClr val="tx1"/>
                </a:solidFill>
              </a:rPr>
              <a:t>Πώς διασφαλίζουμε την επιτυχία;</a:t>
            </a:r>
            <a:endParaRPr lang="lt-LT" dirty="0">
              <a:solidFill>
                <a:schemeClr val="tx1"/>
              </a:solidFill>
            </a:endParaRPr>
          </a:p>
          <a:p>
            <a:endParaRPr lang="lt-LT" dirty="0">
              <a:solidFill>
                <a:schemeClr val="tx1"/>
              </a:solidFill>
            </a:endParaRPr>
          </a:p>
        </p:txBody>
      </p:sp>
      <p:sp>
        <p:nvSpPr>
          <p:cNvPr id="12" name="Teksto vietos rezervavimo ženklas 4">
            <a:extLst>
              <a:ext uri="{FF2B5EF4-FFF2-40B4-BE49-F238E27FC236}">
                <a16:creationId xmlns:a16="http://schemas.microsoft.com/office/drawing/2014/main" id="{CFD0AB6B-145B-47A6-9805-4C493474BFEC}"/>
              </a:ext>
            </a:extLst>
          </p:cNvPr>
          <p:cNvSpPr txBox="1">
            <a:spLocks/>
          </p:cNvSpPr>
          <p:nvPr/>
        </p:nvSpPr>
        <p:spPr>
          <a:xfrm>
            <a:off x="1184342" y="4788175"/>
            <a:ext cx="10190162" cy="9272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b="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l-GR" dirty="0">
                <a:solidFill>
                  <a:schemeClr val="tx1"/>
                </a:solidFill>
              </a:rPr>
              <a:t>Διατήρησε και αξιολόγησε την αλλαγή.</a:t>
            </a:r>
            <a:endParaRPr lang="en-US" dirty="0">
              <a:solidFill>
                <a:schemeClr val="tx1"/>
              </a:solidFill>
            </a:endParaRPr>
          </a:p>
          <a:p>
            <a:pPr marL="342900" indent="-342900">
              <a:buFont typeface="Arial" panose="020B0604020202020204" pitchFamily="34" charset="0"/>
              <a:buChar char="•"/>
            </a:pPr>
            <a:r>
              <a:rPr lang="el-GR" dirty="0">
                <a:solidFill>
                  <a:schemeClr val="tx1"/>
                </a:solidFill>
              </a:rPr>
              <a:t>Κυκλική φύση της αλλαγής (</a:t>
            </a:r>
            <a:r>
              <a:rPr lang="en-US" dirty="0">
                <a:solidFill>
                  <a:schemeClr val="tx1"/>
                </a:solidFill>
              </a:rPr>
              <a:t>cyclic nature</a:t>
            </a:r>
            <a:r>
              <a:rPr lang="el-GR" dirty="0">
                <a:solidFill>
                  <a:schemeClr val="tx1"/>
                </a:solidFill>
              </a:rPr>
              <a:t>).</a:t>
            </a:r>
            <a:endParaRPr lang="lt-LT" dirty="0">
              <a:solidFill>
                <a:schemeClr val="tx1"/>
              </a:solidFill>
            </a:endParaRPr>
          </a:p>
          <a:p>
            <a:endParaRPr lang="lt-LT" dirty="0">
              <a:solidFill>
                <a:schemeClr val="tx1"/>
              </a:solidFill>
            </a:endParaRPr>
          </a:p>
        </p:txBody>
      </p:sp>
    </p:spTree>
    <p:extLst>
      <p:ext uri="{BB962C8B-B14F-4D97-AF65-F5344CB8AC3E}">
        <p14:creationId xmlns:p14="http://schemas.microsoft.com/office/powerpoint/2010/main" val="1785967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685800" y="2284009"/>
            <a:ext cx="10504487" cy="684211"/>
          </a:xfrm>
        </p:spPr>
        <p:txBody>
          <a:bodyPr>
            <a:normAutofit fontScale="90000"/>
          </a:bodyPr>
          <a:lstStyle/>
          <a:p>
            <a:r>
              <a:rPr lang="el-GR" dirty="0"/>
              <a:t>Τι είναι ο κύκλος αλλαγής;</a:t>
            </a:r>
            <a:endParaRPr lang="lt-LT" dirty="0"/>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graphicFrame>
        <p:nvGraphicFramePr>
          <p:cNvPr id="2" name="Diagram 1">
            <a:extLst>
              <a:ext uri="{FF2B5EF4-FFF2-40B4-BE49-F238E27FC236}">
                <a16:creationId xmlns:a16="http://schemas.microsoft.com/office/drawing/2014/main" id="{B766772D-8750-45BE-A309-214F5F753103}"/>
              </a:ext>
            </a:extLst>
          </p:cNvPr>
          <p:cNvGraphicFramePr/>
          <p:nvPr>
            <p:extLst>
              <p:ext uri="{D42A27DB-BD31-4B8C-83A1-F6EECF244321}">
                <p14:modId xmlns:p14="http://schemas.microsoft.com/office/powerpoint/2010/main" val="3882415002"/>
              </p:ext>
            </p:extLst>
          </p:nvPr>
        </p:nvGraphicFramePr>
        <p:xfrm>
          <a:off x="224848" y="3164430"/>
          <a:ext cx="5368084" cy="2593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Graphical user interface&#10;&#10;Description automatically generated with medium confidence">
            <a:extLst>
              <a:ext uri="{FF2B5EF4-FFF2-40B4-BE49-F238E27FC236}">
                <a16:creationId xmlns:a16="http://schemas.microsoft.com/office/drawing/2014/main" id="{4904D5A8-1A4A-4718-B8F9-21C6AA909D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22749" y="3789951"/>
            <a:ext cx="7344403" cy="941847"/>
          </a:xfrm>
          <a:prstGeom prst="rect">
            <a:avLst/>
          </a:prstGeom>
        </p:spPr>
      </p:pic>
    </p:spTree>
    <p:extLst>
      <p:ext uri="{BB962C8B-B14F-4D97-AF65-F5344CB8AC3E}">
        <p14:creationId xmlns:p14="http://schemas.microsoft.com/office/powerpoint/2010/main" val="2880386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685800" y="1298588"/>
            <a:ext cx="10504487" cy="684211"/>
          </a:xfrm>
          <a:solidFill>
            <a:schemeClr val="bg1"/>
          </a:solidFill>
        </p:spPr>
        <p:txBody>
          <a:bodyPr>
            <a:normAutofit fontScale="90000"/>
          </a:bodyPr>
          <a:lstStyle/>
          <a:p>
            <a:r>
              <a:rPr lang="el-GR" dirty="0"/>
              <a:t>Τι είναι η </a:t>
            </a:r>
            <a:r>
              <a:rPr lang="el-GR" sz="4400" dirty="0"/>
              <a:t>Α</a:t>
            </a:r>
            <a:r>
              <a:rPr lang="el-GR" dirty="0"/>
              <a:t>νάλυση </a:t>
            </a:r>
            <a:r>
              <a:rPr lang="el-GR" sz="4400" dirty="0"/>
              <a:t>Α</a:t>
            </a:r>
            <a:r>
              <a:rPr lang="el-GR" dirty="0"/>
              <a:t>ναγκών;</a:t>
            </a:r>
            <a:r>
              <a:rPr lang="en-US" dirty="0"/>
              <a:t> (1)</a:t>
            </a:r>
            <a:endParaRPr lang="lt-LT" dirty="0"/>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sp>
        <p:nvSpPr>
          <p:cNvPr id="10" name="Content Placeholder 2">
            <a:extLst>
              <a:ext uri="{FF2B5EF4-FFF2-40B4-BE49-F238E27FC236}">
                <a16:creationId xmlns:a16="http://schemas.microsoft.com/office/drawing/2014/main" id="{0ABAE915-E405-42B5-B528-BB1553E71A10}"/>
              </a:ext>
            </a:extLst>
          </p:cNvPr>
          <p:cNvSpPr>
            <a:spLocks noGrp="1"/>
          </p:cNvSpPr>
          <p:nvPr/>
        </p:nvSpPr>
        <p:spPr>
          <a:xfrm>
            <a:off x="685800" y="2554552"/>
            <a:ext cx="11094868" cy="3399619"/>
          </a:xfrm>
          <a:prstGeom prst="rect">
            <a:avLst/>
          </a:prstGeom>
        </p:spPr>
        <p:txBody>
          <a:bodyPr vert="horz" lIns="91440" tIns="45720" rIns="91440" bIns="45720" rtlCol="0">
            <a:normAutofit fontScale="925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buFont typeface="Courier New" panose="02070309020205020404" pitchFamily="49" charset="0"/>
              <a:buChar char="o"/>
            </a:pPr>
            <a:r>
              <a:rPr lang="el-GR" dirty="0"/>
              <a:t>Μπορεί να εμφανιστεί και με τους όρους</a:t>
            </a:r>
            <a:r>
              <a:rPr lang="en-GB" dirty="0"/>
              <a:t>: “gap analysis”, “needs analysis”</a:t>
            </a:r>
            <a:r>
              <a:rPr lang="el-GR" dirty="0"/>
              <a:t> και</a:t>
            </a:r>
            <a:r>
              <a:rPr lang="en-GB" dirty="0"/>
              <a:t> “performance analysis”</a:t>
            </a:r>
          </a:p>
          <a:p>
            <a:pPr>
              <a:buFont typeface="Courier New" panose="02070309020205020404" pitchFamily="49" charset="0"/>
              <a:buChar char="o"/>
            </a:pPr>
            <a:r>
              <a:rPr lang="el-GR" dirty="0"/>
              <a:t>Χάσμα (</a:t>
            </a:r>
            <a:r>
              <a:rPr lang="en-US" dirty="0"/>
              <a:t>Gap</a:t>
            </a:r>
            <a:r>
              <a:rPr lang="el-GR" dirty="0"/>
              <a:t>) </a:t>
            </a:r>
            <a:r>
              <a:rPr lang="en-GB" dirty="0"/>
              <a:t>(</a:t>
            </a:r>
            <a:r>
              <a:rPr lang="el-GR" dirty="0"/>
              <a:t>είτε ως ευκαιρία είτε ως πρόβλημα</a:t>
            </a:r>
            <a:r>
              <a:rPr lang="en-GB" dirty="0"/>
              <a:t>) </a:t>
            </a:r>
            <a:r>
              <a:rPr lang="en-GB" dirty="0">
                <a:sym typeface="Wingdings" panose="05000000000000000000" pitchFamily="2" charset="2"/>
              </a:rPr>
              <a:t> </a:t>
            </a:r>
            <a:r>
              <a:rPr lang="el-GR" dirty="0"/>
              <a:t>κοινοί υποκινητές δράσης και αλλαγής</a:t>
            </a:r>
            <a:endParaRPr lang="en-GB" dirty="0"/>
          </a:p>
          <a:p>
            <a:pPr>
              <a:buFont typeface="Courier New" panose="02070309020205020404" pitchFamily="49" charset="0"/>
              <a:buChar char="o"/>
            </a:pPr>
            <a:r>
              <a:rPr lang="el-GR" b="1" dirty="0"/>
              <a:t>Απαραίτητη η διαπίστωση του χάσματος μεταξύ του «που είμαστε τώρα»</a:t>
            </a:r>
            <a:r>
              <a:rPr lang="en-GB" b="1" dirty="0"/>
              <a:t> </a:t>
            </a:r>
            <a:r>
              <a:rPr lang="el-GR" b="1" dirty="0"/>
              <a:t>και</a:t>
            </a:r>
            <a:r>
              <a:rPr lang="en-GB" b="1" dirty="0"/>
              <a:t> </a:t>
            </a:r>
            <a:r>
              <a:rPr lang="el-GR" b="1" dirty="0"/>
              <a:t>«πού θέλουμε να πάμε»</a:t>
            </a:r>
            <a:r>
              <a:rPr lang="en-GB" b="1" dirty="0"/>
              <a:t> !!!</a:t>
            </a:r>
            <a:endParaRPr lang="en-GB" b="1" dirty="0">
              <a:sym typeface="Wingdings" panose="05000000000000000000" pitchFamily="2" charset="2"/>
            </a:endParaRPr>
          </a:p>
          <a:p>
            <a:pPr>
              <a:buFont typeface="Courier New" panose="02070309020205020404" pitchFamily="49" charset="0"/>
              <a:buChar char="o"/>
            </a:pPr>
            <a:r>
              <a:rPr lang="el-GR" dirty="0"/>
              <a:t>Τα πλεονεκτήματα</a:t>
            </a:r>
            <a:r>
              <a:rPr lang="en-GB" dirty="0"/>
              <a:t>: </a:t>
            </a:r>
          </a:p>
          <a:p>
            <a:pPr algn="l"/>
            <a:r>
              <a:rPr lang="en-GB" sz="1800" b="0" i="0" u="none" strike="noStrike" baseline="0" dirty="0"/>
              <a:t>(a) </a:t>
            </a:r>
            <a:r>
              <a:rPr lang="el-GR" sz="1800" b="1" i="1" dirty="0"/>
              <a:t>συστηματική διαδικασία</a:t>
            </a:r>
            <a:r>
              <a:rPr lang="en-GB" sz="1800" b="1" i="1" u="none" strike="noStrike" baseline="0" dirty="0"/>
              <a:t> </a:t>
            </a:r>
            <a:r>
              <a:rPr lang="el-GR" sz="1800" i="1" u="none" strike="noStrike" baseline="0" dirty="0"/>
              <a:t>για την καθοδήγηση της λήψης αποφάσεων</a:t>
            </a:r>
            <a:endParaRPr lang="el-GR" sz="1800" b="0" i="0" u="none" strike="noStrike" baseline="0" dirty="0"/>
          </a:p>
          <a:p>
            <a:pPr algn="l"/>
            <a:r>
              <a:rPr lang="en-GB" sz="1800" b="0" i="0" u="none" strike="noStrike" baseline="0" dirty="0"/>
              <a:t>(b) </a:t>
            </a:r>
            <a:r>
              <a:rPr lang="el-GR" sz="1800" b="1" i="1" dirty="0"/>
              <a:t>παροχή αιτιολόγησης </a:t>
            </a:r>
            <a:r>
              <a:rPr lang="el-GR" sz="1800" i="1" dirty="0"/>
              <a:t>για τις αποφάσεις πριν την λήψη τους </a:t>
            </a:r>
            <a:endParaRPr lang="el-GR" sz="1800" dirty="0"/>
          </a:p>
          <a:p>
            <a:pPr algn="l"/>
            <a:r>
              <a:rPr lang="en-GB" sz="1800" b="0" i="0" u="none" strike="noStrike" baseline="0" dirty="0"/>
              <a:t>(c) </a:t>
            </a:r>
            <a:r>
              <a:rPr lang="el-GR" sz="1800" b="1" i="1" dirty="0"/>
              <a:t>μπορεί να κλιμακωθεί </a:t>
            </a:r>
            <a:r>
              <a:rPr lang="el-GR" sz="1800" i="1" dirty="0"/>
              <a:t>για κάθε μέγεθος έργου, χρονικού πλαισίου και προϋπολογισμού </a:t>
            </a:r>
            <a:endParaRPr lang="el-GR" sz="1800" i="0" u="none" strike="noStrike" baseline="0" dirty="0"/>
          </a:p>
          <a:p>
            <a:pPr algn="l"/>
            <a:r>
              <a:rPr lang="en-GB" sz="1800" dirty="0"/>
              <a:t>(d) </a:t>
            </a:r>
            <a:r>
              <a:rPr lang="el-GR" sz="1800" b="1" i="1" dirty="0"/>
              <a:t>προσφέρει ένα </a:t>
            </a:r>
            <a:r>
              <a:rPr lang="el-GR" sz="1800" b="1" i="1" dirty="0" err="1"/>
              <a:t>αντιγράψιμο</a:t>
            </a:r>
            <a:r>
              <a:rPr lang="el-GR" sz="1800" b="1" i="1" dirty="0"/>
              <a:t> μοντέλο</a:t>
            </a:r>
            <a:r>
              <a:rPr lang="en-GB" sz="1800" b="1" i="1" dirty="0"/>
              <a:t> </a:t>
            </a:r>
            <a:r>
              <a:rPr lang="el-GR" sz="1800" i="1" dirty="0"/>
              <a:t>που μπορεί να εφαρμοστεί τόσο από αρχάριους όσο και από ειδικούς</a:t>
            </a:r>
            <a:endParaRPr lang="en-GB" sz="1800" dirty="0"/>
          </a:p>
        </p:txBody>
      </p:sp>
    </p:spTree>
    <p:extLst>
      <p:ext uri="{BB962C8B-B14F-4D97-AF65-F5344CB8AC3E}">
        <p14:creationId xmlns:p14="http://schemas.microsoft.com/office/powerpoint/2010/main" val="65826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685800" y="1298588"/>
            <a:ext cx="10504487" cy="684211"/>
          </a:xfrm>
          <a:solidFill>
            <a:schemeClr val="bg1"/>
          </a:solidFill>
        </p:spPr>
        <p:txBody>
          <a:bodyPr>
            <a:normAutofit fontScale="90000"/>
          </a:bodyPr>
          <a:lstStyle/>
          <a:p>
            <a:r>
              <a:rPr lang="el-GR" dirty="0"/>
              <a:t>Τι είναι η Ανάλυση Αναγκών;</a:t>
            </a:r>
            <a:r>
              <a:rPr lang="en-US" dirty="0"/>
              <a:t> (2)</a:t>
            </a:r>
            <a:endParaRPr lang="lt-LT" dirty="0"/>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dirty="0"/>
              <a:t>connect-erasmus.eu</a:t>
            </a:r>
          </a:p>
        </p:txBody>
      </p:sp>
      <p:sp>
        <p:nvSpPr>
          <p:cNvPr id="10" name="Content Placeholder 2">
            <a:extLst>
              <a:ext uri="{FF2B5EF4-FFF2-40B4-BE49-F238E27FC236}">
                <a16:creationId xmlns:a16="http://schemas.microsoft.com/office/drawing/2014/main" id="{0ABAE915-E405-42B5-B528-BB1553E71A10}"/>
              </a:ext>
            </a:extLst>
          </p:cNvPr>
          <p:cNvSpPr>
            <a:spLocks noGrp="1"/>
          </p:cNvSpPr>
          <p:nvPr/>
        </p:nvSpPr>
        <p:spPr>
          <a:xfrm>
            <a:off x="685800" y="2795333"/>
            <a:ext cx="5262240" cy="3153563"/>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buFont typeface="Courier New" panose="02070309020205020404" pitchFamily="49" charset="0"/>
              <a:buChar char="o"/>
            </a:pPr>
            <a:r>
              <a:rPr lang="el-GR" dirty="0"/>
              <a:t>Είναι ένα απλό εργαλείο για τ λήψη κατάλληλων αποφάσεων!</a:t>
            </a:r>
            <a:r>
              <a:rPr lang="en-GB" dirty="0"/>
              <a:t> </a:t>
            </a:r>
            <a:endParaRPr lang="el-GR" dirty="0"/>
          </a:p>
          <a:p>
            <a:pPr>
              <a:buFont typeface="Courier New" panose="02070309020205020404" pitchFamily="49" charset="0"/>
              <a:buChar char="o"/>
            </a:pPr>
            <a:r>
              <a:rPr lang="el-GR" dirty="0"/>
              <a:t>Μπορεί επίσης να οριστεί σε σχέση με τα κενά ως προς τα αποτελέσματα </a:t>
            </a:r>
            <a:r>
              <a:rPr lang="en-GB" sz="1400" dirty="0"/>
              <a:t>(Kaufman, Oakley-Brown, Watkins, &amp; Leigh, 2003)</a:t>
            </a:r>
          </a:p>
          <a:p>
            <a:pPr>
              <a:buFont typeface="Courier New" panose="02070309020205020404" pitchFamily="49" charset="0"/>
              <a:buChar char="o"/>
            </a:pPr>
            <a:r>
              <a:rPr lang="el-GR" b="1" dirty="0"/>
              <a:t>Ανάγκη</a:t>
            </a:r>
            <a:r>
              <a:rPr lang="en-GB" dirty="0"/>
              <a:t>= </a:t>
            </a:r>
            <a:r>
              <a:rPr lang="el-GR" dirty="0"/>
              <a:t>η διαφορά ανάμεσα στα επιτεύγματα του παρόντος και των επιθυμητών</a:t>
            </a:r>
            <a:endParaRPr lang="en-GB" dirty="0"/>
          </a:p>
        </p:txBody>
      </p:sp>
      <p:pic>
        <p:nvPicPr>
          <p:cNvPr id="3" name="Picture 2" descr="A picture containing text, hanger&#10;&#10;Description automatically generated">
            <a:extLst>
              <a:ext uri="{FF2B5EF4-FFF2-40B4-BE49-F238E27FC236}">
                <a16:creationId xmlns:a16="http://schemas.microsoft.com/office/drawing/2014/main" id="{D92C6D49-E3C7-444B-877D-6F12A36EEBCD}"/>
              </a:ext>
            </a:extLst>
          </p:cNvPr>
          <p:cNvPicPr>
            <a:picLocks noChangeAspect="1"/>
          </p:cNvPicPr>
          <p:nvPr/>
        </p:nvPicPr>
        <p:blipFill rotWithShape="1">
          <a:blip r:embed="rId2">
            <a:extLst>
              <a:ext uri="{28A0092B-C50C-407E-A947-70E740481C1C}">
                <a14:useLocalDpi xmlns:a14="http://schemas.microsoft.com/office/drawing/2010/main" val="0"/>
              </a:ext>
            </a:extLst>
          </a:blip>
          <a:srcRect l="5287" t="2401" r="3748" b="2748"/>
          <a:stretch/>
        </p:blipFill>
        <p:spPr>
          <a:xfrm>
            <a:off x="6711918" y="2503785"/>
            <a:ext cx="5059669" cy="2945774"/>
          </a:xfrm>
          <a:prstGeom prst="rect">
            <a:avLst/>
          </a:prstGeom>
        </p:spPr>
      </p:pic>
    </p:spTree>
    <p:extLst>
      <p:ext uri="{BB962C8B-B14F-4D97-AF65-F5344CB8AC3E}">
        <p14:creationId xmlns:p14="http://schemas.microsoft.com/office/powerpoint/2010/main" val="4144410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576835" y="881242"/>
            <a:ext cx="10775378" cy="678815"/>
          </a:xfrm>
        </p:spPr>
        <p:txBody>
          <a:bodyPr>
            <a:normAutofit/>
          </a:bodyPr>
          <a:lstStyle/>
          <a:p>
            <a:r>
              <a:rPr lang="el-GR" b="1" dirty="0"/>
              <a:t>Διεξαγωγή της Ανάλυσης Αναγκών</a:t>
            </a:r>
            <a:r>
              <a:rPr lang="en-US" b="1" dirty="0"/>
              <a:t> (1)</a:t>
            </a:r>
            <a:endParaRPr lang="lt-LT" b="1" dirty="0"/>
          </a:p>
        </p:txBody>
      </p:sp>
      <p:sp>
        <p:nvSpPr>
          <p:cNvPr id="6" name="Teksto vietos rezervavimo ženklas 5">
            <a:extLst>
              <a:ext uri="{FF2B5EF4-FFF2-40B4-BE49-F238E27FC236}">
                <a16:creationId xmlns:a16="http://schemas.microsoft.com/office/drawing/2014/main" id="{AC0536EC-49F6-495B-AA88-91349576320C}"/>
              </a:ext>
            </a:extLst>
          </p:cNvPr>
          <p:cNvSpPr>
            <a:spLocks noGrp="1"/>
          </p:cNvSpPr>
          <p:nvPr>
            <p:ph type="body" idx="1"/>
          </p:nvPr>
        </p:nvSpPr>
        <p:spPr>
          <a:xfrm>
            <a:off x="576834" y="1810092"/>
            <a:ext cx="10372709" cy="385559"/>
          </a:xfrm>
        </p:spPr>
        <p:txBody>
          <a:bodyPr/>
          <a:lstStyle/>
          <a:p>
            <a:r>
              <a:rPr lang="el-GR" dirty="0">
                <a:solidFill>
                  <a:schemeClr val="tx1"/>
                </a:solidFill>
              </a:rPr>
              <a:t>Βήμα</a:t>
            </a:r>
            <a:r>
              <a:rPr lang="en-US" dirty="0">
                <a:solidFill>
                  <a:schemeClr val="tx1"/>
                </a:solidFill>
              </a:rPr>
              <a:t> 1</a:t>
            </a:r>
            <a:r>
              <a:rPr lang="el-GR" baseline="30000" dirty="0">
                <a:solidFill>
                  <a:schemeClr val="tx1"/>
                </a:solidFill>
              </a:rPr>
              <a:t>ο</a:t>
            </a:r>
            <a:r>
              <a:rPr lang="el-GR" dirty="0">
                <a:solidFill>
                  <a:schemeClr val="tx1"/>
                </a:solidFill>
              </a:rPr>
              <a:t> </a:t>
            </a:r>
            <a:r>
              <a:rPr lang="en-US" dirty="0">
                <a:solidFill>
                  <a:schemeClr val="tx1"/>
                </a:solidFill>
              </a:rPr>
              <a:t>: </a:t>
            </a:r>
            <a:r>
              <a:rPr lang="el-GR" i="1" dirty="0">
                <a:solidFill>
                  <a:schemeClr val="tx1"/>
                </a:solidFill>
              </a:rPr>
              <a:t>Αναγνώριση</a:t>
            </a:r>
            <a:endParaRPr lang="lt-LT" i="1" dirty="0">
              <a:solidFill>
                <a:schemeClr val="tx1"/>
              </a:solidFill>
            </a:endParaRPr>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576834" y="2195651"/>
            <a:ext cx="10873044" cy="2159407"/>
          </a:xfrm>
        </p:spPr>
        <p:txBody>
          <a:bodyPr>
            <a:normAutofit fontScale="92500" lnSpcReduction="10000"/>
          </a:bodyPr>
          <a:lstStyle/>
          <a:p>
            <a:pPr marL="457200" lvl="0" indent="-457200">
              <a:buFont typeface="+mj-lt"/>
              <a:buAutoNum type="arabicPeriod"/>
            </a:pPr>
            <a:r>
              <a:rPr lang="el-GR" sz="1800" dirty="0">
                <a:solidFill>
                  <a:schemeClr val="tx1"/>
                </a:solidFill>
              </a:rPr>
              <a:t>Προσδιορίστε τους εσωτερικούς και εξωτερικούς συνεργάτες σας για την αξιολόγηση των αναγκών.</a:t>
            </a:r>
          </a:p>
          <a:p>
            <a:pPr marL="457200" lvl="0" indent="-457200">
              <a:buFont typeface="+mj-lt"/>
              <a:buAutoNum type="arabicPeriod"/>
            </a:pPr>
            <a:r>
              <a:rPr lang="el-GR" sz="1800" dirty="0">
                <a:solidFill>
                  <a:schemeClr val="tx1"/>
                </a:solidFill>
              </a:rPr>
              <a:t>Προσδιορίστε ποια δεδομένα απαιτούνται για τον προσδιορισμό των αναγκών σε στρατηγικό, τακτικό σε επιχειρησιακό επίπεδο και σε επίπεδο τακτικής.</a:t>
            </a:r>
          </a:p>
          <a:p>
            <a:pPr marL="457200" lvl="0" indent="-457200">
              <a:buFont typeface="+mj-lt"/>
              <a:buAutoNum type="arabicPeriod"/>
            </a:pPr>
            <a:r>
              <a:rPr lang="el-GR" sz="1800" dirty="0">
                <a:solidFill>
                  <a:schemeClr val="tx1"/>
                </a:solidFill>
              </a:rPr>
              <a:t>Προσδιορίστε πιθανές πηγές δεδομένων.</a:t>
            </a:r>
          </a:p>
          <a:p>
            <a:pPr marL="457200" lvl="0" indent="-457200">
              <a:buFont typeface="+mj-lt"/>
              <a:buAutoNum type="arabicPeriod"/>
            </a:pPr>
            <a:r>
              <a:rPr lang="el-GR" sz="1800" dirty="0">
                <a:solidFill>
                  <a:schemeClr val="tx1"/>
                </a:solidFill>
              </a:rPr>
              <a:t>Συλλέξτε πληροφορίες μέσα από: συνεντεύξεις, έρευνες, ομάδες εστίασης κ.λπ.</a:t>
            </a:r>
          </a:p>
          <a:p>
            <a:pPr marL="457200" lvl="0" indent="-457200">
              <a:buFont typeface="+mj-lt"/>
              <a:buAutoNum type="arabicPeriod"/>
            </a:pPr>
            <a:r>
              <a:rPr lang="el-GR" sz="1800" dirty="0">
                <a:solidFill>
                  <a:schemeClr val="tx1"/>
                </a:solidFill>
              </a:rPr>
              <a:t>Καθορίστε τις τελικές ανάγκες με βάση τα κενά μεταξύ των τρεχόντων και των επιθυμητών αποτελεσμάτων.</a:t>
            </a:r>
            <a:endParaRPr lang="en-GB" sz="1800" dirty="0">
              <a:solidFill>
                <a:schemeClr val="tx1"/>
              </a:solidFill>
            </a:endParaRPr>
          </a:p>
          <a:p>
            <a:pPr marL="457200" lvl="0" indent="-457200">
              <a:buFont typeface="+mj-lt"/>
              <a:buAutoNum type="arabicPeriod"/>
            </a:pPr>
            <a:endParaRPr lang="lt-LT" sz="1800" dirty="0">
              <a:solidFill>
                <a:schemeClr val="tx1"/>
              </a:solidFill>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
        <p:nvSpPr>
          <p:cNvPr id="12" name="Teksto vietos rezervavimo ženklas 5">
            <a:extLst>
              <a:ext uri="{FF2B5EF4-FFF2-40B4-BE49-F238E27FC236}">
                <a16:creationId xmlns:a16="http://schemas.microsoft.com/office/drawing/2014/main" id="{FC70AD2D-8209-4547-A59A-4EFECBC06FFF}"/>
              </a:ext>
            </a:extLst>
          </p:cNvPr>
          <p:cNvSpPr txBox="1">
            <a:spLocks/>
          </p:cNvSpPr>
          <p:nvPr/>
        </p:nvSpPr>
        <p:spPr>
          <a:xfrm>
            <a:off x="576834" y="4258923"/>
            <a:ext cx="10372709" cy="385559"/>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200" b="1" i="0" kern="120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l-GR" dirty="0">
                <a:solidFill>
                  <a:schemeClr val="tx1"/>
                </a:solidFill>
              </a:rPr>
              <a:t>Βήμα</a:t>
            </a:r>
            <a:r>
              <a:rPr lang="en-US" dirty="0">
                <a:solidFill>
                  <a:schemeClr val="tx1"/>
                </a:solidFill>
              </a:rPr>
              <a:t> 2</a:t>
            </a:r>
            <a:r>
              <a:rPr lang="el-GR" baseline="30000" dirty="0">
                <a:solidFill>
                  <a:schemeClr val="tx1"/>
                </a:solidFill>
              </a:rPr>
              <a:t>ο</a:t>
            </a:r>
            <a:r>
              <a:rPr lang="el-GR" dirty="0">
                <a:solidFill>
                  <a:schemeClr val="tx1"/>
                </a:solidFill>
              </a:rPr>
              <a:t> </a:t>
            </a:r>
            <a:r>
              <a:rPr lang="en-US" dirty="0">
                <a:solidFill>
                  <a:schemeClr val="tx1"/>
                </a:solidFill>
              </a:rPr>
              <a:t>: </a:t>
            </a:r>
            <a:r>
              <a:rPr lang="el-GR" i="1" dirty="0">
                <a:solidFill>
                  <a:schemeClr val="tx1"/>
                </a:solidFill>
              </a:rPr>
              <a:t>Ανάλυση</a:t>
            </a:r>
            <a:endParaRPr lang="lt-LT" i="1" dirty="0">
              <a:solidFill>
                <a:schemeClr val="tx1"/>
              </a:solidFill>
            </a:endParaRPr>
          </a:p>
        </p:txBody>
      </p:sp>
      <p:sp>
        <p:nvSpPr>
          <p:cNvPr id="13" name="Turinio vietos rezervavimo ženklas 6">
            <a:extLst>
              <a:ext uri="{FF2B5EF4-FFF2-40B4-BE49-F238E27FC236}">
                <a16:creationId xmlns:a16="http://schemas.microsoft.com/office/drawing/2014/main" id="{9FCDF243-E51F-4D98-8036-D1E71CD64E72}"/>
              </a:ext>
            </a:extLst>
          </p:cNvPr>
          <p:cNvSpPr txBox="1">
            <a:spLocks/>
          </p:cNvSpPr>
          <p:nvPr/>
        </p:nvSpPr>
        <p:spPr>
          <a:xfrm>
            <a:off x="576834" y="4644482"/>
            <a:ext cx="10775379" cy="1179269"/>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l-GR" sz="1800" dirty="0">
                <a:solidFill>
                  <a:schemeClr val="tx1"/>
                </a:solidFill>
              </a:rPr>
              <a:t>Καθιερώστε μια αρχική ιεράρχηση των αναγκών.</a:t>
            </a:r>
          </a:p>
          <a:p>
            <a:pPr marL="457200" indent="-457200">
              <a:buFont typeface="+mj-lt"/>
              <a:buAutoNum type="arabicPeriod"/>
            </a:pPr>
            <a:r>
              <a:rPr lang="el-GR" sz="1800" dirty="0">
                <a:solidFill>
                  <a:schemeClr val="tx1"/>
                </a:solidFill>
              </a:rPr>
              <a:t>Εστιάστε στις ανάγκες υψηλών προτεραιοτήτων και δείτε τι λειτουργεί και τι όχι.</a:t>
            </a:r>
          </a:p>
          <a:p>
            <a:pPr marL="457200" indent="-457200">
              <a:buFont typeface="+mj-lt"/>
              <a:buAutoNum type="arabicPeriod"/>
            </a:pPr>
            <a:r>
              <a:rPr lang="el-GR" sz="1800" dirty="0">
                <a:solidFill>
                  <a:schemeClr val="tx1"/>
                </a:solidFill>
              </a:rPr>
              <a:t>Αναλύστε και συνθέστε τις χρήσιμες πληροφορίες.</a:t>
            </a:r>
            <a:endParaRPr lang="lt-LT" sz="1800" dirty="0">
              <a:solidFill>
                <a:schemeClr val="tx1"/>
              </a:solidFill>
            </a:endParaRPr>
          </a:p>
        </p:txBody>
      </p:sp>
    </p:spTree>
    <p:extLst>
      <p:ext uri="{BB962C8B-B14F-4D97-AF65-F5344CB8AC3E}">
        <p14:creationId xmlns:p14="http://schemas.microsoft.com/office/powerpoint/2010/main" val="211641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576834" y="706826"/>
            <a:ext cx="10677725" cy="678815"/>
          </a:xfrm>
        </p:spPr>
        <p:txBody>
          <a:bodyPr>
            <a:normAutofit/>
          </a:bodyPr>
          <a:lstStyle/>
          <a:p>
            <a:r>
              <a:rPr lang="el-GR" b="1" dirty="0"/>
              <a:t>Διεξαγωγή της Ανάλυσης Αναγκών </a:t>
            </a:r>
            <a:r>
              <a:rPr lang="en-US" b="1" dirty="0"/>
              <a:t>(2)</a:t>
            </a:r>
            <a:endParaRPr lang="lt-LT" b="1" dirty="0"/>
          </a:p>
        </p:txBody>
      </p:sp>
      <p:sp>
        <p:nvSpPr>
          <p:cNvPr id="6" name="Teksto vietos rezervavimo ženklas 5">
            <a:extLst>
              <a:ext uri="{FF2B5EF4-FFF2-40B4-BE49-F238E27FC236}">
                <a16:creationId xmlns:a16="http://schemas.microsoft.com/office/drawing/2014/main" id="{AC0536EC-49F6-495B-AA88-91349576320C}"/>
              </a:ext>
            </a:extLst>
          </p:cNvPr>
          <p:cNvSpPr>
            <a:spLocks noGrp="1"/>
          </p:cNvSpPr>
          <p:nvPr>
            <p:ph type="body" idx="1"/>
          </p:nvPr>
        </p:nvSpPr>
        <p:spPr>
          <a:xfrm>
            <a:off x="599577" y="2050946"/>
            <a:ext cx="10372709" cy="385559"/>
          </a:xfrm>
        </p:spPr>
        <p:txBody>
          <a:bodyPr/>
          <a:lstStyle/>
          <a:p>
            <a:r>
              <a:rPr lang="el-GR" sz="2800" dirty="0">
                <a:solidFill>
                  <a:schemeClr val="tx1"/>
                </a:solidFill>
              </a:rPr>
              <a:t>Βήμα 3</a:t>
            </a:r>
            <a:r>
              <a:rPr lang="el-GR" sz="2800" baseline="30000" dirty="0">
                <a:solidFill>
                  <a:schemeClr val="tx1"/>
                </a:solidFill>
              </a:rPr>
              <a:t>ο</a:t>
            </a:r>
            <a:r>
              <a:rPr lang="el-GR" sz="2800" dirty="0">
                <a:solidFill>
                  <a:schemeClr val="tx1"/>
                </a:solidFill>
              </a:rPr>
              <a:t> </a:t>
            </a:r>
            <a:r>
              <a:rPr lang="en-US" sz="2800" dirty="0">
                <a:solidFill>
                  <a:schemeClr val="tx1"/>
                </a:solidFill>
              </a:rPr>
              <a:t>: </a:t>
            </a:r>
            <a:r>
              <a:rPr lang="el-GR" sz="2800" i="1" dirty="0">
                <a:solidFill>
                  <a:schemeClr val="tx1"/>
                </a:solidFill>
              </a:rPr>
              <a:t>Απόφαση</a:t>
            </a:r>
            <a:endParaRPr lang="lt-LT" sz="2800" i="1" dirty="0">
              <a:solidFill>
                <a:schemeClr val="tx1"/>
              </a:solidFill>
            </a:endParaRPr>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576834" y="2599136"/>
            <a:ext cx="10775379" cy="2141540"/>
          </a:xfrm>
        </p:spPr>
        <p:txBody>
          <a:bodyPr>
            <a:normAutofit fontScale="92500" lnSpcReduction="20000"/>
          </a:bodyPr>
          <a:lstStyle/>
          <a:p>
            <a:r>
              <a:rPr lang="el-GR" sz="2400" dirty="0">
                <a:solidFill>
                  <a:schemeClr val="tx1"/>
                </a:solidFill>
              </a:rPr>
              <a:t>Η λήψη σύνθετων αποφάσεων με βάση την ανάλυση είναι το επόμενο και τελευταίο βήμα.</a:t>
            </a:r>
          </a:p>
          <a:p>
            <a:r>
              <a:rPr lang="el-GR" sz="2400" dirty="0">
                <a:solidFill>
                  <a:schemeClr val="tx1"/>
                </a:solidFill>
              </a:rPr>
              <a:t>Αυτό το βήμα είναι επίσης συχνά το πιο δύσκολο, αφού:</a:t>
            </a:r>
          </a:p>
          <a:p>
            <a:pPr marL="984250" indent="-84138"/>
            <a:r>
              <a:rPr lang="el-GR" dirty="0">
                <a:solidFill>
                  <a:schemeClr val="tx1"/>
                </a:solidFill>
              </a:rPr>
              <a:t>υπάρχουν ανταγωνιστικά συμφέροντα για την εμφάνιση ορισμένων τύπων αλλαγών</a:t>
            </a:r>
          </a:p>
          <a:p>
            <a:pPr marL="984250" indent="-84138"/>
            <a:r>
              <a:rPr lang="el-GR" dirty="0">
                <a:solidFill>
                  <a:schemeClr val="tx1"/>
                </a:solidFill>
              </a:rPr>
              <a:t>είναι δύσκολο να συμφωνήσουμε ποια κριτήρια θα χρησιμοποιηθούν για τη λήψη αποφάσεων</a:t>
            </a:r>
          </a:p>
          <a:p>
            <a:pPr marL="984250" indent="-84138"/>
            <a:r>
              <a:rPr lang="el-GR" dirty="0">
                <a:solidFill>
                  <a:schemeClr val="tx1"/>
                </a:solidFill>
              </a:rPr>
              <a:t>κάποιος μπορεί να χρειαστεί να διαπραγματευτεί και/ή να συμβιβαστεί</a:t>
            </a:r>
            <a:endParaRPr lang="lt-LT" dirty="0">
              <a:solidFill>
                <a:schemeClr val="tx1"/>
              </a:solidFill>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343808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o vietos rezervavimo ženklas 12">
            <a:extLst>
              <a:ext uri="{FF2B5EF4-FFF2-40B4-BE49-F238E27FC236}">
                <a16:creationId xmlns:a16="http://schemas.microsoft.com/office/drawing/2014/main" id="{0D9371FC-8141-4284-AA2B-A8A5E788B3B1}"/>
              </a:ext>
            </a:extLst>
          </p:cNvPr>
          <p:cNvSpPr>
            <a:spLocks noGrp="1"/>
          </p:cNvSpPr>
          <p:nvPr>
            <p:ph type="body" idx="1"/>
          </p:nvPr>
        </p:nvSpPr>
        <p:spPr>
          <a:xfrm>
            <a:off x="839788" y="1630680"/>
            <a:ext cx="4380282" cy="3777933"/>
          </a:xfrm>
        </p:spPr>
        <p:txBody>
          <a:bodyPr/>
          <a:lstStyle/>
          <a:p>
            <a:r>
              <a:rPr lang="el-GR" dirty="0">
                <a:solidFill>
                  <a:schemeClr val="tx1"/>
                </a:solidFill>
              </a:rPr>
              <a:t>Μπορούν να συνοψιστούν σε δύο κύριες κατηγορίες:</a:t>
            </a:r>
            <a:endParaRPr lang="en-US" dirty="0">
              <a:solidFill>
                <a:schemeClr val="tx1"/>
              </a:solidFill>
            </a:endParaRPr>
          </a:p>
          <a:p>
            <a:pPr marL="457200" indent="-457200">
              <a:buAutoNum type="arabicPeriod"/>
            </a:pPr>
            <a:r>
              <a:rPr lang="el-GR" dirty="0">
                <a:solidFill>
                  <a:schemeClr val="tx1"/>
                </a:solidFill>
              </a:rPr>
              <a:t>Τεχνικές και εργαλεία συλλογής δεδομένων</a:t>
            </a:r>
          </a:p>
          <a:p>
            <a:pPr marL="457200" indent="-457200">
              <a:buAutoNum type="arabicPeriod"/>
            </a:pPr>
            <a:endParaRPr lang="el-GR" dirty="0">
              <a:solidFill>
                <a:schemeClr val="tx1"/>
              </a:solidFill>
            </a:endParaRPr>
          </a:p>
          <a:p>
            <a:pPr marL="457200" indent="-457200">
              <a:buAutoNum type="arabicPeriod"/>
            </a:pPr>
            <a:r>
              <a:rPr lang="el-GR" dirty="0">
                <a:solidFill>
                  <a:schemeClr val="tx1"/>
                </a:solidFill>
              </a:rPr>
              <a:t>Εργαλεία και τεχνικές λήψης αποφάσεων</a:t>
            </a:r>
            <a:endParaRPr lang="lt-LT" dirty="0">
              <a:solidFill>
                <a:schemeClr val="tx1"/>
              </a:solidFill>
            </a:endParaRPr>
          </a:p>
        </p:txBody>
      </p:sp>
      <p:sp>
        <p:nvSpPr>
          <p:cNvPr id="3" name="Poraštės vietos rezervavimo ženklas 2">
            <a:extLst>
              <a:ext uri="{FF2B5EF4-FFF2-40B4-BE49-F238E27FC236}">
                <a16:creationId xmlns:a16="http://schemas.microsoft.com/office/drawing/2014/main" id="{603EDC4E-2A9D-4890-AD76-DB20EE9866E2}"/>
              </a:ext>
            </a:extLst>
          </p:cNvPr>
          <p:cNvSpPr>
            <a:spLocks noGrp="1"/>
          </p:cNvSpPr>
          <p:nvPr>
            <p:ph type="ftr" sz="quarter" idx="11"/>
          </p:nvPr>
        </p:nvSpPr>
        <p:spPr/>
        <p:txBody>
          <a:bodyPr/>
          <a:lstStyle/>
          <a:p>
            <a:r>
              <a:rPr lang="lt-LT"/>
              <a:t>connect-erasmus.eu</a:t>
            </a:r>
          </a:p>
        </p:txBody>
      </p:sp>
      <p:pic>
        <p:nvPicPr>
          <p:cNvPr id="4" name="Paveikslėlis 3">
            <a:extLst>
              <a:ext uri="{FF2B5EF4-FFF2-40B4-BE49-F238E27FC236}">
                <a16:creationId xmlns:a16="http://schemas.microsoft.com/office/drawing/2014/main" id="{2F5DE116-EDBB-43A0-85AA-38010CB76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5439" y="633910"/>
            <a:ext cx="6004317" cy="5088709"/>
          </a:xfrm>
          <a:prstGeom prst="rect">
            <a:avLst/>
          </a:prstGeom>
        </p:spPr>
      </p:pic>
      <p:sp>
        <p:nvSpPr>
          <p:cNvPr id="12" name="Pavadinimas 11">
            <a:extLst>
              <a:ext uri="{FF2B5EF4-FFF2-40B4-BE49-F238E27FC236}">
                <a16:creationId xmlns:a16="http://schemas.microsoft.com/office/drawing/2014/main" id="{9AFAD8BB-BE9F-44D6-BBAD-10873555C576}"/>
              </a:ext>
            </a:extLst>
          </p:cNvPr>
          <p:cNvSpPr>
            <a:spLocks noGrp="1"/>
          </p:cNvSpPr>
          <p:nvPr>
            <p:ph type="title"/>
          </p:nvPr>
        </p:nvSpPr>
        <p:spPr>
          <a:xfrm>
            <a:off x="847725" y="765176"/>
            <a:ext cx="6982379" cy="684211"/>
          </a:xfrm>
        </p:spPr>
        <p:txBody>
          <a:bodyPr>
            <a:normAutofit fontScale="90000"/>
          </a:bodyPr>
          <a:lstStyle/>
          <a:p>
            <a:r>
              <a:rPr lang="el-GR" dirty="0"/>
              <a:t>Εργαλεία της Ανάλυσης Αναγκών</a:t>
            </a:r>
            <a:endParaRPr lang="lt-LT" dirty="0"/>
          </a:p>
        </p:txBody>
      </p:sp>
    </p:spTree>
    <p:extLst>
      <p:ext uri="{BB962C8B-B14F-4D97-AF65-F5344CB8AC3E}">
        <p14:creationId xmlns:p14="http://schemas.microsoft.com/office/powerpoint/2010/main" val="3309495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C22BC-CB09-44C8-AB9C-A275E92A44D0}"/>
              </a:ext>
            </a:extLst>
          </p:cNvPr>
          <p:cNvSpPr>
            <a:spLocks noGrp="1"/>
          </p:cNvSpPr>
          <p:nvPr>
            <p:ph type="title"/>
          </p:nvPr>
        </p:nvSpPr>
        <p:spPr/>
        <p:txBody>
          <a:bodyPr/>
          <a:lstStyle/>
          <a:p>
            <a:r>
              <a:rPr lang="el-GR" b="1" dirty="0"/>
              <a:t>Εργαλεία της Ανάλυσης Αναγκών</a:t>
            </a:r>
            <a:endParaRPr lang="en-GB" b="1" dirty="0"/>
          </a:p>
        </p:txBody>
      </p:sp>
      <p:sp>
        <p:nvSpPr>
          <p:cNvPr id="3" name="Text Placeholder 2">
            <a:extLst>
              <a:ext uri="{FF2B5EF4-FFF2-40B4-BE49-F238E27FC236}">
                <a16:creationId xmlns:a16="http://schemas.microsoft.com/office/drawing/2014/main" id="{0183E520-0275-466A-8F80-73CD959FB751}"/>
              </a:ext>
            </a:extLst>
          </p:cNvPr>
          <p:cNvSpPr>
            <a:spLocks noGrp="1"/>
          </p:cNvSpPr>
          <p:nvPr>
            <p:ph type="body" idx="1"/>
          </p:nvPr>
        </p:nvSpPr>
        <p:spPr>
          <a:xfrm>
            <a:off x="839788" y="2046922"/>
            <a:ext cx="8923190" cy="403315"/>
          </a:xfrm>
        </p:spPr>
        <p:txBody>
          <a:bodyPr/>
          <a:lstStyle/>
          <a:p>
            <a:r>
              <a:rPr lang="el-GR" dirty="0">
                <a:solidFill>
                  <a:schemeClr val="tx1"/>
                </a:solidFill>
              </a:rPr>
              <a:t>Μερικά παραδείγματα μεθόδων και εργαλείων αποτελούν…</a:t>
            </a:r>
            <a:endParaRPr lang="en-GB" dirty="0">
              <a:solidFill>
                <a:schemeClr val="tx1"/>
              </a:solidFill>
            </a:endParaRPr>
          </a:p>
        </p:txBody>
      </p:sp>
      <p:sp>
        <p:nvSpPr>
          <p:cNvPr id="4" name="Content Placeholder 3">
            <a:extLst>
              <a:ext uri="{FF2B5EF4-FFF2-40B4-BE49-F238E27FC236}">
                <a16:creationId xmlns:a16="http://schemas.microsoft.com/office/drawing/2014/main" id="{AF09F928-45F6-4B71-BBA6-CB35FC74A4A0}"/>
              </a:ext>
            </a:extLst>
          </p:cNvPr>
          <p:cNvSpPr>
            <a:spLocks noGrp="1"/>
          </p:cNvSpPr>
          <p:nvPr>
            <p:ph sz="half" idx="2"/>
          </p:nvPr>
        </p:nvSpPr>
        <p:spPr>
          <a:xfrm>
            <a:off x="839788" y="2450237"/>
            <a:ext cx="5420335" cy="3387855"/>
          </a:xfrm>
        </p:spPr>
        <p:txBody>
          <a:bodyPr>
            <a:normAutofit/>
          </a:bodyPr>
          <a:lstStyle/>
          <a:p>
            <a:r>
              <a:rPr lang="el-GR" sz="1800" dirty="0">
                <a:solidFill>
                  <a:schemeClr val="tx1"/>
                </a:solidFill>
              </a:rPr>
              <a:t>Έλεγχος ήδη υπαρχόντων δεδομένων/εγγράφων</a:t>
            </a:r>
          </a:p>
          <a:p>
            <a:r>
              <a:rPr lang="el-GR" sz="1800" dirty="0">
                <a:solidFill>
                  <a:schemeClr val="tx1"/>
                </a:solidFill>
              </a:rPr>
              <a:t>Καθοδηγούμενες αξιολογήσεις ειδικών</a:t>
            </a:r>
          </a:p>
          <a:p>
            <a:r>
              <a:rPr lang="el-GR" sz="1800" dirty="0">
                <a:solidFill>
                  <a:schemeClr val="tx1"/>
                </a:solidFill>
              </a:rPr>
              <a:t>Διαχείριση ομάδων εστίασης</a:t>
            </a:r>
          </a:p>
          <a:p>
            <a:r>
              <a:rPr lang="el-GR" sz="1800" dirty="0">
                <a:solidFill>
                  <a:schemeClr val="tx1"/>
                </a:solidFill>
              </a:rPr>
              <a:t>Διεξαγωγή συνεντεύξεων</a:t>
            </a:r>
            <a:endParaRPr lang="en-US" sz="1800" dirty="0">
              <a:solidFill>
                <a:schemeClr val="tx1"/>
              </a:solidFill>
            </a:endParaRPr>
          </a:p>
          <a:p>
            <a:r>
              <a:rPr lang="el-GR" sz="1800" dirty="0">
                <a:solidFill>
                  <a:schemeClr val="tx1"/>
                </a:solidFill>
              </a:rPr>
              <a:t>Έρευνες διπλής απόκρισης (</a:t>
            </a:r>
            <a:r>
              <a:rPr lang="en-US" sz="1800" dirty="0">
                <a:solidFill>
                  <a:schemeClr val="tx1"/>
                </a:solidFill>
              </a:rPr>
              <a:t>Dual response surveys)</a:t>
            </a:r>
          </a:p>
          <a:p>
            <a:r>
              <a:rPr lang="en-US" sz="1800" dirty="0">
                <a:solidFill>
                  <a:schemeClr val="tx1"/>
                </a:solidFill>
              </a:rPr>
              <a:t>SWOT+</a:t>
            </a:r>
            <a:r>
              <a:rPr lang="el-GR" sz="1800" dirty="0">
                <a:solidFill>
                  <a:schemeClr val="tx1"/>
                </a:solidFill>
              </a:rPr>
              <a:t> ανάλυση</a:t>
            </a:r>
            <a:endParaRPr lang="en-US" sz="1800" dirty="0">
              <a:solidFill>
                <a:schemeClr val="tx1"/>
              </a:solidFill>
            </a:endParaRPr>
          </a:p>
          <a:p>
            <a:r>
              <a:rPr lang="el-GR" sz="1800" dirty="0">
                <a:solidFill>
                  <a:schemeClr val="tx1"/>
                </a:solidFill>
              </a:rPr>
              <a:t>Δεδομένα παρατήρησης</a:t>
            </a:r>
          </a:p>
          <a:p>
            <a:r>
              <a:rPr lang="el-GR" sz="1800" dirty="0">
                <a:solidFill>
                  <a:schemeClr val="tx1"/>
                </a:solidFill>
              </a:rPr>
              <a:t>Ανάλυση καθηκόντων (</a:t>
            </a:r>
            <a:r>
              <a:rPr lang="en-US" sz="1800" dirty="0">
                <a:solidFill>
                  <a:schemeClr val="tx1"/>
                </a:solidFill>
              </a:rPr>
              <a:t>Task Analysis</a:t>
            </a:r>
            <a:r>
              <a:rPr lang="el-GR" sz="1800" dirty="0">
                <a:solidFill>
                  <a:schemeClr val="tx1"/>
                </a:solidFill>
              </a:rPr>
              <a:t>)</a:t>
            </a:r>
            <a:endParaRPr lang="en-GB" sz="1800" dirty="0">
              <a:solidFill>
                <a:schemeClr val="tx1"/>
              </a:solidFill>
            </a:endParaRPr>
          </a:p>
        </p:txBody>
      </p:sp>
      <p:sp>
        <p:nvSpPr>
          <p:cNvPr id="7" name="Footer Placeholder 6">
            <a:extLst>
              <a:ext uri="{FF2B5EF4-FFF2-40B4-BE49-F238E27FC236}">
                <a16:creationId xmlns:a16="http://schemas.microsoft.com/office/drawing/2014/main" id="{97D90990-08D4-49A3-820E-8501C5D9DA3A}"/>
              </a:ext>
            </a:extLst>
          </p:cNvPr>
          <p:cNvSpPr>
            <a:spLocks noGrp="1"/>
          </p:cNvSpPr>
          <p:nvPr>
            <p:ph type="ftr" sz="quarter" idx="11"/>
          </p:nvPr>
        </p:nvSpPr>
        <p:spPr/>
        <p:txBody>
          <a:bodyPr/>
          <a:lstStyle/>
          <a:p>
            <a:r>
              <a:rPr lang="lt-LT"/>
              <a:t>connect-erasmus.eu</a:t>
            </a:r>
          </a:p>
        </p:txBody>
      </p:sp>
      <p:sp>
        <p:nvSpPr>
          <p:cNvPr id="10" name="Cloud 9">
            <a:extLst>
              <a:ext uri="{FF2B5EF4-FFF2-40B4-BE49-F238E27FC236}">
                <a16:creationId xmlns:a16="http://schemas.microsoft.com/office/drawing/2014/main" id="{1F8C07D7-1CFC-4FBA-808B-EC10DF5BE54A}"/>
              </a:ext>
            </a:extLst>
          </p:cNvPr>
          <p:cNvSpPr/>
          <p:nvPr/>
        </p:nvSpPr>
        <p:spPr>
          <a:xfrm>
            <a:off x="6471821" y="2354691"/>
            <a:ext cx="5157787" cy="3107184"/>
          </a:xfrm>
          <a:prstGeom prst="clou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7EE521B4-0D84-448F-8D2E-B9107542C039}"/>
              </a:ext>
            </a:extLst>
          </p:cNvPr>
          <p:cNvSpPr txBox="1"/>
          <p:nvPr/>
        </p:nvSpPr>
        <p:spPr>
          <a:xfrm>
            <a:off x="7439417" y="2894227"/>
            <a:ext cx="3222594" cy="2123658"/>
          </a:xfrm>
          <a:prstGeom prst="rect">
            <a:avLst/>
          </a:prstGeom>
          <a:noFill/>
        </p:spPr>
        <p:txBody>
          <a:bodyPr wrap="square" rtlCol="0">
            <a:spAutoFit/>
          </a:bodyPr>
          <a:lstStyle/>
          <a:p>
            <a:pPr algn="ctr"/>
            <a:r>
              <a:rPr lang="el-GR" sz="2400" b="1" dirty="0"/>
              <a:t>Ώρα για σκέψη</a:t>
            </a:r>
            <a:r>
              <a:rPr lang="en-US" sz="2400" b="1" dirty="0"/>
              <a:t>!</a:t>
            </a:r>
          </a:p>
          <a:p>
            <a:pPr algn="ctr"/>
            <a:r>
              <a:rPr lang="el-GR" dirty="0"/>
              <a:t>Ποια προβλήματα θα μπορούσαν να προκύψουν εάν παραλείψουμε την ανάλυση εκτίμησης αναγκών κατά τον σχεδιασμό της αλλαγής;</a:t>
            </a:r>
            <a:endParaRPr lang="en-GB" dirty="0"/>
          </a:p>
        </p:txBody>
      </p:sp>
    </p:spTree>
    <p:extLst>
      <p:ext uri="{BB962C8B-B14F-4D97-AF65-F5344CB8AC3E}">
        <p14:creationId xmlns:p14="http://schemas.microsoft.com/office/powerpoint/2010/main" val="2947197600"/>
      </p:ext>
    </p:extLst>
  </p:cSld>
  <p:clrMapOvr>
    <a:masterClrMapping/>
  </p:clrMapOvr>
</p:sld>
</file>

<file path=ppt/theme/theme1.xml><?xml version="1.0" encoding="utf-8"?>
<a:theme xmlns:a="http://schemas.openxmlformats.org/drawingml/2006/main" name="„Office“ tema">
  <a:themeElements>
    <a:clrScheme name="Raudona oranžinė">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asirinktinis 3">
      <a:majorFont>
        <a:latin typeface="Open Sans Extra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 template" id="{6C52D79F-18D7-4FA6-A121-BDBD81370BAE}" vid="{B099076F-3487-4F76-89D1-DA1651670C9E}"/>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Connect! template</Template>
  <TotalTime>1093</TotalTime>
  <Words>1470</Words>
  <Application>Microsoft Office PowerPoint</Application>
  <PresentationFormat>Ευρεία οθόνη</PresentationFormat>
  <Paragraphs>148</Paragraphs>
  <Slides>18</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18</vt:i4>
      </vt:variant>
    </vt:vector>
  </HeadingPairs>
  <TitlesOfParts>
    <vt:vector size="26" baseType="lpstr">
      <vt:lpstr>Arial</vt:lpstr>
      <vt:lpstr>Calibri</vt:lpstr>
      <vt:lpstr>Courier New</vt:lpstr>
      <vt:lpstr>Open Sans</vt:lpstr>
      <vt:lpstr>Open Sans ExtraBold</vt:lpstr>
      <vt:lpstr>Open Sans Light</vt:lpstr>
      <vt:lpstr>Wingdings</vt:lpstr>
      <vt:lpstr>„Office“ tema</vt:lpstr>
      <vt:lpstr>Ενότητα 5 Η αλλαγή στους οργανισμούς</vt:lpstr>
      <vt:lpstr>Θεματικές που θα καλυφθούν</vt:lpstr>
      <vt:lpstr>Τι είναι ο κύκλος αλλαγής;</vt:lpstr>
      <vt:lpstr>Τι είναι η Ανάλυση Αναγκών; (1)</vt:lpstr>
      <vt:lpstr>Τι είναι η Ανάλυση Αναγκών; (2)</vt:lpstr>
      <vt:lpstr>Διεξαγωγή της Ανάλυσης Αναγκών (1)</vt:lpstr>
      <vt:lpstr>Διεξαγωγή της Ανάλυσης Αναγκών (2)</vt:lpstr>
      <vt:lpstr>Εργαλεία της Ανάλυσης Αναγκών</vt:lpstr>
      <vt:lpstr>Εργαλεία της Ανάλυσης Αναγκών</vt:lpstr>
      <vt:lpstr>Εφαρμογή της Αλλαγής(1)</vt:lpstr>
      <vt:lpstr>Εφαρμογή της Αλλαγής (2)</vt:lpstr>
      <vt:lpstr>Ώρα για σκέψη!</vt:lpstr>
      <vt:lpstr>Διατήρηση και Αξιολόγηση της Αλλαγής (1)</vt:lpstr>
      <vt:lpstr>Διατήρηση και Αξιολόγηση της Αλλαγής (2)</vt:lpstr>
      <vt:lpstr>Ώρα για σκέψη !</vt:lpstr>
      <vt:lpstr>Σύνοψη</vt:lpstr>
      <vt:lpstr>Άσκηση</vt:lpstr>
      <vt:lpstr>Σας ευχαριστώ για την προσοχή σας!   Ερωτήσεις;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Laura</dc:creator>
  <cp:lastModifiedBy>ΦΑΤΟΥΡΟΣ ΙΩΑΝΝΗΣ</cp:lastModifiedBy>
  <cp:revision>93</cp:revision>
  <dcterms:created xsi:type="dcterms:W3CDTF">2020-01-27T22:45:30Z</dcterms:created>
  <dcterms:modified xsi:type="dcterms:W3CDTF">2021-10-29T11:43:43Z</dcterms:modified>
</cp:coreProperties>
</file>