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67" r:id="rId5"/>
    <p:sldId id="260" r:id="rId6"/>
    <p:sldId id="268" r:id="rId7"/>
    <p:sldId id="269" r:id="rId8"/>
    <p:sldId id="270" r:id="rId9"/>
    <p:sldId id="289" r:id="rId10"/>
    <p:sldId id="259" r:id="rId11"/>
    <p:sldId id="271" r:id="rId12"/>
    <p:sldId id="272" r:id="rId13"/>
    <p:sldId id="263" r:id="rId14"/>
    <p:sldId id="258" r:id="rId15"/>
    <p:sldId id="284" r:id="rId16"/>
    <p:sldId id="285" r:id="rId17"/>
    <p:sldId id="286" r:id="rId18"/>
    <p:sldId id="287" r:id="rId19"/>
    <p:sldId id="288" r:id="rId20"/>
    <p:sldId id="290" r:id="rId21"/>
    <p:sldId id="283" r:id="rId22"/>
    <p:sldId id="265" r:id="rId2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2" autoAdjust="0"/>
    <p:restoredTop sz="94660"/>
  </p:normalViewPr>
  <p:slideViewPr>
    <p:cSldViewPr snapToGrid="0" showGuides="1">
      <p:cViewPr varScale="1">
        <p:scale>
          <a:sx n="68" d="100"/>
          <a:sy n="68" d="100"/>
        </p:scale>
        <p:origin x="6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FBDC8-9CBA-43C8-AE5F-CEAD47E5A4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B0CEF2A-BCE0-4C51-8475-92AD797DC8D7}">
      <dgm:prSet phldrT="[Text]" custT="1"/>
      <dgm:spPr/>
      <dgm:t>
        <a:bodyPr/>
        <a:lstStyle/>
        <a:p>
          <a:r>
            <a:rPr lang="el-GR" sz="1600" dirty="0"/>
            <a:t>Οι πολιτισμικές εμπειρίες των πελατών επηρεάζουν τόσο θέματα που σχετίζονται με τη σταδιοδρομία όσο και με τους διαθέσιμους πόρους</a:t>
          </a:r>
          <a:endParaRPr lang="en-GB" sz="1600" dirty="0"/>
        </a:p>
      </dgm:t>
    </dgm:pt>
    <dgm:pt modelId="{F1EBBEFC-A75B-4EF6-834C-8043DA351727}" type="parTrans" cxnId="{8875ADFA-9706-4D2B-849F-2476710225C1}">
      <dgm:prSet/>
      <dgm:spPr/>
      <dgm:t>
        <a:bodyPr/>
        <a:lstStyle/>
        <a:p>
          <a:endParaRPr lang="en-GB" sz="2000"/>
        </a:p>
      </dgm:t>
    </dgm:pt>
    <dgm:pt modelId="{672AE592-8E5C-4E45-9184-83997D5214B4}" type="sibTrans" cxnId="{8875ADFA-9706-4D2B-849F-2476710225C1}">
      <dgm:prSet/>
      <dgm:spPr/>
      <dgm:t>
        <a:bodyPr/>
        <a:lstStyle/>
        <a:p>
          <a:endParaRPr lang="en-GB" sz="2000"/>
        </a:p>
      </dgm:t>
    </dgm:pt>
    <dgm:pt modelId="{C22C7EBC-DBE0-4D85-A20E-1799CDAA66F3}">
      <dgm:prSet phldrT="[Text]" custT="1"/>
      <dgm:spPr/>
      <dgm:t>
        <a:bodyPr/>
        <a:lstStyle/>
        <a:p>
          <a:r>
            <a:rPr lang="el-GR" sz="1600" dirty="0"/>
            <a:t>Οι σύμβουλοι πρέπει να αναγνωρίζουν τις </a:t>
          </a:r>
          <a:r>
            <a:rPr lang="el-GR" sz="1600" dirty="0" err="1"/>
            <a:t>εσωτερικευμένες</a:t>
          </a:r>
          <a:r>
            <a:rPr lang="el-GR" sz="1600" dirty="0"/>
            <a:t> τους έννοιες για την εργασία και την καριέρα</a:t>
          </a:r>
          <a:endParaRPr lang="en-GB" sz="1600" dirty="0"/>
        </a:p>
      </dgm:t>
    </dgm:pt>
    <dgm:pt modelId="{D6B6A629-43A9-49AA-95B7-DAEA2E76194E}" type="parTrans" cxnId="{96B752DB-BC65-4508-A282-10538EC69DD9}">
      <dgm:prSet/>
      <dgm:spPr/>
      <dgm:t>
        <a:bodyPr/>
        <a:lstStyle/>
        <a:p>
          <a:endParaRPr lang="en-GB" sz="2000"/>
        </a:p>
      </dgm:t>
    </dgm:pt>
    <dgm:pt modelId="{9A36B0B2-D2A3-4956-BA24-478A8EB3951B}" type="sibTrans" cxnId="{96B752DB-BC65-4508-A282-10538EC69DD9}">
      <dgm:prSet/>
      <dgm:spPr/>
      <dgm:t>
        <a:bodyPr/>
        <a:lstStyle/>
        <a:p>
          <a:endParaRPr lang="en-GB" sz="2000"/>
        </a:p>
      </dgm:t>
    </dgm:pt>
    <dgm:pt modelId="{A7674143-ECDF-4F93-8B10-17B1E4923F2D}">
      <dgm:prSet phldrT="[Text]" custT="1"/>
      <dgm:spPr/>
      <dgm:t>
        <a:bodyPr/>
        <a:lstStyle/>
        <a:p>
          <a:r>
            <a:rPr lang="el-GR" sz="1600" dirty="0"/>
            <a:t>Οι όροι καριέρα και εξέλιξη σταδιοδρομίας είναι κατασκευασμένοι όροι με πολλαπλές έννοιες που ορίζονται από πολιτισμικές παραδοχές και ερμηνείες</a:t>
          </a:r>
          <a:endParaRPr lang="en-GB" sz="1600" dirty="0"/>
        </a:p>
      </dgm:t>
    </dgm:pt>
    <dgm:pt modelId="{29D7E833-139C-4A4E-B18C-1EE76F6101FF}" type="parTrans" cxnId="{84505262-4878-4082-ACC4-93896B1F08F9}">
      <dgm:prSet/>
      <dgm:spPr/>
      <dgm:t>
        <a:bodyPr/>
        <a:lstStyle/>
        <a:p>
          <a:endParaRPr lang="en-GB" sz="2000"/>
        </a:p>
      </dgm:t>
    </dgm:pt>
    <dgm:pt modelId="{B543DC6A-DC66-4B49-A542-E264C1488E00}" type="sibTrans" cxnId="{84505262-4878-4082-ACC4-93896B1F08F9}">
      <dgm:prSet/>
      <dgm:spPr/>
      <dgm:t>
        <a:bodyPr/>
        <a:lstStyle/>
        <a:p>
          <a:endParaRPr lang="en-GB" sz="2000"/>
        </a:p>
      </dgm:t>
    </dgm:pt>
    <dgm:pt modelId="{1D6813E9-E389-43ED-8F70-264211F3E080}">
      <dgm:prSet phldrT="[Text]" custT="1"/>
      <dgm:spPr/>
      <dgm:t>
        <a:bodyPr/>
        <a:lstStyle/>
        <a:p>
          <a:r>
            <a:rPr lang="el-GR" sz="1600" dirty="0"/>
            <a:t>Αναγνωρίζει ότι οι θεωρίες επαγγελματικής εξέλιξης και συμβουλευτικής σταδιοδρομίας περιέχουν πάντα πολιτιστικές υποθέσεις</a:t>
          </a:r>
          <a:endParaRPr lang="en-GB" sz="1600" dirty="0"/>
        </a:p>
      </dgm:t>
    </dgm:pt>
    <dgm:pt modelId="{7665DF44-540E-42EB-A764-24259F0D5E14}" type="parTrans" cxnId="{96CD52C7-B3C6-4549-8499-A4E512A39B86}">
      <dgm:prSet/>
      <dgm:spPr/>
      <dgm:t>
        <a:bodyPr/>
        <a:lstStyle/>
        <a:p>
          <a:endParaRPr lang="en-GB" sz="2000"/>
        </a:p>
      </dgm:t>
    </dgm:pt>
    <dgm:pt modelId="{5BC9CBB7-53A9-4F9C-8ED8-9F0C72CBE2C0}" type="sibTrans" cxnId="{96CD52C7-B3C6-4549-8499-A4E512A39B86}">
      <dgm:prSet/>
      <dgm:spPr/>
      <dgm:t>
        <a:bodyPr/>
        <a:lstStyle/>
        <a:p>
          <a:endParaRPr lang="en-GB" sz="2000"/>
        </a:p>
      </dgm:t>
    </dgm:pt>
    <dgm:pt modelId="{D23306B5-25A0-4BE8-A346-86C7112EEBE2}">
      <dgm:prSet phldrT="[Text]" custT="1"/>
      <dgm:spPr/>
      <dgm:t>
        <a:bodyPr/>
        <a:lstStyle/>
        <a:p>
          <a:r>
            <a:rPr lang="el-GR" sz="1600" dirty="0"/>
            <a:t>Οι στόχοι και οι διαδικασίες της συμβουλευτικής σταδιοδρομίας πρέπει να καθοριστούν από κοινού</a:t>
          </a:r>
          <a:endParaRPr lang="en-GB" sz="1600" dirty="0"/>
        </a:p>
      </dgm:t>
    </dgm:pt>
    <dgm:pt modelId="{B3B5A93D-0D5F-4288-98E2-5CE98E4328E9}" type="parTrans" cxnId="{FCBE0C63-FD1D-4324-96FB-D72C072DFB11}">
      <dgm:prSet/>
      <dgm:spPr/>
      <dgm:t>
        <a:bodyPr/>
        <a:lstStyle/>
        <a:p>
          <a:endParaRPr lang="en-GB" sz="2000"/>
        </a:p>
      </dgm:t>
    </dgm:pt>
    <dgm:pt modelId="{381E5205-0FBF-4D66-A232-E9825E99D3BB}" type="sibTrans" cxnId="{FCBE0C63-FD1D-4324-96FB-D72C072DFB11}">
      <dgm:prSet/>
      <dgm:spPr/>
      <dgm:t>
        <a:bodyPr/>
        <a:lstStyle/>
        <a:p>
          <a:endParaRPr lang="en-GB" sz="2000"/>
        </a:p>
      </dgm:t>
    </dgm:pt>
    <dgm:pt modelId="{91334EEB-BBEE-425A-B742-2991D4BE8EFA}">
      <dgm:prSet custT="1"/>
      <dgm:spPr/>
      <dgm:t>
        <a:bodyPr/>
        <a:lstStyle/>
        <a:p>
          <a:r>
            <a:rPr lang="el-GR" sz="1600" dirty="0"/>
            <a:t>Το </a:t>
          </a:r>
          <a:r>
            <a:rPr lang="en-GB" sz="1600" dirty="0"/>
            <a:t>CICC</a:t>
          </a:r>
          <a:r>
            <a:rPr lang="el-GR" sz="1600" dirty="0"/>
            <a:t> μοντέλο</a:t>
          </a:r>
          <a:r>
            <a:rPr lang="en-GB" sz="1600" dirty="0"/>
            <a:t> </a:t>
          </a:r>
          <a:r>
            <a:rPr lang="el-GR" sz="1600" dirty="0"/>
            <a:t>προκαλεί τους συμβούλους να ενσωματώσουν πολλαπλά επίπεδα παρέμβασης</a:t>
          </a:r>
          <a:endParaRPr lang="en-GB" sz="1600" dirty="0"/>
        </a:p>
      </dgm:t>
    </dgm:pt>
    <dgm:pt modelId="{08B6ED8D-7CBB-41D6-ADE4-4A784E3A4E71}" type="parTrans" cxnId="{9B1643E7-1213-41AF-8AC0-49CF97FC0898}">
      <dgm:prSet/>
      <dgm:spPr/>
      <dgm:t>
        <a:bodyPr/>
        <a:lstStyle/>
        <a:p>
          <a:endParaRPr lang="en-GB" sz="2000"/>
        </a:p>
      </dgm:t>
    </dgm:pt>
    <dgm:pt modelId="{5286EE15-0379-4097-982E-358438595AFF}" type="sibTrans" cxnId="{9B1643E7-1213-41AF-8AC0-49CF97FC0898}">
      <dgm:prSet/>
      <dgm:spPr/>
      <dgm:t>
        <a:bodyPr/>
        <a:lstStyle/>
        <a:p>
          <a:endParaRPr lang="en-GB" sz="2000"/>
        </a:p>
      </dgm:t>
    </dgm:pt>
    <dgm:pt modelId="{CD4A07A9-ECA1-45CF-9A92-3E6E6E9A0CBE}" type="pres">
      <dgm:prSet presAssocID="{6F0FBDC8-9CBA-43C8-AE5F-CEAD47E5A447}" presName="diagram" presStyleCnt="0">
        <dgm:presLayoutVars>
          <dgm:dir/>
          <dgm:resizeHandles val="exact"/>
        </dgm:presLayoutVars>
      </dgm:prSet>
      <dgm:spPr/>
    </dgm:pt>
    <dgm:pt modelId="{B088A640-2C31-4F14-AB52-98FCDBD93EB7}" type="pres">
      <dgm:prSet presAssocID="{3B0CEF2A-BCE0-4C51-8475-92AD797DC8D7}" presName="node" presStyleLbl="node1" presStyleIdx="0" presStyleCnt="6">
        <dgm:presLayoutVars>
          <dgm:bulletEnabled val="1"/>
        </dgm:presLayoutVars>
      </dgm:prSet>
      <dgm:spPr/>
    </dgm:pt>
    <dgm:pt modelId="{CB6711C9-1468-49CE-AB1B-247F328E0D9D}" type="pres">
      <dgm:prSet presAssocID="{672AE592-8E5C-4E45-9184-83997D5214B4}" presName="sibTrans" presStyleCnt="0"/>
      <dgm:spPr/>
    </dgm:pt>
    <dgm:pt modelId="{C7F15317-CE5F-458E-ADE4-052E4E4DFB7E}" type="pres">
      <dgm:prSet presAssocID="{C22C7EBC-DBE0-4D85-A20E-1799CDAA66F3}" presName="node" presStyleLbl="node1" presStyleIdx="1" presStyleCnt="6">
        <dgm:presLayoutVars>
          <dgm:bulletEnabled val="1"/>
        </dgm:presLayoutVars>
      </dgm:prSet>
      <dgm:spPr/>
    </dgm:pt>
    <dgm:pt modelId="{F8809C5F-F5D4-45CA-A8A2-FB6435080344}" type="pres">
      <dgm:prSet presAssocID="{9A36B0B2-D2A3-4956-BA24-478A8EB3951B}" presName="sibTrans" presStyleCnt="0"/>
      <dgm:spPr/>
    </dgm:pt>
    <dgm:pt modelId="{A8F63315-974E-48C9-8F58-C510FFA80F83}" type="pres">
      <dgm:prSet presAssocID="{A7674143-ECDF-4F93-8B10-17B1E4923F2D}" presName="node" presStyleLbl="node1" presStyleIdx="2" presStyleCnt="6">
        <dgm:presLayoutVars>
          <dgm:bulletEnabled val="1"/>
        </dgm:presLayoutVars>
      </dgm:prSet>
      <dgm:spPr/>
    </dgm:pt>
    <dgm:pt modelId="{39AC2774-EA5D-45FB-B6F0-0693872F3E98}" type="pres">
      <dgm:prSet presAssocID="{B543DC6A-DC66-4B49-A542-E264C1488E00}" presName="sibTrans" presStyleCnt="0"/>
      <dgm:spPr/>
    </dgm:pt>
    <dgm:pt modelId="{3F394C4B-D8FC-43F9-A201-4F7DE62E2163}" type="pres">
      <dgm:prSet presAssocID="{1D6813E9-E389-43ED-8F70-264211F3E080}" presName="node" presStyleLbl="node1" presStyleIdx="3" presStyleCnt="6">
        <dgm:presLayoutVars>
          <dgm:bulletEnabled val="1"/>
        </dgm:presLayoutVars>
      </dgm:prSet>
      <dgm:spPr/>
    </dgm:pt>
    <dgm:pt modelId="{C1AEB488-5789-4DEB-BD0E-A81A56783E93}" type="pres">
      <dgm:prSet presAssocID="{5BC9CBB7-53A9-4F9C-8ED8-9F0C72CBE2C0}" presName="sibTrans" presStyleCnt="0"/>
      <dgm:spPr/>
    </dgm:pt>
    <dgm:pt modelId="{B74491C5-E16A-402A-B749-D8D66127D850}" type="pres">
      <dgm:prSet presAssocID="{D23306B5-25A0-4BE8-A346-86C7112EEBE2}" presName="node" presStyleLbl="node1" presStyleIdx="4" presStyleCnt="6">
        <dgm:presLayoutVars>
          <dgm:bulletEnabled val="1"/>
        </dgm:presLayoutVars>
      </dgm:prSet>
      <dgm:spPr/>
    </dgm:pt>
    <dgm:pt modelId="{93CDF6F6-3A13-4C91-85B5-2E5E4F3F74FC}" type="pres">
      <dgm:prSet presAssocID="{381E5205-0FBF-4D66-A232-E9825E99D3BB}" presName="sibTrans" presStyleCnt="0"/>
      <dgm:spPr/>
    </dgm:pt>
    <dgm:pt modelId="{7C96AE10-5C75-4436-9363-762A9457DC3F}" type="pres">
      <dgm:prSet presAssocID="{91334EEB-BBEE-425A-B742-2991D4BE8EFA}" presName="node" presStyleLbl="node1" presStyleIdx="5" presStyleCnt="6">
        <dgm:presLayoutVars>
          <dgm:bulletEnabled val="1"/>
        </dgm:presLayoutVars>
      </dgm:prSet>
      <dgm:spPr/>
    </dgm:pt>
  </dgm:ptLst>
  <dgm:cxnLst>
    <dgm:cxn modelId="{84505262-4878-4082-ACC4-93896B1F08F9}" srcId="{6F0FBDC8-9CBA-43C8-AE5F-CEAD47E5A447}" destId="{A7674143-ECDF-4F93-8B10-17B1E4923F2D}" srcOrd="2" destOrd="0" parTransId="{29D7E833-139C-4A4E-B18C-1EE76F6101FF}" sibTransId="{B543DC6A-DC66-4B49-A542-E264C1488E00}"/>
    <dgm:cxn modelId="{FCBE0C63-FD1D-4324-96FB-D72C072DFB11}" srcId="{6F0FBDC8-9CBA-43C8-AE5F-CEAD47E5A447}" destId="{D23306B5-25A0-4BE8-A346-86C7112EEBE2}" srcOrd="4" destOrd="0" parTransId="{B3B5A93D-0D5F-4288-98E2-5CE98E4328E9}" sibTransId="{381E5205-0FBF-4D66-A232-E9825E99D3BB}"/>
    <dgm:cxn modelId="{20E98D45-2BE8-4936-B5B4-B48F1F9D6F77}" type="presOf" srcId="{D23306B5-25A0-4BE8-A346-86C7112EEBE2}" destId="{B74491C5-E16A-402A-B749-D8D66127D850}" srcOrd="0" destOrd="0" presId="urn:microsoft.com/office/officeart/2005/8/layout/default"/>
    <dgm:cxn modelId="{90A5E254-9D2C-4447-B2E9-64A92EA6376A}" type="presOf" srcId="{A7674143-ECDF-4F93-8B10-17B1E4923F2D}" destId="{A8F63315-974E-48C9-8F58-C510FFA80F83}" srcOrd="0" destOrd="0" presId="urn:microsoft.com/office/officeart/2005/8/layout/default"/>
    <dgm:cxn modelId="{CFA52684-92B3-4554-946F-FAD9F07FEAF3}" type="presOf" srcId="{6F0FBDC8-9CBA-43C8-AE5F-CEAD47E5A447}" destId="{CD4A07A9-ECA1-45CF-9A92-3E6E6E9A0CBE}" srcOrd="0" destOrd="0" presId="urn:microsoft.com/office/officeart/2005/8/layout/default"/>
    <dgm:cxn modelId="{7BEC948E-C2A2-4BF9-A96E-F8EED1A35BCE}" type="presOf" srcId="{1D6813E9-E389-43ED-8F70-264211F3E080}" destId="{3F394C4B-D8FC-43F9-A201-4F7DE62E2163}" srcOrd="0" destOrd="0" presId="urn:microsoft.com/office/officeart/2005/8/layout/default"/>
    <dgm:cxn modelId="{2B0DCFB5-3576-4D31-954D-6C3CDF9D3C90}" type="presOf" srcId="{C22C7EBC-DBE0-4D85-A20E-1799CDAA66F3}" destId="{C7F15317-CE5F-458E-ADE4-052E4E4DFB7E}" srcOrd="0" destOrd="0" presId="urn:microsoft.com/office/officeart/2005/8/layout/default"/>
    <dgm:cxn modelId="{E1E830C5-CA26-413B-ADA0-35738BF19081}" type="presOf" srcId="{91334EEB-BBEE-425A-B742-2991D4BE8EFA}" destId="{7C96AE10-5C75-4436-9363-762A9457DC3F}" srcOrd="0" destOrd="0" presId="urn:microsoft.com/office/officeart/2005/8/layout/default"/>
    <dgm:cxn modelId="{96CD52C7-B3C6-4549-8499-A4E512A39B86}" srcId="{6F0FBDC8-9CBA-43C8-AE5F-CEAD47E5A447}" destId="{1D6813E9-E389-43ED-8F70-264211F3E080}" srcOrd="3" destOrd="0" parTransId="{7665DF44-540E-42EB-A764-24259F0D5E14}" sibTransId="{5BC9CBB7-53A9-4F9C-8ED8-9F0C72CBE2C0}"/>
    <dgm:cxn modelId="{96B752DB-BC65-4508-A282-10538EC69DD9}" srcId="{6F0FBDC8-9CBA-43C8-AE5F-CEAD47E5A447}" destId="{C22C7EBC-DBE0-4D85-A20E-1799CDAA66F3}" srcOrd="1" destOrd="0" parTransId="{D6B6A629-43A9-49AA-95B7-DAEA2E76194E}" sibTransId="{9A36B0B2-D2A3-4956-BA24-478A8EB3951B}"/>
    <dgm:cxn modelId="{9B1643E7-1213-41AF-8AC0-49CF97FC0898}" srcId="{6F0FBDC8-9CBA-43C8-AE5F-CEAD47E5A447}" destId="{91334EEB-BBEE-425A-B742-2991D4BE8EFA}" srcOrd="5" destOrd="0" parTransId="{08B6ED8D-7CBB-41D6-ADE4-4A784E3A4E71}" sibTransId="{5286EE15-0379-4097-982E-358438595AFF}"/>
    <dgm:cxn modelId="{A5B6ACEC-E73F-4AFC-A404-B7BEB9F6AA5A}" type="presOf" srcId="{3B0CEF2A-BCE0-4C51-8475-92AD797DC8D7}" destId="{B088A640-2C31-4F14-AB52-98FCDBD93EB7}" srcOrd="0" destOrd="0" presId="urn:microsoft.com/office/officeart/2005/8/layout/default"/>
    <dgm:cxn modelId="{8875ADFA-9706-4D2B-849F-2476710225C1}" srcId="{6F0FBDC8-9CBA-43C8-AE5F-CEAD47E5A447}" destId="{3B0CEF2A-BCE0-4C51-8475-92AD797DC8D7}" srcOrd="0" destOrd="0" parTransId="{F1EBBEFC-A75B-4EF6-834C-8043DA351727}" sibTransId="{672AE592-8E5C-4E45-9184-83997D5214B4}"/>
    <dgm:cxn modelId="{AC68FA81-72F6-4C23-AF92-781A158DC1FB}" type="presParOf" srcId="{CD4A07A9-ECA1-45CF-9A92-3E6E6E9A0CBE}" destId="{B088A640-2C31-4F14-AB52-98FCDBD93EB7}" srcOrd="0" destOrd="0" presId="urn:microsoft.com/office/officeart/2005/8/layout/default"/>
    <dgm:cxn modelId="{88FF29C7-D2F3-4B7C-874C-F63070FFAD3A}" type="presParOf" srcId="{CD4A07A9-ECA1-45CF-9A92-3E6E6E9A0CBE}" destId="{CB6711C9-1468-49CE-AB1B-247F328E0D9D}" srcOrd="1" destOrd="0" presId="urn:microsoft.com/office/officeart/2005/8/layout/default"/>
    <dgm:cxn modelId="{0E6728A7-D701-4A55-AAD5-B2621F166B4F}" type="presParOf" srcId="{CD4A07A9-ECA1-45CF-9A92-3E6E6E9A0CBE}" destId="{C7F15317-CE5F-458E-ADE4-052E4E4DFB7E}" srcOrd="2" destOrd="0" presId="urn:microsoft.com/office/officeart/2005/8/layout/default"/>
    <dgm:cxn modelId="{6FD00D8F-6D1C-4BEE-9070-DFCC061924B3}" type="presParOf" srcId="{CD4A07A9-ECA1-45CF-9A92-3E6E6E9A0CBE}" destId="{F8809C5F-F5D4-45CA-A8A2-FB6435080344}" srcOrd="3" destOrd="0" presId="urn:microsoft.com/office/officeart/2005/8/layout/default"/>
    <dgm:cxn modelId="{E0DAA9F8-F6BC-4F33-A29F-BF99B49F494B}" type="presParOf" srcId="{CD4A07A9-ECA1-45CF-9A92-3E6E6E9A0CBE}" destId="{A8F63315-974E-48C9-8F58-C510FFA80F83}" srcOrd="4" destOrd="0" presId="urn:microsoft.com/office/officeart/2005/8/layout/default"/>
    <dgm:cxn modelId="{EA07C47B-E420-4672-AD95-299CEED27DB6}" type="presParOf" srcId="{CD4A07A9-ECA1-45CF-9A92-3E6E6E9A0CBE}" destId="{39AC2774-EA5D-45FB-B6F0-0693872F3E98}" srcOrd="5" destOrd="0" presId="urn:microsoft.com/office/officeart/2005/8/layout/default"/>
    <dgm:cxn modelId="{09A384EE-B7D1-4751-9107-C9F5E9509DD5}" type="presParOf" srcId="{CD4A07A9-ECA1-45CF-9A92-3E6E6E9A0CBE}" destId="{3F394C4B-D8FC-43F9-A201-4F7DE62E2163}" srcOrd="6" destOrd="0" presId="urn:microsoft.com/office/officeart/2005/8/layout/default"/>
    <dgm:cxn modelId="{0D7522EE-EF0D-4051-A1A0-D514F2321140}" type="presParOf" srcId="{CD4A07A9-ECA1-45CF-9A92-3E6E6E9A0CBE}" destId="{C1AEB488-5789-4DEB-BD0E-A81A56783E93}" srcOrd="7" destOrd="0" presId="urn:microsoft.com/office/officeart/2005/8/layout/default"/>
    <dgm:cxn modelId="{24239144-D559-4055-B748-5B9AB615738E}" type="presParOf" srcId="{CD4A07A9-ECA1-45CF-9A92-3E6E6E9A0CBE}" destId="{B74491C5-E16A-402A-B749-D8D66127D850}" srcOrd="8" destOrd="0" presId="urn:microsoft.com/office/officeart/2005/8/layout/default"/>
    <dgm:cxn modelId="{396E642F-DCB9-4DB7-942E-7983C57CDBAC}" type="presParOf" srcId="{CD4A07A9-ECA1-45CF-9A92-3E6E6E9A0CBE}" destId="{93CDF6F6-3A13-4C91-85B5-2E5E4F3F74FC}" srcOrd="9" destOrd="0" presId="urn:microsoft.com/office/officeart/2005/8/layout/default"/>
    <dgm:cxn modelId="{58C0AE4D-C50F-46C1-B826-97033BB46225}" type="presParOf" srcId="{CD4A07A9-ECA1-45CF-9A92-3E6E6E9A0CBE}" destId="{7C96AE10-5C75-4436-9363-762A9457DC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8A640-2C31-4F14-AB52-98FCDBD93EB7}">
      <dsp:nvSpPr>
        <dsp:cNvPr id="0" name=""/>
        <dsp:cNvSpPr/>
      </dsp:nvSpPr>
      <dsp:spPr>
        <a:xfrm>
          <a:off x="0"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πολιτισμικές εμπειρίες των πελατών επηρεάζουν τόσο θέματα που σχετίζονται με τη σταδιοδρομία όσο και με τους διαθέσιμους πόρους</a:t>
          </a:r>
          <a:endParaRPr lang="en-GB" sz="1600" kern="1200" dirty="0"/>
        </a:p>
      </dsp:txBody>
      <dsp:txXfrm>
        <a:off x="0" y="529320"/>
        <a:ext cx="2657752" cy="1594651"/>
      </dsp:txXfrm>
    </dsp:sp>
    <dsp:sp modelId="{C7F15317-CE5F-458E-ADE4-052E4E4DFB7E}">
      <dsp:nvSpPr>
        <dsp:cNvPr id="0" name=""/>
        <dsp:cNvSpPr/>
      </dsp:nvSpPr>
      <dsp:spPr>
        <a:xfrm>
          <a:off x="2923527"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σύμβουλοι πρέπει να αναγνωρίζουν τις </a:t>
          </a:r>
          <a:r>
            <a:rPr lang="el-GR" sz="1600" kern="1200" dirty="0" err="1"/>
            <a:t>εσωτερικευμένες</a:t>
          </a:r>
          <a:r>
            <a:rPr lang="el-GR" sz="1600" kern="1200" dirty="0"/>
            <a:t> τους έννοιες για την εργασία και την καριέρα</a:t>
          </a:r>
          <a:endParaRPr lang="en-GB" sz="1600" kern="1200" dirty="0"/>
        </a:p>
      </dsp:txBody>
      <dsp:txXfrm>
        <a:off x="2923527" y="529320"/>
        <a:ext cx="2657752" cy="1594651"/>
      </dsp:txXfrm>
    </dsp:sp>
    <dsp:sp modelId="{A8F63315-974E-48C9-8F58-C510FFA80F83}">
      <dsp:nvSpPr>
        <dsp:cNvPr id="0" name=""/>
        <dsp:cNvSpPr/>
      </dsp:nvSpPr>
      <dsp:spPr>
        <a:xfrm>
          <a:off x="5847054"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όροι καριέρα και εξέλιξη σταδιοδρομίας είναι κατασκευασμένοι όροι με πολλαπλές έννοιες που ορίζονται από πολιτισμικές παραδοχές και ερμηνείες</a:t>
          </a:r>
          <a:endParaRPr lang="en-GB" sz="1600" kern="1200" dirty="0"/>
        </a:p>
      </dsp:txBody>
      <dsp:txXfrm>
        <a:off x="5847054" y="529320"/>
        <a:ext cx="2657752" cy="1594651"/>
      </dsp:txXfrm>
    </dsp:sp>
    <dsp:sp modelId="{3F394C4B-D8FC-43F9-A201-4F7DE62E2163}">
      <dsp:nvSpPr>
        <dsp:cNvPr id="0" name=""/>
        <dsp:cNvSpPr/>
      </dsp:nvSpPr>
      <dsp:spPr>
        <a:xfrm>
          <a:off x="0"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Αναγνωρίζει ότι οι θεωρίες επαγγελματικής εξέλιξης και συμβουλευτικής σταδιοδρομίας περιέχουν πάντα πολιτιστικές υποθέσεις</a:t>
          </a:r>
          <a:endParaRPr lang="en-GB" sz="1600" kern="1200" dirty="0"/>
        </a:p>
      </dsp:txBody>
      <dsp:txXfrm>
        <a:off x="0" y="2389747"/>
        <a:ext cx="2657752" cy="1594651"/>
      </dsp:txXfrm>
    </dsp:sp>
    <dsp:sp modelId="{B74491C5-E16A-402A-B749-D8D66127D850}">
      <dsp:nvSpPr>
        <dsp:cNvPr id="0" name=""/>
        <dsp:cNvSpPr/>
      </dsp:nvSpPr>
      <dsp:spPr>
        <a:xfrm>
          <a:off x="2923527"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στόχοι και οι διαδικασίες της συμβουλευτικής σταδιοδρομίας πρέπει να καθοριστούν από κοινού</a:t>
          </a:r>
          <a:endParaRPr lang="en-GB" sz="1600" kern="1200" dirty="0"/>
        </a:p>
      </dsp:txBody>
      <dsp:txXfrm>
        <a:off x="2923527" y="2389747"/>
        <a:ext cx="2657752" cy="1594651"/>
      </dsp:txXfrm>
    </dsp:sp>
    <dsp:sp modelId="{7C96AE10-5C75-4436-9363-762A9457DC3F}">
      <dsp:nvSpPr>
        <dsp:cNvPr id="0" name=""/>
        <dsp:cNvSpPr/>
      </dsp:nvSpPr>
      <dsp:spPr>
        <a:xfrm>
          <a:off x="5847054"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a:t>
          </a:r>
          <a:r>
            <a:rPr lang="en-GB" sz="1600" kern="1200" dirty="0"/>
            <a:t>CICC</a:t>
          </a:r>
          <a:r>
            <a:rPr lang="el-GR" sz="1600" kern="1200" dirty="0"/>
            <a:t> μοντέλο</a:t>
          </a:r>
          <a:r>
            <a:rPr lang="en-GB" sz="1600" kern="1200" dirty="0"/>
            <a:t> </a:t>
          </a:r>
          <a:r>
            <a:rPr lang="el-GR" sz="1600" kern="1200" dirty="0"/>
            <a:t>προκαλεί τους συμβούλους να ενσωματώσουν πολλαπλά επίπεδα παρέμβασης</a:t>
          </a:r>
          <a:endParaRPr lang="en-GB" sz="1600" kern="1200" dirty="0"/>
        </a:p>
      </dsp:txBody>
      <dsp:txXfrm>
        <a:off x="5847054" y="2389747"/>
        <a:ext cx="2657752" cy="15946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2021-10-29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reepngimg.com/png/18456-team-work-transparent"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pngall.com/light-bulb-png"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45819" y="924242"/>
            <a:ext cx="10239523" cy="2499359"/>
          </a:xfrm>
        </p:spPr>
        <p:txBody>
          <a:bodyPr>
            <a:normAutofit fontScale="90000"/>
          </a:bodyPr>
          <a:lstStyle/>
          <a:p>
            <a:r>
              <a:rPr lang="el-GR" b="1" dirty="0"/>
              <a:t>Ενότητα 5</a:t>
            </a:r>
            <a:br>
              <a:rPr lang="el-GR" b="1" dirty="0"/>
            </a:br>
            <a:r>
              <a:rPr lang="el-GR" b="1" dirty="0"/>
              <a:t>Η αλλαγή στους οργανισμούς</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45819" y="3434398"/>
            <a:ext cx="10490965" cy="1655762"/>
          </a:xfrm>
        </p:spPr>
        <p:txBody>
          <a:bodyPr/>
          <a:lstStyle/>
          <a:p>
            <a:r>
              <a:rPr lang="el-GR" sz="3200" dirty="0">
                <a:solidFill>
                  <a:srgbClr val="FFFFFF"/>
                </a:solidFill>
              </a:rPr>
              <a:t>Μαθησιακή </a:t>
            </a:r>
            <a:r>
              <a:rPr lang="el-GR" sz="3200" dirty="0" err="1">
                <a:solidFill>
                  <a:srgbClr val="FFFFFF"/>
                </a:solidFill>
              </a:rPr>
              <a:t>υποενότηα</a:t>
            </a:r>
            <a:r>
              <a:rPr lang="el-GR" sz="3200" dirty="0">
                <a:solidFill>
                  <a:srgbClr val="FFFFFF"/>
                </a:solidFill>
              </a:rPr>
              <a:t> 3</a:t>
            </a:r>
            <a:endParaRPr lang="en-US" sz="3200" dirty="0">
              <a:solidFill>
                <a:srgbClr val="FFFFFF"/>
              </a:solidFill>
            </a:endParaRPr>
          </a:p>
          <a:p>
            <a:r>
              <a:rPr lang="el-GR" sz="3200" dirty="0">
                <a:solidFill>
                  <a:srgbClr val="FFFFFF"/>
                </a:solidFill>
              </a:rPr>
              <a:t>Εφαρμόζοντας</a:t>
            </a:r>
            <a:r>
              <a:rPr lang="en-US" sz="3200" dirty="0">
                <a:solidFill>
                  <a:srgbClr val="FFFFFF"/>
                </a:solidFill>
              </a:rPr>
              <a:t> </a:t>
            </a:r>
            <a:r>
              <a:rPr lang="el-GR" sz="3200" dirty="0">
                <a:solidFill>
                  <a:srgbClr val="FFFFFF"/>
                </a:solidFill>
              </a:rPr>
              <a:t>πρακτικές συμβουλευτικής καθοδήγησης καριέρας (</a:t>
            </a:r>
            <a:r>
              <a:rPr lang="en-US" sz="3200" dirty="0">
                <a:solidFill>
                  <a:srgbClr val="FFFFFF"/>
                </a:solidFill>
              </a:rPr>
              <a:t>CGC</a:t>
            </a:r>
            <a:r>
              <a:rPr lang="el-GR" sz="3200" dirty="0">
                <a:solidFill>
                  <a:srgbClr val="FFFFFF"/>
                </a:solidFill>
              </a:rPr>
              <a:t>) μέσα στους οργανισμούς</a:t>
            </a:r>
            <a:endParaRPr lang="lt-LT" sz="32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767655" y="3400865"/>
            <a:ext cx="4242752" cy="1798320"/>
          </a:xfrm>
        </p:spPr>
        <p:txBody>
          <a:bodyPr/>
          <a:lstStyle/>
          <a:p>
            <a:r>
              <a:rPr lang="en-GB" dirty="0">
                <a:solidFill>
                  <a:schemeClr val="tx1"/>
                </a:solidFill>
              </a:rPr>
              <a:t>Culture-Infused Career Counselling (CICC) Model</a:t>
            </a:r>
          </a:p>
          <a:p>
            <a:endParaRPr lang="en-GB" dirty="0">
              <a:solidFill>
                <a:schemeClr val="tx1"/>
              </a:solidFill>
            </a:endParaRPr>
          </a:p>
          <a:p>
            <a:r>
              <a:rPr lang="en-GB" dirty="0">
                <a:solidFill>
                  <a:schemeClr val="tx1"/>
                </a:solidFill>
              </a:rPr>
              <a:t>By Arthur &amp; Collins, 2010</a:t>
            </a: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948" y="380131"/>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91682" y="0"/>
            <a:ext cx="7167247" cy="3221502"/>
          </a:xfrm>
        </p:spPr>
        <p:txBody>
          <a:bodyPr>
            <a:normAutofit/>
          </a:bodyPr>
          <a:lstStyle/>
          <a:p>
            <a:r>
              <a:rPr lang="el-GR" sz="4400" dirty="0"/>
              <a:t>Πώς μπορούν οι επαγγελματίες να εντάξουν την κουλτούρα στη δουλειά τους πάνω στη CGC;</a:t>
            </a:r>
            <a:endParaRPr lang="lt-LT" sz="4400" dirty="0"/>
          </a:p>
        </p:txBody>
      </p:sp>
    </p:spTree>
    <p:extLst>
      <p:ext uri="{BB962C8B-B14F-4D97-AF65-F5344CB8AC3E}">
        <p14:creationId xmlns:p14="http://schemas.microsoft.com/office/powerpoint/2010/main" val="330949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629505"/>
            <a:ext cx="11283518" cy="678815"/>
          </a:xfrm>
        </p:spPr>
        <p:txBody>
          <a:bodyPr>
            <a:normAutofit/>
          </a:bodyPr>
          <a:lstStyle/>
          <a:p>
            <a:r>
              <a:rPr lang="en-GB" b="1" dirty="0"/>
              <a:t>Culture-Infused Career Counselling Model</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graphicFrame>
        <p:nvGraphicFramePr>
          <p:cNvPr id="8" name="Diagram 7">
            <a:extLst>
              <a:ext uri="{FF2B5EF4-FFF2-40B4-BE49-F238E27FC236}">
                <a16:creationId xmlns:a16="http://schemas.microsoft.com/office/drawing/2014/main" id="{493EAF81-51A6-4E11-9766-2BE3D9E4481D}"/>
              </a:ext>
            </a:extLst>
          </p:cNvPr>
          <p:cNvGraphicFramePr/>
          <p:nvPr>
            <p:extLst>
              <p:ext uri="{D42A27DB-BD31-4B8C-83A1-F6EECF244321}">
                <p14:modId xmlns:p14="http://schemas.microsoft.com/office/powerpoint/2010/main" val="3921116853"/>
              </p:ext>
            </p:extLst>
          </p:nvPr>
        </p:nvGraphicFramePr>
        <p:xfrm>
          <a:off x="639192" y="1440452"/>
          <a:ext cx="8504807" cy="451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A4E91F91-3304-4DF4-A308-FDA3869C27A3}"/>
              </a:ext>
            </a:extLst>
          </p:cNvPr>
          <p:cNvSpPr txBox="1"/>
          <p:nvPr/>
        </p:nvSpPr>
        <p:spPr>
          <a:xfrm>
            <a:off x="9251271" y="3512645"/>
            <a:ext cx="2583402" cy="369332"/>
          </a:xfrm>
          <a:prstGeom prst="rect">
            <a:avLst/>
          </a:prstGeom>
          <a:solidFill>
            <a:schemeClr val="accent6"/>
          </a:solidFill>
        </p:spPr>
        <p:txBody>
          <a:bodyPr wrap="square" rtlCol="0">
            <a:spAutoFit/>
          </a:bodyPr>
          <a:lstStyle/>
          <a:p>
            <a:pPr algn="ctr"/>
            <a:r>
              <a:rPr lang="el-GR" b="1" dirty="0">
                <a:solidFill>
                  <a:schemeClr val="bg1"/>
                </a:solidFill>
              </a:rPr>
              <a:t>ΒΑΣΙΚΕΣ ΑΡΧΕΣ</a:t>
            </a:r>
            <a:endParaRPr lang="en-GB" b="1" dirty="0">
              <a:solidFill>
                <a:schemeClr val="bg1"/>
              </a:solidFill>
            </a:endParaRPr>
          </a:p>
        </p:txBody>
      </p:sp>
    </p:spTree>
    <p:extLst>
      <p:ext uri="{BB962C8B-B14F-4D97-AF65-F5344CB8AC3E}">
        <p14:creationId xmlns:p14="http://schemas.microsoft.com/office/powerpoint/2010/main" val="79525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normAutofit fontScale="90000"/>
          </a:bodyPr>
          <a:lstStyle/>
          <a:p>
            <a:r>
              <a:rPr lang="en-GB" b="1" dirty="0"/>
              <a:t>Culture-Infused Career Counselling Model</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27209" y="2031931"/>
            <a:ext cx="6428698" cy="3922240"/>
          </a:xfrm>
        </p:spPr>
        <p:txBody>
          <a:bodyPr>
            <a:normAutofit lnSpcReduction="10000"/>
          </a:bodyPr>
          <a:lstStyle/>
          <a:p>
            <a:pPr lvl="0"/>
            <a:r>
              <a:rPr lang="el-GR" dirty="0">
                <a:solidFill>
                  <a:schemeClr val="tx1"/>
                </a:solidFill>
              </a:rPr>
              <a:t>Οι επαγγελματίες της </a:t>
            </a:r>
            <a:r>
              <a:rPr lang="en-GB" dirty="0">
                <a:solidFill>
                  <a:schemeClr val="tx1"/>
                </a:solidFill>
              </a:rPr>
              <a:t>CGC </a:t>
            </a:r>
            <a:r>
              <a:rPr lang="el-GR" dirty="0">
                <a:solidFill>
                  <a:schemeClr val="tx1"/>
                </a:solidFill>
              </a:rPr>
              <a:t>πρέπει να </a:t>
            </a:r>
            <a:r>
              <a:rPr lang="el-GR" dirty="0" err="1">
                <a:solidFill>
                  <a:schemeClr val="tx1"/>
                </a:solidFill>
              </a:rPr>
              <a:t>αναστοχαστούν</a:t>
            </a:r>
            <a:r>
              <a:rPr lang="el-GR" dirty="0">
                <a:solidFill>
                  <a:schemeClr val="tx1"/>
                </a:solidFill>
              </a:rPr>
              <a:t> για να κατανοήσουν τα δικά τους μοντέλα σκέψης και κουλτούρας.</a:t>
            </a:r>
            <a:endParaRPr lang="en-GB" dirty="0">
              <a:solidFill>
                <a:schemeClr val="tx1"/>
              </a:solidFill>
            </a:endParaRPr>
          </a:p>
          <a:p>
            <a:pPr lvl="0"/>
            <a:r>
              <a:rPr lang="el-GR" dirty="0">
                <a:solidFill>
                  <a:schemeClr val="tx1"/>
                </a:solidFill>
              </a:rPr>
              <a:t>Πρέπει πάντα να λαμβάνουν υπόψη την πολιτιστική εγκυρότητα των προσεγγίσεών τους, ιδιαίτερα όταν εργάζονται με πελάτες από μη κυρίαρχους πληθυσμούς ή σε οργανισμούς που προωθούν τη διαφορετικότητα και την συμπερίληψη.</a:t>
            </a:r>
          </a:p>
          <a:p>
            <a:pPr lvl="0"/>
            <a:r>
              <a:rPr lang="el-GR" dirty="0">
                <a:solidFill>
                  <a:schemeClr val="tx1"/>
                </a:solidFill>
              </a:rPr>
              <a:t>Οι </a:t>
            </a:r>
            <a:r>
              <a:rPr lang="en-GB" dirty="0">
                <a:solidFill>
                  <a:schemeClr val="tx1"/>
                </a:solidFill>
              </a:rPr>
              <a:t>CGC </a:t>
            </a:r>
            <a:r>
              <a:rPr lang="el-GR" dirty="0">
                <a:solidFill>
                  <a:schemeClr val="tx1"/>
                </a:solidFill>
              </a:rPr>
              <a:t> επαγγελματίες ενθαρρύνονται να συνεργάζονται με πελάτες για την επιλογή παρεμβάσεων, ενώ αντιμετωπίζουν τις συστημικές και κοινωνικές ανισότητες ισχύος που περιορίζουν τους πελάτες από το να αξιοποιήσουν πλήρως τις δυνατότητές τους.</a:t>
            </a:r>
            <a:endParaRPr lang="en-US"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3" name="Picture 2" descr="Business handshake">
            <a:extLst>
              <a:ext uri="{FF2B5EF4-FFF2-40B4-BE49-F238E27FC236}">
                <a16:creationId xmlns:a16="http://schemas.microsoft.com/office/drawing/2014/main" id="{F6ECFA10-C18D-4C34-BFB4-FFB36356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964" y="2157356"/>
            <a:ext cx="4135661" cy="2756434"/>
          </a:xfrm>
          <a:prstGeom prst="rect">
            <a:avLst/>
          </a:prstGeom>
        </p:spPr>
      </p:pic>
    </p:spTree>
    <p:extLst>
      <p:ext uri="{BB962C8B-B14F-4D97-AF65-F5344CB8AC3E}">
        <p14:creationId xmlns:p14="http://schemas.microsoft.com/office/powerpoint/2010/main" val="366413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551440" y="635862"/>
            <a:ext cx="5418969" cy="728346"/>
          </a:xfrm>
        </p:spPr>
        <p:txBody>
          <a:bodyPr>
            <a:noAutofit/>
          </a:bodyPr>
          <a:lstStyle/>
          <a:p>
            <a:r>
              <a:rPr lang="el-GR" sz="3600" dirty="0"/>
              <a:t>Μελέτες περίπτωσης</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551440" y="1634681"/>
            <a:ext cx="5418968" cy="3993761"/>
          </a:xfrm>
        </p:spPr>
        <p:txBody>
          <a:bodyPr>
            <a:normAutofit/>
          </a:bodyPr>
          <a:lstStyle/>
          <a:p>
            <a:pPr lvl="0"/>
            <a:r>
              <a:rPr lang="el-GR" b="1" dirty="0">
                <a:solidFill>
                  <a:schemeClr val="tx1"/>
                </a:solidFill>
              </a:rPr>
              <a:t>Ομάδα</a:t>
            </a:r>
            <a:r>
              <a:rPr lang="en-US" b="1" dirty="0">
                <a:solidFill>
                  <a:schemeClr val="tx1"/>
                </a:solidFill>
              </a:rPr>
              <a:t>1: </a:t>
            </a:r>
            <a:r>
              <a:rPr lang="el-GR" b="1" dirty="0">
                <a:solidFill>
                  <a:schemeClr val="tx1"/>
                </a:solidFill>
              </a:rPr>
              <a:t>Συζητήστε την πρώτη μελέτη περίπτωσης</a:t>
            </a:r>
            <a:r>
              <a:rPr lang="en-US" b="1" dirty="0">
                <a:solidFill>
                  <a:schemeClr val="tx1"/>
                </a:solidFill>
              </a:rPr>
              <a:t> </a:t>
            </a:r>
          </a:p>
          <a:p>
            <a:pPr lvl="0"/>
            <a:endParaRPr lang="en-US" sz="2000" b="1" dirty="0">
              <a:solidFill>
                <a:schemeClr val="tx1"/>
              </a:solidFill>
            </a:endParaRPr>
          </a:p>
          <a:p>
            <a:pPr lvl="0"/>
            <a:r>
              <a:rPr lang="el-GR" sz="2000" b="1" dirty="0">
                <a:solidFill>
                  <a:schemeClr val="tx1"/>
                </a:solidFill>
              </a:rPr>
              <a:t>Ομάδα </a:t>
            </a:r>
            <a:r>
              <a:rPr lang="en-US" sz="2000" b="1" dirty="0">
                <a:solidFill>
                  <a:schemeClr val="tx1"/>
                </a:solidFill>
              </a:rPr>
              <a:t>2</a:t>
            </a:r>
            <a:r>
              <a:rPr lang="el-GR" sz="2000" b="1" dirty="0">
                <a:solidFill>
                  <a:schemeClr val="tx1"/>
                </a:solidFill>
              </a:rPr>
              <a:t>: Συζητήστε τη δεύτερη μελέτη περίπτωσης </a:t>
            </a:r>
            <a:endParaRPr lang="en-GB" sz="2000" dirty="0">
              <a:solidFill>
                <a:schemeClr val="tx1"/>
              </a:solidFill>
            </a:endParaRPr>
          </a:p>
          <a:p>
            <a:pPr lvl="0"/>
            <a:r>
              <a:rPr lang="el-GR" sz="2000" dirty="0">
                <a:solidFill>
                  <a:schemeClr val="tx1"/>
                </a:solidFill>
              </a:rPr>
              <a:t>Συζητήστε εν συντομία πώς θα προσεγγίζατε την κατάσταση. Έχετε ιδέες ή λύσεις για τα ζητήματα που παρουσιάζονται; Ποιες μεθόδους θα χρησιμοποιούσατε; Ποιες μπορεί να είναι πιθανές προκλήσεις;</a:t>
            </a:r>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715368" y="3254503"/>
            <a:ext cx="2180058" cy="5134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t-LT" sz="2400" b="1" dirty="0">
              <a:solidFill>
                <a:schemeClr val="bg1"/>
              </a:solidFill>
            </a:endParaRPr>
          </a:p>
        </p:txBody>
      </p:sp>
    </p:spTree>
    <p:extLst>
      <p:ext uri="{BB962C8B-B14F-4D97-AF65-F5344CB8AC3E}">
        <p14:creationId xmlns:p14="http://schemas.microsoft.com/office/powerpoint/2010/main" val="196552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p:txBody>
          <a:bodyPr/>
          <a:lstStyle/>
          <a:p>
            <a:r>
              <a:rPr lang="el-GR" b="1" dirty="0"/>
              <a:t>Σύνοψη</a:t>
            </a:r>
            <a:endParaRPr lang="lt-LT" b="1"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239837" y="1772068"/>
            <a:ext cx="4856163" cy="466586"/>
          </a:xfrm>
        </p:spPr>
        <p:txBody>
          <a:bodyPr>
            <a:normAutofit lnSpcReduction="10000"/>
          </a:bodyPr>
          <a:lstStyle/>
          <a:p>
            <a:r>
              <a:rPr lang="el-GR" dirty="0">
                <a:solidFill>
                  <a:schemeClr val="tx1"/>
                </a:solidFill>
              </a:rPr>
              <a:t>Εξέλιξη της</a:t>
            </a:r>
            <a:r>
              <a:rPr lang="en-US" dirty="0">
                <a:solidFill>
                  <a:schemeClr val="tx1"/>
                </a:solidFill>
              </a:rPr>
              <a:t> CGC</a:t>
            </a:r>
            <a:endParaRPr lang="lt-LT" dirty="0">
              <a:solidFill>
                <a:schemeClr val="tx1"/>
              </a:solidFill>
            </a:endParaRPr>
          </a:p>
          <a:p>
            <a:endParaRPr lang="lt-LT" dirty="0"/>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1163638" y="2419867"/>
            <a:ext cx="4856162" cy="811605"/>
          </a:xfrm>
        </p:spPr>
        <p:txBody>
          <a:bodyPr>
            <a:normAutofit fontScale="85000" lnSpcReduction="10000"/>
          </a:bodyPr>
          <a:lstStyle/>
          <a:p>
            <a:r>
              <a:rPr lang="el-GR" dirty="0">
                <a:solidFill>
                  <a:schemeClr val="tx1"/>
                </a:solidFill>
              </a:rPr>
              <a:t>Τι έχει αλλάξει με την πάροδο του χρόνου;</a:t>
            </a:r>
            <a:endParaRPr lang="en-US" dirty="0">
              <a:solidFill>
                <a:schemeClr val="tx1"/>
              </a:solidFill>
            </a:endParaRPr>
          </a:p>
          <a:p>
            <a:r>
              <a:rPr lang="el-GR" dirty="0">
                <a:solidFill>
                  <a:schemeClr val="tx1"/>
                </a:solidFill>
              </a:rPr>
              <a:t>Πώς διευρύνθηκε ο τομέας;</a:t>
            </a:r>
            <a:endParaRPr lang="lt-LT" dirty="0">
              <a:solidFill>
                <a:schemeClr val="tx1"/>
              </a:solidFill>
            </a:endParaRPr>
          </a:p>
          <a:p>
            <a:endParaRPr lang="lt-LT" dirty="0"/>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a:xfrm>
            <a:off x="1163638" y="3513116"/>
            <a:ext cx="4856162" cy="466586"/>
          </a:xfrm>
        </p:spPr>
        <p:txBody>
          <a:bodyPr>
            <a:normAutofit lnSpcReduction="10000"/>
          </a:bodyPr>
          <a:lstStyle/>
          <a:p>
            <a:r>
              <a:rPr lang="el-GR" dirty="0">
                <a:solidFill>
                  <a:schemeClr val="tx1"/>
                </a:solidFill>
              </a:rPr>
              <a:t>Σημασία της</a:t>
            </a:r>
            <a:r>
              <a:rPr lang="en-US" dirty="0">
                <a:solidFill>
                  <a:schemeClr val="tx1"/>
                </a:solidFill>
              </a:rPr>
              <a:t> CGC</a:t>
            </a:r>
            <a:endParaRPr lang="lt-LT" dirty="0">
              <a:solidFill>
                <a:schemeClr val="tx1"/>
              </a:solidFill>
            </a:endParaRPr>
          </a:p>
          <a:p>
            <a:endParaRPr lang="lt-LT" dirty="0"/>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a:xfrm>
            <a:off x="1088285" y="3979702"/>
            <a:ext cx="4856162" cy="1559963"/>
          </a:xfrm>
        </p:spPr>
        <p:txBody>
          <a:bodyPr>
            <a:normAutofit fontScale="92500" lnSpcReduction="10000"/>
          </a:bodyPr>
          <a:lstStyle/>
          <a:p>
            <a:r>
              <a:rPr lang="el-GR" dirty="0">
                <a:solidFill>
                  <a:schemeClr val="tx1"/>
                </a:solidFill>
              </a:rPr>
              <a:t>Σημασία της CGC για τις πρακτικές του οργανισμού και τα διάφορα στάδια.</a:t>
            </a:r>
          </a:p>
          <a:p>
            <a:r>
              <a:rPr lang="el-GR" dirty="0">
                <a:solidFill>
                  <a:schemeClr val="tx1"/>
                </a:solidFill>
              </a:rPr>
              <a:t>Τι πρέπει να περιμένουν οι επαγγελματίες του CGC για το μέλλον και πώς να προετοιμαστούν για αυτό;</a:t>
            </a:r>
            <a:endParaRPr lang="lt-LT" dirty="0"/>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a:xfrm>
            <a:off x="6497638" y="1614626"/>
            <a:ext cx="5506561" cy="696922"/>
          </a:xfrm>
        </p:spPr>
        <p:txBody>
          <a:bodyPr>
            <a:normAutofit fontScale="92500" lnSpcReduction="20000"/>
          </a:bodyPr>
          <a:lstStyle/>
          <a:p>
            <a:r>
              <a:rPr lang="el-GR" dirty="0">
                <a:solidFill>
                  <a:schemeClr val="tx1"/>
                </a:solidFill>
              </a:rPr>
              <a:t>Επίγνωση πλαισίου &amp; </a:t>
            </a:r>
            <a:r>
              <a:rPr lang="el-GR" dirty="0" err="1">
                <a:solidFill>
                  <a:schemeClr val="tx1"/>
                </a:solidFill>
              </a:rPr>
              <a:t>Αναστοχασμός</a:t>
            </a:r>
            <a:endParaRPr lang="lt-LT" dirty="0">
              <a:solidFill>
                <a:schemeClr val="tx1"/>
              </a:solidFill>
            </a:endParaRPr>
          </a:p>
          <a:p>
            <a:endParaRPr lang="lt-LT" dirty="0"/>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a:xfrm>
            <a:off x="6406832" y="2220154"/>
            <a:ext cx="5018478" cy="1140187"/>
          </a:xfrm>
        </p:spPr>
        <p:txBody>
          <a:bodyPr>
            <a:noAutofit/>
          </a:bodyPr>
          <a:lstStyle/>
          <a:p>
            <a:r>
              <a:rPr lang="el-GR" sz="1900" dirty="0">
                <a:solidFill>
                  <a:schemeClr val="tx1"/>
                </a:solidFill>
              </a:rPr>
              <a:t>Γιατί λειτουργεί η επίγνωση του περιβάλλοντος σε όλα τα σχέδια αλλαγής και της CGC; Πώς μπορούμε να την ενισχύσουμε;</a:t>
            </a:r>
          </a:p>
          <a:p>
            <a:r>
              <a:rPr lang="el-GR" sz="1900" dirty="0">
                <a:solidFill>
                  <a:schemeClr val="tx1"/>
                </a:solidFill>
              </a:rPr>
              <a:t>Σημασία του </a:t>
            </a:r>
            <a:r>
              <a:rPr lang="el-GR" sz="1900" dirty="0" err="1">
                <a:solidFill>
                  <a:schemeClr val="tx1"/>
                </a:solidFill>
              </a:rPr>
              <a:t>αυτοστοχασμού</a:t>
            </a:r>
            <a:endParaRPr lang="lt-LT" sz="1900" dirty="0">
              <a:solidFill>
                <a:schemeClr val="tx1"/>
              </a:solidFill>
            </a:endParaRPr>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a:xfrm>
            <a:off x="6497638" y="3800342"/>
            <a:ext cx="4856162" cy="466586"/>
          </a:xfrm>
        </p:spPr>
        <p:txBody>
          <a:bodyPr>
            <a:normAutofit fontScale="92500"/>
          </a:bodyPr>
          <a:lstStyle/>
          <a:p>
            <a:r>
              <a:rPr lang="el-GR" dirty="0">
                <a:solidFill>
                  <a:schemeClr val="tx1"/>
                </a:solidFill>
              </a:rPr>
              <a:t>Η σημασία της κουλτούρας</a:t>
            </a:r>
            <a:endParaRPr lang="lt-LT" dirty="0">
              <a:solidFill>
                <a:schemeClr val="tx1"/>
              </a:solidFill>
            </a:endParaRPr>
          </a:p>
          <a:p>
            <a:endParaRPr lang="lt-LT" dirty="0"/>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a:xfrm>
            <a:off x="6497638" y="4216569"/>
            <a:ext cx="4927672" cy="1424576"/>
          </a:xfrm>
        </p:spPr>
        <p:txBody>
          <a:bodyPr>
            <a:normAutofit fontScale="92500" lnSpcReduction="20000"/>
          </a:bodyPr>
          <a:lstStyle/>
          <a:p>
            <a:r>
              <a:rPr lang="el-GR" dirty="0">
                <a:solidFill>
                  <a:schemeClr val="tx1"/>
                </a:solidFill>
              </a:rPr>
              <a:t>Πώς μπορούν οι άνθρωποι να διαφέρουν ως προς την πολιτιστική τους εμπειρία;</a:t>
            </a:r>
          </a:p>
          <a:p>
            <a:r>
              <a:rPr lang="el-GR" dirty="0">
                <a:solidFill>
                  <a:schemeClr val="tx1"/>
                </a:solidFill>
              </a:rPr>
              <a:t>Πώς μπορούν αυτές οι διαφορές να μεταφραστούν στον κόσμο της εργασίας της CGC;</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11689" y="1831479"/>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838200" y="356005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172200" y="1813999"/>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172200" y="379370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a:xfrm>
            <a:off x="836612" y="400004"/>
            <a:ext cx="10515600" cy="781685"/>
          </a:xfrm>
        </p:spPr>
        <p:txBody>
          <a:bodyPr/>
          <a:lstStyle/>
          <a:p>
            <a:r>
              <a:rPr lang="el-GR" b="1" dirty="0"/>
              <a:t>Κάνοντας μια συνολική σύνοψη</a:t>
            </a:r>
            <a:r>
              <a:rPr lang="en-US" b="1" dirty="0"/>
              <a:t>…!</a:t>
            </a:r>
            <a:endParaRPr lang="lt-LT" b="1"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63637" y="1613539"/>
            <a:ext cx="7755280" cy="614403"/>
          </a:xfrm>
        </p:spPr>
        <p:txBody>
          <a:bodyPr>
            <a:normAutofit fontScale="77500" lnSpcReduction="20000"/>
          </a:bodyPr>
          <a:lstStyle/>
          <a:p>
            <a:r>
              <a:rPr lang="el-GR" dirty="0">
                <a:solidFill>
                  <a:schemeClr val="tx1"/>
                </a:solidFill>
              </a:rPr>
              <a:t>ΕΝΟΤΗΤΑ 1</a:t>
            </a:r>
            <a:r>
              <a:rPr lang="en-GB" dirty="0">
                <a:solidFill>
                  <a:schemeClr val="tx1"/>
                </a:solidFill>
              </a:rPr>
              <a:t>:</a:t>
            </a:r>
            <a:r>
              <a:rPr lang="el-GR" dirty="0">
                <a:solidFill>
                  <a:schemeClr val="tx1"/>
                </a:solidFill>
              </a:rPr>
              <a:t>Ο μεταβαλλόμενος κόσμος της εργασίας</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2236467"/>
            <a:ext cx="10515599" cy="3231826"/>
          </a:xfrm>
        </p:spPr>
        <p:txBody>
          <a:bodyPr>
            <a:normAutofit fontScale="77500" lnSpcReduction="20000"/>
          </a:bodyPr>
          <a:lstStyle/>
          <a:p>
            <a:pPr marL="534988" indent="-534988"/>
            <a:r>
              <a:rPr lang="el-GR" sz="2800" b="1" dirty="0">
                <a:solidFill>
                  <a:schemeClr val="tx1"/>
                </a:solidFill>
              </a:rPr>
              <a:t>1.1. </a:t>
            </a:r>
            <a:r>
              <a:rPr lang="el-GR" sz="2800" dirty="0">
                <a:solidFill>
                  <a:schemeClr val="tx1"/>
                </a:solidFill>
              </a:rPr>
              <a:t>Περιγράψτε και εξηγήστε τις τρέχουσες και μελλοντικές προκλήσεις στον κόσμο της εργασίας  και συζητήστε τις πιθανές συνέπειές της.</a:t>
            </a:r>
          </a:p>
          <a:p>
            <a:endParaRPr lang="en-GB" sz="2800" dirty="0">
              <a:solidFill>
                <a:schemeClr val="tx1"/>
              </a:solidFill>
            </a:endParaRPr>
          </a:p>
          <a:p>
            <a:pPr marL="450850" indent="-450850"/>
            <a:r>
              <a:rPr lang="en-GB" sz="2800" b="1" dirty="0">
                <a:solidFill>
                  <a:schemeClr val="tx1"/>
                </a:solidFill>
              </a:rPr>
              <a:t>1.2. </a:t>
            </a:r>
            <a:r>
              <a:rPr lang="el-GR" sz="2800" dirty="0">
                <a:solidFill>
                  <a:schemeClr val="tx1"/>
                </a:solidFill>
              </a:rPr>
              <a:t>Περιγράψτε τις μεθόδους που χρησιμοποιούνται για τον προσδιορισμό των αλλαγών στον κόσμο της εργασίας, τις ομοιότητες και τις διαφορές τους. Αξιολογήστε τη χρησιμότητα και τις ελλείψεις αυτών των μεθόδων.</a:t>
            </a:r>
          </a:p>
          <a:p>
            <a:endParaRPr lang="en-GB" sz="2800" dirty="0">
              <a:solidFill>
                <a:schemeClr val="tx1"/>
              </a:solidFill>
            </a:endParaRPr>
          </a:p>
          <a:p>
            <a:pPr marL="534988" indent="-534988"/>
            <a:r>
              <a:rPr lang="en-GB" sz="2800" b="1" dirty="0">
                <a:solidFill>
                  <a:schemeClr val="tx1"/>
                </a:solidFill>
              </a:rPr>
              <a:t>1.3. </a:t>
            </a:r>
            <a:r>
              <a:rPr lang="el-GR" sz="2800" dirty="0">
                <a:solidFill>
                  <a:schemeClr val="tx1"/>
                </a:solidFill>
              </a:rPr>
              <a:t>Προσδιορίστε καταστάσεις όπου τα ευρήματα σχετικά με τις προκλήσεις στον κόσμο της εργασίας μπορούν να εφαρμοστούν στο πλαίσιο της παροχής υποστήριξης επαγγελματικής ανάπτυξης στους εργαζομένους.</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2" y="168081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69593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a:bodyPr>
          <a:lstStyle/>
          <a:p>
            <a:r>
              <a:rPr lang="el-GR" dirty="0">
                <a:solidFill>
                  <a:schemeClr val="tx1"/>
                </a:solidFill>
              </a:rPr>
              <a:t>ΕΝΟΤΗΤΑ 2</a:t>
            </a:r>
            <a:r>
              <a:rPr lang="en-GB" dirty="0">
                <a:solidFill>
                  <a:schemeClr val="tx1"/>
                </a:solidFill>
              </a:rPr>
              <a:t>: Innovative concepts and development for company-based career work/HRM </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7"/>
            <a:ext cx="10515599" cy="3231826"/>
          </a:xfrm>
        </p:spPr>
        <p:txBody>
          <a:bodyPr>
            <a:normAutofit fontScale="77500" lnSpcReduction="20000"/>
          </a:bodyPr>
          <a:lstStyle/>
          <a:p>
            <a:pPr marL="450850" indent="-450850"/>
            <a:r>
              <a:rPr lang="en-US" sz="2800" b="1" dirty="0">
                <a:solidFill>
                  <a:schemeClr val="tx1"/>
                </a:solidFill>
              </a:rPr>
              <a:t>2</a:t>
            </a:r>
            <a:r>
              <a:rPr lang="el-GR" sz="2800" b="1" dirty="0">
                <a:solidFill>
                  <a:schemeClr val="tx1"/>
                </a:solidFill>
              </a:rPr>
              <a:t>.1. </a:t>
            </a:r>
            <a:r>
              <a:rPr lang="el-GR" sz="2800" dirty="0">
                <a:solidFill>
                  <a:schemeClr val="tx1"/>
                </a:solidFill>
              </a:rPr>
              <a:t>Εξηγήστε την ανάγκη για εξατομικευμένη ανάπτυξη του προσωπικού. Περιγράψτε σχετικές μεθόδους που στοχεύουν σε εξατομικευμένες μεθόδους μάθησης, καθοδήγησης και συμβουλευτικής.</a:t>
            </a:r>
          </a:p>
          <a:p>
            <a:pPr marL="84138"/>
            <a:endParaRPr lang="en-GB" sz="2800" dirty="0">
              <a:solidFill>
                <a:schemeClr val="tx1"/>
              </a:solidFill>
            </a:endParaRPr>
          </a:p>
          <a:p>
            <a:pPr marL="450850" indent="-450850">
              <a:tabLst>
                <a:tab pos="182563" algn="l"/>
              </a:tabLst>
            </a:pPr>
            <a:r>
              <a:rPr lang="en-GB" sz="2800" b="1" dirty="0">
                <a:solidFill>
                  <a:schemeClr val="tx1"/>
                </a:solidFill>
              </a:rPr>
              <a:t>2.2. </a:t>
            </a:r>
            <a:r>
              <a:rPr lang="el-GR" sz="2800" dirty="0">
                <a:solidFill>
                  <a:schemeClr val="tx1"/>
                </a:solidFill>
              </a:rPr>
              <a:t>Εξηγήστε την εταιρική κοινωνική ευθύνη ως μοχλό πίεσης στην κοινωνία μας.    Περιγράψτε παραδείγματα επιτυχημένων μεθόδων κοινωνικής ευθύνης.</a:t>
            </a:r>
          </a:p>
          <a:p>
            <a:endParaRPr lang="en-GB" sz="2800" dirty="0">
              <a:solidFill>
                <a:schemeClr val="tx1"/>
              </a:solidFill>
            </a:endParaRPr>
          </a:p>
          <a:p>
            <a:pPr marL="534988" indent="-534988">
              <a:tabLst>
                <a:tab pos="365125" algn="l"/>
              </a:tabLst>
            </a:pPr>
            <a:r>
              <a:rPr lang="en-GB" sz="2800" b="1" dirty="0">
                <a:solidFill>
                  <a:schemeClr val="tx1"/>
                </a:solidFill>
              </a:rPr>
              <a:t>2.3. </a:t>
            </a:r>
            <a:r>
              <a:rPr lang="el-GR" sz="2800" dirty="0">
                <a:solidFill>
                  <a:schemeClr val="tx1"/>
                </a:solidFill>
              </a:rPr>
              <a:t>Περιγράψτε τις βέλτιστες πρακτικές στη συνεργασία μεταξύ της Διοίκησης Ανθρώπινου Δυναμικού στις επιχειρήσεις και του επαγγελματία επαγγελματικού προσανατολισμού και συμβουλευτικής.</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16545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fontScale="92500" lnSpcReduction="20000"/>
          </a:bodyPr>
          <a:lstStyle/>
          <a:p>
            <a:r>
              <a:rPr lang="el-GR" dirty="0">
                <a:solidFill>
                  <a:schemeClr val="tx1"/>
                </a:solidFill>
              </a:rPr>
              <a:t>ΕΝΟΤΗΤΑ 3</a:t>
            </a:r>
            <a:r>
              <a:rPr lang="en-GB" dirty="0">
                <a:solidFill>
                  <a:schemeClr val="tx1"/>
                </a:solidFill>
              </a:rPr>
              <a:t>: Current theoretical and methodological approaches for counsellors and coaches in the company context</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7"/>
            <a:ext cx="10515599" cy="3646680"/>
          </a:xfrm>
        </p:spPr>
        <p:txBody>
          <a:bodyPr>
            <a:normAutofit fontScale="70000" lnSpcReduction="20000"/>
          </a:bodyPr>
          <a:lstStyle/>
          <a:p>
            <a:pPr marL="534988" indent="-534988"/>
            <a:r>
              <a:rPr lang="el-GR" sz="2800" b="1" dirty="0">
                <a:solidFill>
                  <a:schemeClr val="tx1"/>
                </a:solidFill>
              </a:rPr>
              <a:t>3.1. </a:t>
            </a:r>
            <a:r>
              <a:rPr lang="el-GR" sz="2800" dirty="0">
                <a:solidFill>
                  <a:schemeClr val="tx1"/>
                </a:solidFill>
              </a:rPr>
              <a:t>Περιγραφή των  επιλεγμένων παραδειγμάτων στον επαγγελματικό προσανατολισμό και τη συμβουλευτική. Προσδιορισμός  και αναφορά  στα δυνατά σημεία</a:t>
            </a:r>
            <a:r>
              <a:rPr lang="en-US" sz="2800" dirty="0">
                <a:solidFill>
                  <a:schemeClr val="tx1"/>
                </a:solidFill>
              </a:rPr>
              <a:t>,</a:t>
            </a:r>
            <a:r>
              <a:rPr lang="el-GR" sz="2800" dirty="0">
                <a:solidFill>
                  <a:schemeClr val="tx1"/>
                </a:solidFill>
              </a:rPr>
              <a:t> τους περιορισμούς και τις προκλήσεις και συζήτηση για τη συνάφεια και τους περιορισμούς τους στα εργασιακά πλαίσια.</a:t>
            </a:r>
            <a:endParaRPr lang="en-US" sz="2800" dirty="0">
              <a:solidFill>
                <a:schemeClr val="tx1"/>
              </a:solidFill>
            </a:endParaRPr>
          </a:p>
          <a:p>
            <a:pPr marL="534988" indent="-534988"/>
            <a:endParaRPr lang="en-GB" sz="2800" dirty="0">
              <a:solidFill>
                <a:schemeClr val="tx1"/>
              </a:solidFill>
            </a:endParaRPr>
          </a:p>
          <a:p>
            <a:pPr marL="450850" indent="-450850"/>
            <a:r>
              <a:rPr lang="el-GR" sz="2800" b="1" dirty="0">
                <a:solidFill>
                  <a:schemeClr val="tx1"/>
                </a:solidFill>
              </a:rPr>
              <a:t>3</a:t>
            </a:r>
            <a:r>
              <a:rPr lang="en-GB" sz="2800" b="1" dirty="0">
                <a:solidFill>
                  <a:schemeClr val="tx1"/>
                </a:solidFill>
              </a:rPr>
              <a:t>.2. </a:t>
            </a:r>
            <a:r>
              <a:rPr lang="el-GR" sz="2800" dirty="0">
                <a:solidFill>
                  <a:schemeClr val="tx1"/>
                </a:solidFill>
              </a:rPr>
              <a:t>Με βάση τη γνώση που αναπτύχθηκε και την ανάλυση των περιπτωσιολογικών μελετών, περιγραφή των δυνατών σημείων και τη χρησιμότητα των προτεινόμενων εργαλείων αξιολόγησης, για  τον εντοπισμό ομοιοτήτων  και διαφορών.</a:t>
            </a:r>
            <a:endParaRPr lang="en-US" sz="2800" dirty="0">
              <a:solidFill>
                <a:schemeClr val="tx1"/>
              </a:solidFill>
            </a:endParaRPr>
          </a:p>
          <a:p>
            <a:endParaRPr lang="en-GB" sz="2800" dirty="0">
              <a:solidFill>
                <a:schemeClr val="tx1"/>
              </a:solidFill>
            </a:endParaRPr>
          </a:p>
          <a:p>
            <a:pPr marL="450850" indent="-450850"/>
            <a:r>
              <a:rPr lang="el-GR" sz="2800" b="1" dirty="0">
                <a:solidFill>
                  <a:schemeClr val="tx1"/>
                </a:solidFill>
              </a:rPr>
              <a:t>3</a:t>
            </a:r>
            <a:r>
              <a:rPr lang="en-GB" sz="2800" b="1" dirty="0">
                <a:solidFill>
                  <a:schemeClr val="tx1"/>
                </a:solidFill>
              </a:rPr>
              <a:t>.3. </a:t>
            </a:r>
            <a:r>
              <a:rPr lang="el-GR" sz="2800" dirty="0">
                <a:solidFill>
                  <a:schemeClr val="tx1"/>
                </a:solidFill>
              </a:rPr>
              <a:t>Προσδιορισμός καταστάσεων όπου οι διαστάσεις που προτείνονται από τα παραδείγματα και αντιμετωπίζονται από εργαλεία μπορεί να αποδειχθούν χρήσιμες, μαζί με στρατηγικές για την προώθηση της χρήσης τους σε οργανισμούς</a:t>
            </a:r>
            <a:r>
              <a:rPr lang="en-US" sz="2800" dirty="0">
                <a:solidFill>
                  <a:schemeClr val="tx1"/>
                </a:solidFill>
              </a:rPr>
              <a:t>.</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03352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fontScale="92500" lnSpcReduction="20000"/>
          </a:bodyPr>
          <a:lstStyle/>
          <a:p>
            <a:r>
              <a:rPr lang="el-GR" dirty="0">
                <a:solidFill>
                  <a:schemeClr val="tx1"/>
                </a:solidFill>
              </a:rPr>
              <a:t>ΕΝΟΤΗΤΑ </a:t>
            </a:r>
            <a:r>
              <a:rPr lang="en-GB" dirty="0">
                <a:solidFill>
                  <a:schemeClr val="tx1"/>
                </a:solidFill>
              </a:rPr>
              <a:t>4: Connecting Guidance, Counselling and coaching for employees and the context of company-based career work</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6"/>
            <a:ext cx="10515599" cy="3940599"/>
          </a:xfrm>
        </p:spPr>
        <p:txBody>
          <a:bodyPr>
            <a:normAutofit fontScale="85000" lnSpcReduction="20000"/>
          </a:bodyPr>
          <a:lstStyle/>
          <a:p>
            <a:pPr marL="633413" indent="-633413"/>
            <a:r>
              <a:rPr lang="el-GR" sz="2800" b="1" dirty="0">
                <a:solidFill>
                  <a:schemeClr val="tx1"/>
                </a:solidFill>
              </a:rPr>
              <a:t>4.1.</a:t>
            </a:r>
            <a:r>
              <a:rPr lang="en-US" sz="2800" b="1" dirty="0">
                <a:solidFill>
                  <a:schemeClr val="tx1"/>
                </a:solidFill>
              </a:rPr>
              <a:t> </a:t>
            </a:r>
            <a:r>
              <a:rPr lang="el-GR" sz="2800" dirty="0">
                <a:solidFill>
                  <a:schemeClr val="tx1"/>
                </a:solidFill>
              </a:rPr>
              <a:t>Συνδέοντας την</a:t>
            </a:r>
            <a:r>
              <a:rPr lang="el-GR" sz="2800" b="1" dirty="0">
                <a:solidFill>
                  <a:schemeClr val="tx1"/>
                </a:solidFill>
              </a:rPr>
              <a:t> </a:t>
            </a:r>
            <a:r>
              <a:rPr lang="en-GB" sz="2800" dirty="0">
                <a:solidFill>
                  <a:schemeClr val="tx1"/>
                </a:solidFill>
              </a:rPr>
              <a:t>CGC </a:t>
            </a:r>
            <a:r>
              <a:rPr lang="el-GR" sz="2800" dirty="0">
                <a:solidFill>
                  <a:schemeClr val="tx1"/>
                </a:solidFill>
              </a:rPr>
              <a:t>στα πλαίσια της </a:t>
            </a:r>
            <a:r>
              <a:rPr lang="en-GB" sz="2800" dirty="0">
                <a:solidFill>
                  <a:schemeClr val="tx1"/>
                </a:solidFill>
              </a:rPr>
              <a:t>HR-based</a:t>
            </a:r>
            <a:r>
              <a:rPr lang="el-GR" sz="2800" dirty="0">
                <a:solidFill>
                  <a:schemeClr val="tx1"/>
                </a:solidFill>
              </a:rPr>
              <a:t> σταδιοδρομίας της εργασίας.</a:t>
            </a:r>
            <a:endParaRPr lang="en-GB" sz="2800" dirty="0">
              <a:solidFill>
                <a:schemeClr val="tx1"/>
              </a:solidFill>
            </a:endParaRPr>
          </a:p>
          <a:p>
            <a:r>
              <a:rPr lang="en-GB" sz="2800" dirty="0">
                <a:solidFill>
                  <a:schemeClr val="tx1"/>
                </a:solidFill>
              </a:rPr>
              <a:t> </a:t>
            </a:r>
          </a:p>
          <a:p>
            <a:pPr marL="534988" indent="-534988"/>
            <a:r>
              <a:rPr lang="el-GR" sz="2800" b="1" dirty="0">
                <a:solidFill>
                  <a:schemeClr val="tx1"/>
                </a:solidFill>
              </a:rPr>
              <a:t>4</a:t>
            </a:r>
            <a:r>
              <a:rPr lang="en-GB" sz="2800" b="1" dirty="0">
                <a:solidFill>
                  <a:schemeClr val="tx1"/>
                </a:solidFill>
              </a:rPr>
              <a:t>.2. </a:t>
            </a:r>
            <a:r>
              <a:rPr lang="el-GR" sz="2800" dirty="0">
                <a:solidFill>
                  <a:schemeClr val="tx1"/>
                </a:solidFill>
              </a:rPr>
              <a:t>Εργασία με διαφορετικές ομάδες-στόχους (</a:t>
            </a:r>
            <a:r>
              <a:rPr lang="en-US" sz="2800" dirty="0">
                <a:solidFill>
                  <a:schemeClr val="tx1"/>
                </a:solidFill>
              </a:rPr>
              <a:t>VET </a:t>
            </a:r>
            <a:r>
              <a:rPr lang="el-GR" sz="2800" dirty="0">
                <a:solidFill>
                  <a:schemeClr val="tx1"/>
                </a:solidFill>
              </a:rPr>
              <a:t>συμμετέχοντες, εκπαιδευόμενους, εργαζόμενους μεγαλύτερης ηλικίας, άτομα με χαμηλότερα προσόντα ή ειδικές ανάγκες) και διαφορετικές μορφές απασχόλησης (κοντά στο χώρο εργασίας, σε ομάδες ή εξ αποστάσεως/διαδικτυακά).</a:t>
            </a:r>
          </a:p>
          <a:p>
            <a:pPr marL="534988" indent="-534988"/>
            <a:endParaRPr lang="en-GB" sz="2800" dirty="0">
              <a:solidFill>
                <a:schemeClr val="tx1"/>
              </a:solidFill>
            </a:endParaRPr>
          </a:p>
          <a:p>
            <a:pPr marL="534988" indent="-534988"/>
            <a:r>
              <a:rPr lang="el-GR" sz="2800" b="1" dirty="0">
                <a:solidFill>
                  <a:schemeClr val="tx1"/>
                </a:solidFill>
              </a:rPr>
              <a:t>4</a:t>
            </a:r>
            <a:r>
              <a:rPr lang="en-GB" sz="2800" b="1" dirty="0">
                <a:solidFill>
                  <a:schemeClr val="tx1"/>
                </a:solidFill>
              </a:rPr>
              <a:t>.3. </a:t>
            </a:r>
            <a:r>
              <a:rPr lang="el-GR" sz="2800" dirty="0">
                <a:solidFill>
                  <a:schemeClr val="tx1"/>
                </a:solidFill>
              </a:rPr>
              <a:t>Χρήση των διαφορετικών μεθόδων</a:t>
            </a:r>
            <a:r>
              <a:rPr lang="en-US" sz="2800" dirty="0">
                <a:solidFill>
                  <a:schemeClr val="tx1"/>
                </a:solidFill>
              </a:rPr>
              <a:t> </a:t>
            </a:r>
            <a:r>
              <a:rPr lang="el-GR" sz="2800" dirty="0">
                <a:solidFill>
                  <a:schemeClr val="tx1"/>
                </a:solidFill>
              </a:rPr>
              <a:t>της CGC και του </a:t>
            </a:r>
            <a:r>
              <a:rPr lang="el-GR" sz="2800" dirty="0" err="1">
                <a:solidFill>
                  <a:schemeClr val="tx1"/>
                </a:solidFill>
              </a:rPr>
              <a:t>Coaching</a:t>
            </a:r>
            <a:r>
              <a:rPr lang="el-GR" sz="2800" dirty="0">
                <a:solidFill>
                  <a:schemeClr val="tx1"/>
                </a:solidFill>
              </a:rPr>
              <a:t> στο πλαίσιο της Διοίκηση Ανθρώπινου Δυναμικού (ιδιαίτερα στις περιπτώσεις μικρομεσαίων επιχειρήσεων</a:t>
            </a:r>
            <a:r>
              <a:rPr lang="en-US" sz="2800" dirty="0">
                <a:solidFill>
                  <a:schemeClr val="tx1"/>
                </a:solidFill>
              </a:rPr>
              <a:t>, SME)</a:t>
            </a:r>
            <a:r>
              <a:rPr lang="el-GR" sz="2800" dirty="0">
                <a:solidFill>
                  <a:schemeClr val="tx1"/>
                </a:solidFill>
              </a:rPr>
              <a:t>.</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40907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1032007"/>
          </a:xfrm>
        </p:spPr>
        <p:txBody>
          <a:bodyPr>
            <a:normAutofit/>
          </a:bodyPr>
          <a:lstStyle/>
          <a:p>
            <a:r>
              <a:rPr lang="el-GR" dirty="0">
                <a:solidFill>
                  <a:schemeClr val="tx1"/>
                </a:solidFill>
              </a:rPr>
              <a:t>ΕΝΟΤΗΤΑ </a:t>
            </a:r>
            <a:r>
              <a:rPr lang="en-GB" dirty="0">
                <a:solidFill>
                  <a:schemeClr val="tx1"/>
                </a:solidFill>
              </a:rPr>
              <a:t>5: Changing in practice the organizations</a:t>
            </a:r>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813087"/>
            <a:ext cx="10515599" cy="3729584"/>
          </a:xfrm>
        </p:spPr>
        <p:txBody>
          <a:bodyPr>
            <a:normAutofit fontScale="85000" lnSpcReduction="20000"/>
          </a:bodyPr>
          <a:lstStyle/>
          <a:p>
            <a:pPr marL="633413" indent="-633413"/>
            <a:r>
              <a:rPr lang="el-GR" sz="2800" b="1" dirty="0">
                <a:solidFill>
                  <a:schemeClr val="tx1"/>
                </a:solidFill>
              </a:rPr>
              <a:t>5.1. </a:t>
            </a:r>
            <a:r>
              <a:rPr lang="el-GR" sz="2800" dirty="0">
                <a:solidFill>
                  <a:schemeClr val="tx1"/>
                </a:solidFill>
              </a:rPr>
              <a:t>Κατανόηση των βασικών θεωρητικών θεμελίων της Διοίκησης αλλαγών και της οργανωτικής ανάπτυξης</a:t>
            </a:r>
            <a:r>
              <a:rPr lang="en-GB" sz="2800" dirty="0">
                <a:solidFill>
                  <a:schemeClr val="tx1"/>
                </a:solidFill>
              </a:rPr>
              <a:t>.</a:t>
            </a:r>
          </a:p>
          <a:p>
            <a:endParaRPr lang="en-GB" sz="2800" dirty="0">
              <a:solidFill>
                <a:schemeClr val="tx1"/>
              </a:solidFill>
            </a:endParaRPr>
          </a:p>
          <a:p>
            <a:pPr marL="633413" indent="-633413"/>
            <a:r>
              <a:rPr lang="el-GR" sz="2800" b="1" dirty="0">
                <a:solidFill>
                  <a:schemeClr val="tx1"/>
                </a:solidFill>
              </a:rPr>
              <a:t>5</a:t>
            </a:r>
            <a:r>
              <a:rPr lang="en-GB" sz="2800" b="1" dirty="0">
                <a:solidFill>
                  <a:schemeClr val="tx1"/>
                </a:solidFill>
              </a:rPr>
              <a:t>.2. </a:t>
            </a:r>
            <a:r>
              <a:rPr lang="el-GR" sz="2800" dirty="0">
                <a:solidFill>
                  <a:schemeClr val="tx1"/>
                </a:solidFill>
              </a:rPr>
              <a:t>Κατανόηση των σταδίων του κύκλου της </a:t>
            </a:r>
            <a:r>
              <a:rPr lang="el-GR" sz="2800" dirty="0" err="1">
                <a:solidFill>
                  <a:schemeClr val="tx1"/>
                </a:solidFill>
              </a:rPr>
              <a:t>οργανωσιακής</a:t>
            </a:r>
            <a:r>
              <a:rPr lang="el-GR" sz="2800" dirty="0">
                <a:solidFill>
                  <a:schemeClr val="tx1"/>
                </a:solidFill>
              </a:rPr>
              <a:t> </a:t>
            </a:r>
            <a:r>
              <a:rPr lang="el-GR" sz="2800" dirty="0" err="1">
                <a:solidFill>
                  <a:schemeClr val="tx1"/>
                </a:solidFill>
              </a:rPr>
              <a:t>αλαλγής</a:t>
            </a:r>
            <a:r>
              <a:rPr lang="el-GR" sz="2800" dirty="0">
                <a:solidFill>
                  <a:schemeClr val="tx1"/>
                </a:solidFill>
              </a:rPr>
              <a:t>: ανάλυση αναγκών, κατασκευή, εφαρμογή (εργαλεία και μέθοδος) και αξιολόγηση.</a:t>
            </a:r>
          </a:p>
          <a:p>
            <a:pPr marL="633413" indent="-633413"/>
            <a:endParaRPr lang="en-GB" sz="2800" dirty="0">
              <a:solidFill>
                <a:schemeClr val="tx1"/>
              </a:solidFill>
            </a:endParaRPr>
          </a:p>
          <a:p>
            <a:pPr marL="633413" indent="-633413"/>
            <a:r>
              <a:rPr lang="el-GR" sz="2800" b="1" dirty="0">
                <a:solidFill>
                  <a:schemeClr val="tx1"/>
                </a:solidFill>
              </a:rPr>
              <a:t>5</a:t>
            </a:r>
            <a:r>
              <a:rPr lang="en-GB" sz="2800" b="1" dirty="0">
                <a:solidFill>
                  <a:schemeClr val="tx1"/>
                </a:solidFill>
              </a:rPr>
              <a:t>.3. </a:t>
            </a:r>
            <a:r>
              <a:rPr lang="el-GR" sz="2800" dirty="0">
                <a:solidFill>
                  <a:schemeClr val="tx1"/>
                </a:solidFill>
              </a:rPr>
              <a:t>Εκμάθηση του πως η  CGC μπορεί να αντικατοπτρίζεται στον κύκλο της οργανωτικής αλλαγής και συζήτηση για τη σημασία του πλαισίου, του προβληματισμού και της πολιτισμικής ευαισθησίας κατά τη διεξαγωγή της CGC.</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3991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l-GR" dirty="0"/>
              <a:t>Θεματικές που θα καλυφθούν</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n-US" dirty="0"/>
              <a:t>1.1. </a:t>
            </a:r>
            <a:r>
              <a:rPr lang="el-GR" dirty="0"/>
              <a:t>Αλλαγή και </a:t>
            </a:r>
            <a:r>
              <a:rPr lang="en-US" dirty="0"/>
              <a:t>CGC</a:t>
            </a:r>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1163635" y="1628464"/>
            <a:ext cx="10190162" cy="1686647"/>
          </a:xfrm>
        </p:spPr>
        <p:txBody>
          <a:bodyPr>
            <a:normAutofit/>
          </a:bodyPr>
          <a:lstStyle/>
          <a:p>
            <a:pPr marL="342900" indent="-342900">
              <a:buFont typeface="Arial" panose="020B0604020202020204" pitchFamily="34" charset="0"/>
              <a:buChar char="•"/>
            </a:pPr>
            <a:r>
              <a:rPr lang="el-GR" dirty="0">
                <a:solidFill>
                  <a:schemeClr val="tx1"/>
                </a:solidFill>
              </a:rPr>
              <a:t>Εξέλιξη της</a:t>
            </a:r>
            <a:r>
              <a:rPr lang="en-US" dirty="0">
                <a:solidFill>
                  <a:schemeClr val="tx1"/>
                </a:solidFill>
              </a:rPr>
              <a:t> CGC</a:t>
            </a:r>
          </a:p>
          <a:p>
            <a:pPr marL="342900" indent="-342900">
              <a:buFont typeface="Arial" panose="020B0604020202020204" pitchFamily="34" charset="0"/>
              <a:buChar char="•"/>
            </a:pPr>
            <a:r>
              <a:rPr lang="el-GR" dirty="0">
                <a:solidFill>
                  <a:schemeClr val="tx1"/>
                </a:solidFill>
              </a:rPr>
              <a:t>Η σημασία της επικεντρωμένης στον οργανισμό </a:t>
            </a:r>
            <a:r>
              <a:rPr lang="en-US" dirty="0">
                <a:solidFill>
                  <a:schemeClr val="tx1"/>
                </a:solidFill>
              </a:rPr>
              <a:t>CGC</a:t>
            </a:r>
          </a:p>
          <a:p>
            <a:pPr marL="342900" indent="-342900">
              <a:buFont typeface="Arial" panose="020B0604020202020204" pitchFamily="34" charset="0"/>
              <a:buChar char="•"/>
            </a:pPr>
            <a:r>
              <a:rPr lang="el-GR" dirty="0">
                <a:solidFill>
                  <a:schemeClr val="tx1"/>
                </a:solidFill>
              </a:rPr>
              <a:t>Οι επαγγελματίες της </a:t>
            </a:r>
            <a:r>
              <a:rPr lang="en-US" dirty="0">
                <a:solidFill>
                  <a:schemeClr val="tx1"/>
                </a:solidFill>
              </a:rPr>
              <a:t>CGC </a:t>
            </a:r>
            <a:r>
              <a:rPr lang="el-GR" dirty="0">
                <a:solidFill>
                  <a:schemeClr val="tx1"/>
                </a:solidFill>
              </a:rPr>
              <a:t>ως φορείς αλλαγών</a:t>
            </a:r>
            <a:endParaRPr lang="lt-LT" dirty="0">
              <a:solidFill>
                <a:schemeClr val="tx1"/>
              </a:solidFill>
            </a:endParaRPr>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2943461"/>
            <a:ext cx="10188575" cy="466586"/>
          </a:xfrm>
        </p:spPr>
        <p:txBody>
          <a:bodyPr>
            <a:normAutofit lnSpcReduction="10000"/>
          </a:bodyPr>
          <a:lstStyle/>
          <a:p>
            <a:r>
              <a:rPr lang="en-US" dirty="0"/>
              <a:t>1.2. </a:t>
            </a:r>
            <a:r>
              <a:rPr lang="el-GR" dirty="0"/>
              <a:t>Ολιστική προσέγγιση στη</a:t>
            </a:r>
            <a:r>
              <a:rPr lang="en-US" dirty="0"/>
              <a:t> CGC</a:t>
            </a:r>
            <a:endParaRPr lang="lt-LT" dirty="0"/>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8200" y="307518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ksto vietos rezervavimo ženklas 5">
            <a:extLst>
              <a:ext uri="{FF2B5EF4-FFF2-40B4-BE49-F238E27FC236}">
                <a16:creationId xmlns:a16="http://schemas.microsoft.com/office/drawing/2014/main" id="{22EDB8E0-3979-49B1-BE35-219B74B2263D}"/>
              </a:ext>
            </a:extLst>
          </p:cNvPr>
          <p:cNvSpPr txBox="1">
            <a:spLocks/>
          </p:cNvSpPr>
          <p:nvPr/>
        </p:nvSpPr>
        <p:spPr>
          <a:xfrm>
            <a:off x="1184343" y="4826646"/>
            <a:ext cx="10188575" cy="4665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1.3. </a:t>
            </a:r>
            <a:r>
              <a:rPr lang="el-GR" dirty="0"/>
              <a:t>Συζήτηση και μελέτες περίπτωσης</a:t>
            </a:r>
            <a:endParaRPr lang="lt-LT" dirty="0"/>
          </a:p>
          <a:p>
            <a:endParaRPr lang="lt-LT" dirty="0"/>
          </a:p>
        </p:txBody>
      </p:sp>
      <p:sp>
        <p:nvSpPr>
          <p:cNvPr id="13" name="Lygiašonis trikampis 8">
            <a:extLst>
              <a:ext uri="{FF2B5EF4-FFF2-40B4-BE49-F238E27FC236}">
                <a16:creationId xmlns:a16="http://schemas.microsoft.com/office/drawing/2014/main" id="{104B680D-18BB-4A56-AA43-9E8D05A50B7F}"/>
              </a:ext>
            </a:extLst>
          </p:cNvPr>
          <p:cNvSpPr/>
          <p:nvPr/>
        </p:nvSpPr>
        <p:spPr>
          <a:xfrm>
            <a:off x="838200" y="489592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82756" y="3426251"/>
            <a:ext cx="10190162" cy="16866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l-GR" dirty="0">
                <a:solidFill>
                  <a:schemeClr val="tx1"/>
                </a:solidFill>
              </a:rPr>
              <a:t>Σημασία της ευρείας οπτικής και του </a:t>
            </a:r>
            <a:r>
              <a:rPr lang="el-GR" dirty="0" err="1">
                <a:solidFill>
                  <a:schemeClr val="tx1"/>
                </a:solidFill>
              </a:rPr>
              <a:t>αυτοστοχασμού</a:t>
            </a:r>
            <a:endParaRPr lang="el-GR" dirty="0">
              <a:solidFill>
                <a:schemeClr val="tx1"/>
              </a:solidFill>
            </a:endParaRPr>
          </a:p>
          <a:p>
            <a:pPr marL="342900" indent="-342900">
              <a:buFont typeface="Arial" panose="020B0604020202020204" pitchFamily="34" charset="0"/>
              <a:buChar char="•"/>
            </a:pPr>
            <a:r>
              <a:rPr lang="el-GR" dirty="0">
                <a:solidFill>
                  <a:schemeClr val="tx1"/>
                </a:solidFill>
              </a:rPr>
              <a:t>Σημασία της ευαισθησίας ως προς την κουλτούρα</a:t>
            </a:r>
          </a:p>
          <a:p>
            <a:pPr marL="342900" indent="-342900">
              <a:buFont typeface="Arial" panose="020B0604020202020204" pitchFamily="34" charset="0"/>
              <a:buChar char="•"/>
            </a:pPr>
            <a:r>
              <a:rPr lang="el-GR" dirty="0">
                <a:solidFill>
                  <a:schemeClr val="tx1"/>
                </a:solidFill>
              </a:rPr>
              <a:t>Μοντέλο συμβουλευτικής καριέρας ενταγμένο στην κουλτούρα</a:t>
            </a:r>
            <a:endParaRPr lang="lt-LT" dirty="0">
              <a:solidFill>
                <a:schemeClr val="tx1"/>
              </a:solidFill>
            </a:endParaRPr>
          </a:p>
        </p:txBody>
      </p:sp>
      <p:sp>
        <p:nvSpPr>
          <p:cNvPr id="12" name="Teksto vietos rezervavimo ženklas 5">
            <a:extLst>
              <a:ext uri="{FF2B5EF4-FFF2-40B4-BE49-F238E27FC236}">
                <a16:creationId xmlns:a16="http://schemas.microsoft.com/office/drawing/2014/main" id="{BE8324EF-1AA9-44DB-B04C-D53495FC6E7D}"/>
              </a:ext>
            </a:extLst>
          </p:cNvPr>
          <p:cNvSpPr txBox="1">
            <a:spLocks/>
          </p:cNvSpPr>
          <p:nvPr/>
        </p:nvSpPr>
        <p:spPr>
          <a:xfrm>
            <a:off x="1184343" y="5297713"/>
            <a:ext cx="10188575" cy="4665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1.4. </a:t>
            </a:r>
            <a:r>
              <a:rPr lang="el-GR" dirty="0"/>
              <a:t>Σύνοψη</a:t>
            </a:r>
            <a:endParaRPr lang="lt-LT" dirty="0"/>
          </a:p>
          <a:p>
            <a:endParaRPr lang="lt-LT" dirty="0"/>
          </a:p>
        </p:txBody>
      </p:sp>
      <p:sp>
        <p:nvSpPr>
          <p:cNvPr id="14" name="Lygiašonis trikampis 8">
            <a:extLst>
              <a:ext uri="{FF2B5EF4-FFF2-40B4-BE49-F238E27FC236}">
                <a16:creationId xmlns:a16="http://schemas.microsoft.com/office/drawing/2014/main" id="{0DB0A14A-5C21-4567-9EB6-24798879B06A}"/>
              </a:ext>
            </a:extLst>
          </p:cNvPr>
          <p:cNvSpPr/>
          <p:nvPr/>
        </p:nvSpPr>
        <p:spPr>
          <a:xfrm>
            <a:off x="838200" y="537009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879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694655"/>
          </a:xfrm>
        </p:spPr>
        <p:txBody>
          <a:bodyPr>
            <a:normAutofit/>
          </a:bodyPr>
          <a:lstStyle/>
          <a:p>
            <a:r>
              <a:rPr lang="en-GB" sz="3600" dirty="0">
                <a:solidFill>
                  <a:schemeClr val="tx1"/>
                </a:solidFill>
              </a:rPr>
              <a:t>Let’s close the circle..!</a:t>
            </a:r>
            <a:endParaRPr lang="lt-LT" sz="3600"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953928" y="1538762"/>
            <a:ext cx="6379025" cy="1799014"/>
          </a:xfrm>
          <a:solidFill>
            <a:schemeClr val="accent2">
              <a:lumMod val="20000"/>
              <a:lumOff val="80000"/>
            </a:schemeClr>
          </a:solidFill>
        </p:spPr>
        <p:txBody>
          <a:bodyPr>
            <a:normAutofit fontScale="85000" lnSpcReduction="20000"/>
          </a:bodyPr>
          <a:lstStyle/>
          <a:p>
            <a:r>
              <a:rPr lang="el-GR" sz="2800" b="1" dirty="0">
                <a:solidFill>
                  <a:schemeClr val="tx1"/>
                </a:solidFill>
              </a:rPr>
              <a:t>Η αλλαγή είναι η ουσία των HRM/CGC. Το να είσαι συντονισμένος με την αλλαγή και την πολύπλευρη φύση της είναι, αν όχι η πιο σημαντική, μια από τις πιο βασικές δεξιότητες που θα πρέπει να αναπτύξουν οι μελλοντικοί επαγγελματίες.</a:t>
            </a:r>
            <a:endParaRPr lang="en-GB" sz="2800"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ksto vietos rezervavimo ženklas 9">
            <a:extLst>
              <a:ext uri="{FF2B5EF4-FFF2-40B4-BE49-F238E27FC236}">
                <a16:creationId xmlns:a16="http://schemas.microsoft.com/office/drawing/2014/main" id="{2B6FC768-845C-4323-A761-6C59AE613A0D}"/>
              </a:ext>
            </a:extLst>
          </p:cNvPr>
          <p:cNvSpPr txBox="1">
            <a:spLocks/>
          </p:cNvSpPr>
          <p:nvPr/>
        </p:nvSpPr>
        <p:spPr>
          <a:xfrm>
            <a:off x="953928" y="3770141"/>
            <a:ext cx="6379027" cy="1842867"/>
          </a:xfrm>
          <a:prstGeom prst="rect">
            <a:avLst/>
          </a:prstGeom>
          <a:solidFill>
            <a:schemeClr val="accent2">
              <a:lumMod val="20000"/>
              <a:lumOff val="80000"/>
            </a:schemeClr>
          </a:solid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b="1" dirty="0">
                <a:solidFill>
                  <a:schemeClr val="tx1"/>
                </a:solidFill>
              </a:rPr>
              <a:t>Είτε κάποιος μιλάει για οργανωτικούς στόχους, ατομικές ανάγκες, κοινωνικά φαινόμενα ή πολιτισμική ποικιλομορφία, η αλλαγή είναι παντού και οδηγώντας  τα πράγματα σε κίνηση.</a:t>
            </a:r>
            <a:endParaRPr lang="en-GB" sz="2800" dirty="0">
              <a:solidFill>
                <a:schemeClr val="tx1"/>
              </a:solidFill>
            </a:endParaRPr>
          </a:p>
        </p:txBody>
      </p:sp>
      <p:pic>
        <p:nvPicPr>
          <p:cNvPr id="4" name="Picture 3" descr="A picture containing nature&#10;&#10;Description automatically generated">
            <a:extLst>
              <a:ext uri="{FF2B5EF4-FFF2-40B4-BE49-F238E27FC236}">
                <a16:creationId xmlns:a16="http://schemas.microsoft.com/office/drawing/2014/main" id="{6FD7F713-BCAE-449F-81CA-E67A040595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16066" y="606616"/>
            <a:ext cx="5088385" cy="5088385"/>
          </a:xfrm>
          <a:prstGeom prst="rect">
            <a:avLst/>
          </a:prstGeom>
        </p:spPr>
      </p:pic>
    </p:spTree>
    <p:extLst>
      <p:ext uri="{BB962C8B-B14F-4D97-AF65-F5344CB8AC3E}">
        <p14:creationId xmlns:p14="http://schemas.microsoft.com/office/powerpoint/2010/main" val="266370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p:txBody>
          <a:bodyPr>
            <a:normAutofit fontScale="90000"/>
          </a:bodyPr>
          <a:lstStyle/>
          <a:p>
            <a:r>
              <a:rPr lang="el-GR" b="1" dirty="0"/>
              <a:t>Άσκηση </a:t>
            </a:r>
            <a:endParaRPr lang="lt-LT" b="1"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7" y="1630680"/>
            <a:ext cx="4585651" cy="3883855"/>
          </a:xfrm>
        </p:spPr>
        <p:txBody>
          <a:bodyPr/>
          <a:lstStyle/>
          <a:p>
            <a:r>
              <a:rPr lang="el-GR" dirty="0">
                <a:solidFill>
                  <a:schemeClr val="tx1"/>
                </a:solidFill>
                <a:effectLst/>
                <a:latin typeface="Trebuchet MS" panose="020B0603020202020204" pitchFamily="34" charset="0"/>
                <a:ea typeface="MS PGothic" panose="020B0600070205080204" pitchFamily="34" charset="-128"/>
                <a:cs typeface="Trebuchet MS" panose="020B0603020202020204" pitchFamily="34" charset="0"/>
              </a:rPr>
              <a:t>Επιλέξτε τη μελέτη περίπτωσης που προτιμάτε (</a:t>
            </a:r>
            <a:r>
              <a:rPr lang="el-GR" dirty="0" err="1">
                <a:solidFill>
                  <a:schemeClr val="tx1"/>
                </a:solidFill>
                <a:effectLst/>
                <a:latin typeface="Trebuchet MS" panose="020B0603020202020204" pitchFamily="34" charset="0"/>
                <a:ea typeface="MS PGothic" panose="020B0600070205080204" pitchFamily="34" charset="-128"/>
                <a:cs typeface="Trebuchet MS" panose="020B0603020202020204" pitchFamily="34" charset="0"/>
              </a:rPr>
              <a:t>αρ</a:t>
            </a:r>
            <a:r>
              <a:rPr lang="el-GR" dirty="0">
                <a:solidFill>
                  <a:schemeClr val="tx1"/>
                </a:solidFill>
                <a:effectLst/>
                <a:latin typeface="Trebuchet MS" panose="020B0603020202020204" pitchFamily="34" charset="0"/>
                <a:ea typeface="MS PGothic" panose="020B0600070205080204" pitchFamily="34" charset="-128"/>
                <a:cs typeface="Trebuchet MS" panose="020B0603020202020204" pitchFamily="34" charset="0"/>
              </a:rPr>
              <a:t>. 1 ή </a:t>
            </a:r>
            <a:r>
              <a:rPr lang="el-GR" dirty="0" err="1">
                <a:solidFill>
                  <a:schemeClr val="tx1"/>
                </a:solidFill>
                <a:effectLst/>
                <a:latin typeface="Trebuchet MS" panose="020B0603020202020204" pitchFamily="34" charset="0"/>
                <a:ea typeface="MS PGothic" panose="020B0600070205080204" pitchFamily="34" charset="-128"/>
                <a:cs typeface="Trebuchet MS" panose="020B0603020202020204" pitchFamily="34" charset="0"/>
              </a:rPr>
              <a:t>αρ</a:t>
            </a:r>
            <a:r>
              <a:rPr lang="el-GR" dirty="0">
                <a:solidFill>
                  <a:schemeClr val="tx1"/>
                </a:solidFill>
                <a:effectLst/>
                <a:latin typeface="Trebuchet MS" panose="020B0603020202020204" pitchFamily="34" charset="0"/>
                <a:ea typeface="MS PGothic" panose="020B0600070205080204" pitchFamily="34" charset="-128"/>
                <a:cs typeface="Trebuchet MS" panose="020B0603020202020204" pitchFamily="34" charset="0"/>
              </a:rPr>
              <a:t>. 2) και αναπτύξτε ένα πλήρες σχέδιο αλλαγής που να ικανοποιεί τις ανάγκες του εργοδότη. Επιλέξτε μια θεωρία αλλαγής και χρησιμοποιήστε την για να εφαρμόσετε το σχέδιό σας. Συζητήστε κάθε στάδιο και εντοπίστε πιθανές προκλήσεις.</a:t>
            </a:r>
            <a:endParaRPr lang="lt-LT" sz="3200"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76515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normAutofit/>
          </a:bodyPr>
          <a:lstStyle/>
          <a:p>
            <a:r>
              <a:rPr lang="el-GR" b="1" dirty="0"/>
              <a:t>Σας ευχαριστώ για την προσοχή σας</a:t>
            </a:r>
            <a:r>
              <a:rPr lang="en-US" b="1" dirty="0"/>
              <a:t>!</a:t>
            </a:r>
            <a:br>
              <a:rPr lang="el-GR" b="1" dirty="0"/>
            </a:br>
            <a:r>
              <a:rPr lang="el-GR" b="1" dirty="0"/>
              <a:t>Ερωτήσεις;</a:t>
            </a:r>
            <a:endParaRPr lang="lt-LT" b="1"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
        <p:nvSpPr>
          <p:cNvPr id="15" name="Stačiakampis 14">
            <a:extLst>
              <a:ext uri="{FF2B5EF4-FFF2-40B4-BE49-F238E27FC236}">
                <a16:creationId xmlns:a16="http://schemas.microsoft.com/office/drawing/2014/main" id="{F5FF9E45-F720-4042-BAF7-625FF01D8BB9}"/>
              </a:ext>
            </a:extLst>
          </p:cNvPr>
          <p:cNvSpPr/>
          <p:nvPr/>
        </p:nvSpPr>
        <p:spPr>
          <a:xfrm>
            <a:off x="836613" y="3733726"/>
            <a:ext cx="10515600" cy="461665"/>
          </a:xfrm>
          <a:prstGeom prst="rect">
            <a:avLst/>
          </a:prstGeom>
        </p:spPr>
        <p:txBody>
          <a:bodyPr wrap="square">
            <a:spAutoFit/>
          </a:bodyPr>
          <a:lstStyle/>
          <a:p>
            <a:r>
              <a:rPr lang="lt-LT" sz="2400" b="1" dirty="0" err="1">
                <a:solidFill>
                  <a:schemeClr val="bg1"/>
                </a:solidFill>
              </a:rPr>
              <a:t>your</a:t>
            </a:r>
            <a:r>
              <a:rPr lang="en-US" sz="2400" b="1" dirty="0">
                <a:solidFill>
                  <a:schemeClr val="bg1"/>
                </a:solidFill>
              </a:rPr>
              <a:t>@email_address.eu</a:t>
            </a:r>
            <a:endParaRPr lang="lt-LT" sz="2400" b="1" dirty="0">
              <a:solidFill>
                <a:schemeClr val="bg1"/>
              </a:solidFill>
            </a:endParaRP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584937" y="1453140"/>
            <a:ext cx="11119381" cy="684211"/>
          </a:xfrm>
        </p:spPr>
        <p:txBody>
          <a:bodyPr>
            <a:normAutofit fontScale="90000"/>
          </a:bodyPr>
          <a:lstStyle/>
          <a:p>
            <a:r>
              <a:rPr lang="el-GR" dirty="0">
                <a:solidFill>
                  <a:schemeClr val="bg1"/>
                </a:solidFill>
                <a:highlight>
                  <a:srgbClr val="808080"/>
                </a:highlight>
              </a:rPr>
              <a:t>Αξιολόγηση της</a:t>
            </a:r>
            <a:r>
              <a:rPr lang="en-US" dirty="0">
                <a:solidFill>
                  <a:schemeClr val="bg1"/>
                </a:solidFill>
                <a:highlight>
                  <a:srgbClr val="808080"/>
                </a:highlight>
              </a:rPr>
              <a:t> CGC</a:t>
            </a:r>
            <a:r>
              <a:rPr lang="el-GR" dirty="0">
                <a:solidFill>
                  <a:schemeClr val="bg1"/>
                </a:solidFill>
                <a:highlight>
                  <a:srgbClr val="808080"/>
                </a:highlight>
              </a:rPr>
              <a:t> στον εργασιακό χώρο</a:t>
            </a:r>
            <a:r>
              <a:rPr lang="en-US" dirty="0">
                <a:solidFill>
                  <a:schemeClr val="bg1"/>
                </a:solidFill>
                <a:highlight>
                  <a:srgbClr val="808080"/>
                </a:highlight>
              </a:rPr>
              <a:t> …</a:t>
            </a:r>
            <a:endParaRPr lang="lt-LT" dirty="0">
              <a:solidFill>
                <a:schemeClr val="bg1"/>
              </a:solidFill>
              <a:highlight>
                <a:srgbClr val="808080"/>
              </a:highlight>
            </a:endParaRPr>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graphicFrame>
        <p:nvGraphicFramePr>
          <p:cNvPr id="3" name="Table 3">
            <a:extLst>
              <a:ext uri="{FF2B5EF4-FFF2-40B4-BE49-F238E27FC236}">
                <a16:creationId xmlns:a16="http://schemas.microsoft.com/office/drawing/2014/main" id="{5B66B9DE-CB0B-4F6C-B5B9-5EAC03E88295}"/>
              </a:ext>
            </a:extLst>
          </p:cNvPr>
          <p:cNvGraphicFramePr>
            <a:graphicFrameLocks noGrp="1"/>
          </p:cNvGraphicFramePr>
          <p:nvPr>
            <p:extLst>
              <p:ext uri="{D42A27DB-BD31-4B8C-83A1-F6EECF244321}">
                <p14:modId xmlns:p14="http://schemas.microsoft.com/office/powerpoint/2010/main" val="2991796217"/>
              </p:ext>
            </p:extLst>
          </p:nvPr>
        </p:nvGraphicFramePr>
        <p:xfrm>
          <a:off x="285433" y="2302658"/>
          <a:ext cx="11718388" cy="3568736"/>
        </p:xfrm>
        <a:graphic>
          <a:graphicData uri="http://schemas.openxmlformats.org/drawingml/2006/table">
            <a:tbl>
              <a:tblPr firstRow="1" bandRow="1">
                <a:tableStyleId>{5C22544A-7EE6-4342-B048-85BDC9FD1C3A}</a:tableStyleId>
              </a:tblPr>
              <a:tblGrid>
                <a:gridCol w="1993533">
                  <a:extLst>
                    <a:ext uri="{9D8B030D-6E8A-4147-A177-3AD203B41FA5}">
                      <a16:colId xmlns:a16="http://schemas.microsoft.com/office/drawing/2014/main" val="3916438279"/>
                    </a:ext>
                  </a:extLst>
                </a:gridCol>
                <a:gridCol w="9724855">
                  <a:extLst>
                    <a:ext uri="{9D8B030D-6E8A-4147-A177-3AD203B41FA5}">
                      <a16:colId xmlns:a16="http://schemas.microsoft.com/office/drawing/2014/main" val="1940191571"/>
                    </a:ext>
                  </a:extLst>
                </a:gridCol>
              </a:tblGrid>
              <a:tr h="416086">
                <a:tc>
                  <a:txBody>
                    <a:bodyPr/>
                    <a:lstStyle/>
                    <a:p>
                      <a:pPr algn="l"/>
                      <a:r>
                        <a:rPr lang="el-GR" sz="1600" dirty="0"/>
                        <a:t>Χρονική Περίοδος</a:t>
                      </a:r>
                      <a:endParaRPr lang="en-GB" sz="1600" dirty="0"/>
                    </a:p>
                  </a:txBody>
                  <a:tcPr/>
                </a:tc>
                <a:tc>
                  <a:txBody>
                    <a:bodyPr/>
                    <a:lstStyle/>
                    <a:p>
                      <a:pPr algn="l"/>
                      <a:r>
                        <a:rPr lang="el-GR" sz="1600" dirty="0"/>
                        <a:t>Εστίαση της</a:t>
                      </a:r>
                      <a:r>
                        <a:rPr lang="en-US" sz="1600" dirty="0"/>
                        <a:t> CGC </a:t>
                      </a:r>
                      <a:endParaRPr lang="en-GB" sz="1600" dirty="0"/>
                    </a:p>
                  </a:txBody>
                  <a:tcPr/>
                </a:tc>
                <a:extLst>
                  <a:ext uri="{0D108BD9-81ED-4DB2-BD59-A6C34878D82A}">
                    <a16:rowId xmlns:a16="http://schemas.microsoft.com/office/drawing/2014/main" val="1325830260"/>
                  </a:ext>
                </a:extLst>
              </a:tr>
              <a:tr h="582108">
                <a:tc>
                  <a:txBody>
                    <a:bodyPr/>
                    <a:lstStyle/>
                    <a:p>
                      <a:pPr algn="l"/>
                      <a:r>
                        <a:rPr lang="el-GR" sz="1600" dirty="0"/>
                        <a:t>Βιομηχανική εποχή</a:t>
                      </a:r>
                      <a:r>
                        <a:rPr lang="en-US" sz="1600" dirty="0"/>
                        <a:t> (20</a:t>
                      </a:r>
                      <a:r>
                        <a:rPr lang="el-GR" sz="1600" baseline="30000" dirty="0" err="1"/>
                        <a:t>ος</a:t>
                      </a:r>
                      <a:r>
                        <a:rPr lang="el-GR" sz="1600" baseline="30000" dirty="0"/>
                        <a:t> </a:t>
                      </a:r>
                      <a:r>
                        <a:rPr lang="en-US" sz="1600" dirty="0"/>
                        <a:t> </a:t>
                      </a:r>
                      <a:r>
                        <a:rPr lang="el-GR" sz="1600" dirty="0"/>
                        <a:t>αιώνας</a:t>
                      </a:r>
                      <a:r>
                        <a:rPr lang="en-US" sz="1600" dirty="0"/>
                        <a:t>)</a:t>
                      </a:r>
                      <a:endParaRPr lang="en-GB" sz="1600" dirty="0"/>
                    </a:p>
                  </a:txBody>
                  <a:tcPr/>
                </a:tc>
                <a:tc>
                  <a:txBody>
                    <a:bodyPr/>
                    <a:lstStyle/>
                    <a:p>
                      <a:pPr algn="l"/>
                      <a:r>
                        <a:rPr lang="el-GR" sz="1600" dirty="0"/>
                        <a:t>Βιομηχανική Επανάσταση</a:t>
                      </a:r>
                      <a:r>
                        <a:rPr lang="en-US" sz="1600" dirty="0">
                          <a:sym typeface="Wingdings" panose="05000000000000000000" pitchFamily="2" charset="2"/>
                        </a:rPr>
                        <a:t> </a:t>
                      </a:r>
                      <a:r>
                        <a:rPr lang="el-GR" sz="1600" dirty="0">
                          <a:sym typeface="Wingdings" panose="05000000000000000000" pitchFamily="2" charset="2"/>
                        </a:rPr>
                        <a:t>ανάγκη επιλογής και αξιολόγησης εργαζομένων</a:t>
                      </a:r>
                      <a:r>
                        <a:rPr lang="en-US" sz="1600" dirty="0">
                          <a:sym typeface="Wingdings" panose="05000000000000000000" pitchFamily="2" charset="2"/>
                        </a:rPr>
                        <a:t> </a:t>
                      </a:r>
                      <a:r>
                        <a:rPr lang="el-GR" sz="1600" dirty="0">
                          <a:sym typeface="Wingdings" panose="05000000000000000000" pitchFamily="2" charset="2"/>
                        </a:rPr>
                        <a:t>δημιουργία πρώτων επαγγελματικών προγραμμάτων</a:t>
                      </a:r>
                      <a:endParaRPr lang="en-GB" sz="1600" dirty="0"/>
                    </a:p>
                  </a:txBody>
                  <a:tcPr/>
                </a:tc>
                <a:extLst>
                  <a:ext uri="{0D108BD9-81ED-4DB2-BD59-A6C34878D82A}">
                    <a16:rowId xmlns:a16="http://schemas.microsoft.com/office/drawing/2014/main" val="3939627634"/>
                  </a:ext>
                </a:extLst>
              </a:tr>
              <a:tr h="827206">
                <a:tc>
                  <a:txBody>
                    <a:bodyPr/>
                    <a:lstStyle/>
                    <a:p>
                      <a:pPr algn="l"/>
                      <a:r>
                        <a:rPr lang="el-GR" sz="1600" dirty="0"/>
                        <a:t>Εποχή υπηρεσιών πληροφόρησης </a:t>
                      </a:r>
                      <a:r>
                        <a:rPr lang="en-US" sz="1600" dirty="0"/>
                        <a:t> (</a:t>
                      </a:r>
                      <a:r>
                        <a:rPr lang="el-GR" sz="1600" dirty="0"/>
                        <a:t>μέσα</a:t>
                      </a:r>
                      <a:r>
                        <a:rPr lang="en-US" sz="1600" dirty="0"/>
                        <a:t> 20</a:t>
                      </a:r>
                      <a:r>
                        <a:rPr lang="el-GR" sz="1600" baseline="30000" dirty="0"/>
                        <a:t>ου </a:t>
                      </a:r>
                      <a:r>
                        <a:rPr lang="en-US" sz="1600" dirty="0"/>
                        <a:t> </a:t>
                      </a:r>
                      <a:r>
                        <a:rPr lang="el-GR" sz="1600" dirty="0"/>
                        <a:t>αιώνα</a:t>
                      </a:r>
                      <a:r>
                        <a:rPr lang="en-US" sz="1600" dirty="0"/>
                        <a:t>)</a:t>
                      </a:r>
                      <a:endParaRPr lang="en-GB" sz="1600" dirty="0"/>
                    </a:p>
                  </a:txBody>
                  <a:tcPr/>
                </a:tc>
                <a:tc>
                  <a:txBody>
                    <a:bodyPr/>
                    <a:lstStyle/>
                    <a:p>
                      <a:pPr algn="l"/>
                      <a:r>
                        <a:rPr lang="el-GR" sz="1600" dirty="0"/>
                        <a:t>Άνοδος της οικονομίας της πληροφορίας και παροχής υπηρεσιών</a:t>
                      </a:r>
                      <a:r>
                        <a:rPr lang="en-US" sz="1600" dirty="0">
                          <a:sym typeface="Wingdings" panose="05000000000000000000" pitchFamily="2" charset="2"/>
                        </a:rPr>
                        <a:t> </a:t>
                      </a:r>
                      <a:r>
                        <a:rPr lang="el-GR" sz="1600" dirty="0">
                          <a:sym typeface="Wingdings" panose="05000000000000000000" pitchFamily="2" charset="2"/>
                        </a:rPr>
                        <a:t>αυξημένη εστίαση στην ψυχική υγεία του ατόμου</a:t>
                      </a:r>
                      <a:r>
                        <a:rPr lang="en-US" sz="1600" dirty="0">
                          <a:sym typeface="Wingdings" panose="05000000000000000000" pitchFamily="2" charset="2"/>
                        </a:rPr>
                        <a:t> </a:t>
                      </a:r>
                      <a:r>
                        <a:rPr lang="el-GR" sz="1600" dirty="0">
                          <a:sym typeface="Wingdings" panose="05000000000000000000" pitchFamily="2" charset="2"/>
                        </a:rPr>
                        <a:t>σημασία της ατομικής επιλογής σταδιοδρομίας</a:t>
                      </a:r>
                      <a:endParaRPr lang="en-GB" sz="1600" dirty="0"/>
                    </a:p>
                  </a:txBody>
                  <a:tcPr/>
                </a:tc>
                <a:extLst>
                  <a:ext uri="{0D108BD9-81ED-4DB2-BD59-A6C34878D82A}">
                    <a16:rowId xmlns:a16="http://schemas.microsoft.com/office/drawing/2014/main" val="1350981713"/>
                  </a:ext>
                </a:extLst>
              </a:tr>
              <a:tr h="582108">
                <a:tc>
                  <a:txBody>
                    <a:bodyPr/>
                    <a:lstStyle/>
                    <a:p>
                      <a:pPr algn="l"/>
                      <a:endParaRPr lang="en-GB" sz="1600" dirty="0"/>
                    </a:p>
                  </a:txBody>
                  <a:tcPr/>
                </a:tc>
                <a:tc>
                  <a:txBody>
                    <a:bodyPr/>
                    <a:lstStyle/>
                    <a:p>
                      <a:pPr algn="l"/>
                      <a:r>
                        <a:rPr lang="el-GR" sz="1600" dirty="0"/>
                        <a:t>Η </a:t>
                      </a:r>
                      <a:r>
                        <a:rPr lang="en-US" sz="1600" dirty="0"/>
                        <a:t>CGC </a:t>
                      </a:r>
                      <a:r>
                        <a:rPr lang="el-GR" sz="1600" dirty="0"/>
                        <a:t>επεκτείνεται σε άλλους τομείς</a:t>
                      </a:r>
                      <a:r>
                        <a:rPr lang="en-US" sz="1600" dirty="0">
                          <a:sym typeface="Wingdings" panose="05000000000000000000" pitchFamily="2" charset="2"/>
                        </a:rPr>
                        <a:t> </a:t>
                      </a:r>
                      <a:r>
                        <a:rPr lang="el-GR" sz="1600" dirty="0">
                          <a:sym typeface="Wingdings" panose="05000000000000000000" pitchFamily="2" charset="2"/>
                        </a:rPr>
                        <a:t>κυβερνητικοί φορείς, στρατός, κέντρα αποκατάστασης κ.λπ. άρχισαν να χρησιμοποιούν μεθόδους και εργαλεία CGC</a:t>
                      </a:r>
                      <a:endParaRPr lang="en-GB" sz="1600" dirty="0"/>
                    </a:p>
                  </a:txBody>
                  <a:tcPr/>
                </a:tc>
                <a:extLst>
                  <a:ext uri="{0D108BD9-81ED-4DB2-BD59-A6C34878D82A}">
                    <a16:rowId xmlns:a16="http://schemas.microsoft.com/office/drawing/2014/main" val="434120262"/>
                  </a:ext>
                </a:extLst>
              </a:tr>
              <a:tr h="534563">
                <a:tc>
                  <a:txBody>
                    <a:bodyPr/>
                    <a:lstStyle/>
                    <a:p>
                      <a:pPr algn="l"/>
                      <a:r>
                        <a:rPr lang="el-GR" sz="1600" dirty="0"/>
                        <a:t>Σύγχρονη οπτική</a:t>
                      </a:r>
                      <a:r>
                        <a:rPr lang="en-US" sz="1600" dirty="0"/>
                        <a:t> (21</a:t>
                      </a:r>
                      <a:r>
                        <a:rPr lang="el-GR" sz="1600" baseline="30000" dirty="0" err="1"/>
                        <a:t>ος</a:t>
                      </a:r>
                      <a:r>
                        <a:rPr lang="en-US" sz="1600" dirty="0"/>
                        <a:t> </a:t>
                      </a:r>
                      <a:r>
                        <a:rPr lang="el-GR" sz="1600" dirty="0"/>
                        <a:t>αιώνας</a:t>
                      </a:r>
                      <a:r>
                        <a:rPr lang="en-US" sz="1600" dirty="0"/>
                        <a:t>)</a:t>
                      </a:r>
                      <a:endParaRPr lang="en-GB" sz="1600" dirty="0"/>
                    </a:p>
                  </a:txBody>
                  <a:tcPr/>
                </a:tc>
                <a:tc>
                  <a:txBody>
                    <a:bodyPr/>
                    <a:lstStyle/>
                    <a:p>
                      <a:pPr algn="l"/>
                      <a:r>
                        <a:rPr lang="el-GR" sz="1600" dirty="0"/>
                        <a:t>Η </a:t>
                      </a:r>
                      <a:r>
                        <a:rPr lang="en-US" sz="1600" dirty="0"/>
                        <a:t>CGC </a:t>
                      </a:r>
                      <a:r>
                        <a:rPr lang="el-GR" sz="1600" dirty="0"/>
                        <a:t>δεν ασκείται πλέον μόνο από εργασιακούς ψυχολόγους και επαγγελματίες ψυχικής υγείας</a:t>
                      </a:r>
                      <a:r>
                        <a:rPr lang="en-US" sz="1600" dirty="0"/>
                        <a:t> </a:t>
                      </a:r>
                      <a:r>
                        <a:rPr lang="en-US" sz="1600" dirty="0">
                          <a:sym typeface="Wingdings" panose="05000000000000000000" pitchFamily="2" charset="2"/>
                        </a:rPr>
                        <a:t> </a:t>
                      </a:r>
                      <a:r>
                        <a:rPr lang="el-GR" sz="1600" dirty="0">
                          <a:sym typeface="Wingdings" panose="05000000000000000000" pitchFamily="2" charset="2"/>
                        </a:rPr>
                        <a:t>σύμβουλοι και στελέχη ανθρώπινου δυναμικού μπορούν να ασκήσουν αυτόν τον ρόλο</a:t>
                      </a:r>
                      <a:endParaRPr lang="en-GB" sz="1600" dirty="0"/>
                    </a:p>
                  </a:txBody>
                  <a:tcPr/>
                </a:tc>
                <a:extLst>
                  <a:ext uri="{0D108BD9-81ED-4DB2-BD59-A6C34878D82A}">
                    <a16:rowId xmlns:a16="http://schemas.microsoft.com/office/drawing/2014/main" val="1103827881"/>
                  </a:ext>
                </a:extLst>
              </a:tr>
              <a:tr h="582108">
                <a:tc>
                  <a:txBody>
                    <a:bodyPr/>
                    <a:lstStyle/>
                    <a:p>
                      <a:pPr algn="l"/>
                      <a:endParaRPr lang="en-GB" sz="1600" dirty="0"/>
                    </a:p>
                  </a:txBody>
                  <a:tcPr/>
                </a:tc>
                <a:tc>
                  <a:txBody>
                    <a:bodyPr/>
                    <a:lstStyle/>
                    <a:p>
                      <a:pPr algn="l"/>
                      <a:r>
                        <a:rPr lang="el-GR" sz="1600" dirty="0"/>
                        <a:t>Η </a:t>
                      </a:r>
                      <a:r>
                        <a:rPr lang="en-US" sz="1600" dirty="0"/>
                        <a:t>CGC</a:t>
                      </a:r>
                      <a:r>
                        <a:rPr lang="el-GR" sz="1600" dirty="0"/>
                        <a:t> παρέχεται τόσο εσωτερικά  (από το </a:t>
                      </a:r>
                      <a:r>
                        <a:rPr lang="en-US" sz="1600" dirty="0"/>
                        <a:t>HR) </a:t>
                      </a:r>
                      <a:r>
                        <a:rPr lang="el-GR" sz="1600" dirty="0"/>
                        <a:t>όσο και εξωτερικά του οργανισμού</a:t>
                      </a:r>
                      <a:r>
                        <a:rPr lang="en-US" sz="1600" dirty="0"/>
                        <a:t> (</a:t>
                      </a:r>
                      <a:r>
                        <a:rPr lang="el-GR" sz="1600" dirty="0"/>
                        <a:t>σε έκτακτη ή τακτική βάση)</a:t>
                      </a:r>
                      <a:endParaRPr lang="en-GB" sz="1600" dirty="0"/>
                    </a:p>
                  </a:txBody>
                  <a:tcPr/>
                </a:tc>
                <a:extLst>
                  <a:ext uri="{0D108BD9-81ED-4DB2-BD59-A6C34878D82A}">
                    <a16:rowId xmlns:a16="http://schemas.microsoft.com/office/drawing/2014/main" val="572420169"/>
                  </a:ext>
                </a:extLst>
              </a:tr>
            </a:tbl>
          </a:graphicData>
        </a:graphic>
      </p:graphicFrame>
    </p:spTree>
    <p:extLst>
      <p:ext uri="{BB962C8B-B14F-4D97-AF65-F5344CB8AC3E}">
        <p14:creationId xmlns:p14="http://schemas.microsoft.com/office/powerpoint/2010/main" val="232105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432482"/>
            <a:ext cx="10820400" cy="337298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1600" b="1" dirty="0"/>
              <a:t>Η </a:t>
            </a:r>
            <a:r>
              <a:rPr lang="en-GB" sz="1600" b="1" dirty="0"/>
              <a:t>CGC</a:t>
            </a:r>
            <a:r>
              <a:rPr lang="el-GR" sz="1600" b="1" dirty="0"/>
              <a:t> ασκείται σε μεγάλο εύρος, τόσο σε ατομικό όσο και σε </a:t>
            </a:r>
            <a:r>
              <a:rPr lang="el-GR" sz="1600" b="1" dirty="0" err="1"/>
              <a:t>οργανωσιακό</a:t>
            </a:r>
            <a:r>
              <a:rPr lang="el-GR" sz="1600" b="1" dirty="0"/>
              <a:t> επίπεδο</a:t>
            </a:r>
            <a:endParaRPr lang="en-GB" sz="1600" b="1" dirty="0"/>
          </a:p>
          <a:p>
            <a:pPr>
              <a:buFont typeface="Courier New" panose="02070309020205020404" pitchFamily="49" charset="0"/>
              <a:buChar char="o"/>
            </a:pPr>
            <a:r>
              <a:rPr lang="el-GR" sz="1600" dirty="0"/>
              <a:t>Ο ρόλος και η λειτουργία των επαγγελματιών σταδιοδρομίας ποικίλλει ανάλογα με την θέση του οργανισμού στον κύκλο ζωής της επιχείρησης</a:t>
            </a:r>
            <a:r>
              <a:rPr lang="en-GB" sz="1600" dirty="0"/>
              <a:t>. </a:t>
            </a:r>
          </a:p>
          <a:p>
            <a:pPr>
              <a:buFont typeface="Courier New" panose="02070309020205020404" pitchFamily="49" charset="0"/>
              <a:buChar char="o"/>
            </a:pPr>
            <a:r>
              <a:rPr lang="el-GR" sz="1600" b="1" u="sng" dirty="0"/>
              <a:t>Φάση της εκκίνησης</a:t>
            </a:r>
            <a:r>
              <a:rPr lang="en-GB" sz="1600" b="1" u="sng" dirty="0"/>
              <a:t>: </a:t>
            </a:r>
            <a:r>
              <a:rPr lang="el-GR" sz="1600" dirty="0"/>
              <a:t>Η οργάνωση απαιτεί ένα ευρύ φάσμα εργαζομένων με υψηλή εξειδίκευση, που θα κινητοποιήσουν αμέσως την παραγωγή και θα επιτρέψουν την παρουσία στην αγορά.</a:t>
            </a:r>
          </a:p>
          <a:p>
            <a:pPr>
              <a:buFont typeface="Courier New" panose="02070309020205020404" pitchFamily="49" charset="0"/>
              <a:buChar char="o"/>
            </a:pPr>
            <a:r>
              <a:rPr lang="el-GR" sz="1600" b="1" u="sng" dirty="0"/>
              <a:t>Φάση εγκαθίδρυσης</a:t>
            </a:r>
            <a:r>
              <a:rPr lang="en-GB" sz="1600" b="1" u="sng" dirty="0"/>
              <a:t>: </a:t>
            </a:r>
            <a:r>
              <a:rPr lang="el-GR" sz="1600" dirty="0"/>
              <a:t> Εδώ, υπάρχει η  ανάγκη για συνέπεια μεταξύ παραγωγής και ποιότητας, για να καταδειχθεί η θέση που έχει κερδίσει ο οργανισμός μεταξύ των ανταγωνιστών του.</a:t>
            </a:r>
            <a:endParaRPr lang="en-GB" sz="1600" dirty="0"/>
          </a:p>
          <a:p>
            <a:pPr>
              <a:buFont typeface="Courier New" panose="02070309020205020404" pitchFamily="49" charset="0"/>
              <a:buChar char="o"/>
            </a:pPr>
            <a:r>
              <a:rPr lang="el-GR" sz="1600" b="1" u="sng" dirty="0"/>
              <a:t>Φάση προόδου</a:t>
            </a:r>
            <a:r>
              <a:rPr lang="en-GB" sz="1600" b="1" u="sng" dirty="0"/>
              <a:t>: </a:t>
            </a:r>
            <a:r>
              <a:rPr lang="el-GR" sz="1600" dirty="0"/>
              <a:t>Σε αυτό το στάδιο, η ανάγκη μετατοπίζεται περισσότερο προς την καινοτομία και τα διακριτικά προϊόντα ή υπηρεσίες που διαφοροποιούν τον οργανισμό από τους ανταγωνιστές του</a:t>
            </a:r>
            <a:r>
              <a:rPr lang="en-GB" sz="1600" dirty="0"/>
              <a:t>. </a:t>
            </a:r>
          </a:p>
          <a:p>
            <a:pPr>
              <a:buFont typeface="Courier New" panose="02070309020205020404" pitchFamily="49" charset="0"/>
              <a:buChar char="o"/>
            </a:pPr>
            <a:r>
              <a:rPr lang="el-GR" sz="1600" b="1" dirty="0"/>
              <a:t>Καθώς κάθε φάση απαιτεί μοναδικά χαρακτηριστικά από τους εργαζομένους, είναι σημαντικός ο ρόλος και η λειτουργία του επαγγελματία σταδιοδρομίας που θα βοηθήσει στον εντοπισμό τους και στην ανάπτυξη του εργατικού δυναμικού (συνεχής αλλαγή και ανάπτυξη</a:t>
            </a:r>
            <a:r>
              <a:rPr lang="en-GB" sz="1600" b="1" dirty="0"/>
              <a:t>)</a:t>
            </a:r>
            <a:r>
              <a:rPr lang="el-GR" sz="1600" b="1" dirty="0"/>
              <a:t>.</a:t>
            </a:r>
            <a:endParaRPr lang="en-GB" sz="1600" b="1" dirty="0"/>
          </a:p>
        </p:txBody>
      </p:sp>
      <p:sp>
        <p:nvSpPr>
          <p:cNvPr id="5" name="Pavadinimas 4">
            <a:extLst>
              <a:ext uri="{FF2B5EF4-FFF2-40B4-BE49-F238E27FC236}">
                <a16:creationId xmlns:a16="http://schemas.microsoft.com/office/drawing/2014/main" id="{8E990DBD-DCDF-480C-9DB3-594847AFAB04}"/>
              </a:ext>
            </a:extLst>
          </p:cNvPr>
          <p:cNvSpPr>
            <a:spLocks noGrp="1"/>
          </p:cNvSpPr>
          <p:nvPr>
            <p:ph type="title"/>
          </p:nvPr>
        </p:nvSpPr>
        <p:spPr>
          <a:xfrm>
            <a:off x="838199" y="1339908"/>
            <a:ext cx="5598111" cy="678815"/>
          </a:xfrm>
        </p:spPr>
        <p:txBody>
          <a:bodyPr>
            <a:normAutofit fontScale="90000"/>
          </a:bodyPr>
          <a:lstStyle/>
          <a:p>
            <a:r>
              <a:rPr lang="el-GR" b="1" dirty="0">
                <a:solidFill>
                  <a:schemeClr val="bg1"/>
                </a:solidFill>
                <a:highlight>
                  <a:srgbClr val="808080"/>
                </a:highlight>
              </a:rPr>
              <a:t>Σημασία της </a:t>
            </a:r>
            <a:r>
              <a:rPr lang="en-US" b="1" dirty="0">
                <a:solidFill>
                  <a:schemeClr val="bg1"/>
                </a:solidFill>
                <a:highlight>
                  <a:srgbClr val="808080"/>
                </a:highlight>
              </a:rPr>
              <a:t>CGC </a:t>
            </a:r>
            <a:endParaRPr lang="lt-LT" b="1" dirty="0">
              <a:solidFill>
                <a:schemeClr val="bg1"/>
              </a:solidFill>
              <a:highlight>
                <a:srgbClr val="808080"/>
              </a:highlight>
            </a:endParaRPr>
          </a:p>
        </p:txBody>
      </p:sp>
      <p:pic>
        <p:nvPicPr>
          <p:cNvPr id="3" name="Picture 2" descr="A blue and white light bulb&#10;&#10;Description automatically generated with low confidence">
            <a:extLst>
              <a:ext uri="{FF2B5EF4-FFF2-40B4-BE49-F238E27FC236}">
                <a16:creationId xmlns:a16="http://schemas.microsoft.com/office/drawing/2014/main" id="{9CC6BAF1-0D40-4384-B8A9-D6D23D40EA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3222" y="166455"/>
            <a:ext cx="1957526" cy="1957526"/>
          </a:xfrm>
          <a:prstGeom prst="rect">
            <a:avLst/>
          </a:prstGeom>
        </p:spPr>
      </p:pic>
    </p:spTree>
    <p:extLst>
      <p:ext uri="{BB962C8B-B14F-4D97-AF65-F5344CB8AC3E}">
        <p14:creationId xmlns:p14="http://schemas.microsoft.com/office/powerpoint/2010/main" val="411543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35007" y="843378"/>
            <a:ext cx="11469948" cy="577049"/>
          </a:xfrm>
        </p:spPr>
        <p:txBody>
          <a:bodyPr>
            <a:noAutofit/>
          </a:bodyPr>
          <a:lstStyle/>
          <a:p>
            <a:r>
              <a:rPr lang="el-GR" sz="3200" b="1" dirty="0"/>
              <a:t>Πώς οι επαγγελματίες της</a:t>
            </a:r>
            <a:r>
              <a:rPr lang="en-US" sz="3200" b="1" dirty="0"/>
              <a:t> CGC </a:t>
            </a:r>
            <a:r>
              <a:rPr lang="el-GR" sz="3200" b="1" dirty="0"/>
              <a:t>λειτουργούν ως φορείς αλλαγών;</a:t>
            </a:r>
            <a:endParaRPr lang="lt-LT" sz="3200"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0" y="1617785"/>
            <a:ext cx="12191999" cy="4107766"/>
          </a:xfrm>
        </p:spPr>
        <p:txBody>
          <a:bodyPr>
            <a:noAutofit/>
          </a:bodyPr>
          <a:lstStyle/>
          <a:p>
            <a:pPr lvl="0"/>
            <a:r>
              <a:rPr lang="el-GR" sz="1800" dirty="0">
                <a:solidFill>
                  <a:schemeClr val="tx1"/>
                </a:solidFill>
              </a:rPr>
              <a:t>Καθώς ο εργασιακός χώρος εξελίσσεται, υπάρχει ανάγκη για συνεχή εφαρμογή αναδυόμενων στρατηγικών και τεχνικών συμβουλευτικής που θα συμβάλλουν στην κάλυψη των οργανωτικών και των ατομικών αναγκών.</a:t>
            </a:r>
            <a:endParaRPr lang="en-US" sz="1800" dirty="0">
              <a:solidFill>
                <a:schemeClr val="tx1"/>
              </a:solidFill>
            </a:endParaRPr>
          </a:p>
          <a:p>
            <a:pPr lvl="0"/>
            <a:r>
              <a:rPr lang="el-GR" sz="1800" b="1" u="sng" dirty="0">
                <a:solidFill>
                  <a:schemeClr val="accent1"/>
                </a:solidFill>
              </a:rPr>
              <a:t>Μερικά ατομικά και </a:t>
            </a:r>
            <a:r>
              <a:rPr lang="el-GR" sz="1800" b="1" u="sng" dirty="0" err="1">
                <a:solidFill>
                  <a:schemeClr val="accent1"/>
                </a:solidFill>
              </a:rPr>
              <a:t>οργανωσιακά</a:t>
            </a:r>
            <a:r>
              <a:rPr lang="el-GR" sz="1800" b="1" u="sng" dirty="0">
                <a:solidFill>
                  <a:schemeClr val="accent1"/>
                </a:solidFill>
              </a:rPr>
              <a:t> ζητήματα για το μέλλον της </a:t>
            </a:r>
            <a:r>
              <a:rPr lang="en-GB" sz="1800" b="1" u="sng" dirty="0">
                <a:solidFill>
                  <a:schemeClr val="accent1"/>
                </a:solidFill>
              </a:rPr>
              <a:t>CGC</a:t>
            </a:r>
            <a:r>
              <a:rPr lang="el-GR" sz="1800" b="1" u="sng" dirty="0">
                <a:solidFill>
                  <a:schemeClr val="accent1"/>
                </a:solidFill>
              </a:rPr>
              <a:t> </a:t>
            </a:r>
            <a:r>
              <a:rPr lang="en-GB" sz="1800" b="1" u="sng" dirty="0">
                <a:solidFill>
                  <a:schemeClr val="accent1"/>
                </a:solidFill>
              </a:rPr>
              <a:t>:</a:t>
            </a:r>
          </a:p>
          <a:p>
            <a:pPr lvl="1"/>
            <a:r>
              <a:rPr lang="el-GR" sz="1800" dirty="0">
                <a:solidFill>
                  <a:schemeClr val="tx1"/>
                </a:solidFill>
              </a:rPr>
              <a:t>Η επίδραση των </a:t>
            </a:r>
            <a:r>
              <a:rPr lang="el-GR" sz="1800" b="1" dirty="0">
                <a:solidFill>
                  <a:schemeClr val="tx1"/>
                </a:solidFill>
              </a:rPr>
              <a:t>θεμάτων επαγγελματικής και προσωπικής ζωής </a:t>
            </a:r>
            <a:r>
              <a:rPr lang="el-GR" sz="1800" dirty="0">
                <a:solidFill>
                  <a:schemeClr val="tx1"/>
                </a:solidFill>
              </a:rPr>
              <a:t>στη λήψη αποφάσεων για τη σταδιοδρομία</a:t>
            </a:r>
          </a:p>
          <a:p>
            <a:pPr lvl="1"/>
            <a:r>
              <a:rPr lang="el-GR" sz="1800" dirty="0">
                <a:solidFill>
                  <a:schemeClr val="tx1"/>
                </a:solidFill>
              </a:rPr>
              <a:t>Η επερχόμενη έννοια της </a:t>
            </a:r>
            <a:r>
              <a:rPr lang="el-GR" sz="1800" b="1" dirty="0">
                <a:solidFill>
                  <a:schemeClr val="tx1"/>
                </a:solidFill>
              </a:rPr>
              <a:t>ακαταλληλότητας της σταδιοδρομίας</a:t>
            </a:r>
            <a:r>
              <a:rPr lang="en-US" sz="1800" b="1" dirty="0">
                <a:solidFill>
                  <a:schemeClr val="tx1"/>
                </a:solidFill>
              </a:rPr>
              <a:t> (</a:t>
            </a:r>
            <a:r>
              <a:rPr lang="en-GB" sz="1800" b="1" i="1" dirty="0">
                <a:solidFill>
                  <a:schemeClr val="tx1"/>
                </a:solidFill>
              </a:rPr>
              <a:t>career fitness)</a:t>
            </a:r>
            <a:r>
              <a:rPr lang="en-GB" sz="1800" dirty="0">
                <a:solidFill>
                  <a:schemeClr val="tx1"/>
                </a:solidFill>
              </a:rPr>
              <a:t> (</a:t>
            </a:r>
            <a:r>
              <a:rPr lang="el-GR" sz="1800" dirty="0">
                <a:solidFill>
                  <a:schemeClr val="tx1"/>
                </a:solidFill>
              </a:rPr>
              <a:t>προσαρμοστικότητα</a:t>
            </a:r>
            <a:r>
              <a:rPr lang="en-US" sz="1800" dirty="0">
                <a:solidFill>
                  <a:schemeClr val="tx1"/>
                </a:solidFill>
              </a:rPr>
              <a:t> </a:t>
            </a:r>
            <a:r>
              <a:rPr lang="el-GR" sz="1800" dirty="0">
                <a:solidFill>
                  <a:schemeClr val="tx1"/>
                </a:solidFill>
              </a:rPr>
              <a:t>και ανθεκτικότητα σταδιοδρομίας)</a:t>
            </a:r>
            <a:endParaRPr lang="en-GB" sz="1800" dirty="0">
              <a:solidFill>
                <a:schemeClr val="tx1"/>
              </a:solidFill>
            </a:endParaRPr>
          </a:p>
          <a:p>
            <a:pPr lvl="1"/>
            <a:r>
              <a:rPr lang="el-GR" sz="1800" dirty="0">
                <a:solidFill>
                  <a:schemeClr val="tx1"/>
                </a:solidFill>
              </a:rPr>
              <a:t>Ο θετικός και αρνητικός αντίκτυπος των εταιρειών στην </a:t>
            </a:r>
            <a:r>
              <a:rPr lang="el-GR" sz="1800" b="1" dirty="0">
                <a:solidFill>
                  <a:schemeClr val="tx1"/>
                </a:solidFill>
              </a:rPr>
              <a:t>ευημερία των εργαζομένων</a:t>
            </a:r>
          </a:p>
          <a:p>
            <a:pPr lvl="1"/>
            <a:r>
              <a:rPr lang="el-GR" sz="1800" dirty="0">
                <a:solidFill>
                  <a:schemeClr val="tx1"/>
                </a:solidFill>
              </a:rPr>
              <a:t>Ο</a:t>
            </a:r>
            <a:r>
              <a:rPr lang="el-GR" sz="1800" b="1" dirty="0">
                <a:solidFill>
                  <a:schemeClr val="tx1"/>
                </a:solidFill>
              </a:rPr>
              <a:t> επαναπροσδιορισμός του όρου της καριέρας </a:t>
            </a:r>
            <a:r>
              <a:rPr lang="el-GR" sz="1800" dirty="0">
                <a:solidFill>
                  <a:schemeClr val="tx1"/>
                </a:solidFill>
              </a:rPr>
              <a:t>- το άτομο υιοθετεί πολλαπλούς ρόλους/στυλ εργασίας καθ' όλη τη διάρκεια της ζωής του</a:t>
            </a:r>
            <a:endParaRPr lang="en-GB" sz="1800" dirty="0">
              <a:solidFill>
                <a:schemeClr val="tx1"/>
              </a:solidFill>
            </a:endParaRPr>
          </a:p>
          <a:p>
            <a:pPr lvl="1"/>
            <a:r>
              <a:rPr lang="el-GR" sz="1800" dirty="0">
                <a:solidFill>
                  <a:schemeClr val="tx1"/>
                </a:solidFill>
              </a:rPr>
              <a:t>Η εφαρμογή τεχνικών </a:t>
            </a:r>
            <a:r>
              <a:rPr lang="el-GR" sz="1800" b="1" dirty="0">
                <a:solidFill>
                  <a:schemeClr val="tx1"/>
                </a:solidFill>
              </a:rPr>
              <a:t>συμβουλευτικής μέσω διαδικτύου</a:t>
            </a:r>
          </a:p>
          <a:p>
            <a:pPr lvl="1"/>
            <a:r>
              <a:rPr lang="el-GR" sz="1800" dirty="0">
                <a:solidFill>
                  <a:schemeClr val="tx1"/>
                </a:solidFill>
              </a:rPr>
              <a:t>Ο </a:t>
            </a:r>
            <a:r>
              <a:rPr lang="el-GR" sz="1800" b="1" dirty="0">
                <a:solidFill>
                  <a:schemeClr val="tx1"/>
                </a:solidFill>
              </a:rPr>
              <a:t>μετασχηματισμός της </a:t>
            </a:r>
            <a:r>
              <a:rPr lang="el-GR" sz="1800" b="1" dirty="0" err="1">
                <a:solidFill>
                  <a:schemeClr val="tx1"/>
                </a:solidFill>
              </a:rPr>
              <a:t>οργανωσιακής</a:t>
            </a:r>
            <a:r>
              <a:rPr lang="el-GR" sz="1800" b="1" dirty="0">
                <a:solidFill>
                  <a:schemeClr val="tx1"/>
                </a:solidFill>
              </a:rPr>
              <a:t> κουλτούρας </a:t>
            </a:r>
            <a:r>
              <a:rPr lang="el-GR" sz="1800" dirty="0">
                <a:solidFill>
                  <a:schemeClr val="tx1"/>
                </a:solidFill>
              </a:rPr>
              <a:t>σε μια κουλτούρα που βασίζεται στην αξία (συναισθηματικά, πνευματικά και πολιτισμικά</a:t>
            </a:r>
            <a:r>
              <a:rPr lang="en-GB" sz="1800" dirty="0">
                <a:solidFill>
                  <a:schemeClr val="tx1"/>
                </a:solidFill>
              </a:rPr>
              <a:t>)</a:t>
            </a:r>
          </a:p>
          <a:p>
            <a:pPr lvl="1"/>
            <a:r>
              <a:rPr lang="el-GR" sz="1800" dirty="0">
                <a:solidFill>
                  <a:schemeClr val="tx1"/>
                </a:solidFill>
              </a:rPr>
              <a:t>Η αυξημένη ζήτηση για συμβουλευτική συνταξιοδότησης που ενσωματώνει τον ρόλο του ελεύθερου χρόνου με την ουσιαστική εργασία κατά την όψιμη ενήλικη ζωή (ηλικία 65 ετών και άνω).</a:t>
            </a:r>
            <a:endParaRPr lang="lt-LT" sz="18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1164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normAutofit/>
          </a:bodyPr>
          <a:lstStyle/>
          <a:p>
            <a:r>
              <a:rPr lang="el-GR" dirty="0"/>
              <a:t>Ευρεία οπτική &amp; </a:t>
            </a:r>
            <a:r>
              <a:rPr lang="el-GR" dirty="0" err="1"/>
              <a:t>Αυτοστοχασμός</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39193" y="1800665"/>
            <a:ext cx="10910382" cy="4037974"/>
          </a:xfrm>
        </p:spPr>
        <p:txBody>
          <a:bodyPr>
            <a:normAutofit fontScale="92500" lnSpcReduction="20000"/>
          </a:bodyPr>
          <a:lstStyle/>
          <a:p>
            <a:pPr marL="0" lvl="0" indent="0">
              <a:buNone/>
            </a:pPr>
            <a:r>
              <a:rPr lang="el-GR" sz="2400" dirty="0">
                <a:solidFill>
                  <a:schemeClr val="tx1"/>
                </a:solidFill>
              </a:rPr>
              <a:t>Ως μελλοντικοί φορείς και ηγέτες της αλλαγής πρέπει να λάβετε υπόψιν τα ακόλουθα</a:t>
            </a:r>
            <a:r>
              <a:rPr lang="en-US" sz="2400" dirty="0">
                <a:solidFill>
                  <a:schemeClr val="tx1"/>
                </a:solidFill>
              </a:rPr>
              <a:t>:</a:t>
            </a:r>
          </a:p>
          <a:p>
            <a:pPr marL="0" lvl="0" indent="0">
              <a:buNone/>
            </a:pPr>
            <a:r>
              <a:rPr lang="el-GR" sz="2400" b="1" dirty="0">
                <a:solidFill>
                  <a:schemeClr val="accent1"/>
                </a:solidFill>
              </a:rPr>
              <a:t>Να γνωρίζετε το πλαίσιο – Αναπτύξτε μια ευρεία οπτική</a:t>
            </a:r>
          </a:p>
          <a:p>
            <a:pPr lvl="0">
              <a:buFont typeface="Courier New" panose="02070309020205020404" pitchFamily="49" charset="0"/>
              <a:buChar char="o"/>
            </a:pPr>
            <a:r>
              <a:rPr lang="el-GR" dirty="0">
                <a:solidFill>
                  <a:schemeClr val="tx1"/>
                </a:solidFill>
              </a:rPr>
              <a:t>Αναπτύξτε μια επίγνωση του «τι συμβαίνει» πέρα ​​από το ορατό και προφανές.</a:t>
            </a:r>
          </a:p>
          <a:p>
            <a:pPr lvl="0">
              <a:buFont typeface="Courier New" panose="02070309020205020404" pitchFamily="49" charset="0"/>
              <a:buChar char="o"/>
            </a:pPr>
            <a:r>
              <a:rPr lang="el-GR" dirty="0">
                <a:solidFill>
                  <a:schemeClr val="tx1"/>
                </a:solidFill>
              </a:rPr>
              <a:t>Πρέπει να είναι κανείς συνεχώς σε επαγρύπνηση για τις κινήσεις και τις αλλαγές που γίνονται.</a:t>
            </a:r>
          </a:p>
          <a:p>
            <a:pPr lvl="0">
              <a:buFont typeface="Courier New" panose="02070309020205020404" pitchFamily="49" charset="0"/>
              <a:buChar char="o"/>
            </a:pPr>
            <a:r>
              <a:rPr lang="el-GR" dirty="0">
                <a:solidFill>
                  <a:schemeClr val="tx1"/>
                </a:solidFill>
              </a:rPr>
              <a:t>Πώς μπορεί κανείς να διευρύνει την οπτική του</a:t>
            </a:r>
            <a:r>
              <a:rPr lang="en-US" dirty="0">
                <a:solidFill>
                  <a:schemeClr val="tx1"/>
                </a:solidFill>
              </a:rPr>
              <a:t> </a:t>
            </a:r>
            <a:r>
              <a:rPr lang="en-US" dirty="0">
                <a:solidFill>
                  <a:schemeClr val="tx1"/>
                </a:solidFill>
                <a:sym typeface="Wingdings" panose="05000000000000000000" pitchFamily="2" charset="2"/>
              </a:rPr>
              <a:t> </a:t>
            </a:r>
            <a:r>
              <a:rPr lang="el-GR" dirty="0">
                <a:solidFill>
                  <a:schemeClr val="tx1"/>
                </a:solidFill>
                <a:sym typeface="Wingdings" panose="05000000000000000000" pitchFamily="2" charset="2"/>
              </a:rPr>
              <a:t>Έχετε ανοιχτούς διαύλους επικοινωνίας, κάντε τις σωστές ερωτήσεις, αφιερώστε περισσότερο χρόνο στη συλλογή πληροφοριών παρά στη λήψη αποφάσεων.</a:t>
            </a:r>
            <a:endParaRPr lang="en-US" dirty="0">
              <a:solidFill>
                <a:schemeClr val="tx1"/>
              </a:solidFill>
            </a:endParaRPr>
          </a:p>
          <a:p>
            <a:pPr marL="0" lvl="0" indent="0">
              <a:buNone/>
            </a:pPr>
            <a:r>
              <a:rPr lang="el-GR" sz="2400" b="1" dirty="0">
                <a:solidFill>
                  <a:schemeClr val="accent1"/>
                </a:solidFill>
              </a:rPr>
              <a:t>Επενδύστε στον αυτό-στοχασμό</a:t>
            </a:r>
          </a:p>
          <a:p>
            <a:pPr lvl="0">
              <a:buFont typeface="Courier New" panose="02070309020205020404" pitchFamily="49" charset="0"/>
              <a:buChar char="o"/>
            </a:pPr>
            <a:r>
              <a:rPr lang="el-GR" dirty="0">
                <a:solidFill>
                  <a:schemeClr val="tx1"/>
                </a:solidFill>
              </a:rPr>
              <a:t>Οι ηγέτες θα πρέπει να αφιερώσουν χρόνο για να σκεφτούν τι συμβαίνει γύρω τους, ποιες είναι οι διαθέσιμες επιλογές, καθώς και πού βρίσκονται στη διαδικασία αλλαγής.</a:t>
            </a:r>
            <a:r>
              <a:rPr lang="en-US" dirty="0">
                <a:solidFill>
                  <a:schemeClr val="tx1"/>
                </a:solidFill>
              </a:rPr>
              <a:t> </a:t>
            </a:r>
            <a:endParaRPr lang="el-GR" dirty="0">
              <a:solidFill>
                <a:schemeClr val="tx1"/>
              </a:solidFill>
            </a:endParaRPr>
          </a:p>
          <a:p>
            <a:pPr lvl="0">
              <a:buFont typeface="Courier New" panose="02070309020205020404" pitchFamily="49" charset="0"/>
              <a:buChar char="o"/>
            </a:pPr>
            <a:r>
              <a:rPr lang="el-GR" dirty="0">
                <a:solidFill>
                  <a:schemeClr val="tx1"/>
                </a:solidFill>
              </a:rPr>
              <a:t>Όσο περισσότερο χρόνο αφιερώνει κανείς στον </a:t>
            </a:r>
            <a:r>
              <a:rPr lang="el-GR" dirty="0" err="1">
                <a:solidFill>
                  <a:schemeClr val="tx1"/>
                </a:solidFill>
              </a:rPr>
              <a:t>αυτο</a:t>
            </a:r>
            <a:r>
              <a:rPr lang="el-GR" dirty="0">
                <a:solidFill>
                  <a:schemeClr val="tx1"/>
                </a:solidFill>
              </a:rPr>
              <a:t>-στοχασμό, τόσο πιο ολιστική και σωστή θα είναι η λήψη των αποφάσεών του και, κατά συνέπεια, η εφαρμογή της αλλαγής.</a:t>
            </a:r>
            <a:endParaRPr lang="en-US"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03313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l-GR" b="1" dirty="0"/>
              <a:t>Η σημασία της κουλτούρας στην</a:t>
            </a:r>
            <a:r>
              <a:rPr lang="en-US" b="1" dirty="0"/>
              <a:t> CGC</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69271" y="2435012"/>
            <a:ext cx="11453458" cy="2780292"/>
          </a:xfrm>
        </p:spPr>
        <p:txBody>
          <a:bodyPr>
            <a:normAutofit fontScale="92500" lnSpcReduction="10000"/>
          </a:bodyPr>
          <a:lstStyle/>
          <a:p>
            <a:pPr lvl="0"/>
            <a:r>
              <a:rPr lang="el-GR" sz="2400" dirty="0">
                <a:solidFill>
                  <a:schemeClr val="tx1"/>
                </a:solidFill>
              </a:rPr>
              <a:t>Ως επαγγελματίες του χώρου, είναι εξαιρετικά σημαντικό να συζητάμε και να κατανοούμε την επιρροή στην κουλτούρα κατά την εκτέλεση εργασιών που σχετίζονται με τη σταδιοδρομία.</a:t>
            </a:r>
          </a:p>
          <a:p>
            <a:pPr lvl="0"/>
            <a:r>
              <a:rPr lang="el-GR" sz="2400" b="1" dirty="0">
                <a:solidFill>
                  <a:schemeClr val="tx1"/>
                </a:solidFill>
              </a:rPr>
              <a:t>Κουλτούρα (</a:t>
            </a:r>
            <a:r>
              <a:rPr lang="en-US" sz="2400" b="1" dirty="0">
                <a:solidFill>
                  <a:schemeClr val="tx1"/>
                </a:solidFill>
              </a:rPr>
              <a:t>Culture</a:t>
            </a:r>
            <a:r>
              <a:rPr lang="el-GR" sz="2400" b="1" dirty="0">
                <a:solidFill>
                  <a:schemeClr val="tx1"/>
                </a:solidFill>
              </a:rPr>
              <a:t>) </a:t>
            </a:r>
            <a:r>
              <a:rPr lang="en-US" sz="2400" b="1" dirty="0">
                <a:solidFill>
                  <a:schemeClr val="tx1"/>
                </a:solidFill>
              </a:rPr>
              <a:t>=</a:t>
            </a:r>
            <a:r>
              <a:rPr lang="el-GR" sz="2400" b="1" dirty="0">
                <a:solidFill>
                  <a:schemeClr val="tx1"/>
                </a:solidFill>
              </a:rPr>
              <a:t> </a:t>
            </a:r>
            <a:r>
              <a:rPr lang="el-GR" sz="2400" dirty="0">
                <a:solidFill>
                  <a:schemeClr val="tx1"/>
                </a:solidFill>
              </a:rPr>
              <a:t>το σύνολο των πεποιθήσεων και των αξιών που διαμορφώνουν τα έθιμα, τους κανόνες και τις πρακτικές ομάδων ανθρώπων που τις βοηθούν να λύσουν τα προβλήματα της καθημερινής ζωής.</a:t>
            </a:r>
          </a:p>
          <a:p>
            <a:pPr lvl="0"/>
            <a:r>
              <a:rPr lang="el-GR" sz="2400" dirty="0">
                <a:solidFill>
                  <a:schemeClr val="accent1"/>
                </a:solidFill>
              </a:rPr>
              <a:t>Η κουλτούρα επηρεάζει τον τρόπο με τον οποίο οι άνθρωποι εργάζονται, τον τρόπο με τον οποίο παίρνουν αποφάσεις σχετικά με την εργασία, το πώς διαμορφώνουν τις επαγγελματικές τους διαδρομές, καθώς και τον τρόπο με τον οποίο επικοινωνούν.</a:t>
            </a:r>
            <a:endParaRPr lang="en-US" sz="2000" dirty="0">
              <a:solidFill>
                <a:schemeClr val="accent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16161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l-GR" dirty="0"/>
              <a:t>Στα υπόψιν</a:t>
            </a:r>
            <a:r>
              <a:rPr lang="en-US" dirty="0"/>
              <a:t>!</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116922"/>
            <a:ext cx="10820400" cy="2688546"/>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2800" dirty="0"/>
              <a:t>Ατομικισμός</a:t>
            </a:r>
            <a:r>
              <a:rPr lang="en-US" sz="2800" dirty="0"/>
              <a:t> VS </a:t>
            </a:r>
            <a:r>
              <a:rPr lang="el-GR" sz="2800" dirty="0"/>
              <a:t>Κολεκτιβισμός</a:t>
            </a:r>
            <a:endParaRPr lang="en-US" sz="2800" dirty="0"/>
          </a:p>
          <a:p>
            <a:pPr>
              <a:buFont typeface="Courier New" panose="02070309020205020404" pitchFamily="49" charset="0"/>
              <a:buChar char="o"/>
            </a:pPr>
            <a:r>
              <a:rPr lang="el-GR" sz="2800" dirty="0"/>
              <a:t>Οι αντιλήψεις για το νόημα της εργασίας διαφέρουν</a:t>
            </a:r>
          </a:p>
          <a:p>
            <a:pPr>
              <a:buFont typeface="Courier New" panose="02070309020205020404" pitchFamily="49" charset="0"/>
              <a:buChar char="o"/>
            </a:pPr>
            <a:r>
              <a:rPr lang="el-GR" sz="2800" dirty="0"/>
              <a:t>Αντιλαμβανόμενο κέντρο ελέγχου όσον αφορά τις </a:t>
            </a:r>
          </a:p>
          <a:p>
            <a:pPr marL="0" indent="0">
              <a:buNone/>
            </a:pPr>
            <a:r>
              <a:rPr lang="el-GR" sz="2800" dirty="0"/>
              <a:t>αποφάσεις καριέρας</a:t>
            </a:r>
            <a:endParaRPr lang="en-US" sz="2800" dirty="0"/>
          </a:p>
          <a:p>
            <a:pPr>
              <a:buFont typeface="Courier New" panose="02070309020205020404" pitchFamily="49" charset="0"/>
              <a:buChar char="o"/>
            </a:pPr>
            <a:r>
              <a:rPr lang="el-GR" sz="2800" dirty="0"/>
              <a:t>Αποφυγή αβεβαιότητας- αστάθειας</a:t>
            </a:r>
            <a:endParaRPr lang="en-US" sz="2800" dirty="0"/>
          </a:p>
          <a:p>
            <a:pPr>
              <a:buFont typeface="Courier New" panose="02070309020205020404" pitchFamily="49" charset="0"/>
              <a:buChar char="o"/>
            </a:pPr>
            <a:r>
              <a:rPr lang="el-GR" sz="2800" dirty="0"/>
              <a:t>Αντιλήψεις ανάλογα με την εποχή/χρόνο (παραδοσιακά μοντέλα σκέψης)</a:t>
            </a:r>
            <a:endParaRPr lang="en-GB" sz="2800" dirty="0"/>
          </a:p>
        </p:txBody>
      </p:sp>
      <p:sp>
        <p:nvSpPr>
          <p:cNvPr id="2" name="TextBox 1">
            <a:extLst>
              <a:ext uri="{FF2B5EF4-FFF2-40B4-BE49-F238E27FC236}">
                <a16:creationId xmlns:a16="http://schemas.microsoft.com/office/drawing/2014/main" id="{083598C3-C229-45B4-BD1F-A29332C526EC}"/>
              </a:ext>
            </a:extLst>
          </p:cNvPr>
          <p:cNvSpPr txBox="1"/>
          <p:nvPr/>
        </p:nvSpPr>
        <p:spPr>
          <a:xfrm>
            <a:off x="8737107" y="2597119"/>
            <a:ext cx="2769093" cy="2585323"/>
          </a:xfrm>
          <a:prstGeom prst="rect">
            <a:avLst/>
          </a:prstGeom>
          <a:solidFill>
            <a:schemeClr val="accent6"/>
          </a:solidFill>
        </p:spPr>
        <p:txBody>
          <a:bodyPr wrap="square" rtlCol="0">
            <a:spAutoFit/>
          </a:bodyPr>
          <a:lstStyle/>
          <a:p>
            <a:r>
              <a:rPr lang="el-GR" dirty="0">
                <a:solidFill>
                  <a:schemeClr val="bg1"/>
                </a:solidFill>
              </a:rPr>
              <a:t>Το παγκόσμιο εργατικό δυναμικό γίνεται ολοένα και πιο ποικιλόμορφο και πολυπολιτισμικό. Οι CGC/HRM  επαγγελματίες πρέπει να αναγνωρίζουν και να λαμβάνουν υπόψιν  αυτές τις διαφορές!</a:t>
            </a:r>
            <a:endParaRPr lang="en-GB" dirty="0">
              <a:solidFill>
                <a:schemeClr val="bg1"/>
              </a:solidFill>
            </a:endParaRPr>
          </a:p>
        </p:txBody>
      </p:sp>
    </p:spTree>
    <p:extLst>
      <p:ext uri="{BB962C8B-B14F-4D97-AF65-F5344CB8AC3E}">
        <p14:creationId xmlns:p14="http://schemas.microsoft.com/office/powerpoint/2010/main" val="68153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0" y="642543"/>
            <a:ext cx="11396709" cy="684211"/>
          </a:xfrm>
        </p:spPr>
        <p:txBody>
          <a:bodyPr>
            <a:noAutofit/>
          </a:bodyPr>
          <a:lstStyle/>
          <a:p>
            <a:r>
              <a:rPr lang="el-GR" sz="4000" dirty="0"/>
              <a:t>Βελτιώνοντας την Διαπολιτισμική Επικοινωνία</a:t>
            </a:r>
            <a:endParaRPr lang="lt-LT" sz="4000"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0" y="2229179"/>
            <a:ext cx="12192000" cy="353859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1800" b="1" dirty="0"/>
              <a:t>Μειώστε τη δυναμική της ισχύος – Έχετε επίγνωση της επιρροής που έχετε στους άλλους</a:t>
            </a:r>
          </a:p>
          <a:p>
            <a:pPr>
              <a:buFont typeface="Courier New" panose="02070309020205020404" pitchFamily="49" charset="0"/>
              <a:buChar char="o"/>
            </a:pPr>
            <a:r>
              <a:rPr lang="el-GR" sz="1800" b="1" dirty="0"/>
              <a:t>Μην είστε επικριτικοί και να γνωρίζετε ότι η οπτική σας είναι μια μοναδική ερμηνεία της πραγματικότητας</a:t>
            </a:r>
          </a:p>
          <a:p>
            <a:pPr>
              <a:buFont typeface="Courier New" panose="02070309020205020404" pitchFamily="49" charset="0"/>
              <a:buChar char="o"/>
            </a:pPr>
            <a:r>
              <a:rPr lang="el-GR" sz="1800" b="1" dirty="0"/>
              <a:t>Όταν αισθάνεστε αβέβαιοι/ανενημέρωτοι για μια κουλτούρα, παραδεχτείτε το και ζητήστε να ενημερωθείτε σχετικά με αυτόν</a:t>
            </a:r>
          </a:p>
          <a:p>
            <a:pPr>
              <a:buFont typeface="Courier New" panose="02070309020205020404" pitchFamily="49" charset="0"/>
              <a:buChar char="o"/>
            </a:pPr>
            <a:r>
              <a:rPr lang="el-GR" sz="1800" b="1" dirty="0"/>
              <a:t>Εστιάστε στις ομοιότητες και τα κοινά στοιχεία, παρά στις διαφορές ανάμεσα σε εσάς ή/και στους στόχους του οργανισμού και στους άλλους</a:t>
            </a:r>
          </a:p>
          <a:p>
            <a:pPr>
              <a:buFont typeface="Courier New" panose="02070309020205020404" pitchFamily="49" charset="0"/>
              <a:buChar char="o"/>
            </a:pPr>
            <a:r>
              <a:rPr lang="el-GR" sz="1800" b="1" dirty="0"/>
              <a:t>Δημιουργήστε μια σχέση αμοιβαίας εμπιστοσύνης και σεβασμού με τους συναδέλφους ή/και τους πελάτες σας</a:t>
            </a:r>
          </a:p>
          <a:p>
            <a:pPr>
              <a:buFont typeface="Courier New" panose="02070309020205020404" pitchFamily="49" charset="0"/>
              <a:buChar char="o"/>
            </a:pPr>
            <a:r>
              <a:rPr lang="el-GR" sz="1800" b="1" dirty="0"/>
              <a:t>Διαπραγματευτείτε διαπολιτισμικές συγκρούσεις που μπορεί να προκύψουν και ζητήστε συγγνώμη για πιθανά λάθη</a:t>
            </a:r>
          </a:p>
          <a:p>
            <a:pPr>
              <a:buFont typeface="Courier New" panose="02070309020205020404" pitchFamily="49" charset="0"/>
              <a:buChar char="o"/>
            </a:pPr>
            <a:r>
              <a:rPr lang="el-GR" sz="1800" b="1" dirty="0"/>
              <a:t>Αποφύγετε να βγάλετε συμπεράσματα σχετικά με τον χαρακτήρα, τα κίνητρα ή την ακεραιότητα κάποιου που βασίζονται σε μία μόνο αλληλεπίδραση</a:t>
            </a:r>
            <a:endParaRPr lang="en-GB" sz="1800" b="1" dirty="0"/>
          </a:p>
        </p:txBody>
      </p:sp>
      <p:sp>
        <p:nvSpPr>
          <p:cNvPr id="2" name="TextBox 1">
            <a:extLst>
              <a:ext uri="{FF2B5EF4-FFF2-40B4-BE49-F238E27FC236}">
                <a16:creationId xmlns:a16="http://schemas.microsoft.com/office/drawing/2014/main" id="{083598C3-C229-45B4-BD1F-A29332C526EC}"/>
              </a:ext>
            </a:extLst>
          </p:cNvPr>
          <p:cNvSpPr txBox="1"/>
          <p:nvPr/>
        </p:nvSpPr>
        <p:spPr>
          <a:xfrm>
            <a:off x="7293413" y="921321"/>
            <a:ext cx="4844194" cy="1200329"/>
          </a:xfrm>
          <a:prstGeom prst="rect">
            <a:avLst/>
          </a:prstGeom>
          <a:solidFill>
            <a:schemeClr val="accent6"/>
          </a:solidFill>
        </p:spPr>
        <p:txBody>
          <a:bodyPr wrap="square" rtlCol="0">
            <a:spAutoFit/>
          </a:bodyPr>
          <a:lstStyle/>
          <a:p>
            <a:r>
              <a:rPr lang="el-GR" dirty="0">
                <a:solidFill>
                  <a:schemeClr val="bg1"/>
                </a:solidFill>
              </a:rPr>
              <a:t>Είτε πρόκειται για μέλη του οργανισμού είτε για εξωτερικούς πελάτες, είναι σημαντικό για τους CGC/HRM  επαγγελματίες να αυξήσουν την </a:t>
            </a:r>
            <a:r>
              <a:rPr lang="el-GR" u="sng" dirty="0">
                <a:solidFill>
                  <a:schemeClr val="bg1"/>
                </a:solidFill>
              </a:rPr>
              <a:t>πολιτισμική τους ευαισθησία</a:t>
            </a:r>
            <a:endParaRPr lang="en-GB" b="1" u="sng" dirty="0">
              <a:solidFill>
                <a:schemeClr val="bg1"/>
              </a:solidFill>
            </a:endParaRPr>
          </a:p>
        </p:txBody>
      </p:sp>
      <p:sp>
        <p:nvSpPr>
          <p:cNvPr id="6" name="Υπότιτλος 2">
            <a:extLst>
              <a:ext uri="{FF2B5EF4-FFF2-40B4-BE49-F238E27FC236}">
                <a16:creationId xmlns:a16="http://schemas.microsoft.com/office/drawing/2014/main" id="{65E8215C-7DAB-41AF-9053-ED9C687C8AE3}"/>
              </a:ext>
            </a:extLst>
          </p:cNvPr>
          <p:cNvSpPr txBox="1">
            <a:spLocks/>
          </p:cNvSpPr>
          <p:nvPr/>
        </p:nvSpPr>
        <p:spPr>
          <a:xfrm>
            <a:off x="9546775" y="563862"/>
            <a:ext cx="3474786" cy="4998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b="1" dirty="0">
                <a:solidFill>
                  <a:schemeClr val="bg1"/>
                </a:solidFill>
              </a:rPr>
              <a:t>(Spencer-</a:t>
            </a:r>
            <a:r>
              <a:rPr lang="en-US" sz="2000" b="1" dirty="0" err="1">
                <a:solidFill>
                  <a:schemeClr val="bg1"/>
                </a:solidFill>
              </a:rPr>
              <a:t>Oatey</a:t>
            </a:r>
            <a:r>
              <a:rPr lang="en-US" sz="2000" b="1" dirty="0">
                <a:solidFill>
                  <a:schemeClr val="bg1"/>
                </a:solidFill>
              </a:rPr>
              <a:t>, 2012) </a:t>
            </a:r>
          </a:p>
        </p:txBody>
      </p:sp>
    </p:spTree>
    <p:extLst>
      <p:ext uri="{BB962C8B-B14F-4D97-AF65-F5344CB8AC3E}">
        <p14:creationId xmlns:p14="http://schemas.microsoft.com/office/powerpoint/2010/main" val="1186258624"/>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3108</TotalTime>
  <Words>2114</Words>
  <Application>Microsoft Office PowerPoint</Application>
  <PresentationFormat>Ευρεία οθόνη</PresentationFormat>
  <Paragraphs>167</Paragraphs>
  <Slides>22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22</vt:i4>
      </vt:variant>
    </vt:vector>
  </HeadingPairs>
  <TitlesOfParts>
    <vt:vector size="31" baseType="lpstr">
      <vt:lpstr>Arial</vt:lpstr>
      <vt:lpstr>Calibri</vt:lpstr>
      <vt:lpstr>Courier New</vt:lpstr>
      <vt:lpstr>Open Sans</vt:lpstr>
      <vt:lpstr>Open Sans ExtraBold</vt:lpstr>
      <vt:lpstr>Open Sans Light</vt:lpstr>
      <vt:lpstr>Trebuchet MS</vt:lpstr>
      <vt:lpstr>Wingdings</vt:lpstr>
      <vt:lpstr>„Office“ tema</vt:lpstr>
      <vt:lpstr>Ενότητα 5 Η αλλαγή στους οργανισμούς</vt:lpstr>
      <vt:lpstr>Θεματικές που θα καλυφθούν</vt:lpstr>
      <vt:lpstr>Αξιολόγηση της CGC στον εργασιακό χώρο …</vt:lpstr>
      <vt:lpstr>Σημασία της CGC </vt:lpstr>
      <vt:lpstr>Πώς οι επαγγελματίες της CGC λειτουργούν ως φορείς αλλαγών;</vt:lpstr>
      <vt:lpstr>Ευρεία οπτική &amp; Αυτοστοχασμός</vt:lpstr>
      <vt:lpstr>Η σημασία της κουλτούρας στην CGC</vt:lpstr>
      <vt:lpstr>Στα υπόψιν!</vt:lpstr>
      <vt:lpstr>Βελτιώνοντας την Διαπολιτισμική Επικοινωνία</vt:lpstr>
      <vt:lpstr>Πώς μπορούν οι επαγγελματίες να εντάξουν την κουλτούρα στη δουλειά τους πάνω στη CGC;</vt:lpstr>
      <vt:lpstr>Culture-Infused Career Counselling Model</vt:lpstr>
      <vt:lpstr>Culture-Infused Career Counselling Model</vt:lpstr>
      <vt:lpstr>Μελέτες περίπτωσης</vt:lpstr>
      <vt:lpstr>Σύνοψη</vt:lpstr>
      <vt:lpstr>Κάνοντας μια συνολική σύνοψη…!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Άσκηση </vt:lpstr>
      <vt:lpstr>Σας ευχαριστώ για την προσοχή σας!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ΦΑΤΟΥΡΟΣ ΙΩΑΝΝΗΣ</cp:lastModifiedBy>
  <cp:revision>232</cp:revision>
  <dcterms:created xsi:type="dcterms:W3CDTF">2020-01-27T22:45:30Z</dcterms:created>
  <dcterms:modified xsi:type="dcterms:W3CDTF">2021-10-29T15:06:57Z</dcterms:modified>
</cp:coreProperties>
</file>