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33" r:id="rId3"/>
    <p:sldId id="332" r:id="rId4"/>
    <p:sldId id="343" r:id="rId5"/>
    <p:sldId id="340" r:id="rId6"/>
    <p:sldId id="265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10" autoAdjust="0"/>
  </p:normalViewPr>
  <p:slideViewPr>
    <p:cSldViewPr snapToGrid="0" showGuides="1">
      <p:cViewPr varScale="1">
        <p:scale>
          <a:sx n="107" d="100"/>
          <a:sy n="107" d="100"/>
        </p:scale>
        <p:origin x="8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de-AT" dirty="0"/>
            <a:t>Beschleunigung des technologischen Wandels</a:t>
          </a:r>
          <a:endParaRPr lang="en-GB" dirty="0"/>
        </a:p>
      </dgm:t>
    </dgm:pt>
    <dgm:pt modelId="{20892C76-CD78-45AF-B3E1-3D76F2A37AFC}" type="parTrans" cxnId="{7210C9C8-6E30-45B8-A103-D9030BACDDB8}">
      <dgm:prSet/>
      <dgm:spPr/>
      <dgm:t>
        <a:bodyPr/>
        <a:lstStyle/>
        <a:p>
          <a:endParaRPr lang="en-GB"/>
        </a:p>
      </dgm:t>
    </dgm:pt>
    <dgm:pt modelId="{41D5E014-00E4-4741-A5B2-53E79298F713}" type="sibTrans" cxnId="{7210C9C8-6E30-45B8-A103-D9030BACDDB8}">
      <dgm:prSet phldrT="01" phldr="0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pPr>
            <a:buFont typeface="+mj-lt"/>
            <a:buNone/>
          </a:pPr>
          <a:r>
            <a:rPr lang="de-AT" b="0" i="0" dirty="0"/>
            <a:t>Verschiebung der demografischen Strukturen</a:t>
          </a:r>
          <a:endParaRPr lang="en-GB" b="0" i="0" dirty="0"/>
        </a:p>
      </dgm:t>
    </dgm:pt>
    <dgm:pt modelId="{2EDE831A-F90F-4D9A-8E0B-DE0ABEA06136}" type="parTrans" cxnId="{903461EB-D9E6-468A-8608-3B4DA3FAE17A}">
      <dgm:prSet/>
      <dgm:spPr/>
      <dgm:t>
        <a:bodyPr/>
        <a:lstStyle/>
        <a:p>
          <a:endParaRPr lang="en-GB"/>
        </a:p>
      </dgm:t>
    </dgm:pt>
    <dgm:pt modelId="{3715626F-6FB5-4039-8D0D-F000BD0B91FA}" type="sibTrans" cxnId="{903461EB-D9E6-468A-8608-3B4DA3FAE17A}">
      <dgm:prSet phldrT="02" phldr="0"/>
      <dgm:spPr/>
      <dgm:t>
        <a:bodyPr/>
        <a:lstStyle/>
        <a:p>
          <a:r>
            <a:rPr lang="en-GB"/>
            <a:t>02</a:t>
          </a:r>
        </a:p>
      </dgm:t>
    </dgm:pt>
    <dgm:pt modelId="{8AA400F1-2DAD-4C5E-A7AE-28B3A2F6B5D2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 err="1"/>
            <a:t>Globalisierung</a:t>
          </a:r>
          <a:endParaRPr lang="en-GB" b="0" i="0" dirty="0"/>
        </a:p>
      </dgm:t>
    </dgm:pt>
    <dgm:pt modelId="{DFAE832D-8D85-4045-A940-245A5CB1DAC0}" type="parTrans" cxnId="{B2C2FAA5-F981-4D60-B0F0-5DE9C2C7FE10}">
      <dgm:prSet/>
      <dgm:spPr/>
      <dgm:t>
        <a:bodyPr/>
        <a:lstStyle/>
        <a:p>
          <a:endParaRPr lang="en-GB"/>
        </a:p>
      </dgm:t>
    </dgm:pt>
    <dgm:pt modelId="{6FCCBD16-3537-48C9-A881-41A0E1C78FDB}" type="sibTrans" cxnId="{B2C2FAA5-F981-4D60-B0F0-5DE9C2C7FE10}">
      <dgm:prSet phldrT="03" phldr="0"/>
      <dgm:spPr/>
      <dgm:t>
        <a:bodyPr/>
        <a:lstStyle/>
        <a:p>
          <a:r>
            <a:rPr lang="en-GB"/>
            <a:t>03</a:t>
          </a:r>
        </a:p>
      </dgm:t>
    </dgm:pt>
    <dgm:pt modelId="{4BB94112-F036-4259-A5D6-B0198A8B7B9D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 err="1"/>
            <a:t>Klimawandel</a:t>
          </a:r>
          <a:endParaRPr lang="en-GB" b="0" i="0" dirty="0"/>
        </a:p>
      </dgm:t>
    </dgm:pt>
    <dgm:pt modelId="{B96EEC5C-9D01-40A4-AC9E-ED164480D8C2}" type="parTrans" cxnId="{042302BE-BE0B-4888-A679-80C51FAA7EEB}">
      <dgm:prSet/>
      <dgm:spPr/>
      <dgm:t>
        <a:bodyPr/>
        <a:lstStyle/>
        <a:p>
          <a:endParaRPr lang="en-GB"/>
        </a:p>
      </dgm:t>
    </dgm:pt>
    <dgm:pt modelId="{B8800921-5D7D-4B1C-B648-6397F7C11BDB}" type="sibTrans" cxnId="{042302BE-BE0B-4888-A679-80C51FAA7EEB}">
      <dgm:prSet phldrT="04" phldr="0"/>
      <dgm:spPr/>
      <dgm:t>
        <a:bodyPr/>
        <a:lstStyle/>
        <a:p>
          <a:r>
            <a:rPr lang="en-GB"/>
            <a:t>04</a:t>
          </a:r>
        </a:p>
      </dgm:t>
    </dgm:pt>
    <dgm:pt modelId="{7F7FFF6A-AA40-4F07-B6A3-409B5C20C6C4}">
      <dgm:prSet/>
      <dgm:spPr/>
      <dgm:t>
        <a:bodyPr/>
        <a:lstStyle/>
        <a:p>
          <a:pPr>
            <a:buFont typeface="+mj-lt"/>
            <a:buNone/>
          </a:pPr>
          <a:r>
            <a:rPr lang="sr-Latn-RS" b="0" i="0" dirty="0"/>
            <a:t>COVID-19 </a:t>
          </a:r>
          <a:r>
            <a:rPr lang="de-DE" b="0" i="0" dirty="0"/>
            <a:t>Pandemie</a:t>
          </a:r>
          <a:endParaRPr lang="en-US" b="0" i="0" noProof="0" dirty="0"/>
        </a:p>
      </dgm:t>
    </dgm:pt>
    <dgm:pt modelId="{817B7AFC-8DBA-4D24-BE30-4C61EE5C4CD0}" type="parTrans" cxnId="{0AC268D9-D720-4C6B-A422-2E1A12D811BC}">
      <dgm:prSet/>
      <dgm:spPr/>
      <dgm:t>
        <a:bodyPr/>
        <a:lstStyle/>
        <a:p>
          <a:endParaRPr lang="en-GB"/>
        </a:p>
      </dgm:t>
    </dgm:pt>
    <dgm:pt modelId="{63273C97-C0E3-4C16-852B-ABEA2B6CA576}" type="sibTrans" cxnId="{0AC268D9-D720-4C6B-A422-2E1A12D811BC}">
      <dgm:prSet phldrT="05" phldr="0"/>
      <dgm:spPr/>
      <dgm:t>
        <a:bodyPr/>
        <a:lstStyle/>
        <a:p>
          <a:r>
            <a:rPr lang="en-GB"/>
            <a:t>05</a:t>
          </a:r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 custLinFactNeighborX="-1248" custLinFactNeighborY="4137"/>
      <dgm:spPr/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</dgm:pt>
    <dgm:pt modelId="{B11E35B1-820A-4B78-A94A-7CB2B31B32C6}" type="pres">
      <dgm:prSet presAssocID="{3715626F-6FB5-4039-8D0D-F000BD0B91FA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2" presStyleCnt="5"/>
      <dgm:spPr/>
    </dgm:pt>
    <dgm:pt modelId="{06E3B730-F1E1-4C31-AA88-978153A3C3F4}" type="pres">
      <dgm:prSet presAssocID="{6FCCBD16-3537-48C9-A881-41A0E1C78FDB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5710E9EF-EBD0-42F2-BB64-8F36A8B49B26}" type="pres">
      <dgm:prSet presAssocID="{8AA400F1-2DAD-4C5E-A7AE-28B3A2F6B5D2}" presName="nodeRect" presStyleLbl="alignNode1" presStyleIdx="2" presStyleCnt="5">
        <dgm:presLayoutVars>
          <dgm:bulletEnabled val="1"/>
        </dgm:presLayoutVars>
      </dgm:prSet>
      <dgm:spPr/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3" presStyleCnt="5"/>
      <dgm:spPr/>
    </dgm:pt>
    <dgm:pt modelId="{23E3F2DC-471A-4ADF-8B75-839FF901E4EC}" type="pres">
      <dgm:prSet presAssocID="{B8800921-5D7D-4B1C-B648-6397F7C11BDB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18A0F08D-97FC-40EE-9384-30886C9D8058}" type="pres">
      <dgm:prSet presAssocID="{4BB94112-F036-4259-A5D6-B0198A8B7B9D}" presName="nodeRect" presStyleLbl="alignNode1" presStyleIdx="3" presStyleCnt="5">
        <dgm:presLayoutVars>
          <dgm:bulletEnabled val="1"/>
        </dgm:presLayoutVars>
      </dgm:prSet>
      <dgm:spPr/>
    </dgm:pt>
    <dgm:pt modelId="{A5EA7266-C003-4093-94E2-7BB37AB2CA47}" type="pres">
      <dgm:prSet presAssocID="{B8800921-5D7D-4B1C-B648-6397F7C11BDB}" presName="sibTrans" presStyleCnt="0"/>
      <dgm:spPr/>
    </dgm:pt>
    <dgm:pt modelId="{0C63AF91-6E29-466B-9429-DC22A65610F7}" type="pres">
      <dgm:prSet presAssocID="{7F7FFF6A-AA40-4F07-B6A3-409B5C20C6C4}" presName="compositeNode" presStyleCnt="0">
        <dgm:presLayoutVars>
          <dgm:bulletEnabled val="1"/>
        </dgm:presLayoutVars>
      </dgm:prSet>
      <dgm:spPr/>
    </dgm:pt>
    <dgm:pt modelId="{84367214-3ECC-4F22-A3F4-ED34B79F6CE9}" type="pres">
      <dgm:prSet presAssocID="{7F7FFF6A-AA40-4F07-B6A3-409B5C20C6C4}" presName="bgRect" presStyleLbl="alignNode1" presStyleIdx="4" presStyleCnt="5"/>
      <dgm:spPr/>
    </dgm:pt>
    <dgm:pt modelId="{24838AE7-B046-4BBA-BCF2-C99759442D15}" type="pres">
      <dgm:prSet presAssocID="{63273C97-C0E3-4C16-852B-ABEA2B6CA576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0BE2E7F9-C9DD-46CF-B0C2-73B1FBE8743C}" type="pres">
      <dgm:prSet presAssocID="{7F7FFF6A-AA40-4F07-B6A3-409B5C20C6C4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7AB4D110-0FFE-4639-83A8-A6522ABF09A5}" type="presOf" srcId="{97DD52FA-8926-46F5-BD42-C476235ED686}" destId="{DBC4281D-C71B-4664-995C-7B7AB2EE42E2}" srcOrd="0" destOrd="0" presId="urn:microsoft.com/office/officeart/2016/7/layout/LinearBlockProcessNumbered"/>
    <dgm:cxn modelId="{52420C2D-95F0-4082-91A6-0693073890A3}" type="presOf" srcId="{4BB94112-F036-4259-A5D6-B0198A8B7B9D}" destId="{18A0F08D-97FC-40EE-9384-30886C9D8058}" srcOrd="1" destOrd="0" presId="urn:microsoft.com/office/officeart/2016/7/layout/LinearBlockProcessNumbered"/>
    <dgm:cxn modelId="{076C9F33-1BB6-4940-B3FF-9FA369CCCD95}" type="presOf" srcId="{7F7FFF6A-AA40-4F07-B6A3-409B5C20C6C4}" destId="{0BE2E7F9-C9DD-46CF-B0C2-73B1FBE8743C}" srcOrd="1" destOrd="0" presId="urn:microsoft.com/office/officeart/2016/7/layout/LinearBlockProcessNumbered"/>
    <dgm:cxn modelId="{E4C0B933-DB22-46E6-BE62-A285883CFD0D}" type="presOf" srcId="{37FE235D-A313-44D7-B3F6-820CFC7F1E6F}" destId="{9C5372CC-55F9-41A2-B2A6-1914F78C1795}" srcOrd="0" destOrd="0" presId="urn:microsoft.com/office/officeart/2016/7/layout/LinearBlockProcessNumbered"/>
    <dgm:cxn modelId="{FB060560-9030-4604-B2DC-49B720F03FB3}" type="presOf" srcId="{8AA400F1-2DAD-4C5E-A7AE-28B3A2F6B5D2}" destId="{5710E9EF-EBD0-42F2-BB64-8F36A8B49B26}" srcOrd="1" destOrd="0" presId="urn:microsoft.com/office/officeart/2016/7/layout/LinearBlockProcessNumbered"/>
    <dgm:cxn modelId="{88FF3C4A-2FAC-4B92-B721-7B3031F16594}" type="presOf" srcId="{3715626F-6FB5-4039-8D0D-F000BD0B91FA}" destId="{616804D4-7870-46A6-B2A0-2CE8219FB9BB}" srcOrd="0" destOrd="0" presId="urn:microsoft.com/office/officeart/2016/7/layout/LinearBlockProcessNumbered"/>
    <dgm:cxn modelId="{6D2EE673-012E-4C95-94D7-FE6B5338D809}" type="presOf" srcId="{7F7FFF6A-AA40-4F07-B6A3-409B5C20C6C4}" destId="{84367214-3ECC-4F22-A3F4-ED34B79F6CE9}" srcOrd="0" destOrd="0" presId="urn:microsoft.com/office/officeart/2016/7/layout/LinearBlockProcessNumbered"/>
    <dgm:cxn modelId="{994E3F8A-6903-4388-9C2E-5BA51E42EFBB}" type="presOf" srcId="{8AA400F1-2DAD-4C5E-A7AE-28B3A2F6B5D2}" destId="{C4A2D9FD-3FFA-4CBE-9E4F-004229F35DEC}" srcOrd="0" destOrd="0" presId="urn:microsoft.com/office/officeart/2016/7/layout/LinearBlockProcessNumbered"/>
    <dgm:cxn modelId="{9EB4418E-A703-49C1-B660-E084850BB45F}" type="presOf" srcId="{B8800921-5D7D-4B1C-B648-6397F7C11BDB}" destId="{23E3F2DC-471A-4ADF-8B75-839FF901E4EC}" srcOrd="0" destOrd="0" presId="urn:microsoft.com/office/officeart/2016/7/layout/LinearBlockProcessNumbered"/>
    <dgm:cxn modelId="{B2C2FAA5-F981-4D60-B0F0-5DE9C2C7FE10}" srcId="{8C982E7E-C4D1-42ED-9121-CE5900B3602D}" destId="{8AA400F1-2DAD-4C5E-A7AE-28B3A2F6B5D2}" srcOrd="2" destOrd="0" parTransId="{DFAE832D-8D85-4045-A940-245A5CB1DAC0}" sibTransId="{6FCCBD16-3537-48C9-A881-41A0E1C78FDB}"/>
    <dgm:cxn modelId="{851E84B6-5417-46FE-999C-0A28E54BB792}" type="presOf" srcId="{8C982E7E-C4D1-42ED-9121-CE5900B3602D}" destId="{93517E33-9609-40E1-A04B-2BC457B04352}" srcOrd="0" destOrd="0" presId="urn:microsoft.com/office/officeart/2016/7/layout/LinearBlockProcessNumbered"/>
    <dgm:cxn modelId="{1A4DB5BA-28F6-4131-BB93-F0A1E749C3E3}" type="presOf" srcId="{6FCCBD16-3537-48C9-A881-41A0E1C78FDB}" destId="{06E3B730-F1E1-4C31-AA88-978153A3C3F4}" srcOrd="0" destOrd="0" presId="urn:microsoft.com/office/officeart/2016/7/layout/LinearBlockProcessNumbered"/>
    <dgm:cxn modelId="{042302BE-BE0B-4888-A679-80C51FAA7EEB}" srcId="{8C982E7E-C4D1-42ED-9121-CE5900B3602D}" destId="{4BB94112-F036-4259-A5D6-B0198A8B7B9D}" srcOrd="3" destOrd="0" parTransId="{B96EEC5C-9D01-40A4-AC9E-ED164480D8C2}" sibTransId="{B8800921-5D7D-4B1C-B648-6397F7C11BDB}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0AC268D9-D720-4C6B-A422-2E1A12D811BC}" srcId="{8C982E7E-C4D1-42ED-9121-CE5900B3602D}" destId="{7F7FFF6A-AA40-4F07-B6A3-409B5C20C6C4}" srcOrd="4" destOrd="0" parTransId="{817B7AFC-8DBA-4D24-BE30-4C61EE5C4CD0}" sibTransId="{63273C97-C0E3-4C16-852B-ABEA2B6CA576}"/>
    <dgm:cxn modelId="{11D3E5DF-5B9A-4B74-B1FF-62F3358D10D1}" type="presOf" srcId="{41D5E014-00E4-4741-A5B2-53E79298F713}" destId="{BEDD5812-1115-4B8A-A19D-85AAFE354974}" srcOrd="0" destOrd="0" presId="urn:microsoft.com/office/officeart/2016/7/layout/LinearBlockProcessNumbered"/>
    <dgm:cxn modelId="{317B0AE0-4B81-47AF-BF6F-91A43A6C9190}" type="presOf" srcId="{37FE235D-A313-44D7-B3F6-820CFC7F1E6F}" destId="{6830736E-9DD1-41F4-BC1B-79E0CB339BC4}" srcOrd="1" destOrd="0" presId="urn:microsoft.com/office/officeart/2016/7/layout/LinearBlockProcessNumbered"/>
    <dgm:cxn modelId="{7A6B9AE6-B602-468F-A613-95DA1862B9F9}" type="presOf" srcId="{4BB94112-F036-4259-A5D6-B0198A8B7B9D}" destId="{166E0798-03A4-4980-8A23-C4DD7503F72C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6EA2BBEE-34B3-4CFA-A8EB-262E860B0263}" type="presOf" srcId="{97DD52FA-8926-46F5-BD42-C476235ED686}" destId="{AFE06326-83F7-443C-BFD3-C5A597367D4B}" srcOrd="1" destOrd="0" presId="urn:microsoft.com/office/officeart/2016/7/layout/LinearBlockProcessNumbered"/>
    <dgm:cxn modelId="{8812DBFA-D040-4B9D-83E2-2E806E91252B}" type="presOf" srcId="{63273C97-C0E3-4C16-852B-ABEA2B6CA576}" destId="{24838AE7-B046-4BBA-BCF2-C99759442D15}" srcOrd="0" destOrd="0" presId="urn:microsoft.com/office/officeart/2016/7/layout/LinearBlockProcessNumbered"/>
    <dgm:cxn modelId="{58FA5439-3CFA-4F80-B6B7-F1834A488CD6}" type="presParOf" srcId="{93517E33-9609-40E1-A04B-2BC457B04352}" destId="{9F719ACC-AE4A-40FF-B6DB-4CFC1DC5E6D2}" srcOrd="0" destOrd="0" presId="urn:microsoft.com/office/officeart/2016/7/layout/LinearBlockProcessNumbered"/>
    <dgm:cxn modelId="{EFA0281A-A163-48B3-AD46-6DC1354A4335}" type="presParOf" srcId="{9F719ACC-AE4A-40FF-B6DB-4CFC1DC5E6D2}" destId="{DBC4281D-C71B-4664-995C-7B7AB2EE42E2}" srcOrd="0" destOrd="0" presId="urn:microsoft.com/office/officeart/2016/7/layout/LinearBlockProcessNumbered"/>
    <dgm:cxn modelId="{C7FB2BC8-2BB2-4B1B-BBAC-EA4788E6544B}" type="presParOf" srcId="{9F719ACC-AE4A-40FF-B6DB-4CFC1DC5E6D2}" destId="{BEDD5812-1115-4B8A-A19D-85AAFE354974}" srcOrd="1" destOrd="0" presId="urn:microsoft.com/office/officeart/2016/7/layout/LinearBlockProcessNumbered"/>
    <dgm:cxn modelId="{1D54377A-9CF2-4CCE-A487-56561E904145}" type="presParOf" srcId="{9F719ACC-AE4A-40FF-B6DB-4CFC1DC5E6D2}" destId="{AFE06326-83F7-443C-BFD3-C5A597367D4B}" srcOrd="2" destOrd="0" presId="urn:microsoft.com/office/officeart/2016/7/layout/LinearBlockProcessNumbered"/>
    <dgm:cxn modelId="{2B2D851D-50F6-4F9F-AE09-D620AB7391BA}" type="presParOf" srcId="{93517E33-9609-40E1-A04B-2BC457B04352}" destId="{97AD09E0-A391-43ED-921A-59444E810E1E}" srcOrd="1" destOrd="0" presId="urn:microsoft.com/office/officeart/2016/7/layout/LinearBlockProcessNumbered"/>
    <dgm:cxn modelId="{8FFDDB3A-E16C-4310-87D2-BEB96BBAC488}" type="presParOf" srcId="{93517E33-9609-40E1-A04B-2BC457B04352}" destId="{AF1C2AC7-D46E-4BA0-8311-931587EC53CE}" srcOrd="2" destOrd="0" presId="urn:microsoft.com/office/officeart/2016/7/layout/LinearBlockProcessNumbered"/>
    <dgm:cxn modelId="{1D8DAF65-45C2-40DD-A869-D47A292407EF}" type="presParOf" srcId="{AF1C2AC7-D46E-4BA0-8311-931587EC53CE}" destId="{9C5372CC-55F9-41A2-B2A6-1914F78C1795}" srcOrd="0" destOrd="0" presId="urn:microsoft.com/office/officeart/2016/7/layout/LinearBlockProcessNumbered"/>
    <dgm:cxn modelId="{70F85EF1-B4EB-4B1C-B824-2AFC28F54576}" type="presParOf" srcId="{AF1C2AC7-D46E-4BA0-8311-931587EC53CE}" destId="{616804D4-7870-46A6-B2A0-2CE8219FB9BB}" srcOrd="1" destOrd="0" presId="urn:microsoft.com/office/officeart/2016/7/layout/LinearBlockProcessNumbered"/>
    <dgm:cxn modelId="{034C6B62-26DE-482C-9284-1689B9711A60}" type="presParOf" srcId="{AF1C2AC7-D46E-4BA0-8311-931587EC53CE}" destId="{6830736E-9DD1-41F4-BC1B-79E0CB339BC4}" srcOrd="2" destOrd="0" presId="urn:microsoft.com/office/officeart/2016/7/layout/LinearBlockProcessNumbered"/>
    <dgm:cxn modelId="{3FE30A8E-DB1D-44A0-8BCF-829597FDB8C3}" type="presParOf" srcId="{93517E33-9609-40E1-A04B-2BC457B04352}" destId="{B11E35B1-820A-4B78-A94A-7CB2B31B32C6}" srcOrd="3" destOrd="0" presId="urn:microsoft.com/office/officeart/2016/7/layout/LinearBlockProcessNumbered"/>
    <dgm:cxn modelId="{132B0BBE-729F-4331-9505-F8BF4A48971C}" type="presParOf" srcId="{93517E33-9609-40E1-A04B-2BC457B04352}" destId="{8588D146-0CA7-4D31-8760-8A29DB84E7C2}" srcOrd="4" destOrd="0" presId="urn:microsoft.com/office/officeart/2016/7/layout/LinearBlockProcessNumbered"/>
    <dgm:cxn modelId="{699D9080-EDF5-4B43-85BF-77B5C077E36A}" type="presParOf" srcId="{8588D146-0CA7-4D31-8760-8A29DB84E7C2}" destId="{C4A2D9FD-3FFA-4CBE-9E4F-004229F35DEC}" srcOrd="0" destOrd="0" presId="urn:microsoft.com/office/officeart/2016/7/layout/LinearBlockProcessNumbered"/>
    <dgm:cxn modelId="{1114B772-174F-4AEC-8583-1AF0E6A1C620}" type="presParOf" srcId="{8588D146-0CA7-4D31-8760-8A29DB84E7C2}" destId="{06E3B730-F1E1-4C31-AA88-978153A3C3F4}" srcOrd="1" destOrd="0" presId="urn:microsoft.com/office/officeart/2016/7/layout/LinearBlockProcessNumbered"/>
    <dgm:cxn modelId="{083C7DB4-1EE4-482E-B208-56CE83C8DBB7}" type="presParOf" srcId="{8588D146-0CA7-4D31-8760-8A29DB84E7C2}" destId="{5710E9EF-EBD0-42F2-BB64-8F36A8B49B26}" srcOrd="2" destOrd="0" presId="urn:microsoft.com/office/officeart/2016/7/layout/LinearBlockProcessNumbered"/>
    <dgm:cxn modelId="{8249881A-EE12-468D-AE2F-7EA5A6693558}" type="presParOf" srcId="{93517E33-9609-40E1-A04B-2BC457B04352}" destId="{AAD5CCC2-6A84-4CCD-969B-C9ABDC998B0D}" srcOrd="5" destOrd="0" presId="urn:microsoft.com/office/officeart/2016/7/layout/LinearBlockProcessNumbered"/>
    <dgm:cxn modelId="{FF9BA66D-997D-4792-9EC2-83B26EEB461E}" type="presParOf" srcId="{93517E33-9609-40E1-A04B-2BC457B04352}" destId="{9E5AF944-9B16-4E43-B607-FD9F2CB46EB5}" srcOrd="6" destOrd="0" presId="urn:microsoft.com/office/officeart/2016/7/layout/LinearBlockProcessNumbered"/>
    <dgm:cxn modelId="{045790C8-80D6-4074-8CF9-A4F1AE43758D}" type="presParOf" srcId="{9E5AF944-9B16-4E43-B607-FD9F2CB46EB5}" destId="{166E0798-03A4-4980-8A23-C4DD7503F72C}" srcOrd="0" destOrd="0" presId="urn:microsoft.com/office/officeart/2016/7/layout/LinearBlockProcessNumbered"/>
    <dgm:cxn modelId="{E10482D6-11A0-4192-A822-039EAAB140C3}" type="presParOf" srcId="{9E5AF944-9B16-4E43-B607-FD9F2CB46EB5}" destId="{23E3F2DC-471A-4ADF-8B75-839FF901E4EC}" srcOrd="1" destOrd="0" presId="urn:microsoft.com/office/officeart/2016/7/layout/LinearBlockProcessNumbered"/>
    <dgm:cxn modelId="{0CE314B1-8C4B-4412-BEA3-CBE8B2B37804}" type="presParOf" srcId="{9E5AF944-9B16-4E43-B607-FD9F2CB46EB5}" destId="{18A0F08D-97FC-40EE-9384-30886C9D8058}" srcOrd="2" destOrd="0" presId="urn:microsoft.com/office/officeart/2016/7/layout/LinearBlockProcessNumbered"/>
    <dgm:cxn modelId="{BCFA6EB3-5F24-453B-A032-601F1324AC13}" type="presParOf" srcId="{93517E33-9609-40E1-A04B-2BC457B04352}" destId="{A5EA7266-C003-4093-94E2-7BB37AB2CA47}" srcOrd="7" destOrd="0" presId="urn:microsoft.com/office/officeart/2016/7/layout/LinearBlockProcessNumbered"/>
    <dgm:cxn modelId="{AE80620D-A01D-4928-A27A-1A5862542EC3}" type="presParOf" srcId="{93517E33-9609-40E1-A04B-2BC457B04352}" destId="{0C63AF91-6E29-466B-9429-DC22A65610F7}" srcOrd="8" destOrd="0" presId="urn:microsoft.com/office/officeart/2016/7/layout/LinearBlockProcessNumbered"/>
    <dgm:cxn modelId="{2BFDC0C7-CC9C-44AE-B0D1-DC958E8CC054}" type="presParOf" srcId="{0C63AF91-6E29-466B-9429-DC22A65610F7}" destId="{84367214-3ECC-4F22-A3F4-ED34B79F6CE9}" srcOrd="0" destOrd="0" presId="urn:microsoft.com/office/officeart/2016/7/layout/LinearBlockProcessNumbered"/>
    <dgm:cxn modelId="{079FFB02-37A0-45E8-914F-1B556ABB54C9}" type="presParOf" srcId="{0C63AF91-6E29-466B-9429-DC22A65610F7}" destId="{24838AE7-B046-4BBA-BCF2-C99759442D15}" srcOrd="1" destOrd="0" presId="urn:microsoft.com/office/officeart/2016/7/layout/LinearBlockProcessNumbered"/>
    <dgm:cxn modelId="{0C960ECB-F44C-4965-AA4F-676B4766B7FD}" type="presParOf" srcId="{0C63AF91-6E29-466B-9429-DC22A65610F7}" destId="{0BE2E7F9-C9DD-46CF-B0C2-73B1FBE8743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281D-C71B-4664-995C-7B7AB2EE42E2}">
      <dsp:nvSpPr>
        <dsp:cNvPr id="0" name=""/>
        <dsp:cNvSpPr/>
      </dsp:nvSpPr>
      <dsp:spPr>
        <a:xfrm>
          <a:off x="0" y="0"/>
          <a:ext cx="1872188" cy="8667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AT" sz="1100" kern="1200" dirty="0"/>
            <a:t>Beschleunigung des technologischen Wandels</a:t>
          </a:r>
          <a:endParaRPr lang="en-GB" sz="1100" kern="1200" dirty="0"/>
        </a:p>
      </dsp:txBody>
      <dsp:txXfrm>
        <a:off x="0" y="346718"/>
        <a:ext cx="1872188" cy="520078"/>
      </dsp:txXfrm>
    </dsp:sp>
    <dsp:sp modelId="{BEDD5812-1115-4B8A-A19D-85AAFE354974}">
      <dsp:nvSpPr>
        <dsp:cNvPr id="0" name=""/>
        <dsp:cNvSpPr/>
      </dsp:nvSpPr>
      <dsp:spPr>
        <a:xfrm>
          <a:off x="5989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01</a:t>
          </a:r>
        </a:p>
      </dsp:txBody>
      <dsp:txXfrm>
        <a:off x="5989" y="0"/>
        <a:ext cx="1872188" cy="346718"/>
      </dsp:txXfrm>
    </dsp:sp>
    <dsp:sp modelId="{9C5372CC-55F9-41A2-B2A6-1914F78C1795}">
      <dsp:nvSpPr>
        <dsp:cNvPr id="0" name=""/>
        <dsp:cNvSpPr/>
      </dsp:nvSpPr>
      <dsp:spPr>
        <a:xfrm>
          <a:off x="2027952" y="0"/>
          <a:ext cx="1872188" cy="866797"/>
        </a:xfrm>
        <a:prstGeom prst="rect">
          <a:avLst/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12700" cap="flat" cmpd="sng" algn="ctr">
          <a:solidFill>
            <a:schemeClr val="accent2">
              <a:hueOff val="-358396"/>
              <a:satOff val="-8636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AT" sz="1100" b="0" i="0" kern="1200" dirty="0"/>
            <a:t>Verschiebung der demografischen Strukturen</a:t>
          </a:r>
          <a:endParaRPr lang="en-GB" sz="1100" b="0" i="0" kern="1200" dirty="0"/>
        </a:p>
      </dsp:txBody>
      <dsp:txXfrm>
        <a:off x="2027952" y="346718"/>
        <a:ext cx="1872188" cy="520078"/>
      </dsp:txXfrm>
    </dsp:sp>
    <dsp:sp modelId="{616804D4-7870-46A6-B2A0-2CE8219FB9BB}">
      <dsp:nvSpPr>
        <dsp:cNvPr id="0" name=""/>
        <dsp:cNvSpPr/>
      </dsp:nvSpPr>
      <dsp:spPr>
        <a:xfrm>
          <a:off x="2027952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02</a:t>
          </a:r>
        </a:p>
      </dsp:txBody>
      <dsp:txXfrm>
        <a:off x="2027952" y="0"/>
        <a:ext cx="1872188" cy="346718"/>
      </dsp:txXfrm>
    </dsp:sp>
    <dsp:sp modelId="{C4A2D9FD-3FFA-4CBE-9E4F-004229F35DEC}">
      <dsp:nvSpPr>
        <dsp:cNvPr id="0" name=""/>
        <dsp:cNvSpPr/>
      </dsp:nvSpPr>
      <dsp:spPr>
        <a:xfrm>
          <a:off x="4049916" y="0"/>
          <a:ext cx="1872188" cy="866797"/>
        </a:xfrm>
        <a:prstGeom prst="rec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2700" cap="flat" cmpd="sng" algn="ctr">
          <a:solidFill>
            <a:schemeClr val="accent2">
              <a:hueOff val="-716791"/>
              <a:satOff val="-17272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 err="1"/>
            <a:t>Globalisierung</a:t>
          </a:r>
          <a:endParaRPr lang="en-GB" sz="1100" b="0" i="0" kern="1200" dirty="0"/>
        </a:p>
      </dsp:txBody>
      <dsp:txXfrm>
        <a:off x="4049916" y="346718"/>
        <a:ext cx="1872188" cy="520078"/>
      </dsp:txXfrm>
    </dsp:sp>
    <dsp:sp modelId="{06E3B730-F1E1-4C31-AA88-978153A3C3F4}">
      <dsp:nvSpPr>
        <dsp:cNvPr id="0" name=""/>
        <dsp:cNvSpPr/>
      </dsp:nvSpPr>
      <dsp:spPr>
        <a:xfrm>
          <a:off x="4049916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03</a:t>
          </a:r>
        </a:p>
      </dsp:txBody>
      <dsp:txXfrm>
        <a:off x="4049916" y="0"/>
        <a:ext cx="1872188" cy="346718"/>
      </dsp:txXfrm>
    </dsp:sp>
    <dsp:sp modelId="{166E0798-03A4-4980-8A23-C4DD7503F72C}">
      <dsp:nvSpPr>
        <dsp:cNvPr id="0" name=""/>
        <dsp:cNvSpPr/>
      </dsp:nvSpPr>
      <dsp:spPr>
        <a:xfrm>
          <a:off x="6071880" y="0"/>
          <a:ext cx="1872188" cy="866797"/>
        </a:xfrm>
        <a:prstGeom prst="rect">
          <a:avLst/>
        </a:prstGeom>
        <a:solidFill>
          <a:schemeClr val="accent2">
            <a:hueOff val="-1075187"/>
            <a:satOff val="-25908"/>
            <a:lumOff val="-15589"/>
            <a:alphaOff val="0"/>
          </a:schemeClr>
        </a:solidFill>
        <a:ln w="12700" cap="flat" cmpd="sng" algn="ctr">
          <a:solidFill>
            <a:schemeClr val="accent2">
              <a:hueOff val="-1075187"/>
              <a:satOff val="-25908"/>
              <a:lumOff val="-15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1" i="0" kern="1200" noProof="0" dirty="0" err="1"/>
            <a:t>Klimawandel</a:t>
          </a:r>
          <a:endParaRPr lang="en-GB" sz="1100" b="0" i="0" kern="1200" dirty="0"/>
        </a:p>
      </dsp:txBody>
      <dsp:txXfrm>
        <a:off x="6071880" y="346718"/>
        <a:ext cx="1872188" cy="520078"/>
      </dsp:txXfrm>
    </dsp:sp>
    <dsp:sp modelId="{23E3F2DC-471A-4ADF-8B75-839FF901E4EC}">
      <dsp:nvSpPr>
        <dsp:cNvPr id="0" name=""/>
        <dsp:cNvSpPr/>
      </dsp:nvSpPr>
      <dsp:spPr>
        <a:xfrm>
          <a:off x="6071880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04</a:t>
          </a:r>
        </a:p>
      </dsp:txBody>
      <dsp:txXfrm>
        <a:off x="6071880" y="0"/>
        <a:ext cx="1872188" cy="346718"/>
      </dsp:txXfrm>
    </dsp:sp>
    <dsp:sp modelId="{84367214-3ECC-4F22-A3F4-ED34B79F6CE9}">
      <dsp:nvSpPr>
        <dsp:cNvPr id="0" name=""/>
        <dsp:cNvSpPr/>
      </dsp:nvSpPr>
      <dsp:spPr>
        <a:xfrm>
          <a:off x="8093844" y="0"/>
          <a:ext cx="1872188" cy="866797"/>
        </a:xfrm>
        <a:prstGeom prst="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2700" cap="flat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0" rIns="18493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sz="1100" b="0" i="0" kern="1200" dirty="0"/>
            <a:t>COVID-19 </a:t>
          </a:r>
          <a:r>
            <a:rPr lang="de-DE" sz="1100" b="0" i="0" kern="1200" dirty="0"/>
            <a:t>Pandemie</a:t>
          </a:r>
          <a:endParaRPr lang="en-US" sz="1100" b="0" i="0" kern="1200" noProof="0" dirty="0"/>
        </a:p>
      </dsp:txBody>
      <dsp:txXfrm>
        <a:off x="8093844" y="346718"/>
        <a:ext cx="1872188" cy="520078"/>
      </dsp:txXfrm>
    </dsp:sp>
    <dsp:sp modelId="{24838AE7-B046-4BBA-BCF2-C99759442D15}">
      <dsp:nvSpPr>
        <dsp:cNvPr id="0" name=""/>
        <dsp:cNvSpPr/>
      </dsp:nvSpPr>
      <dsp:spPr>
        <a:xfrm>
          <a:off x="8093844" y="0"/>
          <a:ext cx="1872188" cy="3467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31" tIns="165100" rIns="184931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05</a:t>
          </a:r>
        </a:p>
      </dsp:txBody>
      <dsp:txXfrm>
        <a:off x="8093844" y="0"/>
        <a:ext cx="1872188" cy="34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2022-08-17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967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68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8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Einführung zu Lerneinheit </a:t>
            </a:r>
            <a:r>
              <a:rPr lang="sr-Latn-RS" dirty="0"/>
              <a:t>2</a:t>
            </a:r>
            <a:r>
              <a:rPr lang="de-DE" dirty="0"/>
              <a:t> Modul 1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5CAE85-C320-4BDC-BBF2-8ABEB4E84BE0}"/>
              </a:ext>
            </a:extLst>
          </p:cNvPr>
          <p:cNvSpPr txBox="1"/>
          <p:nvPr/>
        </p:nvSpPr>
        <p:spPr>
          <a:xfrm>
            <a:off x="974876" y="3768876"/>
            <a:ext cx="38638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  <a:cs typeface="Segoe UI"/>
              </a:rPr>
              <a:t>Entwurf</a:t>
            </a:r>
            <a:r>
              <a:rPr lang="en-US" b="1" dirty="0">
                <a:solidFill>
                  <a:srgbClr val="FFFFFF"/>
                </a:solidFill>
                <a:cs typeface="Segoe UI"/>
              </a:rPr>
              <a:t> von: Aleksandra </a:t>
            </a:r>
            <a:r>
              <a:rPr lang="en-US" b="1" dirty="0" err="1">
                <a:solidFill>
                  <a:srgbClr val="FFFFFF"/>
                </a:solidFill>
                <a:cs typeface="Segoe UI"/>
              </a:rPr>
              <a:t>Djurovic</a:t>
            </a:r>
            <a:endParaRPr lang="sr-Latn-RS" b="1" dirty="0">
              <a:solidFill>
                <a:srgbClr val="FFFFFF"/>
              </a:solidFill>
              <a:cs typeface="Segoe UI"/>
            </a:endParaRPr>
          </a:p>
          <a:p>
            <a:r>
              <a:rPr lang="sr-Latn-RS" b="1" dirty="0" err="1">
                <a:solidFill>
                  <a:srgbClr val="FFFFFF"/>
                </a:solidFill>
                <a:cs typeface="Segoe UI"/>
              </a:rPr>
              <a:t>Belgrade</a:t>
            </a:r>
            <a:r>
              <a:rPr lang="sr-Latn-RS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b="1" dirty="0" err="1">
                <a:solidFill>
                  <a:srgbClr val="FFFFFF"/>
                </a:solidFill>
                <a:cs typeface="Segoe UI"/>
              </a:rPr>
              <a:t>Open</a:t>
            </a:r>
            <a:r>
              <a:rPr lang="sr-Latn-RS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b="1" dirty="0" err="1">
                <a:solidFill>
                  <a:srgbClr val="FFFFFF"/>
                </a:solidFill>
                <a:cs typeface="Segoe UI"/>
              </a:rPr>
              <a:t>School</a:t>
            </a:r>
            <a:r>
              <a:rPr lang="sr-Latn-RS" b="1" dirty="0">
                <a:solidFill>
                  <a:srgbClr val="FFFFFF"/>
                </a:solidFill>
                <a:cs typeface="Segoe UI"/>
              </a:rPr>
              <a:t> </a:t>
            </a:r>
            <a:r>
              <a:rPr lang="sr-Latn-RS" b="1" dirty="0" err="1">
                <a:solidFill>
                  <a:srgbClr val="FFFFFF"/>
                </a:solidFill>
                <a:cs typeface="Segoe UI"/>
              </a:rPr>
              <a:t>team</a:t>
            </a:r>
            <a:r>
              <a:rPr lang="en-US" dirty="0">
                <a:cs typeface="Segoe UI"/>
              </a:rPr>
              <a:t>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0" y="1710738"/>
            <a:ext cx="6476169" cy="2158199"/>
          </a:xfrm>
        </p:spPr>
        <p:txBody>
          <a:bodyPr>
            <a:normAutofit fontScale="90000"/>
          </a:bodyPr>
          <a:lstStyle/>
          <a:p>
            <a:r>
              <a:rPr lang="sr-Latn-RS" sz="2400" dirty="0"/>
              <a:t>- </a:t>
            </a:r>
            <a:r>
              <a:rPr lang="de-DE" sz="2400" dirty="0"/>
              <a:t>Dimensionen der Auswirkungen der verschiedenen Trends auf die Arbeitswelt</a:t>
            </a:r>
            <a:br>
              <a:rPr lang="sr-Latn-RS" sz="2400" dirty="0"/>
            </a:br>
            <a:br>
              <a:rPr lang="sr-Latn-RS" sz="2400" dirty="0"/>
            </a:br>
            <a:r>
              <a:rPr lang="sr-Latn-RS" sz="2400" dirty="0"/>
              <a:t>- </a:t>
            </a:r>
            <a:r>
              <a:rPr lang="de-DE" sz="2400" dirty="0"/>
              <a:t>Überblick über einige Trends, die sich auf die Arbeitswelt auswirken, und ihre möglichen Auswirkungen auf die Zahl der Arbeitsplätze und die Arbeitsplatzqualität</a:t>
            </a:r>
            <a:br>
              <a:rPr lang="sr-Latn-RS" dirty="0"/>
            </a:b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AE554C-D68A-4657-B321-E64A4E2DEAEB}"/>
              </a:ext>
            </a:extLst>
          </p:cNvPr>
          <p:cNvSpPr txBox="1">
            <a:spLocks/>
          </p:cNvSpPr>
          <p:nvPr/>
        </p:nvSpPr>
        <p:spPr>
          <a:xfrm>
            <a:off x="483008" y="996168"/>
            <a:ext cx="4153647" cy="187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dirty="0"/>
              <a:t>Nachlese zu </a:t>
            </a:r>
            <a:r>
              <a:rPr lang="sr-Latn-RS" dirty="0"/>
              <a:t>Le</a:t>
            </a:r>
            <a:r>
              <a:rPr lang="de-DE" dirty="0" err="1"/>
              <a:t>rneinheit</a:t>
            </a:r>
            <a:r>
              <a:rPr lang="sr-Latn-RS" dirty="0"/>
              <a:t> 1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93673" y="1071418"/>
            <a:ext cx="18472" cy="2918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7BF7D0F-1CEF-47E9-A630-A44258E49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546036"/>
              </p:ext>
            </p:extLst>
          </p:nvPr>
        </p:nvGraphicFramePr>
        <p:xfrm>
          <a:off x="1163638" y="4541816"/>
          <a:ext cx="9972022" cy="86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5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de-A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Ziele der Präsentation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28175" y="2235700"/>
            <a:ext cx="9401190" cy="223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/>
            <a:r>
              <a:rPr lang="de-DE" sz="2400" dirty="0"/>
              <a:t>Beschreibung</a:t>
            </a:r>
            <a:r>
              <a:rPr lang="de-DE" sz="1800" dirty="0"/>
              <a:t> </a:t>
            </a:r>
            <a:r>
              <a:rPr lang="de-DE" sz="2400" dirty="0"/>
              <a:t>der Methoden zur Ermittlung der Veränderungen in der Arbeitswelt</a:t>
            </a:r>
            <a:endParaRPr sz="24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774912" y="2333574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774912" y="3250280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419386" y="3006380"/>
            <a:ext cx="1062684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endParaRPr lang="de-DE" sz="2400" dirty="0"/>
          </a:p>
          <a:p>
            <a:r>
              <a:rPr lang="de-DE" sz="2400" dirty="0"/>
              <a:t>Reflexion der Erkenntnisse über die Herausforderungen in der Arbeitswelt unter Berücksichtigung der angewandten Methoden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9323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550" y="1827844"/>
            <a:ext cx="6477000" cy="2401256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Was möchten Sie während dieser Lerneinheit wissen?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5" y="2590079"/>
            <a:ext cx="3727486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4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EF1B689-333A-4EBA-B0B8-D4853A6F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677" y="2481067"/>
            <a:ext cx="6288260" cy="2961862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tx1"/>
                </a:solidFill>
              </a:rPr>
              <a:t>Welche Methoden werden zur Vorhersage von Veränderungen in der Arbeitswelt eingesetzt?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Was sind deren Vor- und Nachteile?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Beispiele für die Anwendung verschiedener Methoden.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Wie ist die Glaubwürdigkeit von Informationen über die Veränderungen in der Arbeitswelt zu bewerten?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0AE554C-D68A-4657-B321-E64A4E2D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69" y="-156193"/>
            <a:ext cx="4299158" cy="4892040"/>
          </a:xfrm>
        </p:spPr>
        <p:txBody>
          <a:bodyPr>
            <a:normAutofit/>
          </a:bodyPr>
          <a:lstStyle/>
          <a:p>
            <a:pPr algn="r"/>
            <a:r>
              <a:rPr lang="de-DE" dirty="0">
                <a:solidFill>
                  <a:srgbClr val="FF7F2A"/>
                </a:solidFill>
              </a:rPr>
              <a:t>Überblick zu Lerneinheit </a:t>
            </a:r>
            <a:r>
              <a:rPr lang="sr-Latn-RS" dirty="0">
                <a:solidFill>
                  <a:srgbClr val="FF7F2A"/>
                </a:solidFill>
              </a:rPr>
              <a:t>2</a:t>
            </a:r>
            <a:endParaRPr lang="en-GB" dirty="0">
              <a:solidFill>
                <a:srgbClr val="FF7F2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16388" y="2301640"/>
            <a:ext cx="24063" cy="3320716"/>
          </a:xfrm>
          <a:prstGeom prst="line">
            <a:avLst/>
          </a:prstGeom>
          <a:ln w="38100">
            <a:solidFill>
              <a:srgbClr val="FF7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9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Danke</a:t>
            </a:r>
            <a:r>
              <a:rPr lang="en-US" dirty="0"/>
              <a:t> für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Fragen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227</Words>
  <Application>Microsoft Office PowerPoint</Application>
  <PresentationFormat>Breitbild</PresentationFormat>
  <Paragraphs>36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Open Sans</vt:lpstr>
      <vt:lpstr>Open Sans ExtraBold</vt:lpstr>
      <vt:lpstr>Open Sans ExtraBold</vt:lpstr>
      <vt:lpstr>Open Sans Light</vt:lpstr>
      <vt:lpstr>„Office“ tema</vt:lpstr>
      <vt:lpstr>Einführung zu Lerneinheit 2 Modul 1</vt:lpstr>
      <vt:lpstr>- Dimensionen der Auswirkungen der verschiedenen Trends auf die Arbeitswelt  - Überblick über einige Trends, die sich auf die Arbeitswelt auswirken, und ihre möglichen Auswirkungen auf die Zahl der Arbeitsplätze und die Arbeitsplatzqualität </vt:lpstr>
      <vt:lpstr>PowerPoint-Präsentation</vt:lpstr>
      <vt:lpstr>PowerPoint-Präsentation</vt:lpstr>
      <vt:lpstr>Überblick zu Lerneinheit 2</vt:lpstr>
      <vt:lpstr>Danke für Ihre Aufmerksamkeit. 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Edmund Panzenböck</cp:lastModifiedBy>
  <cp:revision>170</cp:revision>
  <dcterms:created xsi:type="dcterms:W3CDTF">2020-01-27T22:45:30Z</dcterms:created>
  <dcterms:modified xsi:type="dcterms:W3CDTF">2022-08-17T15:08:35Z</dcterms:modified>
</cp:coreProperties>
</file>