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66" r:id="rId3"/>
    <p:sldId id="268" r:id="rId4"/>
    <p:sldId id="267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58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65" r:id="rId26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3D12"/>
    <a:srgbClr val="FF7F2A"/>
    <a:srgbClr val="B23D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6357" autoAdjust="0"/>
  </p:normalViewPr>
  <p:slideViewPr>
    <p:cSldViewPr snapToGrid="0" showGuides="1">
      <p:cViewPr varScale="1">
        <p:scale>
          <a:sx n="110" d="100"/>
          <a:sy n="110" d="100"/>
        </p:scale>
        <p:origin x="63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2CC101-83B2-4FCF-8E40-64EEF50EDD64}" type="datetimeFigureOut">
              <a:rPr lang="lt-LT" smtClean="0"/>
              <a:t>2022-08-18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4F2A99-8335-4AAC-9EFD-09FA6B9BBADF}" type="slidenum">
              <a:rPr lang="lt-LT" smtClean="0"/>
              <a:t>‹Nr.›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54081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Personal Mastery = Selbstführung und Persönlichkeitsentwicklung (Senge 1996 (deutsche Fassung, S. 173)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4F2A99-8335-4AAC-9EFD-09FA6B9BBADF}" type="slidenum">
              <a:rPr lang="lt-LT" smtClean="0"/>
              <a:t>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25076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Auch bei Becker, Manfred (2013): Personalentwicklung. Bildung, Förderung und Organisationsentwicklung in Theorie und Praxis. Stuttgart: Schäffer-Poeschel Verlag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4F2A99-8335-4AAC-9EFD-09FA6B9BBADF}" type="slidenum">
              <a:rPr lang="lt-LT" smtClean="0"/>
              <a:t>22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40258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aveikslėlis 15">
            <a:extLst>
              <a:ext uri="{FF2B5EF4-FFF2-40B4-BE49-F238E27FC236}">
                <a16:creationId xmlns:a16="http://schemas.microsoft.com/office/drawing/2014/main" id="{246EBA82-0447-4FA4-8B1C-C45FC5F54C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89" b="23358"/>
          <a:stretch/>
        </p:blipFill>
        <p:spPr>
          <a:xfrm rot="10800000">
            <a:off x="0" y="0"/>
            <a:ext cx="12192004" cy="5408613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2F688FB5-BEAA-43D8-9143-D2CE529CEF3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5820" y="924243"/>
            <a:ext cx="10058400" cy="2387600"/>
          </a:xfrm>
        </p:spPr>
        <p:txBody>
          <a:bodyPr anchor="b">
            <a:normAutofit/>
          </a:bodyPr>
          <a:lstStyle>
            <a:lvl1pPr algn="l">
              <a:defRPr sz="6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DEMO </a:t>
            </a:r>
            <a:br>
              <a:rPr lang="en-US" dirty="0"/>
            </a:br>
            <a:r>
              <a:rPr lang="en-US" dirty="0"/>
              <a:t>TITLE TEXT</a:t>
            </a:r>
            <a:endParaRPr lang="lt-LT" dirty="0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85069AEC-D0AD-490C-B670-14EB62EA774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5820" y="3434398"/>
            <a:ext cx="10058400" cy="1655762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dirty="0" err="1">
                <a:solidFill>
                  <a:srgbClr val="FFFFFF"/>
                </a:solidFill>
              </a:rPr>
              <a:t>Date</a:t>
            </a:r>
            <a:r>
              <a:rPr lang="lt-LT" dirty="0">
                <a:solidFill>
                  <a:srgbClr val="FFFFFF"/>
                </a:solidFill>
              </a:rPr>
              <a:t>, name </a:t>
            </a:r>
            <a:r>
              <a:rPr lang="lt-LT" dirty="0" err="1">
                <a:solidFill>
                  <a:srgbClr val="FFFFFF"/>
                </a:solidFill>
              </a:rPr>
              <a:t>of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the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event</a:t>
            </a:r>
            <a:r>
              <a:rPr lang="lt-LT" dirty="0">
                <a:solidFill>
                  <a:srgbClr val="FFFFFF"/>
                </a:solidFill>
              </a:rPr>
              <a:t>, 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lt-LT" dirty="0">
                <a:solidFill>
                  <a:srgbClr val="FFFFFF"/>
                </a:solidFill>
              </a:rPr>
              <a:t>name </a:t>
            </a:r>
            <a:r>
              <a:rPr lang="lt-LT" dirty="0" err="1">
                <a:solidFill>
                  <a:srgbClr val="FFFFFF"/>
                </a:solidFill>
              </a:rPr>
              <a:t>and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surname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of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author</a:t>
            </a:r>
            <a:endParaRPr lang="lt-LT" dirty="0">
              <a:solidFill>
                <a:srgbClr val="FFFFFF"/>
              </a:solidFill>
            </a:endParaRP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C5F0BFDC-D1E8-4156-8099-C8816EB1B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5759777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aveikslėlis 8">
            <a:extLst>
              <a:ext uri="{FF2B5EF4-FFF2-40B4-BE49-F238E27FC236}">
                <a16:creationId xmlns:a16="http://schemas.microsoft.com/office/drawing/2014/main" id="{A418BBB0-10BE-4452-AA0B-FC7B9192D65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" t="10937" r="13" b="22509"/>
          <a:stretch/>
        </p:blipFill>
        <p:spPr>
          <a:xfrm rot="10800000">
            <a:off x="0" y="-1"/>
            <a:ext cx="12192004" cy="5408613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A6473C05-AE7B-43DD-A2CC-85F602C584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6613" y="1577340"/>
            <a:ext cx="10515600" cy="20116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 for </a:t>
            </a:r>
            <a:br>
              <a:rPr lang="en-US" dirty="0"/>
            </a:br>
            <a:r>
              <a:rPr lang="en-US" dirty="0"/>
              <a:t>the Attention. </a:t>
            </a:r>
            <a:br>
              <a:rPr lang="en-US" dirty="0"/>
            </a:br>
            <a:r>
              <a:rPr lang="en-US" dirty="0"/>
              <a:t>Questions?</a:t>
            </a:r>
            <a:endParaRPr lang="lt-LT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F987F0DC-379D-4245-BFBB-CD4C4288E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8" name="Paveikslėlio vietos rezervavimo ženklas 2">
            <a:extLst>
              <a:ext uri="{FF2B5EF4-FFF2-40B4-BE49-F238E27FC236}">
                <a16:creationId xmlns:a16="http://schemas.microsoft.com/office/drawing/2014/main" id="{ADAA6A37-774A-4614-893F-080D49E13D8C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836613" y="3793201"/>
            <a:ext cx="10515600" cy="443516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dirty="0" err="1"/>
              <a:t>your</a:t>
            </a:r>
            <a:r>
              <a:rPr lang="en-US" dirty="0"/>
              <a:t>@email_address.eu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5042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87A0520-26DB-468D-A939-2C056B42E5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lt-LT" dirty="0"/>
              <a:t>THIS </a:t>
            </a:r>
            <a:r>
              <a:rPr lang="en-US" dirty="0"/>
              <a:t>IS </a:t>
            </a:r>
            <a:r>
              <a:rPr lang="lt-LT" dirty="0"/>
              <a:t>YOUR PRES</a:t>
            </a:r>
            <a:r>
              <a:rPr lang="en-US" dirty="0"/>
              <a:t>E</a:t>
            </a:r>
            <a:r>
              <a:rPr lang="lt-LT" dirty="0"/>
              <a:t>NTATION TITLE</a:t>
            </a: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64F49264-9819-4214-9D8F-E6C3E238F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7" name="Teksto vietos rezervavimo ženklas 4">
            <a:extLst>
              <a:ext uri="{FF2B5EF4-FFF2-40B4-BE49-F238E27FC236}">
                <a16:creationId xmlns:a16="http://schemas.microsoft.com/office/drawing/2014/main" id="{BDFAC399-EE8D-4178-8118-DD34860C585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63637" y="1960595"/>
            <a:ext cx="10188575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8" name="Teksto vietos rezervavimo ženklas 5">
            <a:extLst>
              <a:ext uri="{FF2B5EF4-FFF2-40B4-BE49-F238E27FC236}">
                <a16:creationId xmlns:a16="http://schemas.microsoft.com/office/drawing/2014/main" id="{4047D1D2-D11B-42D9-9745-D7326C1723E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63638" y="2450347"/>
            <a:ext cx="10190162" cy="880901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9" name="Teksto vietos rezervavimo ženklas 6">
            <a:extLst>
              <a:ext uri="{FF2B5EF4-FFF2-40B4-BE49-F238E27FC236}">
                <a16:creationId xmlns:a16="http://schemas.microsoft.com/office/drawing/2014/main" id="{07F8CD99-43EF-4FF2-99E1-8D34466DB25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63637" y="3632341"/>
            <a:ext cx="10188575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0" name="Teksto vietos rezervavimo ženklas 7">
            <a:extLst>
              <a:ext uri="{FF2B5EF4-FFF2-40B4-BE49-F238E27FC236}">
                <a16:creationId xmlns:a16="http://schemas.microsoft.com/office/drawing/2014/main" id="{F2249229-369C-45F0-AC14-92594C51E66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63638" y="4122093"/>
            <a:ext cx="10188574" cy="880901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</p:spTree>
    <p:extLst>
      <p:ext uri="{BB962C8B-B14F-4D97-AF65-F5344CB8AC3E}">
        <p14:creationId xmlns:p14="http://schemas.microsoft.com/office/powerpoint/2010/main" val="301334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B481432-44F8-44DD-9892-E4F4DB2C4A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lt-LT" dirty="0" err="1"/>
              <a:t>This</a:t>
            </a:r>
            <a:r>
              <a:rPr lang="lt-LT" dirty="0"/>
              <a:t> </a:t>
            </a:r>
            <a:r>
              <a:rPr lang="en-US" dirty="0"/>
              <a:t>is </a:t>
            </a:r>
            <a:r>
              <a:rPr lang="lt-LT" dirty="0" err="1"/>
              <a:t>your</a:t>
            </a:r>
            <a:r>
              <a:rPr lang="lt-LT" dirty="0"/>
              <a:t> </a:t>
            </a:r>
            <a:r>
              <a:rPr lang="lt-LT" dirty="0" err="1"/>
              <a:t>pres</a:t>
            </a:r>
            <a:r>
              <a:rPr lang="en-US" dirty="0"/>
              <a:t>e</a:t>
            </a:r>
            <a:r>
              <a:rPr lang="lt-LT" dirty="0" err="1"/>
              <a:t>ntation</a:t>
            </a:r>
            <a:r>
              <a:rPr lang="lt-LT" dirty="0"/>
              <a:t> </a:t>
            </a:r>
            <a:r>
              <a:rPr lang="lt-LT" dirty="0" err="1"/>
              <a:t>title</a:t>
            </a:r>
            <a:endParaRPr lang="lt-LT" dirty="0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BDA783FD-8F85-442B-A8BA-288E684FB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11" name="Teksto vietos rezervavimo ženklas 4">
            <a:extLst>
              <a:ext uri="{FF2B5EF4-FFF2-40B4-BE49-F238E27FC236}">
                <a16:creationId xmlns:a16="http://schemas.microsoft.com/office/drawing/2014/main" id="{4BEA5B49-6392-46FE-95D9-CBD5386D914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63637" y="1871345"/>
            <a:ext cx="4856163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2" name="Teksto vietos rezervavimo ženklas 5">
            <a:extLst>
              <a:ext uri="{FF2B5EF4-FFF2-40B4-BE49-F238E27FC236}">
                <a16:creationId xmlns:a16="http://schemas.microsoft.com/office/drawing/2014/main" id="{27313128-8193-4824-B1AE-9E071C6AEC5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63638" y="2419867"/>
            <a:ext cx="4856162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3" name="Teksto vietos rezervavimo ženklas 6">
            <a:extLst>
              <a:ext uri="{FF2B5EF4-FFF2-40B4-BE49-F238E27FC236}">
                <a16:creationId xmlns:a16="http://schemas.microsoft.com/office/drawing/2014/main" id="{A077DE58-2DDD-4954-8D21-4C85B7EFA58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63638" y="3799981"/>
            <a:ext cx="4856162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4" name="Teksto vietos rezervavimo ženklas 7">
            <a:extLst>
              <a:ext uri="{FF2B5EF4-FFF2-40B4-BE49-F238E27FC236}">
                <a16:creationId xmlns:a16="http://schemas.microsoft.com/office/drawing/2014/main" id="{E3581FEC-4D88-4BB9-981C-24765FCF202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63638" y="4289733"/>
            <a:ext cx="4856162" cy="1143327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23" name="Teksto vietos rezervavimo ženklas 4">
            <a:extLst>
              <a:ext uri="{FF2B5EF4-FFF2-40B4-BE49-F238E27FC236}">
                <a16:creationId xmlns:a16="http://schemas.microsoft.com/office/drawing/2014/main" id="{909C3B4A-7EF2-44A9-975A-1CEB4064468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96049" y="1871345"/>
            <a:ext cx="4856163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24" name="Teksto vietos rezervavimo ženklas 5">
            <a:extLst>
              <a:ext uri="{FF2B5EF4-FFF2-40B4-BE49-F238E27FC236}">
                <a16:creationId xmlns:a16="http://schemas.microsoft.com/office/drawing/2014/main" id="{9216C79D-EC44-44C8-A2B6-019A760EE85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496050" y="2419867"/>
            <a:ext cx="4856162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25" name="Teksto vietos rezervavimo ženklas 6">
            <a:extLst>
              <a:ext uri="{FF2B5EF4-FFF2-40B4-BE49-F238E27FC236}">
                <a16:creationId xmlns:a16="http://schemas.microsoft.com/office/drawing/2014/main" id="{392CD55E-0853-4A78-83D2-38CB78A8EFC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96050" y="3799981"/>
            <a:ext cx="4856162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26" name="Teksto vietos rezervavimo ženklas 7">
            <a:extLst>
              <a:ext uri="{FF2B5EF4-FFF2-40B4-BE49-F238E27FC236}">
                <a16:creationId xmlns:a16="http://schemas.microsoft.com/office/drawing/2014/main" id="{FB1D40FF-4B08-4151-9334-2544815042A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496050" y="4289733"/>
            <a:ext cx="4856162" cy="1143327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</p:spTree>
    <p:extLst>
      <p:ext uri="{BB962C8B-B14F-4D97-AF65-F5344CB8AC3E}">
        <p14:creationId xmlns:p14="http://schemas.microsoft.com/office/powerpoint/2010/main" val="2998860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8F55BD5-71C7-4644-8399-58A9C27E4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726" y="765176"/>
            <a:ext cx="4242752" cy="68421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lt-LT" dirty="0"/>
              <a:t>TITLE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5E284254-621B-44AA-B10E-61CA73CE7E2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30680"/>
            <a:ext cx="4242752" cy="377793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Lorem Ipsum is simply dummy text of the printing and typesetting industry. Lorem Ipsum has been the industry's standard dummy text ever since the 1500s, when an unknown printer took a galley of type and scrambled it to make a type specimen book.</a:t>
            </a:r>
            <a:endParaRPr lang="lt-LT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A3A20304-FE67-4161-B68E-3977359B0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443524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aveikslėlis 9">
            <a:extLst>
              <a:ext uri="{FF2B5EF4-FFF2-40B4-BE49-F238E27FC236}">
                <a16:creationId xmlns:a16="http://schemas.microsoft.com/office/drawing/2014/main" id="{A795C131-0461-4D89-86BB-BAB1471E1A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88" b="31104"/>
          <a:stretch/>
        </p:blipFill>
        <p:spPr>
          <a:xfrm rot="10800000">
            <a:off x="-1589" y="0"/>
            <a:ext cx="12192004" cy="1626016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9F3B8AD3-C7F0-4510-80E6-73F9F6E110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6613" y="544195"/>
            <a:ext cx="10515600" cy="67881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lt-LT" dirty="0" err="1"/>
              <a:t>This</a:t>
            </a:r>
            <a:r>
              <a:rPr lang="lt-LT" dirty="0"/>
              <a:t> </a:t>
            </a:r>
            <a:r>
              <a:rPr lang="en-US" dirty="0"/>
              <a:t>is </a:t>
            </a:r>
            <a:r>
              <a:rPr lang="lt-LT" dirty="0" err="1"/>
              <a:t>your</a:t>
            </a:r>
            <a:r>
              <a:rPr lang="lt-LT" dirty="0"/>
              <a:t> </a:t>
            </a:r>
            <a:r>
              <a:rPr lang="lt-LT" dirty="0" err="1"/>
              <a:t>pres</a:t>
            </a:r>
            <a:r>
              <a:rPr lang="en-US" dirty="0"/>
              <a:t>e</a:t>
            </a:r>
            <a:r>
              <a:rPr lang="lt-LT" dirty="0" err="1"/>
              <a:t>ntation</a:t>
            </a:r>
            <a:r>
              <a:rPr lang="lt-LT" dirty="0"/>
              <a:t> </a:t>
            </a:r>
            <a:r>
              <a:rPr lang="lt-LT" dirty="0" err="1"/>
              <a:t>title</a:t>
            </a:r>
            <a:endParaRPr lang="lt-LT" dirty="0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8AB577E9-5C2A-4610-BAB9-C380F630556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2046922"/>
            <a:ext cx="5157787" cy="993457"/>
          </a:xfrm>
        </p:spPr>
        <p:txBody>
          <a:bodyPr anchor="b">
            <a:noAutofit/>
          </a:bodyPr>
          <a:lstStyle>
            <a:lvl1pPr marL="0" indent="0">
              <a:buNone/>
              <a:defRPr sz="2200" b="1" i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Lorem Ipsum is simply dummy text of the printing and typesetting industry. Lorem Ipsum</a:t>
            </a:r>
            <a:endParaRPr lang="lt-LT" dirty="0"/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438B05CD-471C-442E-96BD-5E5C8E34E6E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3277550"/>
            <a:ext cx="5157787" cy="2131063"/>
          </a:xfr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lvl="0"/>
            <a:endParaRPr lang="en-US" dirty="0"/>
          </a:p>
          <a:p>
            <a:pPr lvl="0"/>
            <a:endParaRPr lang="lt-LT" dirty="0"/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id="{D7947542-5711-447B-B36E-783076834C69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2046923"/>
            <a:ext cx="5183188" cy="993456"/>
          </a:xfrm>
        </p:spPr>
        <p:txBody>
          <a:bodyPr anchor="b">
            <a:noAutofit/>
          </a:bodyPr>
          <a:lstStyle>
            <a:lvl1pPr marL="0" indent="0">
              <a:buNone/>
              <a:defRPr sz="22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Lorem Ipsum is simply dummy text of the printing and typesetting industry. Lorem Ipsum</a:t>
            </a:r>
            <a:endParaRPr lang="lt-LT" dirty="0"/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01851487-E90A-476B-8236-8E2AD4C3C49E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3277550"/>
            <a:ext cx="5183188" cy="2131064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lvl="0"/>
            <a:endParaRPr lang="lt-LT" dirty="0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id="{4E8C299C-BD33-4ACE-B6AE-D5A93B335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410569495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aveikslėlis 5">
            <a:extLst>
              <a:ext uri="{FF2B5EF4-FFF2-40B4-BE49-F238E27FC236}">
                <a16:creationId xmlns:a16="http://schemas.microsoft.com/office/drawing/2014/main" id="{4A9E677A-DE7C-4EDD-A463-732D04EDE8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91" b="29467"/>
          <a:stretch/>
        </p:blipFill>
        <p:spPr>
          <a:xfrm>
            <a:off x="0" y="0"/>
            <a:ext cx="12192000" cy="2232660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58F55BD5-71C7-4644-8399-58A9C27E4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726" y="2766153"/>
            <a:ext cx="10504487" cy="68421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5E284254-621B-44AA-B10E-61CA73CE7E2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7" y="3596640"/>
            <a:ext cx="10512425" cy="155289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Lorem Ipsum is simply dummy text of the printing and typesetting industry. Lorem Ipsum has been the industry's standard dummy text ever since the 1500s, when an unknown printer took a galley of type and scrambled it to make a type specimen book.</a:t>
            </a:r>
            <a:endParaRPr lang="lt-LT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A3A20304-FE67-4161-B68E-3977359B0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400583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B50A104B-5302-47EA-AE12-CCC791CA7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5" name="Pavadinimas 1">
            <a:extLst>
              <a:ext uri="{FF2B5EF4-FFF2-40B4-BE49-F238E27FC236}">
                <a16:creationId xmlns:a16="http://schemas.microsoft.com/office/drawing/2014/main" id="{6E9B5A7C-F7EF-46F5-B610-E5C9118C8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65175"/>
            <a:ext cx="4913313" cy="728346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lt-LT" dirty="0"/>
          </a:p>
        </p:txBody>
      </p:sp>
      <p:sp>
        <p:nvSpPr>
          <p:cNvPr id="6" name="Teksto vietos rezervavimo ženklas 2">
            <a:extLst>
              <a:ext uri="{FF2B5EF4-FFF2-40B4-BE49-F238E27FC236}">
                <a16:creationId xmlns:a16="http://schemas.microsoft.com/office/drawing/2014/main" id="{9C4FA155-81CE-4E5B-B645-6E983D51DA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" y="1678308"/>
            <a:ext cx="4974273" cy="1375083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 b="1"/>
              <a:t>Spustelėkite, kad galėtumėte redaguoti šablono teksto stilius</a:t>
            </a:r>
          </a:p>
          <a:p>
            <a:pPr lvl="1"/>
            <a:r>
              <a:rPr lang="lt-LT" b="1"/>
              <a:t>Antras lygis</a:t>
            </a:r>
          </a:p>
        </p:txBody>
      </p:sp>
      <p:sp>
        <p:nvSpPr>
          <p:cNvPr id="8" name="Teksto vietos rezervavimo ženklas 4">
            <a:extLst>
              <a:ext uri="{FF2B5EF4-FFF2-40B4-BE49-F238E27FC236}">
                <a16:creationId xmlns:a16="http://schemas.microsoft.com/office/drawing/2014/main" id="{72957E55-222E-45C4-9866-DB472EB19DEE}"/>
              </a:ext>
            </a:extLst>
          </p:cNvPr>
          <p:cNvSpPr>
            <a:spLocks noGrp="1"/>
          </p:cNvSpPr>
          <p:nvPr>
            <p:ph type="body" sz="half" idx="12"/>
          </p:nvPr>
        </p:nvSpPr>
        <p:spPr>
          <a:xfrm>
            <a:off x="1074312" y="3604208"/>
            <a:ext cx="2930230" cy="320676"/>
          </a:xfrm>
        </p:spPr>
        <p:txBody>
          <a:bodyPr/>
          <a:lstStyle>
            <a:lvl1pPr marL="0" indent="0">
              <a:buNone/>
              <a:defRPr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9" name="Teksto vietos rezervavimo ženklas 5">
            <a:extLst>
              <a:ext uri="{FF2B5EF4-FFF2-40B4-BE49-F238E27FC236}">
                <a16:creationId xmlns:a16="http://schemas.microsoft.com/office/drawing/2014/main" id="{A84CCAB9-0CE1-4809-96A3-0C3C836CFA6E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4167547" y="3607238"/>
            <a:ext cx="1264136" cy="320676"/>
          </a:xfrm>
        </p:spPr>
        <p:txBody>
          <a:bodyPr>
            <a:noAutofit/>
          </a:bodyPr>
          <a:lstStyle>
            <a:lvl1pPr marL="0" indent="0" algn="r">
              <a:buNone/>
              <a:defRPr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0" name="Teksto vietos rezervavimo ženklas 6">
            <a:extLst>
              <a:ext uri="{FF2B5EF4-FFF2-40B4-BE49-F238E27FC236}">
                <a16:creationId xmlns:a16="http://schemas.microsoft.com/office/drawing/2014/main" id="{3C694306-6791-46A0-93E3-F993DD3FD565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1075794" y="4475701"/>
            <a:ext cx="2930230" cy="320676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1" name="Teksto vietos rezervavimo ženklas 7">
            <a:extLst>
              <a:ext uri="{FF2B5EF4-FFF2-40B4-BE49-F238E27FC236}">
                <a16:creationId xmlns:a16="http://schemas.microsoft.com/office/drawing/2014/main" id="{B266443C-BFC6-4637-B51B-F5DFF2A789B6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169029" y="4478731"/>
            <a:ext cx="1264136" cy="320676"/>
          </a:xfrm>
        </p:spPr>
        <p:txBody>
          <a:bodyPr>
            <a:noAutofit/>
          </a:bodyPr>
          <a:lstStyle>
            <a:lvl1pPr marL="0" indent="0" algn="r">
              <a:buNone/>
              <a:defRPr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</p:spTree>
    <p:extLst>
      <p:ext uri="{BB962C8B-B14F-4D97-AF65-F5344CB8AC3E}">
        <p14:creationId xmlns:p14="http://schemas.microsoft.com/office/powerpoint/2010/main" val="1226946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raštės vietos rezervavimo ženklas 2">
            <a:extLst>
              <a:ext uri="{FF2B5EF4-FFF2-40B4-BE49-F238E27FC236}">
                <a16:creationId xmlns:a16="http://schemas.microsoft.com/office/drawing/2014/main" id="{EE69AF60-FA40-499C-8BD1-BB582192B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2362" y="5954171"/>
            <a:ext cx="1613338" cy="274324"/>
          </a:xfrm>
        </p:spPr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12" name="Pavadinimas 1">
            <a:extLst>
              <a:ext uri="{FF2B5EF4-FFF2-40B4-BE49-F238E27FC236}">
                <a16:creationId xmlns:a16="http://schemas.microsoft.com/office/drawing/2014/main" id="{92C0A8A4-6E46-47A7-B127-A1727C82B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65175"/>
            <a:ext cx="4913313" cy="728346"/>
          </a:xfrm>
        </p:spPr>
        <p:txBody>
          <a:bodyPr/>
          <a:lstStyle/>
          <a:p>
            <a:r>
              <a:rPr lang="lt-LT" dirty="0"/>
              <a:t>Spustelėję redaguokite stilių</a:t>
            </a:r>
          </a:p>
        </p:txBody>
      </p:sp>
      <p:sp>
        <p:nvSpPr>
          <p:cNvPr id="13" name="Teksto vietos rezervavimo ženklas 2">
            <a:extLst>
              <a:ext uri="{FF2B5EF4-FFF2-40B4-BE49-F238E27FC236}">
                <a16:creationId xmlns:a16="http://schemas.microsoft.com/office/drawing/2014/main" id="{E674514D-A2B0-46BF-8562-6414A749BAD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1678308"/>
            <a:ext cx="4913313" cy="3588636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200" b="0"/>
            </a:lvl1pPr>
          </a:lstStyle>
          <a:p>
            <a:pPr lvl="0"/>
            <a:r>
              <a:rPr lang="en-US" b="1" dirty="0"/>
              <a:t>Lorem Ipsum</a:t>
            </a:r>
            <a:r>
              <a:rPr lang="en-US" dirty="0"/>
              <a:t> is simply dummy text of the printing and typesetting industry. Lorem Ipsum has been the industry's standard.</a:t>
            </a:r>
          </a:p>
          <a:p>
            <a:pPr lvl="0"/>
            <a:r>
              <a:rPr lang="en-US" dirty="0"/>
              <a:t>It is a long established fact that a reader will be distracted by the readable content of a page when looking at its layout. </a:t>
            </a: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6990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vadinimas 1">
            <a:extLst>
              <a:ext uri="{FF2B5EF4-FFF2-40B4-BE49-F238E27FC236}">
                <a16:creationId xmlns:a16="http://schemas.microsoft.com/office/drawing/2014/main" id="{D9E0AAC3-04FD-4D0F-92B9-537D80AEB1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65175"/>
            <a:ext cx="10515600" cy="781685"/>
          </a:xfrm>
        </p:spPr>
        <p:txBody>
          <a:bodyPr/>
          <a:lstStyle/>
          <a:p>
            <a:r>
              <a:rPr lang="lt-LT" dirty="0" err="1"/>
              <a:t>This</a:t>
            </a:r>
            <a:r>
              <a:rPr lang="lt-LT" dirty="0"/>
              <a:t> </a:t>
            </a:r>
            <a:r>
              <a:rPr lang="en-US" dirty="0"/>
              <a:t>is </a:t>
            </a:r>
            <a:r>
              <a:rPr lang="lt-LT" dirty="0" err="1"/>
              <a:t>your</a:t>
            </a:r>
            <a:r>
              <a:rPr lang="lt-LT" dirty="0"/>
              <a:t> </a:t>
            </a:r>
            <a:r>
              <a:rPr lang="lt-LT" dirty="0" err="1"/>
              <a:t>pres</a:t>
            </a:r>
            <a:r>
              <a:rPr lang="en-US" dirty="0"/>
              <a:t>e</a:t>
            </a:r>
            <a:r>
              <a:rPr lang="lt-LT" dirty="0" err="1"/>
              <a:t>ntation</a:t>
            </a:r>
            <a:r>
              <a:rPr lang="lt-LT" dirty="0"/>
              <a:t> </a:t>
            </a:r>
            <a:r>
              <a:rPr lang="lt-LT" dirty="0" err="1"/>
              <a:t>title</a:t>
            </a:r>
            <a:endParaRPr lang="lt-LT" dirty="0"/>
          </a:p>
        </p:txBody>
      </p:sp>
      <p:sp>
        <p:nvSpPr>
          <p:cNvPr id="9" name="Poraštės vietos rezervavimo ženklas 5">
            <a:extLst>
              <a:ext uri="{FF2B5EF4-FFF2-40B4-BE49-F238E27FC236}">
                <a16:creationId xmlns:a16="http://schemas.microsoft.com/office/drawing/2014/main" id="{2C50AA4C-CE9C-4374-97C6-59368F847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2362" y="5954171"/>
            <a:ext cx="1613338" cy="274324"/>
          </a:xfrm>
        </p:spPr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10" name="Teksto vietos rezervavimo ženklas 4">
            <a:extLst>
              <a:ext uri="{FF2B5EF4-FFF2-40B4-BE49-F238E27FC236}">
                <a16:creationId xmlns:a16="http://schemas.microsoft.com/office/drawing/2014/main" id="{D67CD8CF-82AF-4C4F-AF52-FE07C1CCA1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0011" y="1825625"/>
            <a:ext cx="4558349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1" name="Teksto vietos rezervavimo ženklas 5">
            <a:extLst>
              <a:ext uri="{FF2B5EF4-FFF2-40B4-BE49-F238E27FC236}">
                <a16:creationId xmlns:a16="http://schemas.microsoft.com/office/drawing/2014/main" id="{45F5817B-EF3F-4C33-9E12-D5515A99091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70012" y="2374147"/>
            <a:ext cx="4558348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2" name="Teksto vietos rezervavimo ženklas 6">
            <a:extLst>
              <a:ext uri="{FF2B5EF4-FFF2-40B4-BE49-F238E27FC236}">
                <a16:creationId xmlns:a16="http://schemas.microsoft.com/office/drawing/2014/main" id="{83636D7C-2994-4826-A09A-3D7CCA79DA8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70012" y="3799981"/>
            <a:ext cx="4558348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3" name="Teksto vietos rezervavimo ženklas 7">
            <a:extLst>
              <a:ext uri="{FF2B5EF4-FFF2-40B4-BE49-F238E27FC236}">
                <a16:creationId xmlns:a16="http://schemas.microsoft.com/office/drawing/2014/main" id="{4A13C3F0-BE25-4946-A514-5FE224C8FC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370012" y="4289734"/>
            <a:ext cx="4558348" cy="1118880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6" name="Teksto vietos rezervavimo ženklas 4">
            <a:extLst>
              <a:ext uri="{FF2B5EF4-FFF2-40B4-BE49-F238E27FC236}">
                <a16:creationId xmlns:a16="http://schemas.microsoft.com/office/drawing/2014/main" id="{20386619-6D9A-4A6C-8B60-93F690D30D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793863" y="1825625"/>
            <a:ext cx="4558349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7" name="Teksto vietos rezervavimo ženklas 5">
            <a:extLst>
              <a:ext uri="{FF2B5EF4-FFF2-40B4-BE49-F238E27FC236}">
                <a16:creationId xmlns:a16="http://schemas.microsoft.com/office/drawing/2014/main" id="{5E07B69E-A4E4-4A44-86FF-61B0598CAA6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793864" y="2374147"/>
            <a:ext cx="4558348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8" name="Teksto vietos rezervavimo ženklas 6">
            <a:extLst>
              <a:ext uri="{FF2B5EF4-FFF2-40B4-BE49-F238E27FC236}">
                <a16:creationId xmlns:a16="http://schemas.microsoft.com/office/drawing/2014/main" id="{2CFADEEF-7D22-4AD2-9357-08A4FB5BAC2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793864" y="3799981"/>
            <a:ext cx="4558348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9" name="Teksto vietos rezervavimo ženklas 7">
            <a:extLst>
              <a:ext uri="{FF2B5EF4-FFF2-40B4-BE49-F238E27FC236}">
                <a16:creationId xmlns:a16="http://schemas.microsoft.com/office/drawing/2014/main" id="{A0B9ACD5-57AB-4C65-AEE8-33E9E93973C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793864" y="4289733"/>
            <a:ext cx="4558348" cy="1118881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41" name="Teksto vietos rezervavimo ženklas 12">
            <a:extLst>
              <a:ext uri="{FF2B5EF4-FFF2-40B4-BE49-F238E27FC236}">
                <a16:creationId xmlns:a16="http://schemas.microsoft.com/office/drawing/2014/main" id="{68A6F5E9-4836-4C11-B445-35E04A26BBD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538167" y="8832967"/>
            <a:ext cx="3968894" cy="880901"/>
          </a:xfrm>
        </p:spPr>
        <p:txBody>
          <a:bodyPr/>
          <a:lstStyle/>
          <a:p>
            <a:r>
              <a:rPr lang="en-US" dirty="0"/>
              <a:t>It ha survived not only five centuries, but also the leap into electronic typesetting. </a:t>
            </a: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418158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id="{9238D304-EF92-4DD5-9C5F-DED7167E1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5175"/>
            <a:ext cx="10515600" cy="7816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TITLE</a:t>
            </a:r>
            <a:endParaRPr lang="lt-LT" dirty="0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81EA7476-B6B1-4FB1-9FE2-382A1BD55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91640"/>
            <a:ext cx="10515600" cy="37169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/>
              <a:t>Spustelėkite, kad galėtumėte redaguoti šablono teksto stilius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0C42BB42-CE74-4F95-B74C-223124E7E4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82362" y="5954171"/>
            <a:ext cx="1613338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7F2A"/>
                </a:solidFill>
              </a:defRPr>
            </a:lvl1pPr>
          </a:lstStyle>
          <a:p>
            <a:pPr algn="r"/>
            <a:r>
              <a:rPr lang="lt-LT" dirty="0"/>
              <a:t>connect-erasmus.eu</a:t>
            </a:r>
          </a:p>
        </p:txBody>
      </p:sp>
      <p:pic>
        <p:nvPicPr>
          <p:cNvPr id="11" name="Paveikslėlis 10">
            <a:extLst>
              <a:ext uri="{FF2B5EF4-FFF2-40B4-BE49-F238E27FC236}">
                <a16:creationId xmlns:a16="http://schemas.microsoft.com/office/drawing/2014/main" id="{7F4DFF34-B933-41F4-AE23-4B46CC876043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07" y="5853458"/>
            <a:ext cx="1226837" cy="5084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5004" y="5904739"/>
            <a:ext cx="2218796" cy="457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4637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  <p:sldLayoutId id="2147483653" r:id="rId5"/>
    <p:sldLayoutId id="2147483659" r:id="rId6"/>
    <p:sldLayoutId id="2147483655" r:id="rId7"/>
    <p:sldLayoutId id="2147483656" r:id="rId8"/>
    <p:sldLayoutId id="2147483657" r:id="rId9"/>
    <p:sldLayoutId id="2147483658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2" userDrawn="1">
          <p15:clr>
            <a:srgbClr val="F26B43"/>
          </p15:clr>
        </p15:guide>
        <p15:guide id="2" pos="7151" userDrawn="1">
          <p15:clr>
            <a:srgbClr val="F26B43"/>
          </p15:clr>
        </p15:guide>
        <p15:guide id="3" pos="733" userDrawn="1">
          <p15:clr>
            <a:srgbClr val="F26B43"/>
          </p15:clr>
        </p15:guide>
        <p15:guide id="4" orient="horz" pos="3407" userDrawn="1">
          <p15:clr>
            <a:srgbClr val="F26B43"/>
          </p15:clr>
        </p15:guide>
        <p15:guide id="5" pos="5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202E593-ED43-4FFC-8DD0-E023EDF712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5820" y="614793"/>
            <a:ext cx="10058400" cy="2387600"/>
          </a:xfrm>
        </p:spPr>
        <p:txBody>
          <a:bodyPr>
            <a:normAutofit/>
          </a:bodyPr>
          <a:lstStyle/>
          <a:p>
            <a:r>
              <a:rPr lang="en-US" sz="4800" dirty="0"/>
              <a:t>Modul 2 </a:t>
            </a:r>
            <a:r>
              <a:rPr lang="en-US" sz="4800"/>
              <a:t>Lerneinheit </a:t>
            </a:r>
            <a:r>
              <a:rPr lang="en-US" sz="4800" dirty="0"/>
              <a:t>1: Wende </a:t>
            </a:r>
            <a:r>
              <a:rPr lang="en-US" sz="4800" dirty="0" err="1"/>
              <a:t>zu</a:t>
            </a:r>
            <a:r>
              <a:rPr lang="en-US" sz="4800" dirty="0"/>
              <a:t> </a:t>
            </a:r>
            <a:r>
              <a:rPr lang="en-US" sz="4800" dirty="0" err="1"/>
              <a:t>einer</a:t>
            </a:r>
            <a:r>
              <a:rPr lang="en-US" sz="4800" dirty="0"/>
              <a:t> </a:t>
            </a:r>
            <a:r>
              <a:rPr lang="en-US" sz="4800" dirty="0" err="1"/>
              <a:t>lernenden</a:t>
            </a:r>
            <a:r>
              <a:rPr lang="en-US" sz="4800" dirty="0"/>
              <a:t> </a:t>
            </a:r>
            <a:r>
              <a:rPr lang="en-US" sz="4800" dirty="0" err="1"/>
              <a:t>Organisation</a:t>
            </a:r>
            <a:endParaRPr lang="lt-LT" sz="4800" dirty="0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11E258F2-1684-456C-BD99-58FC3C8EEE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AT" dirty="0">
                <a:solidFill>
                  <a:srgbClr val="FFFFFF"/>
                </a:solidFill>
              </a:rPr>
              <a:t>2.1.2p Erfordernisse einer Individualisierung der Personalarbeit</a:t>
            </a:r>
          </a:p>
          <a:p>
            <a:r>
              <a:rPr lang="lt-LT" dirty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de-AT" dirty="0">
                <a:solidFill>
                  <a:srgbClr val="FFFFFF"/>
                </a:solidFill>
              </a:rPr>
              <a:t>Basierend auf Entwürfen von: Monika Petermandl, </a:t>
            </a:r>
            <a:r>
              <a:rPr lang="de-AT" dirty="0" err="1">
                <a:solidFill>
                  <a:srgbClr val="FFFFFF"/>
                </a:solidFill>
              </a:rPr>
              <a:t>Klausjürgen</a:t>
            </a:r>
            <a:r>
              <a:rPr lang="de-AT" dirty="0">
                <a:solidFill>
                  <a:srgbClr val="FFFFFF"/>
                </a:solidFill>
              </a:rPr>
              <a:t> Heinrich,</a:t>
            </a:r>
          </a:p>
          <a:p>
            <a:r>
              <a:rPr lang="de-AT" dirty="0" err="1">
                <a:solidFill>
                  <a:srgbClr val="FFFFFF"/>
                </a:solidFill>
              </a:rPr>
              <a:t>Filizliz</a:t>
            </a:r>
            <a:r>
              <a:rPr lang="de-AT" dirty="0">
                <a:solidFill>
                  <a:srgbClr val="FFFFFF"/>
                </a:solidFill>
              </a:rPr>
              <a:t> Keser Aschenberger</a:t>
            </a:r>
            <a:endParaRPr lang="lt-LT" dirty="0">
              <a:solidFill>
                <a:srgbClr val="FFFFFF"/>
              </a:solidFill>
            </a:endParaRPr>
          </a:p>
          <a:p>
            <a:endParaRPr lang="lt-LT" dirty="0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FA497B08-078B-41F2-AAF0-DC9733363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3214650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7070718E-AEED-4DDC-897C-E8EBEFA02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42F9688-B766-423F-B217-3FBC5A53E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/>
              <a:t>Teamlernen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9E4CFB0-7D50-4EB7-B86D-3756E57F04D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de-AT" i="1" dirty="0"/>
              <a:t>Individuelles Lernen ist auf einigen Ebenen irrelevant für Organisationslernen.</a:t>
            </a:r>
          </a:p>
          <a:p>
            <a:r>
              <a:rPr lang="de-AT" i="1" dirty="0"/>
              <a:t>Aber wenn ein Team lernt, kann es ein Mikrokosmos für das Lernen in der Organisation werden.</a:t>
            </a:r>
          </a:p>
          <a:p>
            <a:endParaRPr lang="de-AT" i="1" dirty="0"/>
          </a:p>
          <a:p>
            <a:r>
              <a:rPr lang="de-AT" dirty="0"/>
              <a:t>Teamlernen ist ein Prozess, in dem ein Team seine Kapazität zum Erreichen von Zielen fortlaufend durch Dialoge und Diskussionen ausweitet. 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A0D4ACA7-8A2B-49E7-941B-1489188771DB}"/>
              </a:ext>
            </a:extLst>
          </p:cNvPr>
          <p:cNvSpPr/>
          <p:nvPr/>
        </p:nvSpPr>
        <p:spPr>
          <a:xfrm>
            <a:off x="6914147" y="2518611"/>
            <a:ext cx="3866148" cy="1435768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solidFill>
                  <a:schemeClr val="tx1"/>
                </a:solidFill>
              </a:rPr>
              <a:t>Senge bezeichnet Teamlernen als die vierte Kerndisziplin.</a:t>
            </a:r>
          </a:p>
          <a:p>
            <a:pPr algn="ctr"/>
            <a:r>
              <a:rPr lang="de-AT" dirty="0">
                <a:solidFill>
                  <a:schemeClr val="tx1"/>
                </a:solidFill>
              </a:rPr>
              <a:t>Er versteht diese als eine Vorbedingung für Organisationslernen.</a:t>
            </a:r>
          </a:p>
        </p:txBody>
      </p:sp>
    </p:spTree>
    <p:extLst>
      <p:ext uri="{BB962C8B-B14F-4D97-AF65-F5344CB8AC3E}">
        <p14:creationId xmlns:p14="http://schemas.microsoft.com/office/powerpoint/2010/main" val="349063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7AD5F2-8AF1-4B8C-ABFD-638E8814D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701" y="629505"/>
            <a:ext cx="10504487" cy="1437208"/>
          </a:xfrm>
        </p:spPr>
        <p:txBody>
          <a:bodyPr>
            <a:noAutofit/>
          </a:bodyPr>
          <a:lstStyle/>
          <a:p>
            <a:r>
              <a:rPr lang="de-AT" sz="3200" dirty="0"/>
              <a:t>Schlussfolgerungen von Peter </a:t>
            </a:r>
            <a:r>
              <a:rPr lang="de-AT" sz="3200" dirty="0" err="1"/>
              <a:t>Senge‘s</a:t>
            </a:r>
            <a:r>
              <a:rPr lang="de-AT" sz="3200" dirty="0"/>
              <a:t> Konzept der Fünften Disziplin für unternehmensbasierte berufliche Beratung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61063AE-C3C6-4050-8F85-9A914B11F4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2804453"/>
            <a:ext cx="10512425" cy="2281353"/>
          </a:xfrm>
        </p:spPr>
        <p:txBody>
          <a:bodyPr/>
          <a:lstStyle/>
          <a:p>
            <a:r>
              <a:rPr lang="de-AT" dirty="0"/>
              <a:t>Peter </a:t>
            </a:r>
            <a:r>
              <a:rPr lang="de-AT" dirty="0" err="1"/>
              <a:t>Senge‘s</a:t>
            </a:r>
            <a:r>
              <a:rPr lang="de-AT" dirty="0"/>
              <a:t> Veröffentlichung ist reich an Stimuli und Motivation, aber hinterlässt auch Fragen.</a:t>
            </a:r>
          </a:p>
          <a:p>
            <a:endParaRPr lang="de-AT" dirty="0"/>
          </a:p>
          <a:p>
            <a:r>
              <a:rPr lang="de-AT" sz="2400" b="1" i="1" dirty="0"/>
              <a:t>Überlegen Sie kurz für sich Ihre Schlussfolgerungen zur „fünften Disziplin“ für eine unternehmensbasierte berufliche Beratung.</a:t>
            </a:r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6EB2388-8B7B-49B3-B5AE-0B7DDA5A1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3316306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AB3CC0-AA9B-43B8-8CF4-E0363CAD0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961" y="896895"/>
            <a:ext cx="10504487" cy="1138154"/>
          </a:xfrm>
        </p:spPr>
        <p:txBody>
          <a:bodyPr>
            <a:normAutofit/>
          </a:bodyPr>
          <a:lstStyle/>
          <a:p>
            <a:r>
              <a:rPr lang="de-AT" sz="3600" dirty="0"/>
              <a:t>Eine kurze Zusammenfassung der Schlussfolgerungen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16ED4D3-F81D-4821-A756-07AD4DB17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264" y="2619654"/>
            <a:ext cx="11943471" cy="3206379"/>
          </a:xfrm>
        </p:spPr>
        <p:txBody>
          <a:bodyPr/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AT" dirty="0"/>
              <a:t>Peter Senge demonstriert sehr klar die Verbindungen zwischen Individuen in einem Unternehmen und dem Unternehmen als Ganzes &gt; Systemdenken.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AT" dirty="0"/>
              <a:t>Die zugehörigen Kerndisziplinen „Personal Mastery (Selbstführung)“ und „Mentale Modelle“ leiten das Personalmanagement zu individuellen Maßnahmen, während die „gemeinsame Vision“ und „Teamlernen“ ganzheitliche Entwicklungsaktivitäten erfordern.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AT" dirty="0"/>
              <a:t>Das Personalmanagement begrüßt oft die Kooperation mit externen Berufsberater*innen, die neue Expertise in das Unternehmen bringen.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33C92C5-0036-4A5C-9605-80FD692B6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26290220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AB3CC0-AA9B-43B8-8CF4-E0363CAD0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1010195"/>
            <a:ext cx="10504487" cy="1079370"/>
          </a:xfrm>
        </p:spPr>
        <p:txBody>
          <a:bodyPr>
            <a:noAutofit/>
          </a:bodyPr>
          <a:lstStyle/>
          <a:p>
            <a:r>
              <a:rPr lang="de-AT" sz="3600" dirty="0"/>
              <a:t>Zusammenfassung der Schlussfolgerungen – Fortsetzung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16ED4D3-F81D-4821-A756-07AD4DB17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7868" y="2454443"/>
            <a:ext cx="10512425" cy="3171294"/>
          </a:xfrm>
        </p:spPr>
        <p:txBody>
          <a:bodyPr/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AT" dirty="0"/>
              <a:t>Berufliche Berater*innen sind meist an den persönlichen Perspektiven und dem individuellen Wachstum des Beschäftigten orientiert, während Manager*innen der Personalarbeit meist am Gedeihen des Unternehmens interessiert sind.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AT" dirty="0"/>
              <a:t>Teamlernen kann den Weg für eine ausbalancierte Beziehung zwischen überbetrieblichen und individuellen Aspekten ebnen, indem eine Kultur des Dialogs aufgebaut wird.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AT" dirty="0"/>
              <a:t>Beide Gruppen – berufliche Berater*innen und unternehmensinterne Personalentwickler*innen sollten zusammenkommen und ein Lernteam bilden. 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33C92C5-0036-4A5C-9605-80FD692B6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2939765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707D3F-1845-44D4-A018-A9C221CED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5820" y="924243"/>
            <a:ext cx="10058400" cy="3110346"/>
          </a:xfrm>
        </p:spPr>
        <p:txBody>
          <a:bodyPr>
            <a:normAutofit fontScale="90000"/>
          </a:bodyPr>
          <a:lstStyle/>
          <a:p>
            <a:r>
              <a:rPr lang="de-AT" dirty="0"/>
              <a:t>Das Wertesystem einer Multigenerationen- Belegschaft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E76DBA2-E949-4238-8B84-B94CB03EF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449672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50F764-7DAF-4B4D-A206-4AF79E2A6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664" y="156755"/>
            <a:ext cx="10504487" cy="2017542"/>
          </a:xfrm>
        </p:spPr>
        <p:txBody>
          <a:bodyPr>
            <a:normAutofit/>
          </a:bodyPr>
          <a:lstStyle/>
          <a:p>
            <a:r>
              <a:rPr lang="de-AT" sz="4000" dirty="0"/>
              <a:t>Die alternde Gesellschaft macht das Arbeiten in multigenerationalen Teams wahrscheinlicher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55613A0-5A6D-40C0-BE62-16A7CF906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5664" y="2409929"/>
            <a:ext cx="10512425" cy="3544242"/>
          </a:xfrm>
        </p:spPr>
        <p:txBody>
          <a:bodyPr/>
          <a:lstStyle/>
          <a:p>
            <a:r>
              <a:rPr lang="de-AT" dirty="0"/>
              <a:t>Um das Jahr 2010 herum stieg das Bewusstsein, dass die Wertesysteme von Menschen bezüglich ihrer Zugehörigkeit zu einer bestimmten Generation verschieden sind. Diese Tatsache, unterlegt durch wiederholte Jugendstudien, initiierte eine </a:t>
            </a:r>
            <a:r>
              <a:rPr lang="de-AT" b="1" dirty="0" err="1">
                <a:solidFill>
                  <a:srgbClr val="C00000"/>
                </a:solidFill>
              </a:rPr>
              <a:t>Typifikation</a:t>
            </a:r>
            <a:r>
              <a:rPr lang="de-AT" b="1" dirty="0">
                <a:solidFill>
                  <a:srgbClr val="C00000"/>
                </a:solidFill>
              </a:rPr>
              <a:t> der Generationen</a:t>
            </a:r>
            <a:r>
              <a:rPr lang="de-AT" dirty="0"/>
              <a:t>.</a:t>
            </a:r>
          </a:p>
          <a:p>
            <a:r>
              <a:rPr lang="de-AT" dirty="0"/>
              <a:t>Gleichzeitig gibt es auch die Warnung (gerade von Autor*innen solcher Studien) vor einer undifferenzierten Klassifikation.</a:t>
            </a:r>
          </a:p>
          <a:p>
            <a:r>
              <a:rPr lang="de-AT" dirty="0"/>
              <a:t>Nichtsdestotrotz können die deutlichen Besonderheiten von Generationen nicht vernachlässigt werden. </a:t>
            </a:r>
          </a:p>
          <a:p>
            <a:r>
              <a:rPr lang="de-AT" dirty="0"/>
              <a:t>Sie unterstreichen die Notwendigkeit einer Individualisierung des Personalmanagements.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6CC3D91-F789-4EF0-8205-82534AF9D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33811696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50F764-7DAF-4B4D-A206-4AF79E2A6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756" y="1199148"/>
            <a:ext cx="10504487" cy="922420"/>
          </a:xfrm>
        </p:spPr>
        <p:txBody>
          <a:bodyPr>
            <a:normAutofit/>
          </a:bodyPr>
          <a:lstStyle/>
          <a:p>
            <a:r>
              <a:rPr lang="de-AT" dirty="0"/>
              <a:t>Generationen X, Y, Z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55613A0-5A6D-40C0-BE62-16A7CF906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7931" y="3171540"/>
            <a:ext cx="10512425" cy="241065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AT" dirty="0"/>
              <a:t>Die Jugendstudien haben gezeigt, dass Generationen den Geist der Zeit prägen.</a:t>
            </a:r>
          </a:p>
          <a:p>
            <a:pPr>
              <a:lnSpc>
                <a:spcPct val="150000"/>
              </a:lnSpc>
            </a:pPr>
            <a:r>
              <a:rPr lang="de-AT" b="1" dirty="0">
                <a:solidFill>
                  <a:srgbClr val="C00000"/>
                </a:solidFill>
              </a:rPr>
              <a:t>Kohorten mit einem Intervall von 10 bis 15 Jahren zeigen beträchtliche Unterschiede bezüglich ihrer Erwartungen und Haltungen gegenüber dem (Arbeits-)Leben verdeutlicht.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6CC3D91-F789-4EF0-8205-82534AF9D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14301556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vadinimas 7">
            <a:extLst>
              <a:ext uri="{FF2B5EF4-FFF2-40B4-BE49-F238E27FC236}">
                <a16:creationId xmlns:a16="http://schemas.microsoft.com/office/drawing/2014/main" id="{FBFB05C8-A146-45BE-83DD-9DEB107AF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7673"/>
            <a:ext cx="10515600" cy="781685"/>
          </a:xfrm>
        </p:spPr>
        <p:txBody>
          <a:bodyPr>
            <a:normAutofit fontScale="90000"/>
          </a:bodyPr>
          <a:lstStyle/>
          <a:p>
            <a:r>
              <a:rPr lang="de-AT" dirty="0"/>
              <a:t>Überblick über die Werte der Generationen</a:t>
            </a:r>
            <a:endParaRPr lang="lt-LT" dirty="0"/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C40077B5-6A35-4C64-8435-CDBAB11A0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9" name="Teksto vietos rezervavimo ženklas 8">
            <a:extLst>
              <a:ext uri="{FF2B5EF4-FFF2-40B4-BE49-F238E27FC236}">
                <a16:creationId xmlns:a16="http://schemas.microsoft.com/office/drawing/2014/main" id="{8029B119-756D-4D40-94A9-20466B79F60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15067" y="1472891"/>
            <a:ext cx="5342088" cy="466586"/>
          </a:xfrm>
        </p:spPr>
        <p:txBody>
          <a:bodyPr>
            <a:noAutofit/>
          </a:bodyPr>
          <a:lstStyle/>
          <a:p>
            <a:r>
              <a:rPr lang="de-AT" sz="2000" dirty="0"/>
              <a:t>Generation X, geboren 1966 - 1980</a:t>
            </a:r>
            <a:endParaRPr lang="lt-LT" sz="2000" dirty="0"/>
          </a:p>
        </p:txBody>
      </p:sp>
      <p:sp>
        <p:nvSpPr>
          <p:cNvPr id="10" name="Teksto vietos rezervavimo ženklas 9">
            <a:extLst>
              <a:ext uri="{FF2B5EF4-FFF2-40B4-BE49-F238E27FC236}">
                <a16:creationId xmlns:a16="http://schemas.microsoft.com/office/drawing/2014/main" id="{B7B1A0EA-B241-48AE-8B2C-DF2067FECC9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1692" y="1973956"/>
            <a:ext cx="6231988" cy="1856514"/>
          </a:xfrm>
        </p:spPr>
        <p:txBody>
          <a:bodyPr>
            <a:normAutofit fontScale="77500" lnSpcReduction="20000"/>
          </a:bodyPr>
          <a:lstStyle/>
          <a:p>
            <a:r>
              <a:rPr lang="en-US" sz="2300" dirty="0"/>
              <a:t>Starke </a:t>
            </a:r>
            <a:r>
              <a:rPr lang="en-US" sz="2300" dirty="0" err="1"/>
              <a:t>Konsumorientierung</a:t>
            </a:r>
            <a:r>
              <a:rPr lang="en-US" sz="2300" dirty="0"/>
              <a:t> und </a:t>
            </a:r>
            <a:r>
              <a:rPr lang="en-US" sz="2300" dirty="0" err="1"/>
              <a:t>Markenbewusstsein</a:t>
            </a:r>
            <a:endParaRPr lang="en-US" sz="2300" dirty="0"/>
          </a:p>
          <a:p>
            <a:r>
              <a:rPr lang="en-US" sz="2300" dirty="0" err="1"/>
              <a:t>Erfahrung</a:t>
            </a:r>
            <a:r>
              <a:rPr lang="en-US" sz="2300" dirty="0"/>
              <a:t> </a:t>
            </a:r>
            <a:r>
              <a:rPr lang="en-US" sz="2300" dirty="0" err="1"/>
              <a:t>mit</a:t>
            </a:r>
            <a:r>
              <a:rPr lang="en-US" sz="2300" dirty="0"/>
              <a:t> </a:t>
            </a:r>
            <a:r>
              <a:rPr lang="en-US" sz="2300" dirty="0" err="1"/>
              <a:t>neuen</a:t>
            </a:r>
            <a:r>
              <a:rPr lang="en-US" sz="2300" dirty="0"/>
              <a:t> </a:t>
            </a:r>
            <a:r>
              <a:rPr lang="en-US" sz="2300" dirty="0" err="1"/>
              <a:t>digitalen</a:t>
            </a:r>
            <a:r>
              <a:rPr lang="en-US" sz="2300" dirty="0"/>
              <a:t> </a:t>
            </a:r>
            <a:r>
              <a:rPr lang="en-US" sz="2300" dirty="0" err="1"/>
              <a:t>Medien</a:t>
            </a:r>
            <a:r>
              <a:rPr lang="en-US" sz="2300" dirty="0"/>
              <a:t> (E-Mail, Mobile Phone)</a:t>
            </a:r>
          </a:p>
          <a:p>
            <a:r>
              <a:rPr lang="en-US" sz="2300" dirty="0"/>
              <a:t>Ost-West-</a:t>
            </a:r>
            <a:r>
              <a:rPr lang="en-US" sz="2300" dirty="0" err="1"/>
              <a:t>Konflikt</a:t>
            </a:r>
            <a:r>
              <a:rPr lang="en-US" sz="2300" dirty="0"/>
              <a:t> </a:t>
            </a:r>
            <a:r>
              <a:rPr lang="en-US" sz="2300" dirty="0" err="1"/>
              <a:t>erzeugte</a:t>
            </a:r>
            <a:r>
              <a:rPr lang="en-US" sz="2300" dirty="0"/>
              <a:t> </a:t>
            </a:r>
            <a:r>
              <a:rPr lang="en-US" sz="2300" dirty="0" err="1"/>
              <a:t>Ungewissheit</a:t>
            </a:r>
            <a:endParaRPr lang="en-US" sz="2300" dirty="0">
              <a:highlight>
                <a:srgbClr val="FFFF00"/>
              </a:highlight>
            </a:endParaRPr>
          </a:p>
          <a:p>
            <a:r>
              <a:rPr lang="en-US" sz="2300" dirty="0" err="1"/>
              <a:t>Finanzielle</a:t>
            </a:r>
            <a:r>
              <a:rPr lang="en-US" sz="2300" dirty="0"/>
              <a:t> </a:t>
            </a:r>
            <a:r>
              <a:rPr lang="en-US" sz="2300" dirty="0" err="1"/>
              <a:t>Sicherheit</a:t>
            </a:r>
            <a:r>
              <a:rPr lang="en-US" sz="2300" dirty="0"/>
              <a:t> </a:t>
            </a:r>
            <a:r>
              <a:rPr lang="en-US" sz="2300" dirty="0" err="1"/>
              <a:t>ist</a:t>
            </a:r>
            <a:r>
              <a:rPr lang="en-US" sz="2300" dirty="0"/>
              <a:t> </a:t>
            </a:r>
            <a:r>
              <a:rPr lang="en-US" sz="2300" dirty="0" err="1"/>
              <a:t>wichtiger</a:t>
            </a:r>
            <a:r>
              <a:rPr lang="en-US" sz="2300" dirty="0"/>
              <a:t> </a:t>
            </a:r>
            <a:r>
              <a:rPr lang="en-US" sz="2300" dirty="0" err="1"/>
              <a:t>als</a:t>
            </a:r>
            <a:r>
              <a:rPr lang="en-US" sz="2300" dirty="0"/>
              <a:t> </a:t>
            </a:r>
            <a:r>
              <a:rPr lang="en-US" sz="2300" dirty="0" err="1"/>
              <a:t>Sicherheit</a:t>
            </a:r>
            <a:r>
              <a:rPr lang="en-US" sz="2300" dirty="0"/>
              <a:t> des </a:t>
            </a:r>
            <a:r>
              <a:rPr lang="en-US" sz="2300" dirty="0" err="1"/>
              <a:t>Arbeitsplatzes</a:t>
            </a:r>
            <a:r>
              <a:rPr lang="en-US" sz="2300" dirty="0"/>
              <a:t>; </a:t>
            </a:r>
            <a:r>
              <a:rPr lang="en-US" sz="2300" dirty="0" err="1"/>
              <a:t>Suche</a:t>
            </a:r>
            <a:r>
              <a:rPr lang="en-US" sz="2300" dirty="0"/>
              <a:t> </a:t>
            </a:r>
            <a:r>
              <a:rPr lang="en-US" sz="2300" dirty="0" err="1"/>
              <a:t>nach</a:t>
            </a:r>
            <a:r>
              <a:rPr lang="en-US" sz="2300" dirty="0"/>
              <a:t> </a:t>
            </a:r>
            <a:r>
              <a:rPr lang="en-US" sz="2300" dirty="0" err="1"/>
              <a:t>ausgeglichener</a:t>
            </a:r>
            <a:r>
              <a:rPr lang="en-US" sz="2300" dirty="0"/>
              <a:t> Work-Life-Balance</a:t>
            </a:r>
          </a:p>
          <a:p>
            <a:endParaRPr lang="lt-LT" dirty="0"/>
          </a:p>
        </p:txBody>
      </p:sp>
      <p:sp>
        <p:nvSpPr>
          <p:cNvPr id="11" name="Teksto vietos rezervavimo ženklas 10">
            <a:extLst>
              <a:ext uri="{FF2B5EF4-FFF2-40B4-BE49-F238E27FC236}">
                <a16:creationId xmlns:a16="http://schemas.microsoft.com/office/drawing/2014/main" id="{7B8256B7-F102-4AE2-BCF7-BE2DF7ED5D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7713" y="3793185"/>
            <a:ext cx="5342087" cy="379137"/>
          </a:xfrm>
        </p:spPr>
        <p:txBody>
          <a:bodyPr>
            <a:normAutofit/>
          </a:bodyPr>
          <a:lstStyle/>
          <a:p>
            <a:r>
              <a:rPr lang="de-AT" sz="2000" dirty="0"/>
              <a:t>Generation Z, geboren nach 1995</a:t>
            </a:r>
            <a:endParaRPr lang="lt-LT" sz="2000" dirty="0"/>
          </a:p>
          <a:p>
            <a:endParaRPr lang="lt-LT" dirty="0"/>
          </a:p>
        </p:txBody>
      </p:sp>
      <p:sp>
        <p:nvSpPr>
          <p:cNvPr id="12" name="Teksto vietos rezervavimo ženklas 11">
            <a:extLst>
              <a:ext uri="{FF2B5EF4-FFF2-40B4-BE49-F238E27FC236}">
                <a16:creationId xmlns:a16="http://schemas.microsoft.com/office/drawing/2014/main" id="{53937C1D-E292-40BA-BBDC-28303FB400E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0435" y="4108195"/>
            <a:ext cx="6329835" cy="2120300"/>
          </a:xfrm>
        </p:spPr>
        <p:txBody>
          <a:bodyPr>
            <a:noAutofit/>
          </a:bodyPr>
          <a:lstStyle/>
          <a:p>
            <a:r>
              <a:rPr lang="en-US" sz="1800" dirty="0"/>
              <a:t>Auch “Digital Natives” </a:t>
            </a:r>
            <a:r>
              <a:rPr lang="en-US" sz="1800" dirty="0" err="1"/>
              <a:t>genannt</a:t>
            </a:r>
            <a:r>
              <a:rPr lang="en-US" sz="1800" dirty="0"/>
              <a:t>; </a:t>
            </a:r>
            <a:r>
              <a:rPr lang="en-US" sz="1800" dirty="0" err="1"/>
              <a:t>sie</a:t>
            </a:r>
            <a:r>
              <a:rPr lang="en-US" sz="1800" dirty="0"/>
              <a:t> </a:t>
            </a:r>
            <a:r>
              <a:rPr lang="en-US" sz="1800" dirty="0" err="1"/>
              <a:t>können</a:t>
            </a:r>
            <a:r>
              <a:rPr lang="en-US" sz="1800" dirty="0"/>
              <a:t> </a:t>
            </a:r>
            <a:r>
              <a:rPr lang="en-US" sz="1800" dirty="0" err="1"/>
              <a:t>sich</a:t>
            </a:r>
            <a:r>
              <a:rPr lang="en-US" sz="1800" dirty="0"/>
              <a:t> </a:t>
            </a:r>
            <a:r>
              <a:rPr lang="en-US" sz="1800" dirty="0" err="1"/>
              <a:t>eine</a:t>
            </a:r>
            <a:r>
              <a:rPr lang="en-US" sz="1800" dirty="0"/>
              <a:t> Welt </a:t>
            </a:r>
            <a:r>
              <a:rPr lang="en-US" sz="1800" dirty="0" err="1"/>
              <a:t>ohne</a:t>
            </a:r>
            <a:r>
              <a:rPr lang="en-US" sz="1800" dirty="0"/>
              <a:t> Internet </a:t>
            </a:r>
            <a:r>
              <a:rPr lang="en-US" sz="1800" dirty="0" err="1"/>
              <a:t>nicht</a:t>
            </a:r>
            <a:r>
              <a:rPr lang="en-US" sz="1800" dirty="0"/>
              <a:t> </a:t>
            </a:r>
            <a:r>
              <a:rPr lang="en-US" sz="1800" dirty="0" err="1"/>
              <a:t>vorstellen</a:t>
            </a:r>
            <a:endParaRPr lang="en-US" sz="1800" dirty="0"/>
          </a:p>
          <a:p>
            <a:r>
              <a:rPr lang="en-US" sz="1800" dirty="0"/>
              <a:t>Sie </a:t>
            </a:r>
            <a:r>
              <a:rPr lang="en-US" sz="1800" dirty="0" err="1"/>
              <a:t>positionieren</a:t>
            </a:r>
            <a:r>
              <a:rPr lang="en-US" sz="1800" dirty="0"/>
              <a:t> </a:t>
            </a:r>
            <a:r>
              <a:rPr lang="en-US" sz="1800" dirty="0" err="1"/>
              <a:t>sich</a:t>
            </a:r>
            <a:r>
              <a:rPr lang="en-US" sz="1800" dirty="0"/>
              <a:t> </a:t>
            </a:r>
            <a:r>
              <a:rPr lang="en-US" sz="1800" dirty="0" err="1"/>
              <a:t>gegenüber</a:t>
            </a:r>
            <a:r>
              <a:rPr lang="en-US" sz="1800" dirty="0"/>
              <a:t> </a:t>
            </a:r>
            <a:r>
              <a:rPr lang="en-US" sz="1800" dirty="0" err="1"/>
              <a:t>politischen</a:t>
            </a:r>
            <a:r>
              <a:rPr lang="en-US" sz="1800" dirty="0"/>
              <a:t> “</a:t>
            </a:r>
            <a:r>
              <a:rPr lang="en-US" sz="1800" dirty="0" err="1"/>
              <a:t>Eskapaden</a:t>
            </a:r>
            <a:r>
              <a:rPr lang="en-US" sz="1800" dirty="0"/>
              <a:t>”, </a:t>
            </a:r>
            <a:r>
              <a:rPr lang="en-US" sz="1800" dirty="0" err="1"/>
              <a:t>Unternehmensfehlern</a:t>
            </a:r>
            <a:r>
              <a:rPr lang="en-US" sz="1800" dirty="0"/>
              <a:t> und </a:t>
            </a:r>
            <a:r>
              <a:rPr lang="en-US" sz="1800" dirty="0" err="1"/>
              <a:t>sozialen</a:t>
            </a:r>
            <a:r>
              <a:rPr lang="en-US" sz="1800" dirty="0"/>
              <a:t> </a:t>
            </a:r>
            <a:r>
              <a:rPr lang="en-US" sz="1800" dirty="0" err="1"/>
              <a:t>Missständen</a:t>
            </a:r>
            <a:r>
              <a:rPr lang="en-US" sz="1800" dirty="0"/>
              <a:t>.</a:t>
            </a:r>
          </a:p>
          <a:p>
            <a:r>
              <a:rPr lang="en-US" sz="1800" dirty="0"/>
              <a:t>Sie </a:t>
            </a:r>
            <a:r>
              <a:rPr lang="en-US" sz="1800" dirty="0" err="1"/>
              <a:t>setzen</a:t>
            </a:r>
            <a:r>
              <a:rPr lang="en-US" sz="1800" dirty="0"/>
              <a:t> </a:t>
            </a:r>
            <a:r>
              <a:rPr lang="en-US" sz="1800" dirty="0" err="1"/>
              <a:t>sich</a:t>
            </a:r>
            <a:r>
              <a:rPr lang="en-US" sz="1800" dirty="0"/>
              <a:t> </a:t>
            </a:r>
            <a:r>
              <a:rPr lang="en-US" sz="1800" dirty="0" err="1"/>
              <a:t>für</a:t>
            </a:r>
            <a:r>
              <a:rPr lang="en-US" sz="1800" dirty="0"/>
              <a:t> humane </a:t>
            </a:r>
            <a:r>
              <a:rPr lang="en-US" sz="1800" dirty="0" err="1"/>
              <a:t>Rechte</a:t>
            </a:r>
            <a:r>
              <a:rPr lang="en-US" sz="1800" dirty="0"/>
              <a:t> und die </a:t>
            </a:r>
            <a:r>
              <a:rPr lang="en-US" sz="1800" dirty="0" err="1"/>
              <a:t>Gleichberechtigung</a:t>
            </a:r>
            <a:r>
              <a:rPr lang="en-US" sz="1800" dirty="0"/>
              <a:t> </a:t>
            </a:r>
            <a:r>
              <a:rPr lang="en-US" sz="1800" dirty="0" err="1"/>
              <a:t>benachteiligter</a:t>
            </a:r>
            <a:r>
              <a:rPr lang="en-US" sz="1800" dirty="0"/>
              <a:t> Menschen </a:t>
            </a:r>
            <a:r>
              <a:rPr lang="en-US" sz="1800" dirty="0" err="1"/>
              <a:t>ein</a:t>
            </a:r>
            <a:r>
              <a:rPr lang="en-US" sz="1800" dirty="0"/>
              <a:t>.</a:t>
            </a:r>
            <a:endParaRPr lang="lt-LT" sz="1800" dirty="0"/>
          </a:p>
        </p:txBody>
      </p:sp>
      <p:sp>
        <p:nvSpPr>
          <p:cNvPr id="13" name="Teksto vietos rezervavimo ženklas 12">
            <a:extLst>
              <a:ext uri="{FF2B5EF4-FFF2-40B4-BE49-F238E27FC236}">
                <a16:creationId xmlns:a16="http://schemas.microsoft.com/office/drawing/2014/main" id="{9266811C-9BE2-4E05-B4FB-2BE6A87EDCB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032212" y="1442364"/>
            <a:ext cx="4856163" cy="309402"/>
          </a:xfrm>
        </p:spPr>
        <p:txBody>
          <a:bodyPr>
            <a:normAutofit fontScale="85000" lnSpcReduction="20000"/>
          </a:bodyPr>
          <a:lstStyle/>
          <a:p>
            <a:r>
              <a:rPr lang="de-AT" sz="2400" dirty="0"/>
              <a:t>Generation Y, geboren 1981-1995</a:t>
            </a:r>
            <a:endParaRPr lang="lt-LT" sz="2400" dirty="0"/>
          </a:p>
          <a:p>
            <a:endParaRPr lang="lt-LT" dirty="0"/>
          </a:p>
        </p:txBody>
      </p:sp>
      <p:sp>
        <p:nvSpPr>
          <p:cNvPr id="14" name="Teksto vietos rezervavimo ženklas 13">
            <a:extLst>
              <a:ext uri="{FF2B5EF4-FFF2-40B4-BE49-F238E27FC236}">
                <a16:creationId xmlns:a16="http://schemas.microsoft.com/office/drawing/2014/main" id="{69ECCA98-5D2A-4952-9F26-699D8C7A7C3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710271" y="1814935"/>
            <a:ext cx="5342088" cy="2359264"/>
          </a:xfrm>
        </p:spPr>
        <p:txBody>
          <a:bodyPr>
            <a:noAutofit/>
          </a:bodyPr>
          <a:lstStyle/>
          <a:p>
            <a:r>
              <a:rPr lang="en-US" sz="1800" dirty="0"/>
              <a:t>Auch “</a:t>
            </a:r>
            <a:r>
              <a:rPr lang="en-US" sz="1800" dirty="0" err="1"/>
              <a:t>Millenials</a:t>
            </a:r>
            <a:r>
              <a:rPr lang="en-US" sz="1800" dirty="0"/>
              <a:t>” </a:t>
            </a:r>
            <a:r>
              <a:rPr lang="en-US" sz="1800" dirty="0" err="1"/>
              <a:t>oder</a:t>
            </a:r>
            <a:r>
              <a:rPr lang="en-US" sz="1800" dirty="0"/>
              <a:t> “Generation-Ich” </a:t>
            </a:r>
            <a:r>
              <a:rPr lang="en-US" sz="1800" dirty="0" err="1"/>
              <a:t>genannt</a:t>
            </a:r>
            <a:r>
              <a:rPr lang="en-US" sz="1800" dirty="0"/>
              <a:t>; </a:t>
            </a:r>
            <a:r>
              <a:rPr lang="en-US" sz="1800" dirty="0" err="1"/>
              <a:t>vollumfänglich</a:t>
            </a:r>
            <a:r>
              <a:rPr lang="en-US" sz="1800" dirty="0"/>
              <a:t> </a:t>
            </a:r>
            <a:r>
              <a:rPr lang="en-US" sz="1800" dirty="0" err="1"/>
              <a:t>erfahren</a:t>
            </a:r>
            <a:r>
              <a:rPr lang="en-US" sz="1800" dirty="0"/>
              <a:t> in der </a:t>
            </a:r>
            <a:r>
              <a:rPr lang="en-US" sz="1800" dirty="0" err="1"/>
              <a:t>Digitalisierung</a:t>
            </a:r>
            <a:r>
              <a:rPr lang="en-US" sz="1800" dirty="0"/>
              <a:t>; </a:t>
            </a:r>
            <a:r>
              <a:rPr lang="en-US" sz="1800" dirty="0" err="1"/>
              <a:t>Einsatz</a:t>
            </a:r>
            <a:r>
              <a:rPr lang="en-US" sz="1800" dirty="0"/>
              <a:t> </a:t>
            </a:r>
            <a:r>
              <a:rPr lang="en-US" sz="1800" dirty="0" err="1"/>
              <a:t>für</a:t>
            </a:r>
            <a:r>
              <a:rPr lang="en-US" sz="1800" dirty="0"/>
              <a:t> </a:t>
            </a:r>
            <a:r>
              <a:rPr lang="en-US" sz="1800" dirty="0" err="1"/>
              <a:t>Freiheit</a:t>
            </a:r>
            <a:r>
              <a:rPr lang="en-US" sz="1800" dirty="0"/>
              <a:t> und </a:t>
            </a:r>
            <a:r>
              <a:rPr lang="en-US" sz="1800" dirty="0" err="1"/>
              <a:t>Selbstdarstellung</a:t>
            </a:r>
            <a:r>
              <a:rPr lang="en-US" sz="1800" dirty="0"/>
              <a:t> in </a:t>
            </a:r>
            <a:r>
              <a:rPr lang="en-US" sz="1800" dirty="0" err="1"/>
              <a:t>sozialen</a:t>
            </a:r>
            <a:r>
              <a:rPr lang="en-US" sz="1800" dirty="0"/>
              <a:t> </a:t>
            </a:r>
            <a:r>
              <a:rPr lang="en-US" sz="1800" dirty="0" err="1"/>
              <a:t>Netzwerken</a:t>
            </a:r>
            <a:r>
              <a:rPr lang="en-US" sz="1800" dirty="0"/>
              <a:t> </a:t>
            </a:r>
          </a:p>
          <a:p>
            <a:r>
              <a:rPr lang="en-US" sz="1800" dirty="0"/>
              <a:t>Sie </a:t>
            </a:r>
            <a:r>
              <a:rPr lang="en-US" sz="1800" dirty="0" err="1"/>
              <a:t>hinterfragen</a:t>
            </a:r>
            <a:r>
              <a:rPr lang="en-US" sz="1800" dirty="0"/>
              <a:t> </a:t>
            </a:r>
            <a:r>
              <a:rPr lang="en-US" sz="1800" dirty="0" err="1"/>
              <a:t>etablierte</a:t>
            </a:r>
            <a:r>
              <a:rPr lang="en-US" sz="1800" dirty="0"/>
              <a:t> </a:t>
            </a:r>
            <a:r>
              <a:rPr lang="en-US" sz="1800" dirty="0" err="1"/>
              <a:t>Strukturen</a:t>
            </a:r>
            <a:r>
              <a:rPr lang="en-US" sz="1800" dirty="0"/>
              <a:t>; Work-Life Balance </a:t>
            </a:r>
            <a:r>
              <a:rPr lang="en-US" sz="1800" dirty="0" err="1"/>
              <a:t>geht</a:t>
            </a:r>
            <a:r>
              <a:rPr lang="en-US" sz="1800" dirty="0"/>
              <a:t> </a:t>
            </a:r>
            <a:r>
              <a:rPr lang="en-US" sz="1800" dirty="0" err="1"/>
              <a:t>immer</a:t>
            </a:r>
            <a:r>
              <a:rPr lang="en-US" sz="1800" dirty="0"/>
              <a:t> </a:t>
            </a:r>
            <a:r>
              <a:rPr lang="en-US" sz="1800" dirty="0" err="1"/>
              <a:t>stärker</a:t>
            </a:r>
            <a:r>
              <a:rPr lang="en-US" sz="1800" dirty="0"/>
              <a:t> in Work-Life-Integration </a:t>
            </a:r>
            <a:r>
              <a:rPr lang="en-US" sz="1800" dirty="0" err="1"/>
              <a:t>über</a:t>
            </a:r>
            <a:r>
              <a:rPr lang="en-US" sz="1800" dirty="0"/>
              <a:t>; </a:t>
            </a:r>
            <a:r>
              <a:rPr lang="en-US" sz="1800" dirty="0" err="1"/>
              <a:t>sie</a:t>
            </a:r>
            <a:r>
              <a:rPr lang="en-US" sz="1800" dirty="0"/>
              <a:t> </a:t>
            </a:r>
            <a:r>
              <a:rPr lang="en-US" sz="1800" dirty="0" err="1"/>
              <a:t>schätzen</a:t>
            </a:r>
            <a:r>
              <a:rPr lang="en-US" sz="1800" dirty="0"/>
              <a:t> </a:t>
            </a:r>
            <a:r>
              <a:rPr lang="en-US" sz="1800" dirty="0" err="1"/>
              <a:t>Unabhängigkeit</a:t>
            </a:r>
            <a:r>
              <a:rPr lang="en-US" sz="1800" dirty="0"/>
              <a:t> und </a:t>
            </a:r>
            <a:r>
              <a:rPr lang="en-US" sz="1800" dirty="0" err="1"/>
              <a:t>trotzdem</a:t>
            </a:r>
            <a:r>
              <a:rPr lang="en-US" sz="1800" dirty="0"/>
              <a:t> </a:t>
            </a:r>
            <a:r>
              <a:rPr lang="en-US" sz="1800" dirty="0" err="1"/>
              <a:t>auch</a:t>
            </a:r>
            <a:r>
              <a:rPr lang="en-US" sz="1800" dirty="0"/>
              <a:t> </a:t>
            </a:r>
            <a:r>
              <a:rPr lang="en-US" sz="1800" dirty="0" err="1"/>
              <a:t>Netzwerk</a:t>
            </a:r>
            <a:r>
              <a:rPr lang="en-US" sz="1800" dirty="0"/>
              <a:t>- und </a:t>
            </a:r>
            <a:r>
              <a:rPr lang="en-US" sz="1800" dirty="0" err="1"/>
              <a:t>Teamarbeit</a:t>
            </a:r>
            <a:r>
              <a:rPr lang="en-US" sz="1800" dirty="0"/>
              <a:t>; </a:t>
            </a:r>
            <a:r>
              <a:rPr lang="en-US" sz="1800" dirty="0" err="1"/>
              <a:t>Umweltschutz</a:t>
            </a:r>
            <a:r>
              <a:rPr lang="en-US" sz="1800" dirty="0"/>
              <a:t> und </a:t>
            </a:r>
            <a:r>
              <a:rPr lang="en-US" sz="1800" dirty="0" err="1"/>
              <a:t>soziale</a:t>
            </a:r>
            <a:r>
              <a:rPr lang="en-US" sz="1800" dirty="0"/>
              <a:t> </a:t>
            </a:r>
            <a:r>
              <a:rPr lang="en-US" sz="1800" dirty="0" err="1"/>
              <a:t>Themen</a:t>
            </a:r>
            <a:r>
              <a:rPr lang="en-US" sz="1800" dirty="0"/>
              <a:t> </a:t>
            </a:r>
            <a:r>
              <a:rPr lang="en-US" sz="1800" dirty="0" err="1"/>
              <a:t>sind</a:t>
            </a:r>
            <a:r>
              <a:rPr lang="en-US" sz="1800" dirty="0"/>
              <a:t> </a:t>
            </a:r>
            <a:r>
              <a:rPr lang="en-US" sz="1800" dirty="0" err="1"/>
              <a:t>wichtig</a:t>
            </a:r>
            <a:r>
              <a:rPr lang="en-US" sz="1800" dirty="0"/>
              <a:t>. </a:t>
            </a:r>
            <a:endParaRPr lang="lt-LT" sz="1800" dirty="0"/>
          </a:p>
        </p:txBody>
      </p:sp>
      <p:sp>
        <p:nvSpPr>
          <p:cNvPr id="15" name="Teksto vietos rezervavimo ženklas 14">
            <a:extLst>
              <a:ext uri="{FF2B5EF4-FFF2-40B4-BE49-F238E27FC236}">
                <a16:creationId xmlns:a16="http://schemas.microsoft.com/office/drawing/2014/main" id="{72BC9B5B-B642-4D78-ADB2-5D5DCD429BD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047018" y="4429430"/>
            <a:ext cx="5005342" cy="338628"/>
          </a:xfrm>
        </p:spPr>
        <p:txBody>
          <a:bodyPr>
            <a:noAutofit/>
          </a:bodyPr>
          <a:lstStyle/>
          <a:p>
            <a:r>
              <a:rPr lang="de-AT" sz="2000" dirty="0"/>
              <a:t>Generation Alpha, geboren nach 2020</a:t>
            </a:r>
            <a:endParaRPr lang="lt-LT" sz="2000" dirty="0"/>
          </a:p>
        </p:txBody>
      </p:sp>
      <p:sp>
        <p:nvSpPr>
          <p:cNvPr id="16" name="Teksto vietos rezervavimo ženklas 15">
            <a:extLst>
              <a:ext uri="{FF2B5EF4-FFF2-40B4-BE49-F238E27FC236}">
                <a16:creationId xmlns:a16="http://schemas.microsoft.com/office/drawing/2014/main" id="{E8920523-CE39-4B2F-BD48-C88732927CF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583680" y="4967137"/>
            <a:ext cx="5538838" cy="472527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de-AT" sz="4000" b="1" dirty="0"/>
              <a:t>?</a:t>
            </a:r>
          </a:p>
          <a:p>
            <a:pPr algn="ctr"/>
            <a:endParaRPr lang="de-AT" dirty="0"/>
          </a:p>
          <a:p>
            <a:pPr algn="ctr"/>
            <a:endParaRPr lang="lt-LT" dirty="0"/>
          </a:p>
        </p:txBody>
      </p:sp>
      <p:sp>
        <p:nvSpPr>
          <p:cNvPr id="21" name="Lygiašonis trikampis 20">
            <a:extLst>
              <a:ext uri="{FF2B5EF4-FFF2-40B4-BE49-F238E27FC236}">
                <a16:creationId xmlns:a16="http://schemas.microsoft.com/office/drawing/2014/main" id="{F03A0A54-1398-47AF-9FB6-8F979195B742}"/>
              </a:ext>
            </a:extLst>
          </p:cNvPr>
          <p:cNvSpPr/>
          <p:nvPr/>
        </p:nvSpPr>
        <p:spPr>
          <a:xfrm>
            <a:off x="380435" y="1511839"/>
            <a:ext cx="234632" cy="239927"/>
          </a:xfrm>
          <a:prstGeom prst="triangle">
            <a:avLst/>
          </a:prstGeom>
          <a:solidFill>
            <a:srgbClr val="FF7F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22" name="Lygiašonis trikampis 21">
            <a:extLst>
              <a:ext uri="{FF2B5EF4-FFF2-40B4-BE49-F238E27FC236}">
                <a16:creationId xmlns:a16="http://schemas.microsoft.com/office/drawing/2014/main" id="{EC25D523-0539-4B97-A69F-C1E9B2FCEEF0}"/>
              </a:ext>
            </a:extLst>
          </p:cNvPr>
          <p:cNvSpPr/>
          <p:nvPr/>
        </p:nvSpPr>
        <p:spPr>
          <a:xfrm>
            <a:off x="430190" y="3849369"/>
            <a:ext cx="234632" cy="239927"/>
          </a:xfrm>
          <a:prstGeom prst="triangle">
            <a:avLst/>
          </a:prstGeom>
          <a:solidFill>
            <a:srgbClr val="FF7F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23" name="Lygiašonis trikampis 22">
            <a:extLst>
              <a:ext uri="{FF2B5EF4-FFF2-40B4-BE49-F238E27FC236}">
                <a16:creationId xmlns:a16="http://schemas.microsoft.com/office/drawing/2014/main" id="{5A47F3EB-3FA2-4B25-954D-0655101960C9}"/>
              </a:ext>
            </a:extLst>
          </p:cNvPr>
          <p:cNvSpPr/>
          <p:nvPr/>
        </p:nvSpPr>
        <p:spPr>
          <a:xfrm>
            <a:off x="6777435" y="1435730"/>
            <a:ext cx="234632" cy="239927"/>
          </a:xfrm>
          <a:prstGeom prst="triangle">
            <a:avLst/>
          </a:prstGeom>
          <a:solidFill>
            <a:srgbClr val="FF7F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24" name="Lygiašonis trikampis 23">
            <a:extLst>
              <a:ext uri="{FF2B5EF4-FFF2-40B4-BE49-F238E27FC236}">
                <a16:creationId xmlns:a16="http://schemas.microsoft.com/office/drawing/2014/main" id="{8BF4F1A2-9B07-459B-A261-6A70F997E4F7}"/>
              </a:ext>
            </a:extLst>
          </p:cNvPr>
          <p:cNvSpPr/>
          <p:nvPr/>
        </p:nvSpPr>
        <p:spPr>
          <a:xfrm>
            <a:off x="6812385" y="4478781"/>
            <a:ext cx="234632" cy="239927"/>
          </a:xfrm>
          <a:prstGeom prst="triangle">
            <a:avLst/>
          </a:prstGeom>
          <a:solidFill>
            <a:srgbClr val="FF7F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62039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9D64E5-98A4-4BD8-A1A9-D7AA0C356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664" y="1071154"/>
            <a:ext cx="10504487" cy="1142593"/>
          </a:xfrm>
        </p:spPr>
        <p:txBody>
          <a:bodyPr>
            <a:normAutofit fontScale="90000"/>
          </a:bodyPr>
          <a:lstStyle/>
          <a:p>
            <a:r>
              <a:rPr lang="de-AT" dirty="0"/>
              <a:t>Schlussfolgerungen zum Wertesystem der Generationen 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B06AE38-0189-4139-8D2C-2014562C6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5664" y="3152502"/>
            <a:ext cx="10512425" cy="1552893"/>
          </a:xfrm>
        </p:spPr>
        <p:txBody>
          <a:bodyPr/>
          <a:lstStyle/>
          <a:p>
            <a:r>
              <a:rPr lang="de-AT" sz="2000" dirty="0"/>
              <a:t>Die Generationentypisierung hat kontroverse Reaktionen hervorgerufen </a:t>
            </a:r>
            <a:endParaRPr lang="de-AT" sz="2000" b="1" i="1" dirty="0"/>
          </a:p>
          <a:p>
            <a:endParaRPr lang="de-AT" sz="2000" b="1" i="1" dirty="0"/>
          </a:p>
          <a:p>
            <a:endParaRPr lang="de-AT" sz="2000" b="1" i="1" dirty="0"/>
          </a:p>
          <a:p>
            <a:r>
              <a:rPr lang="de-AT" sz="2000" b="1" i="1" dirty="0"/>
              <a:t>Ziehen Sie für sich Schlussfolgerungen zum Generationenwertesystem für die unternehmensbasierte Berufsentwicklung. </a:t>
            </a:r>
          </a:p>
          <a:p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08CFA0C-5F8A-4949-A1C9-FF5053985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23148801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F04DF0-E802-4167-8492-E3712582A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756" y="1001487"/>
            <a:ext cx="10504487" cy="1229678"/>
          </a:xfrm>
        </p:spPr>
        <p:txBody>
          <a:bodyPr>
            <a:normAutofit fontScale="90000"/>
          </a:bodyPr>
          <a:lstStyle/>
          <a:p>
            <a:r>
              <a:rPr lang="de-AT" dirty="0"/>
              <a:t>Eine kurze Zusammenfassung der Schlussfolgerungen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1F1FEC1-EF15-432C-8426-D0237EDA9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9079" y="2637248"/>
            <a:ext cx="11673840" cy="2910840"/>
          </a:xfrm>
        </p:spPr>
        <p:txBody>
          <a:bodyPr/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AT" dirty="0"/>
              <a:t>Die Generationentypisierung soll nicht als unwiderlegbares Programm angesehen werden.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AT" dirty="0"/>
              <a:t>Ihr Nutzen liegt in dem Bewusstsein, dass es Unterschiede im Wertesystem von Generationengruppen gibt, die berücksichtigt werden können.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AT" dirty="0"/>
              <a:t>Sie verweist darauf, dass die Entwicklungsbedürfnisse von Beschäftigten und einen individualisierten Ansatz in der Personalarbeit benötigen und auf einem Austausch von Führungskraft und Mitarbeiter*innen basieren sollen.</a:t>
            </a:r>
            <a:endParaRPr lang="de-AT" dirty="0">
              <a:highlight>
                <a:srgbClr val="FFFF00"/>
              </a:highlight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AT" dirty="0" err="1"/>
              <a:t>Berufsberatungsexpert</a:t>
            </a:r>
            <a:r>
              <a:rPr lang="de-AT" dirty="0"/>
              <a:t>*innen können die Rolle von Unterstützern einnehmen.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AT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27CF373-B76D-4C96-B0BA-FA2D043B6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506936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DFFD49-F04D-465B-843F-7EDE578DC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867" y="2464267"/>
            <a:ext cx="11774905" cy="537411"/>
          </a:xfrm>
        </p:spPr>
        <p:txBody>
          <a:bodyPr>
            <a:normAutofit fontScale="90000"/>
          </a:bodyPr>
          <a:lstStyle/>
          <a:p>
            <a:r>
              <a:rPr lang="de-AT" sz="2800" dirty="0"/>
              <a:t>Innovative Konzepte beeinflussen die unternehmensbasierte berufliche Beratung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13E70B2-AFBA-447A-8182-315CEE9236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947" y="3001678"/>
            <a:ext cx="11698746" cy="2838392"/>
          </a:xfrm>
        </p:spPr>
        <p:txBody>
          <a:bodyPr/>
          <a:lstStyle/>
          <a:p>
            <a:r>
              <a:rPr lang="de-AT" sz="2000" dirty="0"/>
              <a:t>Nicht nur die </a:t>
            </a:r>
            <a:r>
              <a:rPr lang="de-AT" sz="2000" b="1" dirty="0">
                <a:solidFill>
                  <a:srgbClr val="C00000"/>
                </a:solidFill>
              </a:rPr>
              <a:t>Megatrends in der Arbeitswelt </a:t>
            </a:r>
            <a:r>
              <a:rPr lang="de-AT" sz="2000" dirty="0"/>
              <a:t>erfordern Veränderungen in der beruflichen Entwicklung. </a:t>
            </a:r>
          </a:p>
          <a:p>
            <a:r>
              <a:rPr lang="de-AT" sz="2000" dirty="0"/>
              <a:t>Auch </a:t>
            </a:r>
            <a:r>
              <a:rPr lang="de-AT" sz="2000" b="1" dirty="0">
                <a:solidFill>
                  <a:srgbClr val="C00000"/>
                </a:solidFill>
              </a:rPr>
              <a:t>innovative Managementtheorien </a:t>
            </a:r>
            <a:r>
              <a:rPr lang="de-AT" sz="2000" dirty="0"/>
              <a:t>beeinflussen und verändern das Verständnis von Führung und die Rolle der Beschäftigten. Obwohl die Wurzeln von diesen Theoriekonzepten teilweise weit zurückgehen, bestimmen sie weiterhin die heutigen Strategien des Personalmanagements.</a:t>
            </a:r>
          </a:p>
          <a:p>
            <a:r>
              <a:rPr lang="de-AT" sz="2000" dirty="0"/>
              <a:t>Drei Konzepte werden in dieser Präsentation vorgestellt. Alle leiten eine </a:t>
            </a:r>
            <a:r>
              <a:rPr lang="de-AT" sz="2000" b="1" dirty="0">
                <a:solidFill>
                  <a:srgbClr val="C00000"/>
                </a:solidFill>
              </a:rPr>
              <a:t>Individualisierung der unternehmensbasierten beruflichen Beratung </a:t>
            </a:r>
            <a:r>
              <a:rPr lang="de-AT" sz="2000" dirty="0"/>
              <a:t>ein.  </a:t>
            </a:r>
          </a:p>
          <a:p>
            <a:endParaRPr lang="de-AT" sz="2000" b="1" dirty="0"/>
          </a:p>
          <a:p>
            <a:r>
              <a:rPr lang="de-AT" sz="2000" b="1" i="1" dirty="0"/>
              <a:t>Was verstehen Sie persönlich unter: Individualisierung in der unternehmensbasierten beruflichen Beratung? </a:t>
            </a:r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3BC4C4D-8DAF-4611-B5B6-C28C91860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38680038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02B4C2-8185-46B4-AACC-BF589C4B4D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6104" y="924243"/>
            <a:ext cx="11366692" cy="1917431"/>
          </a:xfrm>
        </p:spPr>
        <p:txBody>
          <a:bodyPr>
            <a:normAutofit/>
          </a:bodyPr>
          <a:lstStyle/>
          <a:p>
            <a:r>
              <a:rPr lang="de-AT" dirty="0"/>
              <a:t>Lebenszyklusorientierte Personalentwicklung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8B53505-D1F2-4BA1-B95C-13819CF5F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078597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205C19-56F6-45B3-91FC-335DBF5F8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1329238"/>
            <a:ext cx="10512426" cy="684211"/>
          </a:xfrm>
        </p:spPr>
        <p:txBody>
          <a:bodyPr>
            <a:normAutofit fontScale="90000"/>
          </a:bodyPr>
          <a:lstStyle/>
          <a:p>
            <a:r>
              <a:rPr lang="de-AT" dirty="0"/>
              <a:t>Die Entstehung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98CDCD6-0B09-48A6-A33B-F5AA458C9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734130"/>
            <a:ext cx="10512425" cy="2499360"/>
          </a:xfrm>
        </p:spPr>
        <p:txBody>
          <a:bodyPr/>
          <a:lstStyle/>
          <a:p>
            <a:r>
              <a:rPr lang="de-AT" dirty="0"/>
              <a:t>Der Ansatz einer am beruflichen Lebenszyklus orientierten Personalentwicklung wird in der deutschen Literatur zum Personalmanagement seit 1970 diskutiert </a:t>
            </a:r>
          </a:p>
          <a:p>
            <a:r>
              <a:rPr lang="de-AT" dirty="0"/>
              <a:t>Die Diskussion des Konzepts wurde von Anita Graf in ihrem Buch von 2002 wiederbelebt („Lebenszyklusorientierte Personalentwicklung“).</a:t>
            </a:r>
          </a:p>
          <a:p>
            <a:r>
              <a:rPr lang="de-AT" dirty="0"/>
              <a:t>Die berufliche Lebenszyklusorientierung beinhaltet die fortlaufende Entwicklung von allen Beschäftigten in der Organisation aufgrund der Dauer ihrer Zugehörigkeit zum Unternehmen. 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4CE3B9D-AABA-4B56-B6C5-475E3ED85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40229643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D82CE3-8DC9-4CF8-93CD-C2F797DB6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29505"/>
            <a:ext cx="5569116" cy="364266"/>
          </a:xfrm>
        </p:spPr>
        <p:txBody>
          <a:bodyPr>
            <a:noAutofit/>
          </a:bodyPr>
          <a:lstStyle/>
          <a:p>
            <a:r>
              <a:rPr lang="de-AT" sz="2000" dirty="0"/>
              <a:t>Diagramm zum beruflichen Lebenszyklus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E4FEB51-A564-48E2-A55A-08F427A628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741" y="1150222"/>
            <a:ext cx="5943163" cy="4557556"/>
          </a:xfrm>
        </p:spPr>
        <p:txBody>
          <a:bodyPr/>
          <a:lstStyle/>
          <a:p>
            <a:r>
              <a:rPr lang="de-AT" sz="1800" b="1" dirty="0"/>
              <a:t>Phase 1: Einführung</a:t>
            </a:r>
          </a:p>
          <a:p>
            <a:r>
              <a:rPr lang="de-AT" sz="1800" dirty="0"/>
              <a:t>Betriebliche Sozialisation und Bindung</a:t>
            </a:r>
          </a:p>
          <a:p>
            <a:r>
              <a:rPr lang="de-AT" sz="1800" b="1" dirty="0"/>
              <a:t>Phase 2: Wachstum</a:t>
            </a:r>
          </a:p>
          <a:p>
            <a:r>
              <a:rPr lang="de-AT" sz="1800" dirty="0"/>
              <a:t>Sie ist entscheidend für die zukünftige berufliche Entwicklung einer/eines Beschäftigten; auch eine frühe Fluktuation ist möglich</a:t>
            </a:r>
          </a:p>
          <a:p>
            <a:r>
              <a:rPr lang="de-AT" sz="1800" b="1" dirty="0"/>
              <a:t>Phase 3: Reife</a:t>
            </a:r>
          </a:p>
          <a:p>
            <a:r>
              <a:rPr lang="de-AT" sz="1800" dirty="0"/>
              <a:t>Die Kurve beruflicher Entwicklung kann anwachsen, ein Karriereplateau erreichen oder stagnieren</a:t>
            </a:r>
          </a:p>
          <a:p>
            <a:r>
              <a:rPr lang="de-AT" sz="1800" b="1" dirty="0"/>
              <a:t>Phase 4: Sättigung</a:t>
            </a:r>
          </a:p>
          <a:p>
            <a:r>
              <a:rPr lang="de-AT" sz="1800" dirty="0"/>
              <a:t>Die berufliche Entwicklung kann im Fall einer Nichtpassung von Leistung, Qualifikation oder Position abnehmen; Konsequenzen können eine interne Fluktuation, Kündigung, Abwerbung oder früher Renteneintritt sein</a:t>
            </a:r>
          </a:p>
          <a:p>
            <a:r>
              <a:rPr lang="de-AT" sz="1800" b="1" dirty="0"/>
              <a:t>Der Austritt </a:t>
            </a:r>
            <a:r>
              <a:rPr lang="de-AT" sz="1800" dirty="0"/>
              <a:t>ist schließlich das Ende jeder Beschäftigung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469FBEE-2DF7-4E31-B370-2579A63F0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F1C5FFD-0D80-4493-B6FF-75F0EE878F3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904" y="1630679"/>
            <a:ext cx="5317356" cy="377793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C0A37366-4DB7-4D40-BD84-C6996850D5AB}"/>
              </a:ext>
            </a:extLst>
          </p:cNvPr>
          <p:cNvSpPr txBox="1"/>
          <p:nvPr/>
        </p:nvSpPr>
        <p:spPr>
          <a:xfrm>
            <a:off x="7732294" y="5408612"/>
            <a:ext cx="2510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/>
              <a:t>(nach Graf 2002, S. 99)</a:t>
            </a:r>
          </a:p>
        </p:txBody>
      </p:sp>
    </p:spTree>
    <p:extLst>
      <p:ext uri="{BB962C8B-B14F-4D97-AF65-F5344CB8AC3E}">
        <p14:creationId xmlns:p14="http://schemas.microsoft.com/office/powerpoint/2010/main" val="13091993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A9841A-1AE3-4B42-AEE1-8E9B6552F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1088573"/>
            <a:ext cx="10504487" cy="1133884"/>
          </a:xfrm>
        </p:spPr>
        <p:txBody>
          <a:bodyPr>
            <a:normAutofit fontScale="90000"/>
          </a:bodyPr>
          <a:lstStyle/>
          <a:p>
            <a:r>
              <a:rPr lang="de-AT" dirty="0"/>
              <a:t>Schlussfolgerungen aus dem beruflichen Lebenszyklus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4CB6979-32BE-4C59-8B4E-CE60945EA2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2952205"/>
            <a:ext cx="10512425" cy="2725784"/>
          </a:xfrm>
        </p:spPr>
        <p:txBody>
          <a:bodyPr/>
          <a:lstStyle/>
          <a:p>
            <a:r>
              <a:rPr lang="de-AT" dirty="0"/>
              <a:t>Das Konzept umfasst die individualisierte Entwicklung und Angebote der Beratung in jeder Phase des Berufslebens einer/eines Beschäftigten</a:t>
            </a:r>
          </a:p>
          <a:p>
            <a:endParaRPr lang="de-AT" dirty="0"/>
          </a:p>
          <a:p>
            <a:r>
              <a:rPr lang="de-AT" sz="2400" b="1" i="1" dirty="0"/>
              <a:t>Diskutieren Sie mit einigen Mitstudierenden Ihrer Gruppe Ihre Schlussfolgerungen zum beruflichen Lebenszyklus in Bezug auf wesentliche Maßnahmen des Personalmanagements</a:t>
            </a:r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BFFFBA6-D984-45A9-822A-72C6EF50B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41695919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C282B7-7828-42B4-8D9A-20A6769E6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520" y="1050758"/>
            <a:ext cx="10504487" cy="1160010"/>
          </a:xfrm>
        </p:spPr>
        <p:txBody>
          <a:bodyPr>
            <a:normAutofit fontScale="90000"/>
          </a:bodyPr>
          <a:lstStyle/>
          <a:p>
            <a:r>
              <a:rPr lang="de-AT" dirty="0"/>
              <a:t>Eine kurze Zusammenfassung der Schlussfolgerungen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C8DC037-F5A8-4B2D-8BAC-F6F92A84E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2570797"/>
            <a:ext cx="10512425" cy="3054939"/>
          </a:xfrm>
        </p:spPr>
        <p:txBody>
          <a:bodyPr/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AT" dirty="0"/>
              <a:t>Das Konzept ist richtungsweisend für einen systemischen Ansatz mit Blick auf die Beschäftigten und das Unternehmen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AT" dirty="0"/>
              <a:t>Es kann die „lernende Organisation“ einschließlich des Teamlernens und des autonomen Lernens in die Tat umsetzen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AT" dirty="0"/>
              <a:t>Es ist eine lohnende Herausforderung, Beratung und Lerngelegenheiten von Beschäftigten in ihrer beruflichen Entwicklung innerhalb eines Unternehmens zu vermischen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EFFA163-8EE7-43A9-9B79-8E1A81850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4944705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avadinimas 12">
            <a:extLst>
              <a:ext uri="{FF2B5EF4-FFF2-40B4-BE49-F238E27FC236}">
                <a16:creationId xmlns:a16="http://schemas.microsoft.com/office/drawing/2014/main" id="{C846B201-1BEE-4ECD-886D-FCC666DE7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Vielen</a:t>
            </a:r>
            <a:r>
              <a:rPr lang="en-US" dirty="0"/>
              <a:t> Dank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Ihre</a:t>
            </a:r>
            <a:r>
              <a:rPr lang="en-US" dirty="0"/>
              <a:t> </a:t>
            </a:r>
            <a:r>
              <a:rPr lang="en-US" dirty="0" err="1"/>
              <a:t>Aufmerksamkeit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 err="1"/>
              <a:t>Fragen</a:t>
            </a:r>
            <a:r>
              <a:rPr lang="en-US" dirty="0"/>
              <a:t>?</a:t>
            </a:r>
            <a:endParaRPr lang="lt-LT" dirty="0"/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69505FB3-9A8E-439E-8B3D-9B9A7FD36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575510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6A2F47-29C7-408F-976E-0A3AB647F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/>
              <a:t>Die Lernziele dieser Lerneinheit 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036DBF8-C2BD-498C-9D9F-6A8EF8FDD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3B556BF-5C2B-4B16-B833-8E45DE4FF89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63638" y="2264976"/>
            <a:ext cx="10190162" cy="880901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dirty="0"/>
              <a:t>Sie können die Erfordernisse einer Individualisierung der Personalarbeit (als eine Konsequenz aus den innovativen Konzepten und Entwicklungen in Unternehmen) erklären. Sie sehen diese Individualisierung in einem systemischen Zusammenhang.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487FE9CE-ABF4-42A5-9087-003801FE425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63638" y="3854412"/>
            <a:ext cx="10188574" cy="880901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/>
              <a:t>Sie können relevante Methoden beschreiben, die auf individualisierte Formen des Lernens, des Coachings und der Beratung abzielen, ohne die Erfordernisse einer systemischen Gesamtausrichtung der Personalarbeit aus den Augen zu verlieren.</a:t>
            </a:r>
          </a:p>
        </p:txBody>
      </p:sp>
    </p:spTree>
    <p:extLst>
      <p:ext uri="{BB962C8B-B14F-4D97-AF65-F5344CB8AC3E}">
        <p14:creationId xmlns:p14="http://schemas.microsoft.com/office/powerpoint/2010/main" val="2116324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DFFD49-F04D-465B-843F-7EDE578DC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650" y="2362200"/>
            <a:ext cx="10504487" cy="1066800"/>
          </a:xfrm>
        </p:spPr>
        <p:txBody>
          <a:bodyPr>
            <a:normAutofit/>
          </a:bodyPr>
          <a:lstStyle/>
          <a:p>
            <a:r>
              <a:rPr lang="de-AT" sz="2800" dirty="0"/>
              <a:t>Peter Senge: Die fünfte Disziplin (Erste Veröffentlichung 1990 in New York)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13E70B2-AFBA-447A-8182-315CEE9236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3429000"/>
            <a:ext cx="10512425" cy="2450432"/>
          </a:xfrm>
        </p:spPr>
        <p:txBody>
          <a:bodyPr/>
          <a:lstStyle/>
          <a:p>
            <a:r>
              <a:rPr lang="de-AT" dirty="0"/>
              <a:t>Das Buch hat einen starken Impuls hin zu einem Umdenken im Personalmanagement von Unternehmen ausgelöst. Sein Ziel ist die Entwicklung innovativer Ansätze, die die </a:t>
            </a:r>
            <a:r>
              <a:rPr lang="de-AT" b="1" dirty="0">
                <a:solidFill>
                  <a:srgbClr val="C00000"/>
                </a:solidFill>
              </a:rPr>
              <a:t>Lernfähigkeit von Individuen, Teams und Organisationen </a:t>
            </a:r>
            <a:r>
              <a:rPr lang="de-AT" dirty="0"/>
              <a:t>steigern, um die Komplexität und Dynamik der Organisation und ihrer Umgebung zu handhaben. </a:t>
            </a:r>
          </a:p>
          <a:p>
            <a:r>
              <a:rPr lang="de-AT" dirty="0"/>
              <a:t>Senge entwickelt einen </a:t>
            </a:r>
            <a:r>
              <a:rPr lang="de-AT" b="1" dirty="0">
                <a:solidFill>
                  <a:srgbClr val="C00000"/>
                </a:solidFill>
              </a:rPr>
              <a:t>systemischen Ansatz </a:t>
            </a:r>
            <a:r>
              <a:rPr lang="de-AT" dirty="0"/>
              <a:t>für ein gemeinsames (</a:t>
            </a:r>
            <a:r>
              <a:rPr lang="de-AT" dirty="0" err="1"/>
              <a:t>corporate</a:t>
            </a:r>
            <a:r>
              <a:rPr lang="de-AT" dirty="0"/>
              <a:t>) Management 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3BC4C4D-8DAF-4611-B5B6-C28C91860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3125362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DFFD49-F04D-465B-843F-7EDE578DC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650" y="2362200"/>
            <a:ext cx="10504487" cy="1066800"/>
          </a:xfrm>
        </p:spPr>
        <p:txBody>
          <a:bodyPr>
            <a:normAutofit/>
          </a:bodyPr>
          <a:lstStyle/>
          <a:p>
            <a:r>
              <a:rPr lang="de-AT" sz="2800" dirty="0"/>
              <a:t>Peter Senge unterteilt die gesamten Management-aufgaben in fünf Disziplinen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3BC4C4D-8DAF-4611-B5B6-C28C91860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519B7A82-99FA-452C-B7CA-A4026EF2C4DE}"/>
              </a:ext>
            </a:extLst>
          </p:cNvPr>
          <p:cNvSpPr/>
          <p:nvPr/>
        </p:nvSpPr>
        <p:spPr>
          <a:xfrm>
            <a:off x="737581" y="3439300"/>
            <a:ext cx="10504487" cy="2448971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Systems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703779C-9031-4F34-85FB-0334D09CB2E1}"/>
              </a:ext>
            </a:extLst>
          </p:cNvPr>
          <p:cNvSpPr txBox="1"/>
          <p:nvPr/>
        </p:nvSpPr>
        <p:spPr>
          <a:xfrm>
            <a:off x="3785937" y="3578666"/>
            <a:ext cx="4804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Systemdenken (als übergreifende Disziplin) 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7B5FE0C9-8961-48A7-8DEA-58D9FF93793A}"/>
              </a:ext>
            </a:extLst>
          </p:cNvPr>
          <p:cNvSpPr/>
          <p:nvPr/>
        </p:nvSpPr>
        <p:spPr>
          <a:xfrm>
            <a:off x="3398520" y="4026933"/>
            <a:ext cx="2192154" cy="6974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solidFill>
                  <a:schemeClr val="tx1"/>
                </a:solidFill>
              </a:rPr>
              <a:t>Personal Mastery</a:t>
            </a:r>
          </a:p>
          <a:p>
            <a:pPr algn="ctr"/>
            <a:r>
              <a:rPr lang="de-AT" dirty="0">
                <a:solidFill>
                  <a:schemeClr val="tx1"/>
                </a:solidFill>
              </a:rPr>
              <a:t>(Selbstführung)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E94C63D1-BF7C-4E57-A068-EB6FED276E0E}"/>
              </a:ext>
            </a:extLst>
          </p:cNvPr>
          <p:cNvSpPr/>
          <p:nvPr/>
        </p:nvSpPr>
        <p:spPr>
          <a:xfrm>
            <a:off x="6288864" y="4026932"/>
            <a:ext cx="2101158" cy="697469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solidFill>
                  <a:schemeClr val="tx1"/>
                </a:solidFill>
              </a:rPr>
              <a:t>Mentale Modelle</a:t>
            </a:r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BEE82774-2698-461C-991B-E031B6610DBB}"/>
              </a:ext>
            </a:extLst>
          </p:cNvPr>
          <p:cNvSpPr/>
          <p:nvPr/>
        </p:nvSpPr>
        <p:spPr>
          <a:xfrm>
            <a:off x="3398520" y="4823388"/>
            <a:ext cx="2192153" cy="697468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solidFill>
                  <a:schemeClr val="tx1"/>
                </a:solidFill>
              </a:rPr>
              <a:t>Die gemeinsame Vision</a:t>
            </a: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F8F8AA5C-0F7E-42F1-A3DD-076C671F66DE}"/>
              </a:ext>
            </a:extLst>
          </p:cNvPr>
          <p:cNvSpPr/>
          <p:nvPr/>
        </p:nvSpPr>
        <p:spPr>
          <a:xfrm>
            <a:off x="6288864" y="4806982"/>
            <a:ext cx="2101158" cy="713874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  <a:p>
            <a:pPr algn="ctr"/>
            <a:endParaRPr lang="de-AT" dirty="0"/>
          </a:p>
          <a:p>
            <a:pPr algn="ctr"/>
            <a:r>
              <a:rPr lang="de-AT" dirty="0">
                <a:solidFill>
                  <a:schemeClr val="tx1"/>
                </a:solidFill>
              </a:rPr>
              <a:t>Teamlernen</a:t>
            </a:r>
          </a:p>
          <a:p>
            <a:pPr algn="ctr"/>
            <a:endParaRPr lang="de-AT" dirty="0">
              <a:solidFill>
                <a:schemeClr val="tx1"/>
              </a:solidFill>
            </a:endParaRPr>
          </a:p>
          <a:p>
            <a:pPr algn="ctr"/>
            <a:endParaRPr lang="de-AT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AC3FCB30-A1F2-4CE3-ADE9-E13560377652}"/>
              </a:ext>
            </a:extLst>
          </p:cNvPr>
          <p:cNvSpPr txBox="1"/>
          <p:nvPr/>
        </p:nvSpPr>
        <p:spPr>
          <a:xfrm>
            <a:off x="4923826" y="5531156"/>
            <a:ext cx="1962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/>
              <a:t>4 Kerndisziplinen</a:t>
            </a:r>
          </a:p>
        </p:txBody>
      </p:sp>
    </p:spTree>
    <p:extLst>
      <p:ext uri="{BB962C8B-B14F-4D97-AF65-F5344CB8AC3E}">
        <p14:creationId xmlns:p14="http://schemas.microsoft.com/office/powerpoint/2010/main" val="3256825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7070718E-AEED-4DDC-897C-E8EBEFA02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42F9688-B766-423F-B217-3FBC5A53E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/>
              <a:t>Systemdenken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9E4CFB0-7D50-4EB7-B86D-3756E57F04D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de-AT" i="1" dirty="0"/>
              <a:t>Weil die Welt immer stärker vernetzt und der Geschäftsbetrieb immer komplexer und dynamischer wurde, musste Arbeit stärker „lernhaltig“ werden. </a:t>
            </a:r>
          </a:p>
          <a:p>
            <a:pPr>
              <a:lnSpc>
                <a:spcPct val="110000"/>
              </a:lnSpc>
            </a:pPr>
            <a:endParaRPr lang="de-AT" i="1" dirty="0"/>
          </a:p>
          <a:p>
            <a:pPr>
              <a:lnSpc>
                <a:spcPct val="110000"/>
              </a:lnSpc>
            </a:pPr>
            <a:r>
              <a:rPr lang="de-AT" dirty="0"/>
              <a:t>Senge entwickelt die Vision eines kollektiven Bestrebens, das freigesetzt wird, wenn Menschen fortlaufend lernen.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8F371529-FC7B-4EB1-896C-340C8273EB23}"/>
              </a:ext>
            </a:extLst>
          </p:cNvPr>
          <p:cNvSpPr/>
          <p:nvPr/>
        </p:nvSpPr>
        <p:spPr>
          <a:xfrm>
            <a:off x="6585284" y="2430379"/>
            <a:ext cx="4227095" cy="2133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solidFill>
                  <a:schemeClr val="tx1"/>
                </a:solidFill>
              </a:rPr>
              <a:t>Systemdenken ist die übergreifende Disziplin. Senge startet seine Argumentation mit dieser fünften Disziplin. </a:t>
            </a:r>
          </a:p>
        </p:txBody>
      </p:sp>
    </p:spTree>
    <p:extLst>
      <p:ext uri="{BB962C8B-B14F-4D97-AF65-F5344CB8AC3E}">
        <p14:creationId xmlns:p14="http://schemas.microsoft.com/office/powerpoint/2010/main" val="507601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7070718E-AEED-4DDC-897C-E8EBEFA02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42F9688-B766-423F-B217-3FBC5A53E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65175"/>
            <a:ext cx="9645332" cy="728346"/>
          </a:xfrm>
        </p:spPr>
        <p:txBody>
          <a:bodyPr>
            <a:normAutofit fontScale="90000"/>
          </a:bodyPr>
          <a:lstStyle/>
          <a:p>
            <a:r>
              <a:rPr lang="de-AT" dirty="0"/>
              <a:t>Personal Mastery (Selbstführung)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9E4CFB0-7D50-4EB7-B86D-3756E57F04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" y="1678307"/>
            <a:ext cx="4913313" cy="4034515"/>
          </a:xfrm>
        </p:spPr>
        <p:txBody>
          <a:bodyPr>
            <a:normAutofit/>
          </a:bodyPr>
          <a:lstStyle/>
          <a:p>
            <a:r>
              <a:rPr lang="de-AT" i="1" dirty="0"/>
              <a:t>Organisationen lernen nur durch Individuen, die lernen.</a:t>
            </a:r>
          </a:p>
          <a:p>
            <a:endParaRPr lang="de-AT" i="1" dirty="0"/>
          </a:p>
          <a:p>
            <a:r>
              <a:rPr lang="de-AT" dirty="0"/>
              <a:t>Senge ergänzt, dass individuelles Lernen nicht Organisationslernen garantiert.</a:t>
            </a:r>
          </a:p>
          <a:p>
            <a:r>
              <a:rPr lang="de-AT" i="1" dirty="0"/>
              <a:t>Aber ohne Selbstlernen kann kein Organisationslernen entstehen.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A0D4ACA7-8A2B-49E7-941B-1489188771DB}"/>
              </a:ext>
            </a:extLst>
          </p:cNvPr>
          <p:cNvSpPr/>
          <p:nvPr/>
        </p:nvSpPr>
        <p:spPr>
          <a:xfrm>
            <a:off x="6914147" y="2518611"/>
            <a:ext cx="3866148" cy="14357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solidFill>
                  <a:schemeClr val="tx1"/>
                </a:solidFill>
              </a:rPr>
              <a:t>Senge bezeichnet Personal Mastery (Selbstführung) als die erste Kerndisziplin.</a:t>
            </a:r>
          </a:p>
        </p:txBody>
      </p:sp>
    </p:spTree>
    <p:extLst>
      <p:ext uri="{BB962C8B-B14F-4D97-AF65-F5344CB8AC3E}">
        <p14:creationId xmlns:p14="http://schemas.microsoft.com/office/powerpoint/2010/main" val="1246933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7070718E-AEED-4DDC-897C-E8EBEFA02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42F9688-B766-423F-B217-3FBC5A53E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Mentale Modelle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9E4CFB0-7D50-4EB7-B86D-3756E57F04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" y="1721850"/>
            <a:ext cx="4913313" cy="3973555"/>
          </a:xfrm>
        </p:spPr>
        <p:txBody>
          <a:bodyPr>
            <a:normAutofit fontScale="92500"/>
          </a:bodyPr>
          <a:lstStyle/>
          <a:p>
            <a:r>
              <a:rPr lang="de-AT" i="1" dirty="0"/>
              <a:t>Eine Sache, die alle Manager wissen ist die, dass viele der besten Ideen niemals in die Praxis umgesetzt werden. Herausragende Strategien scheitern bei der Umsetzung in Aktivitäten.</a:t>
            </a:r>
          </a:p>
          <a:p>
            <a:endParaRPr lang="de-AT" i="1" dirty="0"/>
          </a:p>
          <a:p>
            <a:r>
              <a:rPr lang="de-AT" dirty="0"/>
              <a:t>Dies ist den Annahmen geschuldet, die Menschen aufgrund von Vorurteilen und negativen Erfahrungen haben.</a:t>
            </a:r>
          </a:p>
          <a:p>
            <a:r>
              <a:rPr lang="de-AT" dirty="0"/>
              <a:t>Schlechte mentale Modelle sollten „</a:t>
            </a:r>
            <a:r>
              <a:rPr lang="de-AT" dirty="0" err="1"/>
              <a:t>entlernt</a:t>
            </a:r>
            <a:r>
              <a:rPr lang="de-AT" dirty="0"/>
              <a:t>“ werden.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A0D4ACA7-8A2B-49E7-941B-1489188771DB}"/>
              </a:ext>
            </a:extLst>
          </p:cNvPr>
          <p:cNvSpPr/>
          <p:nvPr/>
        </p:nvSpPr>
        <p:spPr>
          <a:xfrm>
            <a:off x="6914147" y="2518611"/>
            <a:ext cx="3866148" cy="143576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solidFill>
                  <a:schemeClr val="tx1"/>
                </a:solidFill>
              </a:rPr>
              <a:t>Senge bezeichnet Mentale Modelle als zweite Kerndisziplin. Mentale Modelle können innovative Lösungen verhindern.</a:t>
            </a:r>
          </a:p>
        </p:txBody>
      </p:sp>
    </p:spTree>
    <p:extLst>
      <p:ext uri="{BB962C8B-B14F-4D97-AF65-F5344CB8AC3E}">
        <p14:creationId xmlns:p14="http://schemas.microsoft.com/office/powerpoint/2010/main" val="3416494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7070718E-AEED-4DDC-897C-E8EBEFA02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42F9688-B766-423F-B217-3FBC5A53E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65175"/>
            <a:ext cx="7398521" cy="728346"/>
          </a:xfrm>
        </p:spPr>
        <p:txBody>
          <a:bodyPr>
            <a:normAutofit/>
          </a:bodyPr>
          <a:lstStyle/>
          <a:p>
            <a:r>
              <a:rPr lang="de-AT" dirty="0"/>
              <a:t>Die gemeinsame Vision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9E4CFB0-7D50-4EB7-B86D-3756E57F04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808936"/>
            <a:ext cx="4913313" cy="4069349"/>
          </a:xfrm>
        </p:spPr>
        <p:txBody>
          <a:bodyPr>
            <a:normAutofit/>
          </a:bodyPr>
          <a:lstStyle/>
          <a:p>
            <a:r>
              <a:rPr lang="de-AT" i="1" dirty="0"/>
              <a:t>Nur wenige Kräfte in menschlichen Angelegenheiten sind so kraftvoll wie gemeinsame Visionen.</a:t>
            </a:r>
          </a:p>
          <a:p>
            <a:endParaRPr lang="de-AT" i="1" dirty="0"/>
          </a:p>
          <a:p>
            <a:r>
              <a:rPr lang="de-AT" dirty="0"/>
              <a:t>Gemeinsame Visionen sind eine Kraft, die Energie liefert und Menschen herausragend macht. Ohne gemeinsame Visionen gibt es keine lernenden Organisationen.</a:t>
            </a:r>
          </a:p>
          <a:p>
            <a:r>
              <a:rPr lang="de-AT" i="1" dirty="0"/>
              <a:t> 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A0D4ACA7-8A2B-49E7-941B-1489188771DB}"/>
              </a:ext>
            </a:extLst>
          </p:cNvPr>
          <p:cNvSpPr/>
          <p:nvPr/>
        </p:nvSpPr>
        <p:spPr>
          <a:xfrm>
            <a:off x="6914147" y="2518611"/>
            <a:ext cx="3866148" cy="1435768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solidFill>
                  <a:schemeClr val="tx1"/>
                </a:solidFill>
              </a:rPr>
              <a:t>Senge bezeichnet die gemeinsame Vision als die dritte Kerndisziplin</a:t>
            </a:r>
          </a:p>
        </p:txBody>
      </p:sp>
    </p:spTree>
    <p:extLst>
      <p:ext uri="{BB962C8B-B14F-4D97-AF65-F5344CB8AC3E}">
        <p14:creationId xmlns:p14="http://schemas.microsoft.com/office/powerpoint/2010/main" val="2848629781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Raudona oranžinė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Pasirinktinis 3">
      <a:majorFont>
        <a:latin typeface="Open Sans Extrabold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nect! template" id="{6C52D79F-18D7-4FA6-A121-BDBD81370BAE}" vid="{B099076F-3487-4F76-89D1-DA1651670C9E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Connect! template</Template>
  <TotalTime>0</TotalTime>
  <Words>1575</Words>
  <Application>Microsoft Office PowerPoint</Application>
  <PresentationFormat>Breitbild</PresentationFormat>
  <Paragraphs>158</Paragraphs>
  <Slides>25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31" baseType="lpstr">
      <vt:lpstr>Arial</vt:lpstr>
      <vt:lpstr>Calibri</vt:lpstr>
      <vt:lpstr>Open Sans</vt:lpstr>
      <vt:lpstr>Open Sans Extrabold</vt:lpstr>
      <vt:lpstr>Open Sans Light</vt:lpstr>
      <vt:lpstr>„Office“ tema</vt:lpstr>
      <vt:lpstr>Modul 2 Lerneinheit 1: Wende zu einer lernenden Organisation</vt:lpstr>
      <vt:lpstr>Innovative Konzepte beeinflussen die unternehmensbasierte berufliche Beratung</vt:lpstr>
      <vt:lpstr>Die Lernziele dieser Lerneinheit </vt:lpstr>
      <vt:lpstr>Peter Senge: Die fünfte Disziplin (Erste Veröffentlichung 1990 in New York)</vt:lpstr>
      <vt:lpstr>Peter Senge unterteilt die gesamten Management-aufgaben in fünf Disziplinen</vt:lpstr>
      <vt:lpstr>Systemdenken</vt:lpstr>
      <vt:lpstr>Personal Mastery (Selbstführung)</vt:lpstr>
      <vt:lpstr>Mentale Modelle</vt:lpstr>
      <vt:lpstr>Die gemeinsame Vision</vt:lpstr>
      <vt:lpstr>Teamlernen</vt:lpstr>
      <vt:lpstr>Schlussfolgerungen von Peter Senge‘s Konzept der Fünften Disziplin für unternehmensbasierte berufliche Beratung</vt:lpstr>
      <vt:lpstr>Eine kurze Zusammenfassung der Schlussfolgerungen</vt:lpstr>
      <vt:lpstr>Zusammenfassung der Schlussfolgerungen – Fortsetzung</vt:lpstr>
      <vt:lpstr>Das Wertesystem einer Multigenerationen- Belegschaft</vt:lpstr>
      <vt:lpstr>Die alternde Gesellschaft macht das Arbeiten in multigenerationalen Teams wahrscheinlicher</vt:lpstr>
      <vt:lpstr>Generationen X, Y, Z</vt:lpstr>
      <vt:lpstr>Überblick über die Werte der Generationen</vt:lpstr>
      <vt:lpstr>Schlussfolgerungen zum Wertesystem der Generationen </vt:lpstr>
      <vt:lpstr>Eine kurze Zusammenfassung der Schlussfolgerungen</vt:lpstr>
      <vt:lpstr>Lebenszyklusorientierte Personalentwicklung</vt:lpstr>
      <vt:lpstr>Die Entstehung</vt:lpstr>
      <vt:lpstr>Diagramm zum beruflichen Lebenszyklus</vt:lpstr>
      <vt:lpstr>Schlussfolgerungen aus dem beruflichen Lebenszyklus</vt:lpstr>
      <vt:lpstr>Eine kurze Zusammenfassung der Schlussfolgerungen</vt:lpstr>
      <vt:lpstr>Vielen Dank für Ihre Aufmerksamkeit.  Fragen?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Laura</dc:creator>
  <cp:lastModifiedBy>Edmund Panzenböck</cp:lastModifiedBy>
  <cp:revision>152</cp:revision>
  <dcterms:created xsi:type="dcterms:W3CDTF">2020-01-27T22:45:30Z</dcterms:created>
  <dcterms:modified xsi:type="dcterms:W3CDTF">2022-08-18T09:23:36Z</dcterms:modified>
</cp:coreProperties>
</file>