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6" r:id="rId5"/>
    <p:sldId id="280" r:id="rId6"/>
    <p:sldId id="291" r:id="rId7"/>
    <p:sldId id="292" r:id="rId8"/>
    <p:sldId id="335" r:id="rId9"/>
    <p:sldId id="327" r:id="rId10"/>
    <p:sldId id="336" r:id="rId11"/>
    <p:sldId id="296" r:id="rId12"/>
    <p:sldId id="297" r:id="rId13"/>
    <p:sldId id="330" r:id="rId14"/>
    <p:sldId id="328" r:id="rId15"/>
    <p:sldId id="329" r:id="rId16"/>
    <p:sldId id="299" r:id="rId17"/>
    <p:sldId id="301" r:id="rId18"/>
    <p:sldId id="337" r:id="rId19"/>
    <p:sldId id="338" r:id="rId20"/>
    <p:sldId id="340" r:id="rId21"/>
    <p:sldId id="302"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31" r:id="rId36"/>
    <p:sldId id="319" r:id="rId37"/>
    <p:sldId id="317" r:id="rId38"/>
    <p:sldId id="318" r:id="rId39"/>
    <p:sldId id="339" r:id="rId40"/>
    <p:sldId id="320" r:id="rId41"/>
    <p:sldId id="321" r:id="rId42"/>
    <p:sldId id="322" r:id="rId43"/>
    <p:sldId id="323" r:id="rId44"/>
    <p:sldId id="324" r:id="rId45"/>
    <p:sldId id="334" r:id="rId46"/>
    <p:sldId id="325" r:id="rId47"/>
    <p:sldId id="287" r:id="rId48"/>
  </p:sldIdLst>
  <p:sldSz cx="12192000" cy="6858000"/>
  <p:notesSz cx="6889750" cy="1001871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 initials="R" lastIdx="1" clrIdx="0">
    <p:extLst>
      <p:ext uri="{19B8F6BF-5375-455C-9EA6-DF929625EA0E}">
        <p15:presenceInfo xmlns:p15="http://schemas.microsoft.com/office/powerpoint/2012/main" userId="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5332" autoAdjust="0"/>
  </p:normalViewPr>
  <p:slideViewPr>
    <p:cSldViewPr snapToGrid="0" showGuides="1">
      <p:cViewPr varScale="1">
        <p:scale>
          <a:sx n="109" d="100"/>
          <a:sy n="109" d="100"/>
        </p:scale>
        <p:origin x="846" y="96"/>
      </p:cViewPr>
      <p:guideLst>
        <p:guide orient="horz" pos="2160"/>
        <p:guide pos="3840"/>
      </p:guideLst>
    </p:cSldViewPr>
  </p:slideViewPr>
  <p:outlineViewPr>
    <p:cViewPr>
      <p:scale>
        <a:sx n="33" d="100"/>
        <a:sy n="33" d="100"/>
      </p:scale>
      <p:origin x="0" y="-41189"/>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3D44F1-0FBC-48C3-854F-3002426B58E9}" type="doc">
      <dgm:prSet loTypeId="urn:microsoft.com/office/officeart/2005/8/layout/radial1" loCatId="relationship" qsTypeId="urn:microsoft.com/office/officeart/2005/8/quickstyle/simple3" qsCatId="simple" csTypeId="urn:microsoft.com/office/officeart/2005/8/colors/accent1_2" csCatId="accent1" phldr="1"/>
      <dgm:spPr/>
      <dgm:t>
        <a:bodyPr/>
        <a:lstStyle/>
        <a:p>
          <a:endParaRPr lang="de-DE"/>
        </a:p>
      </dgm:t>
    </dgm:pt>
    <dgm:pt modelId="{6C0DF711-0DA4-41BD-8EF6-A3156C8FB7B7}">
      <dgm:prSet phldrT="[Text]" custT="1"/>
      <dgm:spPr/>
      <dgm:t>
        <a:bodyPr/>
        <a:lstStyle/>
        <a:p>
          <a:r>
            <a:rPr lang="de-DE" sz="2800" dirty="0"/>
            <a:t>CSR</a:t>
          </a:r>
        </a:p>
      </dgm:t>
    </dgm:pt>
    <dgm:pt modelId="{294E2261-C60F-4D14-9F60-004BD74008C5}" type="parTrans" cxnId="{FD9B04C7-D08D-4D56-A605-61C380751596}">
      <dgm:prSet/>
      <dgm:spPr/>
      <dgm:t>
        <a:bodyPr/>
        <a:lstStyle/>
        <a:p>
          <a:endParaRPr lang="de-DE" sz="1000"/>
        </a:p>
      </dgm:t>
    </dgm:pt>
    <dgm:pt modelId="{DF4B806B-C8A5-4C80-B45D-84AD618F536D}" type="sibTrans" cxnId="{FD9B04C7-D08D-4D56-A605-61C380751596}">
      <dgm:prSet/>
      <dgm:spPr/>
      <dgm:t>
        <a:bodyPr/>
        <a:lstStyle/>
        <a:p>
          <a:endParaRPr lang="de-DE" sz="1000"/>
        </a:p>
      </dgm:t>
    </dgm:pt>
    <dgm:pt modelId="{F8335AFF-B9D6-471D-8D34-29E9EDEC181D}">
      <dgm:prSet phldrT="[Text]" custT="1"/>
      <dgm:spPr/>
      <dgm:t>
        <a:bodyPr/>
        <a:lstStyle/>
        <a:p>
          <a:r>
            <a:rPr lang="de-DE" sz="1200" dirty="0"/>
            <a:t>Geschäftsethik</a:t>
          </a:r>
        </a:p>
      </dgm:t>
    </dgm:pt>
    <dgm:pt modelId="{28D8DA42-69E7-4CDA-9D4E-5288ADA6614A}" type="parTrans" cxnId="{8D7004A8-4E75-4955-9607-6245D7573CEE}">
      <dgm:prSet custT="1"/>
      <dgm:spPr/>
      <dgm:t>
        <a:bodyPr/>
        <a:lstStyle/>
        <a:p>
          <a:endParaRPr lang="de-DE" sz="1000"/>
        </a:p>
      </dgm:t>
    </dgm:pt>
    <dgm:pt modelId="{6635B0EF-12E9-4D67-B472-85023A17CB90}" type="sibTrans" cxnId="{8D7004A8-4E75-4955-9607-6245D7573CEE}">
      <dgm:prSet/>
      <dgm:spPr/>
      <dgm:t>
        <a:bodyPr/>
        <a:lstStyle/>
        <a:p>
          <a:endParaRPr lang="de-DE" sz="1000"/>
        </a:p>
      </dgm:t>
    </dgm:pt>
    <dgm:pt modelId="{8C2B2053-7929-48C1-B11C-F9087D785E97}">
      <dgm:prSet phldrT="[Text]" custT="1"/>
      <dgm:spPr/>
      <dgm:t>
        <a:bodyPr/>
        <a:lstStyle/>
        <a:p>
          <a:r>
            <a:rPr lang="de-DE" sz="1200" dirty="0"/>
            <a:t>Ethisches Interessenvertreter-verhalten</a:t>
          </a:r>
        </a:p>
      </dgm:t>
    </dgm:pt>
    <dgm:pt modelId="{C1622DAF-FEB3-459D-B1F5-1E95EF000092}" type="parTrans" cxnId="{E587A4E8-672F-457D-9C44-55558933CDF8}">
      <dgm:prSet custT="1"/>
      <dgm:spPr/>
      <dgm:t>
        <a:bodyPr/>
        <a:lstStyle/>
        <a:p>
          <a:endParaRPr lang="de-DE" sz="1000"/>
        </a:p>
      </dgm:t>
    </dgm:pt>
    <dgm:pt modelId="{7DF004D6-9DE0-454D-A2E4-4F598D957FFA}" type="sibTrans" cxnId="{E587A4E8-672F-457D-9C44-55558933CDF8}">
      <dgm:prSet/>
      <dgm:spPr/>
      <dgm:t>
        <a:bodyPr/>
        <a:lstStyle/>
        <a:p>
          <a:endParaRPr lang="de-DE" sz="1000"/>
        </a:p>
      </dgm:t>
    </dgm:pt>
    <dgm:pt modelId="{359EC759-9506-4CEB-895E-44B07B2A4ED7}">
      <dgm:prSet phldrT="[Text]" custT="1"/>
      <dgm:spPr/>
      <dgm:t>
        <a:bodyPr/>
        <a:lstStyle/>
        <a:p>
          <a:r>
            <a:rPr lang="de-DE" sz="1200" dirty="0"/>
            <a:t>Gute gemein-</a:t>
          </a:r>
          <a:r>
            <a:rPr lang="de-DE" sz="1200" dirty="0" err="1"/>
            <a:t>schaftliche</a:t>
          </a:r>
          <a:r>
            <a:rPr lang="de-DE" sz="1200" dirty="0"/>
            <a:t> Kontrolle</a:t>
          </a:r>
        </a:p>
      </dgm:t>
    </dgm:pt>
    <dgm:pt modelId="{DE0224E5-376A-4052-B7DB-FC85C1DC4022}" type="parTrans" cxnId="{79FDA4F3-0195-4084-A3A3-0B090BD854BA}">
      <dgm:prSet custT="1"/>
      <dgm:spPr/>
      <dgm:t>
        <a:bodyPr/>
        <a:lstStyle/>
        <a:p>
          <a:endParaRPr lang="de-DE" sz="1000"/>
        </a:p>
      </dgm:t>
    </dgm:pt>
    <dgm:pt modelId="{292C80B8-34AD-4C9F-9800-AE62084B6B58}" type="sibTrans" cxnId="{79FDA4F3-0195-4084-A3A3-0B090BD854BA}">
      <dgm:prSet/>
      <dgm:spPr/>
      <dgm:t>
        <a:bodyPr/>
        <a:lstStyle/>
        <a:p>
          <a:endParaRPr lang="de-DE" sz="1000"/>
        </a:p>
      </dgm:t>
    </dgm:pt>
    <dgm:pt modelId="{914CD50F-B3D3-4848-B920-27734BD8A250}">
      <dgm:prSet custT="1"/>
      <dgm:spPr/>
      <dgm:t>
        <a:bodyPr/>
        <a:lstStyle/>
        <a:p>
          <a:r>
            <a:rPr lang="de-DE" sz="1200"/>
            <a:t>Gemein-schaftliche</a:t>
          </a:r>
          <a:r>
            <a:rPr lang="de-DE" sz="1200" dirty="0"/>
            <a:t> soziale Leistung</a:t>
          </a:r>
        </a:p>
      </dgm:t>
    </dgm:pt>
    <dgm:pt modelId="{CA771EC4-EB82-4CF8-8A1A-51C6B5866174}" type="parTrans" cxnId="{BBE6A06C-1D47-4EBE-BE55-0BF4A8242657}">
      <dgm:prSet custT="1"/>
      <dgm:spPr/>
      <dgm:t>
        <a:bodyPr/>
        <a:lstStyle/>
        <a:p>
          <a:endParaRPr lang="de-DE" sz="1000"/>
        </a:p>
      </dgm:t>
    </dgm:pt>
    <dgm:pt modelId="{EEA45702-D14E-4B42-B353-94183771A222}" type="sibTrans" cxnId="{BBE6A06C-1D47-4EBE-BE55-0BF4A8242657}">
      <dgm:prSet/>
      <dgm:spPr/>
      <dgm:t>
        <a:bodyPr/>
        <a:lstStyle/>
        <a:p>
          <a:endParaRPr lang="de-DE" sz="1000"/>
        </a:p>
      </dgm:t>
    </dgm:pt>
    <dgm:pt modelId="{2C84F2F3-6802-4455-8C4A-356B12CC3F7A}">
      <dgm:prSet custT="1"/>
      <dgm:spPr/>
      <dgm:t>
        <a:bodyPr/>
        <a:lstStyle/>
        <a:p>
          <a:r>
            <a:rPr lang="de-DE" sz="1200" dirty="0"/>
            <a:t>Gemein-</a:t>
          </a:r>
          <a:r>
            <a:rPr lang="de-DE" sz="1200" dirty="0" err="1"/>
            <a:t>schaftliche</a:t>
          </a:r>
          <a:r>
            <a:rPr lang="de-DE" sz="1200" dirty="0"/>
            <a:t> Nachhaltigkeit</a:t>
          </a:r>
        </a:p>
      </dgm:t>
    </dgm:pt>
    <dgm:pt modelId="{46717585-AEB5-4371-A4DC-70E03CECBCA4}" type="parTrans" cxnId="{A63F166D-1BE1-43AD-8899-2C1A3AFB9AAB}">
      <dgm:prSet custT="1"/>
      <dgm:spPr/>
      <dgm:t>
        <a:bodyPr/>
        <a:lstStyle/>
        <a:p>
          <a:endParaRPr lang="de-DE" sz="1000"/>
        </a:p>
      </dgm:t>
    </dgm:pt>
    <dgm:pt modelId="{7884075E-B536-400F-9720-0CAB9A935A2C}" type="sibTrans" cxnId="{A63F166D-1BE1-43AD-8899-2C1A3AFB9AAB}">
      <dgm:prSet/>
      <dgm:spPr/>
      <dgm:t>
        <a:bodyPr/>
        <a:lstStyle/>
        <a:p>
          <a:endParaRPr lang="de-DE" sz="1000"/>
        </a:p>
      </dgm:t>
    </dgm:pt>
    <dgm:pt modelId="{6E757C4F-883C-4920-A98B-C252F24694D6}">
      <dgm:prSet custT="1"/>
      <dgm:spPr/>
      <dgm:t>
        <a:bodyPr/>
        <a:lstStyle/>
        <a:p>
          <a:r>
            <a:rPr lang="de-DE" sz="1200" dirty="0"/>
            <a:t>Gemein-</a:t>
          </a:r>
          <a:r>
            <a:rPr lang="de-DE" sz="1200" dirty="0" err="1"/>
            <a:t>schaftliche</a:t>
          </a:r>
          <a:r>
            <a:rPr lang="de-DE" sz="1200" dirty="0"/>
            <a:t> Bürger-</a:t>
          </a:r>
          <a:r>
            <a:rPr lang="de-DE" sz="1200" dirty="0" err="1"/>
            <a:t>schaft</a:t>
          </a:r>
          <a:endParaRPr lang="de-DE" sz="1200" dirty="0"/>
        </a:p>
      </dgm:t>
    </dgm:pt>
    <dgm:pt modelId="{D5675142-7F70-4AAC-B549-BE0CB3FC3371}" type="parTrans" cxnId="{C13C2B22-0D21-4572-9AAE-7DA3A8044004}">
      <dgm:prSet custT="1"/>
      <dgm:spPr/>
      <dgm:t>
        <a:bodyPr/>
        <a:lstStyle/>
        <a:p>
          <a:endParaRPr lang="de-DE" sz="1000"/>
        </a:p>
      </dgm:t>
    </dgm:pt>
    <dgm:pt modelId="{44145199-A5B3-4725-BC39-85938B3FC929}" type="sibTrans" cxnId="{C13C2B22-0D21-4572-9AAE-7DA3A8044004}">
      <dgm:prSet/>
      <dgm:spPr/>
      <dgm:t>
        <a:bodyPr/>
        <a:lstStyle/>
        <a:p>
          <a:endParaRPr lang="de-DE" sz="1000"/>
        </a:p>
      </dgm:t>
    </dgm:pt>
    <dgm:pt modelId="{B464B3B7-FE5F-4777-88C6-ED3AE35B9719}">
      <dgm:prSet custT="1"/>
      <dgm:spPr/>
      <dgm:t>
        <a:bodyPr/>
        <a:lstStyle/>
        <a:p>
          <a:r>
            <a:rPr lang="de-DE" sz="1200" b="0" dirty="0"/>
            <a:t>Interessenvertreter-Ansatz</a:t>
          </a:r>
        </a:p>
      </dgm:t>
    </dgm:pt>
    <dgm:pt modelId="{4225C604-B964-4E8C-9A31-DA0AF0AB57E3}" type="parTrans" cxnId="{3990857E-F763-47AC-AB3E-0FCD1C996311}">
      <dgm:prSet custT="1"/>
      <dgm:spPr/>
      <dgm:t>
        <a:bodyPr/>
        <a:lstStyle/>
        <a:p>
          <a:endParaRPr lang="de-DE" sz="1000"/>
        </a:p>
      </dgm:t>
    </dgm:pt>
    <dgm:pt modelId="{A790058F-C38C-46AF-8EFE-B0BE86C10A76}" type="sibTrans" cxnId="{3990857E-F763-47AC-AB3E-0FCD1C996311}">
      <dgm:prSet/>
      <dgm:spPr/>
      <dgm:t>
        <a:bodyPr/>
        <a:lstStyle/>
        <a:p>
          <a:endParaRPr lang="de-DE" sz="1000"/>
        </a:p>
      </dgm:t>
    </dgm:pt>
    <dgm:pt modelId="{ABF2595A-D2EE-4A04-B7A9-F227D1ABB80A}">
      <dgm:prSet custT="1"/>
      <dgm:spPr/>
      <dgm:t>
        <a:bodyPr/>
        <a:lstStyle/>
        <a:p>
          <a:r>
            <a:rPr lang="de-DE" sz="1200" dirty="0"/>
            <a:t>Gemein-</a:t>
          </a:r>
          <a:r>
            <a:rPr lang="de-DE" sz="1200" dirty="0" err="1"/>
            <a:t>schaftliche</a:t>
          </a:r>
          <a:r>
            <a:rPr lang="de-DE" sz="1200" dirty="0"/>
            <a:t> Haftung</a:t>
          </a:r>
        </a:p>
      </dgm:t>
    </dgm:pt>
    <dgm:pt modelId="{583B30CB-E42C-4EE0-A38C-E48093B93F4B}" type="parTrans" cxnId="{5B70EA4B-C6C5-442E-B8E3-70039127A54E}">
      <dgm:prSet custT="1"/>
      <dgm:spPr/>
      <dgm:t>
        <a:bodyPr/>
        <a:lstStyle/>
        <a:p>
          <a:endParaRPr lang="de-DE" sz="1000"/>
        </a:p>
      </dgm:t>
    </dgm:pt>
    <dgm:pt modelId="{58093251-96AA-4D7B-9918-78E6E641DC36}" type="sibTrans" cxnId="{5B70EA4B-C6C5-442E-B8E3-70039127A54E}">
      <dgm:prSet/>
      <dgm:spPr/>
      <dgm:t>
        <a:bodyPr/>
        <a:lstStyle/>
        <a:p>
          <a:endParaRPr lang="de-DE" sz="1000"/>
        </a:p>
      </dgm:t>
    </dgm:pt>
    <dgm:pt modelId="{3A8AC281-FDC8-481A-B55C-FBDFC022EBD3}" type="pres">
      <dgm:prSet presAssocID="{EA3D44F1-0FBC-48C3-854F-3002426B58E9}" presName="cycle" presStyleCnt="0">
        <dgm:presLayoutVars>
          <dgm:chMax val="1"/>
          <dgm:dir/>
          <dgm:animLvl val="ctr"/>
          <dgm:resizeHandles val="exact"/>
        </dgm:presLayoutVars>
      </dgm:prSet>
      <dgm:spPr/>
    </dgm:pt>
    <dgm:pt modelId="{15DF80A1-B941-45EA-B134-1C0D8C83985E}" type="pres">
      <dgm:prSet presAssocID="{6C0DF711-0DA4-41BD-8EF6-A3156C8FB7B7}" presName="centerShape" presStyleLbl="node0" presStyleIdx="0" presStyleCnt="1"/>
      <dgm:spPr/>
    </dgm:pt>
    <dgm:pt modelId="{6382D651-5FB5-4E73-9065-3423A54D84BC}" type="pres">
      <dgm:prSet presAssocID="{28D8DA42-69E7-4CDA-9D4E-5288ADA6614A}" presName="Name9" presStyleLbl="parChTrans1D2" presStyleIdx="0" presStyleCnt="8"/>
      <dgm:spPr/>
    </dgm:pt>
    <dgm:pt modelId="{2CC08489-C8B4-4DC3-BA93-D68CD247DE8E}" type="pres">
      <dgm:prSet presAssocID="{28D8DA42-69E7-4CDA-9D4E-5288ADA6614A}" presName="connTx" presStyleLbl="parChTrans1D2" presStyleIdx="0" presStyleCnt="8"/>
      <dgm:spPr/>
    </dgm:pt>
    <dgm:pt modelId="{8F53E9D3-E250-449C-8E11-D3F2C80B4B69}" type="pres">
      <dgm:prSet presAssocID="{F8335AFF-B9D6-471D-8D34-29E9EDEC181D}" presName="node" presStyleLbl="node1" presStyleIdx="0" presStyleCnt="8">
        <dgm:presLayoutVars>
          <dgm:bulletEnabled val="1"/>
        </dgm:presLayoutVars>
      </dgm:prSet>
      <dgm:spPr/>
    </dgm:pt>
    <dgm:pt modelId="{D303A32F-A71E-4AEB-950F-DF365E5055E6}" type="pres">
      <dgm:prSet presAssocID="{46717585-AEB5-4371-A4DC-70E03CECBCA4}" presName="Name9" presStyleLbl="parChTrans1D2" presStyleIdx="1" presStyleCnt="8"/>
      <dgm:spPr/>
    </dgm:pt>
    <dgm:pt modelId="{4F4B1C4E-4135-4C12-AE85-3084D7523CC0}" type="pres">
      <dgm:prSet presAssocID="{46717585-AEB5-4371-A4DC-70E03CECBCA4}" presName="connTx" presStyleLbl="parChTrans1D2" presStyleIdx="1" presStyleCnt="8"/>
      <dgm:spPr/>
    </dgm:pt>
    <dgm:pt modelId="{F74E9161-A489-46AA-B41D-94489506FE02}" type="pres">
      <dgm:prSet presAssocID="{2C84F2F3-6802-4455-8C4A-356B12CC3F7A}" presName="node" presStyleLbl="node1" presStyleIdx="1" presStyleCnt="8">
        <dgm:presLayoutVars>
          <dgm:bulletEnabled val="1"/>
        </dgm:presLayoutVars>
      </dgm:prSet>
      <dgm:spPr/>
    </dgm:pt>
    <dgm:pt modelId="{4B7C7665-775D-47B0-9781-6A151F5121F0}" type="pres">
      <dgm:prSet presAssocID="{4225C604-B964-4E8C-9A31-DA0AF0AB57E3}" presName="Name9" presStyleLbl="parChTrans1D2" presStyleIdx="2" presStyleCnt="8"/>
      <dgm:spPr/>
    </dgm:pt>
    <dgm:pt modelId="{4A60C8ED-852E-4665-A174-BA53D8C96AEF}" type="pres">
      <dgm:prSet presAssocID="{4225C604-B964-4E8C-9A31-DA0AF0AB57E3}" presName="connTx" presStyleLbl="parChTrans1D2" presStyleIdx="2" presStyleCnt="8"/>
      <dgm:spPr/>
    </dgm:pt>
    <dgm:pt modelId="{CFE7EF34-2E96-45FF-84DA-356D0704E6D7}" type="pres">
      <dgm:prSet presAssocID="{B464B3B7-FE5F-4777-88C6-ED3AE35B9719}" presName="node" presStyleLbl="node1" presStyleIdx="2" presStyleCnt="8">
        <dgm:presLayoutVars>
          <dgm:bulletEnabled val="1"/>
        </dgm:presLayoutVars>
      </dgm:prSet>
      <dgm:spPr/>
    </dgm:pt>
    <dgm:pt modelId="{9822D03D-A71F-4DCB-98B6-0DD75F166658}" type="pres">
      <dgm:prSet presAssocID="{583B30CB-E42C-4EE0-A38C-E48093B93F4B}" presName="Name9" presStyleLbl="parChTrans1D2" presStyleIdx="3" presStyleCnt="8"/>
      <dgm:spPr/>
    </dgm:pt>
    <dgm:pt modelId="{34F138D9-41B8-4A34-9697-96F5273076A7}" type="pres">
      <dgm:prSet presAssocID="{583B30CB-E42C-4EE0-A38C-E48093B93F4B}" presName="connTx" presStyleLbl="parChTrans1D2" presStyleIdx="3" presStyleCnt="8"/>
      <dgm:spPr/>
    </dgm:pt>
    <dgm:pt modelId="{9170CE2C-E99D-4440-97AA-B12CEC8E9233}" type="pres">
      <dgm:prSet presAssocID="{ABF2595A-D2EE-4A04-B7A9-F227D1ABB80A}" presName="node" presStyleLbl="node1" presStyleIdx="3" presStyleCnt="8">
        <dgm:presLayoutVars>
          <dgm:bulletEnabled val="1"/>
        </dgm:presLayoutVars>
      </dgm:prSet>
      <dgm:spPr/>
    </dgm:pt>
    <dgm:pt modelId="{72A05B62-40C5-42D6-B495-0CF2FA025E2C}" type="pres">
      <dgm:prSet presAssocID="{D5675142-7F70-4AAC-B549-BE0CB3FC3371}" presName="Name9" presStyleLbl="parChTrans1D2" presStyleIdx="4" presStyleCnt="8"/>
      <dgm:spPr/>
    </dgm:pt>
    <dgm:pt modelId="{59E74FAC-29EA-49D4-A766-7D3D50CF7A3E}" type="pres">
      <dgm:prSet presAssocID="{D5675142-7F70-4AAC-B549-BE0CB3FC3371}" presName="connTx" presStyleLbl="parChTrans1D2" presStyleIdx="4" presStyleCnt="8"/>
      <dgm:spPr/>
    </dgm:pt>
    <dgm:pt modelId="{F01F6CB3-4B53-4608-9EB4-BDD40F996C3D}" type="pres">
      <dgm:prSet presAssocID="{6E757C4F-883C-4920-A98B-C252F24694D6}" presName="node" presStyleLbl="node1" presStyleIdx="4" presStyleCnt="8">
        <dgm:presLayoutVars>
          <dgm:bulletEnabled val="1"/>
        </dgm:presLayoutVars>
      </dgm:prSet>
      <dgm:spPr/>
    </dgm:pt>
    <dgm:pt modelId="{4CED7CE2-0850-4296-B5CD-F15903C86CE6}" type="pres">
      <dgm:prSet presAssocID="{CA771EC4-EB82-4CF8-8A1A-51C6B5866174}" presName="Name9" presStyleLbl="parChTrans1D2" presStyleIdx="5" presStyleCnt="8"/>
      <dgm:spPr/>
    </dgm:pt>
    <dgm:pt modelId="{B9240B4A-D799-44A0-A2F4-0FFA521627C9}" type="pres">
      <dgm:prSet presAssocID="{CA771EC4-EB82-4CF8-8A1A-51C6B5866174}" presName="connTx" presStyleLbl="parChTrans1D2" presStyleIdx="5" presStyleCnt="8"/>
      <dgm:spPr/>
    </dgm:pt>
    <dgm:pt modelId="{EE532547-2CFC-42BC-B622-E8B5545F91B9}" type="pres">
      <dgm:prSet presAssocID="{914CD50F-B3D3-4848-B920-27734BD8A250}" presName="node" presStyleLbl="node1" presStyleIdx="5" presStyleCnt="8">
        <dgm:presLayoutVars>
          <dgm:bulletEnabled val="1"/>
        </dgm:presLayoutVars>
      </dgm:prSet>
      <dgm:spPr/>
    </dgm:pt>
    <dgm:pt modelId="{8F0E7D9D-411D-4BEB-B88B-FCA5437F2D29}" type="pres">
      <dgm:prSet presAssocID="{C1622DAF-FEB3-459D-B1F5-1E95EF000092}" presName="Name9" presStyleLbl="parChTrans1D2" presStyleIdx="6" presStyleCnt="8"/>
      <dgm:spPr/>
    </dgm:pt>
    <dgm:pt modelId="{03E8A6A1-116C-4728-9C3A-EA135E9CC427}" type="pres">
      <dgm:prSet presAssocID="{C1622DAF-FEB3-459D-B1F5-1E95EF000092}" presName="connTx" presStyleLbl="parChTrans1D2" presStyleIdx="6" presStyleCnt="8"/>
      <dgm:spPr/>
    </dgm:pt>
    <dgm:pt modelId="{60E4CF1F-A3D1-472D-85E7-495C1581D099}" type="pres">
      <dgm:prSet presAssocID="{8C2B2053-7929-48C1-B11C-F9087D785E97}" presName="node" presStyleLbl="node1" presStyleIdx="6" presStyleCnt="8">
        <dgm:presLayoutVars>
          <dgm:bulletEnabled val="1"/>
        </dgm:presLayoutVars>
      </dgm:prSet>
      <dgm:spPr/>
    </dgm:pt>
    <dgm:pt modelId="{7E237291-D756-4779-8D3D-637BEB801962}" type="pres">
      <dgm:prSet presAssocID="{DE0224E5-376A-4052-B7DB-FC85C1DC4022}" presName="Name9" presStyleLbl="parChTrans1D2" presStyleIdx="7" presStyleCnt="8"/>
      <dgm:spPr/>
    </dgm:pt>
    <dgm:pt modelId="{F1DBA148-93EE-48FE-B983-B4F5B31AA9C2}" type="pres">
      <dgm:prSet presAssocID="{DE0224E5-376A-4052-B7DB-FC85C1DC4022}" presName="connTx" presStyleLbl="parChTrans1D2" presStyleIdx="7" presStyleCnt="8"/>
      <dgm:spPr/>
    </dgm:pt>
    <dgm:pt modelId="{17B4FD15-4D20-4466-B34A-57BBC9286188}" type="pres">
      <dgm:prSet presAssocID="{359EC759-9506-4CEB-895E-44B07B2A4ED7}" presName="node" presStyleLbl="node1" presStyleIdx="7" presStyleCnt="8">
        <dgm:presLayoutVars>
          <dgm:bulletEnabled val="1"/>
        </dgm:presLayoutVars>
      </dgm:prSet>
      <dgm:spPr/>
    </dgm:pt>
  </dgm:ptLst>
  <dgm:cxnLst>
    <dgm:cxn modelId="{83EAE904-2B56-46F0-AD38-E0FAAAC285E8}" type="presOf" srcId="{ABF2595A-D2EE-4A04-B7A9-F227D1ABB80A}" destId="{9170CE2C-E99D-4440-97AA-B12CEC8E9233}" srcOrd="0" destOrd="0" presId="urn:microsoft.com/office/officeart/2005/8/layout/radial1"/>
    <dgm:cxn modelId="{8B564C20-EC22-4797-B2D9-EFA4DC1FFF18}" type="presOf" srcId="{C1622DAF-FEB3-459D-B1F5-1E95EF000092}" destId="{03E8A6A1-116C-4728-9C3A-EA135E9CC427}" srcOrd="1" destOrd="0" presId="urn:microsoft.com/office/officeart/2005/8/layout/radial1"/>
    <dgm:cxn modelId="{C13C2B22-0D21-4572-9AAE-7DA3A8044004}" srcId="{6C0DF711-0DA4-41BD-8EF6-A3156C8FB7B7}" destId="{6E757C4F-883C-4920-A98B-C252F24694D6}" srcOrd="4" destOrd="0" parTransId="{D5675142-7F70-4AAC-B549-BE0CB3FC3371}" sibTransId="{44145199-A5B3-4725-BC39-85938B3FC929}"/>
    <dgm:cxn modelId="{12624D2F-8F49-4F01-AF5D-114149E1AEBF}" type="presOf" srcId="{583B30CB-E42C-4EE0-A38C-E48093B93F4B}" destId="{34F138D9-41B8-4A34-9697-96F5273076A7}" srcOrd="1" destOrd="0" presId="urn:microsoft.com/office/officeart/2005/8/layout/radial1"/>
    <dgm:cxn modelId="{2550263E-0394-4EA4-A7B3-D6C9FF3EFC65}" type="presOf" srcId="{EA3D44F1-0FBC-48C3-854F-3002426B58E9}" destId="{3A8AC281-FDC8-481A-B55C-FBDFC022EBD3}" srcOrd="0" destOrd="0" presId="urn:microsoft.com/office/officeart/2005/8/layout/radial1"/>
    <dgm:cxn modelId="{2574453F-3D99-40E1-AFF7-B22A4853DD00}" type="presOf" srcId="{B464B3B7-FE5F-4777-88C6-ED3AE35B9719}" destId="{CFE7EF34-2E96-45FF-84DA-356D0704E6D7}" srcOrd="0" destOrd="0" presId="urn:microsoft.com/office/officeart/2005/8/layout/radial1"/>
    <dgm:cxn modelId="{23C56C5B-D216-4BE1-9DCF-915808157ADA}" type="presOf" srcId="{CA771EC4-EB82-4CF8-8A1A-51C6B5866174}" destId="{4CED7CE2-0850-4296-B5CD-F15903C86CE6}" srcOrd="0" destOrd="0" presId="urn:microsoft.com/office/officeart/2005/8/layout/radial1"/>
    <dgm:cxn modelId="{A1818F64-E8CE-4A20-9A67-6D106FE6281B}" type="presOf" srcId="{F8335AFF-B9D6-471D-8D34-29E9EDEC181D}" destId="{8F53E9D3-E250-449C-8E11-D3F2C80B4B69}" srcOrd="0" destOrd="0" presId="urn:microsoft.com/office/officeart/2005/8/layout/radial1"/>
    <dgm:cxn modelId="{7F07D268-4EBA-40C0-8CCD-C8F27E4CCBE7}" type="presOf" srcId="{914CD50F-B3D3-4848-B920-27734BD8A250}" destId="{EE532547-2CFC-42BC-B622-E8B5545F91B9}" srcOrd="0" destOrd="0" presId="urn:microsoft.com/office/officeart/2005/8/layout/radial1"/>
    <dgm:cxn modelId="{08BD0D4A-B4AB-4F4A-A6F0-45FEE4549CA2}" type="presOf" srcId="{6E757C4F-883C-4920-A98B-C252F24694D6}" destId="{F01F6CB3-4B53-4608-9EB4-BDD40F996C3D}" srcOrd="0" destOrd="0" presId="urn:microsoft.com/office/officeart/2005/8/layout/radial1"/>
    <dgm:cxn modelId="{DA9FDE6A-4615-4C71-A591-1A24113DA28A}" type="presOf" srcId="{359EC759-9506-4CEB-895E-44B07B2A4ED7}" destId="{17B4FD15-4D20-4466-B34A-57BBC9286188}" srcOrd="0" destOrd="0" presId="urn:microsoft.com/office/officeart/2005/8/layout/radial1"/>
    <dgm:cxn modelId="{5B70EA4B-C6C5-442E-B8E3-70039127A54E}" srcId="{6C0DF711-0DA4-41BD-8EF6-A3156C8FB7B7}" destId="{ABF2595A-D2EE-4A04-B7A9-F227D1ABB80A}" srcOrd="3" destOrd="0" parTransId="{583B30CB-E42C-4EE0-A38C-E48093B93F4B}" sibTransId="{58093251-96AA-4D7B-9918-78E6E641DC36}"/>
    <dgm:cxn modelId="{F674406C-3F74-4169-94C0-07D9EA260B9C}" type="presOf" srcId="{46717585-AEB5-4371-A4DC-70E03CECBCA4}" destId="{4F4B1C4E-4135-4C12-AE85-3084D7523CC0}" srcOrd="1" destOrd="0" presId="urn:microsoft.com/office/officeart/2005/8/layout/radial1"/>
    <dgm:cxn modelId="{BBE6A06C-1D47-4EBE-BE55-0BF4A8242657}" srcId="{6C0DF711-0DA4-41BD-8EF6-A3156C8FB7B7}" destId="{914CD50F-B3D3-4848-B920-27734BD8A250}" srcOrd="5" destOrd="0" parTransId="{CA771EC4-EB82-4CF8-8A1A-51C6B5866174}" sibTransId="{EEA45702-D14E-4B42-B353-94183771A222}"/>
    <dgm:cxn modelId="{A63F166D-1BE1-43AD-8899-2C1A3AFB9AAB}" srcId="{6C0DF711-0DA4-41BD-8EF6-A3156C8FB7B7}" destId="{2C84F2F3-6802-4455-8C4A-356B12CC3F7A}" srcOrd="1" destOrd="0" parTransId="{46717585-AEB5-4371-A4DC-70E03CECBCA4}" sibTransId="{7884075E-B536-400F-9720-0CAB9A935A2C}"/>
    <dgm:cxn modelId="{3990857E-F763-47AC-AB3E-0FCD1C996311}" srcId="{6C0DF711-0DA4-41BD-8EF6-A3156C8FB7B7}" destId="{B464B3B7-FE5F-4777-88C6-ED3AE35B9719}" srcOrd="2" destOrd="0" parTransId="{4225C604-B964-4E8C-9A31-DA0AF0AB57E3}" sibTransId="{A790058F-C38C-46AF-8EFE-B0BE86C10A76}"/>
    <dgm:cxn modelId="{C2249985-FCB9-43C8-B63D-0DB6FA566310}" type="presOf" srcId="{D5675142-7F70-4AAC-B549-BE0CB3FC3371}" destId="{72A05B62-40C5-42D6-B495-0CF2FA025E2C}" srcOrd="0" destOrd="0" presId="urn:microsoft.com/office/officeart/2005/8/layout/radial1"/>
    <dgm:cxn modelId="{B2667E8D-189E-42BB-B18F-82062F7C636F}" type="presOf" srcId="{4225C604-B964-4E8C-9A31-DA0AF0AB57E3}" destId="{4A60C8ED-852E-4665-A174-BA53D8C96AEF}" srcOrd="1" destOrd="0" presId="urn:microsoft.com/office/officeart/2005/8/layout/radial1"/>
    <dgm:cxn modelId="{527FEF9F-E5D7-4D67-97E6-DE693F86EA62}" type="presOf" srcId="{8C2B2053-7929-48C1-B11C-F9087D785E97}" destId="{60E4CF1F-A3D1-472D-85E7-495C1581D099}" srcOrd="0" destOrd="0" presId="urn:microsoft.com/office/officeart/2005/8/layout/radial1"/>
    <dgm:cxn modelId="{8D7004A8-4E75-4955-9607-6245D7573CEE}" srcId="{6C0DF711-0DA4-41BD-8EF6-A3156C8FB7B7}" destId="{F8335AFF-B9D6-471D-8D34-29E9EDEC181D}" srcOrd="0" destOrd="0" parTransId="{28D8DA42-69E7-4CDA-9D4E-5288ADA6614A}" sibTransId="{6635B0EF-12E9-4D67-B472-85023A17CB90}"/>
    <dgm:cxn modelId="{E40466B1-C195-4EFE-AD6E-07858F0F096A}" type="presOf" srcId="{CA771EC4-EB82-4CF8-8A1A-51C6B5866174}" destId="{B9240B4A-D799-44A0-A2F4-0FFA521627C9}" srcOrd="1" destOrd="0" presId="urn:microsoft.com/office/officeart/2005/8/layout/radial1"/>
    <dgm:cxn modelId="{4C23CBB8-E4EE-4F22-8B55-479386A9ADC2}" type="presOf" srcId="{28D8DA42-69E7-4CDA-9D4E-5288ADA6614A}" destId="{2CC08489-C8B4-4DC3-BA93-D68CD247DE8E}" srcOrd="1" destOrd="0" presId="urn:microsoft.com/office/officeart/2005/8/layout/radial1"/>
    <dgm:cxn modelId="{31405EC0-92BB-4CDA-814A-B1008152C484}" type="presOf" srcId="{C1622DAF-FEB3-459D-B1F5-1E95EF000092}" destId="{8F0E7D9D-411D-4BEB-B88B-FCA5437F2D29}" srcOrd="0" destOrd="0" presId="urn:microsoft.com/office/officeart/2005/8/layout/radial1"/>
    <dgm:cxn modelId="{FD9B04C7-D08D-4D56-A605-61C380751596}" srcId="{EA3D44F1-0FBC-48C3-854F-3002426B58E9}" destId="{6C0DF711-0DA4-41BD-8EF6-A3156C8FB7B7}" srcOrd="0" destOrd="0" parTransId="{294E2261-C60F-4D14-9F60-004BD74008C5}" sibTransId="{DF4B806B-C8A5-4C80-B45D-84AD618F536D}"/>
    <dgm:cxn modelId="{340073CB-610F-4118-9445-894849283A52}" type="presOf" srcId="{28D8DA42-69E7-4CDA-9D4E-5288ADA6614A}" destId="{6382D651-5FB5-4E73-9065-3423A54D84BC}" srcOrd="0" destOrd="0" presId="urn:microsoft.com/office/officeart/2005/8/layout/radial1"/>
    <dgm:cxn modelId="{7BB996CF-3D2A-4D69-B2D1-4B2C1E6364DE}" type="presOf" srcId="{D5675142-7F70-4AAC-B549-BE0CB3FC3371}" destId="{59E74FAC-29EA-49D4-A766-7D3D50CF7A3E}" srcOrd="1" destOrd="0" presId="urn:microsoft.com/office/officeart/2005/8/layout/radial1"/>
    <dgm:cxn modelId="{278B98DB-92B6-4B27-B5CC-E4DF9691A48E}" type="presOf" srcId="{46717585-AEB5-4371-A4DC-70E03CECBCA4}" destId="{D303A32F-A71E-4AEB-950F-DF365E5055E6}" srcOrd="0" destOrd="0" presId="urn:microsoft.com/office/officeart/2005/8/layout/radial1"/>
    <dgm:cxn modelId="{1C5ED1E5-E1B1-4F4F-BE87-51A2C65FF8BD}" type="presOf" srcId="{2C84F2F3-6802-4455-8C4A-356B12CC3F7A}" destId="{F74E9161-A489-46AA-B41D-94489506FE02}" srcOrd="0" destOrd="0" presId="urn:microsoft.com/office/officeart/2005/8/layout/radial1"/>
    <dgm:cxn modelId="{E587A4E8-672F-457D-9C44-55558933CDF8}" srcId="{6C0DF711-0DA4-41BD-8EF6-A3156C8FB7B7}" destId="{8C2B2053-7929-48C1-B11C-F9087D785E97}" srcOrd="6" destOrd="0" parTransId="{C1622DAF-FEB3-459D-B1F5-1E95EF000092}" sibTransId="{7DF004D6-9DE0-454D-A2E4-4F598D957FFA}"/>
    <dgm:cxn modelId="{0BBE06EF-1D48-4CD7-B08A-B91DD8BDEA5F}" type="presOf" srcId="{6C0DF711-0DA4-41BD-8EF6-A3156C8FB7B7}" destId="{15DF80A1-B941-45EA-B134-1C0D8C83985E}" srcOrd="0" destOrd="0" presId="urn:microsoft.com/office/officeart/2005/8/layout/radial1"/>
    <dgm:cxn modelId="{9705CBF0-CD6F-444F-BA53-38FFE4879A5D}" type="presOf" srcId="{583B30CB-E42C-4EE0-A38C-E48093B93F4B}" destId="{9822D03D-A71F-4DCB-98B6-0DD75F166658}" srcOrd="0" destOrd="0" presId="urn:microsoft.com/office/officeart/2005/8/layout/radial1"/>
    <dgm:cxn modelId="{A5354EF3-1285-40C8-A115-FA098FDA94E3}" type="presOf" srcId="{DE0224E5-376A-4052-B7DB-FC85C1DC4022}" destId="{F1DBA148-93EE-48FE-B983-B4F5B31AA9C2}" srcOrd="1" destOrd="0" presId="urn:microsoft.com/office/officeart/2005/8/layout/radial1"/>
    <dgm:cxn modelId="{79FDA4F3-0195-4084-A3A3-0B090BD854BA}" srcId="{6C0DF711-0DA4-41BD-8EF6-A3156C8FB7B7}" destId="{359EC759-9506-4CEB-895E-44B07B2A4ED7}" srcOrd="7" destOrd="0" parTransId="{DE0224E5-376A-4052-B7DB-FC85C1DC4022}" sibTransId="{292C80B8-34AD-4C9F-9800-AE62084B6B58}"/>
    <dgm:cxn modelId="{4E4ABAFA-C7AD-468F-896E-662CC7A1ECE4}" type="presOf" srcId="{4225C604-B964-4E8C-9A31-DA0AF0AB57E3}" destId="{4B7C7665-775D-47B0-9781-6A151F5121F0}" srcOrd="0" destOrd="0" presId="urn:microsoft.com/office/officeart/2005/8/layout/radial1"/>
    <dgm:cxn modelId="{5CA2A0FD-663C-43F1-AE4F-F79FCE836177}" type="presOf" srcId="{DE0224E5-376A-4052-B7DB-FC85C1DC4022}" destId="{7E237291-D756-4779-8D3D-637BEB801962}" srcOrd="0" destOrd="0" presId="urn:microsoft.com/office/officeart/2005/8/layout/radial1"/>
    <dgm:cxn modelId="{7A4E9781-55CD-468D-B9B4-B2B4BBCB4EE6}" type="presParOf" srcId="{3A8AC281-FDC8-481A-B55C-FBDFC022EBD3}" destId="{15DF80A1-B941-45EA-B134-1C0D8C83985E}" srcOrd="0" destOrd="0" presId="urn:microsoft.com/office/officeart/2005/8/layout/radial1"/>
    <dgm:cxn modelId="{D1102FB9-F89A-4A18-9F75-0415637C3C58}" type="presParOf" srcId="{3A8AC281-FDC8-481A-B55C-FBDFC022EBD3}" destId="{6382D651-5FB5-4E73-9065-3423A54D84BC}" srcOrd="1" destOrd="0" presId="urn:microsoft.com/office/officeart/2005/8/layout/radial1"/>
    <dgm:cxn modelId="{893B77E3-1185-487E-9C44-B9F54A43B7A2}" type="presParOf" srcId="{6382D651-5FB5-4E73-9065-3423A54D84BC}" destId="{2CC08489-C8B4-4DC3-BA93-D68CD247DE8E}" srcOrd="0" destOrd="0" presId="urn:microsoft.com/office/officeart/2005/8/layout/radial1"/>
    <dgm:cxn modelId="{9B081834-CD53-44D9-AD16-0293B15069F1}" type="presParOf" srcId="{3A8AC281-FDC8-481A-B55C-FBDFC022EBD3}" destId="{8F53E9D3-E250-449C-8E11-D3F2C80B4B69}" srcOrd="2" destOrd="0" presId="urn:microsoft.com/office/officeart/2005/8/layout/radial1"/>
    <dgm:cxn modelId="{FBB367C6-D4E1-490A-9148-DCA083FF3169}" type="presParOf" srcId="{3A8AC281-FDC8-481A-B55C-FBDFC022EBD3}" destId="{D303A32F-A71E-4AEB-950F-DF365E5055E6}" srcOrd="3" destOrd="0" presId="urn:microsoft.com/office/officeart/2005/8/layout/radial1"/>
    <dgm:cxn modelId="{0D5BAB9E-1170-4D60-8AFA-C7D8AD5339ED}" type="presParOf" srcId="{D303A32F-A71E-4AEB-950F-DF365E5055E6}" destId="{4F4B1C4E-4135-4C12-AE85-3084D7523CC0}" srcOrd="0" destOrd="0" presId="urn:microsoft.com/office/officeart/2005/8/layout/radial1"/>
    <dgm:cxn modelId="{4CA2C26B-8371-42D5-9132-E34D93E1F74C}" type="presParOf" srcId="{3A8AC281-FDC8-481A-B55C-FBDFC022EBD3}" destId="{F74E9161-A489-46AA-B41D-94489506FE02}" srcOrd="4" destOrd="0" presId="urn:microsoft.com/office/officeart/2005/8/layout/radial1"/>
    <dgm:cxn modelId="{89766CA0-A58B-45F1-8717-E3435E0F9AC1}" type="presParOf" srcId="{3A8AC281-FDC8-481A-B55C-FBDFC022EBD3}" destId="{4B7C7665-775D-47B0-9781-6A151F5121F0}" srcOrd="5" destOrd="0" presId="urn:microsoft.com/office/officeart/2005/8/layout/radial1"/>
    <dgm:cxn modelId="{5684911D-FB2A-49D4-A82C-2E20D4DC3830}" type="presParOf" srcId="{4B7C7665-775D-47B0-9781-6A151F5121F0}" destId="{4A60C8ED-852E-4665-A174-BA53D8C96AEF}" srcOrd="0" destOrd="0" presId="urn:microsoft.com/office/officeart/2005/8/layout/radial1"/>
    <dgm:cxn modelId="{80422C8C-7FF9-407A-B659-605D064DC1C8}" type="presParOf" srcId="{3A8AC281-FDC8-481A-B55C-FBDFC022EBD3}" destId="{CFE7EF34-2E96-45FF-84DA-356D0704E6D7}" srcOrd="6" destOrd="0" presId="urn:microsoft.com/office/officeart/2005/8/layout/radial1"/>
    <dgm:cxn modelId="{B5319BE6-1505-4444-85C2-6FD348960A3F}" type="presParOf" srcId="{3A8AC281-FDC8-481A-B55C-FBDFC022EBD3}" destId="{9822D03D-A71F-4DCB-98B6-0DD75F166658}" srcOrd="7" destOrd="0" presId="urn:microsoft.com/office/officeart/2005/8/layout/radial1"/>
    <dgm:cxn modelId="{D6A950DF-8045-48C5-A33B-083EF76CBF18}" type="presParOf" srcId="{9822D03D-A71F-4DCB-98B6-0DD75F166658}" destId="{34F138D9-41B8-4A34-9697-96F5273076A7}" srcOrd="0" destOrd="0" presId="urn:microsoft.com/office/officeart/2005/8/layout/radial1"/>
    <dgm:cxn modelId="{0D9C0354-B2FC-4D9A-BF64-646B12F48700}" type="presParOf" srcId="{3A8AC281-FDC8-481A-B55C-FBDFC022EBD3}" destId="{9170CE2C-E99D-4440-97AA-B12CEC8E9233}" srcOrd="8" destOrd="0" presId="urn:microsoft.com/office/officeart/2005/8/layout/radial1"/>
    <dgm:cxn modelId="{2CE2A7D6-CCBB-4368-B1AD-FFDEA43F1187}" type="presParOf" srcId="{3A8AC281-FDC8-481A-B55C-FBDFC022EBD3}" destId="{72A05B62-40C5-42D6-B495-0CF2FA025E2C}" srcOrd="9" destOrd="0" presId="urn:microsoft.com/office/officeart/2005/8/layout/radial1"/>
    <dgm:cxn modelId="{F4FBD4D6-6969-4B8C-A378-5694CBB243AE}" type="presParOf" srcId="{72A05B62-40C5-42D6-B495-0CF2FA025E2C}" destId="{59E74FAC-29EA-49D4-A766-7D3D50CF7A3E}" srcOrd="0" destOrd="0" presId="urn:microsoft.com/office/officeart/2005/8/layout/radial1"/>
    <dgm:cxn modelId="{B578CD3D-B40C-44C8-BCE3-9FEFD34B7098}" type="presParOf" srcId="{3A8AC281-FDC8-481A-B55C-FBDFC022EBD3}" destId="{F01F6CB3-4B53-4608-9EB4-BDD40F996C3D}" srcOrd="10" destOrd="0" presId="urn:microsoft.com/office/officeart/2005/8/layout/radial1"/>
    <dgm:cxn modelId="{3DA5C2FF-8546-45D3-BA38-A5B9FF7C9CD6}" type="presParOf" srcId="{3A8AC281-FDC8-481A-B55C-FBDFC022EBD3}" destId="{4CED7CE2-0850-4296-B5CD-F15903C86CE6}" srcOrd="11" destOrd="0" presId="urn:microsoft.com/office/officeart/2005/8/layout/radial1"/>
    <dgm:cxn modelId="{A87262ED-52E9-4B4C-9942-FE2E8B6FB571}" type="presParOf" srcId="{4CED7CE2-0850-4296-B5CD-F15903C86CE6}" destId="{B9240B4A-D799-44A0-A2F4-0FFA521627C9}" srcOrd="0" destOrd="0" presId="urn:microsoft.com/office/officeart/2005/8/layout/radial1"/>
    <dgm:cxn modelId="{690AB0C1-FF01-495F-9195-FC1CEC8C3A67}" type="presParOf" srcId="{3A8AC281-FDC8-481A-B55C-FBDFC022EBD3}" destId="{EE532547-2CFC-42BC-B622-E8B5545F91B9}" srcOrd="12" destOrd="0" presId="urn:microsoft.com/office/officeart/2005/8/layout/radial1"/>
    <dgm:cxn modelId="{CE85FB57-4893-4183-966D-9AF43EA79CCF}" type="presParOf" srcId="{3A8AC281-FDC8-481A-B55C-FBDFC022EBD3}" destId="{8F0E7D9D-411D-4BEB-B88B-FCA5437F2D29}" srcOrd="13" destOrd="0" presId="urn:microsoft.com/office/officeart/2005/8/layout/radial1"/>
    <dgm:cxn modelId="{5D10A2AC-88C0-4B02-89AF-B12138C0F01C}" type="presParOf" srcId="{8F0E7D9D-411D-4BEB-B88B-FCA5437F2D29}" destId="{03E8A6A1-116C-4728-9C3A-EA135E9CC427}" srcOrd="0" destOrd="0" presId="urn:microsoft.com/office/officeart/2005/8/layout/radial1"/>
    <dgm:cxn modelId="{5AB0049C-DD47-4F77-9AB4-9032C7155B29}" type="presParOf" srcId="{3A8AC281-FDC8-481A-B55C-FBDFC022EBD3}" destId="{60E4CF1F-A3D1-472D-85E7-495C1581D099}" srcOrd="14" destOrd="0" presId="urn:microsoft.com/office/officeart/2005/8/layout/radial1"/>
    <dgm:cxn modelId="{D895764F-F89A-40B7-BFA3-395E64CABD63}" type="presParOf" srcId="{3A8AC281-FDC8-481A-B55C-FBDFC022EBD3}" destId="{7E237291-D756-4779-8D3D-637BEB801962}" srcOrd="15" destOrd="0" presId="urn:microsoft.com/office/officeart/2005/8/layout/radial1"/>
    <dgm:cxn modelId="{430E9FB5-9FA6-4429-8F97-4DA7A6552EA3}" type="presParOf" srcId="{7E237291-D756-4779-8D3D-637BEB801962}" destId="{F1DBA148-93EE-48FE-B983-B4F5B31AA9C2}" srcOrd="0" destOrd="0" presId="urn:microsoft.com/office/officeart/2005/8/layout/radial1"/>
    <dgm:cxn modelId="{A7449645-54B8-4488-AB3F-DEC1FBEB3714}" type="presParOf" srcId="{3A8AC281-FDC8-481A-B55C-FBDFC022EBD3}" destId="{17B4FD15-4D20-4466-B34A-57BBC9286188}"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F80A1-B941-45EA-B134-1C0D8C83985E}">
      <dsp:nvSpPr>
        <dsp:cNvPr id="0" name=""/>
        <dsp:cNvSpPr/>
      </dsp:nvSpPr>
      <dsp:spPr>
        <a:xfrm>
          <a:off x="3348334" y="1879648"/>
          <a:ext cx="1094642" cy="109464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de-DE" sz="2800" kern="1200" dirty="0"/>
            <a:t>CSR</a:t>
          </a:r>
        </a:p>
      </dsp:txBody>
      <dsp:txXfrm>
        <a:off x="3508641" y="2039955"/>
        <a:ext cx="774028" cy="774028"/>
      </dsp:txXfrm>
    </dsp:sp>
    <dsp:sp modelId="{6382D651-5FB5-4E73-9065-3423A54D84BC}">
      <dsp:nvSpPr>
        <dsp:cNvPr id="0" name=""/>
        <dsp:cNvSpPr/>
      </dsp:nvSpPr>
      <dsp:spPr>
        <a:xfrm rot="16200000">
          <a:off x="3512126" y="1483474"/>
          <a:ext cx="767059" cy="25289"/>
        </a:xfrm>
        <a:custGeom>
          <a:avLst/>
          <a:gdLst/>
          <a:ahLst/>
          <a:cxnLst/>
          <a:rect l="0" t="0" r="0" b="0"/>
          <a:pathLst>
            <a:path>
              <a:moveTo>
                <a:pt x="0" y="12644"/>
              </a:moveTo>
              <a:lnTo>
                <a:pt x="767059" y="126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a:off x="3876479" y="1476942"/>
        <a:ext cx="38352" cy="38352"/>
      </dsp:txXfrm>
    </dsp:sp>
    <dsp:sp modelId="{8F53E9D3-E250-449C-8E11-D3F2C80B4B69}">
      <dsp:nvSpPr>
        <dsp:cNvPr id="0" name=""/>
        <dsp:cNvSpPr/>
      </dsp:nvSpPr>
      <dsp:spPr>
        <a:xfrm>
          <a:off x="3348334" y="17946"/>
          <a:ext cx="1094642" cy="109464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Geschäftsethik</a:t>
          </a:r>
        </a:p>
      </dsp:txBody>
      <dsp:txXfrm>
        <a:off x="3508641" y="178253"/>
        <a:ext cx="774028" cy="774028"/>
      </dsp:txXfrm>
    </dsp:sp>
    <dsp:sp modelId="{D303A32F-A71E-4AEB-950F-DF365E5055E6}">
      <dsp:nvSpPr>
        <dsp:cNvPr id="0" name=""/>
        <dsp:cNvSpPr/>
      </dsp:nvSpPr>
      <dsp:spPr>
        <a:xfrm rot="18900000">
          <a:off x="4170337" y="1756114"/>
          <a:ext cx="767059" cy="25289"/>
        </a:xfrm>
        <a:custGeom>
          <a:avLst/>
          <a:gdLst/>
          <a:ahLst/>
          <a:cxnLst/>
          <a:rect l="0" t="0" r="0" b="0"/>
          <a:pathLst>
            <a:path>
              <a:moveTo>
                <a:pt x="0" y="12644"/>
              </a:moveTo>
              <a:lnTo>
                <a:pt x="767059" y="126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a:off x="4534690" y="1749582"/>
        <a:ext cx="38352" cy="38352"/>
      </dsp:txXfrm>
    </dsp:sp>
    <dsp:sp modelId="{F74E9161-A489-46AA-B41D-94489506FE02}">
      <dsp:nvSpPr>
        <dsp:cNvPr id="0" name=""/>
        <dsp:cNvSpPr/>
      </dsp:nvSpPr>
      <dsp:spPr>
        <a:xfrm>
          <a:off x="4664756" y="563226"/>
          <a:ext cx="1094642" cy="109464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Gemein-</a:t>
          </a:r>
          <a:r>
            <a:rPr lang="de-DE" sz="1200" kern="1200" dirty="0" err="1"/>
            <a:t>schaftliche</a:t>
          </a:r>
          <a:r>
            <a:rPr lang="de-DE" sz="1200" kern="1200" dirty="0"/>
            <a:t> Nachhaltigkeit</a:t>
          </a:r>
        </a:p>
      </dsp:txBody>
      <dsp:txXfrm>
        <a:off x="4825063" y="723533"/>
        <a:ext cx="774028" cy="774028"/>
      </dsp:txXfrm>
    </dsp:sp>
    <dsp:sp modelId="{4B7C7665-775D-47B0-9781-6A151F5121F0}">
      <dsp:nvSpPr>
        <dsp:cNvPr id="0" name=""/>
        <dsp:cNvSpPr/>
      </dsp:nvSpPr>
      <dsp:spPr>
        <a:xfrm>
          <a:off x="4442977" y="2414325"/>
          <a:ext cx="767059" cy="25289"/>
        </a:xfrm>
        <a:custGeom>
          <a:avLst/>
          <a:gdLst/>
          <a:ahLst/>
          <a:cxnLst/>
          <a:rect l="0" t="0" r="0" b="0"/>
          <a:pathLst>
            <a:path>
              <a:moveTo>
                <a:pt x="0" y="12644"/>
              </a:moveTo>
              <a:lnTo>
                <a:pt x="767059" y="126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a:off x="4807330" y="2407793"/>
        <a:ext cx="38352" cy="38352"/>
      </dsp:txXfrm>
    </dsp:sp>
    <dsp:sp modelId="{CFE7EF34-2E96-45FF-84DA-356D0704E6D7}">
      <dsp:nvSpPr>
        <dsp:cNvPr id="0" name=""/>
        <dsp:cNvSpPr/>
      </dsp:nvSpPr>
      <dsp:spPr>
        <a:xfrm>
          <a:off x="5210036" y="1879648"/>
          <a:ext cx="1094642" cy="109464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b="0" kern="1200" dirty="0"/>
            <a:t>Interessenvertreter-Ansatz</a:t>
          </a:r>
        </a:p>
      </dsp:txBody>
      <dsp:txXfrm>
        <a:off x="5370343" y="2039955"/>
        <a:ext cx="774028" cy="774028"/>
      </dsp:txXfrm>
    </dsp:sp>
    <dsp:sp modelId="{9822D03D-A71F-4DCB-98B6-0DD75F166658}">
      <dsp:nvSpPr>
        <dsp:cNvPr id="0" name=""/>
        <dsp:cNvSpPr/>
      </dsp:nvSpPr>
      <dsp:spPr>
        <a:xfrm rot="2700000">
          <a:off x="4170337" y="3072536"/>
          <a:ext cx="767059" cy="25289"/>
        </a:xfrm>
        <a:custGeom>
          <a:avLst/>
          <a:gdLst/>
          <a:ahLst/>
          <a:cxnLst/>
          <a:rect l="0" t="0" r="0" b="0"/>
          <a:pathLst>
            <a:path>
              <a:moveTo>
                <a:pt x="0" y="12644"/>
              </a:moveTo>
              <a:lnTo>
                <a:pt x="767059" y="126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a:off x="4534690" y="3066004"/>
        <a:ext cx="38352" cy="38352"/>
      </dsp:txXfrm>
    </dsp:sp>
    <dsp:sp modelId="{9170CE2C-E99D-4440-97AA-B12CEC8E9233}">
      <dsp:nvSpPr>
        <dsp:cNvPr id="0" name=""/>
        <dsp:cNvSpPr/>
      </dsp:nvSpPr>
      <dsp:spPr>
        <a:xfrm>
          <a:off x="4664756" y="3196070"/>
          <a:ext cx="1094642" cy="109464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Gemein-</a:t>
          </a:r>
          <a:r>
            <a:rPr lang="de-DE" sz="1200" kern="1200" dirty="0" err="1"/>
            <a:t>schaftliche</a:t>
          </a:r>
          <a:r>
            <a:rPr lang="de-DE" sz="1200" kern="1200" dirty="0"/>
            <a:t> Haftung</a:t>
          </a:r>
        </a:p>
      </dsp:txBody>
      <dsp:txXfrm>
        <a:off x="4825063" y="3356377"/>
        <a:ext cx="774028" cy="774028"/>
      </dsp:txXfrm>
    </dsp:sp>
    <dsp:sp modelId="{72A05B62-40C5-42D6-B495-0CF2FA025E2C}">
      <dsp:nvSpPr>
        <dsp:cNvPr id="0" name=""/>
        <dsp:cNvSpPr/>
      </dsp:nvSpPr>
      <dsp:spPr>
        <a:xfrm rot="5400000">
          <a:off x="3512126" y="3345176"/>
          <a:ext cx="767059" cy="25289"/>
        </a:xfrm>
        <a:custGeom>
          <a:avLst/>
          <a:gdLst/>
          <a:ahLst/>
          <a:cxnLst/>
          <a:rect l="0" t="0" r="0" b="0"/>
          <a:pathLst>
            <a:path>
              <a:moveTo>
                <a:pt x="0" y="12644"/>
              </a:moveTo>
              <a:lnTo>
                <a:pt x="767059" y="126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a:off x="3876479" y="3338644"/>
        <a:ext cx="38352" cy="38352"/>
      </dsp:txXfrm>
    </dsp:sp>
    <dsp:sp modelId="{F01F6CB3-4B53-4608-9EB4-BDD40F996C3D}">
      <dsp:nvSpPr>
        <dsp:cNvPr id="0" name=""/>
        <dsp:cNvSpPr/>
      </dsp:nvSpPr>
      <dsp:spPr>
        <a:xfrm>
          <a:off x="3348334" y="3741350"/>
          <a:ext cx="1094642" cy="109464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Gemein-</a:t>
          </a:r>
          <a:r>
            <a:rPr lang="de-DE" sz="1200" kern="1200" dirty="0" err="1"/>
            <a:t>schaftliche</a:t>
          </a:r>
          <a:r>
            <a:rPr lang="de-DE" sz="1200" kern="1200" dirty="0"/>
            <a:t> Bürger-</a:t>
          </a:r>
          <a:r>
            <a:rPr lang="de-DE" sz="1200" kern="1200" dirty="0" err="1"/>
            <a:t>schaft</a:t>
          </a:r>
          <a:endParaRPr lang="de-DE" sz="1200" kern="1200" dirty="0"/>
        </a:p>
      </dsp:txBody>
      <dsp:txXfrm>
        <a:off x="3508641" y="3901657"/>
        <a:ext cx="774028" cy="774028"/>
      </dsp:txXfrm>
    </dsp:sp>
    <dsp:sp modelId="{4CED7CE2-0850-4296-B5CD-F15903C86CE6}">
      <dsp:nvSpPr>
        <dsp:cNvPr id="0" name=""/>
        <dsp:cNvSpPr/>
      </dsp:nvSpPr>
      <dsp:spPr>
        <a:xfrm rot="8100000">
          <a:off x="2853915" y="3072536"/>
          <a:ext cx="767059" cy="25289"/>
        </a:xfrm>
        <a:custGeom>
          <a:avLst/>
          <a:gdLst/>
          <a:ahLst/>
          <a:cxnLst/>
          <a:rect l="0" t="0" r="0" b="0"/>
          <a:pathLst>
            <a:path>
              <a:moveTo>
                <a:pt x="0" y="12644"/>
              </a:moveTo>
              <a:lnTo>
                <a:pt x="767059" y="126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rot="10800000">
        <a:off x="3218268" y="3066004"/>
        <a:ext cx="38352" cy="38352"/>
      </dsp:txXfrm>
    </dsp:sp>
    <dsp:sp modelId="{EE532547-2CFC-42BC-B622-E8B5545F91B9}">
      <dsp:nvSpPr>
        <dsp:cNvPr id="0" name=""/>
        <dsp:cNvSpPr/>
      </dsp:nvSpPr>
      <dsp:spPr>
        <a:xfrm>
          <a:off x="2031912" y="3196070"/>
          <a:ext cx="1094642" cy="109464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a:t>Gemein-schaftliche</a:t>
          </a:r>
          <a:r>
            <a:rPr lang="de-DE" sz="1200" kern="1200" dirty="0"/>
            <a:t> soziale Leistung</a:t>
          </a:r>
        </a:p>
      </dsp:txBody>
      <dsp:txXfrm>
        <a:off x="2192219" y="3356377"/>
        <a:ext cx="774028" cy="774028"/>
      </dsp:txXfrm>
    </dsp:sp>
    <dsp:sp modelId="{8F0E7D9D-411D-4BEB-B88B-FCA5437F2D29}">
      <dsp:nvSpPr>
        <dsp:cNvPr id="0" name=""/>
        <dsp:cNvSpPr/>
      </dsp:nvSpPr>
      <dsp:spPr>
        <a:xfrm rot="10800000">
          <a:off x="2581275" y="2414325"/>
          <a:ext cx="767059" cy="25289"/>
        </a:xfrm>
        <a:custGeom>
          <a:avLst/>
          <a:gdLst/>
          <a:ahLst/>
          <a:cxnLst/>
          <a:rect l="0" t="0" r="0" b="0"/>
          <a:pathLst>
            <a:path>
              <a:moveTo>
                <a:pt x="0" y="12644"/>
              </a:moveTo>
              <a:lnTo>
                <a:pt x="767059" y="126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rot="10800000">
        <a:off x="2945628" y="2407793"/>
        <a:ext cx="38352" cy="38352"/>
      </dsp:txXfrm>
    </dsp:sp>
    <dsp:sp modelId="{60E4CF1F-A3D1-472D-85E7-495C1581D099}">
      <dsp:nvSpPr>
        <dsp:cNvPr id="0" name=""/>
        <dsp:cNvSpPr/>
      </dsp:nvSpPr>
      <dsp:spPr>
        <a:xfrm>
          <a:off x="1486632" y="1879648"/>
          <a:ext cx="1094642" cy="109464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Ethisches Interessenvertreter-verhalten</a:t>
          </a:r>
        </a:p>
      </dsp:txBody>
      <dsp:txXfrm>
        <a:off x="1646939" y="2039955"/>
        <a:ext cx="774028" cy="774028"/>
      </dsp:txXfrm>
    </dsp:sp>
    <dsp:sp modelId="{7E237291-D756-4779-8D3D-637BEB801962}">
      <dsp:nvSpPr>
        <dsp:cNvPr id="0" name=""/>
        <dsp:cNvSpPr/>
      </dsp:nvSpPr>
      <dsp:spPr>
        <a:xfrm rot="13500000">
          <a:off x="2853915" y="1756114"/>
          <a:ext cx="767059" cy="25289"/>
        </a:xfrm>
        <a:custGeom>
          <a:avLst/>
          <a:gdLst/>
          <a:ahLst/>
          <a:cxnLst/>
          <a:rect l="0" t="0" r="0" b="0"/>
          <a:pathLst>
            <a:path>
              <a:moveTo>
                <a:pt x="0" y="12644"/>
              </a:moveTo>
              <a:lnTo>
                <a:pt x="767059" y="126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rot="10800000">
        <a:off x="3218268" y="1749582"/>
        <a:ext cx="38352" cy="38352"/>
      </dsp:txXfrm>
    </dsp:sp>
    <dsp:sp modelId="{17B4FD15-4D20-4466-B34A-57BBC9286188}">
      <dsp:nvSpPr>
        <dsp:cNvPr id="0" name=""/>
        <dsp:cNvSpPr/>
      </dsp:nvSpPr>
      <dsp:spPr>
        <a:xfrm>
          <a:off x="2031912" y="563226"/>
          <a:ext cx="1094642" cy="109464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Gute gemein-</a:t>
          </a:r>
          <a:r>
            <a:rPr lang="de-DE" sz="1200" kern="1200" dirty="0" err="1"/>
            <a:t>schaftliche</a:t>
          </a:r>
          <a:r>
            <a:rPr lang="de-DE" sz="1200" kern="1200" dirty="0"/>
            <a:t> Kontrolle</a:t>
          </a:r>
        </a:p>
      </dsp:txBody>
      <dsp:txXfrm>
        <a:off x="2192219" y="723533"/>
        <a:ext cx="774028" cy="77402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lt-LT"/>
          </a:p>
        </p:txBody>
      </p:sp>
      <p:sp>
        <p:nvSpPr>
          <p:cNvPr id="3" name="Datos vietos rezervavimo ženklas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6D2CC101-83B2-4FCF-8E40-64EEF50EDD64}" type="datetimeFigureOut">
              <a:rPr lang="lt-LT" smtClean="0"/>
              <a:t>2022-08-18</a:t>
            </a:fld>
            <a:endParaRPr lang="lt-LT"/>
          </a:p>
        </p:txBody>
      </p:sp>
      <p:sp>
        <p:nvSpPr>
          <p:cNvPr id="4" name="Skaidrės vaizdo vietos rezervavimo ženklas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lt-LT"/>
          </a:p>
        </p:txBody>
      </p:sp>
      <p:sp>
        <p:nvSpPr>
          <p:cNvPr id="5" name="Pastabų vietos rezervavimo ženklas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lt-LT"/>
          </a:p>
        </p:txBody>
      </p:sp>
      <p:sp>
        <p:nvSpPr>
          <p:cNvPr id="7" name="Skaidrės numerio vietos rezervavimo ženklas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474F2A99-8335-4AAC-9EFD-09FA6B9BBADF}" type="slidenum">
              <a:rPr lang="lt-LT" smtClean="0"/>
              <a:t>‹Nr.›</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Commitment to Corporate Social Responsibility = </a:t>
            </a:r>
            <a:r>
              <a:rPr lang="en-GB" sz="1200" dirty="0" err="1"/>
              <a:t>Unternehmerische</a:t>
            </a:r>
            <a:r>
              <a:rPr lang="en-GB" sz="1200" dirty="0"/>
              <a:t> </a:t>
            </a:r>
            <a:r>
              <a:rPr lang="en-GB" sz="1200" dirty="0" err="1"/>
              <a:t>Sozialverantwortung</a:t>
            </a:r>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1</a:t>
            </a:fld>
            <a:endParaRPr lang="lt-LT"/>
          </a:p>
        </p:txBody>
      </p:sp>
    </p:spTree>
    <p:extLst>
      <p:ext uri="{BB962C8B-B14F-4D97-AF65-F5344CB8AC3E}">
        <p14:creationId xmlns:p14="http://schemas.microsoft.com/office/powerpoint/2010/main" val="141072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Accountability</a:t>
            </a:r>
            <a:r>
              <a:rPr lang="de-DE" dirty="0"/>
              <a:t> =Verantwortung, Verantwortlichkeit Haftung</a:t>
            </a:r>
          </a:p>
        </p:txBody>
      </p:sp>
      <p:sp>
        <p:nvSpPr>
          <p:cNvPr id="4" name="Foliennummernplatzhalter 3"/>
          <p:cNvSpPr>
            <a:spLocks noGrp="1"/>
          </p:cNvSpPr>
          <p:nvPr>
            <p:ph type="sldNum" sz="quarter" idx="5"/>
          </p:nvPr>
        </p:nvSpPr>
        <p:spPr/>
        <p:txBody>
          <a:bodyPr/>
          <a:lstStyle/>
          <a:p>
            <a:fld id="{474F2A99-8335-4AAC-9EFD-09FA6B9BBADF}" type="slidenum">
              <a:rPr lang="lt-LT" smtClean="0"/>
              <a:t>6</a:t>
            </a:fld>
            <a:endParaRPr lang="lt-LT"/>
          </a:p>
        </p:txBody>
      </p:sp>
    </p:spTree>
    <p:extLst>
      <p:ext uri="{BB962C8B-B14F-4D97-AF65-F5344CB8AC3E}">
        <p14:creationId xmlns:p14="http://schemas.microsoft.com/office/powerpoint/2010/main" val="1233809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Accountability</a:t>
            </a:r>
            <a:r>
              <a:rPr lang="de-DE" dirty="0"/>
              <a:t> =Verantwortung, Verantwortlichkeit Haftung</a:t>
            </a:r>
          </a:p>
        </p:txBody>
      </p:sp>
      <p:sp>
        <p:nvSpPr>
          <p:cNvPr id="4" name="Foliennummernplatzhalter 3"/>
          <p:cNvSpPr>
            <a:spLocks noGrp="1"/>
          </p:cNvSpPr>
          <p:nvPr>
            <p:ph type="sldNum" sz="quarter" idx="5"/>
          </p:nvPr>
        </p:nvSpPr>
        <p:spPr/>
        <p:txBody>
          <a:bodyPr/>
          <a:lstStyle/>
          <a:p>
            <a:fld id="{474F2A99-8335-4AAC-9EFD-09FA6B9BBADF}" type="slidenum">
              <a:rPr lang="lt-LT" smtClean="0"/>
              <a:t>7</a:t>
            </a:fld>
            <a:endParaRPr lang="lt-LT"/>
          </a:p>
        </p:txBody>
      </p:sp>
    </p:spTree>
    <p:extLst>
      <p:ext uri="{BB962C8B-B14F-4D97-AF65-F5344CB8AC3E}">
        <p14:creationId xmlns:p14="http://schemas.microsoft.com/office/powerpoint/2010/main" val="1318967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Corporate Social Responsibility (CSR) is an umbrella term to describe how business firms, small and large, integrate social, environmental and ethical responsibilities to which they are connected into their core business strategies, structures and procedures within and across divisions, functions as well as value chains in collaboration with relevant stakeholders</a:t>
            </a:r>
          </a:p>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8</a:t>
            </a:fld>
            <a:endParaRPr lang="lt-LT"/>
          </a:p>
        </p:txBody>
      </p:sp>
    </p:spTree>
    <p:extLst>
      <p:ext uri="{BB962C8B-B14F-4D97-AF65-F5344CB8AC3E}">
        <p14:creationId xmlns:p14="http://schemas.microsoft.com/office/powerpoint/2010/main" val="142552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Gemeinschaftliche soziale Verantwortung umfasst die wirtschaftliche, legale, ethische und beliebige (philanthropische = menschenfreundliche) Erwartungen, die eine Gesellschaft an Organisationen zu einem bestimmten Zeitpunkt hat. </a:t>
            </a:r>
          </a:p>
        </p:txBody>
      </p:sp>
      <p:sp>
        <p:nvSpPr>
          <p:cNvPr id="4" name="Foliennummernplatzhalter 3"/>
          <p:cNvSpPr>
            <a:spLocks noGrp="1"/>
          </p:cNvSpPr>
          <p:nvPr>
            <p:ph type="sldNum" sz="quarter" idx="5"/>
          </p:nvPr>
        </p:nvSpPr>
        <p:spPr/>
        <p:txBody>
          <a:bodyPr/>
          <a:lstStyle/>
          <a:p>
            <a:fld id="{474F2A99-8335-4AAC-9EFD-09FA6B9BBADF}" type="slidenum">
              <a:rPr lang="lt-LT" smtClean="0"/>
              <a:t>10</a:t>
            </a:fld>
            <a:endParaRPr lang="lt-LT"/>
          </a:p>
        </p:txBody>
      </p:sp>
    </p:spTree>
    <p:extLst>
      <p:ext uri="{BB962C8B-B14F-4D97-AF65-F5344CB8AC3E}">
        <p14:creationId xmlns:p14="http://schemas.microsoft.com/office/powerpoint/2010/main" val="172550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Change Agent = Berater in der Organisationsentwicklung</a:t>
            </a:r>
          </a:p>
        </p:txBody>
      </p:sp>
      <p:sp>
        <p:nvSpPr>
          <p:cNvPr id="4" name="Foliennummernplatzhalter 3"/>
          <p:cNvSpPr>
            <a:spLocks noGrp="1"/>
          </p:cNvSpPr>
          <p:nvPr>
            <p:ph type="sldNum" sz="quarter" idx="5"/>
          </p:nvPr>
        </p:nvSpPr>
        <p:spPr/>
        <p:txBody>
          <a:bodyPr/>
          <a:lstStyle/>
          <a:p>
            <a:fld id="{474F2A99-8335-4AAC-9EFD-09FA6B9BBADF}" type="slidenum">
              <a:rPr lang="lt-LT" smtClean="0"/>
              <a:t>24</a:t>
            </a:fld>
            <a:endParaRPr lang="lt-LT"/>
          </a:p>
        </p:txBody>
      </p:sp>
    </p:spTree>
    <p:extLst>
      <p:ext uri="{BB962C8B-B14F-4D97-AF65-F5344CB8AC3E}">
        <p14:creationId xmlns:p14="http://schemas.microsoft.com/office/powerpoint/2010/main" val="2618353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noProof="0" dirty="0"/>
          </a:p>
        </p:txBody>
      </p:sp>
      <p:sp>
        <p:nvSpPr>
          <p:cNvPr id="4" name="Slide Number Placeholder 3"/>
          <p:cNvSpPr>
            <a:spLocks noGrp="1"/>
          </p:cNvSpPr>
          <p:nvPr>
            <p:ph type="sldNum" sz="quarter" idx="5"/>
          </p:nvPr>
        </p:nvSpPr>
        <p:spPr/>
        <p:txBody>
          <a:bodyPr/>
          <a:lstStyle/>
          <a:p>
            <a:fld id="{474F2A99-8335-4AAC-9EFD-09FA6B9BBADF}" type="slidenum">
              <a:rPr lang="lt-LT" smtClean="0"/>
              <a:t>37</a:t>
            </a:fld>
            <a:endParaRPr lang="lt-LT"/>
          </a:p>
        </p:txBody>
      </p:sp>
    </p:spTree>
    <p:extLst>
      <p:ext uri="{BB962C8B-B14F-4D97-AF65-F5344CB8AC3E}">
        <p14:creationId xmlns:p14="http://schemas.microsoft.com/office/powerpoint/2010/main" val="1965859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ADC4DBD5-18D9-404A-9580-46B63D4EF5A6}" type="datetimeFigureOut">
              <a:rPr lang="en-US" smtClean="0"/>
              <a:t>8/18/2022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C507BA2C-6D61-4939-A52F-AB021122427E}" type="slidenum">
              <a:rPr lang="en-US" smtClean="0"/>
              <a:t>‹Nr.›</a:t>
            </a:fld>
            <a:endParaRPr lang="en-US"/>
          </a:p>
        </p:txBody>
      </p:sp>
    </p:spTree>
    <p:extLst>
      <p:ext uri="{BB962C8B-B14F-4D97-AF65-F5344CB8AC3E}">
        <p14:creationId xmlns:p14="http://schemas.microsoft.com/office/powerpoint/2010/main" val="146858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 id="214748366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hyperlink" Target="https://www.forbes.com/sites/vickyvalet/2019/09/17/the-worlds-most-reputable-companies-for-corporate-responsibility-2019/?sh=5f7eaa07679b" TargetMode="Externa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https://www.forbes.com/sites/simonmainwaring/2016/08/11/how-lego-rebuilt-itself-as-a-purposeful-and-sustainable-brand/?sh=641e125c6f3c" TargetMode="External"/><Relationship Id="rId2" Type="http://schemas.openxmlformats.org/officeDocument/2006/relationships/hyperlink" Target="https://www.theguardian.com/environment/2014/oct/09/lego-ends-shell-partnership-following-greenpeace-campaign" TargetMode="Externa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hyperlink" Target="https://youtu.be/1bpf_sHebLI" TargetMode="External"/><Relationship Id="rId2" Type="http://schemas.openxmlformats.org/officeDocument/2006/relationships/hyperlink" Target="https://www.goodreturns.org/blog/5-creative-csr-initiatives" TargetMode="External"/><Relationship Id="rId1" Type="http://schemas.openxmlformats.org/officeDocument/2006/relationships/slideLayout" Target="../slideLayouts/slideLayout11.xml"/><Relationship Id="rId6" Type="http://schemas.openxmlformats.org/officeDocument/2006/relationships/hyperlink" Target="https://youtu.be/nkteAJBtM9A" TargetMode="External"/><Relationship Id="rId5" Type="http://schemas.openxmlformats.org/officeDocument/2006/relationships/hyperlink" Target="https://youtu.be/l9IyDvkxADU" TargetMode="External"/><Relationship Id="rId4" Type="http://schemas.openxmlformats.org/officeDocument/2006/relationships/hyperlink" Target="https://www.youtube.com/watch?v=Z5KZhm19EO0"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a:xfrm>
            <a:off x="963679" y="545123"/>
            <a:ext cx="10058400" cy="2623036"/>
          </a:xfrm>
        </p:spPr>
        <p:txBody>
          <a:bodyPr>
            <a:normAutofit/>
          </a:bodyPr>
          <a:lstStyle/>
          <a:p>
            <a:r>
              <a:rPr lang="en-GB" sz="5400" noProof="0" dirty="0"/>
              <a:t>Modul 2 - </a:t>
            </a:r>
            <a:r>
              <a:rPr lang="en-GB" sz="5400" noProof="0" dirty="0" err="1"/>
              <a:t>Lerneinheit</a:t>
            </a:r>
            <a:r>
              <a:rPr lang="en-GB" sz="5400" noProof="0" dirty="0"/>
              <a:t> 2:</a:t>
            </a:r>
            <a:r>
              <a:rPr lang="en-GB" sz="5400" dirty="0"/>
              <a:t> </a:t>
            </a:r>
            <a:r>
              <a:rPr lang="en-GB" sz="5400" noProof="0" dirty="0"/>
              <a:t>Engagement </a:t>
            </a:r>
            <a:r>
              <a:rPr lang="en-GB" sz="5400" noProof="0" dirty="0" err="1"/>
              <a:t>für</a:t>
            </a:r>
            <a:r>
              <a:rPr lang="en-GB" sz="5400" noProof="0" dirty="0"/>
              <a:t> Corporate Social Responsibility (CSR)</a:t>
            </a:r>
          </a:p>
        </p:txBody>
      </p:sp>
      <p:sp>
        <p:nvSpPr>
          <p:cNvPr id="3" name="Antrinis pavadinimas 2">
            <a:extLst>
              <a:ext uri="{FF2B5EF4-FFF2-40B4-BE49-F238E27FC236}">
                <a16:creationId xmlns:a16="http://schemas.microsoft.com/office/drawing/2014/main" id="{11E258F2-1684-456C-BD99-58FC3C8EEE07}"/>
              </a:ext>
            </a:extLst>
          </p:cNvPr>
          <p:cNvSpPr>
            <a:spLocks noGrp="1"/>
          </p:cNvSpPr>
          <p:nvPr>
            <p:ph type="subTitle" idx="1"/>
          </p:nvPr>
        </p:nvSpPr>
        <p:spPr>
          <a:xfrm>
            <a:off x="875756" y="3836374"/>
            <a:ext cx="10058400" cy="1356112"/>
          </a:xfrm>
        </p:spPr>
        <p:txBody>
          <a:bodyPr>
            <a:normAutofit fontScale="92500" lnSpcReduction="10000"/>
          </a:bodyPr>
          <a:lstStyle/>
          <a:p>
            <a:r>
              <a:rPr lang="en-GB" noProof="0" dirty="0"/>
              <a:t>Definition, </a:t>
            </a:r>
            <a:r>
              <a:rPr lang="en-GB" noProof="0" dirty="0" err="1"/>
              <a:t>konzeptioneller</a:t>
            </a:r>
            <a:r>
              <a:rPr lang="en-GB" noProof="0" dirty="0"/>
              <a:t> </a:t>
            </a:r>
            <a:r>
              <a:rPr lang="en-GB" noProof="0" dirty="0" err="1"/>
              <a:t>Rahmen</a:t>
            </a:r>
            <a:r>
              <a:rPr lang="en-GB" noProof="0" dirty="0"/>
              <a:t>, Motive, Rolle des </a:t>
            </a:r>
            <a:r>
              <a:rPr lang="en-GB" noProof="0" dirty="0" err="1"/>
              <a:t>Personalmanagements</a:t>
            </a:r>
            <a:endParaRPr lang="en-GB" noProof="0" dirty="0"/>
          </a:p>
          <a:p>
            <a:endParaRPr lang="en-GB" dirty="0"/>
          </a:p>
          <a:p>
            <a:r>
              <a:rPr lang="en-GB" noProof="0" dirty="0" err="1"/>
              <a:t>Basierend</a:t>
            </a:r>
            <a:r>
              <a:rPr lang="en-GB" noProof="0" dirty="0"/>
              <a:t> auf </a:t>
            </a:r>
            <a:r>
              <a:rPr lang="en-GB" noProof="0" dirty="0" err="1"/>
              <a:t>Entwürfen</a:t>
            </a:r>
            <a:r>
              <a:rPr lang="en-GB" noProof="0" dirty="0"/>
              <a:t> von </a:t>
            </a:r>
            <a:r>
              <a:rPr lang="en-GB" noProof="0" dirty="0" err="1"/>
              <a:t>Filiz</a:t>
            </a:r>
            <a:r>
              <a:rPr lang="en-GB" noProof="0" dirty="0"/>
              <a:t> Keser Aschenberger, Monika Petermandl, </a:t>
            </a:r>
            <a:r>
              <a:rPr lang="en-GB" noProof="0" dirty="0" err="1"/>
              <a:t>Klausjürgen</a:t>
            </a:r>
            <a:r>
              <a:rPr lang="en-GB" noProof="0" dirty="0"/>
              <a:t> Heinrich</a:t>
            </a:r>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52575"/>
            <a:ext cx="10515600" cy="781685"/>
          </a:xfrm>
        </p:spPr>
        <p:txBody>
          <a:bodyPr>
            <a:normAutofit/>
          </a:bodyPr>
          <a:lstStyle/>
          <a:p>
            <a:r>
              <a:rPr lang="en-GB" sz="4000" dirty="0" err="1"/>
              <a:t>Konzeptioneller</a:t>
            </a:r>
            <a:r>
              <a:rPr lang="en-GB" sz="4000" dirty="0"/>
              <a:t> </a:t>
            </a:r>
            <a:r>
              <a:rPr lang="en-GB" sz="4000" dirty="0" err="1"/>
              <a:t>Rahmen</a:t>
            </a:r>
            <a:endParaRPr lang="en-GB" sz="4000" dirty="0"/>
          </a:p>
        </p:txBody>
      </p:sp>
      <p:sp>
        <p:nvSpPr>
          <p:cNvPr id="3" name="Inhaltsplatzhalter 2"/>
          <p:cNvSpPr>
            <a:spLocks noGrp="1"/>
          </p:cNvSpPr>
          <p:nvPr>
            <p:ph idx="1"/>
          </p:nvPr>
        </p:nvSpPr>
        <p:spPr>
          <a:xfrm>
            <a:off x="838200" y="1177080"/>
            <a:ext cx="10515600" cy="3716973"/>
          </a:xfrm>
        </p:spPr>
        <p:txBody>
          <a:bodyPr>
            <a:normAutofit/>
          </a:bodyPr>
          <a:lstStyle/>
          <a:p>
            <a:pPr marL="0" indent="0">
              <a:buNone/>
            </a:pPr>
            <a:r>
              <a:rPr lang="en-GB" sz="1600" dirty="0"/>
              <a:t>Die </a:t>
            </a:r>
            <a:r>
              <a:rPr lang="en-GB" sz="1600" dirty="0" err="1"/>
              <a:t>Pyramide</a:t>
            </a:r>
            <a:r>
              <a:rPr lang="en-GB" sz="1600" dirty="0"/>
              <a:t> des CSR (Carroll, 1979)</a:t>
            </a:r>
          </a:p>
          <a:p>
            <a:pPr marL="0" indent="0">
              <a:buNone/>
            </a:pPr>
            <a:r>
              <a:rPr lang="en-GB" sz="1600" b="0" dirty="0"/>
              <a:t>“Corporate social responsibility encompasses the economic, legal, ethical, and discretionary (philanthropic) expectations that society has of organizations at a given point in time” (Carroll, 2016, p. 2).</a:t>
            </a:r>
          </a:p>
        </p:txBody>
      </p:sp>
      <p:pic>
        <p:nvPicPr>
          <p:cNvPr id="5" name="Grafik 4"/>
          <p:cNvPicPr>
            <a:picLocks noChangeAspect="1"/>
          </p:cNvPicPr>
          <p:nvPr/>
        </p:nvPicPr>
        <p:blipFill>
          <a:blip r:embed="rId3"/>
          <a:stretch>
            <a:fillRect/>
          </a:stretch>
        </p:blipFill>
        <p:spPr>
          <a:xfrm>
            <a:off x="2206869" y="2077501"/>
            <a:ext cx="6937132" cy="4637120"/>
          </a:xfrm>
          <a:prstGeom prst="rect">
            <a:avLst/>
          </a:prstGeom>
        </p:spPr>
      </p:pic>
    </p:spTree>
    <p:extLst>
      <p:ext uri="{BB962C8B-B14F-4D97-AF65-F5344CB8AC3E}">
        <p14:creationId xmlns:p14="http://schemas.microsoft.com/office/powerpoint/2010/main" val="1919822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45107"/>
            <a:ext cx="10515600" cy="781685"/>
          </a:xfrm>
        </p:spPr>
        <p:txBody>
          <a:bodyPr>
            <a:normAutofit/>
          </a:bodyPr>
          <a:lstStyle/>
          <a:p>
            <a:r>
              <a:rPr lang="en-GB" sz="4000" dirty="0" err="1"/>
              <a:t>Konzeptioneller</a:t>
            </a:r>
            <a:r>
              <a:rPr lang="en-GB" sz="4000" dirty="0"/>
              <a:t> </a:t>
            </a:r>
            <a:r>
              <a:rPr lang="en-GB" sz="4000" dirty="0" err="1"/>
              <a:t>Rahmen</a:t>
            </a:r>
            <a:endParaRPr lang="en-GB" sz="4000" dirty="0"/>
          </a:p>
        </p:txBody>
      </p:sp>
      <p:sp>
        <p:nvSpPr>
          <p:cNvPr id="8" name="Inhaltsplatzhalter 7"/>
          <p:cNvSpPr>
            <a:spLocks noGrp="1"/>
          </p:cNvSpPr>
          <p:nvPr>
            <p:ph idx="1"/>
          </p:nvPr>
        </p:nvSpPr>
        <p:spPr>
          <a:xfrm>
            <a:off x="838200" y="1546860"/>
            <a:ext cx="10515600" cy="1060796"/>
          </a:xfrm>
        </p:spPr>
        <p:txBody>
          <a:bodyPr/>
          <a:lstStyle/>
          <a:p>
            <a:r>
              <a:rPr lang="en-GB" dirty="0" err="1"/>
              <a:t>Ähnliche</a:t>
            </a:r>
            <a:r>
              <a:rPr lang="en-GB" dirty="0"/>
              <a:t> </a:t>
            </a:r>
            <a:r>
              <a:rPr lang="en-GB" dirty="0" err="1"/>
              <a:t>Konzepte</a:t>
            </a:r>
            <a:endParaRPr lang="en-GB" dirty="0"/>
          </a:p>
        </p:txBody>
      </p:sp>
      <p:graphicFrame>
        <p:nvGraphicFramePr>
          <p:cNvPr id="5" name="Diagramm 4">
            <a:extLst>
              <a:ext uri="{FF2B5EF4-FFF2-40B4-BE49-F238E27FC236}">
                <a16:creationId xmlns:a16="http://schemas.microsoft.com/office/drawing/2014/main" id="{41AB9B6C-F5FF-440E-BB5C-D9FFDEE0B25D}"/>
              </a:ext>
            </a:extLst>
          </p:cNvPr>
          <p:cNvGraphicFramePr/>
          <p:nvPr>
            <p:extLst>
              <p:ext uri="{D42A27DB-BD31-4B8C-83A1-F6EECF244321}">
                <p14:modId xmlns:p14="http://schemas.microsoft.com/office/powerpoint/2010/main" val="1600166383"/>
              </p:ext>
            </p:extLst>
          </p:nvPr>
        </p:nvGraphicFramePr>
        <p:xfrm>
          <a:off x="2267088" y="1546860"/>
          <a:ext cx="7791312" cy="4853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1830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20260"/>
            <a:ext cx="10515600" cy="781685"/>
          </a:xfrm>
        </p:spPr>
        <p:txBody>
          <a:bodyPr>
            <a:normAutofit/>
          </a:bodyPr>
          <a:lstStyle/>
          <a:p>
            <a:r>
              <a:rPr lang="en-GB" sz="4000" dirty="0"/>
              <a:t>Rolle des </a:t>
            </a:r>
            <a:r>
              <a:rPr lang="en-GB" sz="4000" dirty="0" err="1"/>
              <a:t>Kontextes</a:t>
            </a:r>
            <a:endParaRPr lang="en-GB" sz="4000" dirty="0"/>
          </a:p>
        </p:txBody>
      </p:sp>
      <p:sp>
        <p:nvSpPr>
          <p:cNvPr id="3" name="Inhaltsplatzhalter 2"/>
          <p:cNvSpPr>
            <a:spLocks noGrp="1"/>
          </p:cNvSpPr>
          <p:nvPr>
            <p:ph idx="1"/>
          </p:nvPr>
        </p:nvSpPr>
        <p:spPr>
          <a:xfrm>
            <a:off x="899746" y="1343551"/>
            <a:ext cx="10515600" cy="4469014"/>
          </a:xfrm>
        </p:spPr>
        <p:txBody>
          <a:bodyPr>
            <a:normAutofit/>
          </a:bodyPr>
          <a:lstStyle/>
          <a:p>
            <a:pPr marL="0" indent="0">
              <a:buNone/>
            </a:pPr>
            <a:r>
              <a:rPr lang="en-GB" dirty="0" err="1"/>
              <a:t>Kontext-Bereiche</a:t>
            </a:r>
            <a:r>
              <a:rPr lang="en-GB" dirty="0"/>
              <a:t>: CSR und der </a:t>
            </a:r>
            <a:r>
              <a:rPr lang="en-GB" dirty="0" err="1"/>
              <a:t>institutionelle</a:t>
            </a:r>
            <a:r>
              <a:rPr lang="en-GB" dirty="0"/>
              <a:t> </a:t>
            </a:r>
            <a:r>
              <a:rPr lang="en-GB" dirty="0" err="1"/>
              <a:t>Kontext</a:t>
            </a:r>
            <a:r>
              <a:rPr lang="en-GB" dirty="0"/>
              <a:t> </a:t>
            </a:r>
            <a:r>
              <a:rPr lang="en-GB" dirty="0" err="1"/>
              <a:t>eines</a:t>
            </a:r>
            <a:r>
              <a:rPr lang="en-GB" dirty="0"/>
              <a:t> </a:t>
            </a:r>
            <a:r>
              <a:rPr lang="en-GB" dirty="0" err="1"/>
              <a:t>Unternehmens</a:t>
            </a:r>
            <a:r>
              <a:rPr lang="en-GB" dirty="0"/>
              <a:t> (</a:t>
            </a:r>
            <a:r>
              <a:rPr lang="en-GB" dirty="0" err="1"/>
              <a:t>Korporation</a:t>
            </a:r>
            <a:r>
              <a:rPr lang="en-GB" dirty="0"/>
              <a:t>)</a:t>
            </a:r>
          </a:p>
          <a:p>
            <a:pPr lvl="1"/>
            <a:r>
              <a:rPr lang="en-GB" sz="2000" dirty="0"/>
              <a:t>Matten &amp; Moon (2008) </a:t>
            </a:r>
            <a:r>
              <a:rPr lang="en-GB" sz="2000" dirty="0" err="1"/>
              <a:t>entwickelten</a:t>
            </a:r>
            <a:r>
              <a:rPr lang="en-GB" sz="2000" dirty="0"/>
              <a:t> </a:t>
            </a:r>
            <a:r>
              <a:rPr lang="en-GB" sz="2000" dirty="0" err="1"/>
              <a:t>ein</a:t>
            </a:r>
            <a:r>
              <a:rPr lang="en-GB" sz="2000" dirty="0"/>
              <a:t> Modell, das auf der </a:t>
            </a:r>
            <a:r>
              <a:rPr lang="en-GB" sz="2000" dirty="0" err="1"/>
              <a:t>Interaktion</a:t>
            </a:r>
            <a:r>
              <a:rPr lang="en-GB" sz="2000" dirty="0"/>
              <a:t> der </a:t>
            </a:r>
            <a:r>
              <a:rPr lang="en-GB" sz="2000" dirty="0" err="1"/>
              <a:t>folgenden</a:t>
            </a:r>
            <a:r>
              <a:rPr lang="en-GB" sz="2000" dirty="0"/>
              <a:t> </a:t>
            </a:r>
            <a:r>
              <a:rPr lang="en-GB" sz="2000" dirty="0" err="1"/>
              <a:t>Elemente</a:t>
            </a:r>
            <a:r>
              <a:rPr lang="en-GB" sz="2000" dirty="0"/>
              <a:t> </a:t>
            </a:r>
            <a:r>
              <a:rPr lang="en-GB" sz="2000" dirty="0" err="1"/>
              <a:t>basiert</a:t>
            </a:r>
            <a:r>
              <a:rPr lang="en-GB" sz="2000" dirty="0"/>
              <a:t>: </a:t>
            </a:r>
          </a:p>
          <a:p>
            <a:pPr lvl="2">
              <a:spcBef>
                <a:spcPts val="1200"/>
              </a:spcBef>
            </a:pPr>
            <a:r>
              <a:rPr lang="en-GB" sz="1800" b="1" dirty="0" err="1">
                <a:solidFill>
                  <a:schemeClr val="tx1"/>
                </a:solidFill>
              </a:rPr>
              <a:t>Nationaler</a:t>
            </a:r>
            <a:r>
              <a:rPr lang="en-GB" sz="1800" b="1" dirty="0">
                <a:solidFill>
                  <a:schemeClr val="tx1"/>
                </a:solidFill>
              </a:rPr>
              <a:t> </a:t>
            </a:r>
            <a:r>
              <a:rPr lang="en-GB" sz="1800" b="1" dirty="0" err="1">
                <a:solidFill>
                  <a:schemeClr val="tx1"/>
                </a:solidFill>
              </a:rPr>
              <a:t>Kontext</a:t>
            </a:r>
            <a:endParaRPr lang="en-GB" sz="1800" b="1" dirty="0">
              <a:solidFill>
                <a:schemeClr val="tx1"/>
              </a:solidFill>
            </a:endParaRPr>
          </a:p>
          <a:p>
            <a:pPr lvl="3"/>
            <a:r>
              <a:rPr lang="en-GB" sz="1600" dirty="0" err="1"/>
              <a:t>Politisches</a:t>
            </a:r>
            <a:r>
              <a:rPr lang="en-GB" sz="1600" dirty="0"/>
              <a:t> System</a:t>
            </a:r>
          </a:p>
          <a:p>
            <a:pPr lvl="3"/>
            <a:r>
              <a:rPr lang="en-GB" sz="1600" dirty="0" err="1"/>
              <a:t>Finanzielles</a:t>
            </a:r>
            <a:r>
              <a:rPr lang="en-GB" sz="1600" dirty="0"/>
              <a:t> System</a:t>
            </a:r>
          </a:p>
          <a:p>
            <a:pPr lvl="3"/>
            <a:r>
              <a:rPr lang="en-GB" sz="1600" dirty="0" err="1"/>
              <a:t>Bildungs</a:t>
            </a:r>
            <a:r>
              <a:rPr lang="en-GB" sz="1600" dirty="0"/>
              <a:t>- und </a:t>
            </a:r>
            <a:r>
              <a:rPr lang="en-GB" sz="1600" dirty="0" err="1"/>
              <a:t>Beschäftigungssystem</a:t>
            </a:r>
            <a:endParaRPr lang="en-GB" sz="1600" dirty="0"/>
          </a:p>
          <a:p>
            <a:pPr lvl="3"/>
            <a:r>
              <a:rPr lang="en-GB" sz="1600" dirty="0" err="1"/>
              <a:t>Kulturelles</a:t>
            </a:r>
            <a:r>
              <a:rPr lang="en-GB" sz="1600" dirty="0"/>
              <a:t> System</a:t>
            </a:r>
          </a:p>
          <a:p>
            <a:pPr lvl="2">
              <a:spcBef>
                <a:spcPts val="1200"/>
              </a:spcBef>
            </a:pPr>
            <a:r>
              <a:rPr lang="en-GB" sz="1800" b="1" dirty="0">
                <a:solidFill>
                  <a:schemeClr val="tx1"/>
                </a:solidFill>
              </a:rPr>
              <a:t>Das </a:t>
            </a:r>
            <a:r>
              <a:rPr lang="en-GB" sz="1800" b="1" dirty="0" err="1">
                <a:solidFill>
                  <a:schemeClr val="tx1"/>
                </a:solidFill>
              </a:rPr>
              <a:t>Unternehmen</a:t>
            </a:r>
            <a:r>
              <a:rPr lang="en-GB" sz="1800" b="1" dirty="0">
                <a:solidFill>
                  <a:schemeClr val="tx1"/>
                </a:solidFill>
              </a:rPr>
              <a:t> (Corporation) </a:t>
            </a:r>
          </a:p>
          <a:p>
            <a:pPr lvl="3"/>
            <a:r>
              <a:rPr lang="en-GB" sz="1600" dirty="0" err="1"/>
              <a:t>Natur</a:t>
            </a:r>
            <a:r>
              <a:rPr lang="en-GB" sz="1600" dirty="0"/>
              <a:t> des </a:t>
            </a:r>
            <a:r>
              <a:rPr lang="en-GB" sz="1600" dirty="0" err="1"/>
              <a:t>Unternehmens</a:t>
            </a:r>
            <a:endParaRPr lang="en-GB" sz="1600" dirty="0"/>
          </a:p>
          <a:p>
            <a:pPr lvl="3"/>
            <a:r>
              <a:rPr lang="en-GB" sz="1600" dirty="0"/>
              <a:t>Organisation von </a:t>
            </a:r>
            <a:r>
              <a:rPr lang="en-GB" sz="1600" dirty="0" err="1"/>
              <a:t>Marktprozessen</a:t>
            </a:r>
            <a:endParaRPr lang="en-GB" sz="1600" dirty="0"/>
          </a:p>
          <a:p>
            <a:pPr lvl="3"/>
            <a:r>
              <a:rPr lang="en-GB" sz="1600" dirty="0" err="1"/>
              <a:t>Kontroll</a:t>
            </a:r>
            <a:r>
              <a:rPr lang="en-GB" sz="1600" dirty="0"/>
              <a:t>- und </a:t>
            </a:r>
            <a:r>
              <a:rPr lang="en-GB" sz="1600" dirty="0" err="1"/>
              <a:t>Koordinationssysteme</a:t>
            </a:r>
            <a:endParaRPr lang="en-GB" sz="1600" dirty="0"/>
          </a:p>
        </p:txBody>
      </p:sp>
      <p:sp>
        <p:nvSpPr>
          <p:cNvPr id="4" name="Fußzeilenplatzhalt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36071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09046"/>
            <a:ext cx="10515600" cy="781685"/>
          </a:xfrm>
        </p:spPr>
        <p:txBody>
          <a:bodyPr>
            <a:normAutofit/>
          </a:bodyPr>
          <a:lstStyle/>
          <a:p>
            <a:r>
              <a:rPr lang="en-GB" sz="4000" dirty="0"/>
              <a:t>Rolle des </a:t>
            </a:r>
            <a:r>
              <a:rPr lang="en-GB" sz="4000" dirty="0" err="1"/>
              <a:t>Kontextes</a:t>
            </a:r>
            <a:r>
              <a:rPr lang="en-GB" sz="4000" dirty="0"/>
              <a:t> 		</a:t>
            </a:r>
          </a:p>
        </p:txBody>
      </p:sp>
      <p:sp>
        <p:nvSpPr>
          <p:cNvPr id="3" name="Inhaltsplatzhalter 2"/>
          <p:cNvSpPr>
            <a:spLocks noGrp="1"/>
          </p:cNvSpPr>
          <p:nvPr>
            <p:ph idx="1"/>
          </p:nvPr>
        </p:nvSpPr>
        <p:spPr>
          <a:xfrm>
            <a:off x="838200" y="1190731"/>
            <a:ext cx="10515600" cy="4626837"/>
          </a:xfrm>
        </p:spPr>
        <p:txBody>
          <a:bodyPr/>
          <a:lstStyle/>
          <a:p>
            <a:pPr marL="0" indent="0">
              <a:buNone/>
            </a:pPr>
            <a:r>
              <a:rPr lang="en-GB" sz="2000" dirty="0" err="1"/>
              <a:t>Kontext-Bereiche</a:t>
            </a:r>
            <a:r>
              <a:rPr lang="en-GB" sz="2000" dirty="0"/>
              <a:t>: </a:t>
            </a:r>
          </a:p>
          <a:p>
            <a:r>
              <a:rPr lang="en-GB" sz="2000" b="0" dirty="0"/>
              <a:t>CSR-</a:t>
            </a:r>
            <a:r>
              <a:rPr lang="en-GB" sz="2000" b="0" dirty="0" err="1"/>
              <a:t>Themen</a:t>
            </a:r>
            <a:r>
              <a:rPr lang="en-GB" sz="2000" b="0" dirty="0"/>
              <a:t> in </a:t>
            </a:r>
            <a:r>
              <a:rPr lang="en-GB" sz="2000" b="0" dirty="0" err="1"/>
              <a:t>amerikanischen</a:t>
            </a:r>
            <a:r>
              <a:rPr lang="en-GB" sz="2000" b="0" dirty="0"/>
              <a:t> und </a:t>
            </a:r>
            <a:r>
              <a:rPr lang="en-GB" sz="2000" b="0" dirty="0" err="1"/>
              <a:t>europäischen</a:t>
            </a:r>
            <a:r>
              <a:rPr lang="en-GB" sz="2000" b="0" dirty="0"/>
              <a:t> </a:t>
            </a:r>
            <a:r>
              <a:rPr lang="en-GB" sz="2000" b="0" dirty="0" err="1"/>
              <a:t>Kontexten</a:t>
            </a:r>
            <a:r>
              <a:rPr lang="en-GB" sz="2000" b="0" dirty="0"/>
              <a:t> (</a:t>
            </a:r>
            <a:r>
              <a:rPr lang="en-GB" sz="2000" b="0" dirty="0" err="1"/>
              <a:t>Beispiele</a:t>
            </a:r>
            <a:r>
              <a:rPr lang="en-GB" sz="2000" b="0" dirty="0"/>
              <a:t>) (Matten &amp; Moon, 2008)</a:t>
            </a:r>
          </a:p>
          <a:p>
            <a:endParaRPr lang="en-GB" dirty="0"/>
          </a:p>
        </p:txBody>
      </p:sp>
      <p:pic>
        <p:nvPicPr>
          <p:cNvPr id="5" name="Grafik 4"/>
          <p:cNvPicPr>
            <a:picLocks noChangeAspect="1"/>
          </p:cNvPicPr>
          <p:nvPr/>
        </p:nvPicPr>
        <p:blipFill>
          <a:blip r:embed="rId2"/>
          <a:stretch>
            <a:fillRect/>
          </a:stretch>
        </p:blipFill>
        <p:spPr>
          <a:xfrm>
            <a:off x="2338923" y="2139073"/>
            <a:ext cx="6268746" cy="4686844"/>
          </a:xfrm>
          <a:prstGeom prst="rect">
            <a:avLst/>
          </a:prstGeom>
        </p:spPr>
      </p:pic>
    </p:spTree>
    <p:extLst>
      <p:ext uri="{BB962C8B-B14F-4D97-AF65-F5344CB8AC3E}">
        <p14:creationId xmlns:p14="http://schemas.microsoft.com/office/powerpoint/2010/main" val="3804689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24543"/>
            <a:ext cx="10515600" cy="781685"/>
          </a:xfrm>
        </p:spPr>
        <p:txBody>
          <a:bodyPr>
            <a:normAutofit/>
          </a:bodyPr>
          <a:lstStyle/>
          <a:p>
            <a:r>
              <a:rPr lang="en-GB" sz="4000" dirty="0"/>
              <a:t>Motive </a:t>
            </a:r>
            <a:r>
              <a:rPr lang="en-GB" sz="4000" dirty="0" err="1"/>
              <a:t>für</a:t>
            </a:r>
            <a:r>
              <a:rPr lang="en-GB" sz="4000" dirty="0"/>
              <a:t> CSR</a:t>
            </a:r>
            <a:endParaRPr lang="en-GB" sz="4000" dirty="0">
              <a:highlight>
                <a:srgbClr val="FFFF00"/>
              </a:highlight>
            </a:endParaRPr>
          </a:p>
        </p:txBody>
      </p:sp>
      <p:sp>
        <p:nvSpPr>
          <p:cNvPr id="3" name="Inhaltsplatzhalter 2"/>
          <p:cNvSpPr>
            <a:spLocks noGrp="1"/>
          </p:cNvSpPr>
          <p:nvPr>
            <p:ph idx="1"/>
          </p:nvPr>
        </p:nvSpPr>
        <p:spPr>
          <a:xfrm>
            <a:off x="838200" y="1732274"/>
            <a:ext cx="10515600" cy="3912388"/>
          </a:xfrm>
        </p:spPr>
        <p:txBody>
          <a:bodyPr>
            <a:normAutofit/>
          </a:bodyPr>
          <a:lstStyle/>
          <a:p>
            <a:r>
              <a:rPr lang="en-GB" dirty="0" err="1"/>
              <a:t>Zwei</a:t>
            </a:r>
            <a:r>
              <a:rPr lang="en-GB" dirty="0"/>
              <a:t> </a:t>
            </a:r>
            <a:r>
              <a:rPr lang="en-GB" dirty="0" err="1"/>
              <a:t>Hauptmotive</a:t>
            </a:r>
            <a:endParaRPr lang="en-GB" dirty="0"/>
          </a:p>
          <a:p>
            <a:pPr lvl="1"/>
            <a:endParaRPr lang="en-GB" dirty="0"/>
          </a:p>
          <a:p>
            <a:pPr lvl="1"/>
            <a:r>
              <a:rPr lang="en-GB" dirty="0" err="1"/>
              <a:t>Ethische</a:t>
            </a:r>
            <a:r>
              <a:rPr lang="en-GB" dirty="0"/>
              <a:t> Motive (</a:t>
            </a:r>
            <a:r>
              <a:rPr lang="en-GB" dirty="0" err="1"/>
              <a:t>intrinsisch</a:t>
            </a:r>
            <a:r>
              <a:rPr lang="en-GB" dirty="0"/>
              <a:t>)</a:t>
            </a:r>
          </a:p>
          <a:p>
            <a:pPr lvl="1"/>
            <a:endParaRPr lang="en-GB" dirty="0"/>
          </a:p>
          <a:p>
            <a:pPr lvl="1"/>
            <a:r>
              <a:rPr lang="en-GB" dirty="0" err="1"/>
              <a:t>Instrumentelle</a:t>
            </a:r>
            <a:r>
              <a:rPr lang="en-GB" dirty="0"/>
              <a:t> Motive (</a:t>
            </a:r>
            <a:r>
              <a:rPr lang="en-GB" dirty="0" err="1"/>
              <a:t>extrinsisch</a:t>
            </a:r>
            <a:r>
              <a:rPr lang="en-GB" dirty="0"/>
              <a:t>)</a:t>
            </a:r>
          </a:p>
          <a:p>
            <a:pPr marL="914400" lvl="2" indent="0">
              <a:buNone/>
            </a:pPr>
            <a:endParaRPr lang="en-GB" dirty="0"/>
          </a:p>
        </p:txBody>
      </p:sp>
    </p:spTree>
    <p:extLst>
      <p:ext uri="{BB962C8B-B14F-4D97-AF65-F5344CB8AC3E}">
        <p14:creationId xmlns:p14="http://schemas.microsoft.com/office/powerpoint/2010/main" val="4163012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24543"/>
            <a:ext cx="10515600" cy="781685"/>
          </a:xfrm>
        </p:spPr>
        <p:txBody>
          <a:bodyPr>
            <a:normAutofit/>
          </a:bodyPr>
          <a:lstStyle/>
          <a:p>
            <a:r>
              <a:rPr lang="en-GB" sz="4000" dirty="0"/>
              <a:t>Motive </a:t>
            </a:r>
            <a:r>
              <a:rPr lang="en-GB" sz="4000" dirty="0" err="1"/>
              <a:t>für</a:t>
            </a:r>
            <a:r>
              <a:rPr lang="en-GB" sz="4000" dirty="0"/>
              <a:t> CSR</a:t>
            </a:r>
            <a:endParaRPr lang="en-GB" sz="4000" dirty="0">
              <a:highlight>
                <a:srgbClr val="FFFF00"/>
              </a:highlight>
            </a:endParaRPr>
          </a:p>
        </p:txBody>
      </p:sp>
      <p:sp>
        <p:nvSpPr>
          <p:cNvPr id="3" name="Inhaltsplatzhalter 2"/>
          <p:cNvSpPr>
            <a:spLocks noGrp="1"/>
          </p:cNvSpPr>
          <p:nvPr>
            <p:ph idx="1"/>
          </p:nvPr>
        </p:nvSpPr>
        <p:spPr>
          <a:xfrm>
            <a:off x="706315" y="2277397"/>
            <a:ext cx="10515600" cy="2127549"/>
          </a:xfrm>
        </p:spPr>
        <p:txBody>
          <a:bodyPr>
            <a:normAutofit/>
          </a:bodyPr>
          <a:lstStyle/>
          <a:p>
            <a:pPr lvl="1"/>
            <a:r>
              <a:rPr lang="en-GB" b="1" dirty="0" err="1">
                <a:solidFill>
                  <a:schemeClr val="tx1"/>
                </a:solidFill>
              </a:rPr>
              <a:t>Ethische</a:t>
            </a:r>
            <a:r>
              <a:rPr lang="en-GB" b="1" dirty="0">
                <a:solidFill>
                  <a:schemeClr val="tx1"/>
                </a:solidFill>
              </a:rPr>
              <a:t> Motive (</a:t>
            </a:r>
            <a:r>
              <a:rPr lang="en-GB" b="1" dirty="0" err="1">
                <a:solidFill>
                  <a:schemeClr val="tx1"/>
                </a:solidFill>
              </a:rPr>
              <a:t>intrinsisch</a:t>
            </a:r>
            <a:r>
              <a:rPr lang="en-GB" b="1" dirty="0">
                <a:solidFill>
                  <a:schemeClr val="tx1"/>
                </a:solidFill>
              </a:rPr>
              <a:t>)</a:t>
            </a:r>
          </a:p>
          <a:p>
            <a:pPr marL="457200" lvl="1" indent="0">
              <a:buNone/>
            </a:pPr>
            <a:endParaRPr lang="en-GB" dirty="0"/>
          </a:p>
          <a:p>
            <a:pPr lvl="2">
              <a:lnSpc>
                <a:spcPct val="150000"/>
              </a:lnSpc>
            </a:pPr>
            <a:r>
              <a:rPr lang="en-GB" dirty="0" err="1"/>
              <a:t>Förderung</a:t>
            </a:r>
            <a:r>
              <a:rPr lang="en-GB" dirty="0"/>
              <a:t> von </a:t>
            </a:r>
            <a:r>
              <a:rPr lang="en-GB" dirty="0" err="1"/>
              <a:t>sozialer</a:t>
            </a:r>
            <a:r>
              <a:rPr lang="en-GB" dirty="0"/>
              <a:t> Innovation, </a:t>
            </a:r>
            <a:r>
              <a:rPr lang="en-GB" dirty="0" err="1"/>
              <a:t>Zusammenhalt</a:t>
            </a:r>
            <a:r>
              <a:rPr lang="en-GB" dirty="0"/>
              <a:t> (</a:t>
            </a:r>
            <a:r>
              <a:rPr lang="en-GB" dirty="0" err="1"/>
              <a:t>Kohäsion</a:t>
            </a:r>
            <a:r>
              <a:rPr lang="en-GB" dirty="0"/>
              <a:t>), </a:t>
            </a:r>
            <a:r>
              <a:rPr lang="en-GB" dirty="0" err="1"/>
              <a:t>Inklusion</a:t>
            </a:r>
            <a:r>
              <a:rPr lang="en-GB" dirty="0"/>
              <a:t> und </a:t>
            </a:r>
            <a:r>
              <a:rPr lang="en-GB" dirty="0" err="1"/>
              <a:t>Nachhaltigkeit</a:t>
            </a:r>
            <a:endParaRPr lang="en-GB" dirty="0"/>
          </a:p>
          <a:p>
            <a:pPr marL="914400" lvl="2" indent="0">
              <a:buNone/>
            </a:pPr>
            <a:endParaRPr lang="en-GB" dirty="0"/>
          </a:p>
        </p:txBody>
      </p:sp>
    </p:spTree>
    <p:extLst>
      <p:ext uri="{BB962C8B-B14F-4D97-AF65-F5344CB8AC3E}">
        <p14:creationId xmlns:p14="http://schemas.microsoft.com/office/powerpoint/2010/main" val="899157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8359"/>
            <a:ext cx="10515600" cy="781685"/>
          </a:xfrm>
        </p:spPr>
        <p:txBody>
          <a:bodyPr>
            <a:normAutofit/>
          </a:bodyPr>
          <a:lstStyle/>
          <a:p>
            <a:r>
              <a:rPr lang="en-GB" sz="4000" dirty="0"/>
              <a:t>Motive </a:t>
            </a:r>
            <a:r>
              <a:rPr lang="en-GB" sz="4000" dirty="0" err="1"/>
              <a:t>für</a:t>
            </a:r>
            <a:r>
              <a:rPr lang="en-GB" sz="4000" dirty="0"/>
              <a:t> CSR</a:t>
            </a:r>
            <a:endParaRPr lang="en-GB" sz="4000" dirty="0">
              <a:highlight>
                <a:srgbClr val="FFFF00"/>
              </a:highlight>
            </a:endParaRPr>
          </a:p>
        </p:txBody>
      </p:sp>
      <p:sp>
        <p:nvSpPr>
          <p:cNvPr id="3" name="Inhaltsplatzhalter 2"/>
          <p:cNvSpPr>
            <a:spLocks noGrp="1"/>
          </p:cNvSpPr>
          <p:nvPr>
            <p:ph idx="1"/>
          </p:nvPr>
        </p:nvSpPr>
        <p:spPr>
          <a:xfrm>
            <a:off x="838200" y="1060044"/>
            <a:ext cx="10515600" cy="5156118"/>
          </a:xfrm>
        </p:spPr>
        <p:txBody>
          <a:bodyPr>
            <a:normAutofit/>
          </a:bodyPr>
          <a:lstStyle/>
          <a:p>
            <a:pPr lvl="1">
              <a:lnSpc>
                <a:spcPct val="100000"/>
              </a:lnSpc>
            </a:pPr>
            <a:r>
              <a:rPr lang="en-GB" b="1" dirty="0" err="1">
                <a:solidFill>
                  <a:schemeClr val="tx1"/>
                </a:solidFill>
              </a:rPr>
              <a:t>Instrumentelle</a:t>
            </a:r>
            <a:r>
              <a:rPr lang="en-GB" b="1" dirty="0">
                <a:solidFill>
                  <a:schemeClr val="tx1"/>
                </a:solidFill>
              </a:rPr>
              <a:t> Motive (</a:t>
            </a:r>
            <a:r>
              <a:rPr lang="en-GB" b="1" dirty="0" err="1">
                <a:solidFill>
                  <a:schemeClr val="tx1"/>
                </a:solidFill>
              </a:rPr>
              <a:t>extrinsisch</a:t>
            </a:r>
            <a:r>
              <a:rPr lang="en-GB" b="1" dirty="0">
                <a:solidFill>
                  <a:schemeClr val="tx1"/>
                </a:solidFill>
              </a:rPr>
              <a:t>)</a:t>
            </a:r>
          </a:p>
          <a:p>
            <a:pPr lvl="2">
              <a:lnSpc>
                <a:spcPct val="100000"/>
              </a:lnSpc>
            </a:pPr>
            <a:r>
              <a:rPr lang="en-GB" b="0" dirty="0"/>
              <a:t>Um </a:t>
            </a:r>
            <a:r>
              <a:rPr lang="en-GB" b="0" dirty="0" err="1"/>
              <a:t>Talente</a:t>
            </a:r>
            <a:r>
              <a:rPr lang="en-GB" b="0" dirty="0"/>
              <a:t> </a:t>
            </a:r>
            <a:r>
              <a:rPr lang="en-GB" b="0" dirty="0" err="1"/>
              <a:t>anzulocken</a:t>
            </a:r>
            <a:r>
              <a:rPr lang="en-GB" b="0" dirty="0"/>
              <a:t>, </a:t>
            </a:r>
            <a:r>
              <a:rPr lang="en-GB" b="0" dirty="0" err="1"/>
              <a:t>erhöhtes</a:t>
            </a:r>
            <a:r>
              <a:rPr lang="en-GB" b="0" dirty="0"/>
              <a:t> </a:t>
            </a:r>
            <a:r>
              <a:rPr lang="en-GB" b="0" dirty="0" err="1"/>
              <a:t>Mitarbeiterengagement</a:t>
            </a:r>
            <a:r>
              <a:rPr lang="en-GB" b="0" dirty="0"/>
              <a:t>, Motivation und </a:t>
            </a:r>
            <a:r>
              <a:rPr lang="en-GB" b="0" dirty="0" err="1"/>
              <a:t>Befriedigung</a:t>
            </a:r>
            <a:r>
              <a:rPr lang="en-GB" b="0" dirty="0"/>
              <a:t> und den </a:t>
            </a:r>
            <a:r>
              <a:rPr lang="en-GB" b="0" dirty="0" err="1"/>
              <a:t>Austritt</a:t>
            </a:r>
            <a:r>
              <a:rPr lang="en-GB" b="0" dirty="0"/>
              <a:t> von </a:t>
            </a:r>
            <a:r>
              <a:rPr lang="en-GB" b="0" dirty="0" err="1"/>
              <a:t>Mitarbeitern</a:t>
            </a:r>
            <a:r>
              <a:rPr lang="en-GB" b="0" dirty="0"/>
              <a:t> </a:t>
            </a:r>
            <a:r>
              <a:rPr lang="en-GB" b="0" dirty="0" err="1"/>
              <a:t>zu</a:t>
            </a:r>
            <a:r>
              <a:rPr lang="en-GB" b="0" dirty="0"/>
              <a:t> </a:t>
            </a:r>
            <a:r>
              <a:rPr lang="en-GB" b="0" dirty="0" err="1"/>
              <a:t>reduzieren</a:t>
            </a:r>
            <a:r>
              <a:rPr lang="en-GB" b="0" dirty="0"/>
              <a:t>, </a:t>
            </a:r>
            <a:r>
              <a:rPr lang="en-GB" b="0" dirty="0" err="1"/>
              <a:t>alles</a:t>
            </a:r>
            <a:r>
              <a:rPr lang="en-GB" b="0" dirty="0"/>
              <a:t> was </a:t>
            </a:r>
            <a:r>
              <a:rPr lang="en-GB" b="0" dirty="0" err="1"/>
              <a:t>letztlich</a:t>
            </a:r>
            <a:r>
              <a:rPr lang="en-GB" b="0" dirty="0"/>
              <a:t> </a:t>
            </a:r>
            <a:r>
              <a:rPr lang="en-GB" b="0" dirty="0" err="1"/>
              <a:t>zu</a:t>
            </a:r>
            <a:r>
              <a:rPr lang="en-GB" b="0" dirty="0"/>
              <a:t> </a:t>
            </a:r>
            <a:r>
              <a:rPr lang="en-GB" b="0" dirty="0" err="1"/>
              <a:t>Arbeitsleistung</a:t>
            </a:r>
            <a:r>
              <a:rPr lang="en-GB" b="0" dirty="0"/>
              <a:t> und </a:t>
            </a:r>
            <a:r>
              <a:rPr lang="en-GB" b="0" dirty="0" err="1"/>
              <a:t>Produktivität</a:t>
            </a:r>
            <a:r>
              <a:rPr lang="en-GB" b="0" dirty="0"/>
              <a:t> </a:t>
            </a:r>
            <a:r>
              <a:rPr lang="en-GB" b="0" dirty="0" err="1"/>
              <a:t>beiträgt</a:t>
            </a:r>
            <a:r>
              <a:rPr lang="en-GB" b="0" dirty="0"/>
              <a:t>.</a:t>
            </a:r>
            <a:r>
              <a:rPr lang="en-GB" dirty="0"/>
              <a:t> </a:t>
            </a:r>
          </a:p>
          <a:p>
            <a:pPr lvl="2">
              <a:lnSpc>
                <a:spcPct val="100000"/>
              </a:lnSpc>
            </a:pPr>
            <a:r>
              <a:rPr lang="en-GB" dirty="0"/>
              <a:t>Um </a:t>
            </a:r>
            <a:r>
              <a:rPr lang="en-GB" dirty="0" err="1"/>
              <a:t>Vertrauen</a:t>
            </a:r>
            <a:r>
              <a:rPr lang="en-GB" dirty="0"/>
              <a:t> und </a:t>
            </a:r>
            <a:r>
              <a:rPr lang="en-GB" dirty="0" err="1"/>
              <a:t>Unterstützung</a:t>
            </a:r>
            <a:r>
              <a:rPr lang="en-GB" dirty="0"/>
              <a:t> von </a:t>
            </a:r>
            <a:r>
              <a:rPr lang="en-GB" dirty="0" err="1"/>
              <a:t>Konsumenten</a:t>
            </a:r>
            <a:r>
              <a:rPr lang="en-GB" dirty="0"/>
              <a:t> und </a:t>
            </a:r>
            <a:r>
              <a:rPr lang="en-GB" dirty="0" err="1"/>
              <a:t>Investoren</a:t>
            </a:r>
            <a:r>
              <a:rPr lang="en-GB" dirty="0"/>
              <a:t> in </a:t>
            </a:r>
            <a:r>
              <a:rPr lang="en-GB" dirty="0" err="1"/>
              <a:t>Produkte</a:t>
            </a:r>
            <a:r>
              <a:rPr lang="en-GB" dirty="0"/>
              <a:t> und </a:t>
            </a:r>
            <a:r>
              <a:rPr lang="en-GB" dirty="0" err="1"/>
              <a:t>Marken</a:t>
            </a:r>
            <a:r>
              <a:rPr lang="en-GB" dirty="0"/>
              <a:t> </a:t>
            </a:r>
            <a:r>
              <a:rPr lang="en-GB" dirty="0" err="1"/>
              <a:t>zu</a:t>
            </a:r>
            <a:r>
              <a:rPr lang="en-GB" dirty="0"/>
              <a:t> </a:t>
            </a:r>
            <a:r>
              <a:rPr lang="en-GB" dirty="0" err="1"/>
              <a:t>verbessern</a:t>
            </a:r>
            <a:r>
              <a:rPr lang="en-GB" dirty="0"/>
              <a:t>.  Dies </a:t>
            </a:r>
            <a:r>
              <a:rPr lang="en-GB" dirty="0" err="1"/>
              <a:t>ermöglicht</a:t>
            </a:r>
            <a:r>
              <a:rPr lang="en-GB" dirty="0"/>
              <a:t> </a:t>
            </a:r>
            <a:r>
              <a:rPr lang="en-GB" dirty="0" err="1"/>
              <a:t>eine</a:t>
            </a:r>
            <a:r>
              <a:rPr lang="en-GB" dirty="0"/>
              <a:t> positive Reputation, </a:t>
            </a:r>
            <a:r>
              <a:rPr lang="en-GB" dirty="0" err="1"/>
              <a:t>erhöhte</a:t>
            </a:r>
            <a:r>
              <a:rPr lang="en-GB" dirty="0"/>
              <a:t> </a:t>
            </a:r>
            <a:r>
              <a:rPr lang="en-GB" dirty="0" err="1"/>
              <a:t>Verkäufe</a:t>
            </a:r>
            <a:r>
              <a:rPr lang="en-GB" dirty="0"/>
              <a:t> und die </a:t>
            </a:r>
            <a:r>
              <a:rPr lang="en-GB" dirty="0" err="1"/>
              <a:t>Fähigkeit</a:t>
            </a:r>
            <a:r>
              <a:rPr lang="en-GB" dirty="0"/>
              <a:t>, </a:t>
            </a:r>
            <a:r>
              <a:rPr lang="en-GB" dirty="0" err="1"/>
              <a:t>einen</a:t>
            </a:r>
            <a:r>
              <a:rPr lang="en-GB" dirty="0"/>
              <a:t> </a:t>
            </a:r>
            <a:r>
              <a:rPr lang="en-GB" dirty="0" err="1"/>
              <a:t>Preisaufschlag</a:t>
            </a:r>
            <a:r>
              <a:rPr lang="en-GB" dirty="0"/>
              <a:t> </a:t>
            </a:r>
            <a:r>
              <a:rPr lang="en-GB" dirty="0" err="1"/>
              <a:t>zu</a:t>
            </a:r>
            <a:r>
              <a:rPr lang="en-GB" dirty="0"/>
              <a:t> </a:t>
            </a:r>
            <a:r>
              <a:rPr lang="en-GB" dirty="0" err="1"/>
              <a:t>berechnen</a:t>
            </a:r>
            <a:r>
              <a:rPr lang="en-GB" dirty="0"/>
              <a:t> </a:t>
            </a:r>
            <a:r>
              <a:rPr lang="en-GB" dirty="0" err="1"/>
              <a:t>für</a:t>
            </a:r>
            <a:r>
              <a:rPr lang="en-GB" dirty="0"/>
              <a:t> </a:t>
            </a:r>
            <a:r>
              <a:rPr lang="en-GB" dirty="0" err="1"/>
              <a:t>soziale</a:t>
            </a:r>
            <a:r>
              <a:rPr lang="en-GB" dirty="0"/>
              <a:t> </a:t>
            </a:r>
            <a:r>
              <a:rPr lang="en-GB" dirty="0" err="1"/>
              <a:t>Verantwortung</a:t>
            </a:r>
            <a:r>
              <a:rPr lang="en-GB" dirty="0"/>
              <a:t> und </a:t>
            </a:r>
            <a:r>
              <a:rPr lang="en-GB" dirty="0" err="1"/>
              <a:t>nachhaltige</a:t>
            </a:r>
            <a:r>
              <a:rPr lang="en-GB" dirty="0"/>
              <a:t> </a:t>
            </a:r>
            <a:r>
              <a:rPr lang="en-GB" dirty="0" err="1"/>
              <a:t>Produkte</a:t>
            </a:r>
            <a:r>
              <a:rPr lang="en-GB" b="0" dirty="0"/>
              <a:t>.</a:t>
            </a:r>
          </a:p>
          <a:p>
            <a:pPr lvl="2">
              <a:lnSpc>
                <a:spcPct val="100000"/>
              </a:lnSpc>
            </a:pPr>
            <a:r>
              <a:rPr lang="en-GB" b="0" dirty="0"/>
              <a:t>Um </a:t>
            </a:r>
            <a:r>
              <a:rPr lang="en-GB" b="0" dirty="0" err="1"/>
              <a:t>Kosten</a:t>
            </a:r>
            <a:r>
              <a:rPr lang="en-GB" b="0" dirty="0"/>
              <a:t> </a:t>
            </a:r>
            <a:r>
              <a:rPr lang="en-GB" b="0" dirty="0" err="1"/>
              <a:t>zu</a:t>
            </a:r>
            <a:r>
              <a:rPr lang="en-GB" b="0" dirty="0"/>
              <a:t> </a:t>
            </a:r>
            <a:r>
              <a:rPr lang="en-GB" b="0" dirty="0" err="1"/>
              <a:t>reduzieren</a:t>
            </a:r>
            <a:r>
              <a:rPr lang="en-GB" b="0" dirty="0"/>
              <a:t>. </a:t>
            </a:r>
            <a:r>
              <a:rPr lang="en-GB" b="0" dirty="0" err="1"/>
              <a:t>Zum</a:t>
            </a:r>
            <a:r>
              <a:rPr lang="en-GB" b="0" dirty="0"/>
              <a:t> </a:t>
            </a:r>
            <a:r>
              <a:rPr lang="en-GB" b="0" dirty="0" err="1"/>
              <a:t>Beispiel</a:t>
            </a:r>
            <a:r>
              <a:rPr lang="en-GB" b="0" dirty="0"/>
              <a:t> </a:t>
            </a:r>
            <a:r>
              <a:rPr lang="en-GB" b="0" dirty="0" err="1"/>
              <a:t>führt</a:t>
            </a:r>
            <a:r>
              <a:rPr lang="en-GB" b="0" dirty="0"/>
              <a:t> die </a:t>
            </a:r>
            <a:r>
              <a:rPr lang="en-GB" b="0" dirty="0" err="1"/>
              <a:t>Implementierung</a:t>
            </a:r>
            <a:r>
              <a:rPr lang="en-GB" b="0" dirty="0"/>
              <a:t> von </a:t>
            </a:r>
            <a:r>
              <a:rPr lang="en-GB" b="0" dirty="0" err="1"/>
              <a:t>ökonomisch</a:t>
            </a:r>
            <a:r>
              <a:rPr lang="en-GB" b="0" dirty="0"/>
              <a:t> </a:t>
            </a:r>
            <a:r>
              <a:rPr lang="en-GB" b="0" dirty="0" err="1"/>
              <a:t>effizienten</a:t>
            </a:r>
            <a:r>
              <a:rPr lang="en-GB" b="0" dirty="0"/>
              <a:t> </a:t>
            </a:r>
            <a:r>
              <a:rPr lang="en-GB" b="0" dirty="0" err="1"/>
              <a:t>oder</a:t>
            </a:r>
            <a:r>
              <a:rPr lang="en-GB" b="0" dirty="0"/>
              <a:t> Recycling-</a:t>
            </a:r>
            <a:r>
              <a:rPr lang="en-GB" b="0" dirty="0" err="1"/>
              <a:t>Maßnahmen</a:t>
            </a:r>
            <a:r>
              <a:rPr lang="en-GB" b="0" dirty="0"/>
              <a:t> </a:t>
            </a:r>
            <a:r>
              <a:rPr lang="en-GB" b="0" dirty="0" err="1"/>
              <a:t>zur</a:t>
            </a:r>
            <a:r>
              <a:rPr lang="en-GB" b="0" dirty="0"/>
              <a:t> </a:t>
            </a:r>
            <a:r>
              <a:rPr lang="en-GB" b="0" dirty="0" err="1"/>
              <a:t>Einsparung</a:t>
            </a:r>
            <a:r>
              <a:rPr lang="en-GB" b="0" dirty="0"/>
              <a:t> von </a:t>
            </a:r>
            <a:r>
              <a:rPr lang="en-GB" b="0" dirty="0" err="1"/>
              <a:t>Energie</a:t>
            </a:r>
            <a:r>
              <a:rPr lang="en-GB" b="0" dirty="0"/>
              <a:t>, </a:t>
            </a:r>
            <a:r>
              <a:rPr lang="en-GB" b="0" dirty="0" err="1"/>
              <a:t>Abfall</a:t>
            </a:r>
            <a:r>
              <a:rPr lang="en-GB" b="0" dirty="0"/>
              <a:t> und </a:t>
            </a:r>
            <a:r>
              <a:rPr lang="en-GB" b="0" dirty="0" err="1"/>
              <a:t>genutzten</a:t>
            </a:r>
            <a:r>
              <a:rPr lang="en-GB" b="0" dirty="0"/>
              <a:t> </a:t>
            </a:r>
            <a:r>
              <a:rPr lang="en-GB" b="0" dirty="0" err="1"/>
              <a:t>Rohmateralien</a:t>
            </a:r>
            <a:r>
              <a:rPr lang="en-GB" b="0" dirty="0"/>
              <a:t>.</a:t>
            </a:r>
          </a:p>
          <a:p>
            <a:pPr lvl="2">
              <a:lnSpc>
                <a:spcPct val="100000"/>
              </a:lnSpc>
            </a:pPr>
            <a:r>
              <a:rPr lang="en-GB" dirty="0"/>
              <a:t>Um </a:t>
            </a:r>
            <a:r>
              <a:rPr lang="en-GB" dirty="0" err="1"/>
              <a:t>ein</a:t>
            </a:r>
            <a:r>
              <a:rPr lang="en-GB" dirty="0"/>
              <a:t> </a:t>
            </a:r>
            <a:r>
              <a:rPr lang="en-GB" dirty="0" err="1"/>
              <a:t>effektiveres</a:t>
            </a:r>
            <a:r>
              <a:rPr lang="en-GB" dirty="0"/>
              <a:t> Management von </a:t>
            </a:r>
            <a:r>
              <a:rPr lang="en-GB" dirty="0" err="1"/>
              <a:t>Umweltrisiken</a:t>
            </a:r>
            <a:r>
              <a:rPr lang="en-GB" dirty="0"/>
              <a:t> und </a:t>
            </a:r>
            <a:r>
              <a:rPr lang="en-GB" dirty="0" err="1"/>
              <a:t>sozialen</a:t>
            </a:r>
            <a:r>
              <a:rPr lang="en-GB" dirty="0"/>
              <a:t> </a:t>
            </a:r>
            <a:r>
              <a:rPr lang="en-GB" dirty="0" err="1"/>
              <a:t>Risiken</a:t>
            </a:r>
            <a:r>
              <a:rPr lang="en-GB" dirty="0"/>
              <a:t> </a:t>
            </a:r>
            <a:r>
              <a:rPr lang="en-GB" dirty="0" err="1"/>
              <a:t>zu</a:t>
            </a:r>
            <a:r>
              <a:rPr lang="en-GB" dirty="0"/>
              <a:t> </a:t>
            </a:r>
            <a:r>
              <a:rPr lang="en-GB" dirty="0" err="1"/>
              <a:t>erreichen</a:t>
            </a:r>
            <a:endParaRPr lang="en-GB" dirty="0"/>
          </a:p>
          <a:p>
            <a:pPr lvl="2">
              <a:lnSpc>
                <a:spcPct val="100000"/>
              </a:lnSpc>
            </a:pPr>
            <a:r>
              <a:rPr lang="en-GB" dirty="0"/>
              <a:t>Um </a:t>
            </a:r>
            <a:r>
              <a:rPr lang="en-GB" dirty="0" err="1"/>
              <a:t>zur</a:t>
            </a:r>
            <a:r>
              <a:rPr lang="en-GB" dirty="0"/>
              <a:t> </a:t>
            </a:r>
            <a:r>
              <a:rPr lang="en-GB" dirty="0" err="1"/>
              <a:t>Wettbewerbsfähigkeit</a:t>
            </a:r>
            <a:r>
              <a:rPr lang="en-GB" dirty="0"/>
              <a:t> </a:t>
            </a:r>
            <a:r>
              <a:rPr lang="en-GB" dirty="0" err="1"/>
              <a:t>eines</a:t>
            </a:r>
            <a:r>
              <a:rPr lang="en-GB" dirty="0"/>
              <a:t> </a:t>
            </a:r>
            <a:r>
              <a:rPr lang="en-GB" dirty="0" err="1"/>
              <a:t>Unternehmens</a:t>
            </a:r>
            <a:r>
              <a:rPr lang="en-GB" dirty="0"/>
              <a:t> </a:t>
            </a:r>
            <a:r>
              <a:rPr lang="en-GB" dirty="0" err="1"/>
              <a:t>beizutragen</a:t>
            </a:r>
            <a:r>
              <a:rPr lang="en-GB" dirty="0"/>
              <a:t> </a:t>
            </a:r>
          </a:p>
          <a:p>
            <a:pPr marL="914400" lvl="2" indent="0">
              <a:lnSpc>
                <a:spcPct val="100000"/>
              </a:lnSpc>
              <a:buNone/>
            </a:pPr>
            <a:r>
              <a:rPr lang="en-GB" dirty="0"/>
              <a:t>	</a:t>
            </a:r>
            <a:r>
              <a:rPr lang="en-GB" sz="1600" dirty="0"/>
              <a:t>(</a:t>
            </a:r>
            <a:r>
              <a:rPr lang="en-GB" sz="1600" dirty="0" err="1"/>
              <a:t>Wickert</a:t>
            </a:r>
            <a:r>
              <a:rPr lang="en-GB" sz="1600" dirty="0"/>
              <a:t> &amp; </a:t>
            </a:r>
            <a:r>
              <a:rPr lang="en-GB" sz="1600" dirty="0" err="1"/>
              <a:t>Risi</a:t>
            </a:r>
            <a:r>
              <a:rPr lang="en-GB" sz="1600" dirty="0"/>
              <a:t>, 2019, pp. 25-31). </a:t>
            </a:r>
          </a:p>
          <a:p>
            <a:pPr marL="914400" lvl="2" indent="0">
              <a:lnSpc>
                <a:spcPct val="100000"/>
              </a:lnSpc>
              <a:buNone/>
            </a:pPr>
            <a:endParaRPr lang="en-GB" dirty="0"/>
          </a:p>
        </p:txBody>
      </p:sp>
    </p:spTree>
    <p:extLst>
      <p:ext uri="{BB962C8B-B14F-4D97-AF65-F5344CB8AC3E}">
        <p14:creationId xmlns:p14="http://schemas.microsoft.com/office/powerpoint/2010/main" val="3718757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A8BDCF4D-0B4D-46D6-94C7-3C8CCF86CBAE}"/>
              </a:ext>
            </a:extLst>
          </p:cNvPr>
          <p:cNvPicPr>
            <a:picLocks noChangeAspect="1"/>
          </p:cNvPicPr>
          <p:nvPr/>
        </p:nvPicPr>
        <p:blipFill>
          <a:blip r:embed="rId2"/>
          <a:stretch>
            <a:fillRect/>
          </a:stretch>
        </p:blipFill>
        <p:spPr>
          <a:xfrm>
            <a:off x="2219418" y="703347"/>
            <a:ext cx="8060184" cy="5192835"/>
          </a:xfrm>
          <a:prstGeom prst="rect">
            <a:avLst/>
          </a:prstGeom>
        </p:spPr>
      </p:pic>
      <p:sp>
        <p:nvSpPr>
          <p:cNvPr id="2" name="Titel 1"/>
          <p:cNvSpPr>
            <a:spLocks noGrp="1"/>
          </p:cNvSpPr>
          <p:nvPr>
            <p:ph type="title"/>
          </p:nvPr>
        </p:nvSpPr>
        <p:spPr>
          <a:xfrm>
            <a:off x="838200" y="278359"/>
            <a:ext cx="10515600" cy="781685"/>
          </a:xfrm>
        </p:spPr>
        <p:txBody>
          <a:bodyPr>
            <a:normAutofit/>
          </a:bodyPr>
          <a:lstStyle/>
          <a:p>
            <a:r>
              <a:rPr lang="en-GB" sz="4000" dirty="0"/>
              <a:t>Motive </a:t>
            </a:r>
            <a:r>
              <a:rPr lang="en-GB" sz="4000" dirty="0" err="1"/>
              <a:t>für</a:t>
            </a:r>
            <a:r>
              <a:rPr lang="en-GB" sz="4000" dirty="0"/>
              <a:t> CSR</a:t>
            </a:r>
            <a:endParaRPr lang="en-GB" sz="4000" dirty="0">
              <a:highlight>
                <a:srgbClr val="FFFF00"/>
              </a:highlight>
            </a:endParaRPr>
          </a:p>
        </p:txBody>
      </p:sp>
    </p:spTree>
    <p:extLst>
      <p:ext uri="{BB962C8B-B14F-4D97-AF65-F5344CB8AC3E}">
        <p14:creationId xmlns:p14="http://schemas.microsoft.com/office/powerpoint/2010/main" val="4240522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25559"/>
            <a:ext cx="10515600" cy="781685"/>
          </a:xfrm>
        </p:spPr>
        <p:txBody>
          <a:bodyPr>
            <a:normAutofit/>
          </a:bodyPr>
          <a:lstStyle/>
          <a:p>
            <a:r>
              <a:rPr lang="en-GB" sz="4000" dirty="0" err="1"/>
              <a:t>Einfluss</a:t>
            </a:r>
            <a:r>
              <a:rPr lang="en-GB" sz="4000" dirty="0"/>
              <a:t> von </a:t>
            </a:r>
            <a:r>
              <a:rPr lang="en-GB" sz="4000" dirty="0" err="1"/>
              <a:t>sozialer</a:t>
            </a:r>
            <a:r>
              <a:rPr lang="en-GB" sz="4000" dirty="0"/>
              <a:t> </a:t>
            </a:r>
            <a:r>
              <a:rPr lang="en-GB" sz="4000" dirty="0" err="1"/>
              <a:t>Verantwortung</a:t>
            </a:r>
            <a:endParaRPr lang="en-GB" sz="4000" dirty="0"/>
          </a:p>
        </p:txBody>
      </p:sp>
      <p:sp>
        <p:nvSpPr>
          <p:cNvPr id="3" name="Inhaltsplatzhalter 2"/>
          <p:cNvSpPr>
            <a:spLocks noGrp="1"/>
          </p:cNvSpPr>
          <p:nvPr>
            <p:ph idx="1"/>
          </p:nvPr>
        </p:nvSpPr>
        <p:spPr>
          <a:xfrm>
            <a:off x="838200" y="1172893"/>
            <a:ext cx="10515600" cy="4744329"/>
          </a:xfrm>
        </p:spPr>
        <p:txBody>
          <a:bodyPr>
            <a:noAutofit/>
          </a:bodyPr>
          <a:lstStyle/>
          <a:p>
            <a:pPr marL="0" indent="0">
              <a:lnSpc>
                <a:spcPct val="170000"/>
              </a:lnSpc>
              <a:buNone/>
            </a:pPr>
            <a:r>
              <a:rPr lang="en-GB" sz="1600" dirty="0"/>
              <a:t>Die </a:t>
            </a:r>
            <a:r>
              <a:rPr lang="en-GB" sz="1600" dirty="0" err="1"/>
              <a:t>Leistung</a:t>
            </a:r>
            <a:r>
              <a:rPr lang="en-GB" sz="1600" dirty="0"/>
              <a:t> </a:t>
            </a:r>
            <a:r>
              <a:rPr lang="en-GB" sz="1600" dirty="0" err="1"/>
              <a:t>eines</a:t>
            </a:r>
            <a:r>
              <a:rPr lang="en-GB" sz="1600" dirty="0"/>
              <a:t> </a:t>
            </a:r>
            <a:r>
              <a:rPr lang="en-GB" sz="1600" dirty="0" err="1"/>
              <a:t>Unternehmens</a:t>
            </a:r>
            <a:r>
              <a:rPr lang="en-GB" sz="1600" dirty="0"/>
              <a:t> </a:t>
            </a:r>
            <a:r>
              <a:rPr lang="en-GB" sz="1600" dirty="0" err="1"/>
              <a:t>bezüglich</a:t>
            </a:r>
            <a:r>
              <a:rPr lang="en-GB" sz="1600" dirty="0"/>
              <a:t> der </a:t>
            </a:r>
            <a:r>
              <a:rPr lang="en-GB" sz="1600" dirty="0" err="1"/>
              <a:t>sozialen</a:t>
            </a:r>
            <a:r>
              <a:rPr lang="en-GB" sz="1600" dirty="0"/>
              <a:t> </a:t>
            </a:r>
            <a:r>
              <a:rPr lang="en-GB" sz="1600" dirty="0" err="1"/>
              <a:t>Verantwortung</a:t>
            </a:r>
            <a:r>
              <a:rPr lang="en-GB" sz="1600" dirty="0"/>
              <a:t> </a:t>
            </a:r>
            <a:r>
              <a:rPr lang="en-GB" sz="1600" dirty="0" err="1"/>
              <a:t>kann</a:t>
            </a:r>
            <a:r>
              <a:rPr lang="en-GB" sz="1600" dirty="0"/>
              <a:t>, </a:t>
            </a:r>
            <a:r>
              <a:rPr lang="en-GB" sz="1600" dirty="0" err="1"/>
              <a:t>neben</a:t>
            </a:r>
            <a:r>
              <a:rPr lang="en-GB" sz="1600" dirty="0"/>
              <a:t> </a:t>
            </a:r>
            <a:r>
              <a:rPr lang="en-GB" sz="1600" dirty="0" err="1"/>
              <a:t>anderen</a:t>
            </a:r>
            <a:r>
              <a:rPr lang="en-GB" sz="1600" dirty="0"/>
              <a:t> </a:t>
            </a:r>
            <a:r>
              <a:rPr lang="en-GB" sz="1600" dirty="0" err="1"/>
              <a:t>Faktoren</a:t>
            </a:r>
            <a:r>
              <a:rPr lang="en-GB" sz="1600" dirty="0"/>
              <a:t>, </a:t>
            </a:r>
            <a:r>
              <a:rPr lang="en-GB" sz="1600" dirty="0" err="1"/>
              <a:t>Einfluss</a:t>
            </a:r>
            <a:r>
              <a:rPr lang="en-GB" sz="1600" dirty="0"/>
              <a:t> </a:t>
            </a:r>
            <a:r>
              <a:rPr lang="en-GB" sz="1600" dirty="0" err="1"/>
              <a:t>haben</a:t>
            </a:r>
            <a:r>
              <a:rPr lang="en-GB" sz="1600" dirty="0"/>
              <a:t> auf:</a:t>
            </a:r>
          </a:p>
          <a:p>
            <a:pPr lvl="1">
              <a:lnSpc>
                <a:spcPct val="170000"/>
              </a:lnSpc>
            </a:pPr>
            <a:r>
              <a:rPr lang="en-GB" sz="1600" dirty="0" err="1"/>
              <a:t>Wettbewerbsvorteile</a:t>
            </a:r>
            <a:endParaRPr lang="en-GB" sz="1600" dirty="0"/>
          </a:p>
          <a:p>
            <a:pPr lvl="1">
              <a:lnSpc>
                <a:spcPct val="170000"/>
              </a:lnSpc>
            </a:pPr>
            <a:r>
              <a:rPr lang="en-GB" sz="1600" dirty="0" err="1"/>
              <a:t>Ansehen</a:t>
            </a:r>
            <a:endParaRPr lang="en-GB" sz="1600" dirty="0"/>
          </a:p>
          <a:p>
            <a:pPr lvl="1">
              <a:lnSpc>
                <a:spcPct val="170000"/>
              </a:lnSpc>
            </a:pPr>
            <a:r>
              <a:rPr lang="en-GB" sz="1600" dirty="0"/>
              <a:t>Die </a:t>
            </a:r>
            <a:r>
              <a:rPr lang="en-GB" sz="1600" dirty="0" err="1"/>
              <a:t>Fähigkeit</a:t>
            </a:r>
            <a:r>
              <a:rPr lang="en-GB" sz="1600" dirty="0"/>
              <a:t>, </a:t>
            </a:r>
            <a:r>
              <a:rPr lang="en-GB" sz="1600" dirty="0" err="1"/>
              <a:t>Arbeitskräfte</a:t>
            </a:r>
            <a:r>
              <a:rPr lang="en-GB" sz="1600" dirty="0"/>
              <a:t>, </a:t>
            </a:r>
            <a:r>
              <a:rPr lang="en-GB" sz="1600" dirty="0" err="1"/>
              <a:t>Mitglieder</a:t>
            </a:r>
            <a:r>
              <a:rPr lang="en-GB" sz="1600" dirty="0"/>
              <a:t>, </a:t>
            </a:r>
            <a:r>
              <a:rPr lang="en-GB" sz="1600" dirty="0" err="1"/>
              <a:t>Kunden</a:t>
            </a:r>
            <a:r>
              <a:rPr lang="en-GB" sz="1600" dirty="0"/>
              <a:t>, </a:t>
            </a:r>
            <a:r>
              <a:rPr lang="en-GB" sz="1600" dirty="0" err="1"/>
              <a:t>Klienten</a:t>
            </a:r>
            <a:r>
              <a:rPr lang="en-GB" sz="1600" dirty="0"/>
              <a:t> und </a:t>
            </a:r>
            <a:r>
              <a:rPr lang="en-GB" sz="1600" dirty="0" err="1"/>
              <a:t>Nutzer</a:t>
            </a:r>
            <a:r>
              <a:rPr lang="en-GB" sz="1600" dirty="0"/>
              <a:t> </a:t>
            </a:r>
            <a:r>
              <a:rPr lang="en-GB" sz="1600" dirty="0" err="1"/>
              <a:t>anzuziehen</a:t>
            </a:r>
            <a:r>
              <a:rPr lang="en-GB" sz="1600" dirty="0"/>
              <a:t> </a:t>
            </a:r>
            <a:r>
              <a:rPr lang="en-GB" sz="1600" dirty="0" err="1"/>
              <a:t>oder</a:t>
            </a:r>
            <a:r>
              <a:rPr lang="en-GB" sz="1600" dirty="0"/>
              <a:t> </a:t>
            </a:r>
            <a:r>
              <a:rPr lang="en-GB" sz="1600" dirty="0" err="1"/>
              <a:t>zu</a:t>
            </a:r>
            <a:r>
              <a:rPr lang="en-GB" sz="1600" dirty="0"/>
              <a:t> </a:t>
            </a:r>
            <a:r>
              <a:rPr lang="en-GB" sz="1600" dirty="0" err="1"/>
              <a:t>halten</a:t>
            </a:r>
            <a:r>
              <a:rPr lang="en-GB" sz="1600" dirty="0"/>
              <a:t> </a:t>
            </a:r>
          </a:p>
          <a:p>
            <a:pPr lvl="1">
              <a:lnSpc>
                <a:spcPct val="170000"/>
              </a:lnSpc>
            </a:pPr>
            <a:r>
              <a:rPr lang="en-GB" sz="1600" dirty="0"/>
              <a:t>Die </a:t>
            </a:r>
            <a:r>
              <a:rPr lang="en-GB" sz="1600" dirty="0" err="1"/>
              <a:t>Aufrechterhaltung</a:t>
            </a:r>
            <a:r>
              <a:rPr lang="en-GB" sz="1600" dirty="0"/>
              <a:t> von Moral, </a:t>
            </a:r>
            <a:r>
              <a:rPr lang="en-GB" sz="1600" dirty="0" err="1"/>
              <a:t>Bindung</a:t>
            </a:r>
            <a:r>
              <a:rPr lang="en-GB" sz="1600" dirty="0"/>
              <a:t> und </a:t>
            </a:r>
            <a:r>
              <a:rPr lang="en-GB" sz="1600" dirty="0" err="1"/>
              <a:t>Produktivität</a:t>
            </a:r>
            <a:r>
              <a:rPr lang="en-GB" sz="1600" dirty="0"/>
              <a:t> der </a:t>
            </a:r>
            <a:r>
              <a:rPr lang="en-GB" sz="1600" dirty="0" err="1"/>
              <a:t>Beschäftigten</a:t>
            </a:r>
            <a:endParaRPr lang="en-GB" sz="1600" dirty="0"/>
          </a:p>
          <a:p>
            <a:pPr lvl="1">
              <a:lnSpc>
                <a:spcPct val="170000"/>
              </a:lnSpc>
            </a:pPr>
            <a:r>
              <a:rPr lang="en-GB" sz="1600" dirty="0"/>
              <a:t>Die </a:t>
            </a:r>
            <a:r>
              <a:rPr lang="en-GB" sz="1600" dirty="0" err="1"/>
              <a:t>Wahrnehmung</a:t>
            </a:r>
            <a:r>
              <a:rPr lang="en-GB" sz="1600" dirty="0"/>
              <a:t> von </a:t>
            </a:r>
            <a:r>
              <a:rPr lang="en-GB" sz="1600" dirty="0" err="1"/>
              <a:t>Investoren</a:t>
            </a:r>
            <a:r>
              <a:rPr lang="en-GB" sz="1600" dirty="0"/>
              <a:t>, </a:t>
            </a:r>
            <a:r>
              <a:rPr lang="en-GB" sz="1600" dirty="0" err="1"/>
              <a:t>Eigentümern</a:t>
            </a:r>
            <a:r>
              <a:rPr lang="en-GB" sz="1600" dirty="0"/>
              <a:t>, </a:t>
            </a:r>
            <a:r>
              <a:rPr lang="en-GB" sz="1600" dirty="0" err="1"/>
              <a:t>Stiftern</a:t>
            </a:r>
            <a:r>
              <a:rPr lang="en-GB" sz="1600" dirty="0"/>
              <a:t>, </a:t>
            </a:r>
            <a:r>
              <a:rPr lang="en-GB" sz="1600" dirty="0" err="1"/>
              <a:t>Sponsoren</a:t>
            </a:r>
            <a:r>
              <a:rPr lang="en-GB" sz="1600" dirty="0"/>
              <a:t> und der </a:t>
            </a:r>
            <a:r>
              <a:rPr lang="en-GB" sz="1600" dirty="0" err="1"/>
              <a:t>finanziellen</a:t>
            </a:r>
            <a:r>
              <a:rPr lang="en-GB" sz="1600" dirty="0"/>
              <a:t> Gemeinschaft  </a:t>
            </a:r>
          </a:p>
          <a:p>
            <a:pPr lvl="1">
              <a:lnSpc>
                <a:spcPct val="170000"/>
              </a:lnSpc>
            </a:pPr>
            <a:r>
              <a:rPr lang="en-GB" sz="1600" dirty="0" err="1"/>
              <a:t>Beziehungen</a:t>
            </a:r>
            <a:r>
              <a:rPr lang="en-GB" sz="1600" dirty="0"/>
              <a:t> </a:t>
            </a:r>
            <a:r>
              <a:rPr lang="en-GB" sz="1600" dirty="0" err="1"/>
              <a:t>mit</a:t>
            </a:r>
            <a:r>
              <a:rPr lang="en-GB" sz="1600" dirty="0"/>
              <a:t> </a:t>
            </a:r>
            <a:r>
              <a:rPr lang="en-GB" sz="1600" dirty="0" err="1"/>
              <a:t>Unternehmen</a:t>
            </a:r>
            <a:r>
              <a:rPr lang="en-GB" sz="1600" dirty="0"/>
              <a:t>, </a:t>
            </a:r>
            <a:r>
              <a:rPr lang="en-GB" sz="1600" dirty="0" err="1"/>
              <a:t>Regierungen</a:t>
            </a:r>
            <a:r>
              <a:rPr lang="en-GB" sz="1600" dirty="0"/>
              <a:t>, den </a:t>
            </a:r>
            <a:r>
              <a:rPr lang="en-GB" sz="1600" dirty="0" err="1"/>
              <a:t>Medien</a:t>
            </a:r>
            <a:r>
              <a:rPr lang="en-GB" sz="1600" dirty="0"/>
              <a:t>, </a:t>
            </a:r>
            <a:r>
              <a:rPr lang="en-GB" sz="1600" dirty="0" err="1"/>
              <a:t>Zulieferern</a:t>
            </a:r>
            <a:r>
              <a:rPr lang="en-GB" sz="1600" dirty="0"/>
              <a:t>, </a:t>
            </a:r>
            <a:r>
              <a:rPr lang="en-GB" sz="1600" dirty="0" err="1"/>
              <a:t>Fachkollegen</a:t>
            </a:r>
            <a:r>
              <a:rPr lang="en-GB" sz="1600" dirty="0"/>
              <a:t>, </a:t>
            </a:r>
            <a:r>
              <a:rPr lang="en-GB" sz="1600" dirty="0" err="1"/>
              <a:t>Kunden</a:t>
            </a:r>
            <a:r>
              <a:rPr lang="en-GB" sz="1600" dirty="0"/>
              <a:t> und der Gemeinschaft, in der das </a:t>
            </a:r>
            <a:r>
              <a:rPr lang="en-GB" sz="1600" dirty="0" err="1"/>
              <a:t>Unternehmen</a:t>
            </a:r>
            <a:r>
              <a:rPr lang="en-GB" sz="1600" dirty="0"/>
              <a:t> </a:t>
            </a:r>
            <a:r>
              <a:rPr lang="en-GB" sz="1600" dirty="0" err="1"/>
              <a:t>arbeitet</a:t>
            </a:r>
            <a:r>
              <a:rPr lang="en-GB" sz="1600" dirty="0"/>
              <a:t> (ISO 26000)</a:t>
            </a:r>
          </a:p>
          <a:p>
            <a:pPr marL="0" indent="0">
              <a:lnSpc>
                <a:spcPct val="170000"/>
              </a:lnSpc>
              <a:buNone/>
            </a:pPr>
            <a:r>
              <a:rPr lang="en-GB" sz="1600" dirty="0"/>
              <a:t>Es </a:t>
            </a:r>
            <a:r>
              <a:rPr lang="en-GB" sz="1600" dirty="0" err="1"/>
              <a:t>gibt</a:t>
            </a:r>
            <a:r>
              <a:rPr lang="en-GB" sz="1600" dirty="0"/>
              <a:t> </a:t>
            </a:r>
            <a:r>
              <a:rPr lang="en-GB" sz="1600" dirty="0" err="1"/>
              <a:t>keinen</a:t>
            </a:r>
            <a:r>
              <a:rPr lang="en-GB" sz="1600" dirty="0"/>
              <a:t> starken </a:t>
            </a:r>
            <a:r>
              <a:rPr lang="en-GB" sz="1600" dirty="0" err="1"/>
              <a:t>Beweis</a:t>
            </a:r>
            <a:r>
              <a:rPr lang="en-GB" sz="1600" dirty="0"/>
              <a:t> </a:t>
            </a:r>
            <a:r>
              <a:rPr lang="en-GB" sz="1600" dirty="0" err="1"/>
              <a:t>für</a:t>
            </a:r>
            <a:r>
              <a:rPr lang="en-GB" sz="1600" dirty="0"/>
              <a:t> die </a:t>
            </a:r>
            <a:r>
              <a:rPr lang="en-GB" sz="1600" dirty="0" err="1"/>
              <a:t>Beziehung</a:t>
            </a:r>
            <a:r>
              <a:rPr lang="en-GB" sz="1600" dirty="0"/>
              <a:t> von </a:t>
            </a:r>
            <a:r>
              <a:rPr lang="en-GB" sz="1600" dirty="0" err="1"/>
              <a:t>erhöhtem</a:t>
            </a:r>
            <a:r>
              <a:rPr lang="en-GB" sz="1600" dirty="0"/>
              <a:t> Profit und CSR.</a:t>
            </a:r>
          </a:p>
          <a:p>
            <a:pPr lvl="1">
              <a:lnSpc>
                <a:spcPct val="170000"/>
              </a:lnSpc>
            </a:pPr>
            <a:endParaRPr lang="en-GB" sz="1600" dirty="0"/>
          </a:p>
        </p:txBody>
      </p:sp>
    </p:spTree>
    <p:extLst>
      <p:ext uri="{BB962C8B-B14F-4D97-AF65-F5344CB8AC3E}">
        <p14:creationId xmlns:p14="http://schemas.microsoft.com/office/powerpoint/2010/main" val="2067662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7862" y="199992"/>
            <a:ext cx="10515600" cy="781685"/>
          </a:xfrm>
        </p:spPr>
        <p:txBody>
          <a:bodyPr>
            <a:normAutofit fontScale="90000"/>
          </a:bodyPr>
          <a:lstStyle/>
          <a:p>
            <a:r>
              <a:rPr lang="en-GB" sz="4000" dirty="0"/>
              <a:t>CSR &amp; </a:t>
            </a:r>
            <a:r>
              <a:rPr lang="en-GB" sz="4000" dirty="0" err="1"/>
              <a:t>Personalmanagement-Beziehungen</a:t>
            </a:r>
            <a:endParaRPr lang="en-GB" sz="4000"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807745796"/>
              </p:ext>
            </p:extLst>
          </p:nvPr>
        </p:nvGraphicFramePr>
        <p:xfrm>
          <a:off x="789842" y="1628008"/>
          <a:ext cx="10612316" cy="5084413"/>
        </p:xfrm>
        <a:graphic>
          <a:graphicData uri="http://schemas.openxmlformats.org/drawingml/2006/table">
            <a:tbl>
              <a:tblPr firstRow="1" firstCol="1" bandRow="1">
                <a:tableStyleId>{B301B821-A1FF-4177-AEE7-76D212191A09}</a:tableStyleId>
              </a:tblPr>
              <a:tblGrid>
                <a:gridCol w="4043878">
                  <a:extLst>
                    <a:ext uri="{9D8B030D-6E8A-4147-A177-3AD203B41FA5}">
                      <a16:colId xmlns:a16="http://schemas.microsoft.com/office/drawing/2014/main" val="3066354312"/>
                    </a:ext>
                  </a:extLst>
                </a:gridCol>
                <a:gridCol w="6568438">
                  <a:extLst>
                    <a:ext uri="{9D8B030D-6E8A-4147-A177-3AD203B41FA5}">
                      <a16:colId xmlns:a16="http://schemas.microsoft.com/office/drawing/2014/main" val="3824083427"/>
                    </a:ext>
                  </a:extLst>
                </a:gridCol>
              </a:tblGrid>
              <a:tr h="379426">
                <a:tc>
                  <a:txBody>
                    <a:bodyPr/>
                    <a:lstStyle/>
                    <a:p>
                      <a:pPr>
                        <a:lnSpc>
                          <a:spcPct val="107000"/>
                        </a:lnSpc>
                        <a:spcAft>
                          <a:spcPts val="0"/>
                        </a:spcAft>
                      </a:pPr>
                      <a:r>
                        <a:rPr lang="de-DE" sz="1400" noProof="0">
                          <a:effectLst/>
                        </a:rPr>
                        <a:t>CSR und HRM –Beziehungen</a:t>
                      </a:r>
                      <a:endParaRPr lang="de-DE"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DE" sz="1400" noProof="0" dirty="0">
                          <a:effectLst/>
                        </a:rPr>
                        <a:t>Besonderheiten</a:t>
                      </a:r>
                      <a:endParaRPr lang="de-DE"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4306621"/>
                  </a:ext>
                </a:extLst>
              </a:tr>
              <a:tr h="1274058">
                <a:tc>
                  <a:txBody>
                    <a:bodyPr/>
                    <a:lstStyle/>
                    <a:p>
                      <a:pPr>
                        <a:lnSpc>
                          <a:spcPct val="107000"/>
                        </a:lnSpc>
                        <a:spcAft>
                          <a:spcPts val="0"/>
                        </a:spcAft>
                      </a:pPr>
                      <a:r>
                        <a:rPr lang="de-DE" sz="1400" noProof="0" dirty="0">
                          <a:effectLst/>
                        </a:rPr>
                        <a:t>HRM als Bestandteil des CSR</a:t>
                      </a:r>
                    </a:p>
                    <a:p>
                      <a:pPr>
                        <a:lnSpc>
                          <a:spcPct val="107000"/>
                        </a:lnSpc>
                        <a:spcAft>
                          <a:spcPts val="0"/>
                        </a:spcAft>
                      </a:pPr>
                      <a:r>
                        <a:rPr lang="de-DE" sz="1400" b="0" noProof="0" dirty="0">
                          <a:effectLst/>
                        </a:rPr>
                        <a:t>CSR als Forschungsfokus</a:t>
                      </a:r>
                      <a:endParaRPr lang="de-DE" sz="14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DE" sz="1400" b="1" noProof="0" dirty="0">
                          <a:effectLst/>
                        </a:rPr>
                        <a:t>HRM als Vorgänger von CSR</a:t>
                      </a:r>
                    </a:p>
                    <a:p>
                      <a:pPr>
                        <a:lnSpc>
                          <a:spcPct val="107000"/>
                        </a:lnSpc>
                        <a:spcAft>
                          <a:spcPts val="0"/>
                        </a:spcAft>
                      </a:pPr>
                      <a:r>
                        <a:rPr lang="de-DE" sz="1400" noProof="0" dirty="0">
                          <a:effectLst/>
                        </a:rPr>
                        <a:t>“Humanressourcen” (d.h. Beschäftigte) und Human </a:t>
                      </a:r>
                      <a:r>
                        <a:rPr lang="de-DE" sz="1400" noProof="0" dirty="0" err="1">
                          <a:effectLst/>
                        </a:rPr>
                        <a:t>Resource</a:t>
                      </a:r>
                      <a:r>
                        <a:rPr lang="de-DE" sz="1400" noProof="0" dirty="0">
                          <a:effectLst/>
                        </a:rPr>
                        <a:t> Management als CSR in der Organisation ermöglichend</a:t>
                      </a:r>
                    </a:p>
                    <a:p>
                      <a:pPr>
                        <a:lnSpc>
                          <a:spcPct val="107000"/>
                        </a:lnSpc>
                        <a:spcAft>
                          <a:spcPts val="0"/>
                        </a:spcAft>
                      </a:pPr>
                      <a:r>
                        <a:rPr lang="de-DE" sz="1400" b="1" noProof="0" dirty="0">
                          <a:effectLst/>
                        </a:rPr>
                        <a:t>HRM als Unterkategorie von CSR</a:t>
                      </a:r>
                    </a:p>
                    <a:p>
                      <a:pPr>
                        <a:lnSpc>
                          <a:spcPct val="107000"/>
                        </a:lnSpc>
                        <a:spcAft>
                          <a:spcPts val="0"/>
                        </a:spcAft>
                      </a:pPr>
                      <a:r>
                        <a:rPr lang="de-DE" sz="1400" noProof="0" dirty="0">
                          <a:effectLst/>
                        </a:rPr>
                        <a:t>HRM ist einer von vielen Faktoren im CSR. </a:t>
                      </a:r>
                      <a:endParaRPr lang="de-DE"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4216931"/>
                  </a:ext>
                </a:extLst>
              </a:tr>
              <a:tr h="1385607">
                <a:tc>
                  <a:txBody>
                    <a:bodyPr/>
                    <a:lstStyle/>
                    <a:p>
                      <a:pPr>
                        <a:lnSpc>
                          <a:spcPct val="107000"/>
                        </a:lnSpc>
                        <a:spcAft>
                          <a:spcPts val="0"/>
                        </a:spcAft>
                      </a:pPr>
                      <a:r>
                        <a:rPr lang="de-DE" sz="1400" noProof="0" dirty="0">
                          <a:effectLst/>
                        </a:rPr>
                        <a:t>CSR als Bestandteil des HRM</a:t>
                      </a:r>
                    </a:p>
                    <a:p>
                      <a:pPr>
                        <a:lnSpc>
                          <a:spcPct val="107000"/>
                        </a:lnSpc>
                        <a:spcAft>
                          <a:spcPts val="0"/>
                        </a:spcAft>
                      </a:pPr>
                      <a:r>
                        <a:rPr lang="de-DE" sz="1400" b="0" noProof="0" dirty="0">
                          <a:effectLst/>
                        </a:rPr>
                        <a:t>HRM also Forschungsfokus</a:t>
                      </a:r>
                      <a:endParaRPr lang="de-DE" sz="14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DE" sz="1400" b="1" noProof="0" dirty="0">
                          <a:effectLst/>
                        </a:rPr>
                        <a:t>CSR als „effektives” HRM ermöglichend</a:t>
                      </a:r>
                    </a:p>
                    <a:p>
                      <a:pPr>
                        <a:lnSpc>
                          <a:spcPct val="107000"/>
                        </a:lnSpc>
                        <a:spcAft>
                          <a:spcPts val="0"/>
                        </a:spcAft>
                      </a:pPr>
                      <a:r>
                        <a:rPr lang="de-DE" sz="1400" noProof="0" dirty="0">
                          <a:effectLst/>
                        </a:rPr>
                        <a:t>CSR wird genutzt, um HRM Ziele zu erreichen (z.B.. Verbesserung in der Rekrutierung, Abfedern von regulativen Eingriffen.</a:t>
                      </a:r>
                    </a:p>
                    <a:p>
                      <a:pPr>
                        <a:lnSpc>
                          <a:spcPct val="107000"/>
                        </a:lnSpc>
                        <a:spcAft>
                          <a:spcPts val="0"/>
                        </a:spcAft>
                      </a:pPr>
                      <a:r>
                        <a:rPr lang="de-DE" sz="1400" b="1" noProof="0" dirty="0">
                          <a:effectLst/>
                        </a:rPr>
                        <a:t>CSR als „verantwortungsvolles” HRM ermöglichend</a:t>
                      </a:r>
                    </a:p>
                    <a:p>
                      <a:pPr>
                        <a:lnSpc>
                          <a:spcPct val="107000"/>
                        </a:lnSpc>
                        <a:spcAft>
                          <a:spcPts val="0"/>
                        </a:spcAft>
                      </a:pPr>
                      <a:r>
                        <a:rPr lang="de-DE" sz="1400" noProof="0" dirty="0">
                          <a:effectLst/>
                        </a:rPr>
                        <a:t>CSR wird als Mittel angesehen, eine verantwortliche Mitarbeiterführung sicherzustellen</a:t>
                      </a:r>
                      <a:endParaRPr lang="de-DE"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2760343"/>
                  </a:ext>
                </a:extLst>
              </a:tr>
              <a:tr h="2045322">
                <a:tc>
                  <a:txBody>
                    <a:bodyPr/>
                    <a:lstStyle/>
                    <a:p>
                      <a:pPr>
                        <a:lnSpc>
                          <a:spcPct val="107000"/>
                        </a:lnSpc>
                        <a:spcAft>
                          <a:spcPts val="0"/>
                        </a:spcAft>
                      </a:pPr>
                      <a:r>
                        <a:rPr lang="de-DE" sz="1400" noProof="0" dirty="0">
                          <a:effectLst/>
                        </a:rPr>
                        <a:t>CSR und HRM als voneinander abhängig</a:t>
                      </a:r>
                    </a:p>
                    <a:p>
                      <a:pPr>
                        <a:lnSpc>
                          <a:spcPct val="107000"/>
                        </a:lnSpc>
                        <a:spcAft>
                          <a:spcPts val="0"/>
                        </a:spcAft>
                      </a:pPr>
                      <a:r>
                        <a:rPr lang="de-DE" sz="1400" b="0" noProof="0" dirty="0">
                          <a:effectLst/>
                        </a:rPr>
                        <a:t>Sowohl CSR als auch HRM als Forschungsfokus</a:t>
                      </a:r>
                      <a:endParaRPr lang="de-DE" sz="14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DE" sz="1400" b="1" noProof="0" dirty="0">
                          <a:effectLst/>
                        </a:rPr>
                        <a:t>CSR und HRM koexistieren, überschneiden sich aber nicht</a:t>
                      </a:r>
                    </a:p>
                    <a:p>
                      <a:pPr>
                        <a:lnSpc>
                          <a:spcPct val="107000"/>
                        </a:lnSpc>
                        <a:spcAft>
                          <a:spcPts val="0"/>
                        </a:spcAft>
                      </a:pPr>
                      <a:r>
                        <a:rPr lang="de-DE" sz="1400" noProof="0" dirty="0">
                          <a:effectLst/>
                        </a:rPr>
                        <a:t>CSR und HRM werden beide als relevante Themen gesehen und parallel diskutiert (z.B. beide als Variablen in Erklärung eines Dritten).</a:t>
                      </a:r>
                    </a:p>
                    <a:p>
                      <a:pPr>
                        <a:lnSpc>
                          <a:spcPct val="107000"/>
                        </a:lnSpc>
                        <a:spcAft>
                          <a:spcPts val="0"/>
                        </a:spcAft>
                      </a:pPr>
                      <a:r>
                        <a:rPr lang="de-DE" sz="1400" b="1" noProof="0" dirty="0">
                          <a:effectLst/>
                        </a:rPr>
                        <a:t>CSR und HRM in Interaktion</a:t>
                      </a:r>
                    </a:p>
                    <a:p>
                      <a:pPr>
                        <a:lnSpc>
                          <a:spcPct val="107000"/>
                        </a:lnSpc>
                        <a:spcAft>
                          <a:spcPts val="0"/>
                        </a:spcAft>
                      </a:pPr>
                      <a:r>
                        <a:rPr lang="de-DE" sz="1400" noProof="0" dirty="0">
                          <a:effectLst/>
                        </a:rPr>
                        <a:t>CSR–HRM als komplexes und facettenreiches interaktives Phänomen. Beschäftigte, Arbeitnehmervertreter*innen und Führungskräfte sind Akteure in Netzwerken die viele Stakeholder und Institutionen involvieren.</a:t>
                      </a:r>
                      <a:endParaRPr lang="de-DE"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6368035"/>
                  </a:ext>
                </a:extLst>
              </a:tr>
            </a:tbl>
          </a:graphicData>
        </a:graphic>
      </p:graphicFrame>
      <p:sp>
        <p:nvSpPr>
          <p:cNvPr id="5" name="Textfeld 4"/>
          <p:cNvSpPr txBox="1"/>
          <p:nvPr/>
        </p:nvSpPr>
        <p:spPr>
          <a:xfrm>
            <a:off x="1096862" y="981677"/>
            <a:ext cx="8508274" cy="646331"/>
          </a:xfrm>
          <a:prstGeom prst="rect">
            <a:avLst/>
          </a:prstGeom>
          <a:noFill/>
        </p:spPr>
        <p:txBody>
          <a:bodyPr wrap="square" rtlCol="0">
            <a:spAutoFit/>
          </a:bodyPr>
          <a:lstStyle/>
          <a:p>
            <a:r>
              <a:rPr lang="de-DE" dirty="0"/>
              <a:t>Trends in der CSR–HRM Forschung mit Bezug auf CSR und Personalmanagement - Beziehungen. </a:t>
            </a:r>
            <a:r>
              <a:rPr lang="de-DE" sz="1400" dirty="0" err="1"/>
              <a:t>Voegtlin</a:t>
            </a:r>
            <a:r>
              <a:rPr lang="de-DE" sz="1400" dirty="0"/>
              <a:t> &amp; Greenwood (2016)</a:t>
            </a:r>
          </a:p>
        </p:txBody>
      </p:sp>
    </p:spTree>
    <p:extLst>
      <p:ext uri="{BB962C8B-B14F-4D97-AF65-F5344CB8AC3E}">
        <p14:creationId xmlns:p14="http://schemas.microsoft.com/office/powerpoint/2010/main" val="1078415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87766-35FA-44BE-B22F-3E336B70F368}"/>
              </a:ext>
            </a:extLst>
          </p:cNvPr>
          <p:cNvSpPr>
            <a:spLocks noGrp="1"/>
          </p:cNvSpPr>
          <p:nvPr>
            <p:ph type="title"/>
          </p:nvPr>
        </p:nvSpPr>
        <p:spPr/>
        <p:txBody>
          <a:bodyPr>
            <a:normAutofit/>
          </a:bodyPr>
          <a:lstStyle/>
          <a:p>
            <a:r>
              <a:rPr lang="en-GB" sz="4000" dirty="0" err="1"/>
              <a:t>Überblick</a:t>
            </a:r>
            <a:r>
              <a:rPr lang="en-GB" sz="4000" dirty="0"/>
              <a:t> </a:t>
            </a:r>
            <a:r>
              <a:rPr lang="en-GB" sz="4000" dirty="0" err="1"/>
              <a:t>über</a:t>
            </a:r>
            <a:r>
              <a:rPr lang="en-GB" sz="4000" dirty="0"/>
              <a:t> </a:t>
            </a:r>
            <a:r>
              <a:rPr lang="en-GB" sz="4000" dirty="0" err="1"/>
              <a:t>Lerneinheit</a:t>
            </a:r>
            <a:r>
              <a:rPr lang="en-GB" sz="4000" dirty="0"/>
              <a:t> 2</a:t>
            </a:r>
          </a:p>
        </p:txBody>
      </p:sp>
      <p:sp>
        <p:nvSpPr>
          <p:cNvPr id="3" name="Fußzeilenplatzhalter 2">
            <a:extLst>
              <a:ext uri="{FF2B5EF4-FFF2-40B4-BE49-F238E27FC236}">
                <a16:creationId xmlns:a16="http://schemas.microsoft.com/office/drawing/2014/main" id="{E7D17FB5-4A56-44C4-AFC2-B155245D396E}"/>
              </a:ext>
            </a:extLst>
          </p:cNvPr>
          <p:cNvSpPr>
            <a:spLocks noGrp="1"/>
          </p:cNvSpPr>
          <p:nvPr>
            <p:ph type="ftr" sz="quarter" idx="11"/>
          </p:nvPr>
        </p:nvSpPr>
        <p:spPr/>
        <p:txBody>
          <a:bodyPr/>
          <a:lstStyle/>
          <a:p>
            <a:r>
              <a:rPr lang="lt-LT"/>
              <a:t>connect-erasmus.eu</a:t>
            </a:r>
          </a:p>
        </p:txBody>
      </p:sp>
      <p:sp>
        <p:nvSpPr>
          <p:cNvPr id="4" name="Textplatzhalter 3">
            <a:extLst>
              <a:ext uri="{FF2B5EF4-FFF2-40B4-BE49-F238E27FC236}">
                <a16:creationId xmlns:a16="http://schemas.microsoft.com/office/drawing/2014/main" id="{CACFE39C-CCC4-4DCA-A062-76373A290E97}"/>
              </a:ext>
            </a:extLst>
          </p:cNvPr>
          <p:cNvSpPr>
            <a:spLocks noGrp="1"/>
          </p:cNvSpPr>
          <p:nvPr>
            <p:ph type="body" sz="quarter" idx="10"/>
          </p:nvPr>
        </p:nvSpPr>
        <p:spPr>
          <a:xfrm>
            <a:off x="838200" y="1887596"/>
            <a:ext cx="10188575" cy="680024"/>
          </a:xfrm>
        </p:spPr>
        <p:txBody>
          <a:bodyPr>
            <a:normAutofit/>
          </a:bodyPr>
          <a:lstStyle/>
          <a:p>
            <a:r>
              <a:rPr lang="en-GB" dirty="0"/>
              <a:t>Das </a:t>
            </a:r>
            <a:r>
              <a:rPr lang="en-GB" dirty="0" err="1"/>
              <a:t>Ziel</a:t>
            </a:r>
            <a:r>
              <a:rPr lang="en-GB" dirty="0"/>
              <a:t>:</a:t>
            </a:r>
          </a:p>
        </p:txBody>
      </p:sp>
      <p:sp>
        <p:nvSpPr>
          <p:cNvPr id="5" name="Textplatzhalter 4">
            <a:extLst>
              <a:ext uri="{FF2B5EF4-FFF2-40B4-BE49-F238E27FC236}">
                <a16:creationId xmlns:a16="http://schemas.microsoft.com/office/drawing/2014/main" id="{12684791-2E56-4079-A117-F8DFB7E81D44}"/>
              </a:ext>
            </a:extLst>
          </p:cNvPr>
          <p:cNvSpPr>
            <a:spLocks noGrp="1"/>
          </p:cNvSpPr>
          <p:nvPr>
            <p:ph type="body" sz="quarter" idx="12"/>
          </p:nvPr>
        </p:nvSpPr>
        <p:spPr>
          <a:xfrm>
            <a:off x="1100503" y="2583307"/>
            <a:ext cx="10190162" cy="2693411"/>
          </a:xfrm>
        </p:spPr>
        <p:txBody>
          <a:bodyPr>
            <a:noAutofit/>
          </a:bodyPr>
          <a:lstStyle/>
          <a:p>
            <a:r>
              <a:rPr lang="en-GB" sz="2400" dirty="0"/>
              <a:t>Am Ende </a:t>
            </a:r>
            <a:r>
              <a:rPr lang="en-GB" sz="2400" dirty="0" err="1"/>
              <a:t>dieser</a:t>
            </a:r>
            <a:r>
              <a:rPr lang="en-GB" sz="2400" dirty="0"/>
              <a:t> Einheit </a:t>
            </a:r>
            <a:r>
              <a:rPr lang="en-GB" sz="2400" dirty="0" err="1"/>
              <a:t>sind</a:t>
            </a:r>
            <a:r>
              <a:rPr lang="en-GB" sz="2400" dirty="0"/>
              <a:t> Sie in der Lage,  </a:t>
            </a:r>
          </a:p>
          <a:p>
            <a:pPr marL="342900" indent="-342900">
              <a:buFontTx/>
              <a:buChar char="-"/>
            </a:pPr>
            <a:r>
              <a:rPr lang="en-GB" sz="2400" dirty="0"/>
              <a:t>die </a:t>
            </a:r>
            <a:r>
              <a:rPr lang="en-GB" sz="2400" dirty="0" err="1"/>
              <a:t>gemeinsame</a:t>
            </a:r>
            <a:r>
              <a:rPr lang="en-GB" sz="2400" dirty="0"/>
              <a:t> </a:t>
            </a:r>
            <a:r>
              <a:rPr lang="en-GB" sz="2400" dirty="0" err="1"/>
              <a:t>soziale</a:t>
            </a:r>
            <a:r>
              <a:rPr lang="en-GB" sz="2400" dirty="0"/>
              <a:t> </a:t>
            </a:r>
            <a:r>
              <a:rPr lang="en-GB" sz="2400" dirty="0" err="1"/>
              <a:t>Verantwortung</a:t>
            </a:r>
            <a:r>
              <a:rPr lang="en-GB" sz="2400" dirty="0"/>
              <a:t> </a:t>
            </a:r>
            <a:r>
              <a:rPr lang="en-GB" sz="2400" dirty="0" err="1"/>
              <a:t>als</a:t>
            </a:r>
            <a:r>
              <a:rPr lang="en-GB" sz="2400" dirty="0"/>
              <a:t> </a:t>
            </a:r>
            <a:r>
              <a:rPr lang="en-GB" sz="2400" dirty="0" err="1"/>
              <a:t>einen</a:t>
            </a:r>
            <a:r>
              <a:rPr lang="en-GB" sz="2400" dirty="0"/>
              <a:t> </a:t>
            </a:r>
            <a:r>
              <a:rPr lang="en-GB" sz="2400" dirty="0" err="1"/>
              <a:t>Treiber</a:t>
            </a:r>
            <a:r>
              <a:rPr lang="en-GB" sz="2400" dirty="0"/>
              <a:t> in </a:t>
            </a:r>
            <a:r>
              <a:rPr lang="en-GB" sz="2400" dirty="0" err="1"/>
              <a:t>unserer</a:t>
            </a:r>
            <a:r>
              <a:rPr lang="en-GB" sz="2400" dirty="0"/>
              <a:t> Gesellschaft </a:t>
            </a:r>
            <a:r>
              <a:rPr lang="en-GB" sz="2400" dirty="0" err="1"/>
              <a:t>zu</a:t>
            </a:r>
            <a:r>
              <a:rPr lang="en-GB" sz="2400" dirty="0"/>
              <a:t> </a:t>
            </a:r>
            <a:r>
              <a:rPr lang="en-GB" sz="2400" dirty="0" err="1"/>
              <a:t>erklären</a:t>
            </a:r>
            <a:endParaRPr lang="en-GB" sz="2400" dirty="0"/>
          </a:p>
          <a:p>
            <a:pPr marL="342900" indent="-342900">
              <a:buFontTx/>
              <a:buChar char="-"/>
            </a:pPr>
            <a:r>
              <a:rPr lang="en-GB" sz="2400" dirty="0"/>
              <a:t>Die Rolle von </a:t>
            </a:r>
            <a:r>
              <a:rPr lang="en-GB" sz="2400" dirty="0" err="1"/>
              <a:t>Professionellen</a:t>
            </a:r>
            <a:r>
              <a:rPr lang="en-GB" sz="2400" dirty="0"/>
              <a:t> </a:t>
            </a:r>
            <a:r>
              <a:rPr lang="en-GB" sz="2400" dirty="0" err="1"/>
              <a:t>Berater</a:t>
            </a:r>
            <a:r>
              <a:rPr lang="en-GB" sz="2400" dirty="0"/>
              <a:t>*</a:t>
            </a:r>
            <a:r>
              <a:rPr lang="en-GB" sz="2400" dirty="0" err="1"/>
              <a:t>innen</a:t>
            </a:r>
            <a:r>
              <a:rPr lang="en-GB" sz="2400" dirty="0"/>
              <a:t> in der </a:t>
            </a:r>
            <a:r>
              <a:rPr lang="en-GB" sz="2400" dirty="0" err="1"/>
              <a:t>Personalarbeit</a:t>
            </a:r>
            <a:r>
              <a:rPr lang="en-GB" sz="2400" dirty="0"/>
              <a:t> </a:t>
            </a:r>
            <a:r>
              <a:rPr lang="en-GB" sz="2400" dirty="0" err="1"/>
              <a:t>bezüglich</a:t>
            </a:r>
            <a:r>
              <a:rPr lang="en-GB" sz="2400" dirty="0"/>
              <a:t> der CSR </a:t>
            </a:r>
            <a:r>
              <a:rPr lang="en-GB" sz="2400" dirty="0" err="1"/>
              <a:t>zu</a:t>
            </a:r>
            <a:r>
              <a:rPr lang="en-GB" sz="2400" dirty="0"/>
              <a:t> </a:t>
            </a:r>
            <a:r>
              <a:rPr lang="en-GB" sz="2400" dirty="0" err="1"/>
              <a:t>erklären</a:t>
            </a:r>
            <a:endParaRPr lang="en-GB" sz="2400" dirty="0"/>
          </a:p>
          <a:p>
            <a:pPr marL="342900" indent="-342900">
              <a:buFontTx/>
              <a:buChar char="-"/>
            </a:pPr>
            <a:r>
              <a:rPr lang="en-GB" sz="2400" dirty="0" err="1"/>
              <a:t>Beispiele</a:t>
            </a:r>
            <a:r>
              <a:rPr lang="en-GB" sz="2400" dirty="0"/>
              <a:t> von </a:t>
            </a:r>
            <a:r>
              <a:rPr lang="en-GB" sz="2400" dirty="0" err="1"/>
              <a:t>erfolgreichen</a:t>
            </a:r>
            <a:r>
              <a:rPr lang="en-GB" sz="2400" dirty="0"/>
              <a:t> </a:t>
            </a:r>
            <a:r>
              <a:rPr lang="en-GB" sz="2400" dirty="0" err="1"/>
              <a:t>Aktivitäten</a:t>
            </a:r>
            <a:r>
              <a:rPr lang="en-GB" sz="2400" dirty="0"/>
              <a:t> der </a:t>
            </a:r>
            <a:r>
              <a:rPr lang="en-GB" sz="2400" dirty="0" err="1"/>
              <a:t>sozialen</a:t>
            </a:r>
            <a:r>
              <a:rPr lang="en-GB" sz="2400" dirty="0"/>
              <a:t> </a:t>
            </a:r>
            <a:r>
              <a:rPr lang="en-GB" sz="2400" dirty="0" err="1"/>
              <a:t>Verantwortung</a:t>
            </a:r>
            <a:r>
              <a:rPr lang="en-GB" sz="2400" dirty="0"/>
              <a:t> </a:t>
            </a:r>
            <a:r>
              <a:rPr lang="en-GB" sz="2400" dirty="0" err="1"/>
              <a:t>zu</a:t>
            </a:r>
            <a:r>
              <a:rPr lang="en-GB" sz="2400" dirty="0"/>
              <a:t> </a:t>
            </a:r>
            <a:r>
              <a:rPr lang="en-GB" sz="2400" dirty="0" err="1"/>
              <a:t>beschreiben</a:t>
            </a:r>
            <a:endParaRPr lang="en-GB" sz="2400" dirty="0"/>
          </a:p>
        </p:txBody>
      </p:sp>
    </p:spTree>
    <p:extLst>
      <p:ext uri="{BB962C8B-B14F-4D97-AF65-F5344CB8AC3E}">
        <p14:creationId xmlns:p14="http://schemas.microsoft.com/office/powerpoint/2010/main" val="3667602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42210"/>
            <a:ext cx="10839138" cy="781685"/>
          </a:xfrm>
        </p:spPr>
        <p:txBody>
          <a:bodyPr>
            <a:normAutofit fontScale="90000"/>
          </a:bodyPr>
          <a:lstStyle/>
          <a:p>
            <a:r>
              <a:rPr lang="en-GB" sz="4000" dirty="0" err="1"/>
              <a:t>Implikationen</a:t>
            </a:r>
            <a:r>
              <a:rPr lang="en-GB" sz="4000" dirty="0"/>
              <a:t> </a:t>
            </a:r>
            <a:r>
              <a:rPr lang="en-GB" sz="4000" dirty="0" err="1"/>
              <a:t>für</a:t>
            </a:r>
            <a:r>
              <a:rPr lang="en-GB" sz="4000" dirty="0"/>
              <a:t> das </a:t>
            </a:r>
            <a:r>
              <a:rPr lang="en-GB" sz="4000" dirty="0" err="1"/>
              <a:t>Personalmanagement</a:t>
            </a:r>
            <a:endParaRPr lang="en-GB" sz="4000" dirty="0"/>
          </a:p>
        </p:txBody>
      </p:sp>
      <p:sp>
        <p:nvSpPr>
          <p:cNvPr id="3" name="Inhaltsplatzhalter 2"/>
          <p:cNvSpPr>
            <a:spLocks noGrp="1"/>
          </p:cNvSpPr>
          <p:nvPr>
            <p:ph idx="1"/>
          </p:nvPr>
        </p:nvSpPr>
        <p:spPr>
          <a:xfrm>
            <a:off x="287311" y="1331877"/>
            <a:ext cx="11617377" cy="4724150"/>
          </a:xfrm>
        </p:spPr>
        <p:txBody>
          <a:bodyPr>
            <a:normAutofit fontScale="85000" lnSpcReduction="20000"/>
          </a:bodyPr>
          <a:lstStyle/>
          <a:p>
            <a:pPr>
              <a:lnSpc>
                <a:spcPct val="110000"/>
              </a:lnSpc>
            </a:pPr>
            <a:r>
              <a:rPr lang="en-GB" b="0" dirty="0" err="1"/>
              <a:t>Personalarbeit</a:t>
            </a:r>
            <a:r>
              <a:rPr lang="en-GB" b="0" dirty="0"/>
              <a:t> </a:t>
            </a:r>
            <a:r>
              <a:rPr lang="en-GB" b="0" dirty="0" err="1"/>
              <a:t>ist</a:t>
            </a:r>
            <a:r>
              <a:rPr lang="en-GB" b="0" dirty="0"/>
              <a:t> der </a:t>
            </a:r>
            <a:r>
              <a:rPr lang="en-GB" b="0" dirty="0" err="1"/>
              <a:t>Schlüssel</a:t>
            </a:r>
            <a:r>
              <a:rPr lang="en-GB" b="0" dirty="0"/>
              <a:t> </a:t>
            </a:r>
            <a:r>
              <a:rPr lang="en-GB" b="0" dirty="0" err="1"/>
              <a:t>für</a:t>
            </a:r>
            <a:r>
              <a:rPr lang="en-GB" b="0" dirty="0"/>
              <a:t> </a:t>
            </a:r>
            <a:r>
              <a:rPr lang="en-GB" b="0" dirty="0" err="1"/>
              <a:t>erfolgreiche</a:t>
            </a:r>
            <a:r>
              <a:rPr lang="en-GB" b="0" dirty="0"/>
              <a:t> </a:t>
            </a:r>
            <a:r>
              <a:rPr lang="en-GB" b="0" dirty="0" err="1"/>
              <a:t>Entfaltung</a:t>
            </a:r>
            <a:r>
              <a:rPr lang="en-GB" b="0" dirty="0"/>
              <a:t> und </a:t>
            </a:r>
            <a:r>
              <a:rPr lang="en-GB" b="0" dirty="0" err="1"/>
              <a:t>Implementierung</a:t>
            </a:r>
            <a:r>
              <a:rPr lang="en-GB" b="0" dirty="0"/>
              <a:t> von CSR</a:t>
            </a:r>
          </a:p>
          <a:p>
            <a:pPr>
              <a:lnSpc>
                <a:spcPct val="110000"/>
              </a:lnSpc>
            </a:pPr>
            <a:r>
              <a:rPr lang="en-GB" b="0" dirty="0" err="1"/>
              <a:t>Personalmanagement</a:t>
            </a:r>
            <a:r>
              <a:rPr lang="en-GB" b="0" dirty="0"/>
              <a:t> </a:t>
            </a:r>
            <a:r>
              <a:rPr lang="en-GB" b="0" dirty="0" err="1"/>
              <a:t>kann</a:t>
            </a:r>
            <a:r>
              <a:rPr lang="en-GB" b="0" dirty="0"/>
              <a:t> </a:t>
            </a:r>
            <a:r>
              <a:rPr lang="en-GB" b="0" dirty="0" err="1"/>
              <a:t>potentiell</a:t>
            </a:r>
            <a:r>
              <a:rPr lang="en-GB" b="0" dirty="0"/>
              <a:t> </a:t>
            </a:r>
            <a:r>
              <a:rPr lang="en-GB" b="0" dirty="0" err="1"/>
              <a:t>einen</a:t>
            </a:r>
            <a:r>
              <a:rPr lang="en-GB" b="0" dirty="0"/>
              <a:t> </a:t>
            </a:r>
            <a:r>
              <a:rPr lang="en-GB" b="0" dirty="0" err="1"/>
              <a:t>vielversprechenden</a:t>
            </a:r>
            <a:r>
              <a:rPr lang="en-GB" b="0" dirty="0"/>
              <a:t> </a:t>
            </a:r>
            <a:r>
              <a:rPr lang="en-GB" b="0" dirty="0" err="1"/>
              <a:t>Geschäftsrahmen</a:t>
            </a:r>
            <a:r>
              <a:rPr lang="en-GB" b="0" dirty="0"/>
              <a:t> </a:t>
            </a:r>
            <a:r>
              <a:rPr lang="en-GB" b="0" dirty="0" err="1"/>
              <a:t>bieten</a:t>
            </a:r>
            <a:r>
              <a:rPr lang="en-GB" b="0" dirty="0"/>
              <a:t>, der </a:t>
            </a:r>
            <a:r>
              <a:rPr lang="en-GB" b="0" dirty="0" err="1"/>
              <a:t>betriebliche</a:t>
            </a:r>
            <a:r>
              <a:rPr lang="en-GB" b="0" dirty="0"/>
              <a:t> </a:t>
            </a:r>
            <a:r>
              <a:rPr lang="en-GB" b="0" dirty="0" err="1"/>
              <a:t>Anstrengungen</a:t>
            </a:r>
            <a:r>
              <a:rPr lang="en-GB" b="0" dirty="0"/>
              <a:t> </a:t>
            </a:r>
            <a:r>
              <a:rPr lang="en-GB" b="0" dirty="0" err="1"/>
              <a:t>bezüglich</a:t>
            </a:r>
            <a:r>
              <a:rPr lang="en-GB" b="0" dirty="0"/>
              <a:t> der </a:t>
            </a:r>
            <a:r>
              <a:rPr lang="en-GB" b="0" dirty="0" err="1"/>
              <a:t>Übersetzung</a:t>
            </a:r>
            <a:r>
              <a:rPr lang="en-GB" b="0" dirty="0"/>
              <a:t> von CSR-</a:t>
            </a:r>
            <a:r>
              <a:rPr lang="en-GB" b="0" dirty="0" err="1"/>
              <a:t>Strategien</a:t>
            </a:r>
            <a:r>
              <a:rPr lang="en-GB" b="0" dirty="0"/>
              <a:t> in </a:t>
            </a:r>
            <a:r>
              <a:rPr lang="en-GB" b="0" dirty="0" err="1"/>
              <a:t>praktische</a:t>
            </a:r>
            <a:r>
              <a:rPr lang="en-GB" b="0" dirty="0"/>
              <a:t> </a:t>
            </a:r>
            <a:r>
              <a:rPr lang="en-GB" b="0" dirty="0" err="1"/>
              <a:t>betriebliche</a:t>
            </a:r>
            <a:r>
              <a:rPr lang="en-GB" b="0" dirty="0"/>
              <a:t> </a:t>
            </a:r>
            <a:r>
              <a:rPr lang="en-GB" b="0" dirty="0" err="1"/>
              <a:t>Handlungen</a:t>
            </a:r>
            <a:r>
              <a:rPr lang="en-GB" b="0" dirty="0"/>
              <a:t> und </a:t>
            </a:r>
            <a:r>
              <a:rPr lang="en-GB" b="0" dirty="0" err="1"/>
              <a:t>Ergebnisse</a:t>
            </a:r>
            <a:r>
              <a:rPr lang="en-GB" b="0" dirty="0"/>
              <a:t>, </a:t>
            </a:r>
            <a:r>
              <a:rPr lang="en-GB" b="0" dirty="0" err="1"/>
              <a:t>besonders</a:t>
            </a:r>
            <a:r>
              <a:rPr lang="en-GB" b="0" dirty="0"/>
              <a:t> </a:t>
            </a:r>
            <a:r>
              <a:rPr lang="en-GB" b="0" dirty="0" err="1"/>
              <a:t>innerhalb</a:t>
            </a:r>
            <a:r>
              <a:rPr lang="en-GB" b="0" dirty="0"/>
              <a:t> der </a:t>
            </a:r>
            <a:r>
              <a:rPr lang="en-GB" b="0" dirty="0" err="1"/>
              <a:t>betrieblichen</a:t>
            </a:r>
            <a:r>
              <a:rPr lang="en-GB" b="0" dirty="0"/>
              <a:t> Lebenswelt </a:t>
            </a:r>
            <a:r>
              <a:rPr lang="en-GB" b="0" dirty="0" err="1"/>
              <a:t>unterstützt</a:t>
            </a:r>
            <a:r>
              <a:rPr lang="en-GB" b="0" dirty="0"/>
              <a:t>.</a:t>
            </a:r>
          </a:p>
          <a:p>
            <a:pPr>
              <a:lnSpc>
                <a:spcPct val="110000"/>
              </a:lnSpc>
            </a:pPr>
            <a:r>
              <a:rPr lang="en-GB" b="0" dirty="0"/>
              <a:t>Auf </a:t>
            </a:r>
            <a:r>
              <a:rPr lang="en-GB" b="0" dirty="0" err="1"/>
              <a:t>Firmenniveau</a:t>
            </a:r>
            <a:r>
              <a:rPr lang="en-GB" b="0" dirty="0"/>
              <a:t> </a:t>
            </a:r>
            <a:r>
              <a:rPr lang="en-GB" b="0" dirty="0" err="1"/>
              <a:t>beziehen</a:t>
            </a:r>
            <a:r>
              <a:rPr lang="en-GB" b="0" dirty="0"/>
              <a:t> </a:t>
            </a:r>
            <a:r>
              <a:rPr lang="en-GB" b="0" dirty="0" err="1"/>
              <a:t>sozial</a:t>
            </a:r>
            <a:r>
              <a:rPr lang="en-GB" b="0" dirty="0"/>
              <a:t> </a:t>
            </a:r>
            <a:r>
              <a:rPr lang="en-GB" b="0" dirty="0" err="1"/>
              <a:t>verantwortliche</a:t>
            </a:r>
            <a:r>
              <a:rPr lang="en-GB" b="0" dirty="0"/>
              <a:t> </a:t>
            </a:r>
            <a:r>
              <a:rPr lang="en-GB" b="0" dirty="0" err="1"/>
              <a:t>Praktiken</a:t>
            </a:r>
            <a:r>
              <a:rPr lang="en-GB" b="0" dirty="0"/>
              <a:t> </a:t>
            </a:r>
            <a:r>
              <a:rPr lang="en-GB" b="0" dirty="0" err="1"/>
              <a:t>vor</a:t>
            </a:r>
            <a:r>
              <a:rPr lang="en-GB" b="0" dirty="0"/>
              <a:t> </a:t>
            </a:r>
            <a:r>
              <a:rPr lang="en-GB" b="0" dirty="0" err="1"/>
              <a:t>allem</a:t>
            </a:r>
            <a:r>
              <a:rPr lang="en-GB" b="0" dirty="0"/>
              <a:t> </a:t>
            </a:r>
            <a:r>
              <a:rPr lang="en-GB" b="0" dirty="0" err="1"/>
              <a:t>Beschäftigte</a:t>
            </a:r>
            <a:r>
              <a:rPr lang="en-GB" b="0" dirty="0"/>
              <a:t> </a:t>
            </a:r>
            <a:r>
              <a:rPr lang="en-GB" b="0" dirty="0" err="1"/>
              <a:t>mit</a:t>
            </a:r>
            <a:r>
              <a:rPr lang="en-GB" b="0" dirty="0"/>
              <a:t> </a:t>
            </a:r>
            <a:r>
              <a:rPr lang="en-GB" b="0" dirty="0" err="1"/>
              <a:t>ein</a:t>
            </a:r>
            <a:r>
              <a:rPr lang="en-GB" b="0" dirty="0"/>
              <a:t> und </a:t>
            </a:r>
            <a:r>
              <a:rPr lang="en-GB" b="0" dirty="0" err="1"/>
              <a:t>verknüpfen</a:t>
            </a:r>
            <a:r>
              <a:rPr lang="en-GB" b="0" dirty="0"/>
              <a:t> </a:t>
            </a:r>
            <a:r>
              <a:rPr lang="en-GB" b="0" dirty="0" err="1"/>
              <a:t>dabei</a:t>
            </a:r>
            <a:r>
              <a:rPr lang="en-GB" b="0" dirty="0"/>
              <a:t> </a:t>
            </a:r>
            <a:r>
              <a:rPr lang="en-GB" b="0" dirty="0" err="1"/>
              <a:t>Themen</a:t>
            </a:r>
            <a:r>
              <a:rPr lang="en-GB" b="0" dirty="0"/>
              <a:t> </a:t>
            </a:r>
            <a:r>
              <a:rPr lang="en-GB" b="0" dirty="0" err="1"/>
              <a:t>wie</a:t>
            </a:r>
            <a:r>
              <a:rPr lang="en-GB" b="0" dirty="0"/>
              <a:t> </a:t>
            </a:r>
            <a:r>
              <a:rPr lang="en-GB" b="0" dirty="0" err="1"/>
              <a:t>Investitionen</a:t>
            </a:r>
            <a:r>
              <a:rPr lang="en-GB" b="0" dirty="0"/>
              <a:t> in </a:t>
            </a:r>
            <a:r>
              <a:rPr lang="en-GB" b="0" dirty="0" err="1"/>
              <a:t>Humankapital</a:t>
            </a:r>
            <a:r>
              <a:rPr lang="en-GB" b="0" dirty="0"/>
              <a:t>,  Gesundheit und </a:t>
            </a:r>
            <a:r>
              <a:rPr lang="en-GB" b="0" dirty="0" err="1"/>
              <a:t>Sicherheit</a:t>
            </a:r>
            <a:r>
              <a:rPr lang="en-GB" b="0" dirty="0"/>
              <a:t> und Management-</a:t>
            </a:r>
            <a:r>
              <a:rPr lang="en-GB" b="0" dirty="0" err="1"/>
              <a:t>Veränderung</a:t>
            </a:r>
            <a:r>
              <a:rPr lang="en-GB" b="0" dirty="0"/>
              <a:t> </a:t>
            </a:r>
            <a:r>
              <a:rPr lang="en-GB" sz="2200" b="0" dirty="0"/>
              <a:t>(</a:t>
            </a:r>
            <a:r>
              <a:rPr lang="en-GB" sz="2200" b="0" dirty="0" err="1"/>
              <a:t>Grünbuch</a:t>
            </a:r>
            <a:r>
              <a:rPr lang="en-GB" sz="2200" b="0" dirty="0"/>
              <a:t>).</a:t>
            </a:r>
            <a:endParaRPr lang="en-GB" b="0" dirty="0"/>
          </a:p>
          <a:p>
            <a:pPr>
              <a:lnSpc>
                <a:spcPct val="110000"/>
              </a:lnSpc>
            </a:pPr>
            <a:r>
              <a:rPr lang="en-GB" b="0" dirty="0"/>
              <a:t>Der </a:t>
            </a:r>
            <a:r>
              <a:rPr lang="en-GB" b="0" dirty="0" err="1"/>
              <a:t>Aufstieg</a:t>
            </a:r>
            <a:r>
              <a:rPr lang="en-GB" b="0" dirty="0"/>
              <a:t> von CSR hat </a:t>
            </a:r>
            <a:r>
              <a:rPr lang="en-GB" b="0" dirty="0" err="1"/>
              <a:t>signifikante</a:t>
            </a:r>
            <a:r>
              <a:rPr lang="en-GB" b="0" dirty="0"/>
              <a:t> </a:t>
            </a:r>
            <a:r>
              <a:rPr lang="en-GB" b="0" dirty="0" err="1"/>
              <a:t>Wirkungen</a:t>
            </a:r>
            <a:r>
              <a:rPr lang="en-GB" b="0" dirty="0"/>
              <a:t> auf </a:t>
            </a:r>
            <a:r>
              <a:rPr lang="en-GB" b="0" dirty="0" err="1"/>
              <a:t>Praktiken</a:t>
            </a:r>
            <a:r>
              <a:rPr lang="en-GB" b="0" dirty="0"/>
              <a:t> des </a:t>
            </a:r>
            <a:r>
              <a:rPr lang="en-GB" b="0" dirty="0" err="1"/>
              <a:t>Personalmanagements</a:t>
            </a:r>
            <a:r>
              <a:rPr lang="en-GB" b="0" dirty="0"/>
              <a:t>. Die Rolle des </a:t>
            </a:r>
            <a:r>
              <a:rPr lang="en-GB" b="0" dirty="0" err="1"/>
              <a:t>Personalmanagements</a:t>
            </a:r>
            <a:r>
              <a:rPr lang="en-GB" b="0" dirty="0"/>
              <a:t> </a:t>
            </a:r>
            <a:r>
              <a:rPr lang="en-GB" b="0" dirty="0" err="1"/>
              <a:t>ist</a:t>
            </a:r>
            <a:r>
              <a:rPr lang="en-GB" b="0" dirty="0"/>
              <a:t> </a:t>
            </a:r>
            <a:r>
              <a:rPr lang="en-GB" b="0" dirty="0" err="1"/>
              <a:t>überflutet</a:t>
            </a:r>
            <a:r>
              <a:rPr lang="en-GB" b="0" dirty="0"/>
              <a:t> von CSR-</a:t>
            </a:r>
            <a:r>
              <a:rPr lang="en-GB" b="0" dirty="0" err="1"/>
              <a:t>bezogenen</a:t>
            </a:r>
            <a:r>
              <a:rPr lang="en-GB" b="0" dirty="0"/>
              <a:t> </a:t>
            </a:r>
            <a:r>
              <a:rPr lang="en-GB" b="0" dirty="0" err="1"/>
              <a:t>Aufgaben</a:t>
            </a:r>
            <a:r>
              <a:rPr lang="en-GB" b="0" dirty="0"/>
              <a:t>, </a:t>
            </a:r>
            <a:r>
              <a:rPr lang="en-GB" b="0" dirty="0" err="1"/>
              <a:t>angefangen</a:t>
            </a:r>
            <a:r>
              <a:rPr lang="en-GB" b="0" dirty="0"/>
              <a:t> </a:t>
            </a:r>
            <a:r>
              <a:rPr lang="en-GB" b="0" dirty="0" err="1"/>
              <a:t>bei</a:t>
            </a:r>
            <a:r>
              <a:rPr lang="en-GB" b="0" dirty="0"/>
              <a:t> </a:t>
            </a:r>
            <a:r>
              <a:rPr lang="en-GB" b="0" dirty="0" err="1"/>
              <a:t>beispielsweise</a:t>
            </a:r>
            <a:r>
              <a:rPr lang="en-GB" b="0" dirty="0"/>
              <a:t> der </a:t>
            </a:r>
            <a:r>
              <a:rPr lang="en-GB" b="0" dirty="0" err="1"/>
              <a:t>Berücksichtigung</a:t>
            </a:r>
            <a:r>
              <a:rPr lang="en-GB" b="0" dirty="0"/>
              <a:t> </a:t>
            </a:r>
            <a:r>
              <a:rPr lang="en-GB" b="0" dirty="0" err="1"/>
              <a:t>ethischer</a:t>
            </a:r>
            <a:r>
              <a:rPr lang="en-GB" b="0" dirty="0"/>
              <a:t> Standards bis </a:t>
            </a:r>
            <a:r>
              <a:rPr lang="en-GB" b="0" dirty="0" err="1"/>
              <a:t>hin</a:t>
            </a:r>
            <a:r>
              <a:rPr lang="en-GB" b="0" dirty="0"/>
              <a:t> </a:t>
            </a:r>
            <a:r>
              <a:rPr lang="en-GB" b="0" dirty="0" err="1"/>
              <a:t>zur</a:t>
            </a:r>
            <a:r>
              <a:rPr lang="en-GB" b="0" dirty="0"/>
              <a:t> </a:t>
            </a:r>
            <a:r>
              <a:rPr lang="en-GB" b="0" dirty="0" err="1"/>
              <a:t>Beschäftigung</a:t>
            </a:r>
            <a:r>
              <a:rPr lang="en-GB" b="0" dirty="0"/>
              <a:t> </a:t>
            </a:r>
            <a:r>
              <a:rPr lang="en-GB" b="0" dirty="0" err="1"/>
              <a:t>mit</a:t>
            </a:r>
            <a:r>
              <a:rPr lang="en-GB" b="0" dirty="0"/>
              <a:t> </a:t>
            </a:r>
            <a:r>
              <a:rPr lang="en-GB" b="0" dirty="0" err="1"/>
              <a:t>wichtigen</a:t>
            </a:r>
            <a:r>
              <a:rPr lang="en-GB" b="0" dirty="0"/>
              <a:t> </a:t>
            </a:r>
            <a:r>
              <a:rPr lang="en-GB" b="0" dirty="0" err="1"/>
              <a:t>Interessenvertretern</a:t>
            </a:r>
            <a:r>
              <a:rPr lang="en-GB" b="0" dirty="0"/>
              <a:t>, </a:t>
            </a:r>
            <a:r>
              <a:rPr lang="en-GB" b="0" dirty="0" err="1"/>
              <a:t>durch</a:t>
            </a:r>
            <a:r>
              <a:rPr lang="en-GB" b="0" dirty="0"/>
              <a:t> die </a:t>
            </a:r>
            <a:r>
              <a:rPr lang="en-GB" b="0" dirty="0" err="1"/>
              <a:t>Arbeitnehmer</a:t>
            </a:r>
            <a:r>
              <a:rPr lang="en-GB" b="0" dirty="0"/>
              <a:t> </a:t>
            </a:r>
            <a:r>
              <a:rPr lang="en-GB" b="0" dirty="0" err="1"/>
              <a:t>zu</a:t>
            </a:r>
            <a:r>
              <a:rPr lang="en-GB" b="0" dirty="0"/>
              <a:t> </a:t>
            </a:r>
            <a:r>
              <a:rPr lang="en-GB" b="0" dirty="0" err="1"/>
              <a:t>sozialer</a:t>
            </a:r>
            <a:r>
              <a:rPr lang="en-GB" b="0" dirty="0"/>
              <a:t> </a:t>
            </a:r>
            <a:r>
              <a:rPr lang="en-GB" b="0" dirty="0" err="1"/>
              <a:t>Mitwirkung</a:t>
            </a:r>
            <a:r>
              <a:rPr lang="en-GB" b="0" dirty="0"/>
              <a:t> in Form von </a:t>
            </a:r>
            <a:r>
              <a:rPr lang="en-GB" b="0" dirty="0" err="1"/>
              <a:t>Ehrenämtern</a:t>
            </a:r>
            <a:r>
              <a:rPr lang="en-GB" b="0" dirty="0"/>
              <a:t> </a:t>
            </a:r>
            <a:r>
              <a:rPr lang="en-GB" b="0" dirty="0" err="1"/>
              <a:t>motiviert</a:t>
            </a:r>
            <a:r>
              <a:rPr lang="en-GB" b="0" dirty="0"/>
              <a:t> </a:t>
            </a:r>
            <a:r>
              <a:rPr lang="en-GB" b="0" dirty="0" err="1"/>
              <a:t>werden</a:t>
            </a:r>
            <a:r>
              <a:rPr lang="en-GB" b="0" dirty="0"/>
              <a:t> </a:t>
            </a:r>
          </a:p>
          <a:p>
            <a:pPr marL="0" indent="0">
              <a:lnSpc>
                <a:spcPct val="110000"/>
              </a:lnSpc>
              <a:buNone/>
            </a:pPr>
            <a:r>
              <a:rPr lang="en-GB" b="0" dirty="0"/>
              <a:t>	(</a:t>
            </a:r>
            <a:r>
              <a:rPr lang="en-GB" sz="1900" b="0" dirty="0"/>
              <a:t>Preuss et al., 2009)</a:t>
            </a:r>
            <a:endParaRPr lang="en-GB" b="0" dirty="0"/>
          </a:p>
        </p:txBody>
      </p:sp>
    </p:spTree>
    <p:extLst>
      <p:ext uri="{BB962C8B-B14F-4D97-AF65-F5344CB8AC3E}">
        <p14:creationId xmlns:p14="http://schemas.microsoft.com/office/powerpoint/2010/main" val="1334938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13483"/>
            <a:ext cx="10515600" cy="781685"/>
          </a:xfrm>
        </p:spPr>
        <p:txBody>
          <a:bodyPr>
            <a:normAutofit/>
          </a:bodyPr>
          <a:lstStyle/>
          <a:p>
            <a:r>
              <a:rPr lang="en-GB" sz="4000" dirty="0"/>
              <a:t>Rolle von </a:t>
            </a:r>
            <a:r>
              <a:rPr lang="en-GB" sz="4000" dirty="0" err="1"/>
              <a:t>Personalarbeit</a:t>
            </a:r>
            <a:r>
              <a:rPr lang="en-GB" sz="4000" dirty="0"/>
              <a:t> </a:t>
            </a:r>
            <a:r>
              <a:rPr lang="en-GB" sz="4000" dirty="0" err="1"/>
              <a:t>im</a:t>
            </a:r>
            <a:r>
              <a:rPr lang="en-GB" sz="4000" dirty="0"/>
              <a:t> CSR</a:t>
            </a:r>
          </a:p>
        </p:txBody>
      </p:sp>
      <p:sp>
        <p:nvSpPr>
          <p:cNvPr id="3" name="Inhaltsplatzhalter 2"/>
          <p:cNvSpPr>
            <a:spLocks noGrp="1"/>
          </p:cNvSpPr>
          <p:nvPr>
            <p:ph idx="1"/>
          </p:nvPr>
        </p:nvSpPr>
        <p:spPr>
          <a:xfrm>
            <a:off x="838200" y="1195168"/>
            <a:ext cx="10929079" cy="723276"/>
          </a:xfrm>
        </p:spPr>
        <p:txBody>
          <a:bodyPr/>
          <a:lstStyle/>
          <a:p>
            <a:r>
              <a:rPr lang="en-GB" dirty="0" err="1"/>
              <a:t>Strategisches</a:t>
            </a:r>
            <a:r>
              <a:rPr lang="en-GB" dirty="0"/>
              <a:t> </a:t>
            </a:r>
            <a:r>
              <a:rPr lang="en-GB" dirty="0" err="1"/>
              <a:t>Personalarbeits</a:t>
            </a:r>
            <a:r>
              <a:rPr lang="en-GB" dirty="0"/>
              <a:t>–</a:t>
            </a:r>
            <a:r>
              <a:rPr lang="en-GB" dirty="0" err="1"/>
              <a:t>Partnerschaftsmodell</a:t>
            </a:r>
            <a:r>
              <a:rPr lang="en-GB" dirty="0"/>
              <a:t> </a:t>
            </a:r>
            <a:r>
              <a:rPr lang="en-GB" sz="2000" b="0" dirty="0"/>
              <a:t>(Jamali et al. 2015, p. 130)</a:t>
            </a:r>
          </a:p>
        </p:txBody>
      </p:sp>
      <p:pic>
        <p:nvPicPr>
          <p:cNvPr id="4" name="Grafik 3"/>
          <p:cNvPicPr>
            <a:picLocks noChangeAspect="1"/>
          </p:cNvPicPr>
          <p:nvPr/>
        </p:nvPicPr>
        <p:blipFill>
          <a:blip r:embed="rId2"/>
          <a:stretch>
            <a:fillRect/>
          </a:stretch>
        </p:blipFill>
        <p:spPr>
          <a:xfrm>
            <a:off x="2406526" y="1659123"/>
            <a:ext cx="6447327" cy="5018537"/>
          </a:xfrm>
          <a:prstGeom prst="rect">
            <a:avLst/>
          </a:prstGeom>
        </p:spPr>
      </p:pic>
    </p:spTree>
    <p:extLst>
      <p:ext uri="{BB962C8B-B14F-4D97-AF65-F5344CB8AC3E}">
        <p14:creationId xmlns:p14="http://schemas.microsoft.com/office/powerpoint/2010/main" val="3307084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err="1"/>
              <a:t>Bereiche</a:t>
            </a:r>
            <a:r>
              <a:rPr lang="en-GB" sz="4000" dirty="0"/>
              <a:t> von </a:t>
            </a:r>
            <a:r>
              <a:rPr lang="en-GB" sz="4000" dirty="0" err="1"/>
              <a:t>Mitwirkungen</a:t>
            </a:r>
            <a:endParaRPr lang="en-GB" sz="4000"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54337661"/>
              </p:ext>
            </p:extLst>
          </p:nvPr>
        </p:nvGraphicFramePr>
        <p:xfrm>
          <a:off x="759069" y="2019684"/>
          <a:ext cx="10439399" cy="2436542"/>
        </p:xfrm>
        <a:graphic>
          <a:graphicData uri="http://schemas.openxmlformats.org/drawingml/2006/table">
            <a:tbl>
              <a:tblPr firstRow="1" bandRow="1">
                <a:tableStyleId>{5C22544A-7EE6-4342-B048-85BDC9FD1C3A}</a:tableStyleId>
              </a:tblPr>
              <a:tblGrid>
                <a:gridCol w="6846746">
                  <a:extLst>
                    <a:ext uri="{9D8B030D-6E8A-4147-A177-3AD203B41FA5}">
                      <a16:colId xmlns:a16="http://schemas.microsoft.com/office/drawing/2014/main" val="587917861"/>
                    </a:ext>
                  </a:extLst>
                </a:gridCol>
                <a:gridCol w="3592653">
                  <a:extLst>
                    <a:ext uri="{9D8B030D-6E8A-4147-A177-3AD203B41FA5}">
                      <a16:colId xmlns:a16="http://schemas.microsoft.com/office/drawing/2014/main" val="3813135566"/>
                    </a:ext>
                  </a:extLst>
                </a:gridCol>
              </a:tblGrid>
              <a:tr h="558528">
                <a:tc>
                  <a:txBody>
                    <a:bodyPr/>
                    <a:lstStyle/>
                    <a:p>
                      <a:r>
                        <a:rPr lang="en-US" sz="2800" dirty="0"/>
                        <a:t>HRM’s </a:t>
                      </a:r>
                      <a:r>
                        <a:rPr lang="en-US" sz="2800" dirty="0" err="1"/>
                        <a:t>Bereiche</a:t>
                      </a:r>
                      <a:r>
                        <a:rPr lang="en-US" sz="2800" dirty="0"/>
                        <a:t> und </a:t>
                      </a:r>
                      <a:r>
                        <a:rPr lang="en-US" sz="2800" dirty="0" err="1"/>
                        <a:t>ihre</a:t>
                      </a:r>
                      <a:r>
                        <a:rPr lang="en-US" sz="2800" dirty="0"/>
                        <a:t> </a:t>
                      </a:r>
                      <a:r>
                        <a:rPr lang="en-US" sz="2800" dirty="0" err="1"/>
                        <a:t>Beiträge</a:t>
                      </a:r>
                      <a:r>
                        <a:rPr lang="en-US" sz="2800" dirty="0"/>
                        <a:t> </a:t>
                      </a:r>
                      <a:r>
                        <a:rPr lang="en-US" sz="2800" dirty="0" err="1"/>
                        <a:t>zu</a:t>
                      </a:r>
                      <a:r>
                        <a:rPr lang="en-US" sz="2800" dirty="0"/>
                        <a:t> CSR </a:t>
                      </a:r>
                    </a:p>
                  </a:txBody>
                  <a:tcPr/>
                </a:tc>
                <a:tc>
                  <a:txBody>
                    <a:bodyPr/>
                    <a:lstStyle/>
                    <a:p>
                      <a:r>
                        <a:rPr lang="de-DE" sz="2800" dirty="0"/>
                        <a:t>Rollen</a:t>
                      </a:r>
                      <a:endParaRPr lang="en-US" sz="2800" dirty="0"/>
                    </a:p>
                  </a:txBody>
                  <a:tcPr/>
                </a:tc>
                <a:extLst>
                  <a:ext uri="{0D108BD9-81ED-4DB2-BD59-A6C34878D82A}">
                    <a16:rowId xmlns:a16="http://schemas.microsoft.com/office/drawing/2014/main" val="195600553"/>
                  </a:ext>
                </a:extLst>
              </a:tr>
              <a:tr h="370840">
                <a:tc>
                  <a:txBody>
                    <a:bodyPr/>
                    <a:lstStyle/>
                    <a:p>
                      <a:pPr>
                        <a:lnSpc>
                          <a:spcPct val="107000"/>
                        </a:lnSpc>
                        <a:spcAft>
                          <a:spcPts val="0"/>
                        </a:spcAft>
                      </a:pPr>
                      <a:r>
                        <a:rPr lang="en-US" sz="2400" b="0" dirty="0" err="1">
                          <a:effectLst/>
                          <a:latin typeface="Helvetica" panose="020B0604020202020204" pitchFamily="34" charset="0"/>
                          <a:ea typeface="Calibri" panose="020F0502020204030204" pitchFamily="34" charset="0"/>
                          <a:cs typeface="Times New Roman" panose="02020603050405020304" pitchFamily="18" charset="0"/>
                        </a:rPr>
                        <a:t>Hilfreich</a:t>
                      </a:r>
                      <a:r>
                        <a:rPr lang="en-US" sz="2400" b="0" dirty="0">
                          <a:effectLst/>
                          <a:latin typeface="Helvetica" panose="020B0604020202020204" pitchFamily="34" charset="0"/>
                          <a:ea typeface="Calibri" panose="020F0502020204030204" pitchFamily="34" charset="0"/>
                          <a:cs typeface="Times New Roman" panose="02020603050405020304" pitchFamily="18" charset="0"/>
                        </a:rPr>
                        <a:t>, um CSR </a:t>
                      </a:r>
                      <a:r>
                        <a:rPr lang="en-US" sz="2400" b="0" dirty="0" err="1">
                          <a:effectLst/>
                          <a:latin typeface="Helvetica" panose="020B0604020202020204" pitchFamily="34" charset="0"/>
                          <a:ea typeface="Calibri" panose="020F0502020204030204" pitchFamily="34" charset="0"/>
                          <a:cs typeface="Times New Roman" panose="02020603050405020304" pitchFamily="18" charset="0"/>
                        </a:rPr>
                        <a:t>zu</a:t>
                      </a:r>
                      <a:r>
                        <a:rPr lang="en-US" sz="2400" b="0" dirty="0">
                          <a:effectLst/>
                          <a:latin typeface="Helvetica" panose="020B0604020202020204" pitchFamily="34" charset="0"/>
                          <a:ea typeface="Calibri" panose="020F0502020204030204" pitchFamily="34" charset="0"/>
                          <a:cs typeface="Times New Roman" panose="02020603050405020304" pitchFamily="18" charset="0"/>
                        </a:rPr>
                        <a:t> </a:t>
                      </a:r>
                      <a:r>
                        <a:rPr lang="en-US" sz="2400" b="0" dirty="0" err="1">
                          <a:effectLst/>
                          <a:latin typeface="Helvetica" panose="020B0604020202020204" pitchFamily="34" charset="0"/>
                          <a:ea typeface="Calibri" panose="020F0502020204030204" pitchFamily="34" charset="0"/>
                          <a:cs typeface="Times New Roman" panose="02020603050405020304" pitchFamily="18" charset="0"/>
                        </a:rPr>
                        <a:t>definieren</a:t>
                      </a:r>
                      <a:r>
                        <a:rPr lang="en-US" sz="2400" b="0" dirty="0">
                          <a:effectLst/>
                          <a:latin typeface="Helvetica" panose="020B0604020202020204" pitchFamily="34" charset="0"/>
                          <a:ea typeface="Calibri" panose="020F0502020204030204" pitchFamily="34" charset="0"/>
                          <a:cs typeface="Times New Roman" panose="02020603050405020304" pitchFamily="18" charset="0"/>
                        </a:rPr>
                        <a:t> und </a:t>
                      </a:r>
                      <a:r>
                        <a:rPr lang="en-US" sz="2400" b="0" dirty="0" err="1">
                          <a:effectLst/>
                          <a:latin typeface="Helvetica" panose="020B0604020202020204" pitchFamily="34" charset="0"/>
                          <a:ea typeface="Calibri" panose="020F0502020204030204" pitchFamily="34" charset="0"/>
                          <a:cs typeface="Times New Roman" panose="02020603050405020304" pitchFamily="18" charset="0"/>
                        </a:rPr>
                        <a:t>umzusetzen</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0" dirty="0" err="1">
                          <a:effectLst/>
                          <a:latin typeface="Helvetica" panose="020B0604020202020204" pitchFamily="34" charset="0"/>
                          <a:ea typeface="Calibri" panose="020F0502020204030204" pitchFamily="34" charset="0"/>
                          <a:cs typeface="Times New Roman" panose="02020603050405020304" pitchFamily="18" charset="0"/>
                        </a:rPr>
                        <a:t>Strategischer</a:t>
                      </a:r>
                      <a:r>
                        <a:rPr lang="en-US" sz="2400" b="0" dirty="0">
                          <a:effectLst/>
                          <a:latin typeface="Helvetica" panose="020B0604020202020204" pitchFamily="34" charset="0"/>
                          <a:ea typeface="Calibri" panose="020F0502020204030204" pitchFamily="34" charset="0"/>
                          <a:cs typeface="Times New Roman" panose="02020603050405020304" pitchFamily="18" charset="0"/>
                        </a:rPr>
                        <a:t> Partner</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9654648"/>
                  </a:ext>
                </a:extLst>
              </a:tr>
              <a:tr h="370840">
                <a:tc>
                  <a:txBody>
                    <a:bodyPr/>
                    <a:lstStyle/>
                    <a:p>
                      <a:pPr>
                        <a:lnSpc>
                          <a:spcPct val="107000"/>
                        </a:lnSpc>
                        <a:spcAft>
                          <a:spcPts val="0"/>
                        </a:spcAft>
                      </a:pPr>
                      <a:r>
                        <a:rPr lang="en-US" sz="2400" b="0" dirty="0" err="1">
                          <a:effectLst/>
                          <a:latin typeface="Helvetica" panose="020B0604020202020204" pitchFamily="34" charset="0"/>
                          <a:ea typeface="Calibri" panose="020F0502020204030204" pitchFamily="34" charset="0"/>
                          <a:cs typeface="Times New Roman" panose="02020603050405020304" pitchFamily="18" charset="0"/>
                        </a:rPr>
                        <a:t>Hilfreich</a:t>
                      </a:r>
                      <a:r>
                        <a:rPr lang="en-US" sz="2400" b="0" dirty="0">
                          <a:effectLst/>
                          <a:latin typeface="Helvetica" panose="020B0604020202020204" pitchFamily="34" charset="0"/>
                          <a:ea typeface="Calibri" panose="020F0502020204030204" pitchFamily="34" charset="0"/>
                          <a:cs typeface="Times New Roman" panose="02020603050405020304" pitchFamily="18" charset="0"/>
                        </a:rPr>
                        <a:t>, um </a:t>
                      </a:r>
                      <a:r>
                        <a:rPr lang="en-US" sz="2400" b="0" dirty="0" err="1">
                          <a:effectLst/>
                          <a:latin typeface="Helvetica" panose="020B0604020202020204" pitchFamily="34" charset="0"/>
                          <a:ea typeface="Calibri" panose="020F0502020204030204" pitchFamily="34" charset="0"/>
                          <a:cs typeface="Times New Roman" panose="02020603050405020304" pitchFamily="18" charset="0"/>
                        </a:rPr>
                        <a:t>Wechsel</a:t>
                      </a:r>
                      <a:r>
                        <a:rPr lang="en-US" sz="2400" b="0" dirty="0">
                          <a:effectLst/>
                          <a:latin typeface="Helvetica" panose="020B0604020202020204" pitchFamily="34" charset="0"/>
                          <a:ea typeface="Calibri" panose="020F0502020204030204" pitchFamily="34" charset="0"/>
                          <a:cs typeface="Times New Roman" panose="02020603050405020304" pitchFamily="18" charset="0"/>
                        </a:rPr>
                        <a:t> </a:t>
                      </a:r>
                      <a:r>
                        <a:rPr lang="en-US" sz="2400" b="0" dirty="0" err="1">
                          <a:effectLst/>
                          <a:latin typeface="Helvetica" panose="020B0604020202020204" pitchFamily="34" charset="0"/>
                          <a:ea typeface="Calibri" panose="020F0502020204030204" pitchFamily="34" charset="0"/>
                          <a:cs typeface="Times New Roman" panose="02020603050405020304" pitchFamily="18" charset="0"/>
                        </a:rPr>
                        <a:t>zum</a:t>
                      </a:r>
                      <a:r>
                        <a:rPr lang="en-US" sz="2400" b="0" dirty="0">
                          <a:effectLst/>
                          <a:latin typeface="Helvetica" panose="020B0604020202020204" pitchFamily="34" charset="0"/>
                          <a:ea typeface="Calibri" panose="020F0502020204030204" pitchFamily="34" charset="0"/>
                          <a:cs typeface="Times New Roman" panose="02020603050405020304" pitchFamily="18" charset="0"/>
                        </a:rPr>
                        <a:t> CSR </a:t>
                      </a:r>
                      <a:r>
                        <a:rPr lang="en-US" sz="2400" b="0" dirty="0" err="1">
                          <a:effectLst/>
                          <a:latin typeface="Helvetica" panose="020B0604020202020204" pitchFamily="34" charset="0"/>
                          <a:ea typeface="Calibri" panose="020F0502020204030204" pitchFamily="34" charset="0"/>
                          <a:cs typeface="Times New Roman" panose="02020603050405020304" pitchFamily="18" charset="0"/>
                        </a:rPr>
                        <a:t>einzuleiten</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0" dirty="0">
                          <a:effectLst/>
                          <a:latin typeface="Helvetica" panose="020B0604020202020204" pitchFamily="34" charset="0"/>
                          <a:ea typeface="Calibri" panose="020F0502020204030204" pitchFamily="34" charset="0"/>
                          <a:cs typeface="Times New Roman" panose="02020603050405020304" pitchFamily="18" charset="0"/>
                        </a:rPr>
                        <a:t>Change Agent</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6585372"/>
                  </a:ext>
                </a:extLst>
              </a:tr>
              <a:tr h="370840">
                <a:tc>
                  <a:txBody>
                    <a:bodyPr/>
                    <a:lstStyle/>
                    <a:p>
                      <a:pPr>
                        <a:lnSpc>
                          <a:spcPct val="107000"/>
                        </a:lnSpc>
                        <a:spcAft>
                          <a:spcPts val="0"/>
                        </a:spcAft>
                      </a:pPr>
                      <a:r>
                        <a:rPr lang="en-US" sz="2400" b="0" dirty="0" err="1">
                          <a:effectLst/>
                          <a:latin typeface="Helvetica" panose="020B0604020202020204" pitchFamily="34" charset="0"/>
                          <a:ea typeface="Calibri" panose="020F0502020204030204" pitchFamily="34" charset="0"/>
                          <a:cs typeface="Times New Roman" panose="02020603050405020304" pitchFamily="18" charset="0"/>
                        </a:rPr>
                        <a:t>Hilfreich</a:t>
                      </a:r>
                      <a:r>
                        <a:rPr lang="en-US" sz="2400" b="0" dirty="0">
                          <a:effectLst/>
                          <a:latin typeface="Helvetica" panose="020B0604020202020204" pitchFamily="34" charset="0"/>
                          <a:ea typeface="Calibri" panose="020F0502020204030204" pitchFamily="34" charset="0"/>
                          <a:cs typeface="Times New Roman" panose="02020603050405020304" pitchFamily="18" charset="0"/>
                        </a:rPr>
                        <a:t>, um </a:t>
                      </a:r>
                      <a:r>
                        <a:rPr lang="en-US" sz="2400" b="0" dirty="0" err="1">
                          <a:effectLst/>
                          <a:latin typeface="Helvetica" panose="020B0604020202020204" pitchFamily="34" charset="0"/>
                          <a:ea typeface="Calibri" panose="020F0502020204030204" pitchFamily="34" charset="0"/>
                          <a:cs typeface="Times New Roman" panose="02020603050405020304" pitchFamily="18" charset="0"/>
                        </a:rPr>
                        <a:t>Arbeitnehmereinbezug</a:t>
                      </a:r>
                      <a:r>
                        <a:rPr lang="en-US" sz="2400" b="0" dirty="0">
                          <a:effectLst/>
                          <a:latin typeface="Helvetica" panose="020B0604020202020204" pitchFamily="34" charset="0"/>
                          <a:ea typeface="Calibri" panose="020F0502020204030204" pitchFamily="34" charset="0"/>
                          <a:cs typeface="Times New Roman" panose="02020603050405020304" pitchFamily="18" charset="0"/>
                        </a:rPr>
                        <a:t> </a:t>
                      </a:r>
                      <a:r>
                        <a:rPr lang="en-US" sz="2400" b="0" dirty="0" err="1">
                          <a:effectLst/>
                          <a:latin typeface="Helvetica" panose="020B0604020202020204" pitchFamily="34" charset="0"/>
                          <a:ea typeface="Calibri" panose="020F0502020204030204" pitchFamily="34" charset="0"/>
                          <a:cs typeface="Times New Roman" panose="02020603050405020304" pitchFamily="18" charset="0"/>
                        </a:rPr>
                        <a:t>zu</a:t>
                      </a:r>
                      <a:r>
                        <a:rPr lang="en-US" sz="2400" b="0" dirty="0">
                          <a:effectLst/>
                          <a:latin typeface="Helvetica" panose="020B0604020202020204" pitchFamily="34" charset="0"/>
                          <a:ea typeface="Calibri" panose="020F0502020204030204" pitchFamily="34" charset="0"/>
                          <a:cs typeface="Times New Roman" panose="02020603050405020304" pitchFamily="18" charset="0"/>
                        </a:rPr>
                        <a:t> </a:t>
                      </a:r>
                      <a:r>
                        <a:rPr lang="en-US" sz="2400" b="0" dirty="0" err="1">
                          <a:effectLst/>
                          <a:latin typeface="Helvetica" panose="020B0604020202020204" pitchFamily="34" charset="0"/>
                          <a:ea typeface="Calibri" panose="020F0502020204030204" pitchFamily="34" charset="0"/>
                          <a:cs typeface="Times New Roman" panose="02020603050405020304" pitchFamily="18" charset="0"/>
                        </a:rPr>
                        <a:t>erhöhen</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0" dirty="0" err="1">
                          <a:effectLst/>
                          <a:latin typeface="Helvetica" panose="020B0604020202020204" pitchFamily="34" charset="0"/>
                          <a:ea typeface="Calibri" panose="020F0502020204030204" pitchFamily="34" charset="0"/>
                          <a:cs typeface="Times New Roman" panose="02020603050405020304" pitchFamily="18" charset="0"/>
                        </a:rPr>
                        <a:t>Arbeitnehmer-Vorkämpfer</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3268598"/>
                  </a:ext>
                </a:extLst>
              </a:tr>
              <a:tr h="370840">
                <a:tc>
                  <a:txBody>
                    <a:bodyPr/>
                    <a:lstStyle/>
                    <a:p>
                      <a:pPr>
                        <a:lnSpc>
                          <a:spcPct val="107000"/>
                        </a:lnSpc>
                        <a:spcAft>
                          <a:spcPts val="0"/>
                        </a:spcAft>
                      </a:pPr>
                      <a:r>
                        <a:rPr lang="en-US" sz="2400" b="0" dirty="0" err="1">
                          <a:effectLst/>
                          <a:latin typeface="Helvetica" panose="020B0604020202020204" pitchFamily="34" charset="0"/>
                          <a:ea typeface="Calibri" panose="020F0502020204030204" pitchFamily="34" charset="0"/>
                          <a:cs typeface="Times New Roman" panose="02020603050405020304" pitchFamily="18" charset="0"/>
                        </a:rPr>
                        <a:t>Hilfreich</a:t>
                      </a:r>
                      <a:r>
                        <a:rPr lang="en-US" sz="2400" b="0" dirty="0">
                          <a:effectLst/>
                          <a:latin typeface="Helvetica" panose="020B0604020202020204" pitchFamily="34" charset="0"/>
                          <a:ea typeface="Calibri" panose="020F0502020204030204" pitchFamily="34" charset="0"/>
                          <a:cs typeface="Times New Roman" panose="02020603050405020304" pitchFamily="18" charset="0"/>
                        </a:rPr>
                        <a:t>, um CSR </a:t>
                      </a:r>
                      <a:r>
                        <a:rPr lang="en-US" sz="2400" b="0" dirty="0" err="1">
                          <a:effectLst/>
                          <a:latin typeface="Helvetica" panose="020B0604020202020204" pitchFamily="34" charset="0"/>
                          <a:ea typeface="Calibri" panose="020F0502020204030204" pitchFamily="34" charset="0"/>
                          <a:cs typeface="Times New Roman" panose="02020603050405020304" pitchFamily="18" charset="0"/>
                        </a:rPr>
                        <a:t>effizient</a:t>
                      </a:r>
                      <a:r>
                        <a:rPr lang="en-US" sz="2400" b="0" dirty="0">
                          <a:effectLst/>
                          <a:latin typeface="Helvetica" panose="020B0604020202020204" pitchFamily="34" charset="0"/>
                          <a:ea typeface="Calibri" panose="020F0502020204030204" pitchFamily="34" charset="0"/>
                          <a:cs typeface="Times New Roman" panose="02020603050405020304" pitchFamily="18" charset="0"/>
                        </a:rPr>
                        <a:t> </a:t>
                      </a:r>
                      <a:r>
                        <a:rPr lang="en-US" sz="2400" b="0" dirty="0" err="1">
                          <a:effectLst/>
                          <a:latin typeface="Helvetica" panose="020B0604020202020204" pitchFamily="34" charset="0"/>
                          <a:ea typeface="Calibri" panose="020F0502020204030204" pitchFamily="34" charset="0"/>
                          <a:cs typeface="Times New Roman" panose="02020603050405020304" pitchFamily="18" charset="0"/>
                        </a:rPr>
                        <a:t>umzusetzen</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0" dirty="0" err="1">
                          <a:effectLst/>
                          <a:latin typeface="Helvetica" panose="020B0604020202020204" pitchFamily="34" charset="0"/>
                          <a:ea typeface="Calibri" panose="020F0502020204030204" pitchFamily="34" charset="0"/>
                          <a:cs typeface="Times New Roman" panose="02020603050405020304" pitchFamily="18" charset="0"/>
                        </a:rPr>
                        <a:t>Administrativer</a:t>
                      </a:r>
                      <a:r>
                        <a:rPr lang="en-US" sz="2400" b="0" dirty="0">
                          <a:effectLst/>
                          <a:latin typeface="Helvetica" panose="020B0604020202020204" pitchFamily="34" charset="0"/>
                          <a:ea typeface="Calibri" panose="020F0502020204030204" pitchFamily="34" charset="0"/>
                          <a:cs typeface="Times New Roman" panose="02020603050405020304" pitchFamily="18" charset="0"/>
                        </a:rPr>
                        <a:t> </a:t>
                      </a:r>
                      <a:r>
                        <a:rPr lang="en-US" sz="2400" b="0" dirty="0" err="1">
                          <a:effectLst/>
                          <a:latin typeface="Helvetica" panose="020B0604020202020204" pitchFamily="34" charset="0"/>
                          <a:ea typeface="Calibri" panose="020F0502020204030204" pitchFamily="34" charset="0"/>
                          <a:cs typeface="Times New Roman" panose="02020603050405020304" pitchFamily="18" charset="0"/>
                        </a:rPr>
                        <a:t>Experte</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207817"/>
                  </a:ext>
                </a:extLst>
              </a:tr>
            </a:tbl>
          </a:graphicData>
        </a:graphic>
      </p:graphicFrame>
      <p:sp>
        <p:nvSpPr>
          <p:cNvPr id="5" name="Textfeld 4"/>
          <p:cNvSpPr txBox="1"/>
          <p:nvPr/>
        </p:nvSpPr>
        <p:spPr>
          <a:xfrm>
            <a:off x="970084" y="4929050"/>
            <a:ext cx="7062651" cy="338554"/>
          </a:xfrm>
          <a:prstGeom prst="rect">
            <a:avLst/>
          </a:prstGeom>
          <a:noFill/>
        </p:spPr>
        <p:txBody>
          <a:bodyPr wrap="square" rtlCol="0">
            <a:spAutoFit/>
          </a:bodyPr>
          <a:lstStyle/>
          <a:p>
            <a:r>
              <a:rPr lang="en-US" sz="1600" dirty="0"/>
              <a:t>Quelle: Jamali et al., 2015, p. 135</a:t>
            </a:r>
          </a:p>
        </p:txBody>
      </p:sp>
    </p:spTree>
    <p:extLst>
      <p:ext uri="{BB962C8B-B14F-4D97-AF65-F5344CB8AC3E}">
        <p14:creationId xmlns:p14="http://schemas.microsoft.com/office/powerpoint/2010/main" val="2452240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80056"/>
            <a:ext cx="10515600" cy="781685"/>
          </a:xfrm>
        </p:spPr>
        <p:txBody>
          <a:bodyPr>
            <a:normAutofit/>
          </a:bodyPr>
          <a:lstStyle/>
          <a:p>
            <a:r>
              <a:rPr lang="en-GB" sz="4000" dirty="0" err="1"/>
              <a:t>Bereiche</a:t>
            </a:r>
            <a:r>
              <a:rPr lang="en-GB" sz="4000" dirty="0"/>
              <a:t> von </a:t>
            </a:r>
            <a:r>
              <a:rPr lang="en-GB" sz="4000" dirty="0" err="1"/>
              <a:t>Mitwirkungen</a:t>
            </a:r>
            <a:endParaRPr lang="en-GB" sz="4000"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978830016"/>
              </p:ext>
            </p:extLst>
          </p:nvPr>
        </p:nvGraphicFramePr>
        <p:xfrm>
          <a:off x="679933" y="2190839"/>
          <a:ext cx="11045895" cy="3206481"/>
        </p:xfrm>
        <a:graphic>
          <a:graphicData uri="http://schemas.openxmlformats.org/drawingml/2006/table">
            <a:tbl>
              <a:tblPr firstRow="1" firstCol="1" bandRow="1">
                <a:tableStyleId>{69012ECD-51FC-41F1-AA8D-1B2483CD663E}</a:tableStyleId>
              </a:tblPr>
              <a:tblGrid>
                <a:gridCol w="11045895">
                  <a:extLst>
                    <a:ext uri="{9D8B030D-6E8A-4147-A177-3AD203B41FA5}">
                      <a16:colId xmlns:a16="http://schemas.microsoft.com/office/drawing/2014/main" val="3342789835"/>
                    </a:ext>
                  </a:extLst>
                </a:gridCol>
              </a:tblGrid>
              <a:tr h="504145">
                <a:tc>
                  <a:txBody>
                    <a:bodyPr/>
                    <a:lstStyle/>
                    <a:p>
                      <a:pPr>
                        <a:lnSpc>
                          <a:spcPct val="107000"/>
                        </a:lnSpc>
                        <a:spcAft>
                          <a:spcPts val="0"/>
                        </a:spcAft>
                      </a:pPr>
                      <a:r>
                        <a:rPr lang="en-US" sz="2000" dirty="0" err="1">
                          <a:effectLst/>
                        </a:rPr>
                        <a:t>Hilfreich</a:t>
                      </a:r>
                      <a:r>
                        <a:rPr lang="en-US" sz="2000" dirty="0">
                          <a:effectLst/>
                        </a:rPr>
                        <a:t>, um CSR </a:t>
                      </a:r>
                      <a:r>
                        <a:rPr lang="en-US" sz="2000" dirty="0" err="1">
                          <a:effectLst/>
                        </a:rPr>
                        <a:t>zu</a:t>
                      </a:r>
                      <a:r>
                        <a:rPr lang="en-US" sz="2000" dirty="0">
                          <a:effectLst/>
                        </a:rPr>
                        <a:t> </a:t>
                      </a:r>
                      <a:r>
                        <a:rPr lang="en-US" sz="2000" dirty="0" err="1">
                          <a:effectLst/>
                        </a:rPr>
                        <a:t>definieren</a:t>
                      </a:r>
                      <a:r>
                        <a:rPr lang="en-US" sz="2000" dirty="0">
                          <a:effectLst/>
                        </a:rPr>
                        <a:t> und </a:t>
                      </a:r>
                      <a:r>
                        <a:rPr lang="en-US" sz="2000" dirty="0" err="1">
                          <a:effectLst/>
                        </a:rPr>
                        <a:t>umzusetzen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6319280"/>
                  </a:ext>
                </a:extLst>
              </a:tr>
              <a:tr h="504145">
                <a:tc>
                  <a:txBody>
                    <a:bodyPr/>
                    <a:lstStyle/>
                    <a:p>
                      <a:pPr>
                        <a:lnSpc>
                          <a:spcPct val="107000"/>
                        </a:lnSpc>
                        <a:spcAft>
                          <a:spcPts val="0"/>
                        </a:spcAft>
                      </a:pPr>
                      <a:r>
                        <a:rPr lang="en-US" sz="2000" b="0" dirty="0">
                          <a:effectLst/>
                        </a:rPr>
                        <a:t>• </a:t>
                      </a:r>
                      <a:r>
                        <a:rPr lang="en-US" sz="2000" b="0" dirty="0" err="1">
                          <a:effectLst/>
                        </a:rPr>
                        <a:t>Beiträge</a:t>
                      </a:r>
                      <a:r>
                        <a:rPr lang="en-US" sz="2000" b="0" dirty="0">
                          <a:effectLst/>
                        </a:rPr>
                        <a:t> </a:t>
                      </a:r>
                      <a:r>
                        <a:rPr lang="en-US" sz="2000" b="0" dirty="0" err="1">
                          <a:effectLst/>
                        </a:rPr>
                        <a:t>zu</a:t>
                      </a:r>
                      <a:r>
                        <a:rPr lang="en-US" sz="2000" b="0" dirty="0">
                          <a:effectLst/>
                        </a:rPr>
                        <a:t> </a:t>
                      </a:r>
                      <a:r>
                        <a:rPr lang="en-US" sz="2000" b="0" dirty="0" err="1">
                          <a:effectLst/>
                        </a:rPr>
                        <a:t>einer</a:t>
                      </a:r>
                      <a:r>
                        <a:rPr lang="en-US" sz="2000" b="0" dirty="0">
                          <a:effectLst/>
                        </a:rPr>
                        <a:t> </a:t>
                      </a:r>
                      <a:r>
                        <a:rPr lang="en-US" sz="2000" b="0" dirty="0" err="1">
                          <a:effectLst/>
                        </a:rPr>
                        <a:t>Entwicklung</a:t>
                      </a:r>
                      <a:r>
                        <a:rPr lang="en-US" sz="2000" b="0" dirty="0">
                          <a:effectLst/>
                        </a:rPr>
                        <a:t> des CSR</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9450166"/>
                  </a:ext>
                </a:extLst>
              </a:tr>
              <a:tr h="662480">
                <a:tc>
                  <a:txBody>
                    <a:bodyPr/>
                    <a:lstStyle/>
                    <a:p>
                      <a:pPr>
                        <a:lnSpc>
                          <a:spcPct val="107000"/>
                        </a:lnSpc>
                        <a:spcAft>
                          <a:spcPts val="0"/>
                        </a:spcAft>
                      </a:pPr>
                      <a:r>
                        <a:rPr lang="en-US" sz="2000" b="0" dirty="0">
                          <a:effectLst/>
                        </a:rPr>
                        <a:t>• </a:t>
                      </a:r>
                      <a:r>
                        <a:rPr lang="en-US" sz="2000" b="0" dirty="0" err="1">
                          <a:effectLst/>
                        </a:rPr>
                        <a:t>Vorschläge</a:t>
                      </a:r>
                      <a:r>
                        <a:rPr lang="en-US" sz="2000" b="0" dirty="0">
                          <a:effectLst/>
                        </a:rPr>
                        <a:t> </a:t>
                      </a:r>
                      <a:r>
                        <a:rPr lang="en-US" sz="2000" b="0" dirty="0" err="1">
                          <a:effectLst/>
                        </a:rPr>
                        <a:t>zu</a:t>
                      </a:r>
                      <a:r>
                        <a:rPr lang="en-US" sz="2000" b="0" dirty="0">
                          <a:effectLst/>
                        </a:rPr>
                        <a:t> CSR-</a:t>
                      </a:r>
                      <a:r>
                        <a:rPr lang="en-US" sz="2000" b="0" dirty="0" err="1">
                          <a:effectLst/>
                        </a:rPr>
                        <a:t>Aufgabenbereichen</a:t>
                      </a:r>
                      <a:r>
                        <a:rPr lang="en-US" sz="2000" b="0" dirty="0">
                          <a:effectLst/>
                        </a:rPr>
                        <a:t> </a:t>
                      </a:r>
                      <a:r>
                        <a:rPr lang="en-US" sz="2000" b="0" dirty="0" err="1">
                          <a:effectLst/>
                        </a:rPr>
                        <a:t>aus</a:t>
                      </a:r>
                      <a:r>
                        <a:rPr lang="en-US" sz="2000" b="0" dirty="0">
                          <a:effectLst/>
                        </a:rPr>
                        <a:t> dem </a:t>
                      </a:r>
                      <a:r>
                        <a:rPr lang="en-US" sz="2000" b="0" dirty="0" err="1">
                          <a:effectLst/>
                        </a:rPr>
                        <a:t>Blickwinkel</a:t>
                      </a:r>
                      <a:r>
                        <a:rPr lang="en-US" sz="2000" b="0" dirty="0">
                          <a:effectLst/>
                        </a:rPr>
                        <a:t> des </a:t>
                      </a:r>
                      <a:r>
                        <a:rPr lang="en-US" sz="2000" b="0" dirty="0" err="1">
                          <a:effectLst/>
                        </a:rPr>
                        <a:t>Personalmanagements</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5259040"/>
                  </a:ext>
                </a:extLst>
              </a:tr>
              <a:tr h="504145">
                <a:tc>
                  <a:txBody>
                    <a:bodyPr/>
                    <a:lstStyle/>
                    <a:p>
                      <a:pPr>
                        <a:lnSpc>
                          <a:spcPct val="107000"/>
                        </a:lnSpc>
                        <a:spcAft>
                          <a:spcPts val="0"/>
                        </a:spcAft>
                      </a:pPr>
                      <a:r>
                        <a:rPr lang="en-US" sz="2000" b="0" dirty="0">
                          <a:effectLst/>
                        </a:rPr>
                        <a:t>• Integration von CSR in die </a:t>
                      </a:r>
                      <a:r>
                        <a:rPr lang="en-US" sz="2000" b="0" dirty="0" err="1">
                          <a:effectLst/>
                        </a:rPr>
                        <a:t>Aufgaben</a:t>
                      </a:r>
                      <a:r>
                        <a:rPr lang="en-US" sz="2000" b="0" dirty="0">
                          <a:effectLst/>
                        </a:rPr>
                        <a:t> und </a:t>
                      </a:r>
                      <a:r>
                        <a:rPr lang="en-US" sz="2000" b="0" dirty="0" err="1">
                          <a:effectLst/>
                        </a:rPr>
                        <a:t>Funktionen</a:t>
                      </a:r>
                      <a:r>
                        <a:rPr lang="en-US" sz="2000" b="0" dirty="0">
                          <a:effectLst/>
                        </a:rPr>
                        <a:t> des </a:t>
                      </a:r>
                      <a:r>
                        <a:rPr lang="en-US" sz="2000" b="0" dirty="0" err="1">
                          <a:effectLst/>
                        </a:rPr>
                        <a:t>Personalmanagements</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5047584"/>
                  </a:ext>
                </a:extLst>
              </a:tr>
              <a:tr h="1031566">
                <a:tc>
                  <a:txBody>
                    <a:bodyPr/>
                    <a:lstStyle/>
                    <a:p>
                      <a:pPr>
                        <a:lnSpc>
                          <a:spcPct val="107000"/>
                        </a:lnSpc>
                        <a:spcAft>
                          <a:spcPts val="0"/>
                        </a:spcAft>
                      </a:pPr>
                      <a:r>
                        <a:rPr lang="en-US" sz="2000" b="0" dirty="0">
                          <a:effectLst/>
                        </a:rPr>
                        <a:t>• </a:t>
                      </a:r>
                      <a:r>
                        <a:rPr lang="en-US" sz="2000" b="0" dirty="0" err="1">
                          <a:effectLst/>
                        </a:rPr>
                        <a:t>Entwicklung</a:t>
                      </a:r>
                      <a:r>
                        <a:rPr lang="en-US" sz="2000" b="0" dirty="0">
                          <a:effectLst/>
                        </a:rPr>
                        <a:t> von </a:t>
                      </a:r>
                      <a:r>
                        <a:rPr lang="en-US" sz="2000" b="0" dirty="0" err="1">
                          <a:effectLst/>
                        </a:rPr>
                        <a:t>Plänen</a:t>
                      </a:r>
                      <a:r>
                        <a:rPr lang="en-US" sz="2000" b="0" dirty="0">
                          <a:effectLst/>
                        </a:rPr>
                        <a:t>, um  </a:t>
                      </a:r>
                      <a:r>
                        <a:rPr lang="en-US" sz="2000" b="0" dirty="0" err="1">
                          <a:effectLst/>
                        </a:rPr>
                        <a:t>Informationen</a:t>
                      </a:r>
                      <a:r>
                        <a:rPr lang="en-US" sz="2000" b="0" dirty="0">
                          <a:effectLst/>
                        </a:rPr>
                        <a:t> </a:t>
                      </a:r>
                      <a:r>
                        <a:rPr lang="en-US" sz="2000" b="0" dirty="0" err="1">
                          <a:effectLst/>
                        </a:rPr>
                        <a:t>über</a:t>
                      </a:r>
                      <a:r>
                        <a:rPr lang="en-US" sz="2000" b="0" dirty="0">
                          <a:effectLst/>
                        </a:rPr>
                        <a:t> CSR-</a:t>
                      </a:r>
                      <a:r>
                        <a:rPr lang="en-US" sz="2000" b="0" dirty="0" err="1">
                          <a:effectLst/>
                        </a:rPr>
                        <a:t>Orientierungen</a:t>
                      </a:r>
                      <a:r>
                        <a:rPr lang="en-US" sz="2000" b="0" dirty="0">
                          <a:effectLst/>
                        </a:rPr>
                        <a:t> </a:t>
                      </a:r>
                      <a:r>
                        <a:rPr lang="en-US" sz="2000" b="0" dirty="0" err="1">
                          <a:effectLst/>
                        </a:rPr>
                        <a:t>aus</a:t>
                      </a:r>
                      <a:r>
                        <a:rPr lang="en-US" sz="2000" b="0" dirty="0">
                          <a:effectLst/>
                        </a:rPr>
                        <a:t> der </a:t>
                      </a:r>
                      <a:r>
                        <a:rPr lang="en-US" sz="2000" b="0" dirty="0" err="1">
                          <a:effectLst/>
                        </a:rPr>
                        <a:t>Perspektive</a:t>
                      </a:r>
                      <a:r>
                        <a:rPr lang="en-US" sz="2000" b="0" dirty="0">
                          <a:effectLst/>
                        </a:rPr>
                        <a:t> von </a:t>
                      </a:r>
                      <a:r>
                        <a:rPr lang="en-US" sz="2000" b="0" dirty="0" err="1">
                          <a:effectLst/>
                        </a:rPr>
                        <a:t>Interessensvertretern</a:t>
                      </a:r>
                      <a:r>
                        <a:rPr lang="en-US" sz="2000" b="0" dirty="0">
                          <a:effectLst/>
                        </a:rPr>
                        <a:t> </a:t>
                      </a:r>
                      <a:r>
                        <a:rPr lang="en-US" sz="2000" b="0" dirty="0" err="1">
                          <a:effectLst/>
                        </a:rPr>
                        <a:t>zu</a:t>
                      </a:r>
                      <a:r>
                        <a:rPr lang="en-US" sz="2000" b="0" dirty="0">
                          <a:effectLst/>
                        </a:rPr>
                        <a:t> </a:t>
                      </a:r>
                      <a:r>
                        <a:rPr lang="en-US" sz="2000" b="0" dirty="0" err="1">
                          <a:effectLst/>
                        </a:rPr>
                        <a:t>bekommen</a:t>
                      </a:r>
                      <a:r>
                        <a:rPr lang="en-US" sz="2000" b="0" dirty="0">
                          <a:effectLst/>
                        </a:rPr>
                        <a:t> </a:t>
                      </a:r>
                      <a:r>
                        <a:rPr lang="en-US" sz="2000" b="0" dirty="0" err="1">
                          <a:effectLst/>
                        </a:rPr>
                        <a:t>mit</a:t>
                      </a:r>
                      <a:r>
                        <a:rPr lang="en-US" sz="2000" b="0" dirty="0">
                          <a:effectLst/>
                        </a:rPr>
                        <a:t> </a:t>
                      </a:r>
                      <a:r>
                        <a:rPr lang="en-US" sz="2000" b="0" dirty="0" err="1">
                          <a:effectLst/>
                        </a:rPr>
                        <a:t>speziellem</a:t>
                      </a:r>
                      <a:r>
                        <a:rPr lang="en-US" sz="2000" b="0" dirty="0">
                          <a:effectLst/>
                        </a:rPr>
                        <a:t> </a:t>
                      </a:r>
                      <a:r>
                        <a:rPr lang="en-US" sz="2000" b="0" dirty="0" err="1">
                          <a:effectLst/>
                        </a:rPr>
                        <a:t>Fokus</a:t>
                      </a:r>
                      <a:r>
                        <a:rPr lang="en-US" sz="2000" b="0" dirty="0">
                          <a:effectLst/>
                        </a:rPr>
                        <a:t> auf </a:t>
                      </a:r>
                      <a:r>
                        <a:rPr lang="en-US" sz="2000" b="0" dirty="0" err="1">
                          <a:effectLst/>
                        </a:rPr>
                        <a:t>Beschäftigte</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376382"/>
                  </a:ext>
                </a:extLst>
              </a:tr>
            </a:tbl>
          </a:graphicData>
        </a:graphic>
      </p:graphicFrame>
      <p:sp>
        <p:nvSpPr>
          <p:cNvPr id="5" name="Textfeld 4"/>
          <p:cNvSpPr txBox="1"/>
          <p:nvPr/>
        </p:nvSpPr>
        <p:spPr>
          <a:xfrm>
            <a:off x="1324121" y="1373641"/>
            <a:ext cx="5435433" cy="523220"/>
          </a:xfrm>
          <a:prstGeom prst="rect">
            <a:avLst/>
          </a:prstGeom>
          <a:noFill/>
        </p:spPr>
        <p:txBody>
          <a:bodyPr wrap="square" rtlCol="0">
            <a:spAutoFit/>
          </a:bodyPr>
          <a:lstStyle/>
          <a:p>
            <a:pPr marL="285750" indent="-285750">
              <a:buFont typeface="Arial" panose="020B0604020202020204" pitchFamily="34" charset="0"/>
              <a:buChar char="•"/>
            </a:pPr>
            <a:r>
              <a:rPr lang="de-DE" sz="2800" b="1" dirty="0"/>
              <a:t>Als strategischer Partner : </a:t>
            </a:r>
            <a:endParaRPr lang="en-US" sz="2800" b="1" dirty="0"/>
          </a:p>
        </p:txBody>
      </p:sp>
      <p:sp>
        <p:nvSpPr>
          <p:cNvPr id="6" name="Textfeld 5"/>
          <p:cNvSpPr txBox="1"/>
          <p:nvPr/>
        </p:nvSpPr>
        <p:spPr>
          <a:xfrm>
            <a:off x="2059649" y="5908159"/>
            <a:ext cx="7062651" cy="338554"/>
          </a:xfrm>
          <a:prstGeom prst="rect">
            <a:avLst/>
          </a:prstGeom>
          <a:noFill/>
        </p:spPr>
        <p:txBody>
          <a:bodyPr wrap="square" rtlCol="0">
            <a:spAutoFit/>
          </a:bodyPr>
          <a:lstStyle/>
          <a:p>
            <a:r>
              <a:rPr lang="en-US" sz="1600" dirty="0"/>
              <a:t>Quelle: Jamali et al., 2015, S. 135</a:t>
            </a:r>
          </a:p>
        </p:txBody>
      </p:sp>
    </p:spTree>
    <p:extLst>
      <p:ext uri="{BB962C8B-B14F-4D97-AF65-F5344CB8AC3E}">
        <p14:creationId xmlns:p14="http://schemas.microsoft.com/office/powerpoint/2010/main" val="1115296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err="1"/>
              <a:t>Bereiche</a:t>
            </a:r>
            <a:r>
              <a:rPr lang="en-GB" sz="4000" dirty="0"/>
              <a:t> von </a:t>
            </a:r>
            <a:r>
              <a:rPr lang="en-GB" sz="4000" dirty="0" err="1"/>
              <a:t>Mitwirkungen</a:t>
            </a:r>
            <a:endParaRPr lang="en-GB" sz="4000" dirty="0"/>
          </a:p>
        </p:txBody>
      </p:sp>
      <p:sp>
        <p:nvSpPr>
          <p:cNvPr id="3" name="Inhaltsplatzhalter 2"/>
          <p:cNvSpPr>
            <a:spLocks noGrp="1"/>
          </p:cNvSpPr>
          <p:nvPr>
            <p:ph idx="1"/>
          </p:nvPr>
        </p:nvSpPr>
        <p:spPr/>
        <p:txBody>
          <a:bodyPr/>
          <a:lstStyle/>
          <a:p>
            <a:r>
              <a:rPr lang="en-GB" b="1" dirty="0"/>
              <a:t>Als </a:t>
            </a:r>
            <a:r>
              <a:rPr lang="en-GB" b="1" dirty="0" err="1"/>
              <a:t>Veränderungsberater</a:t>
            </a:r>
            <a:r>
              <a:rPr lang="en-GB" b="1" dirty="0"/>
              <a:t> (Change Agent) </a:t>
            </a:r>
          </a:p>
        </p:txBody>
      </p:sp>
      <p:graphicFrame>
        <p:nvGraphicFramePr>
          <p:cNvPr id="4" name="Tabelle 3"/>
          <p:cNvGraphicFramePr>
            <a:graphicFrameLocks noGrp="1"/>
          </p:cNvGraphicFramePr>
          <p:nvPr>
            <p:extLst>
              <p:ext uri="{D42A27DB-BD31-4B8C-83A1-F6EECF244321}">
                <p14:modId xmlns:p14="http://schemas.microsoft.com/office/powerpoint/2010/main" val="1310844293"/>
              </p:ext>
            </p:extLst>
          </p:nvPr>
        </p:nvGraphicFramePr>
        <p:xfrm>
          <a:off x="840161" y="2294981"/>
          <a:ext cx="9819947" cy="3300546"/>
        </p:xfrm>
        <a:graphic>
          <a:graphicData uri="http://schemas.openxmlformats.org/drawingml/2006/table">
            <a:tbl>
              <a:tblPr firstRow="1" firstCol="1" bandRow="1">
                <a:tableStyleId>{69012ECD-51FC-41F1-AA8D-1B2483CD663E}</a:tableStyleId>
              </a:tblPr>
              <a:tblGrid>
                <a:gridCol w="9819947">
                  <a:extLst>
                    <a:ext uri="{9D8B030D-6E8A-4147-A177-3AD203B41FA5}">
                      <a16:colId xmlns:a16="http://schemas.microsoft.com/office/drawing/2014/main" val="160107391"/>
                    </a:ext>
                  </a:extLst>
                </a:gridCol>
              </a:tblGrid>
              <a:tr h="359354">
                <a:tc>
                  <a:txBody>
                    <a:bodyPr/>
                    <a:lstStyle/>
                    <a:p>
                      <a:pPr>
                        <a:lnSpc>
                          <a:spcPct val="107000"/>
                        </a:lnSpc>
                        <a:spcAft>
                          <a:spcPts val="0"/>
                        </a:spcAft>
                      </a:pPr>
                      <a:r>
                        <a:rPr lang="en-US" sz="2000" dirty="0" err="1">
                          <a:effectLst/>
                        </a:rPr>
                        <a:t>Hilfreich</a:t>
                      </a:r>
                      <a:r>
                        <a:rPr lang="en-US" sz="2000" dirty="0">
                          <a:effectLst/>
                        </a:rPr>
                        <a:t>, um den </a:t>
                      </a:r>
                      <a:r>
                        <a:rPr lang="en-US" sz="2000" dirty="0" err="1">
                          <a:effectLst/>
                        </a:rPr>
                        <a:t>Wechsel</a:t>
                      </a:r>
                      <a:r>
                        <a:rPr lang="en-US" sz="2000" dirty="0">
                          <a:effectLst/>
                        </a:rPr>
                        <a:t> </a:t>
                      </a:r>
                      <a:r>
                        <a:rPr lang="en-US" sz="2000" dirty="0" err="1">
                          <a:effectLst/>
                        </a:rPr>
                        <a:t>zum</a:t>
                      </a:r>
                      <a:r>
                        <a:rPr lang="en-US" sz="2000" dirty="0">
                          <a:effectLst/>
                        </a:rPr>
                        <a:t> CSR </a:t>
                      </a:r>
                      <a:r>
                        <a:rPr lang="en-US" sz="2000" dirty="0" err="1">
                          <a:effectLst/>
                        </a:rPr>
                        <a:t>einzuleiten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0155972"/>
                  </a:ext>
                </a:extLst>
              </a:tr>
              <a:tr h="735298">
                <a:tc>
                  <a:txBody>
                    <a:bodyPr/>
                    <a:lstStyle/>
                    <a:p>
                      <a:pPr>
                        <a:lnSpc>
                          <a:spcPct val="107000"/>
                        </a:lnSpc>
                        <a:spcAft>
                          <a:spcPts val="0"/>
                        </a:spcAft>
                      </a:pPr>
                      <a:r>
                        <a:rPr lang="en-US" sz="2000" b="0" dirty="0">
                          <a:effectLst/>
                        </a:rPr>
                        <a:t>• Verstehen, </a:t>
                      </a:r>
                      <a:r>
                        <a:rPr lang="en-US" sz="2000" b="0" dirty="0" err="1">
                          <a:effectLst/>
                        </a:rPr>
                        <a:t>wie</a:t>
                      </a:r>
                      <a:r>
                        <a:rPr lang="en-US" sz="2000" b="0" dirty="0">
                          <a:effectLst/>
                        </a:rPr>
                        <a:t> CSR </a:t>
                      </a:r>
                      <a:r>
                        <a:rPr lang="en-US" sz="2000" b="0" dirty="0" err="1">
                          <a:effectLst/>
                        </a:rPr>
                        <a:t>andere</a:t>
                      </a:r>
                      <a:r>
                        <a:rPr lang="en-US" sz="2000" b="0" dirty="0">
                          <a:effectLst/>
                        </a:rPr>
                        <a:t> </a:t>
                      </a:r>
                      <a:r>
                        <a:rPr lang="en-US" sz="2000" b="0" dirty="0" err="1">
                          <a:effectLst/>
                        </a:rPr>
                        <a:t>Interessensvertreter</a:t>
                      </a:r>
                      <a:r>
                        <a:rPr lang="en-US" sz="2000" b="0" dirty="0">
                          <a:effectLst/>
                        </a:rPr>
                        <a:t> </a:t>
                      </a:r>
                      <a:r>
                        <a:rPr lang="en-US" sz="2000" b="0" dirty="0" err="1">
                          <a:effectLst/>
                        </a:rPr>
                        <a:t>beeinflusst</a:t>
                      </a:r>
                      <a:r>
                        <a:rPr lang="en-US" sz="2000" b="0" dirty="0">
                          <a:effectLst/>
                        </a:rPr>
                        <a:t> (</a:t>
                      </a:r>
                      <a:r>
                        <a:rPr lang="en-US" sz="2000" b="0" dirty="0" err="1">
                          <a:effectLst/>
                        </a:rPr>
                        <a:t>Kunden</a:t>
                      </a:r>
                      <a:r>
                        <a:rPr lang="en-US" sz="2000" b="0" dirty="0">
                          <a:effectLst/>
                        </a:rPr>
                        <a:t>, </a:t>
                      </a:r>
                      <a:r>
                        <a:rPr lang="en-US" sz="2000" b="0" dirty="0" err="1">
                          <a:effectLst/>
                        </a:rPr>
                        <a:t>Investoren</a:t>
                      </a:r>
                      <a:r>
                        <a:rPr lang="en-US" sz="2000" b="0" dirty="0">
                          <a:effectLst/>
                        </a:rPr>
                        <a:t>, Gemeinde)</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2882876"/>
                  </a:ext>
                </a:extLst>
              </a:tr>
              <a:tr h="735298">
                <a:tc>
                  <a:txBody>
                    <a:bodyPr/>
                    <a:lstStyle/>
                    <a:p>
                      <a:pPr>
                        <a:lnSpc>
                          <a:spcPct val="107000"/>
                        </a:lnSpc>
                        <a:spcAft>
                          <a:spcPts val="0"/>
                        </a:spcAft>
                      </a:pPr>
                      <a:r>
                        <a:rPr lang="en-US" sz="2000" b="0" dirty="0">
                          <a:effectLst/>
                        </a:rPr>
                        <a:t>• </a:t>
                      </a:r>
                      <a:r>
                        <a:rPr lang="en-US" sz="2000" b="0" dirty="0" err="1">
                          <a:effectLst/>
                        </a:rPr>
                        <a:t>Anwachsende</a:t>
                      </a:r>
                      <a:r>
                        <a:rPr lang="en-US" sz="2000" b="0" dirty="0">
                          <a:effectLst/>
                        </a:rPr>
                        <a:t> </a:t>
                      </a:r>
                      <a:r>
                        <a:rPr lang="en-US" sz="2000" b="0" dirty="0" err="1">
                          <a:effectLst/>
                        </a:rPr>
                        <a:t>Sensitivität</a:t>
                      </a:r>
                      <a:r>
                        <a:rPr lang="en-US" sz="2000" b="0" dirty="0">
                          <a:effectLst/>
                        </a:rPr>
                        <a:t> von </a:t>
                      </a:r>
                      <a:r>
                        <a:rPr lang="en-US" sz="2000" b="0" dirty="0" err="1">
                          <a:effectLst/>
                        </a:rPr>
                        <a:t>Beschäftigten</a:t>
                      </a:r>
                      <a:r>
                        <a:rPr lang="en-US" sz="2000" b="0" dirty="0">
                          <a:effectLst/>
                        </a:rPr>
                        <a:t> und </a:t>
                      </a:r>
                      <a:r>
                        <a:rPr lang="en-US" sz="2000" b="0" dirty="0" err="1">
                          <a:effectLst/>
                        </a:rPr>
                        <a:t>Bereitschaft</a:t>
                      </a:r>
                      <a:r>
                        <a:rPr lang="en-US" sz="2000" b="0" dirty="0">
                          <a:effectLst/>
                        </a:rPr>
                        <a:t>, </a:t>
                      </a:r>
                      <a:r>
                        <a:rPr lang="en-US" sz="2000" b="0" dirty="0" err="1">
                          <a:effectLst/>
                        </a:rPr>
                        <a:t>sich</a:t>
                      </a:r>
                      <a:r>
                        <a:rPr lang="en-US" sz="2000" b="0" dirty="0">
                          <a:effectLst/>
                        </a:rPr>
                        <a:t> auf den </a:t>
                      </a:r>
                      <a:r>
                        <a:rPr lang="en-US" sz="2000" b="0" dirty="0" err="1">
                          <a:effectLst/>
                        </a:rPr>
                        <a:t>Wechsel</a:t>
                      </a:r>
                      <a:r>
                        <a:rPr lang="en-US" sz="2000" b="0" dirty="0">
                          <a:effectLst/>
                        </a:rPr>
                        <a:t> </a:t>
                      </a:r>
                      <a:r>
                        <a:rPr lang="en-US" sz="2000" b="0" dirty="0" err="1">
                          <a:effectLst/>
                        </a:rPr>
                        <a:t>zur</a:t>
                      </a:r>
                      <a:r>
                        <a:rPr lang="en-US" sz="2000" b="0" dirty="0">
                          <a:effectLst/>
                        </a:rPr>
                        <a:t> </a:t>
                      </a:r>
                      <a:r>
                        <a:rPr lang="en-US" sz="2000" b="0" dirty="0" err="1">
                          <a:effectLst/>
                        </a:rPr>
                        <a:t>Gründung</a:t>
                      </a:r>
                      <a:r>
                        <a:rPr lang="en-US" sz="2000" b="0" dirty="0">
                          <a:effectLst/>
                        </a:rPr>
                        <a:t> von CSR </a:t>
                      </a:r>
                      <a:r>
                        <a:rPr lang="en-US" sz="2000" b="0" dirty="0" err="1">
                          <a:effectLst/>
                        </a:rPr>
                        <a:t>einzulassen</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9629244"/>
                  </a:ext>
                </a:extLst>
              </a:tr>
              <a:tr h="735298">
                <a:tc>
                  <a:txBody>
                    <a:bodyPr/>
                    <a:lstStyle/>
                    <a:p>
                      <a:pPr>
                        <a:lnSpc>
                          <a:spcPct val="107000"/>
                        </a:lnSpc>
                        <a:spcAft>
                          <a:spcPts val="0"/>
                        </a:spcAft>
                      </a:pPr>
                      <a:r>
                        <a:rPr lang="en-US" sz="2000" b="0" dirty="0">
                          <a:effectLst/>
                        </a:rPr>
                        <a:t>•</a:t>
                      </a:r>
                      <a:r>
                        <a:rPr lang="en-US" sz="2000" b="0" dirty="0" err="1">
                          <a:effectLst/>
                        </a:rPr>
                        <a:t>Initiativen</a:t>
                      </a:r>
                      <a:r>
                        <a:rPr lang="en-US" sz="2000" b="0" dirty="0">
                          <a:effectLst/>
                        </a:rPr>
                        <a:t> </a:t>
                      </a:r>
                      <a:r>
                        <a:rPr lang="en-US" sz="2000" b="0" dirty="0" err="1">
                          <a:effectLst/>
                        </a:rPr>
                        <a:t>einführen</a:t>
                      </a:r>
                      <a:r>
                        <a:rPr lang="en-US" sz="2000" b="0" dirty="0">
                          <a:effectLst/>
                        </a:rPr>
                        <a:t>, die CSR-</a:t>
                      </a:r>
                      <a:r>
                        <a:rPr lang="en-US" sz="2000" b="0" dirty="0" err="1">
                          <a:effectLst/>
                        </a:rPr>
                        <a:t>Ziele</a:t>
                      </a:r>
                      <a:r>
                        <a:rPr lang="en-US" sz="2000" b="0" dirty="0">
                          <a:effectLst/>
                        </a:rPr>
                        <a:t> </a:t>
                      </a:r>
                      <a:r>
                        <a:rPr lang="en-US" sz="2000" b="0" dirty="0" err="1">
                          <a:effectLst/>
                        </a:rPr>
                        <a:t>fördern</a:t>
                      </a:r>
                      <a:r>
                        <a:rPr lang="en-US" sz="2000" b="0" dirty="0">
                          <a:effectLst/>
                        </a:rPr>
                        <a:t> und </a:t>
                      </a:r>
                      <a:r>
                        <a:rPr lang="en-US" sz="2000" b="0" dirty="0" err="1">
                          <a:effectLst/>
                        </a:rPr>
                        <a:t>Widerstände</a:t>
                      </a:r>
                      <a:r>
                        <a:rPr lang="en-US" sz="2000" b="0" dirty="0">
                          <a:effectLst/>
                        </a:rPr>
                        <a:t> </a:t>
                      </a:r>
                      <a:r>
                        <a:rPr lang="en-US" sz="2000" b="0" dirty="0" err="1">
                          <a:effectLst/>
                        </a:rPr>
                        <a:t>gegenüber</a:t>
                      </a:r>
                      <a:r>
                        <a:rPr lang="en-US" sz="2000" b="0" dirty="0">
                          <a:effectLst/>
                        </a:rPr>
                        <a:t> </a:t>
                      </a:r>
                      <a:r>
                        <a:rPr lang="en-US" sz="2000" b="0" dirty="0" err="1">
                          <a:effectLst/>
                        </a:rPr>
                        <a:t>Veränderungen</a:t>
                      </a:r>
                      <a:r>
                        <a:rPr lang="en-US" sz="2000" b="0" dirty="0">
                          <a:effectLst/>
                        </a:rPr>
                        <a:t> und </a:t>
                      </a:r>
                      <a:r>
                        <a:rPr lang="en-US" sz="2000" b="0" dirty="0" err="1">
                          <a:effectLst/>
                        </a:rPr>
                        <a:t>anderen</a:t>
                      </a:r>
                      <a:r>
                        <a:rPr lang="en-US" sz="2000" b="0" dirty="0">
                          <a:effectLst/>
                        </a:rPr>
                        <a:t> </a:t>
                      </a:r>
                      <a:r>
                        <a:rPr lang="en-US" sz="2000" b="0" dirty="0" err="1">
                          <a:effectLst/>
                        </a:rPr>
                        <a:t>Barrieren</a:t>
                      </a:r>
                      <a:r>
                        <a:rPr lang="en-US" sz="2000" b="0" dirty="0">
                          <a:effectLst/>
                        </a:rPr>
                        <a:t> </a:t>
                      </a:r>
                      <a:r>
                        <a:rPr lang="en-US" sz="2000" b="0" dirty="0" err="1">
                          <a:effectLst/>
                        </a:rPr>
                        <a:t>überwinden</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282383"/>
                  </a:ext>
                </a:extLst>
              </a:tr>
              <a:tr h="735298">
                <a:tc>
                  <a:txBody>
                    <a:bodyPr/>
                    <a:lstStyle/>
                    <a:p>
                      <a:pPr>
                        <a:lnSpc>
                          <a:spcPct val="107000"/>
                        </a:lnSpc>
                        <a:spcAft>
                          <a:spcPts val="0"/>
                        </a:spcAft>
                      </a:pPr>
                      <a:r>
                        <a:rPr lang="en-US" sz="2000" b="0" dirty="0">
                          <a:effectLst/>
                        </a:rPr>
                        <a:t>• </a:t>
                      </a:r>
                      <a:r>
                        <a:rPr lang="en-US" sz="2000" b="0" dirty="0" err="1">
                          <a:effectLst/>
                        </a:rPr>
                        <a:t>Erhöhung</a:t>
                      </a:r>
                      <a:r>
                        <a:rPr lang="en-US" sz="2000" b="0" dirty="0">
                          <a:effectLst/>
                        </a:rPr>
                        <a:t> des </a:t>
                      </a:r>
                      <a:r>
                        <a:rPr lang="en-US" sz="2000" b="0" dirty="0" err="1">
                          <a:effectLst/>
                        </a:rPr>
                        <a:t>Bewusstseins</a:t>
                      </a:r>
                      <a:r>
                        <a:rPr lang="en-US" sz="2000" b="0" dirty="0">
                          <a:effectLst/>
                        </a:rPr>
                        <a:t> von </a:t>
                      </a:r>
                      <a:r>
                        <a:rPr lang="en-US" sz="2000" b="0" dirty="0" err="1">
                          <a:effectLst/>
                        </a:rPr>
                        <a:t>Managern</a:t>
                      </a:r>
                      <a:r>
                        <a:rPr lang="en-US" sz="2000" b="0" dirty="0">
                          <a:effectLst/>
                        </a:rPr>
                        <a:t> </a:t>
                      </a:r>
                      <a:r>
                        <a:rPr lang="en-US" sz="2000" b="0" dirty="0" err="1">
                          <a:effectLst/>
                        </a:rPr>
                        <a:t>gegenüber</a:t>
                      </a:r>
                      <a:r>
                        <a:rPr lang="en-US" sz="2000" b="0" dirty="0">
                          <a:effectLst/>
                        </a:rPr>
                        <a:t> dem CSR-</a:t>
                      </a:r>
                      <a:r>
                        <a:rPr lang="en-US" sz="2000" b="0" dirty="0" err="1">
                          <a:effectLst/>
                        </a:rPr>
                        <a:t>Wandel</a:t>
                      </a:r>
                      <a:r>
                        <a:rPr lang="en-US" sz="2000" b="0" dirty="0">
                          <a:effectLst/>
                        </a:rPr>
                        <a:t> </a:t>
                      </a:r>
                      <a:r>
                        <a:rPr lang="en-US" sz="2000" b="0" dirty="0" err="1">
                          <a:effectLst/>
                        </a:rPr>
                        <a:t>durch</a:t>
                      </a:r>
                      <a:r>
                        <a:rPr lang="en-US" sz="2000" b="0" dirty="0">
                          <a:effectLst/>
                        </a:rPr>
                        <a:t> Training und </a:t>
                      </a:r>
                      <a:r>
                        <a:rPr lang="en-US" sz="2000" b="0" dirty="0" err="1">
                          <a:effectLst/>
                        </a:rPr>
                        <a:t>Entwicklung</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7810397"/>
                  </a:ext>
                </a:extLst>
              </a:tr>
            </a:tbl>
          </a:graphicData>
        </a:graphic>
      </p:graphicFrame>
      <p:sp>
        <p:nvSpPr>
          <p:cNvPr id="5" name="Textfeld 4"/>
          <p:cNvSpPr txBox="1"/>
          <p:nvPr/>
        </p:nvSpPr>
        <p:spPr>
          <a:xfrm>
            <a:off x="2218810" y="5908159"/>
            <a:ext cx="7062651" cy="338554"/>
          </a:xfrm>
          <a:prstGeom prst="rect">
            <a:avLst/>
          </a:prstGeom>
          <a:noFill/>
        </p:spPr>
        <p:txBody>
          <a:bodyPr wrap="square" rtlCol="0">
            <a:spAutoFit/>
          </a:bodyPr>
          <a:lstStyle/>
          <a:p>
            <a:r>
              <a:rPr lang="en-US" sz="1600" dirty="0"/>
              <a:t>Quelle: Jamali et al., 2015, S. 135</a:t>
            </a:r>
          </a:p>
        </p:txBody>
      </p:sp>
    </p:spTree>
    <p:extLst>
      <p:ext uri="{BB962C8B-B14F-4D97-AF65-F5344CB8AC3E}">
        <p14:creationId xmlns:p14="http://schemas.microsoft.com/office/powerpoint/2010/main" val="883136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9069" y="285076"/>
            <a:ext cx="10515600" cy="781685"/>
          </a:xfrm>
        </p:spPr>
        <p:txBody>
          <a:bodyPr>
            <a:normAutofit/>
          </a:bodyPr>
          <a:lstStyle/>
          <a:p>
            <a:r>
              <a:rPr lang="en-GB" sz="4000" dirty="0" err="1"/>
              <a:t>Bereiche</a:t>
            </a:r>
            <a:r>
              <a:rPr lang="en-GB" sz="4000" dirty="0"/>
              <a:t> von </a:t>
            </a:r>
            <a:r>
              <a:rPr lang="en-GB" sz="4000" dirty="0" err="1"/>
              <a:t>Mitwirkungen</a:t>
            </a:r>
            <a:endParaRPr lang="en-GB" sz="4000" dirty="0"/>
          </a:p>
        </p:txBody>
      </p:sp>
      <p:sp>
        <p:nvSpPr>
          <p:cNvPr id="3" name="Inhaltsplatzhalter 2"/>
          <p:cNvSpPr>
            <a:spLocks noGrp="1"/>
          </p:cNvSpPr>
          <p:nvPr>
            <p:ph idx="1"/>
          </p:nvPr>
        </p:nvSpPr>
        <p:spPr>
          <a:xfrm>
            <a:off x="759069" y="1136584"/>
            <a:ext cx="10515600" cy="531892"/>
          </a:xfrm>
        </p:spPr>
        <p:txBody>
          <a:bodyPr/>
          <a:lstStyle/>
          <a:p>
            <a:r>
              <a:rPr lang="en-GB" b="1" dirty="0"/>
              <a:t>Als </a:t>
            </a:r>
            <a:r>
              <a:rPr lang="en-GB" b="1" dirty="0" err="1"/>
              <a:t>Beschäftigten-Vorkämpfer</a:t>
            </a:r>
            <a:r>
              <a:rPr lang="en-GB" b="1" dirty="0"/>
              <a:t> </a:t>
            </a:r>
          </a:p>
        </p:txBody>
      </p:sp>
      <p:graphicFrame>
        <p:nvGraphicFramePr>
          <p:cNvPr id="4" name="Tabelle 3"/>
          <p:cNvGraphicFramePr>
            <a:graphicFrameLocks noGrp="1"/>
          </p:cNvGraphicFramePr>
          <p:nvPr>
            <p:extLst>
              <p:ext uri="{D42A27DB-BD31-4B8C-83A1-F6EECF244321}">
                <p14:modId xmlns:p14="http://schemas.microsoft.com/office/powerpoint/2010/main" val="313130222"/>
              </p:ext>
            </p:extLst>
          </p:nvPr>
        </p:nvGraphicFramePr>
        <p:xfrm>
          <a:off x="855785" y="1668476"/>
          <a:ext cx="9783388" cy="4004962"/>
        </p:xfrm>
        <a:graphic>
          <a:graphicData uri="http://schemas.openxmlformats.org/drawingml/2006/table">
            <a:tbl>
              <a:tblPr firstRow="1" firstCol="1" bandRow="1">
                <a:tableStyleId>{69012ECD-51FC-41F1-AA8D-1B2483CD663E}</a:tableStyleId>
              </a:tblPr>
              <a:tblGrid>
                <a:gridCol w="9783388">
                  <a:extLst>
                    <a:ext uri="{9D8B030D-6E8A-4147-A177-3AD203B41FA5}">
                      <a16:colId xmlns:a16="http://schemas.microsoft.com/office/drawing/2014/main" val="3196473725"/>
                    </a:ext>
                  </a:extLst>
                </a:gridCol>
              </a:tblGrid>
              <a:tr h="358563">
                <a:tc>
                  <a:txBody>
                    <a:bodyPr/>
                    <a:lstStyle/>
                    <a:p>
                      <a:pPr>
                        <a:lnSpc>
                          <a:spcPct val="107000"/>
                        </a:lnSpc>
                        <a:spcAft>
                          <a:spcPts val="600"/>
                        </a:spcAft>
                      </a:pPr>
                      <a:r>
                        <a:rPr lang="en-US" sz="2000" dirty="0" err="1">
                          <a:effectLst/>
                        </a:rPr>
                        <a:t>Hilfreich</a:t>
                      </a:r>
                      <a:r>
                        <a:rPr lang="en-US" sz="2000" dirty="0">
                          <a:effectLst/>
                        </a:rPr>
                        <a:t>, um den </a:t>
                      </a:r>
                      <a:r>
                        <a:rPr lang="en-US" sz="2000" dirty="0" err="1">
                          <a:effectLst/>
                        </a:rPr>
                        <a:t>Einbezug</a:t>
                      </a:r>
                      <a:r>
                        <a:rPr lang="en-US" sz="2000" dirty="0">
                          <a:effectLst/>
                        </a:rPr>
                        <a:t> von </a:t>
                      </a:r>
                      <a:r>
                        <a:rPr lang="en-US" sz="2000" dirty="0" err="1">
                          <a:effectLst/>
                        </a:rPr>
                        <a:t>Beschäftigten</a:t>
                      </a:r>
                      <a:r>
                        <a:rPr lang="en-US" sz="2000" dirty="0">
                          <a:effectLst/>
                        </a:rPr>
                        <a:t> </a:t>
                      </a:r>
                      <a:r>
                        <a:rPr lang="en-US" sz="2000" dirty="0" err="1">
                          <a:effectLst/>
                        </a:rPr>
                        <a:t>zu</a:t>
                      </a:r>
                      <a:r>
                        <a:rPr lang="en-US" sz="2000" dirty="0">
                          <a:effectLst/>
                        </a:rPr>
                        <a:t> </a:t>
                      </a:r>
                      <a:r>
                        <a:rPr lang="en-US" sz="2000" dirty="0" err="1">
                          <a:effectLst/>
                        </a:rPr>
                        <a:t>erhöhen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0706994"/>
                  </a:ext>
                </a:extLst>
              </a:tr>
              <a:tr h="358563">
                <a:tc>
                  <a:txBody>
                    <a:bodyPr/>
                    <a:lstStyle/>
                    <a:p>
                      <a:pPr>
                        <a:lnSpc>
                          <a:spcPct val="107000"/>
                        </a:lnSpc>
                        <a:spcAft>
                          <a:spcPts val="0"/>
                        </a:spcAft>
                      </a:pPr>
                      <a:r>
                        <a:rPr lang="en-US" sz="2000" b="0" dirty="0">
                          <a:effectLst/>
                        </a:rPr>
                        <a:t>• </a:t>
                      </a:r>
                      <a:r>
                        <a:rPr lang="en-US" sz="2000" b="0" dirty="0" err="1">
                          <a:effectLst/>
                        </a:rPr>
                        <a:t>Erhöhung</a:t>
                      </a:r>
                      <a:r>
                        <a:rPr lang="en-US" sz="2000" b="0" dirty="0">
                          <a:effectLst/>
                        </a:rPr>
                        <a:t> von Engagement und Motivation von </a:t>
                      </a:r>
                      <a:r>
                        <a:rPr lang="en-US" sz="2000" b="0" dirty="0" err="1">
                          <a:effectLst/>
                        </a:rPr>
                        <a:t>Beschäftigten</a:t>
                      </a:r>
                      <a:r>
                        <a:rPr lang="en-US" sz="2000" b="0" dirty="0">
                          <a:effectLst/>
                        </a:rPr>
                        <a:t> </a:t>
                      </a:r>
                      <a:r>
                        <a:rPr lang="en-US" sz="2000" b="0" dirty="0" err="1">
                          <a:effectLst/>
                        </a:rPr>
                        <a:t>für</a:t>
                      </a:r>
                      <a:r>
                        <a:rPr lang="en-US" sz="2000" b="0" dirty="0">
                          <a:effectLst/>
                        </a:rPr>
                        <a:t> CSR</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3846648"/>
                  </a:ext>
                </a:extLst>
              </a:tr>
              <a:tr h="1017021">
                <a:tc>
                  <a:txBody>
                    <a:bodyPr/>
                    <a:lstStyle/>
                    <a:p>
                      <a:pPr>
                        <a:lnSpc>
                          <a:spcPct val="107000"/>
                        </a:lnSpc>
                        <a:spcAft>
                          <a:spcPts val="600"/>
                        </a:spcAft>
                      </a:pPr>
                      <a:r>
                        <a:rPr lang="en-US" sz="2000" b="0" dirty="0">
                          <a:effectLst/>
                        </a:rPr>
                        <a:t>• </a:t>
                      </a:r>
                      <a:r>
                        <a:rPr lang="en-US" sz="2000" b="0" dirty="0" err="1">
                          <a:effectLst/>
                        </a:rPr>
                        <a:t>Gemeinsame</a:t>
                      </a:r>
                      <a:r>
                        <a:rPr lang="en-US" sz="2000" b="0" dirty="0">
                          <a:effectLst/>
                        </a:rPr>
                        <a:t> </a:t>
                      </a:r>
                      <a:r>
                        <a:rPr lang="en-US" sz="2000" b="0" dirty="0" err="1">
                          <a:effectLst/>
                        </a:rPr>
                        <a:t>Nutzung</a:t>
                      </a:r>
                      <a:r>
                        <a:rPr lang="en-US" sz="2000" b="0" dirty="0">
                          <a:effectLst/>
                        </a:rPr>
                        <a:t> und </a:t>
                      </a:r>
                      <a:r>
                        <a:rPr lang="en-US" sz="2000" b="0" dirty="0" err="1">
                          <a:effectLst/>
                        </a:rPr>
                        <a:t>Kommunikation</a:t>
                      </a:r>
                      <a:r>
                        <a:rPr lang="en-US" sz="2000" b="0" dirty="0">
                          <a:effectLst/>
                        </a:rPr>
                        <a:t> der </a:t>
                      </a:r>
                      <a:r>
                        <a:rPr lang="en-US" sz="2000" b="0" dirty="0" err="1">
                          <a:effectLst/>
                        </a:rPr>
                        <a:t>Werte</a:t>
                      </a:r>
                      <a:r>
                        <a:rPr lang="en-US" sz="2000" b="0" dirty="0">
                          <a:effectLst/>
                        </a:rPr>
                        <a:t> von CSR </a:t>
                      </a:r>
                      <a:r>
                        <a:rPr lang="en-US" sz="2000" b="0" dirty="0" err="1">
                          <a:effectLst/>
                        </a:rPr>
                        <a:t>gegenüber</a:t>
                      </a:r>
                      <a:r>
                        <a:rPr lang="en-US" sz="2000" b="0" dirty="0">
                          <a:effectLst/>
                        </a:rPr>
                        <a:t> </a:t>
                      </a:r>
                      <a:r>
                        <a:rPr lang="en-US" sz="2000" b="0" dirty="0" err="1">
                          <a:effectLst/>
                        </a:rPr>
                        <a:t>Beschäftigten</a:t>
                      </a:r>
                      <a:r>
                        <a:rPr lang="en-US" sz="2000" b="0" dirty="0">
                          <a:effectLst/>
                        </a:rPr>
                        <a:t> ab den </a:t>
                      </a:r>
                      <a:r>
                        <a:rPr lang="en-US" sz="2000" b="0" dirty="0" err="1">
                          <a:effectLst/>
                        </a:rPr>
                        <a:t>frühen</a:t>
                      </a:r>
                      <a:r>
                        <a:rPr lang="en-US" sz="2000" b="0" dirty="0">
                          <a:effectLst/>
                        </a:rPr>
                        <a:t> </a:t>
                      </a:r>
                      <a:r>
                        <a:rPr lang="en-US" sz="2000" b="0" dirty="0" err="1">
                          <a:effectLst/>
                        </a:rPr>
                        <a:t>Rekrutierungsphasen</a:t>
                      </a:r>
                      <a:r>
                        <a:rPr lang="en-US" sz="2000" b="0" dirty="0">
                          <a:effectLst/>
                        </a:rPr>
                        <a:t> bis </a:t>
                      </a:r>
                      <a:r>
                        <a:rPr lang="en-US" sz="2000" b="0" dirty="0" err="1">
                          <a:effectLst/>
                        </a:rPr>
                        <a:t>zum</a:t>
                      </a:r>
                      <a:r>
                        <a:rPr lang="en-US" sz="2000" b="0" dirty="0">
                          <a:effectLst/>
                        </a:rPr>
                        <a:t> </a:t>
                      </a:r>
                      <a:r>
                        <a:rPr lang="en-US" sz="2000" b="0" dirty="0" err="1">
                          <a:effectLst/>
                        </a:rPr>
                        <a:t>Leistungsmanagement</a:t>
                      </a:r>
                      <a:r>
                        <a:rPr lang="en-US" sz="2000" b="0" dirty="0">
                          <a:effectLst/>
                        </a:rPr>
                        <a:t> </a:t>
                      </a:r>
                      <a:r>
                        <a:rPr lang="en-US" sz="2000" b="0" dirty="0" err="1">
                          <a:effectLst/>
                        </a:rPr>
                        <a:t>als</a:t>
                      </a:r>
                      <a:r>
                        <a:rPr lang="en-US" sz="2000" b="0" dirty="0">
                          <a:effectLst/>
                        </a:rPr>
                        <a:t> </a:t>
                      </a:r>
                      <a:r>
                        <a:rPr lang="en-US" sz="2000" b="0" dirty="0" err="1">
                          <a:effectLst/>
                        </a:rPr>
                        <a:t>Kompensation</a:t>
                      </a:r>
                      <a:r>
                        <a:rPr lang="en-US" sz="2000" b="0" dirty="0">
                          <a:effectLst/>
                        </a:rPr>
                        <a:t> und </a:t>
                      </a:r>
                      <a:r>
                        <a:rPr lang="en-US" sz="2000" b="0" dirty="0" err="1">
                          <a:effectLst/>
                        </a:rPr>
                        <a:t>Belohnung</a:t>
                      </a:r>
                      <a:r>
                        <a:rPr lang="en-US" sz="2000" b="0" dirty="0">
                          <a:effectLst/>
                        </a:rPr>
                        <a:t> </a:t>
                      </a:r>
                      <a:r>
                        <a:rPr lang="en-US" sz="2000" b="0" dirty="0" err="1">
                          <a:effectLst/>
                        </a:rPr>
                        <a:t>bei</a:t>
                      </a:r>
                      <a:r>
                        <a:rPr lang="en-US" sz="2000" b="0" dirty="0">
                          <a:effectLst/>
                        </a:rPr>
                        <a:t> </a:t>
                      </a:r>
                      <a:r>
                        <a:rPr lang="en-US" sz="2000" b="0" dirty="0" err="1">
                          <a:effectLst/>
                        </a:rPr>
                        <a:t>Rückzugsplänen</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9917923"/>
                  </a:ext>
                </a:extLst>
              </a:tr>
              <a:tr h="358563">
                <a:tc>
                  <a:txBody>
                    <a:bodyPr/>
                    <a:lstStyle/>
                    <a:p>
                      <a:pPr>
                        <a:lnSpc>
                          <a:spcPct val="107000"/>
                        </a:lnSpc>
                        <a:spcAft>
                          <a:spcPts val="600"/>
                        </a:spcAft>
                      </a:pPr>
                      <a:r>
                        <a:rPr lang="en-US" sz="2000" b="0" dirty="0">
                          <a:effectLst/>
                        </a:rPr>
                        <a:t>• </a:t>
                      </a:r>
                      <a:r>
                        <a:rPr lang="en-US" sz="2000" b="0" dirty="0" err="1">
                          <a:effectLst/>
                        </a:rPr>
                        <a:t>Erhöhung</a:t>
                      </a:r>
                      <a:r>
                        <a:rPr lang="en-US" sz="2000" b="0" dirty="0">
                          <a:effectLst/>
                        </a:rPr>
                        <a:t> der </a:t>
                      </a:r>
                      <a:r>
                        <a:rPr lang="en-US" sz="2000" b="0" dirty="0" err="1">
                          <a:effectLst/>
                        </a:rPr>
                        <a:t>Bildung</a:t>
                      </a:r>
                      <a:r>
                        <a:rPr lang="en-US" sz="2000" b="0" dirty="0">
                          <a:effectLst/>
                        </a:rPr>
                        <a:t> und </a:t>
                      </a:r>
                      <a:r>
                        <a:rPr lang="en-US" sz="2000" b="0" dirty="0" err="1">
                          <a:effectLst/>
                        </a:rPr>
                        <a:t>Bewusstsein</a:t>
                      </a:r>
                      <a:r>
                        <a:rPr lang="en-US" sz="2000" b="0" dirty="0">
                          <a:effectLst/>
                        </a:rPr>
                        <a:t> </a:t>
                      </a:r>
                      <a:r>
                        <a:rPr lang="en-US" sz="2000" b="0" dirty="0" err="1">
                          <a:effectLst/>
                        </a:rPr>
                        <a:t>gegenüber</a:t>
                      </a:r>
                      <a:r>
                        <a:rPr lang="en-US" sz="2000" b="0" dirty="0">
                          <a:effectLst/>
                        </a:rPr>
                        <a:t> CSR </a:t>
                      </a:r>
                      <a:r>
                        <a:rPr lang="en-US" sz="2000" b="0" dirty="0" err="1">
                          <a:effectLst/>
                        </a:rPr>
                        <a:t>bei</a:t>
                      </a:r>
                      <a:r>
                        <a:rPr lang="en-US" sz="2000" b="0" dirty="0">
                          <a:effectLst/>
                        </a:rPr>
                        <a:t> </a:t>
                      </a:r>
                      <a:r>
                        <a:rPr lang="en-US" sz="2000" b="0" dirty="0" err="1">
                          <a:effectLst/>
                        </a:rPr>
                        <a:t>Beschäftigten</a:t>
                      </a:r>
                      <a:r>
                        <a:rPr lang="en-US" sz="2000" b="0" dirty="0">
                          <a:effectLst/>
                        </a:rPr>
                        <a:t> </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4405259"/>
                  </a:ext>
                </a:extLst>
              </a:tr>
              <a:tr h="734165">
                <a:tc>
                  <a:txBody>
                    <a:bodyPr/>
                    <a:lstStyle/>
                    <a:p>
                      <a:pPr>
                        <a:lnSpc>
                          <a:spcPct val="107000"/>
                        </a:lnSpc>
                        <a:spcAft>
                          <a:spcPts val="600"/>
                        </a:spcAft>
                      </a:pPr>
                      <a:r>
                        <a:rPr lang="en-US" sz="2000" b="0" dirty="0">
                          <a:effectLst/>
                        </a:rPr>
                        <a:t>• </a:t>
                      </a:r>
                      <a:r>
                        <a:rPr lang="en-US" sz="2000" b="0" dirty="0" err="1">
                          <a:effectLst/>
                        </a:rPr>
                        <a:t>Beschaffung</a:t>
                      </a:r>
                      <a:r>
                        <a:rPr lang="en-US" sz="2000" b="0" dirty="0">
                          <a:effectLst/>
                        </a:rPr>
                        <a:t> von </a:t>
                      </a:r>
                      <a:r>
                        <a:rPr lang="en-US" sz="2000" b="0" dirty="0" err="1">
                          <a:effectLst/>
                        </a:rPr>
                        <a:t>Initiativen</a:t>
                      </a:r>
                      <a:r>
                        <a:rPr lang="en-US" sz="2000" b="0" dirty="0">
                          <a:effectLst/>
                        </a:rPr>
                        <a:t>, die </a:t>
                      </a:r>
                      <a:r>
                        <a:rPr lang="en-US" sz="2000" b="0" dirty="0" err="1">
                          <a:effectLst/>
                        </a:rPr>
                        <a:t>Beschäftigten</a:t>
                      </a:r>
                      <a:r>
                        <a:rPr lang="en-US" sz="2000" b="0" dirty="0">
                          <a:effectLst/>
                        </a:rPr>
                        <a:t> </a:t>
                      </a:r>
                      <a:r>
                        <a:rPr lang="en-US" sz="2000" b="0" dirty="0" err="1">
                          <a:effectLst/>
                        </a:rPr>
                        <a:t>helfen</a:t>
                      </a:r>
                      <a:r>
                        <a:rPr lang="en-US" sz="2000" b="0" dirty="0">
                          <a:effectLst/>
                        </a:rPr>
                        <a:t>, der Gemeinschaft </a:t>
                      </a:r>
                      <a:r>
                        <a:rPr lang="en-US" sz="2000" b="0" dirty="0" err="1">
                          <a:effectLst/>
                        </a:rPr>
                        <a:t>zu</a:t>
                      </a:r>
                      <a:r>
                        <a:rPr lang="en-US" sz="2000" b="0" dirty="0">
                          <a:effectLst/>
                        </a:rPr>
                        <a:t> </a:t>
                      </a:r>
                      <a:r>
                        <a:rPr lang="en-US" sz="2000" b="0" dirty="0" err="1">
                          <a:effectLst/>
                        </a:rPr>
                        <a:t>dienen</a:t>
                      </a:r>
                      <a:r>
                        <a:rPr lang="en-US" sz="2000" b="0" dirty="0">
                          <a:effectLst/>
                        </a:rPr>
                        <a:t> </a:t>
                      </a:r>
                      <a:r>
                        <a:rPr lang="en-US" sz="2000" b="0" dirty="0" err="1">
                          <a:effectLst/>
                        </a:rPr>
                        <a:t>wie</a:t>
                      </a:r>
                      <a:r>
                        <a:rPr lang="en-US" sz="2000" b="0" dirty="0">
                          <a:effectLst/>
                        </a:rPr>
                        <a:t> </a:t>
                      </a:r>
                      <a:r>
                        <a:rPr lang="en-US" sz="2000" b="0" dirty="0" err="1">
                          <a:effectLst/>
                        </a:rPr>
                        <a:t>beispielsweise</a:t>
                      </a:r>
                      <a:r>
                        <a:rPr lang="en-US" sz="2000" b="0" dirty="0">
                          <a:effectLst/>
                        </a:rPr>
                        <a:t> </a:t>
                      </a:r>
                      <a:r>
                        <a:rPr lang="en-US" sz="2000" b="0" dirty="0" err="1">
                          <a:effectLst/>
                        </a:rPr>
                        <a:t>soziale</a:t>
                      </a:r>
                      <a:r>
                        <a:rPr lang="en-US" sz="2000" b="0" dirty="0">
                          <a:effectLst/>
                        </a:rPr>
                        <a:t> </a:t>
                      </a:r>
                      <a:r>
                        <a:rPr lang="en-US" sz="2000" b="0" dirty="0" err="1">
                          <a:effectLst/>
                        </a:rPr>
                        <a:t>Ehrenamt-Programme</a:t>
                      </a:r>
                      <a:r>
                        <a:rPr lang="en-US" sz="2000" b="0" dirty="0">
                          <a:effectLst/>
                        </a:rPr>
                        <a:t> </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042868"/>
                  </a:ext>
                </a:extLst>
              </a:tr>
              <a:tr h="419549">
                <a:tc>
                  <a:txBody>
                    <a:bodyPr/>
                    <a:lstStyle/>
                    <a:p>
                      <a:pPr>
                        <a:lnSpc>
                          <a:spcPct val="107000"/>
                        </a:lnSpc>
                        <a:spcAft>
                          <a:spcPts val="600"/>
                        </a:spcAft>
                      </a:pPr>
                      <a:r>
                        <a:rPr lang="en-US" sz="2000" b="0" dirty="0">
                          <a:effectLst/>
                        </a:rPr>
                        <a:t>• </a:t>
                      </a:r>
                      <a:r>
                        <a:rPr lang="en-US" sz="2000" b="0" dirty="0" err="1">
                          <a:effectLst/>
                        </a:rPr>
                        <a:t>Erfassen</a:t>
                      </a:r>
                      <a:r>
                        <a:rPr lang="en-US" sz="2000" b="0" dirty="0">
                          <a:effectLst/>
                        </a:rPr>
                        <a:t> von </a:t>
                      </a:r>
                      <a:r>
                        <a:rPr lang="en-US" sz="2000" b="0" dirty="0" err="1">
                          <a:effectLst/>
                        </a:rPr>
                        <a:t>Informationen</a:t>
                      </a:r>
                      <a:r>
                        <a:rPr lang="en-US" sz="2000" b="0" dirty="0">
                          <a:effectLst/>
                        </a:rPr>
                        <a:t> von </a:t>
                      </a:r>
                      <a:r>
                        <a:rPr lang="en-US" sz="2000" b="0" dirty="0" err="1">
                          <a:effectLst/>
                        </a:rPr>
                        <a:t>Beschäftigten</a:t>
                      </a:r>
                      <a:r>
                        <a:rPr lang="en-US" sz="2000" b="0" dirty="0">
                          <a:effectLst/>
                        </a:rPr>
                        <a:t> </a:t>
                      </a:r>
                      <a:r>
                        <a:rPr lang="en-US" sz="2000" b="0" dirty="0" err="1">
                          <a:effectLst/>
                        </a:rPr>
                        <a:t>mit</a:t>
                      </a:r>
                      <a:r>
                        <a:rPr lang="en-US" sz="2000" b="0" dirty="0">
                          <a:effectLst/>
                        </a:rPr>
                        <a:t> </a:t>
                      </a:r>
                      <a:r>
                        <a:rPr lang="en-US" sz="2000" b="0" dirty="0" err="1">
                          <a:effectLst/>
                        </a:rPr>
                        <a:t>Bezug</a:t>
                      </a:r>
                      <a:r>
                        <a:rPr lang="en-US" sz="2000" b="0" dirty="0">
                          <a:effectLst/>
                        </a:rPr>
                        <a:t> </a:t>
                      </a:r>
                      <a:r>
                        <a:rPr lang="en-US" sz="2000" b="0" dirty="0" err="1">
                          <a:effectLst/>
                        </a:rPr>
                        <a:t>zum</a:t>
                      </a:r>
                      <a:r>
                        <a:rPr lang="en-US" sz="2000" b="0" dirty="0">
                          <a:effectLst/>
                        </a:rPr>
                        <a:t> CSR</a:t>
                      </a:r>
                    </a:p>
                  </a:txBody>
                  <a:tcPr marL="68580" marR="68580" marT="0" marB="0"/>
                </a:tc>
                <a:extLst>
                  <a:ext uri="{0D108BD9-81ED-4DB2-BD59-A6C34878D82A}">
                    <a16:rowId xmlns:a16="http://schemas.microsoft.com/office/drawing/2014/main" val="805840219"/>
                  </a:ext>
                </a:extLst>
              </a:tr>
              <a:tr h="401739">
                <a:tc>
                  <a:txBody>
                    <a:bodyPr/>
                    <a:lstStyle/>
                    <a:p>
                      <a:pPr>
                        <a:lnSpc>
                          <a:spcPct val="107000"/>
                        </a:lnSpc>
                        <a:spcAft>
                          <a:spcPts val="600"/>
                        </a:spcAft>
                      </a:pPr>
                      <a:r>
                        <a:rPr lang="en-US" sz="2000" b="0" dirty="0">
                          <a:effectLst/>
                        </a:rPr>
                        <a:t>•</a:t>
                      </a:r>
                      <a:r>
                        <a:rPr lang="en-US" sz="2000" b="0" kern="1200" dirty="0">
                          <a:solidFill>
                            <a:schemeClr val="tx1"/>
                          </a:solidFill>
                          <a:effectLst/>
                          <a:latin typeface="+mn-lt"/>
                          <a:ea typeface="+mn-ea"/>
                          <a:cs typeface="+mn-cs"/>
                        </a:rPr>
                        <a:t> </a:t>
                      </a:r>
                      <a:r>
                        <a:rPr lang="en-US" sz="2000" b="0" kern="1200" dirty="0" err="1">
                          <a:solidFill>
                            <a:schemeClr val="tx1"/>
                          </a:solidFill>
                          <a:effectLst/>
                          <a:latin typeface="+mn-lt"/>
                          <a:ea typeface="+mn-ea"/>
                          <a:cs typeface="+mn-cs"/>
                        </a:rPr>
                        <a:t>Feiern</a:t>
                      </a:r>
                      <a:r>
                        <a:rPr lang="en-US" sz="2000" b="0" kern="1200" dirty="0">
                          <a:solidFill>
                            <a:schemeClr val="tx1"/>
                          </a:solidFill>
                          <a:effectLst/>
                          <a:latin typeface="+mn-lt"/>
                          <a:ea typeface="+mn-ea"/>
                          <a:cs typeface="+mn-cs"/>
                        </a:rPr>
                        <a:t> von </a:t>
                      </a:r>
                      <a:r>
                        <a:rPr lang="en-US" sz="2000" b="0" kern="1200" dirty="0" err="1">
                          <a:solidFill>
                            <a:schemeClr val="tx1"/>
                          </a:solidFill>
                          <a:effectLst/>
                          <a:latin typeface="+mn-lt"/>
                          <a:ea typeface="+mn-ea"/>
                          <a:cs typeface="+mn-cs"/>
                        </a:rPr>
                        <a:t>erfolgreichen</a:t>
                      </a:r>
                      <a:r>
                        <a:rPr lang="en-US" sz="2000" b="0" kern="1200" dirty="0">
                          <a:solidFill>
                            <a:schemeClr val="tx1"/>
                          </a:solidFill>
                          <a:effectLst/>
                          <a:latin typeface="+mn-lt"/>
                          <a:ea typeface="+mn-ea"/>
                          <a:cs typeface="+mn-cs"/>
                        </a:rPr>
                        <a:t> CSR-</a:t>
                      </a:r>
                      <a:r>
                        <a:rPr lang="en-US" sz="2000" b="0" kern="1200" dirty="0" err="1">
                          <a:solidFill>
                            <a:schemeClr val="tx1"/>
                          </a:solidFill>
                          <a:effectLst/>
                          <a:latin typeface="+mn-lt"/>
                          <a:ea typeface="+mn-ea"/>
                          <a:cs typeface="+mn-cs"/>
                        </a:rPr>
                        <a:t>Aktivitäten</a:t>
                      </a:r>
                      <a:r>
                        <a:rPr lang="en-US" sz="2000" b="0" kern="1200" dirty="0">
                          <a:solidFill>
                            <a:schemeClr val="tx1"/>
                          </a:solidFill>
                          <a:effectLst/>
                          <a:latin typeface="+mn-lt"/>
                          <a:ea typeface="+mn-ea"/>
                          <a:cs typeface="+mn-cs"/>
                        </a:rPr>
                        <a:t> </a:t>
                      </a:r>
                      <a:r>
                        <a:rPr lang="en-US" sz="2000" b="0" kern="1200" dirty="0" err="1">
                          <a:solidFill>
                            <a:schemeClr val="tx1"/>
                          </a:solidFill>
                          <a:effectLst/>
                          <a:latin typeface="+mn-lt"/>
                          <a:ea typeface="+mn-ea"/>
                          <a:cs typeface="+mn-cs"/>
                        </a:rPr>
                        <a:t>mit</a:t>
                      </a:r>
                      <a:r>
                        <a:rPr lang="en-US" sz="2000" b="0" kern="1200" dirty="0">
                          <a:solidFill>
                            <a:schemeClr val="tx1"/>
                          </a:solidFill>
                          <a:effectLst/>
                          <a:latin typeface="+mn-lt"/>
                          <a:ea typeface="+mn-ea"/>
                          <a:cs typeface="+mn-cs"/>
                        </a:rPr>
                        <a:t> </a:t>
                      </a:r>
                      <a:r>
                        <a:rPr lang="en-US" sz="2000" b="0" kern="1200" dirty="0" err="1">
                          <a:solidFill>
                            <a:schemeClr val="tx1"/>
                          </a:solidFill>
                          <a:effectLst/>
                          <a:latin typeface="+mn-lt"/>
                          <a:ea typeface="+mn-ea"/>
                          <a:cs typeface="+mn-cs"/>
                        </a:rPr>
                        <a:t>Beschäftigten</a:t>
                      </a:r>
                      <a:endParaRPr lang="en-US" sz="20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3253798362"/>
                  </a:ext>
                </a:extLst>
              </a:tr>
              <a:tr h="356799">
                <a:tc>
                  <a:txBody>
                    <a:bodyPr/>
                    <a:lstStyle/>
                    <a:p>
                      <a:pPr>
                        <a:lnSpc>
                          <a:spcPct val="107000"/>
                        </a:lnSpc>
                        <a:spcAft>
                          <a:spcPts val="0"/>
                        </a:spcAft>
                      </a:pPr>
                      <a:r>
                        <a:rPr lang="en-US" sz="2000" b="0" dirty="0">
                          <a:effectLst/>
                        </a:rPr>
                        <a:t>• </a:t>
                      </a:r>
                      <a:r>
                        <a:rPr lang="en-US" sz="2000" b="0" dirty="0" err="1">
                          <a:effectLst/>
                        </a:rPr>
                        <a:t>Konzipieren</a:t>
                      </a:r>
                      <a:r>
                        <a:rPr lang="en-US" sz="2000" b="0" dirty="0">
                          <a:effectLst/>
                        </a:rPr>
                        <a:t> und </a:t>
                      </a:r>
                      <a:r>
                        <a:rPr lang="en-US" sz="2000" b="0" dirty="0" err="1">
                          <a:effectLst/>
                        </a:rPr>
                        <a:t>Implementieren</a:t>
                      </a:r>
                      <a:r>
                        <a:rPr lang="en-US" sz="2000" b="0" dirty="0">
                          <a:effectLst/>
                        </a:rPr>
                        <a:t> von </a:t>
                      </a:r>
                      <a:r>
                        <a:rPr lang="en-US" sz="2000" b="0" dirty="0" err="1">
                          <a:effectLst/>
                        </a:rPr>
                        <a:t>Beschäftigten-Verhaltensregeln</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3604655"/>
                  </a:ext>
                </a:extLst>
              </a:tr>
            </a:tbl>
          </a:graphicData>
        </a:graphic>
      </p:graphicFrame>
      <p:sp>
        <p:nvSpPr>
          <p:cNvPr id="5" name="Textfeld 4"/>
          <p:cNvSpPr txBox="1"/>
          <p:nvPr/>
        </p:nvSpPr>
        <p:spPr>
          <a:xfrm>
            <a:off x="2371245" y="6036053"/>
            <a:ext cx="3818542" cy="338554"/>
          </a:xfrm>
          <a:prstGeom prst="rect">
            <a:avLst/>
          </a:prstGeom>
          <a:noFill/>
        </p:spPr>
        <p:txBody>
          <a:bodyPr wrap="square" rtlCol="0">
            <a:spAutoFit/>
          </a:bodyPr>
          <a:lstStyle/>
          <a:p>
            <a:r>
              <a:rPr lang="en-US" sz="1600" dirty="0"/>
              <a:t>Quelle: Jamali et al., 2015, S. 135</a:t>
            </a:r>
          </a:p>
        </p:txBody>
      </p:sp>
    </p:spTree>
    <p:extLst>
      <p:ext uri="{BB962C8B-B14F-4D97-AF65-F5344CB8AC3E}">
        <p14:creationId xmlns:p14="http://schemas.microsoft.com/office/powerpoint/2010/main" val="534970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10411"/>
            <a:ext cx="10515600" cy="781685"/>
          </a:xfrm>
        </p:spPr>
        <p:txBody>
          <a:bodyPr>
            <a:normAutofit/>
          </a:bodyPr>
          <a:lstStyle/>
          <a:p>
            <a:r>
              <a:rPr lang="en-GB" sz="4000" dirty="0" err="1"/>
              <a:t>Bereiche</a:t>
            </a:r>
            <a:r>
              <a:rPr lang="en-GB" sz="4000" dirty="0"/>
              <a:t> von </a:t>
            </a:r>
            <a:r>
              <a:rPr lang="en-GB" sz="4000" dirty="0" err="1"/>
              <a:t>Mitwirkungen</a:t>
            </a:r>
            <a:endParaRPr lang="en-GB" sz="4000" dirty="0"/>
          </a:p>
        </p:txBody>
      </p:sp>
      <p:sp>
        <p:nvSpPr>
          <p:cNvPr id="3" name="Inhaltsplatzhalter 2"/>
          <p:cNvSpPr>
            <a:spLocks noGrp="1"/>
          </p:cNvSpPr>
          <p:nvPr>
            <p:ph idx="1"/>
          </p:nvPr>
        </p:nvSpPr>
        <p:spPr>
          <a:xfrm>
            <a:off x="898832" y="1192096"/>
            <a:ext cx="10515600" cy="3716973"/>
          </a:xfrm>
        </p:spPr>
        <p:txBody>
          <a:bodyPr/>
          <a:lstStyle/>
          <a:p>
            <a:r>
              <a:rPr lang="en-GB" b="1" dirty="0"/>
              <a:t>Als </a:t>
            </a:r>
            <a:r>
              <a:rPr lang="en-GB" b="1" dirty="0" err="1"/>
              <a:t>administrativer</a:t>
            </a:r>
            <a:r>
              <a:rPr lang="en-GB" b="1" dirty="0"/>
              <a:t> </a:t>
            </a:r>
            <a:r>
              <a:rPr lang="en-GB" b="1" dirty="0" err="1"/>
              <a:t>Experte</a:t>
            </a:r>
            <a:endParaRPr lang="en-GB" b="1" dirty="0"/>
          </a:p>
          <a:p>
            <a:endParaRPr lang="en-GB" dirty="0"/>
          </a:p>
        </p:txBody>
      </p:sp>
      <p:graphicFrame>
        <p:nvGraphicFramePr>
          <p:cNvPr id="4" name="Tabelle 3"/>
          <p:cNvGraphicFramePr>
            <a:graphicFrameLocks noGrp="1"/>
          </p:cNvGraphicFramePr>
          <p:nvPr>
            <p:extLst>
              <p:ext uri="{D42A27DB-BD31-4B8C-83A1-F6EECF244321}">
                <p14:modId xmlns:p14="http://schemas.microsoft.com/office/powerpoint/2010/main" val="2268058087"/>
              </p:ext>
            </p:extLst>
          </p:nvPr>
        </p:nvGraphicFramePr>
        <p:xfrm>
          <a:off x="777568" y="1749669"/>
          <a:ext cx="11414432" cy="4158488"/>
        </p:xfrm>
        <a:graphic>
          <a:graphicData uri="http://schemas.openxmlformats.org/drawingml/2006/table">
            <a:tbl>
              <a:tblPr firstRow="1" firstCol="1" bandRow="1">
                <a:tableStyleId>{69012ECD-51FC-41F1-AA8D-1B2483CD663E}</a:tableStyleId>
              </a:tblPr>
              <a:tblGrid>
                <a:gridCol w="11414432">
                  <a:extLst>
                    <a:ext uri="{9D8B030D-6E8A-4147-A177-3AD203B41FA5}">
                      <a16:colId xmlns:a16="http://schemas.microsoft.com/office/drawing/2014/main" val="63148430"/>
                    </a:ext>
                  </a:extLst>
                </a:gridCol>
              </a:tblGrid>
              <a:tr h="382170">
                <a:tc>
                  <a:txBody>
                    <a:bodyPr/>
                    <a:lstStyle/>
                    <a:p>
                      <a:pPr>
                        <a:lnSpc>
                          <a:spcPct val="107000"/>
                        </a:lnSpc>
                        <a:spcAft>
                          <a:spcPts val="0"/>
                        </a:spcAft>
                      </a:pPr>
                      <a:r>
                        <a:rPr lang="en-US" sz="2000" dirty="0" err="1">
                          <a:effectLst/>
                        </a:rPr>
                        <a:t>Hilfreich</a:t>
                      </a:r>
                      <a:r>
                        <a:rPr lang="en-US" sz="2000" dirty="0">
                          <a:effectLst/>
                        </a:rPr>
                        <a:t>, um CSR </a:t>
                      </a:r>
                      <a:r>
                        <a:rPr lang="en-US" sz="2000" dirty="0" err="1">
                          <a:effectLst/>
                        </a:rPr>
                        <a:t>effektiv</a:t>
                      </a:r>
                      <a:r>
                        <a:rPr lang="en-US" sz="2000" dirty="0">
                          <a:effectLst/>
                        </a:rPr>
                        <a:t> </a:t>
                      </a:r>
                      <a:r>
                        <a:rPr lang="en-US" sz="2000" dirty="0" err="1">
                          <a:effectLst/>
                        </a:rPr>
                        <a:t>umzusetzen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5774093"/>
                  </a:ext>
                </a:extLst>
              </a:tr>
              <a:tr h="854667">
                <a:tc>
                  <a:txBody>
                    <a:bodyPr/>
                    <a:lstStyle/>
                    <a:p>
                      <a:pPr>
                        <a:lnSpc>
                          <a:spcPct val="107000"/>
                        </a:lnSpc>
                        <a:spcAft>
                          <a:spcPts val="0"/>
                        </a:spcAft>
                      </a:pPr>
                      <a:r>
                        <a:rPr lang="en-US" sz="1800" b="0" dirty="0">
                          <a:effectLst/>
                        </a:rPr>
                        <a:t>• </a:t>
                      </a:r>
                      <a:r>
                        <a:rPr lang="en-US" sz="1800" b="0" dirty="0" err="1">
                          <a:effectLst/>
                        </a:rPr>
                        <a:t>Setzen</a:t>
                      </a:r>
                      <a:r>
                        <a:rPr lang="en-US" sz="1800" b="0" dirty="0">
                          <a:effectLst/>
                        </a:rPr>
                        <a:t> von </a:t>
                      </a:r>
                      <a:r>
                        <a:rPr lang="en-US" sz="1800" b="0" dirty="0" err="1">
                          <a:effectLst/>
                        </a:rPr>
                        <a:t>Leistungsindikatoren</a:t>
                      </a:r>
                      <a:r>
                        <a:rPr lang="en-US" sz="1800" b="0" dirty="0">
                          <a:effectLst/>
                        </a:rPr>
                        <a:t> und Monitoring-</a:t>
                      </a:r>
                      <a:r>
                        <a:rPr lang="en-US" sz="1800" b="0" dirty="0" err="1">
                          <a:effectLst/>
                        </a:rPr>
                        <a:t>Ergebnissen</a:t>
                      </a:r>
                      <a:r>
                        <a:rPr lang="en-US" sz="1800" b="0" dirty="0">
                          <a:effectLst/>
                        </a:rPr>
                        <a:t> des CSR </a:t>
                      </a:r>
                      <a:r>
                        <a:rPr lang="en-US" sz="1800" b="0" dirty="0" err="1">
                          <a:effectLst/>
                        </a:rPr>
                        <a:t>gegenüber</a:t>
                      </a:r>
                      <a:r>
                        <a:rPr lang="en-US" sz="1800" b="0" dirty="0">
                          <a:effectLst/>
                        </a:rPr>
                        <a:t> den </a:t>
                      </a:r>
                      <a:r>
                        <a:rPr lang="en-US" sz="1800" b="0" dirty="0" err="1">
                          <a:effectLst/>
                        </a:rPr>
                        <a:t>Leistungszielen</a:t>
                      </a:r>
                      <a:r>
                        <a:rPr lang="en-US" sz="1800" b="0" dirty="0">
                          <a:effectLst/>
                        </a:rPr>
                        <a:t> des </a:t>
                      </a:r>
                      <a:r>
                        <a:rPr lang="en-US" sz="1800" b="0" dirty="0" err="1">
                          <a:effectLst/>
                        </a:rPr>
                        <a:t>Personalmanagementsystems</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7946896"/>
                  </a:ext>
                </a:extLst>
              </a:tr>
              <a:tr h="1064510">
                <a:tc>
                  <a:txBody>
                    <a:bodyPr/>
                    <a:lstStyle/>
                    <a:p>
                      <a:pPr>
                        <a:lnSpc>
                          <a:spcPct val="107000"/>
                        </a:lnSpc>
                        <a:spcAft>
                          <a:spcPts val="0"/>
                        </a:spcAft>
                      </a:pPr>
                      <a:r>
                        <a:rPr lang="en-US" sz="1800" b="0" dirty="0">
                          <a:effectLst/>
                        </a:rPr>
                        <a:t>• die </a:t>
                      </a:r>
                      <a:r>
                        <a:rPr lang="en-US" sz="1800" b="0" dirty="0" err="1">
                          <a:effectLst/>
                        </a:rPr>
                        <a:t>Beschäftigung</a:t>
                      </a:r>
                      <a:r>
                        <a:rPr lang="en-US" sz="1800" b="0" dirty="0">
                          <a:effectLst/>
                        </a:rPr>
                        <a:t> </a:t>
                      </a:r>
                      <a:r>
                        <a:rPr lang="en-US" sz="1800" b="0" dirty="0" err="1">
                          <a:effectLst/>
                        </a:rPr>
                        <a:t>mit</a:t>
                      </a:r>
                      <a:r>
                        <a:rPr lang="en-US" sz="1800" b="0" dirty="0">
                          <a:effectLst/>
                        </a:rPr>
                        <a:t> </a:t>
                      </a:r>
                      <a:r>
                        <a:rPr lang="en-US" sz="1800" b="0" dirty="0" err="1">
                          <a:effectLst/>
                        </a:rPr>
                        <a:t>sozialen</a:t>
                      </a:r>
                      <a:r>
                        <a:rPr lang="en-US" sz="1800" b="0" dirty="0">
                          <a:effectLst/>
                        </a:rPr>
                        <a:t> und </a:t>
                      </a:r>
                      <a:r>
                        <a:rPr lang="en-US" sz="1800" b="0" dirty="0" err="1">
                          <a:effectLst/>
                        </a:rPr>
                        <a:t>gesetzlichen</a:t>
                      </a:r>
                      <a:r>
                        <a:rPr lang="en-US" sz="1800" b="0" dirty="0">
                          <a:effectLst/>
                        </a:rPr>
                        <a:t> </a:t>
                      </a:r>
                      <a:r>
                        <a:rPr lang="en-US" sz="1800" b="0" dirty="0" err="1">
                          <a:effectLst/>
                        </a:rPr>
                        <a:t>Themen</a:t>
                      </a:r>
                      <a:r>
                        <a:rPr lang="en-US" sz="1800" b="0" dirty="0">
                          <a:effectLst/>
                        </a:rPr>
                        <a:t>, die </a:t>
                      </a:r>
                      <a:r>
                        <a:rPr lang="en-US" sz="1800" b="0" dirty="0" err="1">
                          <a:effectLst/>
                        </a:rPr>
                        <a:t>mit</a:t>
                      </a:r>
                      <a:r>
                        <a:rPr lang="en-US" sz="1800" b="0" dirty="0">
                          <a:effectLst/>
                        </a:rPr>
                        <a:t> CSR-</a:t>
                      </a:r>
                      <a:r>
                        <a:rPr lang="en-US" sz="1800" b="0" dirty="0" err="1">
                          <a:effectLst/>
                        </a:rPr>
                        <a:t>Praktiken</a:t>
                      </a:r>
                      <a:r>
                        <a:rPr lang="en-US" sz="1800" b="0" dirty="0">
                          <a:effectLst/>
                        </a:rPr>
                        <a:t> </a:t>
                      </a:r>
                      <a:r>
                        <a:rPr lang="en-US" sz="1800" b="0" dirty="0" err="1">
                          <a:effectLst/>
                        </a:rPr>
                        <a:t>zusammenhnen</a:t>
                      </a:r>
                      <a:r>
                        <a:rPr lang="en-US" sz="1800" b="0" dirty="0">
                          <a:effectLst/>
                        </a:rPr>
                        <a:t>, die in </a:t>
                      </a:r>
                      <a:r>
                        <a:rPr lang="en-US" sz="1800" b="0" dirty="0" err="1">
                          <a:effectLst/>
                        </a:rPr>
                        <a:t>einer</a:t>
                      </a:r>
                      <a:r>
                        <a:rPr lang="en-US" sz="1800" b="0" dirty="0">
                          <a:effectLst/>
                        </a:rPr>
                        <a:t> </a:t>
                      </a:r>
                      <a:r>
                        <a:rPr lang="en-US" sz="1800" b="0" dirty="0" err="1">
                          <a:effectLst/>
                        </a:rPr>
                        <a:t>Personalmanagement-Perspektive</a:t>
                      </a:r>
                      <a:r>
                        <a:rPr lang="en-US" sz="1800" b="0" dirty="0">
                          <a:effectLst/>
                        </a:rPr>
                        <a:t> </a:t>
                      </a:r>
                      <a:r>
                        <a:rPr lang="en-US" sz="1800" b="0" dirty="0" err="1">
                          <a:effectLst/>
                        </a:rPr>
                        <a:t>anwendbar</a:t>
                      </a:r>
                      <a:r>
                        <a:rPr lang="en-US" sz="1800" b="0" dirty="0">
                          <a:effectLst/>
                        </a:rPr>
                        <a:t> </a:t>
                      </a:r>
                      <a:r>
                        <a:rPr lang="en-US" sz="1800" b="0" dirty="0" err="1">
                          <a:effectLst/>
                        </a:rPr>
                        <a:t>waren</a:t>
                      </a:r>
                      <a:r>
                        <a:rPr lang="en-US" sz="1800" b="0" dirty="0">
                          <a:effectLst/>
                        </a:rPr>
                        <a:t> und von der Expertise und den </a:t>
                      </a:r>
                      <a:r>
                        <a:rPr lang="en-US" sz="1800" b="0" dirty="0" err="1">
                          <a:effectLst/>
                        </a:rPr>
                        <a:t>Fähigkeiten</a:t>
                      </a:r>
                      <a:r>
                        <a:rPr lang="en-US" sz="1800" b="0" dirty="0">
                          <a:effectLst/>
                        </a:rPr>
                        <a:t> des </a:t>
                      </a:r>
                      <a:r>
                        <a:rPr lang="en-US" sz="1800" b="0" dirty="0" err="1">
                          <a:effectLst/>
                        </a:rPr>
                        <a:t>Personalmanagements</a:t>
                      </a:r>
                      <a:r>
                        <a:rPr lang="en-US" sz="1800" b="0" dirty="0">
                          <a:effectLst/>
                        </a:rPr>
                        <a:t> </a:t>
                      </a:r>
                      <a:r>
                        <a:rPr lang="en-US" sz="1800" b="0" dirty="0" err="1">
                          <a:effectLst/>
                        </a:rPr>
                        <a:t>abhängen</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306240449"/>
                  </a:ext>
                </a:extLst>
              </a:tr>
              <a:tr h="704243">
                <a:tc>
                  <a:txBody>
                    <a:bodyPr/>
                    <a:lstStyle/>
                    <a:p>
                      <a:pPr>
                        <a:lnSpc>
                          <a:spcPct val="107000"/>
                        </a:lnSpc>
                        <a:spcAft>
                          <a:spcPts val="0"/>
                        </a:spcAft>
                      </a:pPr>
                      <a:r>
                        <a:rPr lang="en-US" sz="1800" b="0" dirty="0">
                          <a:effectLst/>
                        </a:rPr>
                        <a:t>• </a:t>
                      </a:r>
                      <a:r>
                        <a:rPr lang="en-US" sz="1800" b="0" dirty="0" err="1">
                          <a:effectLst/>
                        </a:rPr>
                        <a:t>Messung</a:t>
                      </a:r>
                      <a:r>
                        <a:rPr lang="en-US" sz="1800" b="0" dirty="0">
                          <a:effectLst/>
                        </a:rPr>
                        <a:t> und </a:t>
                      </a:r>
                      <a:r>
                        <a:rPr lang="en-US" sz="1800" b="0" dirty="0" err="1">
                          <a:effectLst/>
                        </a:rPr>
                        <a:t>Berichterstattung</a:t>
                      </a:r>
                      <a:r>
                        <a:rPr lang="en-US" sz="1800" b="0" dirty="0">
                          <a:effectLst/>
                        </a:rPr>
                        <a:t> </a:t>
                      </a:r>
                      <a:r>
                        <a:rPr lang="en-US" sz="1800" b="0" dirty="0" err="1">
                          <a:effectLst/>
                        </a:rPr>
                        <a:t>zur</a:t>
                      </a:r>
                      <a:r>
                        <a:rPr lang="en-US" sz="1800" b="0" dirty="0">
                          <a:effectLst/>
                        </a:rPr>
                        <a:t> </a:t>
                      </a:r>
                      <a:r>
                        <a:rPr lang="en-US" sz="1800" b="0" dirty="0" err="1">
                          <a:effectLst/>
                        </a:rPr>
                        <a:t>Leistung</a:t>
                      </a:r>
                      <a:r>
                        <a:rPr lang="en-US" sz="1800" b="0" dirty="0">
                          <a:effectLst/>
                        </a:rPr>
                        <a:t> von CSR und </a:t>
                      </a:r>
                      <a:r>
                        <a:rPr lang="en-US" sz="1800" b="0" dirty="0" err="1">
                          <a:effectLst/>
                        </a:rPr>
                        <a:t>Reingewinn-Abrechnung</a:t>
                      </a:r>
                      <a:r>
                        <a:rPr lang="en-US" sz="1800" b="0" dirty="0">
                          <a:effectLst/>
                        </a:rPr>
                        <a:t> </a:t>
                      </a:r>
                      <a:r>
                        <a:rPr lang="en-US" sz="1800" b="0" dirty="0" err="1">
                          <a:effectLst/>
                        </a:rPr>
                        <a:t>durch</a:t>
                      </a:r>
                      <a:r>
                        <a:rPr lang="en-US" sz="1800" b="0" dirty="0">
                          <a:effectLst/>
                        </a:rPr>
                        <a:t> </a:t>
                      </a:r>
                      <a:r>
                        <a:rPr lang="en-US" sz="1800" b="0" dirty="0" err="1">
                          <a:effectLst/>
                        </a:rPr>
                        <a:t>Personalmanagement-Instrumente</a:t>
                      </a:r>
                      <a:r>
                        <a:rPr lang="en-US" sz="1800" b="0" dirty="0">
                          <a:effectLst/>
                        </a:rPr>
                        <a:t> und </a:t>
                      </a:r>
                      <a:r>
                        <a:rPr lang="en-US" sz="1800" b="0" dirty="0" err="1">
                          <a:effectLst/>
                        </a:rPr>
                        <a:t>Beurteilungsinstrumente</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6435404"/>
                  </a:ext>
                </a:extLst>
              </a:tr>
              <a:tr h="1152898">
                <a:tc>
                  <a:txBody>
                    <a:bodyPr/>
                    <a:lstStyle/>
                    <a:p>
                      <a:pPr>
                        <a:lnSpc>
                          <a:spcPct val="107000"/>
                        </a:lnSpc>
                        <a:spcAft>
                          <a:spcPts val="0"/>
                        </a:spcAft>
                      </a:pPr>
                      <a:r>
                        <a:rPr lang="en-US" sz="1800" b="0" dirty="0">
                          <a:effectLst/>
                        </a:rPr>
                        <a:t>• </a:t>
                      </a:r>
                      <a:r>
                        <a:rPr lang="en-US" sz="1800" b="0" dirty="0" err="1">
                          <a:effectLst/>
                        </a:rPr>
                        <a:t>Messung</a:t>
                      </a:r>
                      <a:r>
                        <a:rPr lang="en-US" sz="1800" b="0" dirty="0">
                          <a:effectLst/>
                        </a:rPr>
                        <a:t> und </a:t>
                      </a:r>
                      <a:r>
                        <a:rPr lang="en-US" sz="1800" b="0" dirty="0" err="1">
                          <a:effectLst/>
                        </a:rPr>
                        <a:t>Berichterstattung</a:t>
                      </a:r>
                      <a:r>
                        <a:rPr lang="en-US" sz="1800" b="0" dirty="0">
                          <a:effectLst/>
                        </a:rPr>
                        <a:t> </a:t>
                      </a:r>
                      <a:r>
                        <a:rPr lang="en-US" sz="1800" b="0" dirty="0" err="1">
                          <a:effectLst/>
                        </a:rPr>
                        <a:t>zu</a:t>
                      </a:r>
                      <a:r>
                        <a:rPr lang="en-US" sz="1800" b="0" dirty="0">
                          <a:effectLst/>
                        </a:rPr>
                        <a:t> den </a:t>
                      </a:r>
                      <a:r>
                        <a:rPr lang="en-US" sz="1800" b="0" dirty="0" err="1">
                          <a:effectLst/>
                        </a:rPr>
                        <a:t>Kennzahlen</a:t>
                      </a:r>
                      <a:r>
                        <a:rPr lang="en-US" sz="1800" b="0" dirty="0">
                          <a:effectLst/>
                        </a:rPr>
                        <a:t> von </a:t>
                      </a:r>
                      <a:r>
                        <a:rPr lang="en-US" sz="1800" b="0" dirty="0" err="1">
                          <a:effectLst/>
                        </a:rPr>
                        <a:t>Humankapital</a:t>
                      </a:r>
                      <a:r>
                        <a:rPr lang="en-US" sz="1800" b="0" dirty="0">
                          <a:effectLst/>
                        </a:rPr>
                        <a:t> </a:t>
                      </a:r>
                      <a:r>
                        <a:rPr lang="en-US" sz="1800" b="0" dirty="0" err="1">
                          <a:effectLst/>
                        </a:rPr>
                        <a:t>wie</a:t>
                      </a:r>
                      <a:r>
                        <a:rPr lang="en-US" sz="1800" b="0" dirty="0">
                          <a:effectLst/>
                        </a:rPr>
                        <a:t> </a:t>
                      </a:r>
                      <a:r>
                        <a:rPr lang="en-US" sz="1800" b="0" dirty="0" err="1">
                          <a:effectLst/>
                        </a:rPr>
                        <a:t>zum</a:t>
                      </a:r>
                      <a:r>
                        <a:rPr lang="en-US" sz="1800" b="0" dirty="0">
                          <a:effectLst/>
                        </a:rPr>
                        <a:t> </a:t>
                      </a:r>
                      <a:r>
                        <a:rPr lang="en-US" sz="1800" b="0" dirty="0" err="1">
                          <a:effectLst/>
                        </a:rPr>
                        <a:t>Beispiel</a:t>
                      </a:r>
                      <a:r>
                        <a:rPr lang="en-US" sz="1800" b="0" dirty="0">
                          <a:effectLst/>
                        </a:rPr>
                        <a:t> </a:t>
                      </a:r>
                      <a:r>
                        <a:rPr lang="en-US" sz="1800" b="0" dirty="0" err="1">
                          <a:effectLst/>
                        </a:rPr>
                        <a:t>Fluktuation</a:t>
                      </a:r>
                      <a:r>
                        <a:rPr lang="en-US" sz="1800" b="0" dirty="0">
                          <a:effectLst/>
                        </a:rPr>
                        <a:t>, Gesundheit und </a:t>
                      </a:r>
                      <a:r>
                        <a:rPr lang="en-US" sz="1800" b="0" dirty="0" err="1">
                          <a:effectLst/>
                        </a:rPr>
                        <a:t>Sicherheit</a:t>
                      </a:r>
                      <a:r>
                        <a:rPr lang="en-US" sz="1800" b="0" dirty="0">
                          <a:effectLst/>
                        </a:rPr>
                        <a:t>, </a:t>
                      </a:r>
                      <a:r>
                        <a:rPr lang="en-US" sz="1800" b="0" dirty="0" err="1">
                          <a:effectLst/>
                        </a:rPr>
                        <a:t>Mitarbeiterentwicklung</a:t>
                      </a:r>
                      <a:r>
                        <a:rPr lang="en-US" sz="1800" b="0" dirty="0">
                          <a:effectLst/>
                        </a:rPr>
                        <a:t> und </a:t>
                      </a:r>
                      <a:r>
                        <a:rPr lang="en-US" sz="1800" b="0" dirty="0" err="1">
                          <a:effectLst/>
                        </a:rPr>
                        <a:t>Diversität</a:t>
                      </a:r>
                      <a:r>
                        <a:rPr lang="en-US" sz="1800" b="0" dirty="0">
                          <a:effectLst/>
                        </a:rPr>
                        <a:t> </a:t>
                      </a:r>
                      <a:r>
                        <a:rPr lang="en-US" sz="1800" b="0" dirty="0" err="1">
                          <a:effectLst/>
                        </a:rPr>
                        <a:t>als</a:t>
                      </a:r>
                      <a:r>
                        <a:rPr lang="en-US" sz="1800" b="0" dirty="0">
                          <a:effectLst/>
                        </a:rPr>
                        <a:t> Teil </a:t>
                      </a:r>
                      <a:r>
                        <a:rPr lang="en-US" sz="1800" b="0" dirty="0" err="1">
                          <a:effectLst/>
                        </a:rPr>
                        <a:t>einer</a:t>
                      </a:r>
                      <a:r>
                        <a:rPr lang="en-US" sz="1800" b="0" dirty="0">
                          <a:effectLst/>
                        </a:rPr>
                        <a:t> </a:t>
                      </a:r>
                      <a:r>
                        <a:rPr lang="en-US" sz="1800" b="0" dirty="0" err="1">
                          <a:effectLst/>
                        </a:rPr>
                        <a:t>weiteren</a:t>
                      </a:r>
                      <a:r>
                        <a:rPr lang="en-US" sz="1800" b="0" dirty="0">
                          <a:effectLst/>
                        </a:rPr>
                        <a:t> </a:t>
                      </a:r>
                      <a:r>
                        <a:rPr lang="en-US" sz="1800" b="0" dirty="0" err="1">
                          <a:effectLst/>
                        </a:rPr>
                        <a:t>sozialen</a:t>
                      </a:r>
                      <a:r>
                        <a:rPr lang="en-US" sz="1800" b="0" dirty="0">
                          <a:effectLst/>
                        </a:rPr>
                        <a:t> </a:t>
                      </a:r>
                      <a:r>
                        <a:rPr lang="en-US" sz="1800" b="0" dirty="0" err="1">
                          <a:effectLst/>
                        </a:rPr>
                        <a:t>Leistungsmessung</a:t>
                      </a:r>
                      <a:r>
                        <a:rPr lang="en-US" sz="1800" b="0" dirty="0">
                          <a:effectLst/>
                        </a:rPr>
                        <a:t> </a:t>
                      </a:r>
                      <a:r>
                        <a:rPr lang="en-US" sz="1800" b="0" dirty="0" err="1">
                          <a:effectLst/>
                        </a:rPr>
                        <a:t>über</a:t>
                      </a:r>
                      <a:r>
                        <a:rPr lang="en-US" sz="1800" b="0" dirty="0">
                          <a:effectLst/>
                        </a:rPr>
                        <a:t> die </a:t>
                      </a:r>
                      <a:r>
                        <a:rPr lang="en-US" sz="1800" b="0" dirty="0" err="1">
                          <a:effectLst/>
                        </a:rPr>
                        <a:t>ganze</a:t>
                      </a:r>
                      <a:r>
                        <a:rPr lang="en-US" sz="1800" b="0" dirty="0">
                          <a:effectLst/>
                        </a:rPr>
                        <a:t> </a:t>
                      </a:r>
                      <a:r>
                        <a:rPr lang="en-US" sz="1800" b="0" dirty="0" err="1">
                          <a:effectLst/>
                        </a:rPr>
                        <a:t>Organisation</a:t>
                      </a:r>
                      <a:r>
                        <a:rPr lang="en-US" sz="1800" b="0" dirty="0">
                          <a:effectLst/>
                        </a:rPr>
                        <a:t> </a:t>
                      </a:r>
                      <a:r>
                        <a:rPr lang="en-US" sz="1800" b="0" dirty="0" err="1">
                          <a:effectLst/>
                        </a:rPr>
                        <a:t>hinweg</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2117704"/>
                  </a:ext>
                </a:extLst>
              </a:tr>
            </a:tbl>
          </a:graphicData>
        </a:graphic>
      </p:graphicFrame>
      <p:sp>
        <p:nvSpPr>
          <p:cNvPr id="5" name="Textfeld 4"/>
          <p:cNvSpPr txBox="1"/>
          <p:nvPr/>
        </p:nvSpPr>
        <p:spPr>
          <a:xfrm>
            <a:off x="2181647" y="5908159"/>
            <a:ext cx="7062651" cy="338554"/>
          </a:xfrm>
          <a:prstGeom prst="rect">
            <a:avLst/>
          </a:prstGeom>
          <a:noFill/>
        </p:spPr>
        <p:txBody>
          <a:bodyPr wrap="square" rtlCol="0">
            <a:spAutoFit/>
          </a:bodyPr>
          <a:lstStyle/>
          <a:p>
            <a:r>
              <a:rPr lang="en-US" sz="1600" dirty="0"/>
              <a:t>Quelle: Jamali et al., 2015, S. 135</a:t>
            </a:r>
          </a:p>
        </p:txBody>
      </p:sp>
    </p:spTree>
    <p:extLst>
      <p:ext uri="{BB962C8B-B14F-4D97-AF65-F5344CB8AC3E}">
        <p14:creationId xmlns:p14="http://schemas.microsoft.com/office/powerpoint/2010/main" val="3871052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74332"/>
            <a:ext cx="10515600" cy="781685"/>
          </a:xfrm>
        </p:spPr>
        <p:txBody>
          <a:bodyPr>
            <a:normAutofit/>
          </a:bodyPr>
          <a:lstStyle/>
          <a:p>
            <a:r>
              <a:rPr lang="en-GB" sz="4000" dirty="0" err="1"/>
              <a:t>Bereiche</a:t>
            </a:r>
            <a:r>
              <a:rPr lang="en-GB" sz="4000" dirty="0"/>
              <a:t> von </a:t>
            </a:r>
            <a:r>
              <a:rPr lang="en-GB" sz="4000" dirty="0" err="1"/>
              <a:t>Mitwirkungen</a:t>
            </a:r>
            <a:endParaRPr lang="en-GB" sz="4000" dirty="0"/>
          </a:p>
        </p:txBody>
      </p:sp>
      <p:sp>
        <p:nvSpPr>
          <p:cNvPr id="3" name="Inhaltsplatzhalter 2"/>
          <p:cNvSpPr>
            <a:spLocks noGrp="1"/>
          </p:cNvSpPr>
          <p:nvPr>
            <p:ph idx="1"/>
          </p:nvPr>
        </p:nvSpPr>
        <p:spPr>
          <a:xfrm>
            <a:off x="612633" y="1398587"/>
            <a:ext cx="3523938" cy="4351338"/>
          </a:xfrm>
        </p:spPr>
        <p:txBody>
          <a:bodyPr>
            <a:normAutofit fontScale="70000" lnSpcReduction="20000"/>
          </a:bodyPr>
          <a:lstStyle/>
          <a:p>
            <a:r>
              <a:rPr lang="en-GB" dirty="0"/>
              <a:t>Das CSR-HRM </a:t>
            </a:r>
            <a:r>
              <a:rPr lang="en-GB" dirty="0" err="1"/>
              <a:t>Mitwirkungs</a:t>
            </a:r>
            <a:r>
              <a:rPr lang="en-GB" dirty="0"/>
              <a:t>-Modell</a:t>
            </a:r>
          </a:p>
          <a:p>
            <a:pPr>
              <a:lnSpc>
                <a:spcPct val="120000"/>
              </a:lnSpc>
            </a:pPr>
            <a:r>
              <a:rPr lang="en-GB" sz="1900" b="0" dirty="0"/>
              <a:t>Das Modell </a:t>
            </a:r>
            <a:r>
              <a:rPr lang="en-GB" sz="1900" b="0" dirty="0" err="1"/>
              <a:t>erfasst</a:t>
            </a:r>
            <a:r>
              <a:rPr lang="en-GB" sz="1900" b="0" dirty="0"/>
              <a:t> die </a:t>
            </a:r>
            <a:r>
              <a:rPr lang="en-GB" sz="1900" b="0" dirty="0" err="1"/>
              <a:t>Personalmanagement</a:t>
            </a:r>
            <a:r>
              <a:rPr lang="en-GB" sz="1900" b="0" dirty="0"/>
              <a:t>-Rollen in </a:t>
            </a:r>
            <a:r>
              <a:rPr lang="en-GB" sz="1900" b="0" dirty="0" err="1"/>
              <a:t>drei</a:t>
            </a:r>
            <a:r>
              <a:rPr lang="en-GB" sz="1900" b="0" dirty="0"/>
              <a:t> </a:t>
            </a:r>
            <a:r>
              <a:rPr lang="en-GB" sz="1900" b="0" dirty="0" err="1"/>
              <a:t>wichtigen</a:t>
            </a:r>
            <a:r>
              <a:rPr lang="en-GB" sz="1900" b="0" dirty="0"/>
              <a:t> </a:t>
            </a:r>
            <a:r>
              <a:rPr lang="en-GB" sz="1900" b="0" dirty="0" err="1"/>
              <a:t>Eckpunkten</a:t>
            </a:r>
            <a:r>
              <a:rPr lang="en-GB" sz="1900" b="0" dirty="0"/>
              <a:t> </a:t>
            </a:r>
            <a:r>
              <a:rPr lang="en-GB" sz="1900" b="0" dirty="0" err="1"/>
              <a:t>zu</a:t>
            </a:r>
            <a:r>
              <a:rPr lang="en-GB" sz="1900" b="0" dirty="0"/>
              <a:t> </a:t>
            </a:r>
            <a:r>
              <a:rPr lang="en-GB" sz="1900" b="0" dirty="0" err="1"/>
              <a:t>einem</a:t>
            </a:r>
            <a:r>
              <a:rPr lang="en-GB" sz="1900" b="0" dirty="0"/>
              <a:t> </a:t>
            </a:r>
            <a:r>
              <a:rPr lang="en-GB" sz="1900" b="0" dirty="0" err="1"/>
              <a:t>typischen</a:t>
            </a:r>
            <a:r>
              <a:rPr lang="en-GB" sz="1900" b="0" dirty="0"/>
              <a:t> CSR-</a:t>
            </a:r>
            <a:r>
              <a:rPr lang="en-GB" sz="1900" b="0" dirty="0" err="1"/>
              <a:t>Lebenszyklus</a:t>
            </a:r>
            <a:r>
              <a:rPr lang="en-GB" sz="1900" b="0" dirty="0"/>
              <a:t>, und </a:t>
            </a:r>
            <a:r>
              <a:rPr lang="en-GB" sz="1900" b="0" dirty="0" err="1"/>
              <a:t>zwar</a:t>
            </a:r>
            <a:r>
              <a:rPr lang="en-GB" sz="1900" dirty="0"/>
              <a:t>, </a:t>
            </a:r>
          </a:p>
          <a:p>
            <a:endParaRPr lang="en-GB" sz="1900" dirty="0"/>
          </a:p>
          <a:p>
            <a:pPr lvl="1">
              <a:lnSpc>
                <a:spcPct val="120000"/>
              </a:lnSpc>
              <a:spcAft>
                <a:spcPts val="1200"/>
              </a:spcAft>
            </a:pPr>
            <a:r>
              <a:rPr lang="en-GB" sz="2000" b="0" dirty="0"/>
              <a:t>(1) </a:t>
            </a:r>
            <a:r>
              <a:rPr lang="en-GB" sz="2000" b="0" dirty="0" err="1"/>
              <a:t>Konzeptions</a:t>
            </a:r>
            <a:r>
              <a:rPr lang="en-GB" sz="2000" b="0" dirty="0"/>
              <a:t>- und </a:t>
            </a:r>
            <a:r>
              <a:rPr lang="en-GB" sz="2000" b="0" dirty="0" err="1"/>
              <a:t>Strategiesetzungsphase</a:t>
            </a:r>
            <a:r>
              <a:rPr lang="en-GB" sz="2000" b="0" dirty="0"/>
              <a:t>; </a:t>
            </a:r>
          </a:p>
          <a:p>
            <a:pPr lvl="1">
              <a:lnSpc>
                <a:spcPct val="120000"/>
              </a:lnSpc>
              <a:spcAft>
                <a:spcPts val="1200"/>
              </a:spcAft>
            </a:pPr>
            <a:r>
              <a:rPr lang="en-GB" sz="2000" b="0" dirty="0"/>
              <a:t>(2) CSR-Implementation;</a:t>
            </a:r>
          </a:p>
          <a:p>
            <a:pPr lvl="1">
              <a:lnSpc>
                <a:spcPct val="120000"/>
              </a:lnSpc>
              <a:spcAft>
                <a:spcPts val="1200"/>
              </a:spcAft>
            </a:pPr>
            <a:r>
              <a:rPr lang="en-GB" sz="2000" b="0" dirty="0"/>
              <a:t>(3) Engagement in </a:t>
            </a:r>
            <a:r>
              <a:rPr lang="en-GB" sz="2000" b="0" dirty="0" err="1"/>
              <a:t>Lernen</a:t>
            </a:r>
            <a:r>
              <a:rPr lang="en-GB" sz="2000" b="0" dirty="0"/>
              <a:t> und </a:t>
            </a:r>
            <a:r>
              <a:rPr lang="en-GB" sz="2000" b="0" dirty="0" err="1"/>
              <a:t>Verbesserung</a:t>
            </a:r>
            <a:r>
              <a:rPr lang="en-GB" sz="2000" b="0" dirty="0"/>
              <a:t> </a:t>
            </a:r>
            <a:r>
              <a:rPr lang="en-GB" sz="2000" b="0" dirty="0" err="1"/>
              <a:t>durch</a:t>
            </a:r>
            <a:r>
              <a:rPr lang="en-GB" sz="2000" b="0" dirty="0"/>
              <a:t> </a:t>
            </a:r>
            <a:r>
              <a:rPr lang="en-GB" sz="2000" b="0" dirty="0" err="1"/>
              <a:t>fortlaufende</a:t>
            </a:r>
            <a:r>
              <a:rPr lang="en-GB" sz="2000" b="0" dirty="0"/>
              <a:t> </a:t>
            </a:r>
            <a:r>
              <a:rPr lang="en-GB" sz="2000" b="0" dirty="0" err="1"/>
              <a:t>Messung</a:t>
            </a:r>
            <a:r>
              <a:rPr lang="en-GB" sz="2000" b="0" dirty="0"/>
              <a:t> der </a:t>
            </a:r>
            <a:r>
              <a:rPr lang="en-GB" sz="2000" b="0" dirty="0" err="1"/>
              <a:t>Ergebnisse</a:t>
            </a:r>
            <a:r>
              <a:rPr lang="en-GB" sz="2000" b="0" dirty="0"/>
              <a:t> </a:t>
            </a:r>
          </a:p>
          <a:p>
            <a:pPr marL="457200" lvl="1" indent="0">
              <a:buNone/>
            </a:pPr>
            <a:r>
              <a:rPr lang="en-GB" sz="1900" dirty="0"/>
              <a:t>   </a:t>
            </a:r>
          </a:p>
          <a:p>
            <a:pPr marL="457200" lvl="1" indent="0">
              <a:buNone/>
            </a:pPr>
            <a:r>
              <a:rPr lang="en-GB" sz="1900" dirty="0"/>
              <a:t> </a:t>
            </a:r>
            <a:r>
              <a:rPr lang="en-GB" sz="1500" b="0" dirty="0"/>
              <a:t>(Jamali et al., 2015, S. 133)</a:t>
            </a:r>
          </a:p>
        </p:txBody>
      </p:sp>
      <p:pic>
        <p:nvPicPr>
          <p:cNvPr id="4" name="Grafik 3"/>
          <p:cNvPicPr>
            <a:picLocks noChangeAspect="1"/>
          </p:cNvPicPr>
          <p:nvPr/>
        </p:nvPicPr>
        <p:blipFill>
          <a:blip r:embed="rId2"/>
          <a:stretch>
            <a:fillRect/>
          </a:stretch>
        </p:blipFill>
        <p:spPr>
          <a:xfrm>
            <a:off x="4136571" y="1708272"/>
            <a:ext cx="7582309" cy="4838469"/>
          </a:xfrm>
          <a:prstGeom prst="rect">
            <a:avLst/>
          </a:prstGeom>
        </p:spPr>
      </p:pic>
    </p:spTree>
    <p:extLst>
      <p:ext uri="{BB962C8B-B14F-4D97-AF65-F5344CB8AC3E}">
        <p14:creationId xmlns:p14="http://schemas.microsoft.com/office/powerpoint/2010/main" val="856395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CSR - </a:t>
            </a:r>
            <a:r>
              <a:rPr lang="en-GB" sz="4000" dirty="0" err="1"/>
              <a:t>eingebettet</a:t>
            </a:r>
            <a:r>
              <a:rPr lang="en-GB" sz="4000" dirty="0"/>
              <a:t> in HRM-</a:t>
            </a:r>
            <a:r>
              <a:rPr lang="en-GB" sz="4000" dirty="0" err="1"/>
              <a:t>Praktiken</a:t>
            </a:r>
            <a:endParaRPr lang="en-GB" sz="4000" dirty="0"/>
          </a:p>
        </p:txBody>
      </p:sp>
      <p:sp>
        <p:nvSpPr>
          <p:cNvPr id="3" name="Inhaltsplatzhalter 2"/>
          <p:cNvSpPr>
            <a:spLocks noGrp="1"/>
          </p:cNvSpPr>
          <p:nvPr>
            <p:ph idx="1"/>
          </p:nvPr>
        </p:nvSpPr>
        <p:spPr/>
        <p:txBody>
          <a:bodyPr>
            <a:normAutofit fontScale="92500"/>
          </a:bodyPr>
          <a:lstStyle/>
          <a:p>
            <a:r>
              <a:rPr lang="de-DE" dirty="0"/>
              <a:t>HRM Praktiken</a:t>
            </a:r>
          </a:p>
          <a:p>
            <a:pPr lvl="1">
              <a:lnSpc>
                <a:spcPct val="110000"/>
              </a:lnSpc>
            </a:pPr>
            <a:r>
              <a:rPr lang="de-DE" dirty="0"/>
              <a:t>Rekrutierung und Selektion</a:t>
            </a:r>
          </a:p>
          <a:p>
            <a:pPr lvl="2">
              <a:lnSpc>
                <a:spcPct val="110000"/>
              </a:lnSpc>
            </a:pPr>
            <a:r>
              <a:rPr lang="de-DE" dirty="0"/>
              <a:t>Einstellung neuer Mitarbeiter*innen kann dem CSR dienlich sein</a:t>
            </a:r>
          </a:p>
          <a:p>
            <a:pPr lvl="2">
              <a:lnSpc>
                <a:spcPct val="110000"/>
              </a:lnSpc>
            </a:pPr>
            <a:r>
              <a:rPr lang="de-DE" dirty="0"/>
              <a:t>Überprüfen von Bewerberinnen auf Wissen, Bewusstsein und Verständnis für  CSR</a:t>
            </a:r>
          </a:p>
          <a:p>
            <a:pPr lvl="2">
              <a:lnSpc>
                <a:spcPct val="110000"/>
              </a:lnSpc>
            </a:pPr>
            <a:r>
              <a:rPr lang="de-DE" dirty="0"/>
              <a:t>Einstellung von Bewerber*innen, die zum CSR beitragen können, beispielsweise aufgrund von Erfahrungen aus ehrenamtlicher Arbeit</a:t>
            </a:r>
          </a:p>
          <a:p>
            <a:pPr lvl="2">
              <a:lnSpc>
                <a:spcPct val="110000"/>
              </a:lnSpc>
            </a:pPr>
            <a:r>
              <a:rPr lang="de-DE" dirty="0"/>
              <a:t>Integration von Fragen und Fallstudien zum CSR in die Vorstellungsgespräche und Auswahlverfahren</a:t>
            </a:r>
          </a:p>
          <a:p>
            <a:pPr lvl="2">
              <a:lnSpc>
                <a:spcPct val="110000"/>
              </a:lnSpc>
            </a:pPr>
            <a:r>
              <a:rPr lang="de-DE" dirty="0"/>
              <a:t>Integration von Abschnitten zu CSR Aktivitäten in Mitarbeiter*</a:t>
            </a:r>
            <a:r>
              <a:rPr lang="de-DE" dirty="0" err="1"/>
              <a:t>innenhandbücher</a:t>
            </a:r>
            <a:r>
              <a:rPr lang="de-DE" dirty="0"/>
              <a:t> und Orientierungsprogramme </a:t>
            </a:r>
            <a:r>
              <a:rPr lang="de-DE" sz="1600" dirty="0"/>
              <a:t>(</a:t>
            </a:r>
            <a:r>
              <a:rPr lang="de-DE" sz="1600" dirty="0" err="1"/>
              <a:t>Jamali</a:t>
            </a:r>
            <a:r>
              <a:rPr lang="de-DE" sz="1600" dirty="0"/>
              <a:t> et al., 2015)</a:t>
            </a:r>
          </a:p>
        </p:txBody>
      </p:sp>
    </p:spTree>
    <p:extLst>
      <p:ext uri="{BB962C8B-B14F-4D97-AF65-F5344CB8AC3E}">
        <p14:creationId xmlns:p14="http://schemas.microsoft.com/office/powerpoint/2010/main" val="2933985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CSR - </a:t>
            </a:r>
            <a:r>
              <a:rPr lang="en-GB" sz="4000" dirty="0" err="1"/>
              <a:t>eingebettet</a:t>
            </a:r>
            <a:r>
              <a:rPr lang="en-GB" sz="4000" dirty="0"/>
              <a:t> in HRM-</a:t>
            </a:r>
            <a:r>
              <a:rPr lang="en-GB" sz="4000" dirty="0" err="1"/>
              <a:t>Praktiken</a:t>
            </a:r>
            <a:endParaRPr lang="en-GB" sz="4000" dirty="0"/>
          </a:p>
        </p:txBody>
      </p:sp>
      <p:sp>
        <p:nvSpPr>
          <p:cNvPr id="3" name="Inhaltsplatzhalter 2"/>
          <p:cNvSpPr>
            <a:spLocks noGrp="1"/>
          </p:cNvSpPr>
          <p:nvPr>
            <p:ph idx="1"/>
          </p:nvPr>
        </p:nvSpPr>
        <p:spPr/>
        <p:txBody>
          <a:bodyPr>
            <a:normAutofit fontScale="92500" lnSpcReduction="10000"/>
          </a:bodyPr>
          <a:lstStyle/>
          <a:p>
            <a:r>
              <a:rPr lang="en-GB" dirty="0"/>
              <a:t>HRM-</a:t>
            </a:r>
            <a:r>
              <a:rPr lang="en-GB" dirty="0" err="1"/>
              <a:t>Praktiken</a:t>
            </a:r>
            <a:endParaRPr lang="en-GB" dirty="0"/>
          </a:p>
          <a:p>
            <a:pPr lvl="1">
              <a:lnSpc>
                <a:spcPct val="110000"/>
              </a:lnSpc>
            </a:pPr>
            <a:r>
              <a:rPr lang="en-GB" dirty="0" err="1"/>
              <a:t>Leistungsbeurteilung</a:t>
            </a:r>
            <a:endParaRPr lang="en-GB" dirty="0"/>
          </a:p>
          <a:p>
            <a:pPr lvl="2">
              <a:lnSpc>
                <a:spcPct val="110000"/>
              </a:lnSpc>
            </a:pPr>
            <a:r>
              <a:rPr lang="de-DE" dirty="0"/>
              <a:t>Definition von Leistung nicht allein aufgrund von Erträgen sondern auch aufgrund sozialer Ziele</a:t>
            </a:r>
          </a:p>
          <a:p>
            <a:pPr lvl="2">
              <a:lnSpc>
                <a:spcPct val="110000"/>
              </a:lnSpc>
            </a:pPr>
            <a:r>
              <a:rPr lang="de-DE" dirty="0"/>
              <a:t>Integration von Dienst an der Allgemeinheit, Teilnahme und Beiträge zu sozialen Initiativen in die Leistungsbeurteilung und Verbindung mit Anreizen, bspw. Bonusse</a:t>
            </a:r>
          </a:p>
          <a:p>
            <a:pPr lvl="2">
              <a:lnSpc>
                <a:spcPct val="110000"/>
              </a:lnSpc>
            </a:pPr>
            <a:r>
              <a:rPr lang="de-DE" dirty="0"/>
              <a:t>Nachhaltigkeit der CSR bei Mitarbeiter*innen fördern durch CSR Aktionspläne, Motivierung zu mehr CSR bei regelmäßigen Mitarbeiter*</a:t>
            </a:r>
            <a:r>
              <a:rPr lang="de-DE" dirty="0" err="1"/>
              <a:t>innengesprächen</a:t>
            </a:r>
            <a:r>
              <a:rPr lang="de-DE" dirty="0"/>
              <a:t> </a:t>
            </a:r>
            <a:r>
              <a:rPr lang="de-DE" dirty="0" err="1"/>
              <a:t>bzw</a:t>
            </a:r>
            <a:r>
              <a:rPr lang="de-DE" dirty="0"/>
              <a:t> Performance Evaluation Meetings</a:t>
            </a:r>
          </a:p>
          <a:p>
            <a:pPr lvl="2">
              <a:lnSpc>
                <a:spcPct val="110000"/>
              </a:lnSpc>
            </a:pPr>
            <a:r>
              <a:rPr lang="de-DE" dirty="0"/>
              <a:t>Beteiligung der Mitarbeiter*innen an der Formulierung der CSR Leistungsindikatoren und an CSR Projekten </a:t>
            </a:r>
            <a:r>
              <a:rPr lang="de-DE" sz="1600" dirty="0"/>
              <a:t>(</a:t>
            </a:r>
            <a:r>
              <a:rPr lang="de-DE" sz="1600" dirty="0" err="1"/>
              <a:t>Jamali</a:t>
            </a:r>
            <a:r>
              <a:rPr lang="de-DE" sz="1600" dirty="0"/>
              <a:t> et al., 2015)</a:t>
            </a:r>
          </a:p>
        </p:txBody>
      </p:sp>
    </p:spTree>
    <p:extLst>
      <p:ext uri="{BB962C8B-B14F-4D97-AF65-F5344CB8AC3E}">
        <p14:creationId xmlns:p14="http://schemas.microsoft.com/office/powerpoint/2010/main" val="2583569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err="1"/>
              <a:t>Überblick</a:t>
            </a:r>
            <a:r>
              <a:rPr lang="en-GB" sz="4000" dirty="0"/>
              <a:t> </a:t>
            </a:r>
            <a:r>
              <a:rPr lang="en-GB" sz="4000" dirty="0" err="1"/>
              <a:t>über</a:t>
            </a:r>
            <a:r>
              <a:rPr lang="en-GB" sz="4000" dirty="0"/>
              <a:t> </a:t>
            </a:r>
            <a:r>
              <a:rPr lang="en-GB" sz="4000" dirty="0" err="1"/>
              <a:t>Lerneinheit</a:t>
            </a:r>
            <a:r>
              <a:rPr lang="en-GB" sz="4000" dirty="0"/>
              <a:t> 2</a:t>
            </a:r>
          </a:p>
        </p:txBody>
      </p:sp>
      <p:sp>
        <p:nvSpPr>
          <p:cNvPr id="3" name="Fußzeilenplatzhalter 2"/>
          <p:cNvSpPr>
            <a:spLocks noGrp="1"/>
          </p:cNvSpPr>
          <p:nvPr>
            <p:ph type="ftr" sz="quarter" idx="11"/>
          </p:nvPr>
        </p:nvSpPr>
        <p:spPr/>
        <p:txBody>
          <a:bodyPr/>
          <a:lstStyle/>
          <a:p>
            <a:r>
              <a:rPr lang="lt-LT"/>
              <a:t>connect-erasmus.eu</a:t>
            </a:r>
          </a:p>
        </p:txBody>
      </p:sp>
      <p:sp>
        <p:nvSpPr>
          <p:cNvPr id="4" name="Textplatzhalter 3"/>
          <p:cNvSpPr>
            <a:spLocks noGrp="1"/>
          </p:cNvSpPr>
          <p:nvPr>
            <p:ph type="body" sz="quarter" idx="10"/>
          </p:nvPr>
        </p:nvSpPr>
        <p:spPr/>
        <p:txBody>
          <a:bodyPr>
            <a:normAutofit lnSpcReduction="10000"/>
          </a:bodyPr>
          <a:lstStyle/>
          <a:p>
            <a:r>
              <a:rPr lang="en-GB" dirty="0"/>
              <a:t>Die </a:t>
            </a:r>
            <a:r>
              <a:rPr lang="en-GB" dirty="0" err="1"/>
              <a:t>Themen</a:t>
            </a:r>
            <a:endParaRPr lang="en-GB" dirty="0"/>
          </a:p>
        </p:txBody>
      </p:sp>
      <p:sp>
        <p:nvSpPr>
          <p:cNvPr id="5" name="Textplatzhalter 4"/>
          <p:cNvSpPr>
            <a:spLocks noGrp="1"/>
          </p:cNvSpPr>
          <p:nvPr>
            <p:ph type="body" sz="quarter" idx="12"/>
          </p:nvPr>
        </p:nvSpPr>
        <p:spPr>
          <a:xfrm>
            <a:off x="1163638" y="2450347"/>
            <a:ext cx="10190162" cy="3100708"/>
          </a:xfrm>
        </p:spPr>
        <p:txBody>
          <a:bodyPr>
            <a:normAutofit/>
          </a:bodyPr>
          <a:lstStyle/>
          <a:p>
            <a:pPr marL="342900" indent="-342900">
              <a:buFont typeface="Arial" panose="020B0604020202020204" pitchFamily="34" charset="0"/>
              <a:buChar char="•"/>
            </a:pPr>
            <a:r>
              <a:rPr lang="en-GB" dirty="0" err="1"/>
              <a:t>Konzeptioneller</a:t>
            </a:r>
            <a:r>
              <a:rPr lang="en-GB" dirty="0"/>
              <a:t> </a:t>
            </a:r>
            <a:r>
              <a:rPr lang="en-GB" dirty="0" err="1"/>
              <a:t>Rahmen</a:t>
            </a:r>
            <a:endParaRPr lang="en-GB" dirty="0"/>
          </a:p>
          <a:p>
            <a:pPr marL="342900" indent="-342900">
              <a:buFont typeface="Arial" panose="020B0604020202020204" pitchFamily="34" charset="0"/>
              <a:buChar char="•"/>
            </a:pPr>
            <a:r>
              <a:rPr lang="en-GB" dirty="0"/>
              <a:t>Rolle des </a:t>
            </a:r>
            <a:r>
              <a:rPr lang="en-GB" dirty="0" err="1"/>
              <a:t>Kontextes</a:t>
            </a:r>
            <a:endParaRPr lang="en-GB" dirty="0"/>
          </a:p>
          <a:p>
            <a:pPr marL="342900" indent="-342900">
              <a:buFont typeface="Arial" panose="020B0604020202020204" pitchFamily="34" charset="0"/>
              <a:buChar char="•"/>
            </a:pPr>
            <a:r>
              <a:rPr lang="en-GB" dirty="0"/>
              <a:t>Motivation </a:t>
            </a:r>
            <a:r>
              <a:rPr lang="en-GB" dirty="0" err="1"/>
              <a:t>für</a:t>
            </a:r>
            <a:r>
              <a:rPr lang="en-GB" dirty="0"/>
              <a:t> CSR</a:t>
            </a:r>
          </a:p>
          <a:p>
            <a:pPr marL="342900" indent="-342900">
              <a:buFont typeface="Arial" panose="020B0604020202020204" pitchFamily="34" charset="0"/>
              <a:buChar char="•"/>
            </a:pPr>
            <a:r>
              <a:rPr lang="en-GB" dirty="0" err="1"/>
              <a:t>Auswirkung</a:t>
            </a:r>
            <a:r>
              <a:rPr lang="en-GB" dirty="0"/>
              <a:t> auf die Rolle der </a:t>
            </a:r>
            <a:r>
              <a:rPr lang="en-GB"/>
              <a:t>Akteure</a:t>
            </a:r>
            <a:r>
              <a:rPr lang="en-GB" dirty="0"/>
              <a:t> der </a:t>
            </a:r>
            <a:r>
              <a:rPr lang="en-GB" dirty="0" err="1"/>
              <a:t>Personalarbeit</a:t>
            </a:r>
            <a:r>
              <a:rPr lang="en-GB" dirty="0"/>
              <a:t> </a:t>
            </a:r>
            <a:r>
              <a:rPr lang="en-GB" dirty="0" err="1"/>
              <a:t>durch</a:t>
            </a:r>
            <a:r>
              <a:rPr lang="en-GB" dirty="0"/>
              <a:t> CSR</a:t>
            </a:r>
          </a:p>
          <a:p>
            <a:pPr marL="342900" indent="-342900">
              <a:buFont typeface="Arial" panose="020B0604020202020204" pitchFamily="34" charset="0"/>
              <a:buChar char="•"/>
            </a:pPr>
            <a:r>
              <a:rPr lang="en-GB" dirty="0" err="1"/>
              <a:t>Bereiche</a:t>
            </a:r>
            <a:r>
              <a:rPr lang="en-GB" dirty="0"/>
              <a:t> des </a:t>
            </a:r>
            <a:r>
              <a:rPr lang="en-GB" dirty="0" err="1"/>
              <a:t>Personalmanagements</a:t>
            </a:r>
            <a:r>
              <a:rPr lang="en-GB" dirty="0"/>
              <a:t> </a:t>
            </a:r>
            <a:r>
              <a:rPr lang="en-GB" dirty="0" err="1"/>
              <a:t>als</a:t>
            </a:r>
            <a:r>
              <a:rPr lang="en-GB" dirty="0"/>
              <a:t> </a:t>
            </a:r>
            <a:r>
              <a:rPr lang="en-GB" dirty="0" err="1"/>
              <a:t>Beiträge</a:t>
            </a:r>
            <a:r>
              <a:rPr lang="en-GB" dirty="0"/>
              <a:t> </a:t>
            </a:r>
            <a:r>
              <a:rPr lang="en-GB" dirty="0" err="1"/>
              <a:t>zum</a:t>
            </a:r>
            <a:r>
              <a:rPr lang="en-GB" dirty="0"/>
              <a:t> CSR</a:t>
            </a:r>
          </a:p>
          <a:p>
            <a:pPr marL="342900" indent="-342900">
              <a:buFont typeface="Arial" panose="020B0604020202020204" pitchFamily="34" charset="0"/>
              <a:buChar char="•"/>
            </a:pPr>
            <a:r>
              <a:rPr lang="en-GB" dirty="0" err="1"/>
              <a:t>Globale</a:t>
            </a:r>
            <a:r>
              <a:rPr lang="en-GB" dirty="0"/>
              <a:t> und </a:t>
            </a:r>
            <a:r>
              <a:rPr lang="en-GB" dirty="0" err="1"/>
              <a:t>Europäische</a:t>
            </a:r>
            <a:r>
              <a:rPr lang="en-GB" dirty="0"/>
              <a:t> </a:t>
            </a:r>
            <a:r>
              <a:rPr lang="en-GB" dirty="0" err="1"/>
              <a:t>Prinzipien</a:t>
            </a:r>
            <a:r>
              <a:rPr lang="en-GB" dirty="0"/>
              <a:t> und </a:t>
            </a:r>
            <a:r>
              <a:rPr lang="en-GB" dirty="0" err="1"/>
              <a:t>Richtlinien</a:t>
            </a:r>
            <a:endParaRPr lang="en-GB" dirty="0"/>
          </a:p>
          <a:p>
            <a:pPr marL="342900" indent="-342900">
              <a:buFont typeface="Arial" panose="020B0604020202020204" pitchFamily="34" charset="0"/>
              <a:buChar char="•"/>
            </a:pPr>
            <a:r>
              <a:rPr lang="en-GB" dirty="0" err="1"/>
              <a:t>Beispiele</a:t>
            </a:r>
            <a:r>
              <a:rPr lang="en-GB" dirty="0"/>
              <a:t> </a:t>
            </a:r>
            <a:r>
              <a:rPr lang="en-GB" dirty="0" err="1"/>
              <a:t>guter</a:t>
            </a:r>
            <a:r>
              <a:rPr lang="en-GB" dirty="0"/>
              <a:t> Praxis</a:t>
            </a:r>
          </a:p>
          <a:p>
            <a:endParaRPr lang="en-GB" dirty="0"/>
          </a:p>
        </p:txBody>
      </p:sp>
    </p:spTree>
    <p:extLst>
      <p:ext uri="{BB962C8B-B14F-4D97-AF65-F5344CB8AC3E}">
        <p14:creationId xmlns:p14="http://schemas.microsoft.com/office/powerpoint/2010/main" val="2630750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CSR - </a:t>
            </a:r>
            <a:r>
              <a:rPr lang="en-GB" sz="4000" dirty="0" err="1"/>
              <a:t>eingebettet</a:t>
            </a:r>
            <a:r>
              <a:rPr lang="en-GB" sz="4000" dirty="0"/>
              <a:t> in HRM-</a:t>
            </a:r>
            <a:r>
              <a:rPr lang="en-GB" sz="4000" dirty="0" err="1"/>
              <a:t>Praktiken</a:t>
            </a:r>
            <a:endParaRPr lang="en-GB" sz="4000" dirty="0"/>
          </a:p>
        </p:txBody>
      </p:sp>
      <p:sp>
        <p:nvSpPr>
          <p:cNvPr id="3" name="Inhaltsplatzhalter 2"/>
          <p:cNvSpPr>
            <a:spLocks noGrp="1"/>
          </p:cNvSpPr>
          <p:nvPr>
            <p:ph idx="1"/>
          </p:nvPr>
        </p:nvSpPr>
        <p:spPr>
          <a:xfrm>
            <a:off x="838200" y="2081384"/>
            <a:ext cx="10515600" cy="3554917"/>
          </a:xfrm>
        </p:spPr>
        <p:txBody>
          <a:bodyPr>
            <a:normAutofit fontScale="92500" lnSpcReduction="10000"/>
          </a:bodyPr>
          <a:lstStyle/>
          <a:p>
            <a:pPr>
              <a:lnSpc>
                <a:spcPct val="110000"/>
              </a:lnSpc>
            </a:pPr>
            <a:r>
              <a:rPr lang="en-GB" dirty="0"/>
              <a:t>HRM-</a:t>
            </a:r>
            <a:r>
              <a:rPr lang="en-GB" dirty="0" err="1"/>
              <a:t>Praktiken</a:t>
            </a:r>
            <a:endParaRPr lang="en-GB" dirty="0"/>
          </a:p>
          <a:p>
            <a:pPr lvl="1">
              <a:lnSpc>
                <a:spcPct val="110000"/>
              </a:lnSpc>
            </a:pPr>
            <a:r>
              <a:rPr lang="en-GB" dirty="0" err="1"/>
              <a:t>Entlohnung</a:t>
            </a:r>
            <a:r>
              <a:rPr lang="en-GB" dirty="0"/>
              <a:t> und </a:t>
            </a:r>
            <a:r>
              <a:rPr lang="en-GB" dirty="0" err="1"/>
              <a:t>Entschädigung</a:t>
            </a:r>
            <a:endParaRPr lang="en-GB" dirty="0"/>
          </a:p>
          <a:p>
            <a:pPr lvl="2">
              <a:lnSpc>
                <a:spcPct val="110000"/>
              </a:lnSpc>
            </a:pPr>
            <a:r>
              <a:rPr lang="en-GB" dirty="0" err="1"/>
              <a:t>Beschäftigte</a:t>
            </a:r>
            <a:r>
              <a:rPr lang="en-GB" dirty="0"/>
              <a:t>, </a:t>
            </a:r>
            <a:r>
              <a:rPr lang="en-GB" dirty="0" err="1"/>
              <a:t>deren</a:t>
            </a:r>
            <a:r>
              <a:rPr lang="en-GB" dirty="0"/>
              <a:t> </a:t>
            </a:r>
            <a:r>
              <a:rPr lang="en-GB" dirty="0" err="1"/>
              <a:t>Verhalten</a:t>
            </a:r>
            <a:r>
              <a:rPr lang="en-GB" dirty="0"/>
              <a:t> </a:t>
            </a:r>
            <a:r>
              <a:rPr lang="en-GB" dirty="0" err="1"/>
              <a:t>konsistent</a:t>
            </a:r>
            <a:r>
              <a:rPr lang="en-GB" dirty="0"/>
              <a:t> </a:t>
            </a:r>
            <a:r>
              <a:rPr lang="en-GB" dirty="0" err="1"/>
              <a:t>mit</a:t>
            </a:r>
            <a:r>
              <a:rPr lang="en-GB" dirty="0"/>
              <a:t> den CSR-</a:t>
            </a:r>
            <a:r>
              <a:rPr lang="en-GB" dirty="0" err="1"/>
              <a:t>Werten</a:t>
            </a:r>
            <a:r>
              <a:rPr lang="en-GB" dirty="0"/>
              <a:t> </a:t>
            </a:r>
            <a:r>
              <a:rPr lang="en-GB" dirty="0" err="1"/>
              <a:t>ist</a:t>
            </a:r>
            <a:r>
              <a:rPr lang="en-GB" dirty="0"/>
              <a:t>, </a:t>
            </a:r>
            <a:r>
              <a:rPr lang="en-GB" dirty="0" err="1"/>
              <a:t>sollen</a:t>
            </a:r>
            <a:r>
              <a:rPr lang="en-GB" dirty="0"/>
              <a:t> </a:t>
            </a:r>
            <a:r>
              <a:rPr lang="en-GB" dirty="0" err="1"/>
              <a:t>motiviert</a:t>
            </a:r>
            <a:r>
              <a:rPr lang="en-GB" dirty="0"/>
              <a:t> und die </a:t>
            </a:r>
            <a:r>
              <a:rPr lang="en-GB" dirty="0" err="1"/>
              <a:t>Wichtigkeit</a:t>
            </a:r>
            <a:r>
              <a:rPr lang="en-GB" dirty="0"/>
              <a:t> von CSR in der Organisation </a:t>
            </a:r>
            <a:r>
              <a:rPr lang="en-GB" dirty="0" err="1"/>
              <a:t>soll</a:t>
            </a:r>
            <a:r>
              <a:rPr lang="en-GB" dirty="0"/>
              <a:t> </a:t>
            </a:r>
            <a:r>
              <a:rPr lang="en-GB" dirty="0" err="1"/>
              <a:t>betont</a:t>
            </a:r>
            <a:r>
              <a:rPr lang="en-GB" dirty="0"/>
              <a:t> </a:t>
            </a:r>
            <a:r>
              <a:rPr lang="en-GB" dirty="0" err="1"/>
              <a:t>werden</a:t>
            </a:r>
            <a:endParaRPr lang="en-GB" dirty="0"/>
          </a:p>
          <a:p>
            <a:pPr lvl="2">
              <a:lnSpc>
                <a:spcPct val="110000"/>
              </a:lnSpc>
            </a:pPr>
            <a:r>
              <a:rPr lang="en-GB" dirty="0" err="1"/>
              <a:t>Vorbereitung</a:t>
            </a:r>
            <a:r>
              <a:rPr lang="en-GB" dirty="0"/>
              <a:t> </a:t>
            </a:r>
            <a:r>
              <a:rPr lang="en-GB" dirty="0" err="1"/>
              <a:t>materieller</a:t>
            </a:r>
            <a:r>
              <a:rPr lang="en-GB" dirty="0"/>
              <a:t> und </a:t>
            </a:r>
            <a:r>
              <a:rPr lang="en-GB" dirty="0" err="1"/>
              <a:t>immaterieller</a:t>
            </a:r>
            <a:r>
              <a:rPr lang="en-GB" dirty="0"/>
              <a:t> </a:t>
            </a:r>
            <a:r>
              <a:rPr lang="en-GB" dirty="0" err="1"/>
              <a:t>Entlohnungen</a:t>
            </a:r>
            <a:r>
              <a:rPr lang="en-GB" dirty="0"/>
              <a:t> für die </a:t>
            </a:r>
            <a:r>
              <a:rPr lang="en-GB" dirty="0" err="1"/>
              <a:t>Mitwirkung</a:t>
            </a:r>
            <a:r>
              <a:rPr lang="en-GB" dirty="0"/>
              <a:t> von </a:t>
            </a:r>
            <a:r>
              <a:rPr lang="en-GB" dirty="0" err="1"/>
              <a:t>Beschäftigten</a:t>
            </a:r>
            <a:r>
              <a:rPr lang="en-GB" dirty="0"/>
              <a:t> am CSR</a:t>
            </a:r>
          </a:p>
          <a:p>
            <a:pPr lvl="2">
              <a:lnSpc>
                <a:spcPct val="110000"/>
              </a:lnSpc>
            </a:pPr>
            <a:r>
              <a:rPr lang="en-GB" dirty="0" err="1"/>
              <a:t>Vorbereitung</a:t>
            </a:r>
            <a:r>
              <a:rPr lang="en-GB" dirty="0"/>
              <a:t> von </a:t>
            </a:r>
            <a:r>
              <a:rPr lang="en-GB" dirty="0" err="1"/>
              <a:t>Anreizen</a:t>
            </a:r>
            <a:r>
              <a:rPr lang="en-GB" dirty="0"/>
              <a:t>, die </a:t>
            </a:r>
            <a:r>
              <a:rPr lang="en-GB" dirty="0" err="1"/>
              <a:t>soziale</a:t>
            </a:r>
            <a:r>
              <a:rPr lang="en-GB" dirty="0"/>
              <a:t> </a:t>
            </a:r>
            <a:r>
              <a:rPr lang="en-GB" dirty="0" err="1"/>
              <a:t>Ziele</a:t>
            </a:r>
            <a:r>
              <a:rPr lang="en-GB" dirty="0"/>
              <a:t> </a:t>
            </a:r>
            <a:r>
              <a:rPr lang="en-GB" dirty="0" err="1"/>
              <a:t>fördern</a:t>
            </a:r>
            <a:endParaRPr lang="en-GB" dirty="0"/>
          </a:p>
          <a:p>
            <a:pPr lvl="2">
              <a:lnSpc>
                <a:spcPct val="110000"/>
              </a:lnSpc>
            </a:pPr>
            <a:r>
              <a:rPr lang="en-GB" dirty="0" err="1"/>
              <a:t>Entsprechende</a:t>
            </a:r>
            <a:r>
              <a:rPr lang="en-GB" dirty="0"/>
              <a:t> Programme </a:t>
            </a:r>
            <a:r>
              <a:rPr lang="en-GB" dirty="0" err="1"/>
              <a:t>sollen</a:t>
            </a:r>
            <a:r>
              <a:rPr lang="en-GB" dirty="0"/>
              <a:t> </a:t>
            </a:r>
            <a:r>
              <a:rPr lang="en-GB" dirty="0" err="1"/>
              <a:t>mit</a:t>
            </a:r>
            <a:r>
              <a:rPr lang="en-GB" dirty="0"/>
              <a:t> </a:t>
            </a:r>
            <a:r>
              <a:rPr lang="en-GB" dirty="0" err="1"/>
              <a:t>externen</a:t>
            </a:r>
            <a:r>
              <a:rPr lang="en-GB" dirty="0"/>
              <a:t> </a:t>
            </a:r>
            <a:r>
              <a:rPr lang="en-GB" dirty="0" err="1"/>
              <a:t>Interessenvertretern</a:t>
            </a:r>
            <a:r>
              <a:rPr lang="en-GB" dirty="0"/>
              <a:t> </a:t>
            </a:r>
            <a:r>
              <a:rPr lang="en-GB" dirty="0" err="1"/>
              <a:t>kommuniziert</a:t>
            </a:r>
            <a:r>
              <a:rPr lang="en-GB" dirty="0"/>
              <a:t> </a:t>
            </a:r>
            <a:r>
              <a:rPr lang="en-GB" dirty="0" err="1"/>
              <a:t>werden</a:t>
            </a:r>
            <a:r>
              <a:rPr lang="en-GB" dirty="0"/>
              <a:t>, um das </a:t>
            </a:r>
            <a:r>
              <a:rPr lang="en-GB" dirty="0" err="1"/>
              <a:t>Ansehen</a:t>
            </a:r>
            <a:r>
              <a:rPr lang="en-GB" dirty="0"/>
              <a:t> des </a:t>
            </a:r>
            <a:r>
              <a:rPr lang="en-GB" dirty="0" err="1"/>
              <a:t>Unternehmens</a:t>
            </a:r>
            <a:r>
              <a:rPr lang="en-GB" dirty="0"/>
              <a:t> und seine </a:t>
            </a:r>
            <a:r>
              <a:rPr lang="en-GB" dirty="0" err="1"/>
              <a:t>Markt-Attraktivität</a:t>
            </a:r>
            <a:r>
              <a:rPr lang="en-GB" dirty="0"/>
              <a:t> </a:t>
            </a:r>
            <a:r>
              <a:rPr lang="en-GB" dirty="0" err="1"/>
              <a:t>zu</a:t>
            </a:r>
            <a:r>
              <a:rPr lang="en-GB" dirty="0"/>
              <a:t> </a:t>
            </a:r>
            <a:r>
              <a:rPr lang="en-GB" dirty="0" err="1"/>
              <a:t>erhöhen</a:t>
            </a:r>
            <a:r>
              <a:rPr lang="en-GB" dirty="0"/>
              <a:t> </a:t>
            </a:r>
            <a:r>
              <a:rPr lang="en-GB" sz="1600" dirty="0"/>
              <a:t>(Jamali et al., 2015)</a:t>
            </a:r>
          </a:p>
        </p:txBody>
      </p:sp>
    </p:spTree>
    <p:extLst>
      <p:ext uri="{BB962C8B-B14F-4D97-AF65-F5344CB8AC3E}">
        <p14:creationId xmlns:p14="http://schemas.microsoft.com/office/powerpoint/2010/main" val="264193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4000" dirty="0"/>
              <a:t>Globale and EU-Prinzipien und Richtlinien</a:t>
            </a:r>
            <a:endParaRPr lang="en-US" sz="4000" dirty="0"/>
          </a:p>
        </p:txBody>
      </p:sp>
      <p:sp>
        <p:nvSpPr>
          <p:cNvPr id="3" name="Inhaltsplatzhalter 2"/>
          <p:cNvSpPr>
            <a:spLocks noGrp="1"/>
          </p:cNvSpPr>
          <p:nvPr>
            <p:ph idx="1"/>
          </p:nvPr>
        </p:nvSpPr>
        <p:spPr/>
        <p:txBody>
          <a:bodyPr>
            <a:normAutofit fontScale="92500" lnSpcReduction="10000"/>
          </a:bodyPr>
          <a:lstStyle/>
          <a:p>
            <a:pPr>
              <a:lnSpc>
                <a:spcPct val="110000"/>
              </a:lnSpc>
            </a:pPr>
            <a:r>
              <a:rPr lang="de-DE" dirty="0"/>
              <a:t>HRM-Praktiken</a:t>
            </a:r>
          </a:p>
          <a:p>
            <a:pPr lvl="1">
              <a:lnSpc>
                <a:spcPct val="110000"/>
              </a:lnSpc>
            </a:pPr>
            <a:r>
              <a:rPr lang="de-DE" dirty="0"/>
              <a:t>Ausbildung und Entwicklung</a:t>
            </a:r>
          </a:p>
          <a:p>
            <a:pPr lvl="2">
              <a:lnSpc>
                <a:spcPct val="110000"/>
              </a:lnSpc>
            </a:pPr>
            <a:r>
              <a:rPr lang="de-DE" dirty="0"/>
              <a:t>Training und Bewusstseinsbildung für Beschäftigte hinsichtlich CSR, beispielsweise Nachhaltigkeitspraktiken wie grünes Handeln, Recycling etc. sowohl innerhalb wie außerhalb der Organisation</a:t>
            </a:r>
          </a:p>
          <a:p>
            <a:pPr lvl="2">
              <a:lnSpc>
                <a:spcPct val="110000"/>
              </a:lnSpc>
            </a:pPr>
            <a:r>
              <a:rPr lang="de-DE" dirty="0"/>
              <a:t>Regelmäßige Seminare und Workshops zu CSR, in Verbindung mit Anreizen für Beschäftigte, daran teilzunehmen</a:t>
            </a:r>
          </a:p>
          <a:p>
            <a:pPr lvl="2">
              <a:lnSpc>
                <a:spcPct val="110000"/>
              </a:lnSpc>
            </a:pPr>
            <a:r>
              <a:rPr lang="de-DE" dirty="0"/>
              <a:t>Trainingsangebote und Kompetenzentwicklung für </a:t>
            </a:r>
            <a:r>
              <a:rPr lang="de-DE" i="1" dirty="0"/>
              <a:t>alle</a:t>
            </a:r>
            <a:r>
              <a:rPr lang="de-DE" dirty="0"/>
              <a:t> Hierarchiestufen</a:t>
            </a:r>
          </a:p>
          <a:p>
            <a:pPr lvl="2">
              <a:lnSpc>
                <a:spcPct val="110000"/>
              </a:lnSpc>
            </a:pPr>
            <a:r>
              <a:rPr lang="de-DE" dirty="0"/>
              <a:t>Einladung an Nichtregierungsorganisationen, sodass sie ihre Erfahrungen bezüglich gemeinsam durchgeführter CSR-Projekte mit den Beschäftigten teilen können </a:t>
            </a:r>
            <a:r>
              <a:rPr lang="de-DE" sz="1600" dirty="0"/>
              <a:t>(</a:t>
            </a:r>
            <a:r>
              <a:rPr lang="de-DE" sz="1600" dirty="0" err="1"/>
              <a:t>Jamali</a:t>
            </a:r>
            <a:r>
              <a:rPr lang="de-DE" sz="1600" dirty="0"/>
              <a:t> et al., 2015)</a:t>
            </a:r>
          </a:p>
        </p:txBody>
      </p:sp>
    </p:spTree>
    <p:extLst>
      <p:ext uri="{BB962C8B-B14F-4D97-AF65-F5344CB8AC3E}">
        <p14:creationId xmlns:p14="http://schemas.microsoft.com/office/powerpoint/2010/main" val="2015822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Global and EU Principles &amp; Guidelines</a:t>
            </a:r>
          </a:p>
        </p:txBody>
      </p:sp>
      <p:sp>
        <p:nvSpPr>
          <p:cNvPr id="3" name="Inhaltsplatzhalter 2"/>
          <p:cNvSpPr>
            <a:spLocks noGrp="1"/>
          </p:cNvSpPr>
          <p:nvPr>
            <p:ph idx="1"/>
          </p:nvPr>
        </p:nvSpPr>
        <p:spPr/>
        <p:txBody>
          <a:bodyPr/>
          <a:lstStyle/>
          <a:p>
            <a:r>
              <a:rPr lang="en-GB" dirty="0" err="1"/>
              <a:t>Einige</a:t>
            </a:r>
            <a:r>
              <a:rPr lang="en-GB" dirty="0"/>
              <a:t> </a:t>
            </a:r>
            <a:r>
              <a:rPr lang="en-GB" dirty="0" err="1"/>
              <a:t>allgemeine</a:t>
            </a:r>
            <a:r>
              <a:rPr lang="en-GB" dirty="0"/>
              <a:t> </a:t>
            </a:r>
            <a:r>
              <a:rPr lang="en-GB" dirty="0" err="1"/>
              <a:t>Richtlinien</a:t>
            </a:r>
            <a:endParaRPr lang="en-GB" dirty="0"/>
          </a:p>
          <a:p>
            <a:pPr marL="0" indent="0">
              <a:buNone/>
            </a:pPr>
            <a:endParaRPr lang="en-GB" dirty="0"/>
          </a:p>
          <a:p>
            <a:pPr lvl="1">
              <a:lnSpc>
                <a:spcPct val="150000"/>
              </a:lnSpc>
            </a:pPr>
            <a:r>
              <a:rPr lang="en-GB" dirty="0"/>
              <a:t>EU </a:t>
            </a:r>
            <a:r>
              <a:rPr lang="en-GB" dirty="0" err="1"/>
              <a:t>Grünbuch</a:t>
            </a:r>
            <a:endParaRPr lang="en-GB" dirty="0"/>
          </a:p>
          <a:p>
            <a:pPr lvl="1">
              <a:lnSpc>
                <a:spcPct val="150000"/>
              </a:lnSpc>
            </a:pPr>
            <a:r>
              <a:rPr lang="en-GB" dirty="0"/>
              <a:t>UN </a:t>
            </a:r>
            <a:r>
              <a:rPr lang="en-GB" dirty="0" err="1"/>
              <a:t>Globale</a:t>
            </a:r>
            <a:r>
              <a:rPr lang="en-GB" dirty="0"/>
              <a:t> </a:t>
            </a:r>
            <a:r>
              <a:rPr lang="en-GB" dirty="0" err="1"/>
              <a:t>Vertrags-Prinzipien</a:t>
            </a:r>
            <a:endParaRPr lang="en-GB" dirty="0"/>
          </a:p>
          <a:p>
            <a:pPr lvl="1">
              <a:lnSpc>
                <a:spcPct val="150000"/>
              </a:lnSpc>
            </a:pPr>
            <a:r>
              <a:rPr lang="en-GB" dirty="0"/>
              <a:t>ISO 26000- </a:t>
            </a:r>
            <a:r>
              <a:rPr lang="en-GB" dirty="0" err="1"/>
              <a:t>Leitlinien</a:t>
            </a:r>
            <a:r>
              <a:rPr lang="en-GB" dirty="0"/>
              <a:t> </a:t>
            </a:r>
            <a:r>
              <a:rPr lang="en-GB" dirty="0" err="1"/>
              <a:t>für</a:t>
            </a:r>
            <a:r>
              <a:rPr lang="en-GB" dirty="0"/>
              <a:t> </a:t>
            </a:r>
            <a:r>
              <a:rPr lang="en-GB" dirty="0" err="1"/>
              <a:t>soziale</a:t>
            </a:r>
            <a:r>
              <a:rPr lang="en-GB" dirty="0"/>
              <a:t> </a:t>
            </a:r>
            <a:r>
              <a:rPr lang="en-GB" dirty="0" err="1"/>
              <a:t>Verantwortung</a:t>
            </a:r>
            <a:r>
              <a:rPr lang="en-GB" dirty="0"/>
              <a:t> </a:t>
            </a:r>
          </a:p>
          <a:p>
            <a:pPr lvl="1">
              <a:lnSpc>
                <a:spcPct val="150000"/>
              </a:lnSpc>
            </a:pPr>
            <a:r>
              <a:rPr lang="en-GB" dirty="0"/>
              <a:t>OECD- </a:t>
            </a:r>
            <a:r>
              <a:rPr lang="en-GB" dirty="0" err="1"/>
              <a:t>Leitlinien</a:t>
            </a:r>
            <a:r>
              <a:rPr lang="en-GB" dirty="0"/>
              <a:t> </a:t>
            </a:r>
            <a:r>
              <a:rPr lang="en-GB" dirty="0" err="1"/>
              <a:t>für</a:t>
            </a:r>
            <a:r>
              <a:rPr lang="en-GB" dirty="0"/>
              <a:t> </a:t>
            </a:r>
            <a:r>
              <a:rPr lang="en-GB" dirty="0" err="1"/>
              <a:t>verantwortungsvolles</a:t>
            </a:r>
            <a:r>
              <a:rPr lang="en-GB" dirty="0"/>
              <a:t> </a:t>
            </a:r>
            <a:r>
              <a:rPr lang="en-GB" dirty="0" err="1"/>
              <a:t>Wirtschaften</a:t>
            </a:r>
            <a:endParaRPr lang="en-GB" dirty="0"/>
          </a:p>
          <a:p>
            <a:pPr lvl="1"/>
            <a:endParaRPr lang="en-GB" dirty="0"/>
          </a:p>
          <a:p>
            <a:pPr lvl="1"/>
            <a:endParaRPr lang="en-GB" dirty="0"/>
          </a:p>
        </p:txBody>
      </p:sp>
      <p:sp>
        <p:nvSpPr>
          <p:cNvPr id="4" name="Fußzeilenplatzhalt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07485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143301"/>
            <a:ext cx="10515600" cy="4800299"/>
          </a:xfrm>
        </p:spPr>
        <p:txBody>
          <a:bodyPr>
            <a:normAutofit fontScale="55000" lnSpcReduction="20000"/>
          </a:bodyPr>
          <a:lstStyle/>
          <a:p>
            <a:pPr>
              <a:lnSpc>
                <a:spcPct val="120000"/>
              </a:lnSpc>
            </a:pPr>
            <a:r>
              <a:rPr lang="de-DE" sz="2900" dirty="0"/>
              <a:t>Grünbuch (2001): Förderung eines Europäischen Rahmens für Unternehmerische Sozialverantwortung (Corporate </a:t>
            </a:r>
            <a:r>
              <a:rPr lang="de-DE" sz="2900" dirty="0" err="1"/>
              <a:t>Social</a:t>
            </a:r>
            <a:r>
              <a:rPr lang="de-DE" sz="2900" dirty="0"/>
              <a:t> </a:t>
            </a:r>
            <a:r>
              <a:rPr lang="de-DE" sz="2900" dirty="0" err="1"/>
              <a:t>Responsibility</a:t>
            </a:r>
            <a:r>
              <a:rPr lang="de-DE" sz="2900" dirty="0"/>
              <a:t>)</a:t>
            </a:r>
          </a:p>
          <a:p>
            <a:pPr>
              <a:lnSpc>
                <a:spcPct val="120000"/>
              </a:lnSpc>
            </a:pPr>
            <a:r>
              <a:rPr lang="de-DE" sz="2900" dirty="0"/>
              <a:t>Kernthemen: </a:t>
            </a:r>
          </a:p>
          <a:p>
            <a:pPr lvl="1">
              <a:lnSpc>
                <a:spcPct val="120000"/>
              </a:lnSpc>
            </a:pPr>
            <a:r>
              <a:rPr lang="de-DE" sz="2900" dirty="0"/>
              <a:t>Corporate </a:t>
            </a:r>
            <a:r>
              <a:rPr lang="de-DE" sz="2900" dirty="0" err="1"/>
              <a:t>Social</a:t>
            </a:r>
            <a:r>
              <a:rPr lang="de-DE" sz="2900" dirty="0"/>
              <a:t> </a:t>
            </a:r>
            <a:r>
              <a:rPr lang="de-DE" sz="2900" dirty="0" err="1"/>
              <a:t>Responsibility</a:t>
            </a:r>
            <a:r>
              <a:rPr lang="de-DE" sz="2900" dirty="0"/>
              <a:t>: die interne Dimension</a:t>
            </a:r>
          </a:p>
          <a:p>
            <a:pPr lvl="2">
              <a:lnSpc>
                <a:spcPct val="120000"/>
              </a:lnSpc>
            </a:pPr>
            <a:r>
              <a:rPr lang="de-DE" sz="2900" dirty="0"/>
              <a:t>1. Human </a:t>
            </a:r>
            <a:r>
              <a:rPr lang="de-DE" sz="2900" dirty="0" err="1"/>
              <a:t>resources</a:t>
            </a:r>
            <a:r>
              <a:rPr lang="de-DE" sz="2900" dirty="0"/>
              <a:t> </a:t>
            </a:r>
            <a:r>
              <a:rPr lang="de-DE" sz="2900" dirty="0" err="1"/>
              <a:t>management</a:t>
            </a:r>
            <a:r>
              <a:rPr lang="de-DE" sz="2900" dirty="0"/>
              <a:t> </a:t>
            </a:r>
          </a:p>
          <a:p>
            <a:pPr lvl="2">
              <a:lnSpc>
                <a:spcPct val="120000"/>
              </a:lnSpc>
            </a:pPr>
            <a:r>
              <a:rPr lang="de-DE" sz="2900" dirty="0"/>
              <a:t>2. Gesundheitsvorsorge und Arbeitssicherheit</a:t>
            </a:r>
          </a:p>
          <a:p>
            <a:pPr lvl="2">
              <a:lnSpc>
                <a:spcPct val="120000"/>
              </a:lnSpc>
            </a:pPr>
            <a:r>
              <a:rPr lang="de-DE" sz="2900" dirty="0"/>
              <a:t>3. Anpassung an den Wandel</a:t>
            </a:r>
          </a:p>
          <a:p>
            <a:pPr lvl="1">
              <a:lnSpc>
                <a:spcPct val="120000"/>
              </a:lnSpc>
            </a:pPr>
            <a:r>
              <a:rPr lang="de-DE" sz="2900" dirty="0"/>
              <a:t>Corporate </a:t>
            </a:r>
            <a:r>
              <a:rPr lang="de-DE" sz="2900" dirty="0" err="1"/>
              <a:t>Social</a:t>
            </a:r>
            <a:r>
              <a:rPr lang="de-DE" sz="2900" dirty="0"/>
              <a:t> </a:t>
            </a:r>
            <a:r>
              <a:rPr lang="de-DE" sz="2900" dirty="0" err="1"/>
              <a:t>Responsibility</a:t>
            </a:r>
            <a:r>
              <a:rPr lang="de-DE" sz="2900" dirty="0"/>
              <a:t>: die externe Dimension </a:t>
            </a:r>
          </a:p>
          <a:p>
            <a:pPr lvl="2">
              <a:lnSpc>
                <a:spcPct val="120000"/>
              </a:lnSpc>
            </a:pPr>
            <a:r>
              <a:rPr lang="de-DE" sz="2900" dirty="0"/>
              <a:t>1. Gemeinschaften vor Ort</a:t>
            </a:r>
          </a:p>
          <a:p>
            <a:pPr lvl="2">
              <a:lnSpc>
                <a:spcPct val="120000"/>
              </a:lnSpc>
            </a:pPr>
            <a:r>
              <a:rPr lang="de-DE" sz="2900" dirty="0"/>
              <a:t>2. Geschäftspartner, Zulieferer, Konsument*innen</a:t>
            </a:r>
          </a:p>
          <a:p>
            <a:pPr lvl="2">
              <a:lnSpc>
                <a:spcPct val="120000"/>
              </a:lnSpc>
            </a:pPr>
            <a:r>
              <a:rPr lang="de-DE" sz="2900" dirty="0"/>
              <a:t>3. Menschenrechte</a:t>
            </a:r>
          </a:p>
          <a:p>
            <a:pPr lvl="2">
              <a:lnSpc>
                <a:spcPct val="120000"/>
              </a:lnSpc>
            </a:pPr>
            <a:r>
              <a:rPr lang="de-DE" sz="2900" dirty="0"/>
              <a:t>4. Ökologische Verantwortung</a:t>
            </a:r>
          </a:p>
          <a:p>
            <a:pPr lvl="2">
              <a:lnSpc>
                <a:spcPct val="120000"/>
              </a:lnSpc>
            </a:pPr>
            <a:r>
              <a:rPr lang="de-DE" sz="2900" dirty="0"/>
              <a:t>5. Nachhaltige Entwicklung</a:t>
            </a:r>
          </a:p>
          <a:p>
            <a:pPr lvl="1">
              <a:lnSpc>
                <a:spcPct val="120000"/>
              </a:lnSpc>
            </a:pPr>
            <a:r>
              <a:rPr lang="de-DE" sz="2900" dirty="0" err="1"/>
              <a:t>Social</a:t>
            </a:r>
            <a:r>
              <a:rPr lang="de-DE" sz="2900" dirty="0"/>
              <a:t> </a:t>
            </a:r>
            <a:r>
              <a:rPr lang="de-DE" sz="2900" dirty="0" err="1"/>
              <a:t>Responsibility</a:t>
            </a:r>
            <a:r>
              <a:rPr lang="de-DE" sz="2900" dirty="0"/>
              <a:t> integriertes Management</a:t>
            </a:r>
          </a:p>
          <a:p>
            <a:pPr lvl="1">
              <a:lnSpc>
                <a:spcPct val="120000"/>
              </a:lnSpc>
            </a:pPr>
            <a:r>
              <a:rPr lang="de-DE" sz="2900" dirty="0" err="1"/>
              <a:t>Socially</a:t>
            </a:r>
            <a:r>
              <a:rPr lang="de-DE" sz="2900" dirty="0"/>
              <a:t> </a:t>
            </a:r>
            <a:r>
              <a:rPr lang="de-DE" sz="2900" dirty="0" err="1"/>
              <a:t>Responsible</a:t>
            </a:r>
            <a:r>
              <a:rPr lang="de-DE" sz="2900" dirty="0"/>
              <a:t> Investment</a:t>
            </a:r>
          </a:p>
        </p:txBody>
      </p:sp>
      <p:sp>
        <p:nvSpPr>
          <p:cNvPr id="4" name="Titel 1"/>
          <p:cNvSpPr txBox="1">
            <a:spLocks/>
          </p:cNvSpPr>
          <p:nvPr/>
        </p:nvSpPr>
        <p:spPr>
          <a:xfrm>
            <a:off x="973015" y="224142"/>
            <a:ext cx="10515600" cy="78168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t>Globale und EU-Prinzipien und Richtlinien</a:t>
            </a:r>
            <a:endParaRPr lang="en-US" sz="4000" dirty="0"/>
          </a:p>
        </p:txBody>
      </p:sp>
    </p:spTree>
    <p:extLst>
      <p:ext uri="{BB962C8B-B14F-4D97-AF65-F5344CB8AC3E}">
        <p14:creationId xmlns:p14="http://schemas.microsoft.com/office/powerpoint/2010/main" val="153570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72815"/>
            <a:ext cx="10515600" cy="781685"/>
          </a:xfrm>
        </p:spPr>
        <p:txBody>
          <a:bodyPr>
            <a:normAutofit fontScale="90000"/>
          </a:bodyPr>
          <a:lstStyle/>
          <a:p>
            <a:r>
              <a:rPr lang="de-DE" sz="4000" dirty="0"/>
              <a:t>Globale and EU-Prinzipien und Richtlinien</a:t>
            </a:r>
            <a:endParaRPr lang="en-US" sz="4000" dirty="0"/>
          </a:p>
        </p:txBody>
      </p:sp>
      <p:sp>
        <p:nvSpPr>
          <p:cNvPr id="3" name="Inhaltsplatzhalter 2"/>
          <p:cNvSpPr>
            <a:spLocks noGrp="1"/>
          </p:cNvSpPr>
          <p:nvPr>
            <p:ph idx="1"/>
          </p:nvPr>
        </p:nvSpPr>
        <p:spPr>
          <a:xfrm>
            <a:off x="838200" y="1534628"/>
            <a:ext cx="9839036" cy="4385887"/>
          </a:xfrm>
        </p:spPr>
        <p:txBody>
          <a:bodyPr>
            <a:normAutofit fontScale="92500" lnSpcReduction="10000"/>
          </a:bodyPr>
          <a:lstStyle/>
          <a:p>
            <a:r>
              <a:rPr lang="de-DE" sz="2600" dirty="0"/>
              <a:t>Personalmanagement im Grün-Buch</a:t>
            </a:r>
          </a:p>
          <a:p>
            <a:pPr lvl="1">
              <a:spcAft>
                <a:spcPts val="600"/>
              </a:spcAft>
            </a:pPr>
            <a:r>
              <a:rPr lang="de-DE" sz="1800" dirty="0"/>
              <a:t>Eine der großen aktuellen Herausforderungen für Unternehmen ist es, qualifizierte Arbeitskräfte anzuziehen und zu halten. Maßnahmen, die von Unternehmen hierzu entwickelt wurden sind beispielsweise:</a:t>
            </a:r>
            <a:endParaRPr lang="de-DE" sz="1800" b="0" dirty="0"/>
          </a:p>
          <a:p>
            <a:pPr lvl="2"/>
            <a:r>
              <a:rPr lang="de-DE" sz="1500" b="0" dirty="0"/>
              <a:t>Lebenslanges Lernen, </a:t>
            </a:r>
          </a:p>
          <a:p>
            <a:pPr lvl="2"/>
            <a:r>
              <a:rPr lang="de-DE" sz="1500" b="0" dirty="0"/>
              <a:t>Empowerment von Beschäftigten, </a:t>
            </a:r>
          </a:p>
          <a:p>
            <a:pPr lvl="2"/>
            <a:r>
              <a:rPr lang="de-DE" sz="1500" dirty="0"/>
              <a:t>Verbesserte Informationsflüsse im gesamten Unternehmen</a:t>
            </a:r>
            <a:r>
              <a:rPr lang="de-DE" sz="1500" b="0" dirty="0"/>
              <a:t>, </a:t>
            </a:r>
          </a:p>
          <a:p>
            <a:pPr lvl="2"/>
            <a:r>
              <a:rPr lang="de-DE" sz="1500" dirty="0"/>
              <a:t>Verbessertes Gleichgewicht zwischen Arbeit, Familie und Freizeit</a:t>
            </a:r>
            <a:r>
              <a:rPr lang="de-DE" sz="1500" b="0" dirty="0"/>
              <a:t>, </a:t>
            </a:r>
          </a:p>
          <a:p>
            <a:pPr lvl="2"/>
            <a:r>
              <a:rPr lang="de-DE" sz="1500" dirty="0"/>
              <a:t>Mehr Diversität der Belegschaft, gleiche Bezahlung und Laufbahnperspektiven für Frauen</a:t>
            </a:r>
            <a:endParaRPr lang="de-DE" sz="1500" b="0" dirty="0"/>
          </a:p>
          <a:p>
            <a:pPr lvl="2"/>
            <a:r>
              <a:rPr lang="de-DE" sz="1500" b="0" dirty="0"/>
              <a:t>Gewinnbeteiligung und Belegschaftsaktien, sowie </a:t>
            </a:r>
          </a:p>
          <a:p>
            <a:pPr lvl="2"/>
            <a:r>
              <a:rPr lang="de-DE" sz="1500" dirty="0"/>
              <a:t>Engagement für Beschäftigungsfähigkeit und Arbeitsplatzsicherheit</a:t>
            </a:r>
            <a:r>
              <a:rPr lang="de-DE" sz="1500" b="0" dirty="0"/>
              <a:t>. </a:t>
            </a:r>
          </a:p>
          <a:p>
            <a:pPr lvl="1">
              <a:spcBef>
                <a:spcPts val="1200"/>
              </a:spcBef>
            </a:pPr>
            <a:r>
              <a:rPr lang="de-DE" sz="1800" dirty="0"/>
              <a:t>Verantwortungsvolle Einstellungspraktiken, insbesondere nichtdiskriminierende Praktiken, sollten die Einstellung Angehöriger ethnischer Minderheiten, älterer Menschen, Frauen und Langzeitarbeitsloser und anderer benachteiligter Personenkreise unterstützen</a:t>
            </a:r>
            <a:r>
              <a:rPr lang="de-DE" sz="1800" b="0" dirty="0"/>
              <a:t>. </a:t>
            </a:r>
          </a:p>
          <a:p>
            <a:pPr lvl="1">
              <a:spcBef>
                <a:spcPts val="1200"/>
              </a:spcBef>
            </a:pPr>
            <a:r>
              <a:rPr lang="de-DE" sz="1800" b="0" dirty="0"/>
              <a:t>Solche Prakti</a:t>
            </a:r>
            <a:r>
              <a:rPr lang="de-DE" sz="1800" dirty="0"/>
              <a:t>ken sind wesentlich um die Ziele der </a:t>
            </a:r>
            <a:r>
              <a:rPr lang="de-DE" sz="1800" b="0" dirty="0"/>
              <a:t>European </a:t>
            </a:r>
            <a:r>
              <a:rPr lang="de-DE" sz="1800" b="0" dirty="0" err="1"/>
              <a:t>Employment</a:t>
            </a:r>
            <a:r>
              <a:rPr lang="de-DE" sz="1800" b="0" dirty="0"/>
              <a:t> </a:t>
            </a:r>
            <a:r>
              <a:rPr lang="de-DE" sz="1800" b="0" dirty="0" err="1"/>
              <a:t>Strategy</a:t>
            </a:r>
            <a:r>
              <a:rPr lang="de-DE" sz="1800" b="0" dirty="0"/>
              <a:t> </a:t>
            </a:r>
            <a:r>
              <a:rPr lang="de-DE" sz="1800" b="0" dirty="0" err="1"/>
              <a:t>Objectives</a:t>
            </a:r>
            <a:r>
              <a:rPr lang="de-DE" sz="1800" b="0" dirty="0"/>
              <a:t> zur Verringerung von Arbeitslosigkeit, Steigerung der Beschäftigungsquote un</a:t>
            </a:r>
            <a:r>
              <a:rPr lang="de-DE" sz="1800" dirty="0"/>
              <a:t>d Bekämpfung sozialer Exklusion zu erreichen.</a:t>
            </a:r>
            <a:endParaRPr lang="de-DE" sz="1800" b="0" dirty="0"/>
          </a:p>
        </p:txBody>
      </p:sp>
    </p:spTree>
    <p:extLst>
      <p:ext uri="{BB962C8B-B14F-4D97-AF65-F5344CB8AC3E}">
        <p14:creationId xmlns:p14="http://schemas.microsoft.com/office/powerpoint/2010/main" val="376160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35871"/>
            <a:ext cx="10515600" cy="781685"/>
          </a:xfrm>
        </p:spPr>
        <p:txBody>
          <a:bodyPr>
            <a:normAutofit fontScale="90000"/>
          </a:bodyPr>
          <a:lstStyle/>
          <a:p>
            <a:r>
              <a:rPr lang="de-DE" sz="4000" dirty="0"/>
              <a:t>Globale and EU-Prinzipien und Richtlinien</a:t>
            </a:r>
            <a:endParaRPr lang="en-US" sz="4000" dirty="0"/>
          </a:p>
        </p:txBody>
      </p:sp>
      <p:sp>
        <p:nvSpPr>
          <p:cNvPr id="3" name="Inhaltsplatzhalter 2"/>
          <p:cNvSpPr>
            <a:spLocks noGrp="1"/>
          </p:cNvSpPr>
          <p:nvPr>
            <p:ph idx="1"/>
          </p:nvPr>
        </p:nvSpPr>
        <p:spPr>
          <a:xfrm>
            <a:off x="838200" y="1414552"/>
            <a:ext cx="10023764" cy="4662978"/>
          </a:xfrm>
        </p:spPr>
        <p:txBody>
          <a:bodyPr>
            <a:normAutofit/>
          </a:bodyPr>
          <a:lstStyle/>
          <a:p>
            <a:r>
              <a:rPr lang="de-DE" sz="3100" dirty="0"/>
              <a:t>Personalmanagement im Grün-Buch</a:t>
            </a:r>
          </a:p>
          <a:p>
            <a:pPr lvl="1"/>
            <a:r>
              <a:rPr lang="de-DE" sz="2300" dirty="0"/>
              <a:t>Bezüglich des lebenslangen Lernens kommt Unternehmen eine Schlüsselrolle auf  mehreren Ebenen zu:</a:t>
            </a:r>
          </a:p>
          <a:p>
            <a:pPr lvl="2"/>
            <a:r>
              <a:rPr lang="de-DE" sz="1900" dirty="0"/>
              <a:t>Beitrag zu einer verbesserten Definition von Aus- und Fortbildungsbedarfen durch enge Zusammenarbeit mit lokalen Akteuren, welche Aus- und Fortbildungsprogramme entwerfen; </a:t>
            </a:r>
          </a:p>
          <a:p>
            <a:pPr lvl="2"/>
            <a:r>
              <a:rPr lang="de-DE" sz="1900" dirty="0"/>
              <a:t>Unterstützung des Übergangs von Schule zu Beruf, beispielsweise durch die Zurverfügungstellung von Ausbildungsplätzen; </a:t>
            </a:r>
          </a:p>
          <a:p>
            <a:pPr lvl="2"/>
            <a:r>
              <a:rPr lang="de-DE" sz="1900" dirty="0"/>
              <a:t>Wertschätzung von Lernen, insbesondere durch die Anerkennung informellen Lernens in der Accreditation </a:t>
            </a:r>
            <a:r>
              <a:rPr lang="de-DE" sz="1900" dirty="0" err="1"/>
              <a:t>of</a:t>
            </a:r>
            <a:r>
              <a:rPr lang="de-DE" sz="1900" dirty="0"/>
              <a:t> Prior and </a:t>
            </a:r>
            <a:r>
              <a:rPr lang="de-DE" sz="1900" dirty="0" err="1"/>
              <a:t>Experiential</a:t>
            </a:r>
            <a:r>
              <a:rPr lang="de-DE" sz="1900" dirty="0"/>
              <a:t> Learning (APEL); und </a:t>
            </a:r>
          </a:p>
          <a:p>
            <a:pPr lvl="2"/>
            <a:r>
              <a:rPr lang="de-DE" sz="1900" dirty="0"/>
              <a:t>Sicherung einer lebenslangem Lernen förderlichen Umgebung – für alle Beschäftigten, aber insbesondere für An- und Ungelernte sowie für ältere Beschäftigte.</a:t>
            </a:r>
          </a:p>
        </p:txBody>
      </p:sp>
    </p:spTree>
    <p:extLst>
      <p:ext uri="{BB962C8B-B14F-4D97-AF65-F5344CB8AC3E}">
        <p14:creationId xmlns:p14="http://schemas.microsoft.com/office/powerpoint/2010/main" val="1406721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35871"/>
            <a:ext cx="10515600" cy="781685"/>
          </a:xfrm>
        </p:spPr>
        <p:txBody>
          <a:bodyPr>
            <a:normAutofit fontScale="90000"/>
          </a:bodyPr>
          <a:lstStyle/>
          <a:p>
            <a:r>
              <a:rPr lang="de-DE" sz="4000" dirty="0"/>
              <a:t>Globale and EU-Prinzipien und Richtlinien</a:t>
            </a:r>
            <a:endParaRPr lang="en-US" sz="4000" dirty="0"/>
          </a:p>
        </p:txBody>
      </p:sp>
      <p:sp>
        <p:nvSpPr>
          <p:cNvPr id="3" name="Inhaltsplatzhalter 2"/>
          <p:cNvSpPr>
            <a:spLocks noGrp="1"/>
          </p:cNvSpPr>
          <p:nvPr>
            <p:ph idx="1"/>
          </p:nvPr>
        </p:nvSpPr>
        <p:spPr>
          <a:xfrm>
            <a:off x="838200" y="1414552"/>
            <a:ext cx="10023764" cy="4662978"/>
          </a:xfrm>
        </p:spPr>
        <p:txBody>
          <a:bodyPr>
            <a:normAutofit fontScale="92500" lnSpcReduction="10000"/>
          </a:bodyPr>
          <a:lstStyle/>
          <a:p>
            <a:r>
              <a:rPr lang="de-DE" sz="3100" dirty="0"/>
              <a:t>Personalmanagement im Grün-Buch</a:t>
            </a:r>
          </a:p>
          <a:p>
            <a:pPr lvl="1"/>
            <a:r>
              <a:rPr lang="de-DE" sz="2300" dirty="0"/>
              <a:t>Praktiken, welche die Qualität der Beschäftigung verbessern könne direkte Gewinnauswirkungen haben durch</a:t>
            </a:r>
          </a:p>
          <a:p>
            <a:pPr lvl="2"/>
            <a:r>
              <a:rPr lang="de-DE" sz="1900" dirty="0"/>
              <a:t>Gesteigerte Produktivität, </a:t>
            </a:r>
          </a:p>
          <a:p>
            <a:pPr lvl="2"/>
            <a:r>
              <a:rPr lang="de-DE" sz="1900" dirty="0"/>
              <a:t>Geringere Mitarbeiter*</a:t>
            </a:r>
            <a:r>
              <a:rPr lang="de-DE" sz="1900" dirty="0" err="1"/>
              <a:t>innenflukutation</a:t>
            </a:r>
            <a:r>
              <a:rPr lang="de-DE" sz="1900" dirty="0"/>
              <a:t>, </a:t>
            </a:r>
          </a:p>
          <a:p>
            <a:pPr lvl="2"/>
            <a:r>
              <a:rPr lang="de-DE" sz="1900" dirty="0"/>
              <a:t>Weniger Widerstände gegen Wandel und Innovation, </a:t>
            </a:r>
          </a:p>
          <a:p>
            <a:pPr lvl="2"/>
            <a:r>
              <a:rPr lang="de-DE" sz="1900" dirty="0"/>
              <a:t>Höhere Qualität und Zuverlässigkeit von Gütern und Dienstleistungen.  </a:t>
            </a:r>
          </a:p>
          <a:p>
            <a:pPr lvl="1"/>
            <a:r>
              <a:rPr lang="de-DE" sz="2300" dirty="0"/>
              <a:t>Verbesserte Arbeitsbedingen führen zu einer einsatzbereiteren Belegschaft, in der Mitarbeiter*innen risikobereiter, kreativer und mit mehr Stolz auf ihren Beitrag zum Unternehmenserfolg arbeiten. All diese Faktoren können zur Verbesserung der Leistungsfähigkeit des Unternehmens führen. Zugleich erfordert die Umsetzung der sozialen Verantwortung der Unternehmen das Engagement der obersten Führungsebene und die Einbeziehung aller Mitarbeiterebenen in einen wechselseitigen Dialog, der ein ständiges Feedback und Anpassungen ermöglicht.</a:t>
            </a:r>
          </a:p>
        </p:txBody>
      </p:sp>
    </p:spTree>
    <p:extLst>
      <p:ext uri="{BB962C8B-B14F-4D97-AF65-F5344CB8AC3E}">
        <p14:creationId xmlns:p14="http://schemas.microsoft.com/office/powerpoint/2010/main" val="3950353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6654" y="476077"/>
            <a:ext cx="10515600" cy="781685"/>
          </a:xfrm>
        </p:spPr>
        <p:txBody>
          <a:bodyPr>
            <a:normAutofit fontScale="90000"/>
          </a:bodyPr>
          <a:lstStyle/>
          <a:p>
            <a:r>
              <a:rPr lang="de-DE" sz="4000" dirty="0"/>
              <a:t>Globale and EU-Prinzipien und Richtlinien</a:t>
            </a:r>
            <a:endParaRPr lang="en-US" sz="4000" dirty="0"/>
          </a:p>
        </p:txBody>
      </p:sp>
      <p:sp>
        <p:nvSpPr>
          <p:cNvPr id="3" name="Inhaltsplatzhalter 2"/>
          <p:cNvSpPr>
            <a:spLocks noGrp="1"/>
          </p:cNvSpPr>
          <p:nvPr>
            <p:ph idx="1"/>
          </p:nvPr>
        </p:nvSpPr>
        <p:spPr>
          <a:xfrm>
            <a:off x="838200" y="1257762"/>
            <a:ext cx="10515600" cy="4615500"/>
          </a:xfrm>
        </p:spPr>
        <p:txBody>
          <a:bodyPr>
            <a:normAutofit fontScale="70000" lnSpcReduction="20000"/>
          </a:bodyPr>
          <a:lstStyle/>
          <a:p>
            <a:r>
              <a:rPr lang="de-DE" sz="3300" dirty="0"/>
              <a:t>UN Globale Vertrags-Prinzipien</a:t>
            </a:r>
          </a:p>
          <a:p>
            <a:endParaRPr lang="de-DE" sz="3300" dirty="0"/>
          </a:p>
          <a:p>
            <a:pPr lvl="1"/>
            <a:r>
              <a:rPr lang="de-DE" b="1" dirty="0"/>
              <a:t>Menschenrechte</a:t>
            </a:r>
          </a:p>
          <a:p>
            <a:pPr lvl="2"/>
            <a:r>
              <a:rPr lang="de-DE" dirty="0"/>
              <a:t>Prinzip 1: Unternehmen sollten den Schutz der international verkündeten Menschenrechte unterstützen und respektieren und</a:t>
            </a:r>
          </a:p>
          <a:p>
            <a:pPr lvl="2"/>
            <a:r>
              <a:rPr lang="de-DE" dirty="0"/>
              <a:t>Prinzip 2: sicherstellen, dass sie nicht an Menschenrechtsverletzungen mitschuldig werden.</a:t>
            </a:r>
          </a:p>
          <a:p>
            <a:pPr lvl="1"/>
            <a:r>
              <a:rPr lang="de-DE" b="1" dirty="0"/>
              <a:t>Arbeit</a:t>
            </a:r>
          </a:p>
          <a:p>
            <a:pPr lvl="2"/>
            <a:r>
              <a:rPr lang="de-DE" dirty="0"/>
              <a:t>Prinzip 3: Unternehmen sollten die Vereinigungsfreiheit sowie aufrechterhalten und das Recht auf Tarifverhandlungen wirksam anerkennen;</a:t>
            </a:r>
          </a:p>
          <a:p>
            <a:pPr lvl="2"/>
            <a:r>
              <a:rPr lang="de-DE" dirty="0"/>
              <a:t>Prinzip 4: die Eliminierung aller Formen von unfreiwilliger oder Zwangsarbeit;</a:t>
            </a:r>
          </a:p>
          <a:p>
            <a:pPr lvl="2"/>
            <a:r>
              <a:rPr lang="de-DE" dirty="0"/>
              <a:t>Prinzip 5: die wirksame Abschaffung von Kinderarbeit, und</a:t>
            </a:r>
          </a:p>
          <a:p>
            <a:pPr lvl="2"/>
            <a:r>
              <a:rPr lang="de-DE" dirty="0"/>
              <a:t>Prinzip 6: die Eliminierung  arbeits- und berufsbezogener Diskriminierung.</a:t>
            </a:r>
          </a:p>
          <a:p>
            <a:pPr lvl="1"/>
            <a:r>
              <a:rPr lang="de-DE" b="1" dirty="0"/>
              <a:t>Umwelt</a:t>
            </a:r>
          </a:p>
          <a:p>
            <a:pPr lvl="2"/>
            <a:r>
              <a:rPr lang="de-DE" dirty="0"/>
              <a:t>Prinzip 7: Unternehmen sollten eine vorausschauende Haltung gegenüber ökologischen Herausforderungen einnehmen;</a:t>
            </a:r>
          </a:p>
          <a:p>
            <a:pPr lvl="2"/>
            <a:r>
              <a:rPr lang="de-DE" dirty="0"/>
              <a:t>Prinzip 8: Initiativen zur Förderung größerer ökologischer Verantwortung durchführen und</a:t>
            </a:r>
          </a:p>
          <a:p>
            <a:pPr lvl="2"/>
            <a:r>
              <a:rPr lang="de-DE" dirty="0"/>
              <a:t>Prinzip 9: die Entwicklung und Verbreitung umweltfreundlicher Technologien befördern.</a:t>
            </a:r>
          </a:p>
          <a:p>
            <a:pPr lvl="1"/>
            <a:r>
              <a:rPr lang="de-DE" b="1" dirty="0"/>
              <a:t>Anti-Korruption</a:t>
            </a:r>
          </a:p>
          <a:p>
            <a:pPr lvl="2"/>
            <a:r>
              <a:rPr lang="de-DE" dirty="0"/>
              <a:t>Prinzip 10: Unternehmen sollten Korruption in allen ihren Formen, einschließlich Erpressung und Bestechung, entgegenwirken, </a:t>
            </a:r>
          </a:p>
        </p:txBody>
      </p:sp>
    </p:spTree>
    <p:extLst>
      <p:ext uri="{BB962C8B-B14F-4D97-AF65-F5344CB8AC3E}">
        <p14:creationId xmlns:p14="http://schemas.microsoft.com/office/powerpoint/2010/main" val="4104140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20402"/>
            <a:ext cx="10515600" cy="781685"/>
          </a:xfrm>
        </p:spPr>
        <p:txBody>
          <a:bodyPr>
            <a:normAutofit fontScale="90000"/>
          </a:bodyPr>
          <a:lstStyle/>
          <a:p>
            <a:r>
              <a:rPr lang="de-DE" sz="4000" dirty="0"/>
              <a:t>Globale and EU-Prinzipien und Richtlinien</a:t>
            </a:r>
            <a:endParaRPr lang="en-US" sz="4000" dirty="0"/>
          </a:p>
        </p:txBody>
      </p:sp>
      <p:sp>
        <p:nvSpPr>
          <p:cNvPr id="3" name="Inhaltsplatzhalter 2"/>
          <p:cNvSpPr>
            <a:spLocks noGrp="1"/>
          </p:cNvSpPr>
          <p:nvPr>
            <p:ph idx="1"/>
          </p:nvPr>
        </p:nvSpPr>
        <p:spPr>
          <a:xfrm>
            <a:off x="403150" y="1202087"/>
            <a:ext cx="11602386" cy="5033821"/>
          </a:xfrm>
        </p:spPr>
        <p:txBody>
          <a:bodyPr>
            <a:normAutofit fontScale="55000" lnSpcReduction="20000"/>
          </a:bodyPr>
          <a:lstStyle/>
          <a:p>
            <a:pPr>
              <a:lnSpc>
                <a:spcPct val="120000"/>
              </a:lnSpc>
            </a:pPr>
            <a:r>
              <a:rPr lang="de-DE" sz="2900" dirty="0"/>
              <a:t>ISO 26000-Leitlinien für soziale Verantwortung </a:t>
            </a:r>
          </a:p>
          <a:p>
            <a:pPr>
              <a:lnSpc>
                <a:spcPct val="120000"/>
              </a:lnSpc>
            </a:pPr>
            <a:r>
              <a:rPr lang="de-DE" sz="2600" b="0" dirty="0"/>
              <a:t>Es ist ein Sprungbrett für Organisationen in öffentlichen und privaten Sektoren, die ISW 26000 implementieren wollen als einen Weg zur Erreichung von Vorteilen bei der Arbeit in sozial verantwortlicher Weise.</a:t>
            </a:r>
          </a:p>
          <a:p>
            <a:pPr lvl="1">
              <a:lnSpc>
                <a:spcPct val="120000"/>
              </a:lnSpc>
            </a:pPr>
            <a:r>
              <a:rPr lang="de-DE" sz="2600" b="0" dirty="0"/>
              <a:t>ISO 26000 bietet bezüglich sozialer Verantwortung Beratung für alle Arten von Organisationen, unabhängig von deren Größe oder Ort:</a:t>
            </a:r>
          </a:p>
          <a:p>
            <a:pPr marL="0" indent="0">
              <a:lnSpc>
                <a:spcPct val="120000"/>
              </a:lnSpc>
              <a:buNone/>
            </a:pPr>
            <a:r>
              <a:rPr lang="de-DE" sz="2600" b="0" dirty="0"/>
              <a:t>	1. Begriffe, Benennungen und Definitionen</a:t>
            </a:r>
          </a:p>
          <a:p>
            <a:pPr marL="0" indent="0">
              <a:lnSpc>
                <a:spcPct val="120000"/>
              </a:lnSpc>
              <a:buNone/>
            </a:pPr>
            <a:r>
              <a:rPr lang="de-DE" sz="2600" b="0" dirty="0"/>
              <a:t>	2. Hintergrund, Trends und Merkmale</a:t>
            </a:r>
          </a:p>
          <a:p>
            <a:pPr marL="0" indent="0">
              <a:lnSpc>
                <a:spcPct val="120000"/>
              </a:lnSpc>
              <a:buNone/>
            </a:pPr>
            <a:r>
              <a:rPr lang="de-DE" sz="2600" b="0" dirty="0"/>
              <a:t>	3. Grundsätze und Praktiken</a:t>
            </a:r>
          </a:p>
          <a:p>
            <a:pPr marL="0" indent="0">
              <a:lnSpc>
                <a:spcPct val="120000"/>
              </a:lnSpc>
              <a:buNone/>
            </a:pPr>
            <a:r>
              <a:rPr lang="de-DE" sz="2600" b="0" dirty="0"/>
              <a:t>	4. Kernthemen und -fragen</a:t>
            </a:r>
          </a:p>
          <a:p>
            <a:pPr marL="0" indent="0">
              <a:lnSpc>
                <a:spcPct val="120000"/>
              </a:lnSpc>
              <a:buNone/>
            </a:pPr>
            <a:r>
              <a:rPr lang="de-DE" sz="2600" b="0" dirty="0"/>
              <a:t>	5. Integration, Implementierung und Förderung in der gesamten Organisation durch Leitlinien und Praktiken, innerhalb ihrer Einflusssphäre.</a:t>
            </a:r>
          </a:p>
          <a:p>
            <a:pPr marL="0" indent="0">
              <a:lnSpc>
                <a:spcPct val="120000"/>
              </a:lnSpc>
              <a:buNone/>
            </a:pPr>
            <a:r>
              <a:rPr lang="de-DE" sz="2600" b="0" dirty="0"/>
              <a:t>	6. Identifizierung und Einbeziehung von Stakeholdern</a:t>
            </a:r>
          </a:p>
          <a:p>
            <a:pPr marL="0" indent="0">
              <a:lnSpc>
                <a:spcPct val="120000"/>
              </a:lnSpc>
              <a:buNone/>
            </a:pPr>
            <a:r>
              <a:rPr lang="de-DE" sz="2600" b="0" dirty="0"/>
              <a:t>	7. Kommunikation von Beiträgen, Leistung und Information</a:t>
            </a:r>
          </a:p>
          <a:p>
            <a:pPr lvl="1">
              <a:lnSpc>
                <a:spcPct val="120000"/>
              </a:lnSpc>
            </a:pPr>
            <a:r>
              <a:rPr lang="de-DE" sz="2600" b="0" dirty="0"/>
              <a:t>ISO 26000 ist kein Management-Systemstandard. Es beinhaltet keine Voraussetzungen und kann daher nicht als Zertifizierung genutzt werden. Jedes Angebot der Zertifizierung oder die Zielstellung, zertifiziert zu werden, wären eine Missinterpretation gegenüber ISO 26000 bezüglich seiner Absicht und Ziele.</a:t>
            </a:r>
          </a:p>
        </p:txBody>
      </p:sp>
    </p:spTree>
    <p:extLst>
      <p:ext uri="{BB962C8B-B14F-4D97-AF65-F5344CB8AC3E}">
        <p14:creationId xmlns:p14="http://schemas.microsoft.com/office/powerpoint/2010/main" val="3020472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118115"/>
            <a:ext cx="10515600" cy="451366"/>
          </a:xfrm>
        </p:spPr>
        <p:txBody>
          <a:bodyPr/>
          <a:lstStyle/>
          <a:p>
            <a:r>
              <a:rPr lang="en-GB" dirty="0"/>
              <a:t>ISO-26000 </a:t>
            </a:r>
            <a:r>
              <a:rPr lang="en-GB" dirty="0" err="1"/>
              <a:t>Kernkonzepte</a:t>
            </a:r>
            <a:endParaRPr lang="en-GB" dirty="0"/>
          </a:p>
        </p:txBody>
      </p:sp>
      <p:pic>
        <p:nvPicPr>
          <p:cNvPr id="4" name="Grafik 3"/>
          <p:cNvPicPr>
            <a:picLocks noChangeAspect="1"/>
          </p:cNvPicPr>
          <p:nvPr/>
        </p:nvPicPr>
        <p:blipFill>
          <a:blip r:embed="rId2"/>
          <a:stretch>
            <a:fillRect/>
          </a:stretch>
        </p:blipFill>
        <p:spPr>
          <a:xfrm>
            <a:off x="2926330" y="1569480"/>
            <a:ext cx="5716508" cy="4952091"/>
          </a:xfrm>
          <a:prstGeom prst="rect">
            <a:avLst/>
          </a:prstGeom>
        </p:spPr>
      </p:pic>
      <p:sp>
        <p:nvSpPr>
          <p:cNvPr id="5" name="Titel 1"/>
          <p:cNvSpPr txBox="1">
            <a:spLocks/>
          </p:cNvSpPr>
          <p:nvPr/>
        </p:nvSpPr>
        <p:spPr>
          <a:xfrm>
            <a:off x="838200" y="336429"/>
            <a:ext cx="10515600" cy="78168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t>Globale and EU-Prinzipien und Richtlinien</a:t>
            </a:r>
            <a:endParaRPr lang="en-US" sz="4000" dirty="0"/>
          </a:p>
        </p:txBody>
      </p:sp>
    </p:spTree>
    <p:extLst>
      <p:ext uri="{BB962C8B-B14F-4D97-AF65-F5344CB8AC3E}">
        <p14:creationId xmlns:p14="http://schemas.microsoft.com/office/powerpoint/2010/main" val="696910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05161"/>
            <a:ext cx="10515600" cy="781685"/>
          </a:xfrm>
        </p:spPr>
        <p:txBody>
          <a:bodyPr>
            <a:normAutofit/>
          </a:bodyPr>
          <a:lstStyle/>
          <a:p>
            <a:r>
              <a:rPr lang="en-GB" sz="4000" dirty="0" err="1"/>
              <a:t>Konzeptioneller</a:t>
            </a:r>
            <a:r>
              <a:rPr lang="en-GB" sz="4000" dirty="0"/>
              <a:t> </a:t>
            </a:r>
            <a:r>
              <a:rPr lang="en-GB" sz="4000" dirty="0" err="1"/>
              <a:t>Rahmen</a:t>
            </a:r>
            <a:endParaRPr lang="en-GB" sz="4000" dirty="0"/>
          </a:p>
        </p:txBody>
      </p:sp>
      <p:sp>
        <p:nvSpPr>
          <p:cNvPr id="3" name="Inhaltsplatzhalter 2"/>
          <p:cNvSpPr>
            <a:spLocks noGrp="1"/>
          </p:cNvSpPr>
          <p:nvPr>
            <p:ph idx="1"/>
          </p:nvPr>
        </p:nvSpPr>
        <p:spPr>
          <a:xfrm>
            <a:off x="838200" y="1488447"/>
            <a:ext cx="10515600" cy="4829233"/>
          </a:xfrm>
        </p:spPr>
        <p:txBody>
          <a:bodyPr>
            <a:normAutofit/>
          </a:bodyPr>
          <a:lstStyle/>
          <a:p>
            <a:pPr marL="0" indent="0">
              <a:buNone/>
            </a:pPr>
            <a:r>
              <a:rPr lang="en-GB" sz="2600" dirty="0" err="1">
                <a:solidFill>
                  <a:schemeClr val="tx1"/>
                </a:solidFill>
              </a:rPr>
              <a:t>Geschichte</a:t>
            </a:r>
            <a:endParaRPr lang="en-GB" sz="2600" dirty="0">
              <a:solidFill>
                <a:schemeClr val="tx1"/>
              </a:solidFill>
            </a:endParaRPr>
          </a:p>
          <a:p>
            <a:endParaRPr lang="en-GB" sz="2300" dirty="0"/>
          </a:p>
          <a:p>
            <a:pPr marL="0" indent="0">
              <a:buNone/>
            </a:pPr>
            <a:r>
              <a:rPr lang="en-GB" sz="2300" dirty="0"/>
              <a:t>CSR </a:t>
            </a:r>
            <a:r>
              <a:rPr lang="en-GB" sz="2300" dirty="0" err="1"/>
              <a:t>ist</a:t>
            </a:r>
            <a:r>
              <a:rPr lang="en-GB" sz="2300" dirty="0"/>
              <a:t> </a:t>
            </a:r>
            <a:r>
              <a:rPr lang="en-GB" sz="2300" dirty="0" err="1"/>
              <a:t>kein</a:t>
            </a:r>
            <a:r>
              <a:rPr lang="en-GB" sz="2300" dirty="0"/>
              <a:t> </a:t>
            </a:r>
            <a:r>
              <a:rPr lang="en-GB" sz="2300" dirty="0" err="1"/>
              <a:t>neues</a:t>
            </a:r>
            <a:r>
              <a:rPr lang="en-GB" sz="2300" dirty="0"/>
              <a:t> Thema</a:t>
            </a:r>
          </a:p>
          <a:p>
            <a:pPr lvl="1">
              <a:lnSpc>
                <a:spcPct val="150000"/>
              </a:lnSpc>
            </a:pPr>
            <a:r>
              <a:rPr lang="en-GB" sz="2100" dirty="0"/>
              <a:t>Howard R. Bowen </a:t>
            </a:r>
            <a:r>
              <a:rPr lang="en-GB" sz="2100" dirty="0" err="1"/>
              <a:t>bekräftigte</a:t>
            </a:r>
            <a:r>
              <a:rPr lang="en-GB" sz="2100" dirty="0"/>
              <a:t> 1953, </a:t>
            </a:r>
            <a:r>
              <a:rPr lang="en-GB" sz="2100" dirty="0" err="1"/>
              <a:t>dass</a:t>
            </a:r>
            <a:r>
              <a:rPr lang="en-GB" sz="2100" dirty="0"/>
              <a:t> die </a:t>
            </a:r>
            <a:r>
              <a:rPr lang="en-GB" sz="2100" dirty="0" err="1"/>
              <a:t>Gegenstandsbereiche</a:t>
            </a:r>
            <a:r>
              <a:rPr lang="en-GB" sz="2100" dirty="0"/>
              <a:t> der </a:t>
            </a:r>
            <a:r>
              <a:rPr lang="en-GB" sz="2100" dirty="0" err="1"/>
              <a:t>sozialen</a:t>
            </a:r>
            <a:r>
              <a:rPr lang="en-GB" sz="2100" dirty="0"/>
              <a:t> </a:t>
            </a:r>
            <a:r>
              <a:rPr lang="en-GB" sz="2100" dirty="0" err="1"/>
              <a:t>Verantwortung</a:t>
            </a:r>
            <a:r>
              <a:rPr lang="en-GB" sz="2100" dirty="0"/>
              <a:t> “become not only acceptable in leading business circles, but even fashionable” (p. 44). (Gond et al., 2011)</a:t>
            </a:r>
          </a:p>
          <a:p>
            <a:pPr marL="457200" lvl="1" indent="0">
              <a:buNone/>
            </a:pPr>
            <a:endParaRPr lang="en-GB" dirty="0"/>
          </a:p>
        </p:txBody>
      </p:sp>
    </p:spTree>
    <p:extLst>
      <p:ext uri="{BB962C8B-B14F-4D97-AF65-F5344CB8AC3E}">
        <p14:creationId xmlns:p14="http://schemas.microsoft.com/office/powerpoint/2010/main" val="1165841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r>
              <a:rPr lang="en-GB" dirty="0"/>
              <a:t>OECD (2011) </a:t>
            </a:r>
            <a:r>
              <a:rPr lang="en-GB" dirty="0" err="1"/>
              <a:t>Leitlinien</a:t>
            </a:r>
            <a:r>
              <a:rPr lang="en-GB" dirty="0"/>
              <a:t> </a:t>
            </a:r>
            <a:r>
              <a:rPr lang="en-GB" dirty="0" err="1"/>
              <a:t>für</a:t>
            </a:r>
            <a:r>
              <a:rPr lang="en-GB" dirty="0"/>
              <a:t> </a:t>
            </a:r>
            <a:r>
              <a:rPr lang="en-GB" dirty="0" err="1"/>
              <a:t>verantwortungsvolles</a:t>
            </a:r>
            <a:r>
              <a:rPr lang="en-GB" dirty="0"/>
              <a:t> </a:t>
            </a:r>
            <a:r>
              <a:rPr lang="en-GB" dirty="0" err="1"/>
              <a:t>Wirtschaften</a:t>
            </a:r>
            <a:endParaRPr lang="en-GB" dirty="0"/>
          </a:p>
          <a:p>
            <a:pPr lvl="1"/>
            <a:r>
              <a:rPr lang="en-GB" dirty="0" err="1"/>
              <a:t>Prinzipien</a:t>
            </a:r>
            <a:endParaRPr lang="en-GB" dirty="0"/>
          </a:p>
          <a:p>
            <a:pPr lvl="2"/>
            <a:r>
              <a:rPr lang="en-GB" dirty="0" err="1"/>
              <a:t>Menschliche</a:t>
            </a:r>
            <a:r>
              <a:rPr lang="en-GB" dirty="0"/>
              <a:t> </a:t>
            </a:r>
            <a:r>
              <a:rPr lang="en-GB" dirty="0" err="1"/>
              <a:t>Rechte</a:t>
            </a:r>
            <a:endParaRPr lang="en-GB" dirty="0"/>
          </a:p>
          <a:p>
            <a:pPr lvl="2"/>
            <a:r>
              <a:rPr lang="en-GB" dirty="0" err="1"/>
              <a:t>Beschäftigung</a:t>
            </a:r>
            <a:r>
              <a:rPr lang="en-GB" dirty="0"/>
              <a:t> und </a:t>
            </a:r>
            <a:r>
              <a:rPr lang="en-GB" dirty="0" err="1"/>
              <a:t>Arbeitgeber</a:t>
            </a:r>
            <a:r>
              <a:rPr lang="en-GB" dirty="0"/>
              <a:t>- und </a:t>
            </a:r>
            <a:r>
              <a:rPr lang="en-GB" dirty="0" err="1"/>
              <a:t>Arbeitnehmerbeziehungen</a:t>
            </a:r>
            <a:endParaRPr lang="en-GB" dirty="0"/>
          </a:p>
          <a:p>
            <a:pPr lvl="2"/>
            <a:r>
              <a:rPr lang="en-GB" dirty="0"/>
              <a:t>Umwelt </a:t>
            </a:r>
          </a:p>
          <a:p>
            <a:pPr lvl="2"/>
            <a:r>
              <a:rPr lang="en-GB" dirty="0" err="1"/>
              <a:t>Bekämpfung</a:t>
            </a:r>
            <a:r>
              <a:rPr lang="en-GB" dirty="0"/>
              <a:t> von </a:t>
            </a:r>
            <a:r>
              <a:rPr lang="en-GB" dirty="0" err="1"/>
              <a:t>Bestechung</a:t>
            </a:r>
            <a:r>
              <a:rPr lang="en-GB" dirty="0"/>
              <a:t>, </a:t>
            </a:r>
            <a:r>
              <a:rPr lang="en-GB" dirty="0" err="1"/>
              <a:t>Bestechungsversuchen</a:t>
            </a:r>
            <a:r>
              <a:rPr lang="en-GB" dirty="0"/>
              <a:t> und </a:t>
            </a:r>
            <a:r>
              <a:rPr lang="en-GB" dirty="0" err="1"/>
              <a:t>Wucher</a:t>
            </a:r>
            <a:endParaRPr lang="en-GB" dirty="0"/>
          </a:p>
          <a:p>
            <a:pPr lvl="2"/>
            <a:r>
              <a:rPr lang="en-GB" dirty="0" err="1"/>
              <a:t>Kundeninteressen</a:t>
            </a:r>
            <a:endParaRPr lang="en-GB" dirty="0"/>
          </a:p>
          <a:p>
            <a:pPr lvl="2"/>
            <a:r>
              <a:rPr lang="en-GB" dirty="0" err="1"/>
              <a:t>Wissenschaft</a:t>
            </a:r>
            <a:r>
              <a:rPr lang="en-GB" dirty="0"/>
              <a:t> und </a:t>
            </a:r>
            <a:r>
              <a:rPr lang="en-GB" dirty="0" err="1"/>
              <a:t>Technologie</a:t>
            </a:r>
            <a:endParaRPr lang="en-GB" dirty="0"/>
          </a:p>
          <a:p>
            <a:pPr lvl="2"/>
            <a:r>
              <a:rPr lang="en-GB" dirty="0" err="1"/>
              <a:t>Wettbewerb</a:t>
            </a:r>
            <a:endParaRPr lang="en-GB" dirty="0"/>
          </a:p>
          <a:p>
            <a:pPr lvl="2"/>
            <a:r>
              <a:rPr lang="en-GB" dirty="0" err="1"/>
              <a:t>Besteuerung</a:t>
            </a:r>
            <a:r>
              <a:rPr lang="en-GB" dirty="0"/>
              <a:t> </a:t>
            </a:r>
          </a:p>
          <a:p>
            <a:endParaRPr lang="en-GB" dirty="0"/>
          </a:p>
        </p:txBody>
      </p:sp>
      <p:sp>
        <p:nvSpPr>
          <p:cNvPr id="4" name="Titel 1"/>
          <p:cNvSpPr txBox="1">
            <a:spLocks/>
          </p:cNvSpPr>
          <p:nvPr/>
        </p:nvSpPr>
        <p:spPr>
          <a:xfrm>
            <a:off x="838200" y="556664"/>
            <a:ext cx="10515600" cy="78168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t>Globale and EU-Prinzipien und Richtlinien</a:t>
            </a:r>
            <a:endParaRPr lang="en-US" sz="4000" dirty="0"/>
          </a:p>
        </p:txBody>
      </p:sp>
    </p:spTree>
    <p:extLst>
      <p:ext uri="{BB962C8B-B14F-4D97-AF65-F5344CB8AC3E}">
        <p14:creationId xmlns:p14="http://schemas.microsoft.com/office/powerpoint/2010/main" val="1834793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err="1"/>
              <a:t>Beispiele</a:t>
            </a:r>
            <a:r>
              <a:rPr lang="en-GB" sz="4000" dirty="0"/>
              <a:t> </a:t>
            </a:r>
            <a:r>
              <a:rPr lang="en-GB" sz="4000" dirty="0" err="1"/>
              <a:t>guter</a:t>
            </a:r>
            <a:r>
              <a:rPr lang="en-GB" sz="4000" dirty="0"/>
              <a:t> Praxis</a:t>
            </a:r>
          </a:p>
        </p:txBody>
      </p:sp>
      <p:sp>
        <p:nvSpPr>
          <p:cNvPr id="3" name="Inhaltsplatzhalter 2"/>
          <p:cNvSpPr>
            <a:spLocks noGrp="1"/>
          </p:cNvSpPr>
          <p:nvPr>
            <p:ph idx="1"/>
          </p:nvPr>
        </p:nvSpPr>
        <p:spPr/>
        <p:txBody>
          <a:bodyPr/>
          <a:lstStyle/>
          <a:p>
            <a:r>
              <a:rPr lang="en-GB" dirty="0"/>
              <a:t>Forbes </a:t>
            </a:r>
            <a:r>
              <a:rPr lang="en-GB" dirty="0" err="1"/>
              <a:t>Liste</a:t>
            </a:r>
            <a:r>
              <a:rPr lang="en-GB" dirty="0"/>
              <a:t> </a:t>
            </a:r>
            <a:r>
              <a:rPr lang="en-GB" dirty="0" err="1"/>
              <a:t>zu</a:t>
            </a:r>
            <a:r>
              <a:rPr lang="en-GB" dirty="0"/>
              <a:t> den </a:t>
            </a:r>
            <a:r>
              <a:rPr lang="en-GB" dirty="0" err="1"/>
              <a:t>weltweit</a:t>
            </a:r>
            <a:r>
              <a:rPr lang="en-GB" dirty="0"/>
              <a:t> am </a:t>
            </a:r>
            <a:r>
              <a:rPr lang="en-GB" dirty="0" err="1"/>
              <a:t>stärksten</a:t>
            </a:r>
            <a:r>
              <a:rPr lang="en-GB" dirty="0"/>
              <a:t> </a:t>
            </a:r>
            <a:r>
              <a:rPr lang="en-GB" dirty="0" err="1"/>
              <a:t>ehrenhaften</a:t>
            </a:r>
            <a:r>
              <a:rPr lang="en-GB" dirty="0"/>
              <a:t> </a:t>
            </a:r>
            <a:r>
              <a:rPr lang="en-GB" dirty="0" err="1"/>
              <a:t>Unternehmen</a:t>
            </a:r>
            <a:r>
              <a:rPr lang="en-GB" dirty="0"/>
              <a:t> </a:t>
            </a:r>
            <a:r>
              <a:rPr lang="en-GB" dirty="0" err="1"/>
              <a:t>für</a:t>
            </a:r>
            <a:r>
              <a:rPr lang="en-GB" dirty="0"/>
              <a:t> </a:t>
            </a:r>
            <a:r>
              <a:rPr lang="en-GB" dirty="0" err="1"/>
              <a:t>gemeinschaftliche</a:t>
            </a:r>
            <a:r>
              <a:rPr lang="en-GB" dirty="0"/>
              <a:t> </a:t>
            </a:r>
            <a:r>
              <a:rPr lang="en-GB" dirty="0" err="1"/>
              <a:t>Verantwortung</a:t>
            </a:r>
            <a:r>
              <a:rPr lang="en-GB" dirty="0"/>
              <a:t> (2019)</a:t>
            </a:r>
            <a:endParaRPr lang="en-GB" dirty="0">
              <a:hlinkClick r:id="rId2"/>
            </a:endParaRPr>
          </a:p>
          <a:p>
            <a:r>
              <a:rPr lang="en-GB" sz="1800" dirty="0">
                <a:hlinkClick r:id="rId2"/>
              </a:rPr>
              <a:t>https://www.forbes.com/sites/vickyvalet/2019/09/17/the-worlds-most-reputable-companies-for-corporate-responsibility-2019/?sh=5f7eaa07679b</a:t>
            </a:r>
            <a:endParaRPr lang="en-GB" sz="1800" dirty="0"/>
          </a:p>
          <a:p>
            <a:endParaRPr lang="en-GB" dirty="0"/>
          </a:p>
        </p:txBody>
      </p:sp>
      <p:graphicFrame>
        <p:nvGraphicFramePr>
          <p:cNvPr id="4" name="Tabelle 3"/>
          <p:cNvGraphicFramePr>
            <a:graphicFrameLocks noGrp="1"/>
          </p:cNvGraphicFramePr>
          <p:nvPr>
            <p:extLst>
              <p:ext uri="{D42A27DB-BD31-4B8C-83A1-F6EECF244321}">
                <p14:modId xmlns:p14="http://schemas.microsoft.com/office/powerpoint/2010/main" val="1836687919"/>
              </p:ext>
            </p:extLst>
          </p:nvPr>
        </p:nvGraphicFramePr>
        <p:xfrm>
          <a:off x="3058886" y="3036747"/>
          <a:ext cx="3263537" cy="3352800"/>
        </p:xfrm>
        <a:graphic>
          <a:graphicData uri="http://schemas.openxmlformats.org/drawingml/2006/table">
            <a:tbl>
              <a:tblPr>
                <a:tableStyleId>{5FD0F851-EC5A-4D38-B0AD-8093EC10F338}</a:tableStyleId>
              </a:tblPr>
              <a:tblGrid>
                <a:gridCol w="534789">
                  <a:extLst>
                    <a:ext uri="{9D8B030D-6E8A-4147-A177-3AD203B41FA5}">
                      <a16:colId xmlns:a16="http://schemas.microsoft.com/office/drawing/2014/main" val="906905478"/>
                    </a:ext>
                  </a:extLst>
                </a:gridCol>
                <a:gridCol w="2728748">
                  <a:extLst>
                    <a:ext uri="{9D8B030D-6E8A-4147-A177-3AD203B41FA5}">
                      <a16:colId xmlns:a16="http://schemas.microsoft.com/office/drawing/2014/main" val="3480449575"/>
                    </a:ext>
                  </a:extLst>
                </a:gridCol>
              </a:tblGrid>
              <a:tr h="310749">
                <a:tc>
                  <a:txBody>
                    <a:bodyPr/>
                    <a:lstStyle/>
                    <a:p>
                      <a:r>
                        <a:rPr lang="en-US" sz="1600" dirty="0">
                          <a:effectLst/>
                        </a:rPr>
                        <a:t>1</a:t>
                      </a:r>
                      <a:endParaRPr lang="en-US" sz="1600" dirty="0"/>
                    </a:p>
                  </a:txBody>
                  <a:tcPr anchor="ctr"/>
                </a:tc>
                <a:tc>
                  <a:txBody>
                    <a:bodyPr/>
                    <a:lstStyle/>
                    <a:p>
                      <a:r>
                        <a:rPr lang="en-US" sz="1600" dirty="0">
                          <a:effectLst/>
                        </a:rPr>
                        <a:t>LEGO Group</a:t>
                      </a:r>
                      <a:endParaRPr lang="en-US" sz="1600" dirty="0"/>
                    </a:p>
                  </a:txBody>
                  <a:tcPr anchor="ctr"/>
                </a:tc>
                <a:extLst>
                  <a:ext uri="{0D108BD9-81ED-4DB2-BD59-A6C34878D82A}">
                    <a16:rowId xmlns:a16="http://schemas.microsoft.com/office/drawing/2014/main" val="3974003190"/>
                  </a:ext>
                </a:extLst>
              </a:tr>
              <a:tr h="310749">
                <a:tc>
                  <a:txBody>
                    <a:bodyPr/>
                    <a:lstStyle/>
                    <a:p>
                      <a:r>
                        <a:rPr lang="en-US" sz="1600" dirty="0">
                          <a:effectLst/>
                        </a:rPr>
                        <a:t>2</a:t>
                      </a:r>
                      <a:endParaRPr lang="en-US" sz="1600" dirty="0"/>
                    </a:p>
                  </a:txBody>
                  <a:tcPr anchor="ctr"/>
                </a:tc>
                <a:tc>
                  <a:txBody>
                    <a:bodyPr/>
                    <a:lstStyle/>
                    <a:p>
                      <a:r>
                        <a:rPr lang="en-US" sz="1600" dirty="0">
                          <a:effectLst/>
                        </a:rPr>
                        <a:t>Natura</a:t>
                      </a:r>
                      <a:endParaRPr lang="en-US" sz="1600" dirty="0"/>
                    </a:p>
                  </a:txBody>
                  <a:tcPr anchor="ctr"/>
                </a:tc>
                <a:extLst>
                  <a:ext uri="{0D108BD9-81ED-4DB2-BD59-A6C34878D82A}">
                    <a16:rowId xmlns:a16="http://schemas.microsoft.com/office/drawing/2014/main" val="2889245136"/>
                  </a:ext>
                </a:extLst>
              </a:tr>
              <a:tr h="310749">
                <a:tc>
                  <a:txBody>
                    <a:bodyPr/>
                    <a:lstStyle/>
                    <a:p>
                      <a:r>
                        <a:rPr lang="en-US" sz="1600">
                          <a:effectLst/>
                        </a:rPr>
                        <a:t>3</a:t>
                      </a:r>
                      <a:endParaRPr lang="en-US" sz="1600"/>
                    </a:p>
                  </a:txBody>
                  <a:tcPr anchor="ctr"/>
                </a:tc>
                <a:tc>
                  <a:txBody>
                    <a:bodyPr/>
                    <a:lstStyle/>
                    <a:p>
                      <a:r>
                        <a:rPr lang="en-US" sz="1600" dirty="0">
                          <a:effectLst/>
                        </a:rPr>
                        <a:t>Microsoft</a:t>
                      </a:r>
                      <a:endParaRPr lang="en-US" sz="1600" dirty="0"/>
                    </a:p>
                  </a:txBody>
                  <a:tcPr anchor="ctr"/>
                </a:tc>
                <a:extLst>
                  <a:ext uri="{0D108BD9-81ED-4DB2-BD59-A6C34878D82A}">
                    <a16:rowId xmlns:a16="http://schemas.microsoft.com/office/drawing/2014/main" val="1512060323"/>
                  </a:ext>
                </a:extLst>
              </a:tr>
              <a:tr h="310749">
                <a:tc>
                  <a:txBody>
                    <a:bodyPr/>
                    <a:lstStyle/>
                    <a:p>
                      <a:r>
                        <a:rPr lang="en-US" sz="1600">
                          <a:effectLst/>
                        </a:rPr>
                        <a:t>4</a:t>
                      </a:r>
                      <a:endParaRPr lang="en-US" sz="1600"/>
                    </a:p>
                  </a:txBody>
                  <a:tcPr anchor="ctr"/>
                </a:tc>
                <a:tc>
                  <a:txBody>
                    <a:bodyPr/>
                    <a:lstStyle/>
                    <a:p>
                      <a:r>
                        <a:rPr lang="en-US" sz="1600" dirty="0">
                          <a:effectLst/>
                        </a:rPr>
                        <a:t>Google</a:t>
                      </a:r>
                      <a:endParaRPr lang="en-US" sz="1600" dirty="0"/>
                    </a:p>
                  </a:txBody>
                  <a:tcPr anchor="ctr"/>
                </a:tc>
                <a:extLst>
                  <a:ext uri="{0D108BD9-81ED-4DB2-BD59-A6C34878D82A}">
                    <a16:rowId xmlns:a16="http://schemas.microsoft.com/office/drawing/2014/main" val="2016458721"/>
                  </a:ext>
                </a:extLst>
              </a:tr>
              <a:tr h="310749">
                <a:tc>
                  <a:txBody>
                    <a:bodyPr/>
                    <a:lstStyle/>
                    <a:p>
                      <a:r>
                        <a:rPr lang="en-US" sz="1600">
                          <a:effectLst/>
                        </a:rPr>
                        <a:t>5</a:t>
                      </a:r>
                      <a:endParaRPr lang="en-US" sz="1600"/>
                    </a:p>
                  </a:txBody>
                  <a:tcPr anchor="ctr"/>
                </a:tc>
                <a:tc>
                  <a:txBody>
                    <a:bodyPr/>
                    <a:lstStyle/>
                    <a:p>
                      <a:r>
                        <a:rPr lang="en-US" sz="1600" dirty="0">
                          <a:effectLst/>
                        </a:rPr>
                        <a:t>The Walt Disney Company</a:t>
                      </a:r>
                      <a:endParaRPr lang="en-US" sz="1600" dirty="0"/>
                    </a:p>
                  </a:txBody>
                  <a:tcPr anchor="ctr"/>
                </a:tc>
                <a:extLst>
                  <a:ext uri="{0D108BD9-81ED-4DB2-BD59-A6C34878D82A}">
                    <a16:rowId xmlns:a16="http://schemas.microsoft.com/office/drawing/2014/main" val="3122777330"/>
                  </a:ext>
                </a:extLst>
              </a:tr>
              <a:tr h="310749">
                <a:tc>
                  <a:txBody>
                    <a:bodyPr/>
                    <a:lstStyle/>
                    <a:p>
                      <a:r>
                        <a:rPr lang="en-US" sz="1600">
                          <a:effectLst/>
                        </a:rPr>
                        <a:t>6</a:t>
                      </a:r>
                      <a:endParaRPr lang="en-US" sz="1600"/>
                    </a:p>
                  </a:txBody>
                  <a:tcPr anchor="ctr"/>
                </a:tc>
                <a:tc>
                  <a:txBody>
                    <a:bodyPr/>
                    <a:lstStyle/>
                    <a:p>
                      <a:r>
                        <a:rPr lang="en-US" sz="1600" dirty="0">
                          <a:effectLst/>
                        </a:rPr>
                        <a:t>The Bosch Group</a:t>
                      </a:r>
                      <a:endParaRPr lang="en-US" sz="1600" dirty="0"/>
                    </a:p>
                  </a:txBody>
                  <a:tcPr anchor="ctr"/>
                </a:tc>
                <a:extLst>
                  <a:ext uri="{0D108BD9-81ED-4DB2-BD59-A6C34878D82A}">
                    <a16:rowId xmlns:a16="http://schemas.microsoft.com/office/drawing/2014/main" val="309054236"/>
                  </a:ext>
                </a:extLst>
              </a:tr>
              <a:tr h="310749">
                <a:tc>
                  <a:txBody>
                    <a:bodyPr/>
                    <a:lstStyle/>
                    <a:p>
                      <a:r>
                        <a:rPr lang="en-US" sz="1600">
                          <a:effectLst/>
                        </a:rPr>
                        <a:t>7</a:t>
                      </a:r>
                      <a:endParaRPr lang="en-US" sz="1600"/>
                    </a:p>
                  </a:txBody>
                  <a:tcPr anchor="ctr"/>
                </a:tc>
                <a:tc>
                  <a:txBody>
                    <a:bodyPr/>
                    <a:lstStyle/>
                    <a:p>
                      <a:r>
                        <a:rPr lang="en-US" sz="1600" dirty="0" err="1">
                          <a:effectLst/>
                        </a:rPr>
                        <a:t>Havaianas</a:t>
                      </a:r>
                      <a:endParaRPr lang="en-US" sz="1600" dirty="0"/>
                    </a:p>
                  </a:txBody>
                  <a:tcPr anchor="ctr"/>
                </a:tc>
                <a:extLst>
                  <a:ext uri="{0D108BD9-81ED-4DB2-BD59-A6C34878D82A}">
                    <a16:rowId xmlns:a16="http://schemas.microsoft.com/office/drawing/2014/main" val="3319910694"/>
                  </a:ext>
                </a:extLst>
              </a:tr>
              <a:tr h="310749">
                <a:tc>
                  <a:txBody>
                    <a:bodyPr/>
                    <a:lstStyle/>
                    <a:p>
                      <a:r>
                        <a:rPr lang="en-US" sz="1600">
                          <a:effectLst/>
                        </a:rPr>
                        <a:t>8</a:t>
                      </a:r>
                      <a:endParaRPr lang="en-US" sz="1600"/>
                    </a:p>
                  </a:txBody>
                  <a:tcPr anchor="ctr"/>
                </a:tc>
                <a:tc>
                  <a:txBody>
                    <a:bodyPr/>
                    <a:lstStyle/>
                    <a:p>
                      <a:r>
                        <a:rPr lang="en-US" sz="1600" dirty="0">
                          <a:effectLst/>
                        </a:rPr>
                        <a:t>Intel</a:t>
                      </a:r>
                      <a:endParaRPr lang="en-US" sz="1600" dirty="0"/>
                    </a:p>
                  </a:txBody>
                  <a:tcPr anchor="ctr"/>
                </a:tc>
                <a:extLst>
                  <a:ext uri="{0D108BD9-81ED-4DB2-BD59-A6C34878D82A}">
                    <a16:rowId xmlns:a16="http://schemas.microsoft.com/office/drawing/2014/main" val="1478883465"/>
                  </a:ext>
                </a:extLst>
              </a:tr>
              <a:tr h="310749">
                <a:tc>
                  <a:txBody>
                    <a:bodyPr/>
                    <a:lstStyle/>
                    <a:p>
                      <a:r>
                        <a:rPr lang="en-US" sz="1600">
                          <a:effectLst/>
                        </a:rPr>
                        <a:t>9</a:t>
                      </a:r>
                      <a:endParaRPr lang="en-US" sz="1600"/>
                    </a:p>
                  </a:txBody>
                  <a:tcPr anchor="ctr"/>
                </a:tc>
                <a:tc>
                  <a:txBody>
                    <a:bodyPr/>
                    <a:lstStyle/>
                    <a:p>
                      <a:r>
                        <a:rPr lang="en-US" sz="1600" dirty="0">
                          <a:effectLst/>
                        </a:rPr>
                        <a:t>Lavazza</a:t>
                      </a:r>
                      <a:endParaRPr lang="en-US" sz="1600" dirty="0"/>
                    </a:p>
                  </a:txBody>
                  <a:tcPr anchor="ctr"/>
                </a:tc>
                <a:extLst>
                  <a:ext uri="{0D108BD9-81ED-4DB2-BD59-A6C34878D82A}">
                    <a16:rowId xmlns:a16="http://schemas.microsoft.com/office/drawing/2014/main" val="4122239468"/>
                  </a:ext>
                </a:extLst>
              </a:tr>
              <a:tr h="310749">
                <a:tc>
                  <a:txBody>
                    <a:bodyPr/>
                    <a:lstStyle/>
                    <a:p>
                      <a:r>
                        <a:rPr lang="en-US" sz="1600">
                          <a:effectLst/>
                        </a:rPr>
                        <a:t>10</a:t>
                      </a:r>
                      <a:endParaRPr lang="en-US" sz="1600"/>
                    </a:p>
                  </a:txBody>
                  <a:tcPr anchor="ctr"/>
                </a:tc>
                <a:tc>
                  <a:txBody>
                    <a:bodyPr/>
                    <a:lstStyle/>
                    <a:p>
                      <a:r>
                        <a:rPr lang="en-US" sz="1600" dirty="0">
                          <a:effectLst/>
                        </a:rPr>
                        <a:t>IKEA</a:t>
                      </a:r>
                      <a:endParaRPr lang="en-US" sz="1600" dirty="0"/>
                    </a:p>
                  </a:txBody>
                  <a:tcPr anchor="ctr"/>
                </a:tc>
                <a:extLst>
                  <a:ext uri="{0D108BD9-81ED-4DB2-BD59-A6C34878D82A}">
                    <a16:rowId xmlns:a16="http://schemas.microsoft.com/office/drawing/2014/main" val="3214447272"/>
                  </a:ext>
                </a:extLst>
              </a:tr>
            </a:tbl>
          </a:graphicData>
        </a:graphic>
      </p:graphicFrame>
    </p:spTree>
    <p:extLst>
      <p:ext uri="{BB962C8B-B14F-4D97-AF65-F5344CB8AC3E}">
        <p14:creationId xmlns:p14="http://schemas.microsoft.com/office/powerpoint/2010/main" val="1777710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err="1"/>
              <a:t>Beispiele</a:t>
            </a:r>
            <a:r>
              <a:rPr lang="en-GB" dirty="0"/>
              <a:t> </a:t>
            </a:r>
            <a:r>
              <a:rPr lang="en-GB" dirty="0" err="1"/>
              <a:t>guter</a:t>
            </a:r>
            <a:r>
              <a:rPr lang="en-GB" dirty="0"/>
              <a:t> Praxis</a:t>
            </a:r>
          </a:p>
        </p:txBody>
      </p:sp>
      <p:sp>
        <p:nvSpPr>
          <p:cNvPr id="3" name="Inhaltsplatzhalter 2"/>
          <p:cNvSpPr>
            <a:spLocks noGrp="1"/>
          </p:cNvSpPr>
          <p:nvPr>
            <p:ph idx="1"/>
          </p:nvPr>
        </p:nvSpPr>
        <p:spPr>
          <a:xfrm>
            <a:off x="838200" y="1691640"/>
            <a:ext cx="10515600" cy="4262531"/>
          </a:xfrm>
        </p:spPr>
        <p:txBody>
          <a:bodyPr>
            <a:normAutofit fontScale="62500" lnSpcReduction="20000"/>
          </a:bodyPr>
          <a:lstStyle/>
          <a:p>
            <a:pPr marL="0" indent="0">
              <a:buNone/>
            </a:pPr>
            <a:r>
              <a:rPr lang="en-GB" sz="2900" dirty="0"/>
              <a:t>LEGO </a:t>
            </a:r>
          </a:p>
          <a:p>
            <a:r>
              <a:rPr lang="en-GB" dirty="0"/>
              <a:t>Greenpeace Fall: </a:t>
            </a:r>
            <a:r>
              <a:rPr lang="en-GB" b="0" dirty="0"/>
              <a:t>Wie hat LEGO auf die </a:t>
            </a:r>
            <a:r>
              <a:rPr lang="en-GB" b="0" dirty="0" err="1"/>
              <a:t>Kampagne</a:t>
            </a:r>
            <a:r>
              <a:rPr lang="en-GB" b="0" dirty="0"/>
              <a:t> von Greenpeace </a:t>
            </a:r>
            <a:r>
              <a:rPr lang="en-GB" b="0" dirty="0" err="1"/>
              <a:t>reagiert</a:t>
            </a:r>
            <a:r>
              <a:rPr lang="en-GB" b="0" dirty="0"/>
              <a:t>?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lvl="1"/>
            <a:r>
              <a:rPr lang="en-GB" dirty="0">
                <a:hlinkClick r:id="rId2"/>
              </a:rPr>
              <a:t>https://youtu.be/qhbliUq0_r4</a:t>
            </a:r>
          </a:p>
          <a:p>
            <a:pPr lvl="1"/>
            <a:r>
              <a:rPr lang="en-GB" dirty="0">
                <a:hlinkClick r:id="rId2"/>
              </a:rPr>
              <a:t>https://www.theguardian.com/environment/2014/oct/09/lego-ends-shell-partnership-following-greenpeace-campaign</a:t>
            </a:r>
            <a:r>
              <a:rPr lang="en-GB" dirty="0"/>
              <a:t> </a:t>
            </a:r>
          </a:p>
          <a:p>
            <a:r>
              <a:rPr lang="en-GB" b="1" dirty="0"/>
              <a:t>Wie hat </a:t>
            </a:r>
            <a:r>
              <a:rPr lang="en-GB" b="1" dirty="0" err="1"/>
              <a:t>sich</a:t>
            </a:r>
            <a:r>
              <a:rPr lang="en-GB" b="1" dirty="0"/>
              <a:t> LEGO neu </a:t>
            </a:r>
            <a:r>
              <a:rPr lang="en-GB" b="1" dirty="0" err="1"/>
              <a:t>aufgestellt</a:t>
            </a:r>
            <a:r>
              <a:rPr lang="en-GB" b="1" dirty="0"/>
              <a:t> </a:t>
            </a:r>
            <a:r>
              <a:rPr lang="en-GB" b="1" dirty="0" err="1"/>
              <a:t>als</a:t>
            </a:r>
            <a:r>
              <a:rPr lang="en-GB" b="1" dirty="0"/>
              <a:t> </a:t>
            </a:r>
            <a:r>
              <a:rPr lang="en-GB" b="1" dirty="0" err="1"/>
              <a:t>eine</a:t>
            </a:r>
            <a:r>
              <a:rPr lang="en-GB" b="1" dirty="0"/>
              <a:t> </a:t>
            </a:r>
            <a:r>
              <a:rPr lang="en-GB" b="1" dirty="0" err="1"/>
              <a:t>zielgerichtete</a:t>
            </a:r>
            <a:r>
              <a:rPr lang="en-GB" b="1" dirty="0"/>
              <a:t> und </a:t>
            </a:r>
            <a:r>
              <a:rPr lang="en-GB" b="1" dirty="0" err="1"/>
              <a:t>nachhaltige</a:t>
            </a:r>
            <a:r>
              <a:rPr lang="en-GB" b="1" dirty="0"/>
              <a:t> </a:t>
            </a:r>
            <a:r>
              <a:rPr lang="en-GB" b="1" dirty="0" err="1"/>
              <a:t>Marke</a:t>
            </a:r>
            <a:r>
              <a:rPr lang="en-GB" b="1" dirty="0"/>
              <a:t> ?</a:t>
            </a:r>
          </a:p>
          <a:p>
            <a:pPr lvl="1"/>
            <a:r>
              <a:rPr lang="en-GB" dirty="0">
                <a:hlinkClick r:id="rId3"/>
              </a:rPr>
              <a:t>https://www.forbes.com/sites/simonmainwaring/2016/08/11/how-lego-rebuilt-itself-as-a-purposeful-and-sustainable-brand/?sh=641e125c6f3c</a:t>
            </a:r>
            <a:r>
              <a:rPr lang="en-GB" dirty="0"/>
              <a:t> </a:t>
            </a:r>
          </a:p>
          <a:p>
            <a:pPr lvl="1"/>
            <a:endParaRPr lang="en-GB" dirty="0"/>
          </a:p>
        </p:txBody>
      </p:sp>
      <p:sp>
        <p:nvSpPr>
          <p:cNvPr id="4" name="Fußzeilenplatzhalter 3"/>
          <p:cNvSpPr>
            <a:spLocks noGrp="1"/>
          </p:cNvSpPr>
          <p:nvPr>
            <p:ph type="ftr" sz="quarter" idx="11"/>
          </p:nvPr>
        </p:nvSpPr>
        <p:spPr/>
        <p:txBody>
          <a:bodyPr/>
          <a:lstStyle/>
          <a:p>
            <a:endParaRPr lang="en-US"/>
          </a:p>
        </p:txBody>
      </p:sp>
      <p:pic>
        <p:nvPicPr>
          <p:cNvPr id="5" name="Grafik 4"/>
          <p:cNvPicPr>
            <a:picLocks noChangeAspect="1"/>
          </p:cNvPicPr>
          <p:nvPr/>
        </p:nvPicPr>
        <p:blipFill>
          <a:blip r:embed="rId4"/>
          <a:stretch>
            <a:fillRect/>
          </a:stretch>
        </p:blipFill>
        <p:spPr>
          <a:xfrm>
            <a:off x="1089290" y="2235199"/>
            <a:ext cx="3481119" cy="2088671"/>
          </a:xfrm>
          <a:prstGeom prst="rect">
            <a:avLst/>
          </a:prstGeom>
        </p:spPr>
      </p:pic>
    </p:spTree>
    <p:extLst>
      <p:ext uri="{BB962C8B-B14F-4D97-AF65-F5344CB8AC3E}">
        <p14:creationId xmlns:p14="http://schemas.microsoft.com/office/powerpoint/2010/main" val="2472144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err="1"/>
              <a:t>Weitere</a:t>
            </a:r>
            <a:r>
              <a:rPr lang="en-GB" sz="4000" dirty="0"/>
              <a:t> </a:t>
            </a:r>
            <a:r>
              <a:rPr lang="en-GB" sz="4000" dirty="0" err="1"/>
              <a:t>Quellen</a:t>
            </a:r>
            <a:r>
              <a:rPr lang="en-GB" sz="4000" dirty="0"/>
              <a:t> </a:t>
            </a:r>
            <a:r>
              <a:rPr lang="en-GB" sz="4000" dirty="0" err="1"/>
              <a:t>zum</a:t>
            </a:r>
            <a:r>
              <a:rPr lang="en-GB" sz="4000" dirty="0"/>
              <a:t> CSR</a:t>
            </a:r>
          </a:p>
        </p:txBody>
      </p:sp>
      <p:sp>
        <p:nvSpPr>
          <p:cNvPr id="3" name="Inhaltsplatzhalter 2"/>
          <p:cNvSpPr>
            <a:spLocks noGrp="1"/>
          </p:cNvSpPr>
          <p:nvPr>
            <p:ph idx="1"/>
          </p:nvPr>
        </p:nvSpPr>
        <p:spPr/>
        <p:txBody>
          <a:bodyPr/>
          <a:lstStyle/>
          <a:p>
            <a:r>
              <a:rPr lang="en-GB" dirty="0">
                <a:hlinkClick r:id="rId2"/>
              </a:rPr>
              <a:t>https://www.goodreturns.org/blog/5-creative-csr-initiatives</a:t>
            </a:r>
            <a:endParaRPr lang="en-GB" dirty="0"/>
          </a:p>
          <a:p>
            <a:pPr lvl="0"/>
            <a:r>
              <a:rPr lang="en-GB" dirty="0"/>
              <a:t>Was </a:t>
            </a:r>
            <a:r>
              <a:rPr lang="en-GB" dirty="0" err="1"/>
              <a:t>ist</a:t>
            </a:r>
            <a:r>
              <a:rPr lang="en-GB" dirty="0"/>
              <a:t> CSR: </a:t>
            </a:r>
            <a:r>
              <a:rPr lang="en-GB" u="sng" dirty="0">
                <a:hlinkClick r:id="rId3"/>
              </a:rPr>
              <a:t>https://youtu.be/1bpf_sHebLI</a:t>
            </a:r>
            <a:endParaRPr lang="en-GB" dirty="0"/>
          </a:p>
          <a:p>
            <a:pPr lvl="0"/>
            <a:r>
              <a:rPr lang="en-GB" dirty="0" err="1"/>
              <a:t>TedTalk</a:t>
            </a:r>
            <a:r>
              <a:rPr lang="en-GB" dirty="0"/>
              <a:t> Die </a:t>
            </a:r>
            <a:r>
              <a:rPr lang="en-GB" dirty="0" err="1"/>
              <a:t>soziale</a:t>
            </a:r>
            <a:r>
              <a:rPr lang="en-GB" dirty="0"/>
              <a:t> </a:t>
            </a:r>
            <a:r>
              <a:rPr lang="en-GB" dirty="0" err="1"/>
              <a:t>Verantwortlichkeit</a:t>
            </a:r>
            <a:r>
              <a:rPr lang="en-GB" dirty="0"/>
              <a:t> von </a:t>
            </a:r>
            <a:r>
              <a:rPr lang="en-GB" dirty="0" err="1"/>
              <a:t>Unternehmen</a:t>
            </a:r>
            <a:r>
              <a:rPr lang="en-GB" dirty="0"/>
              <a:t> | Alex Edmans | </a:t>
            </a:r>
            <a:r>
              <a:rPr lang="en-GB" dirty="0" err="1"/>
              <a:t>TEDxLondonBusinessSchool</a:t>
            </a:r>
            <a:r>
              <a:rPr lang="en-GB" dirty="0"/>
              <a:t> </a:t>
            </a:r>
            <a:r>
              <a:rPr lang="en-GB" u="sng" dirty="0">
                <a:hlinkClick r:id="rId4"/>
              </a:rPr>
              <a:t>https://www.youtube.com/watch?v=Z5KZhm19EO0</a:t>
            </a:r>
            <a:endParaRPr lang="en-GB" dirty="0"/>
          </a:p>
          <a:p>
            <a:pPr lvl="0"/>
            <a:r>
              <a:rPr lang="en-GB" dirty="0"/>
              <a:t>Corporate Social Responsibility (CSR): </a:t>
            </a:r>
            <a:r>
              <a:rPr lang="en-GB" dirty="0" err="1"/>
              <a:t>Practische</a:t>
            </a:r>
            <a:r>
              <a:rPr lang="en-GB" dirty="0"/>
              <a:t> </a:t>
            </a:r>
            <a:r>
              <a:rPr lang="en-GB" dirty="0" err="1"/>
              <a:t>Perspektiven</a:t>
            </a:r>
            <a:r>
              <a:rPr lang="en-GB" dirty="0"/>
              <a:t> von Thomas </a:t>
            </a:r>
            <a:r>
              <a:rPr lang="en-GB" dirty="0" err="1"/>
              <a:t>Beschorner</a:t>
            </a:r>
            <a:r>
              <a:rPr lang="en-GB" dirty="0"/>
              <a:t> </a:t>
            </a:r>
            <a:r>
              <a:rPr lang="en-GB" u="sng" dirty="0">
                <a:hlinkClick r:id="rId5"/>
              </a:rPr>
              <a:t>https://youtu.be/l9IyDvkxADU</a:t>
            </a:r>
            <a:r>
              <a:rPr lang="en-GB" dirty="0"/>
              <a:t> </a:t>
            </a:r>
          </a:p>
          <a:p>
            <a:pPr lvl="0"/>
            <a:r>
              <a:rPr lang="en-GB" dirty="0"/>
              <a:t>Business and Corporate Social Responsibility (CSR) </a:t>
            </a:r>
            <a:r>
              <a:rPr lang="en-GB" u="sng" dirty="0">
                <a:hlinkClick r:id="rId6"/>
              </a:rPr>
              <a:t>https://youtu.be/nkteAJBtM9A</a:t>
            </a:r>
            <a:r>
              <a:rPr lang="en-GB" dirty="0"/>
              <a:t> </a:t>
            </a:r>
          </a:p>
          <a:p>
            <a:endParaRPr lang="en-GB" dirty="0"/>
          </a:p>
          <a:p>
            <a:endParaRPr lang="en-GB" dirty="0"/>
          </a:p>
        </p:txBody>
      </p:sp>
    </p:spTree>
    <p:extLst>
      <p:ext uri="{BB962C8B-B14F-4D97-AF65-F5344CB8AC3E}">
        <p14:creationId xmlns:p14="http://schemas.microsoft.com/office/powerpoint/2010/main" val="1850610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1766E-C461-44C6-999D-2AF60C111AAC}"/>
              </a:ext>
            </a:extLst>
          </p:cNvPr>
          <p:cNvSpPr>
            <a:spLocks noGrp="1"/>
          </p:cNvSpPr>
          <p:nvPr>
            <p:ph type="title"/>
          </p:nvPr>
        </p:nvSpPr>
        <p:spPr>
          <a:xfrm>
            <a:off x="838200" y="1183821"/>
            <a:ext cx="10515600" cy="2955472"/>
          </a:xfrm>
        </p:spPr>
        <p:txBody>
          <a:bodyPr>
            <a:normAutofit fontScale="90000"/>
          </a:bodyPr>
          <a:lstStyle/>
          <a:p>
            <a:r>
              <a:rPr lang="en-GB" dirty="0" err="1"/>
              <a:t>Vielen</a:t>
            </a:r>
            <a:r>
              <a:rPr lang="en-GB" dirty="0"/>
              <a:t> Dank </a:t>
            </a:r>
            <a:r>
              <a:rPr lang="en-GB" dirty="0" err="1"/>
              <a:t>für</a:t>
            </a:r>
            <a:r>
              <a:rPr lang="en-GB" dirty="0"/>
              <a:t> </a:t>
            </a:r>
            <a:r>
              <a:rPr lang="en-GB" dirty="0" err="1"/>
              <a:t>Ihre</a:t>
            </a:r>
            <a:r>
              <a:rPr lang="en-GB" dirty="0"/>
              <a:t> </a:t>
            </a:r>
            <a:r>
              <a:rPr lang="en-GB" dirty="0" err="1"/>
              <a:t>Aufmerksamkeit</a:t>
            </a:r>
            <a:r>
              <a:rPr lang="en-GB" dirty="0"/>
              <a:t>.</a:t>
            </a:r>
            <a:br>
              <a:rPr lang="en-GB" dirty="0"/>
            </a:br>
            <a:br>
              <a:rPr lang="en-GB" dirty="0"/>
            </a:br>
            <a:r>
              <a:rPr lang="en-GB" dirty="0" err="1"/>
              <a:t>Wir</a:t>
            </a:r>
            <a:r>
              <a:rPr lang="en-GB" dirty="0"/>
              <a:t> </a:t>
            </a:r>
            <a:r>
              <a:rPr lang="en-GB" dirty="0" err="1"/>
              <a:t>freuen</a:t>
            </a:r>
            <a:r>
              <a:rPr lang="en-GB" dirty="0"/>
              <a:t> </a:t>
            </a:r>
            <a:r>
              <a:rPr lang="en-GB" dirty="0" err="1"/>
              <a:t>uns</a:t>
            </a:r>
            <a:r>
              <a:rPr lang="en-GB" dirty="0"/>
              <a:t> auf </a:t>
            </a:r>
            <a:r>
              <a:rPr lang="en-GB" dirty="0" err="1"/>
              <a:t>Ihre</a:t>
            </a:r>
            <a:r>
              <a:rPr lang="en-GB" dirty="0"/>
              <a:t> </a:t>
            </a:r>
            <a:r>
              <a:rPr lang="en-GB" dirty="0" err="1"/>
              <a:t>Kommentare</a:t>
            </a:r>
            <a:r>
              <a:rPr lang="en-GB" dirty="0"/>
              <a:t> und </a:t>
            </a:r>
            <a:r>
              <a:rPr lang="en-GB" dirty="0" err="1"/>
              <a:t>Fragen</a:t>
            </a:r>
            <a:r>
              <a:rPr lang="en-GB" dirty="0"/>
              <a:t>.</a:t>
            </a:r>
          </a:p>
        </p:txBody>
      </p:sp>
      <p:sp>
        <p:nvSpPr>
          <p:cNvPr id="3" name="Fußzeilenplatzhalter 2">
            <a:extLst>
              <a:ext uri="{FF2B5EF4-FFF2-40B4-BE49-F238E27FC236}">
                <a16:creationId xmlns:a16="http://schemas.microsoft.com/office/drawing/2014/main" id="{29F50C51-C445-4F1A-96E0-5965085B925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496307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05161"/>
            <a:ext cx="10515600" cy="781685"/>
          </a:xfrm>
        </p:spPr>
        <p:txBody>
          <a:bodyPr>
            <a:normAutofit/>
          </a:bodyPr>
          <a:lstStyle/>
          <a:p>
            <a:r>
              <a:rPr lang="en-GB" sz="4000" dirty="0" err="1"/>
              <a:t>Konzeptioneller</a:t>
            </a:r>
            <a:r>
              <a:rPr lang="en-GB" sz="4000" dirty="0"/>
              <a:t> </a:t>
            </a:r>
            <a:r>
              <a:rPr lang="en-GB" sz="4000" dirty="0" err="1"/>
              <a:t>Rahmen</a:t>
            </a:r>
            <a:endParaRPr lang="en-GB" sz="4000" dirty="0"/>
          </a:p>
        </p:txBody>
      </p:sp>
      <p:sp>
        <p:nvSpPr>
          <p:cNvPr id="3" name="Inhaltsplatzhalter 2"/>
          <p:cNvSpPr>
            <a:spLocks noGrp="1"/>
          </p:cNvSpPr>
          <p:nvPr>
            <p:ph idx="1"/>
          </p:nvPr>
        </p:nvSpPr>
        <p:spPr>
          <a:xfrm>
            <a:off x="838200" y="1488447"/>
            <a:ext cx="10515600" cy="4829233"/>
          </a:xfrm>
        </p:spPr>
        <p:txBody>
          <a:bodyPr>
            <a:normAutofit fontScale="70000" lnSpcReduction="20000"/>
          </a:bodyPr>
          <a:lstStyle/>
          <a:p>
            <a:pPr marL="0" indent="0">
              <a:lnSpc>
                <a:spcPct val="150000"/>
              </a:lnSpc>
              <a:buNone/>
            </a:pPr>
            <a:r>
              <a:rPr lang="en-GB" sz="2600" dirty="0" err="1">
                <a:solidFill>
                  <a:schemeClr val="tx1"/>
                </a:solidFill>
              </a:rPr>
              <a:t>Geschichte</a:t>
            </a:r>
            <a:endParaRPr lang="en-GB" sz="2600" dirty="0">
              <a:solidFill>
                <a:schemeClr val="tx1"/>
              </a:solidFill>
            </a:endParaRPr>
          </a:p>
          <a:p>
            <a:pPr>
              <a:lnSpc>
                <a:spcPct val="150000"/>
              </a:lnSpc>
            </a:pPr>
            <a:r>
              <a:rPr lang="en-GB" sz="2300" dirty="0" err="1"/>
              <a:t>Über</a:t>
            </a:r>
            <a:r>
              <a:rPr lang="en-GB" sz="2300" dirty="0"/>
              <a:t> die </a:t>
            </a:r>
            <a:r>
              <a:rPr lang="en-GB" sz="2300" dirty="0" err="1"/>
              <a:t>letzten</a:t>
            </a:r>
            <a:r>
              <a:rPr lang="en-GB" sz="2300" dirty="0"/>
              <a:t> </a:t>
            </a:r>
            <a:r>
              <a:rPr lang="en-GB" sz="2300" dirty="0" err="1"/>
              <a:t>zwei</a:t>
            </a:r>
            <a:r>
              <a:rPr lang="en-GB" sz="2300" dirty="0"/>
              <a:t> </a:t>
            </a:r>
            <a:r>
              <a:rPr lang="en-GB" sz="2300" dirty="0" err="1"/>
              <a:t>Dekaden</a:t>
            </a:r>
            <a:r>
              <a:rPr lang="en-GB" sz="2300" dirty="0"/>
              <a:t> </a:t>
            </a:r>
            <a:r>
              <a:rPr lang="en-GB" sz="2300" dirty="0" err="1"/>
              <a:t>ist</a:t>
            </a:r>
            <a:r>
              <a:rPr lang="en-GB" sz="2300" dirty="0"/>
              <a:t> das Interesse an CSR </a:t>
            </a:r>
            <a:r>
              <a:rPr lang="en-GB" sz="2300" dirty="0" err="1"/>
              <a:t>beständig</a:t>
            </a:r>
            <a:r>
              <a:rPr lang="en-GB" sz="2300" dirty="0"/>
              <a:t> </a:t>
            </a:r>
            <a:r>
              <a:rPr lang="en-GB" sz="2300" dirty="0" err="1"/>
              <a:t>angewachsen</a:t>
            </a:r>
            <a:r>
              <a:rPr lang="en-GB" sz="2300" dirty="0"/>
              <a:t>. Dies </a:t>
            </a:r>
            <a:r>
              <a:rPr lang="en-GB" sz="2300" dirty="0" err="1"/>
              <a:t>ist</a:t>
            </a:r>
            <a:r>
              <a:rPr lang="en-GB" sz="2300" dirty="0"/>
              <a:t> das </a:t>
            </a:r>
            <a:r>
              <a:rPr lang="en-GB" sz="2300" dirty="0" err="1"/>
              <a:t>Ergebnis</a:t>
            </a:r>
            <a:r>
              <a:rPr lang="en-GB" sz="2300" dirty="0"/>
              <a:t> von </a:t>
            </a:r>
            <a:r>
              <a:rPr lang="en-GB" sz="2300" dirty="0" err="1"/>
              <a:t>drei</a:t>
            </a:r>
            <a:r>
              <a:rPr lang="en-GB" sz="2300" dirty="0"/>
              <a:t> </a:t>
            </a:r>
            <a:r>
              <a:rPr lang="en-GB" sz="2300" dirty="0" err="1"/>
              <a:t>zusammenhängenden</a:t>
            </a:r>
            <a:r>
              <a:rPr lang="en-GB" sz="2300" dirty="0"/>
              <a:t> </a:t>
            </a:r>
            <a:r>
              <a:rPr lang="en-GB" sz="2300" dirty="0" err="1"/>
              <a:t>Entwicklungen</a:t>
            </a:r>
            <a:r>
              <a:rPr lang="en-GB" sz="2300" dirty="0"/>
              <a:t>:</a:t>
            </a:r>
          </a:p>
          <a:p>
            <a:pPr lvl="1">
              <a:lnSpc>
                <a:spcPct val="150000"/>
              </a:lnSpc>
            </a:pPr>
            <a:r>
              <a:rPr lang="en-GB" sz="2100" b="1" dirty="0" err="1"/>
              <a:t>Erstens</a:t>
            </a:r>
            <a:r>
              <a:rPr lang="en-GB" sz="2100" b="1" dirty="0"/>
              <a:t>:</a:t>
            </a:r>
            <a:r>
              <a:rPr lang="en-GB" sz="2100" dirty="0"/>
              <a:t> </a:t>
            </a:r>
            <a:r>
              <a:rPr lang="en-GB" sz="2100" dirty="0" err="1"/>
              <a:t>Politische</a:t>
            </a:r>
            <a:r>
              <a:rPr lang="en-GB" sz="2100" dirty="0"/>
              <a:t> </a:t>
            </a:r>
            <a:r>
              <a:rPr lang="en-GB" sz="2100" dirty="0" err="1"/>
              <a:t>Veränderungen</a:t>
            </a:r>
            <a:r>
              <a:rPr lang="en-GB" sz="2100" dirty="0"/>
              <a:t> </a:t>
            </a:r>
            <a:r>
              <a:rPr lang="en-GB" sz="2100" dirty="0" err="1"/>
              <a:t>haben</a:t>
            </a:r>
            <a:r>
              <a:rPr lang="en-GB" sz="2100" dirty="0"/>
              <a:t> </a:t>
            </a:r>
            <a:r>
              <a:rPr lang="en-GB" sz="2100" dirty="0" err="1"/>
              <a:t>zu</a:t>
            </a:r>
            <a:r>
              <a:rPr lang="en-GB" sz="2100" dirty="0"/>
              <a:t> </a:t>
            </a:r>
            <a:r>
              <a:rPr lang="en-GB" sz="2100" dirty="0" err="1"/>
              <a:t>einer</a:t>
            </a:r>
            <a:r>
              <a:rPr lang="en-GB" sz="2100" dirty="0"/>
              <a:t> </a:t>
            </a:r>
            <a:r>
              <a:rPr lang="en-GB" sz="2100" dirty="0" err="1"/>
              <a:t>relativen</a:t>
            </a:r>
            <a:r>
              <a:rPr lang="en-GB" sz="2100" dirty="0"/>
              <a:t> Erosion der </a:t>
            </a:r>
            <a:r>
              <a:rPr lang="en-GB" sz="2100" dirty="0" err="1"/>
              <a:t>Macht</a:t>
            </a:r>
            <a:r>
              <a:rPr lang="en-GB" sz="2100" dirty="0"/>
              <a:t> von </a:t>
            </a:r>
            <a:r>
              <a:rPr lang="en-GB" sz="2100" dirty="0" err="1"/>
              <a:t>nationalen</a:t>
            </a:r>
            <a:r>
              <a:rPr lang="en-GB" sz="2100" dirty="0"/>
              <a:t> </a:t>
            </a:r>
            <a:r>
              <a:rPr lang="en-GB" sz="2100" dirty="0" err="1"/>
              <a:t>Regierungen</a:t>
            </a:r>
            <a:r>
              <a:rPr lang="en-GB" sz="2100" dirty="0"/>
              <a:t> in </a:t>
            </a:r>
            <a:r>
              <a:rPr lang="en-GB" sz="2100" dirty="0" err="1"/>
              <a:t>industrialisierten</a:t>
            </a:r>
            <a:r>
              <a:rPr lang="en-GB" sz="2100" dirty="0"/>
              <a:t> </a:t>
            </a:r>
            <a:r>
              <a:rPr lang="en-GB" sz="2100" dirty="0" err="1"/>
              <a:t>Ländern</a:t>
            </a:r>
            <a:r>
              <a:rPr lang="en-GB" sz="2100" dirty="0"/>
              <a:t> </a:t>
            </a:r>
            <a:r>
              <a:rPr lang="en-GB" sz="2100" dirty="0" err="1"/>
              <a:t>geführt</a:t>
            </a:r>
            <a:r>
              <a:rPr lang="en-GB" sz="2100" dirty="0"/>
              <a:t>. </a:t>
            </a:r>
          </a:p>
          <a:p>
            <a:pPr lvl="1">
              <a:lnSpc>
                <a:spcPct val="150000"/>
              </a:lnSpc>
            </a:pPr>
            <a:r>
              <a:rPr lang="en-GB" sz="2100" b="1" dirty="0" err="1"/>
              <a:t>Zweitens</a:t>
            </a:r>
            <a:r>
              <a:rPr lang="en-GB" sz="2100" b="1" dirty="0"/>
              <a:t>: </a:t>
            </a:r>
            <a:r>
              <a:rPr lang="en-GB" sz="2100" dirty="0"/>
              <a:t>Die </a:t>
            </a:r>
            <a:r>
              <a:rPr lang="en-GB" sz="2100" dirty="0" err="1"/>
              <a:t>zivile</a:t>
            </a:r>
            <a:r>
              <a:rPr lang="en-GB" sz="2100" dirty="0"/>
              <a:t> Gesellschaft in </a:t>
            </a:r>
            <a:r>
              <a:rPr lang="en-GB" sz="2100" dirty="0" err="1"/>
              <a:t>industrialisierten</a:t>
            </a:r>
            <a:r>
              <a:rPr lang="en-GB" sz="2100" dirty="0"/>
              <a:t> </a:t>
            </a:r>
            <a:r>
              <a:rPr lang="en-GB" sz="2100" dirty="0" err="1"/>
              <a:t>Ländern</a:t>
            </a:r>
            <a:r>
              <a:rPr lang="en-GB" sz="2100" dirty="0"/>
              <a:t> hat in den </a:t>
            </a:r>
            <a:r>
              <a:rPr lang="en-GB" sz="2100" dirty="0" err="1"/>
              <a:t>letzten</a:t>
            </a:r>
            <a:r>
              <a:rPr lang="en-GB" sz="2100" dirty="0"/>
              <a:t> </a:t>
            </a:r>
            <a:r>
              <a:rPr lang="en-GB" sz="2100" dirty="0" err="1"/>
              <a:t>Dekaden</a:t>
            </a:r>
            <a:r>
              <a:rPr lang="en-GB" sz="2100" dirty="0"/>
              <a:t> </a:t>
            </a:r>
            <a:r>
              <a:rPr lang="en-GB" sz="2100" dirty="0" err="1"/>
              <a:t>wichtige</a:t>
            </a:r>
            <a:r>
              <a:rPr lang="en-GB" sz="2100" dirty="0"/>
              <a:t> </a:t>
            </a:r>
            <a:r>
              <a:rPr lang="en-GB" sz="2100" dirty="0" err="1"/>
              <a:t>Veränderungen</a:t>
            </a:r>
            <a:r>
              <a:rPr lang="en-GB" sz="2100" dirty="0"/>
              <a:t> </a:t>
            </a:r>
            <a:r>
              <a:rPr lang="en-GB" sz="2100" dirty="0" err="1"/>
              <a:t>erlebt</a:t>
            </a:r>
            <a:r>
              <a:rPr lang="en-GB" sz="2100" dirty="0"/>
              <a:t>. </a:t>
            </a:r>
            <a:r>
              <a:rPr lang="en-GB" sz="2100" dirty="0" err="1"/>
              <a:t>Dadurch</a:t>
            </a:r>
            <a:r>
              <a:rPr lang="en-GB" sz="2100" dirty="0"/>
              <a:t> </a:t>
            </a:r>
            <a:r>
              <a:rPr lang="en-GB" sz="2100" dirty="0" err="1"/>
              <a:t>ist</a:t>
            </a:r>
            <a:r>
              <a:rPr lang="en-GB" sz="2100" dirty="0"/>
              <a:t> </a:t>
            </a:r>
            <a:r>
              <a:rPr lang="en-GB" sz="2100" dirty="0" err="1"/>
              <a:t>ein</a:t>
            </a:r>
            <a:r>
              <a:rPr lang="en-GB" sz="2100" dirty="0"/>
              <a:t> </a:t>
            </a:r>
            <a:r>
              <a:rPr lang="en-GB" sz="2100" dirty="0" err="1"/>
              <a:t>wachsendes</a:t>
            </a:r>
            <a:r>
              <a:rPr lang="en-GB" sz="2100" dirty="0"/>
              <a:t> </a:t>
            </a:r>
            <a:r>
              <a:rPr lang="en-GB" sz="2100" dirty="0" err="1"/>
              <a:t>Bewusstsein</a:t>
            </a:r>
            <a:r>
              <a:rPr lang="en-GB" sz="2100" dirty="0"/>
              <a:t> </a:t>
            </a:r>
            <a:r>
              <a:rPr lang="en-GB" sz="2100" dirty="0" err="1"/>
              <a:t>für</a:t>
            </a:r>
            <a:r>
              <a:rPr lang="en-GB" sz="2100" dirty="0"/>
              <a:t> </a:t>
            </a:r>
            <a:r>
              <a:rPr lang="en-GB" sz="2100" dirty="0" err="1"/>
              <a:t>Umweltprobleme</a:t>
            </a:r>
            <a:r>
              <a:rPr lang="en-GB" sz="2100" dirty="0"/>
              <a:t> und </a:t>
            </a:r>
            <a:r>
              <a:rPr lang="en-GB" sz="2100" dirty="0" err="1"/>
              <a:t>bestehende</a:t>
            </a:r>
            <a:r>
              <a:rPr lang="en-GB" sz="2100" dirty="0"/>
              <a:t> </a:t>
            </a:r>
            <a:r>
              <a:rPr lang="en-GB" sz="2100" dirty="0" err="1"/>
              <a:t>soziale</a:t>
            </a:r>
            <a:r>
              <a:rPr lang="en-GB" sz="2100" dirty="0"/>
              <a:t> </a:t>
            </a:r>
            <a:r>
              <a:rPr lang="en-GB" sz="2100" dirty="0" err="1"/>
              <a:t>Ungleichheit</a:t>
            </a:r>
            <a:r>
              <a:rPr lang="en-GB" sz="2100" dirty="0"/>
              <a:t> </a:t>
            </a:r>
            <a:r>
              <a:rPr lang="en-GB" sz="2100" dirty="0" err="1"/>
              <a:t>entstanden</a:t>
            </a:r>
            <a:r>
              <a:rPr lang="en-GB" sz="2100" dirty="0"/>
              <a:t>, die oft </a:t>
            </a:r>
            <a:r>
              <a:rPr lang="en-GB" sz="2100" dirty="0" err="1"/>
              <a:t>durch</a:t>
            </a:r>
            <a:r>
              <a:rPr lang="en-GB" sz="2100" dirty="0"/>
              <a:t> </a:t>
            </a:r>
            <a:r>
              <a:rPr lang="en-GB" sz="2100" dirty="0" err="1"/>
              <a:t>Kampagnenaktivitäten</a:t>
            </a:r>
            <a:r>
              <a:rPr lang="en-GB" sz="2100" dirty="0"/>
              <a:t> von </a:t>
            </a:r>
            <a:r>
              <a:rPr lang="en-GB" sz="2100" dirty="0" err="1"/>
              <a:t>Aktivistengruppen</a:t>
            </a:r>
            <a:r>
              <a:rPr lang="en-GB" sz="2100" dirty="0"/>
              <a:t> </a:t>
            </a:r>
            <a:r>
              <a:rPr lang="en-GB" sz="2100" dirty="0" err="1"/>
              <a:t>ausgelöst</a:t>
            </a:r>
            <a:r>
              <a:rPr lang="en-GB" sz="2100" dirty="0"/>
              <a:t> </a:t>
            </a:r>
            <a:r>
              <a:rPr lang="en-GB" sz="2100" dirty="0" err="1"/>
              <a:t>wurden</a:t>
            </a:r>
            <a:r>
              <a:rPr lang="en-GB" sz="2100" dirty="0"/>
              <a:t>. </a:t>
            </a:r>
          </a:p>
          <a:p>
            <a:pPr lvl="1">
              <a:lnSpc>
                <a:spcPct val="150000"/>
              </a:lnSpc>
            </a:pPr>
            <a:r>
              <a:rPr lang="en-GB" sz="2100" b="1" dirty="0" err="1"/>
              <a:t>Drittens</a:t>
            </a:r>
            <a:r>
              <a:rPr lang="en-GB" sz="2100" b="1" dirty="0"/>
              <a:t>:</a:t>
            </a:r>
            <a:r>
              <a:rPr lang="en-GB" sz="2100" dirty="0"/>
              <a:t> </a:t>
            </a:r>
            <a:r>
              <a:rPr lang="en-GB" sz="2100" dirty="0" err="1"/>
              <a:t>Wir</a:t>
            </a:r>
            <a:r>
              <a:rPr lang="en-GB" sz="2100" dirty="0"/>
              <a:t> </a:t>
            </a:r>
            <a:r>
              <a:rPr lang="en-GB" sz="2100" dirty="0" err="1"/>
              <a:t>sehen</a:t>
            </a:r>
            <a:r>
              <a:rPr lang="en-GB" sz="2100" dirty="0"/>
              <a:t> </a:t>
            </a:r>
            <a:r>
              <a:rPr lang="en-GB" sz="2100" dirty="0" err="1"/>
              <a:t>im</a:t>
            </a:r>
            <a:r>
              <a:rPr lang="en-GB" sz="2100" dirty="0"/>
              <a:t> </a:t>
            </a:r>
            <a:r>
              <a:rPr lang="en-GB" sz="2100" dirty="0" err="1"/>
              <a:t>wirtschaftlichen</a:t>
            </a:r>
            <a:r>
              <a:rPr lang="en-GB" sz="2100" dirty="0"/>
              <a:t> </a:t>
            </a:r>
            <a:r>
              <a:rPr lang="en-GB" sz="2100" dirty="0" err="1"/>
              <a:t>Bereich</a:t>
            </a:r>
            <a:r>
              <a:rPr lang="en-GB" sz="2100" dirty="0"/>
              <a:t> </a:t>
            </a:r>
            <a:r>
              <a:rPr lang="en-GB" sz="2100" dirty="0" err="1"/>
              <a:t>eine</a:t>
            </a:r>
            <a:r>
              <a:rPr lang="en-GB" sz="2100" dirty="0"/>
              <a:t> </a:t>
            </a:r>
            <a:r>
              <a:rPr lang="en-GB" sz="2100" dirty="0" err="1"/>
              <a:t>wachsende</a:t>
            </a:r>
            <a:r>
              <a:rPr lang="en-GB" sz="2100" dirty="0"/>
              <a:t> </a:t>
            </a:r>
            <a:r>
              <a:rPr lang="en-GB" sz="2100" dirty="0" err="1"/>
              <a:t>Mobilität</a:t>
            </a:r>
            <a:r>
              <a:rPr lang="en-GB" sz="2100" dirty="0"/>
              <a:t> von </a:t>
            </a:r>
            <a:r>
              <a:rPr lang="en-GB" sz="2100" dirty="0" err="1"/>
              <a:t>Konzernen</a:t>
            </a:r>
            <a:r>
              <a:rPr lang="en-GB" sz="2100" dirty="0"/>
              <a:t> und </a:t>
            </a:r>
            <a:r>
              <a:rPr lang="en-GB" sz="2100" dirty="0" err="1"/>
              <a:t>eine</a:t>
            </a:r>
            <a:r>
              <a:rPr lang="en-GB" sz="2100" dirty="0"/>
              <a:t> </a:t>
            </a:r>
            <a:r>
              <a:rPr lang="en-GB" sz="2100" dirty="0" err="1"/>
              <a:t>wachsende</a:t>
            </a:r>
            <a:r>
              <a:rPr lang="en-GB" sz="2100" dirty="0"/>
              <a:t> </a:t>
            </a:r>
            <a:r>
              <a:rPr lang="en-GB" sz="2100" dirty="0" err="1"/>
              <a:t>Bedeutung</a:t>
            </a:r>
            <a:r>
              <a:rPr lang="en-GB" sz="2100" dirty="0"/>
              <a:t> von </a:t>
            </a:r>
            <a:r>
              <a:rPr lang="en-GB" sz="2100" dirty="0" err="1"/>
              <a:t>finanziellen</a:t>
            </a:r>
            <a:r>
              <a:rPr lang="en-GB" sz="2100" dirty="0"/>
              <a:t> </a:t>
            </a:r>
            <a:r>
              <a:rPr lang="en-GB" sz="2100" dirty="0" err="1"/>
              <a:t>Märkten</a:t>
            </a:r>
            <a:r>
              <a:rPr lang="en-GB" sz="2100" dirty="0"/>
              <a:t> </a:t>
            </a:r>
            <a:r>
              <a:rPr lang="en-GB" sz="2100" dirty="0" err="1"/>
              <a:t>für</a:t>
            </a:r>
            <a:r>
              <a:rPr lang="en-GB" sz="2100" dirty="0"/>
              <a:t> den </a:t>
            </a:r>
            <a:r>
              <a:rPr lang="en-GB" sz="2100" dirty="0" err="1"/>
              <a:t>ökonomischen</a:t>
            </a:r>
            <a:r>
              <a:rPr lang="en-GB" sz="2100" dirty="0"/>
              <a:t> </a:t>
            </a:r>
            <a:r>
              <a:rPr lang="en-GB" sz="2100" dirty="0" err="1"/>
              <a:t>Erfolg</a:t>
            </a:r>
            <a:r>
              <a:rPr lang="en-GB" sz="2100" dirty="0"/>
              <a:t>.</a:t>
            </a:r>
          </a:p>
          <a:p>
            <a:pPr lvl="1">
              <a:lnSpc>
                <a:spcPct val="150000"/>
              </a:lnSpc>
            </a:pPr>
            <a:r>
              <a:rPr lang="en-GB" sz="2100" dirty="0" err="1"/>
              <a:t>Vergrößert</a:t>
            </a:r>
            <a:r>
              <a:rPr lang="en-GB" sz="2100" dirty="0"/>
              <a:t> </a:t>
            </a:r>
            <a:r>
              <a:rPr lang="en-GB" sz="2100" dirty="0" err="1"/>
              <a:t>durch</a:t>
            </a:r>
            <a:r>
              <a:rPr lang="en-GB" sz="2100" dirty="0"/>
              <a:t> den </a:t>
            </a:r>
            <a:r>
              <a:rPr lang="en-GB" sz="2100" dirty="0" err="1"/>
              <a:t>Mediendruck</a:t>
            </a:r>
            <a:r>
              <a:rPr lang="en-GB" sz="2100" dirty="0"/>
              <a:t> und </a:t>
            </a:r>
            <a:r>
              <a:rPr lang="en-GB" sz="2100" dirty="0" err="1"/>
              <a:t>Fortschritte</a:t>
            </a:r>
            <a:r>
              <a:rPr lang="en-GB" sz="2100" dirty="0"/>
              <a:t> in der </a:t>
            </a:r>
            <a:r>
              <a:rPr lang="en-GB" sz="2100" dirty="0" err="1"/>
              <a:t>Informationstechnologie</a:t>
            </a:r>
            <a:r>
              <a:rPr lang="en-GB" sz="2100" dirty="0"/>
              <a:t>, </a:t>
            </a:r>
            <a:r>
              <a:rPr lang="en-GB" sz="2100" dirty="0" err="1"/>
              <a:t>haben</a:t>
            </a:r>
            <a:r>
              <a:rPr lang="en-GB" sz="2100" dirty="0"/>
              <a:t> </a:t>
            </a:r>
            <a:r>
              <a:rPr lang="en-GB" sz="2100" dirty="0" err="1"/>
              <a:t>diese</a:t>
            </a:r>
            <a:r>
              <a:rPr lang="en-GB" sz="2100" dirty="0"/>
              <a:t> </a:t>
            </a:r>
            <a:r>
              <a:rPr lang="en-GB" sz="2100" dirty="0" err="1"/>
              <a:t>drei</a:t>
            </a:r>
            <a:r>
              <a:rPr lang="en-GB" sz="2100" dirty="0"/>
              <a:t> </a:t>
            </a:r>
            <a:r>
              <a:rPr lang="en-GB" sz="2100" dirty="0" err="1"/>
              <a:t>Entwicklungen</a:t>
            </a:r>
            <a:r>
              <a:rPr lang="en-GB" sz="2100" dirty="0"/>
              <a:t> die </a:t>
            </a:r>
            <a:r>
              <a:rPr lang="en-GB" sz="2100" dirty="0" err="1"/>
              <a:t>Erwartungen</a:t>
            </a:r>
            <a:r>
              <a:rPr lang="en-GB" sz="2100" dirty="0"/>
              <a:t> </a:t>
            </a:r>
            <a:r>
              <a:rPr lang="en-GB" sz="2100" dirty="0" err="1"/>
              <a:t>erhöht</a:t>
            </a:r>
            <a:r>
              <a:rPr lang="en-GB" sz="2100" dirty="0"/>
              <a:t>, </a:t>
            </a:r>
            <a:r>
              <a:rPr lang="en-GB" sz="2100" dirty="0" err="1"/>
              <a:t>dass</a:t>
            </a:r>
            <a:r>
              <a:rPr lang="en-GB" sz="2100" dirty="0"/>
              <a:t> </a:t>
            </a:r>
            <a:r>
              <a:rPr lang="en-GB" sz="2100" dirty="0" err="1"/>
              <a:t>Unternehmen</a:t>
            </a:r>
            <a:r>
              <a:rPr lang="en-GB" sz="2100" dirty="0"/>
              <a:t> – </a:t>
            </a:r>
            <a:r>
              <a:rPr lang="en-GB" sz="2100" dirty="0" err="1"/>
              <a:t>aufgrund</a:t>
            </a:r>
            <a:r>
              <a:rPr lang="en-GB" sz="2100" dirty="0"/>
              <a:t> </a:t>
            </a:r>
            <a:r>
              <a:rPr lang="en-GB" sz="2100" dirty="0" err="1"/>
              <a:t>ihrer</a:t>
            </a:r>
            <a:r>
              <a:rPr lang="en-GB" sz="2100" dirty="0"/>
              <a:t> </a:t>
            </a:r>
            <a:r>
              <a:rPr lang="en-GB" sz="2100" dirty="0" err="1"/>
              <a:t>wachsenden</a:t>
            </a:r>
            <a:r>
              <a:rPr lang="en-GB" sz="2100" dirty="0"/>
              <a:t> </a:t>
            </a:r>
            <a:r>
              <a:rPr lang="en-GB" sz="2100" dirty="0" err="1"/>
              <a:t>wirtschaftlichen</a:t>
            </a:r>
            <a:r>
              <a:rPr lang="en-GB" sz="2100" dirty="0"/>
              <a:t> Rolle in der Gesellschaft –</a:t>
            </a:r>
            <a:r>
              <a:rPr lang="en-GB" sz="2100" dirty="0" err="1"/>
              <a:t>auch</a:t>
            </a:r>
            <a:r>
              <a:rPr lang="en-GB" sz="2100" dirty="0"/>
              <a:t> </a:t>
            </a:r>
            <a:r>
              <a:rPr lang="en-GB" sz="2100" dirty="0" err="1"/>
              <a:t>eine</a:t>
            </a:r>
            <a:r>
              <a:rPr lang="en-GB" sz="2100" dirty="0"/>
              <a:t> </a:t>
            </a:r>
            <a:r>
              <a:rPr lang="en-GB" sz="2100" dirty="0" err="1"/>
              <a:t>herausragende</a:t>
            </a:r>
            <a:r>
              <a:rPr lang="en-GB" sz="2100" dirty="0"/>
              <a:t> </a:t>
            </a:r>
            <a:r>
              <a:rPr lang="en-GB" sz="2100" dirty="0" err="1"/>
              <a:t>soziale</a:t>
            </a:r>
            <a:r>
              <a:rPr lang="en-GB" sz="2100" dirty="0"/>
              <a:t> Rolle </a:t>
            </a:r>
            <a:r>
              <a:rPr lang="en-GB" sz="2100" dirty="0" err="1"/>
              <a:t>spielen</a:t>
            </a:r>
            <a:r>
              <a:rPr lang="en-GB" sz="2100" dirty="0"/>
              <a:t> </a:t>
            </a:r>
            <a:r>
              <a:rPr lang="en-GB" sz="2100" dirty="0" err="1"/>
              <a:t>sollten</a:t>
            </a:r>
            <a:r>
              <a:rPr lang="en-GB" sz="2100" dirty="0"/>
              <a:t> </a:t>
            </a:r>
            <a:r>
              <a:rPr lang="en-GB" sz="1700" dirty="0"/>
              <a:t>(Preuss et al, 2009, S. 955)</a:t>
            </a:r>
          </a:p>
          <a:p>
            <a:pPr lvl="1">
              <a:lnSpc>
                <a:spcPct val="150000"/>
              </a:lnSpc>
            </a:pPr>
            <a:endParaRPr lang="en-GB" dirty="0"/>
          </a:p>
        </p:txBody>
      </p:sp>
    </p:spTree>
    <p:extLst>
      <p:ext uri="{BB962C8B-B14F-4D97-AF65-F5344CB8AC3E}">
        <p14:creationId xmlns:p14="http://schemas.microsoft.com/office/powerpoint/2010/main" val="1511262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89619"/>
            <a:ext cx="10515600" cy="781685"/>
          </a:xfrm>
        </p:spPr>
        <p:txBody>
          <a:bodyPr>
            <a:normAutofit/>
          </a:bodyPr>
          <a:lstStyle/>
          <a:p>
            <a:r>
              <a:rPr lang="en-GB" sz="4000" dirty="0" err="1"/>
              <a:t>Konzeptioneller</a:t>
            </a:r>
            <a:r>
              <a:rPr lang="en-GB" sz="4000" dirty="0"/>
              <a:t> </a:t>
            </a:r>
            <a:r>
              <a:rPr lang="en-GB" sz="4000" dirty="0" err="1"/>
              <a:t>Rahmen</a:t>
            </a:r>
            <a:endParaRPr lang="en-GB" sz="4000" dirty="0"/>
          </a:p>
        </p:txBody>
      </p:sp>
      <p:sp>
        <p:nvSpPr>
          <p:cNvPr id="3" name="Fußzeilenplatzhalter 2"/>
          <p:cNvSpPr>
            <a:spLocks noGrp="1"/>
          </p:cNvSpPr>
          <p:nvPr>
            <p:ph type="ftr" sz="quarter" idx="11"/>
          </p:nvPr>
        </p:nvSpPr>
        <p:spPr/>
        <p:txBody>
          <a:bodyPr/>
          <a:lstStyle/>
          <a:p>
            <a:r>
              <a:rPr lang="lt-LT"/>
              <a:t>connect-erasmus.eu</a:t>
            </a:r>
          </a:p>
        </p:txBody>
      </p:sp>
      <p:sp>
        <p:nvSpPr>
          <p:cNvPr id="5" name="Textplatzhalter 4"/>
          <p:cNvSpPr>
            <a:spLocks noGrp="1"/>
          </p:cNvSpPr>
          <p:nvPr>
            <p:ph type="body" sz="quarter" idx="12"/>
          </p:nvPr>
        </p:nvSpPr>
        <p:spPr>
          <a:xfrm>
            <a:off x="1163638" y="1350317"/>
            <a:ext cx="10190162" cy="4603854"/>
          </a:xfrm>
        </p:spPr>
        <p:txBody>
          <a:bodyPr>
            <a:normAutofit fontScale="55000" lnSpcReduction="20000"/>
          </a:bodyPr>
          <a:lstStyle/>
          <a:p>
            <a:pPr marL="342900" indent="-342900">
              <a:lnSpc>
                <a:spcPct val="170000"/>
              </a:lnSpc>
              <a:buFont typeface="Arial" panose="020B0604020202020204" pitchFamily="34" charset="0"/>
              <a:buChar char="•"/>
            </a:pPr>
            <a:r>
              <a:rPr lang="en-GB" sz="2900" b="1" dirty="0"/>
              <a:t>Wien </a:t>
            </a:r>
            <a:r>
              <a:rPr lang="en-GB" sz="2900" b="1" dirty="0" err="1"/>
              <a:t>kann</a:t>
            </a:r>
            <a:r>
              <a:rPr lang="en-GB" sz="2900" b="1" dirty="0"/>
              <a:t> CSR am </a:t>
            </a:r>
            <a:r>
              <a:rPr lang="en-GB" sz="2900" b="1" dirty="0" err="1"/>
              <a:t>besten</a:t>
            </a:r>
            <a:r>
              <a:rPr lang="en-GB" sz="2900" b="1" dirty="0"/>
              <a:t> </a:t>
            </a:r>
            <a:r>
              <a:rPr lang="en-GB" sz="2900" b="1" dirty="0" err="1"/>
              <a:t>verstanden</a:t>
            </a:r>
            <a:r>
              <a:rPr lang="en-GB" sz="2900" b="1" dirty="0"/>
              <a:t> warden: </a:t>
            </a:r>
            <a:r>
              <a:rPr lang="en-GB" sz="2900" b="1" dirty="0" err="1"/>
              <a:t>als</a:t>
            </a:r>
            <a:endParaRPr lang="en-GB" sz="2900" b="1" dirty="0"/>
          </a:p>
          <a:p>
            <a:pPr marL="1028700" lvl="1" indent="-342900">
              <a:lnSpc>
                <a:spcPct val="170000"/>
              </a:lnSpc>
            </a:pPr>
            <a:r>
              <a:rPr lang="en-GB" sz="2900" dirty="0" err="1"/>
              <a:t>Idelogie</a:t>
            </a:r>
            <a:r>
              <a:rPr lang="en-GB" sz="2900" dirty="0"/>
              <a:t>. </a:t>
            </a:r>
            <a:r>
              <a:rPr lang="en-GB" sz="2900" dirty="0" err="1"/>
              <a:t>Strategie</a:t>
            </a:r>
            <a:r>
              <a:rPr lang="en-GB" sz="2900" dirty="0"/>
              <a:t>, </a:t>
            </a:r>
            <a:r>
              <a:rPr lang="en-GB" sz="2900" dirty="0" err="1"/>
              <a:t>Anwendung</a:t>
            </a:r>
            <a:r>
              <a:rPr lang="en-GB" sz="2900" dirty="0"/>
              <a:t> </a:t>
            </a:r>
            <a:r>
              <a:rPr lang="en-GB" sz="2900" dirty="0" err="1"/>
              <a:t>oder</a:t>
            </a:r>
            <a:r>
              <a:rPr lang="en-GB" sz="2900" dirty="0"/>
              <a:t> </a:t>
            </a:r>
            <a:r>
              <a:rPr lang="en-GB" sz="2900" dirty="0" err="1"/>
              <a:t>Prozess</a:t>
            </a:r>
            <a:r>
              <a:rPr lang="en-GB" sz="2900" dirty="0"/>
              <a:t>?</a:t>
            </a:r>
          </a:p>
          <a:p>
            <a:pPr marL="1028700" lvl="1" indent="-342900">
              <a:lnSpc>
                <a:spcPct val="170000"/>
              </a:lnSpc>
            </a:pPr>
            <a:r>
              <a:rPr lang="en-GB" sz="2900" dirty="0" err="1"/>
              <a:t>Unternehmensfreigiebigkeit</a:t>
            </a:r>
            <a:r>
              <a:rPr lang="en-GB" sz="2900" dirty="0"/>
              <a:t>, </a:t>
            </a:r>
            <a:r>
              <a:rPr lang="en-GB" sz="2900" dirty="0" err="1"/>
              <a:t>weiche</a:t>
            </a:r>
            <a:r>
              <a:rPr lang="en-GB" sz="2900" dirty="0"/>
              <a:t> Regulation, </a:t>
            </a:r>
            <a:r>
              <a:rPr lang="en-GB" sz="2900" dirty="0" err="1"/>
              <a:t>Öffentlichkeitsarbeit</a:t>
            </a:r>
            <a:r>
              <a:rPr lang="en-GB" sz="2900" dirty="0"/>
              <a:t>, </a:t>
            </a:r>
            <a:r>
              <a:rPr lang="en-GB" sz="2900" dirty="0" err="1"/>
              <a:t>Unternehmensverantwortung</a:t>
            </a:r>
            <a:r>
              <a:rPr lang="en-GB" sz="2900" dirty="0"/>
              <a:t>, </a:t>
            </a:r>
            <a:r>
              <a:rPr lang="en-GB" sz="2900" dirty="0" err="1"/>
              <a:t>Unternehmenshegemonie</a:t>
            </a:r>
            <a:r>
              <a:rPr lang="en-GB" sz="2900" dirty="0"/>
              <a:t>?</a:t>
            </a:r>
          </a:p>
          <a:p>
            <a:pPr marL="342900" indent="-342900">
              <a:lnSpc>
                <a:spcPct val="170000"/>
              </a:lnSpc>
              <a:buFont typeface="Arial" panose="020B0604020202020204" pitchFamily="34" charset="0"/>
              <a:buChar char="•"/>
            </a:pPr>
            <a:r>
              <a:rPr lang="en-GB" sz="2900" b="1" dirty="0"/>
              <a:t>CSR </a:t>
            </a:r>
            <a:r>
              <a:rPr lang="en-GB" sz="2900" b="1" dirty="0" err="1"/>
              <a:t>ist</a:t>
            </a:r>
            <a:r>
              <a:rPr lang="en-GB" sz="2900" b="1" dirty="0"/>
              <a:t> </a:t>
            </a:r>
            <a:r>
              <a:rPr lang="en-GB" sz="2900" b="1" dirty="0" err="1"/>
              <a:t>ein</a:t>
            </a:r>
            <a:r>
              <a:rPr lang="en-GB" sz="2900" b="1" dirty="0"/>
              <a:t> </a:t>
            </a:r>
            <a:r>
              <a:rPr lang="en-GB" sz="2900" b="1" dirty="0" err="1"/>
              <a:t>amorphes</a:t>
            </a:r>
            <a:r>
              <a:rPr lang="en-GB" sz="2900" b="1" dirty="0"/>
              <a:t>, </a:t>
            </a:r>
            <a:r>
              <a:rPr lang="en-GB" sz="2900" b="1" dirty="0" err="1"/>
              <a:t>angefochtenes</a:t>
            </a:r>
            <a:r>
              <a:rPr lang="en-GB" sz="2900" b="1" dirty="0"/>
              <a:t> und </a:t>
            </a:r>
            <a:r>
              <a:rPr lang="en-GB" sz="2900" b="1" dirty="0" err="1"/>
              <a:t>dynamisches</a:t>
            </a:r>
            <a:r>
              <a:rPr lang="en-GB" sz="2900" b="1" dirty="0"/>
              <a:t> </a:t>
            </a:r>
            <a:r>
              <a:rPr lang="en-GB" sz="2900" b="1" dirty="0" err="1"/>
              <a:t>Phänomen</a:t>
            </a:r>
            <a:endParaRPr lang="en-GB" sz="2900" b="1" dirty="0"/>
          </a:p>
          <a:p>
            <a:pPr marL="342900" indent="-342900">
              <a:lnSpc>
                <a:spcPct val="170000"/>
              </a:lnSpc>
              <a:buFont typeface="Arial" panose="020B0604020202020204" pitchFamily="34" charset="0"/>
              <a:buChar char="•"/>
            </a:pPr>
            <a:r>
              <a:rPr lang="en-GB" sz="2900" dirty="0"/>
              <a:t>Seine Definition </a:t>
            </a:r>
            <a:r>
              <a:rPr lang="en-GB" sz="2900" dirty="0" err="1"/>
              <a:t>variiert</a:t>
            </a:r>
            <a:r>
              <a:rPr lang="en-GB" sz="2900" dirty="0"/>
              <a:t>  </a:t>
            </a:r>
            <a:r>
              <a:rPr lang="en-GB" sz="2900" dirty="0" err="1"/>
              <a:t>bezüglich</a:t>
            </a:r>
            <a:r>
              <a:rPr lang="en-GB" sz="2900" dirty="0"/>
              <a:t> Zeit, Region, Land und Kultur </a:t>
            </a:r>
            <a:r>
              <a:rPr lang="en-GB" sz="2900" dirty="0" err="1"/>
              <a:t>sowie</a:t>
            </a:r>
            <a:r>
              <a:rPr lang="en-GB" sz="2900" dirty="0"/>
              <a:t> </a:t>
            </a:r>
            <a:r>
              <a:rPr lang="en-GB" sz="2900" dirty="0" err="1"/>
              <a:t>Typen</a:t>
            </a:r>
            <a:r>
              <a:rPr lang="en-GB" sz="2900" dirty="0"/>
              <a:t> von </a:t>
            </a:r>
            <a:r>
              <a:rPr lang="en-GB" sz="2900" dirty="0" err="1"/>
              <a:t>Organisationen</a:t>
            </a:r>
            <a:r>
              <a:rPr lang="en-GB" sz="2900" dirty="0"/>
              <a:t>. </a:t>
            </a:r>
          </a:p>
          <a:p>
            <a:pPr marL="342900" indent="-342900">
              <a:lnSpc>
                <a:spcPct val="170000"/>
              </a:lnSpc>
              <a:buFont typeface="Arial" panose="020B0604020202020204" pitchFamily="34" charset="0"/>
              <a:buChar char="•"/>
            </a:pPr>
            <a:r>
              <a:rPr lang="en-GB" sz="2900" dirty="0"/>
              <a:t>CSR </a:t>
            </a:r>
            <a:r>
              <a:rPr lang="en-GB" sz="2900" dirty="0" err="1"/>
              <a:t>überlappt</a:t>
            </a:r>
            <a:r>
              <a:rPr lang="en-GB" sz="2900" dirty="0"/>
              <a:t> </a:t>
            </a:r>
            <a:r>
              <a:rPr lang="en-GB" sz="2900" dirty="0" err="1"/>
              <a:t>mit</a:t>
            </a:r>
            <a:r>
              <a:rPr lang="en-GB" sz="2900" dirty="0"/>
              <a:t> </a:t>
            </a:r>
            <a:r>
              <a:rPr lang="en-GB" sz="2900" dirty="0" err="1"/>
              <a:t>anderen</a:t>
            </a:r>
            <a:r>
              <a:rPr lang="en-GB" sz="2900" dirty="0"/>
              <a:t> </a:t>
            </a:r>
            <a:r>
              <a:rPr lang="en-GB" sz="2900" dirty="0" err="1"/>
              <a:t>Konzepten</a:t>
            </a:r>
            <a:r>
              <a:rPr lang="en-GB" sz="2900" dirty="0"/>
              <a:t> die </a:t>
            </a:r>
            <a:r>
              <a:rPr lang="en-GB" sz="2900" dirty="0" err="1"/>
              <a:t>die</a:t>
            </a:r>
            <a:r>
              <a:rPr lang="en-GB" sz="2900" dirty="0"/>
              <a:t> </a:t>
            </a:r>
            <a:r>
              <a:rPr lang="en-GB" sz="2900" dirty="0" err="1"/>
              <a:t>Beziehung</a:t>
            </a:r>
            <a:r>
              <a:rPr lang="en-GB" sz="2900" dirty="0"/>
              <a:t> </a:t>
            </a:r>
            <a:r>
              <a:rPr lang="en-GB" sz="2900" dirty="0" err="1"/>
              <a:t>zwischen</a:t>
            </a:r>
            <a:r>
              <a:rPr lang="en-GB" sz="2900" dirty="0"/>
              <a:t> </a:t>
            </a:r>
            <a:r>
              <a:rPr lang="en-GB" sz="2900" dirty="0" err="1"/>
              <a:t>Unternehmen</a:t>
            </a:r>
            <a:r>
              <a:rPr lang="en-GB" sz="2900" dirty="0"/>
              <a:t> und der Gesellschaft </a:t>
            </a:r>
            <a:r>
              <a:rPr lang="en-GB" sz="2900" dirty="0" err="1"/>
              <a:t>beschreiben</a:t>
            </a:r>
            <a:r>
              <a:rPr lang="en-GB" sz="2900" dirty="0"/>
              <a:t> </a:t>
            </a:r>
            <a:r>
              <a:rPr lang="en-GB" sz="2900" dirty="0" err="1"/>
              <a:t>wie</a:t>
            </a:r>
            <a:r>
              <a:rPr lang="en-GB" sz="2900" dirty="0"/>
              <a:t> </a:t>
            </a:r>
            <a:r>
              <a:rPr lang="en-GB" sz="2900" dirty="0" err="1"/>
              <a:t>Unternehmens-Ethik</a:t>
            </a:r>
            <a:r>
              <a:rPr lang="en-GB" sz="2900" dirty="0"/>
              <a:t>, </a:t>
            </a:r>
            <a:r>
              <a:rPr lang="en-GB" sz="2900" dirty="0" err="1"/>
              <a:t>Unternehmens-Nachhaltigkeit</a:t>
            </a:r>
            <a:r>
              <a:rPr lang="en-GB" sz="2900" dirty="0"/>
              <a:t>.</a:t>
            </a:r>
          </a:p>
          <a:p>
            <a:pPr>
              <a:lnSpc>
                <a:spcPct val="170000"/>
              </a:lnSpc>
            </a:pPr>
            <a:r>
              <a:rPr lang="en-GB" sz="2600" dirty="0"/>
              <a:t>	 (</a:t>
            </a:r>
            <a:r>
              <a:rPr lang="en-GB" dirty="0" err="1"/>
              <a:t>Voegtlin</a:t>
            </a:r>
            <a:r>
              <a:rPr lang="en-GB" dirty="0"/>
              <a:t> &amp; Greenwood, 2015)</a:t>
            </a:r>
            <a:endParaRPr lang="en-GB" sz="2600" dirty="0"/>
          </a:p>
        </p:txBody>
      </p:sp>
    </p:spTree>
    <p:extLst>
      <p:ext uri="{BB962C8B-B14F-4D97-AF65-F5344CB8AC3E}">
        <p14:creationId xmlns:p14="http://schemas.microsoft.com/office/powerpoint/2010/main" val="1921206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89619"/>
            <a:ext cx="10515600" cy="781685"/>
          </a:xfrm>
        </p:spPr>
        <p:txBody>
          <a:bodyPr>
            <a:normAutofit/>
          </a:bodyPr>
          <a:lstStyle/>
          <a:p>
            <a:r>
              <a:rPr lang="en-GB" sz="4000" dirty="0" err="1"/>
              <a:t>Konzeptioneller</a:t>
            </a:r>
            <a:r>
              <a:rPr lang="en-GB" sz="4000" dirty="0"/>
              <a:t> </a:t>
            </a:r>
            <a:r>
              <a:rPr lang="en-GB" sz="4000" dirty="0" err="1"/>
              <a:t>Rahmen</a:t>
            </a:r>
            <a:endParaRPr lang="en-GB" sz="4000" dirty="0"/>
          </a:p>
        </p:txBody>
      </p:sp>
      <p:sp>
        <p:nvSpPr>
          <p:cNvPr id="3" name="Fußzeilenplatzhalter 2"/>
          <p:cNvSpPr>
            <a:spLocks noGrp="1"/>
          </p:cNvSpPr>
          <p:nvPr>
            <p:ph type="ftr" sz="quarter" idx="11"/>
          </p:nvPr>
        </p:nvSpPr>
        <p:spPr/>
        <p:txBody>
          <a:bodyPr/>
          <a:lstStyle/>
          <a:p>
            <a:r>
              <a:rPr lang="lt-LT"/>
              <a:t>connect-erasmus.eu</a:t>
            </a:r>
          </a:p>
        </p:txBody>
      </p:sp>
      <p:sp>
        <p:nvSpPr>
          <p:cNvPr id="5" name="Textplatzhalter 4"/>
          <p:cNvSpPr>
            <a:spLocks noGrp="1"/>
          </p:cNvSpPr>
          <p:nvPr>
            <p:ph type="body" sz="quarter" idx="12"/>
          </p:nvPr>
        </p:nvSpPr>
        <p:spPr>
          <a:xfrm>
            <a:off x="1163638" y="1350317"/>
            <a:ext cx="10190162" cy="4603854"/>
          </a:xfrm>
        </p:spPr>
        <p:txBody>
          <a:bodyPr>
            <a:normAutofit/>
          </a:bodyPr>
          <a:lstStyle/>
          <a:p>
            <a:pPr marL="342900" indent="-342900">
              <a:buFont typeface="Arial" panose="020B0604020202020204" pitchFamily="34" charset="0"/>
              <a:buChar char="•"/>
            </a:pPr>
            <a:r>
              <a:rPr lang="en-GB" sz="2900" dirty="0"/>
              <a:t>Um </a:t>
            </a:r>
            <a:r>
              <a:rPr lang="en-GB" sz="2900" dirty="0" err="1"/>
              <a:t>verschiedene</a:t>
            </a:r>
            <a:r>
              <a:rPr lang="en-GB" sz="2900" dirty="0"/>
              <a:t> </a:t>
            </a:r>
            <a:r>
              <a:rPr lang="en-GB" sz="2900" dirty="0" err="1"/>
              <a:t>Ansätze</a:t>
            </a:r>
            <a:r>
              <a:rPr lang="en-GB" sz="2900" dirty="0"/>
              <a:t> von CSR </a:t>
            </a:r>
            <a:r>
              <a:rPr lang="en-GB" sz="2900" dirty="0" err="1"/>
              <a:t>unterscheiden</a:t>
            </a:r>
            <a:r>
              <a:rPr lang="en-GB" sz="2900" dirty="0"/>
              <a:t> </a:t>
            </a:r>
            <a:r>
              <a:rPr lang="en-GB" sz="2900" dirty="0" err="1"/>
              <a:t>zu</a:t>
            </a:r>
            <a:r>
              <a:rPr lang="en-GB" sz="2900" dirty="0"/>
              <a:t> </a:t>
            </a:r>
            <a:r>
              <a:rPr lang="en-GB" sz="2900" dirty="0" err="1"/>
              <a:t>können</a:t>
            </a:r>
            <a:r>
              <a:rPr lang="en-GB" sz="2900" dirty="0"/>
              <a:t>, </a:t>
            </a:r>
            <a:r>
              <a:rPr lang="en-GB" sz="2900" dirty="0" err="1"/>
              <a:t>müssen</a:t>
            </a:r>
            <a:r>
              <a:rPr lang="en-GB" sz="2900" dirty="0"/>
              <a:t> </a:t>
            </a:r>
            <a:r>
              <a:rPr lang="en-GB" sz="2900" dirty="0" err="1"/>
              <a:t>gründungsbezogene</a:t>
            </a:r>
            <a:r>
              <a:rPr lang="en-GB" sz="2900" dirty="0"/>
              <a:t> </a:t>
            </a:r>
            <a:r>
              <a:rPr lang="en-GB" sz="2900" dirty="0" err="1"/>
              <a:t>Fragen</a:t>
            </a:r>
            <a:r>
              <a:rPr lang="en-GB" sz="2900" dirty="0"/>
              <a:t> </a:t>
            </a:r>
            <a:r>
              <a:rPr lang="en-GB" sz="2900" dirty="0" err="1"/>
              <a:t>betrachtet</a:t>
            </a:r>
            <a:r>
              <a:rPr lang="en-GB" sz="2900" dirty="0"/>
              <a:t> </a:t>
            </a:r>
            <a:r>
              <a:rPr lang="en-GB" sz="2900" dirty="0" err="1"/>
              <a:t>werden</a:t>
            </a:r>
            <a:r>
              <a:rPr lang="en-GB" sz="2900" dirty="0"/>
              <a:t> :</a:t>
            </a:r>
          </a:p>
          <a:p>
            <a:pPr marL="1028700" lvl="1" indent="-342900"/>
            <a:r>
              <a:rPr lang="en-GB" sz="2600" dirty="0"/>
              <a:t>Was </a:t>
            </a:r>
            <a:r>
              <a:rPr lang="en-GB" sz="2600" dirty="0" err="1"/>
              <a:t>ist</a:t>
            </a:r>
            <a:r>
              <a:rPr lang="en-GB" sz="2600" dirty="0"/>
              <a:t> der </a:t>
            </a:r>
            <a:r>
              <a:rPr lang="en-GB" sz="2600" dirty="0" err="1"/>
              <a:t>Zweck</a:t>
            </a:r>
            <a:r>
              <a:rPr lang="en-GB" sz="2600" dirty="0"/>
              <a:t>/das </a:t>
            </a:r>
            <a:r>
              <a:rPr lang="en-GB" sz="2600" dirty="0" err="1"/>
              <a:t>Ziel</a:t>
            </a:r>
            <a:r>
              <a:rPr lang="en-GB" sz="2600" dirty="0"/>
              <a:t> des </a:t>
            </a:r>
            <a:r>
              <a:rPr lang="en-GB" sz="2600" dirty="0" err="1"/>
              <a:t>Unternehmens</a:t>
            </a:r>
            <a:r>
              <a:rPr lang="en-GB" sz="2600" dirty="0"/>
              <a:t>? </a:t>
            </a:r>
          </a:p>
          <a:p>
            <a:pPr marL="1028700" lvl="1" indent="-342900"/>
            <a:r>
              <a:rPr lang="en-GB" sz="2600" dirty="0" err="1"/>
              <a:t>Gegenüber</a:t>
            </a:r>
            <a:r>
              <a:rPr lang="en-GB" sz="2600" dirty="0"/>
              <a:t> </a:t>
            </a:r>
            <a:r>
              <a:rPr lang="en-GB" sz="2600" dirty="0" err="1"/>
              <a:t>wem</a:t>
            </a:r>
            <a:r>
              <a:rPr lang="en-GB" sz="2600" dirty="0"/>
              <a:t> </a:t>
            </a:r>
            <a:r>
              <a:rPr lang="en-GB" sz="2600" dirty="0" err="1"/>
              <a:t>ist</a:t>
            </a:r>
            <a:r>
              <a:rPr lang="en-GB" sz="2600" dirty="0"/>
              <a:t> das </a:t>
            </a:r>
            <a:r>
              <a:rPr lang="en-GB" sz="2600" dirty="0" err="1"/>
              <a:t>Unternehmen</a:t>
            </a:r>
            <a:r>
              <a:rPr lang="en-GB" sz="2600" dirty="0"/>
              <a:t> </a:t>
            </a:r>
            <a:r>
              <a:rPr lang="en-GB" sz="2600" dirty="0" err="1"/>
              <a:t>verantwortlich</a:t>
            </a:r>
            <a:r>
              <a:rPr lang="en-GB" sz="2600" dirty="0"/>
              <a:t>? </a:t>
            </a:r>
          </a:p>
          <a:p>
            <a:pPr marL="1028700" lvl="1" indent="-342900"/>
            <a:r>
              <a:rPr lang="en-GB" sz="2600" dirty="0"/>
              <a:t>Was </a:t>
            </a:r>
            <a:r>
              <a:rPr lang="en-GB" sz="2600" dirty="0" err="1"/>
              <a:t>ist</a:t>
            </a:r>
            <a:r>
              <a:rPr lang="en-GB" sz="2600" dirty="0"/>
              <a:t> die Rolle des </a:t>
            </a:r>
            <a:r>
              <a:rPr lang="en-GB" sz="2600" dirty="0" err="1"/>
              <a:t>Unternehmens</a:t>
            </a:r>
            <a:r>
              <a:rPr lang="en-GB" sz="2600" dirty="0"/>
              <a:t> </a:t>
            </a:r>
            <a:r>
              <a:rPr lang="en-GB" sz="2600" dirty="0" err="1"/>
              <a:t>bezüglich</a:t>
            </a:r>
            <a:r>
              <a:rPr lang="en-GB" sz="2600" dirty="0"/>
              <a:t> der Gesellschaft?</a:t>
            </a:r>
          </a:p>
          <a:p>
            <a:pPr marL="1028700" lvl="1" indent="-342900"/>
            <a:r>
              <a:rPr lang="en-GB" sz="2600" dirty="0"/>
              <a:t>Was </a:t>
            </a:r>
            <a:r>
              <a:rPr lang="en-GB" sz="2600" dirty="0" err="1"/>
              <a:t>ist</a:t>
            </a:r>
            <a:r>
              <a:rPr lang="en-GB" sz="2600" dirty="0"/>
              <a:t> die Position der </a:t>
            </a:r>
            <a:r>
              <a:rPr lang="en-GB" sz="2600" dirty="0" err="1"/>
              <a:t>Interessenvertreter</a:t>
            </a:r>
            <a:r>
              <a:rPr lang="en-GB" sz="2600" dirty="0"/>
              <a:t>?</a:t>
            </a:r>
          </a:p>
          <a:p>
            <a:pPr marL="1028700" lvl="1" indent="-342900"/>
            <a:r>
              <a:rPr lang="en-GB" sz="2600" dirty="0"/>
              <a:t>Und was </a:t>
            </a:r>
            <a:r>
              <a:rPr lang="en-GB" sz="2600" dirty="0" err="1"/>
              <a:t>ist</a:t>
            </a:r>
            <a:r>
              <a:rPr lang="en-GB" sz="2600" dirty="0"/>
              <a:t> die Rolle der </a:t>
            </a:r>
            <a:r>
              <a:rPr lang="en-GB" sz="2600" dirty="0" err="1"/>
              <a:t>Regierung</a:t>
            </a:r>
            <a:r>
              <a:rPr lang="en-GB" sz="2600" dirty="0"/>
              <a:t>/</a:t>
            </a:r>
            <a:r>
              <a:rPr lang="en-GB" sz="2600" dirty="0" err="1"/>
              <a:t>Kontrolle</a:t>
            </a:r>
            <a:r>
              <a:rPr lang="en-GB" sz="2600" dirty="0"/>
              <a:t> </a:t>
            </a:r>
          </a:p>
          <a:p>
            <a:pPr lvl="1" indent="0">
              <a:buNone/>
            </a:pPr>
            <a:r>
              <a:rPr lang="en-GB" sz="1800" dirty="0"/>
              <a:t>(</a:t>
            </a:r>
            <a:r>
              <a:rPr lang="en-GB" sz="1800" dirty="0" err="1"/>
              <a:t>Voegtlin</a:t>
            </a:r>
            <a:r>
              <a:rPr lang="en-GB" sz="1800" dirty="0"/>
              <a:t> &amp; Greenwood, 2015)</a:t>
            </a:r>
          </a:p>
        </p:txBody>
      </p:sp>
    </p:spTree>
    <p:extLst>
      <p:ext uri="{BB962C8B-B14F-4D97-AF65-F5344CB8AC3E}">
        <p14:creationId xmlns:p14="http://schemas.microsoft.com/office/powerpoint/2010/main" val="439011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1968" y="450076"/>
            <a:ext cx="10515600" cy="781685"/>
          </a:xfrm>
        </p:spPr>
        <p:txBody>
          <a:bodyPr>
            <a:normAutofit/>
          </a:bodyPr>
          <a:lstStyle/>
          <a:p>
            <a:r>
              <a:rPr lang="en-GB" sz="4000" dirty="0" err="1"/>
              <a:t>Konzeptioneller</a:t>
            </a:r>
            <a:r>
              <a:rPr lang="en-GB" sz="4000" dirty="0"/>
              <a:t> </a:t>
            </a:r>
            <a:r>
              <a:rPr lang="en-GB" sz="4000" dirty="0" err="1"/>
              <a:t>Rahmen</a:t>
            </a:r>
            <a:endParaRPr lang="en-GB" sz="4000" dirty="0"/>
          </a:p>
        </p:txBody>
      </p:sp>
      <p:sp>
        <p:nvSpPr>
          <p:cNvPr id="3" name="Inhaltsplatzhalter 2"/>
          <p:cNvSpPr>
            <a:spLocks noGrp="1"/>
          </p:cNvSpPr>
          <p:nvPr>
            <p:ph idx="1"/>
          </p:nvPr>
        </p:nvSpPr>
        <p:spPr>
          <a:xfrm>
            <a:off x="880422" y="1964100"/>
            <a:ext cx="10236200" cy="3909162"/>
          </a:xfrm>
        </p:spPr>
        <p:txBody>
          <a:bodyPr>
            <a:noAutofit/>
          </a:bodyPr>
          <a:lstStyle/>
          <a:p>
            <a:pPr>
              <a:lnSpc>
                <a:spcPct val="150000"/>
              </a:lnSpc>
            </a:pPr>
            <a:r>
              <a:rPr lang="en-GB" sz="2000" b="0" dirty="0"/>
              <a:t>Corporate Social Responsibility (CSR) </a:t>
            </a:r>
            <a:r>
              <a:rPr lang="en-GB" sz="2000" b="0" dirty="0" err="1"/>
              <a:t>ist</a:t>
            </a:r>
            <a:r>
              <a:rPr lang="en-GB" sz="2000" b="0" dirty="0"/>
              <a:t> </a:t>
            </a:r>
            <a:r>
              <a:rPr lang="en-GB" sz="2000" b="0" dirty="0" err="1"/>
              <a:t>ein</a:t>
            </a:r>
            <a:r>
              <a:rPr lang="en-GB" sz="2000" b="0" dirty="0"/>
              <a:t> </a:t>
            </a:r>
            <a:r>
              <a:rPr lang="en-GB" sz="2000" b="0" dirty="0" err="1"/>
              <a:t>Dachbegriff</a:t>
            </a:r>
            <a:r>
              <a:rPr lang="en-GB" sz="2000" b="0" dirty="0"/>
              <a:t> um </a:t>
            </a:r>
            <a:r>
              <a:rPr lang="en-GB" sz="2000" b="0" dirty="0" err="1"/>
              <a:t>zu</a:t>
            </a:r>
            <a:r>
              <a:rPr lang="en-GB" sz="2000" b="0" dirty="0"/>
              <a:t> </a:t>
            </a:r>
            <a:r>
              <a:rPr lang="en-GB" sz="2000" b="0" dirty="0" err="1"/>
              <a:t>beschreiben</a:t>
            </a:r>
            <a:r>
              <a:rPr lang="en-GB" sz="2000" b="0" dirty="0"/>
              <a:t>, </a:t>
            </a:r>
            <a:r>
              <a:rPr lang="en-GB" sz="2000" b="0" dirty="0" err="1"/>
              <a:t>wie</a:t>
            </a:r>
            <a:r>
              <a:rPr lang="en-GB" sz="2000" b="0" dirty="0"/>
              <a:t> (</a:t>
            </a:r>
            <a:r>
              <a:rPr lang="en-GB" sz="2000" b="0" dirty="0" err="1"/>
              <a:t>große</a:t>
            </a:r>
            <a:r>
              <a:rPr lang="en-GB" sz="2000" b="0" dirty="0"/>
              <a:t> und </a:t>
            </a:r>
            <a:r>
              <a:rPr lang="en-GB" sz="2000" b="0" dirty="0" err="1"/>
              <a:t>kleine</a:t>
            </a:r>
            <a:r>
              <a:rPr lang="en-GB" sz="2000" b="0" dirty="0"/>
              <a:t>) </a:t>
            </a:r>
            <a:r>
              <a:rPr lang="en-GB" sz="2000" b="0" dirty="0" err="1"/>
              <a:t>Geschäftsunternehmen</a:t>
            </a:r>
            <a:r>
              <a:rPr lang="en-GB" sz="2000" b="0" dirty="0"/>
              <a:t> </a:t>
            </a:r>
            <a:r>
              <a:rPr lang="en-GB" sz="2000" i="1" dirty="0" err="1"/>
              <a:t>soziale</a:t>
            </a:r>
            <a:r>
              <a:rPr lang="en-GB" sz="2000" i="1" dirty="0"/>
              <a:t>, </a:t>
            </a:r>
            <a:r>
              <a:rPr lang="en-GB" sz="2000" i="1" dirty="0" err="1"/>
              <a:t>umweltbezogene</a:t>
            </a:r>
            <a:r>
              <a:rPr lang="en-GB" sz="2000" i="1" dirty="0"/>
              <a:t> und </a:t>
            </a:r>
            <a:r>
              <a:rPr lang="en-GB" sz="2000" i="1" dirty="0" err="1"/>
              <a:t>ethische</a:t>
            </a:r>
            <a:r>
              <a:rPr lang="en-GB" sz="2000" i="1" dirty="0"/>
              <a:t> </a:t>
            </a:r>
            <a:r>
              <a:rPr lang="en-GB" sz="2000" i="1" dirty="0" err="1"/>
              <a:t>Verpflichtungen</a:t>
            </a:r>
            <a:r>
              <a:rPr lang="en-GB" sz="2000" b="0" dirty="0"/>
              <a:t>, </a:t>
            </a:r>
            <a:r>
              <a:rPr lang="en-GB" sz="2000" b="0" dirty="0" err="1"/>
              <a:t>zu</a:t>
            </a:r>
            <a:r>
              <a:rPr lang="en-GB" sz="2000" b="0" dirty="0"/>
              <a:t> </a:t>
            </a:r>
            <a:r>
              <a:rPr lang="en-GB" sz="2000" b="0" dirty="0" err="1"/>
              <a:t>denen</a:t>
            </a:r>
            <a:r>
              <a:rPr lang="en-GB" sz="2000" b="0" dirty="0"/>
              <a:t> </a:t>
            </a:r>
            <a:r>
              <a:rPr lang="en-GB" sz="2000" b="0" dirty="0" err="1"/>
              <a:t>sie</a:t>
            </a:r>
            <a:r>
              <a:rPr lang="en-GB" sz="2000" b="0" dirty="0"/>
              <a:t> in </a:t>
            </a:r>
            <a:r>
              <a:rPr lang="en-GB" sz="2000" b="0" dirty="0" err="1"/>
              <a:t>ihren</a:t>
            </a:r>
            <a:r>
              <a:rPr lang="en-GB" sz="2000" b="0" dirty="0"/>
              <a:t> </a:t>
            </a:r>
            <a:r>
              <a:rPr lang="en-GB" sz="2000" b="0" dirty="0" err="1"/>
              <a:t>Kerngeschäftsstrategien</a:t>
            </a:r>
            <a:r>
              <a:rPr lang="en-GB" sz="2000" b="0" dirty="0"/>
              <a:t> </a:t>
            </a:r>
            <a:r>
              <a:rPr lang="en-GB" sz="2000" b="0" dirty="0" err="1"/>
              <a:t>verpflichtet</a:t>
            </a:r>
            <a:r>
              <a:rPr lang="en-GB" sz="2000" b="0" dirty="0"/>
              <a:t> </a:t>
            </a:r>
            <a:r>
              <a:rPr lang="en-GB" sz="2000" b="0" dirty="0" err="1"/>
              <a:t>sind</a:t>
            </a:r>
            <a:r>
              <a:rPr lang="en-GB" sz="2000" b="0" dirty="0"/>
              <a:t>, in </a:t>
            </a:r>
            <a:r>
              <a:rPr lang="en-GB" sz="2000" b="0" dirty="0" err="1"/>
              <a:t>Strukturen</a:t>
            </a:r>
            <a:r>
              <a:rPr lang="en-GB" sz="2000" b="0" dirty="0"/>
              <a:t> und </a:t>
            </a:r>
            <a:r>
              <a:rPr lang="en-GB" sz="2000" b="0" dirty="0" err="1"/>
              <a:t>Prozeduren</a:t>
            </a:r>
            <a:r>
              <a:rPr lang="en-GB" sz="2000" b="0" dirty="0"/>
              <a:t> </a:t>
            </a:r>
            <a:r>
              <a:rPr lang="en-GB" sz="2000" b="0" dirty="0" err="1"/>
              <a:t>innerhalb</a:t>
            </a:r>
            <a:r>
              <a:rPr lang="en-GB" sz="2000" b="0" dirty="0"/>
              <a:t> und </a:t>
            </a:r>
            <a:r>
              <a:rPr lang="en-GB" sz="2000" b="0" dirty="0" err="1"/>
              <a:t>kreuzweise</a:t>
            </a:r>
            <a:r>
              <a:rPr lang="en-GB" sz="2000" b="0" dirty="0"/>
              <a:t> </a:t>
            </a:r>
            <a:r>
              <a:rPr lang="en-GB" sz="2000" b="0" dirty="0" err="1"/>
              <a:t>über</a:t>
            </a:r>
            <a:r>
              <a:rPr lang="en-GB" sz="2000" b="0" dirty="0"/>
              <a:t> </a:t>
            </a:r>
            <a:r>
              <a:rPr lang="en-GB" sz="2000" b="0" dirty="0" err="1"/>
              <a:t>Abteilungen</a:t>
            </a:r>
            <a:r>
              <a:rPr lang="en-GB" sz="2000" b="0" dirty="0"/>
              <a:t>, </a:t>
            </a:r>
            <a:r>
              <a:rPr lang="en-GB" sz="2000" b="0" dirty="0" err="1"/>
              <a:t>Funktionen</a:t>
            </a:r>
            <a:r>
              <a:rPr lang="en-GB" sz="2000" b="0" dirty="0"/>
              <a:t> und </a:t>
            </a:r>
            <a:r>
              <a:rPr lang="en-GB" sz="2000" b="0" dirty="0" err="1"/>
              <a:t>Wertketten</a:t>
            </a:r>
            <a:r>
              <a:rPr lang="en-GB" sz="2000" b="0" dirty="0"/>
              <a:t> </a:t>
            </a:r>
            <a:r>
              <a:rPr lang="en-GB" sz="2000" i="1" dirty="0"/>
              <a:t>in </a:t>
            </a:r>
            <a:r>
              <a:rPr lang="en-GB" sz="2000" i="1" dirty="0" err="1"/>
              <a:t>Zusammenarbeit</a:t>
            </a:r>
            <a:r>
              <a:rPr lang="en-GB" sz="2000" i="1" dirty="0"/>
              <a:t> </a:t>
            </a:r>
            <a:r>
              <a:rPr lang="en-GB" sz="2000" i="1" dirty="0" err="1"/>
              <a:t>mit</a:t>
            </a:r>
            <a:r>
              <a:rPr lang="en-GB" sz="2000" i="1" dirty="0"/>
              <a:t> </a:t>
            </a:r>
            <a:r>
              <a:rPr lang="en-GB" sz="2000" i="1" dirty="0" err="1"/>
              <a:t>relevanten</a:t>
            </a:r>
            <a:r>
              <a:rPr lang="en-GB" sz="2000" i="1" dirty="0"/>
              <a:t> </a:t>
            </a:r>
            <a:r>
              <a:rPr lang="en-GB" sz="2000" i="1" dirty="0" err="1"/>
              <a:t>Interessenvertretern</a:t>
            </a:r>
            <a:r>
              <a:rPr lang="en-GB" sz="2000" i="1" dirty="0"/>
              <a:t> </a:t>
            </a:r>
            <a:r>
              <a:rPr lang="en-GB" sz="2000" i="1" dirty="0" err="1"/>
              <a:t>integrieren</a:t>
            </a:r>
            <a:r>
              <a:rPr lang="en-GB" sz="2000" i="1" dirty="0"/>
              <a:t> </a:t>
            </a:r>
            <a:r>
              <a:rPr lang="en-GB" sz="2000" b="0" dirty="0"/>
              <a:t>.</a:t>
            </a:r>
          </a:p>
          <a:p>
            <a:pPr>
              <a:lnSpc>
                <a:spcPct val="150000"/>
              </a:lnSpc>
            </a:pPr>
            <a:r>
              <a:rPr lang="en-GB" sz="2000" b="0" dirty="0"/>
              <a:t>Es </a:t>
            </a:r>
            <a:r>
              <a:rPr lang="en-GB" sz="2000" b="0" dirty="0" err="1"/>
              <a:t>geht</a:t>
            </a:r>
            <a:r>
              <a:rPr lang="en-GB" sz="2000" b="0" dirty="0"/>
              <a:t> </a:t>
            </a:r>
            <a:r>
              <a:rPr lang="en-GB" sz="2000" b="0" dirty="0" err="1"/>
              <a:t>nicht</a:t>
            </a:r>
            <a:r>
              <a:rPr lang="en-GB" sz="2000" b="0" dirty="0"/>
              <a:t> </a:t>
            </a:r>
            <a:r>
              <a:rPr lang="en-GB" sz="2000" b="0" dirty="0" err="1"/>
              <a:t>mehr</a:t>
            </a:r>
            <a:r>
              <a:rPr lang="en-GB" sz="2000" b="0" dirty="0"/>
              <a:t> </a:t>
            </a:r>
            <a:r>
              <a:rPr lang="en-GB" sz="2000" b="0" dirty="0" err="1"/>
              <a:t>darum</a:t>
            </a:r>
            <a:r>
              <a:rPr lang="en-GB" sz="2000" b="0" dirty="0"/>
              <a:t>, </a:t>
            </a:r>
            <a:r>
              <a:rPr lang="en-GB" sz="2000" dirty="0" err="1"/>
              <a:t>wie</a:t>
            </a:r>
            <a:r>
              <a:rPr lang="en-GB" sz="2000" dirty="0"/>
              <a:t> das Geld </a:t>
            </a:r>
            <a:r>
              <a:rPr lang="en-GB" sz="2000" dirty="0" err="1"/>
              <a:t>ausgegeben</a:t>
            </a:r>
            <a:r>
              <a:rPr lang="en-GB" sz="2000" dirty="0"/>
              <a:t> </a:t>
            </a:r>
            <a:r>
              <a:rPr lang="en-GB" sz="2000" dirty="0" err="1"/>
              <a:t>wird</a:t>
            </a:r>
            <a:r>
              <a:rPr lang="en-GB" sz="2000" dirty="0"/>
              <a:t>, </a:t>
            </a:r>
            <a:r>
              <a:rPr lang="en-GB" sz="2000" dirty="0" err="1"/>
              <a:t>sondern</a:t>
            </a:r>
            <a:r>
              <a:rPr lang="en-GB" sz="2000" dirty="0"/>
              <a:t> </a:t>
            </a:r>
            <a:r>
              <a:rPr lang="en-GB" sz="2000" dirty="0" err="1"/>
              <a:t>wie</a:t>
            </a:r>
            <a:r>
              <a:rPr lang="en-GB" sz="2000" dirty="0"/>
              <a:t> es </a:t>
            </a:r>
            <a:r>
              <a:rPr lang="en-GB" sz="2000" dirty="0" err="1"/>
              <a:t>gemacht</a:t>
            </a:r>
            <a:r>
              <a:rPr lang="en-GB" sz="2000" dirty="0"/>
              <a:t> </a:t>
            </a:r>
            <a:r>
              <a:rPr lang="en-GB" sz="2000" dirty="0" err="1"/>
              <a:t>wird</a:t>
            </a:r>
            <a:r>
              <a:rPr lang="en-GB" sz="2000" dirty="0"/>
              <a:t> </a:t>
            </a:r>
            <a:r>
              <a:rPr lang="en-GB" sz="1400" b="0" dirty="0"/>
              <a:t>(</a:t>
            </a:r>
            <a:r>
              <a:rPr lang="en-GB" sz="1400" b="0" dirty="0" err="1"/>
              <a:t>Wickert</a:t>
            </a:r>
            <a:r>
              <a:rPr lang="en-GB" sz="1400" b="0" dirty="0"/>
              <a:t> &amp; </a:t>
            </a:r>
            <a:r>
              <a:rPr lang="en-GB" sz="1400" b="0" dirty="0" err="1"/>
              <a:t>Risi</a:t>
            </a:r>
            <a:r>
              <a:rPr lang="en-GB" sz="1400" b="0" dirty="0"/>
              <a:t>, 2019, p. 1). </a:t>
            </a:r>
          </a:p>
          <a:p>
            <a:pPr>
              <a:lnSpc>
                <a:spcPct val="150000"/>
              </a:lnSpc>
            </a:pPr>
            <a:endParaRPr lang="en-GB" sz="2000" b="0" dirty="0"/>
          </a:p>
          <a:p>
            <a:pPr>
              <a:lnSpc>
                <a:spcPct val="150000"/>
              </a:lnSpc>
            </a:pPr>
            <a:endParaRPr lang="en-GB" sz="2000" b="0" dirty="0"/>
          </a:p>
          <a:p>
            <a:pPr marL="0" indent="0">
              <a:lnSpc>
                <a:spcPct val="150000"/>
              </a:lnSpc>
              <a:buNone/>
            </a:pPr>
            <a:endParaRPr lang="en-GB" sz="2000" dirty="0"/>
          </a:p>
        </p:txBody>
      </p:sp>
      <p:sp>
        <p:nvSpPr>
          <p:cNvPr id="4" name="Textplatzhalter 3"/>
          <p:cNvSpPr txBox="1">
            <a:spLocks/>
          </p:cNvSpPr>
          <p:nvPr/>
        </p:nvSpPr>
        <p:spPr>
          <a:xfrm>
            <a:off x="1001712" y="1497514"/>
            <a:ext cx="10188575" cy="466586"/>
          </a:xfrm>
        </p:spPr>
        <p:txBody>
          <a:bodyPr>
            <a:normAutofit/>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400" b="1" dirty="0">
                <a:solidFill>
                  <a:schemeClr val="tx1">
                    <a:lumMod val="75000"/>
                    <a:lumOff val="25000"/>
                  </a:schemeClr>
                </a:solidFill>
                <a:latin typeface="Open Sans"/>
              </a:rPr>
              <a:t>Definitionen</a:t>
            </a:r>
            <a:endParaRPr lang="en-US" sz="2400" b="1" dirty="0">
              <a:solidFill>
                <a:schemeClr val="tx1">
                  <a:lumMod val="75000"/>
                  <a:lumOff val="25000"/>
                </a:schemeClr>
              </a:solidFill>
              <a:latin typeface="Open Sans"/>
            </a:endParaRPr>
          </a:p>
        </p:txBody>
      </p:sp>
    </p:spTree>
    <p:extLst>
      <p:ext uri="{BB962C8B-B14F-4D97-AF65-F5344CB8AC3E}">
        <p14:creationId xmlns:p14="http://schemas.microsoft.com/office/powerpoint/2010/main" val="3842026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39860"/>
            <a:ext cx="10515600" cy="781685"/>
          </a:xfrm>
        </p:spPr>
        <p:txBody>
          <a:bodyPr>
            <a:normAutofit fontScale="90000"/>
          </a:bodyPr>
          <a:lstStyle/>
          <a:p>
            <a:pPr>
              <a:lnSpc>
                <a:spcPct val="150000"/>
              </a:lnSpc>
            </a:pPr>
            <a:r>
              <a:rPr lang="en-GB" sz="4000" dirty="0" err="1"/>
              <a:t>Konzeptioneller</a:t>
            </a:r>
            <a:r>
              <a:rPr lang="en-GB" sz="4000" dirty="0"/>
              <a:t> </a:t>
            </a:r>
            <a:r>
              <a:rPr lang="en-GB" sz="4000" dirty="0" err="1"/>
              <a:t>Rahmen</a:t>
            </a:r>
            <a:endParaRPr lang="en-GB" sz="4000" dirty="0"/>
          </a:p>
        </p:txBody>
      </p:sp>
      <p:sp>
        <p:nvSpPr>
          <p:cNvPr id="3" name="Inhaltsplatzhalter 2"/>
          <p:cNvSpPr>
            <a:spLocks noGrp="1"/>
          </p:cNvSpPr>
          <p:nvPr>
            <p:ph idx="1"/>
          </p:nvPr>
        </p:nvSpPr>
        <p:spPr>
          <a:xfrm>
            <a:off x="627184" y="1221544"/>
            <a:ext cx="10515600" cy="4678093"/>
          </a:xfrm>
        </p:spPr>
        <p:txBody>
          <a:bodyPr>
            <a:noAutofit/>
          </a:bodyPr>
          <a:lstStyle/>
          <a:p>
            <a:pPr marL="0" indent="0">
              <a:lnSpc>
                <a:spcPct val="160000"/>
              </a:lnSpc>
              <a:buNone/>
            </a:pPr>
            <a:r>
              <a:rPr lang="en-GB" sz="1600" dirty="0"/>
              <a:t>Definition des EU Green Paper</a:t>
            </a:r>
          </a:p>
          <a:p>
            <a:pPr lvl="1">
              <a:lnSpc>
                <a:spcPct val="160000"/>
              </a:lnSpc>
            </a:pPr>
            <a:r>
              <a:rPr lang="en-GB" sz="1600" dirty="0"/>
              <a:t>CSR </a:t>
            </a:r>
            <a:r>
              <a:rPr lang="en-GB" sz="1600" dirty="0" err="1"/>
              <a:t>ist</a:t>
            </a:r>
            <a:r>
              <a:rPr lang="en-GB" sz="1600" dirty="0"/>
              <a:t> </a:t>
            </a:r>
            <a:r>
              <a:rPr lang="en-GB" sz="1600" dirty="0" err="1"/>
              <a:t>ein</a:t>
            </a:r>
            <a:r>
              <a:rPr lang="en-GB" sz="1600" dirty="0"/>
              <a:t> </a:t>
            </a:r>
            <a:r>
              <a:rPr lang="en-GB" sz="1600" dirty="0" err="1"/>
              <a:t>Konzept</a:t>
            </a:r>
            <a:r>
              <a:rPr lang="en-GB" sz="1600" dirty="0"/>
              <a:t>, </a:t>
            </a:r>
            <a:r>
              <a:rPr lang="en-GB" sz="1600" dirty="0" err="1"/>
              <a:t>womit</a:t>
            </a:r>
            <a:r>
              <a:rPr lang="en-GB" sz="1600" dirty="0"/>
              <a:t> </a:t>
            </a:r>
            <a:r>
              <a:rPr lang="en-GB" sz="1600" dirty="0" err="1"/>
              <a:t>Betriebe</a:t>
            </a:r>
            <a:r>
              <a:rPr lang="en-GB" sz="1600" dirty="0"/>
              <a:t> </a:t>
            </a:r>
            <a:r>
              <a:rPr lang="en-GB" sz="1600" dirty="0" err="1"/>
              <a:t>soziale</a:t>
            </a:r>
            <a:r>
              <a:rPr lang="en-GB" sz="1600" dirty="0"/>
              <a:t> und </a:t>
            </a:r>
            <a:r>
              <a:rPr lang="en-GB" sz="1600" dirty="0" err="1"/>
              <a:t>Umweltbelange</a:t>
            </a:r>
            <a:r>
              <a:rPr lang="en-GB" sz="1600" dirty="0"/>
              <a:t> in </a:t>
            </a:r>
            <a:r>
              <a:rPr lang="en-GB" sz="1600" dirty="0" err="1"/>
              <a:t>ihren</a:t>
            </a:r>
            <a:r>
              <a:rPr lang="en-GB" sz="1600" dirty="0"/>
              <a:t> </a:t>
            </a:r>
            <a:r>
              <a:rPr lang="en-GB" sz="1600" dirty="0" err="1"/>
              <a:t>Geschäftsarbeitsweisen</a:t>
            </a:r>
            <a:r>
              <a:rPr lang="en-GB" sz="1600" dirty="0"/>
              <a:t> und in </a:t>
            </a:r>
            <a:r>
              <a:rPr lang="en-GB" sz="1600" dirty="0" err="1"/>
              <a:t>ihren</a:t>
            </a:r>
            <a:r>
              <a:rPr lang="en-GB" sz="1600" dirty="0"/>
              <a:t> </a:t>
            </a:r>
            <a:r>
              <a:rPr lang="en-GB" sz="1600" dirty="0" err="1"/>
              <a:t>Interaktionen</a:t>
            </a:r>
            <a:r>
              <a:rPr lang="en-GB" sz="1600" dirty="0"/>
              <a:t> </a:t>
            </a:r>
            <a:r>
              <a:rPr lang="en-GB" sz="1600" dirty="0" err="1"/>
              <a:t>mit</a:t>
            </a:r>
            <a:r>
              <a:rPr lang="en-GB" sz="1600" dirty="0"/>
              <a:t> </a:t>
            </a:r>
            <a:r>
              <a:rPr lang="en-GB" sz="1600" dirty="0" err="1"/>
              <a:t>ihren</a:t>
            </a:r>
            <a:r>
              <a:rPr lang="en-GB" sz="1600" dirty="0"/>
              <a:t> </a:t>
            </a:r>
            <a:r>
              <a:rPr lang="en-GB" sz="1600" dirty="0" err="1"/>
              <a:t>Interessensvertretern</a:t>
            </a:r>
            <a:r>
              <a:rPr lang="en-GB" sz="1600" dirty="0"/>
              <a:t> auf </a:t>
            </a:r>
            <a:r>
              <a:rPr lang="en-GB" sz="1600" dirty="0" err="1"/>
              <a:t>einer</a:t>
            </a:r>
            <a:r>
              <a:rPr lang="en-GB" sz="1600" dirty="0"/>
              <a:t> </a:t>
            </a:r>
            <a:r>
              <a:rPr lang="en-GB" sz="1600" dirty="0" err="1"/>
              <a:t>freiwilligen</a:t>
            </a:r>
            <a:r>
              <a:rPr lang="en-GB" sz="1600" dirty="0"/>
              <a:t> Basis </a:t>
            </a:r>
            <a:r>
              <a:rPr lang="en-GB" sz="1600" dirty="0" err="1"/>
              <a:t>integrieren</a:t>
            </a:r>
            <a:r>
              <a:rPr lang="en-GB" sz="1600" dirty="0"/>
              <a:t> (Green Paper, Commission of the European Communities, 2001, S. 6). </a:t>
            </a:r>
          </a:p>
          <a:p>
            <a:pPr lvl="1">
              <a:lnSpc>
                <a:spcPct val="160000"/>
              </a:lnSpc>
            </a:pPr>
            <a:r>
              <a:rPr lang="en-GB" sz="1600" dirty="0"/>
              <a:t>CSR </a:t>
            </a:r>
            <a:r>
              <a:rPr lang="en-GB" sz="1600" dirty="0" err="1"/>
              <a:t>liefert</a:t>
            </a:r>
            <a:r>
              <a:rPr lang="en-GB" sz="1600" dirty="0"/>
              <a:t> die </a:t>
            </a:r>
            <a:r>
              <a:rPr lang="en-GB" sz="1600" dirty="0" err="1"/>
              <a:t>Grundlagen</a:t>
            </a:r>
            <a:r>
              <a:rPr lang="en-GB" sz="1600" dirty="0"/>
              <a:t> </a:t>
            </a:r>
            <a:r>
              <a:rPr lang="en-GB" sz="1600" dirty="0" err="1"/>
              <a:t>für</a:t>
            </a:r>
            <a:r>
              <a:rPr lang="en-GB" sz="1600" dirty="0"/>
              <a:t> </a:t>
            </a:r>
            <a:r>
              <a:rPr lang="en-GB" sz="1600" dirty="0" err="1"/>
              <a:t>einen</a:t>
            </a:r>
            <a:r>
              <a:rPr lang="en-GB" sz="1600" dirty="0"/>
              <a:t> </a:t>
            </a:r>
            <a:r>
              <a:rPr lang="en-GB" sz="1600" dirty="0" err="1"/>
              <a:t>integrierten</a:t>
            </a:r>
            <a:r>
              <a:rPr lang="en-GB" sz="1600" dirty="0"/>
              <a:t> Ansatz, der </a:t>
            </a:r>
            <a:r>
              <a:rPr lang="en-GB" sz="1600" dirty="0" err="1"/>
              <a:t>wirtschaftliche</a:t>
            </a:r>
            <a:r>
              <a:rPr lang="en-GB" sz="1600" dirty="0"/>
              <a:t>, </a:t>
            </a:r>
            <a:r>
              <a:rPr lang="en-GB" sz="1600" dirty="0" err="1"/>
              <a:t>ökologische</a:t>
            </a:r>
            <a:r>
              <a:rPr lang="en-GB" sz="1600" dirty="0"/>
              <a:t> und </a:t>
            </a:r>
            <a:r>
              <a:rPr lang="en-GB" sz="1600" dirty="0" err="1"/>
              <a:t>soziale</a:t>
            </a:r>
            <a:r>
              <a:rPr lang="en-GB" sz="1600" dirty="0"/>
              <a:t> </a:t>
            </a:r>
            <a:r>
              <a:rPr lang="en-GB" sz="1600" dirty="0" err="1"/>
              <a:t>Interessen</a:t>
            </a:r>
            <a:r>
              <a:rPr lang="en-GB" sz="1600" dirty="0"/>
              <a:t> </a:t>
            </a:r>
            <a:r>
              <a:rPr lang="en-GB" sz="1600" dirty="0" err="1"/>
              <a:t>zu</a:t>
            </a:r>
            <a:r>
              <a:rPr lang="en-GB" sz="1600" dirty="0"/>
              <a:t> </a:t>
            </a:r>
            <a:r>
              <a:rPr lang="en-GB" sz="1600" dirty="0" err="1"/>
              <a:t>ihrem</a:t>
            </a:r>
            <a:r>
              <a:rPr lang="en-GB" sz="1600" dirty="0"/>
              <a:t> </a:t>
            </a:r>
            <a:r>
              <a:rPr lang="en-GB" sz="1600" dirty="0" err="1"/>
              <a:t>gegenseitigen</a:t>
            </a:r>
            <a:r>
              <a:rPr lang="en-GB" sz="1600" dirty="0"/>
              <a:t> </a:t>
            </a:r>
            <a:r>
              <a:rPr lang="en-GB" sz="1600" dirty="0" err="1"/>
              <a:t>Nutzen</a:t>
            </a:r>
            <a:r>
              <a:rPr lang="en-GB" sz="1600" dirty="0"/>
              <a:t> </a:t>
            </a:r>
            <a:r>
              <a:rPr lang="en-GB" sz="1600" dirty="0" err="1"/>
              <a:t>vereint</a:t>
            </a:r>
            <a:r>
              <a:rPr lang="en-GB" sz="1600" dirty="0"/>
              <a:t>.</a:t>
            </a:r>
          </a:p>
          <a:p>
            <a:pPr lvl="1">
              <a:lnSpc>
                <a:spcPct val="160000"/>
              </a:lnSpc>
            </a:pPr>
            <a:r>
              <a:rPr lang="en-GB" sz="1600" dirty="0"/>
              <a:t>CSR </a:t>
            </a:r>
            <a:r>
              <a:rPr lang="en-GB" sz="1600" dirty="0" err="1"/>
              <a:t>eröffnet</a:t>
            </a:r>
            <a:r>
              <a:rPr lang="en-GB" sz="1600" dirty="0"/>
              <a:t> </a:t>
            </a:r>
            <a:r>
              <a:rPr lang="en-GB" sz="1600" dirty="0" err="1"/>
              <a:t>einen</a:t>
            </a:r>
            <a:r>
              <a:rPr lang="en-GB" sz="1600" dirty="0"/>
              <a:t> </a:t>
            </a:r>
            <a:r>
              <a:rPr lang="en-GB" sz="1600" dirty="0" err="1"/>
              <a:t>Weg</a:t>
            </a:r>
            <a:r>
              <a:rPr lang="en-GB" sz="1600" dirty="0"/>
              <a:t>, um </a:t>
            </a:r>
            <a:r>
              <a:rPr lang="en-GB" sz="1600" dirty="0" err="1"/>
              <a:t>Veränderung</a:t>
            </a:r>
            <a:r>
              <a:rPr lang="en-GB" sz="1600" dirty="0"/>
              <a:t> </a:t>
            </a:r>
            <a:r>
              <a:rPr lang="en-GB" sz="1600" dirty="0" err="1"/>
              <a:t>zu</a:t>
            </a:r>
            <a:r>
              <a:rPr lang="en-GB" sz="1600" dirty="0"/>
              <a:t> </a:t>
            </a:r>
            <a:r>
              <a:rPr lang="en-GB" sz="1600" dirty="0" err="1"/>
              <a:t>managen</a:t>
            </a:r>
            <a:r>
              <a:rPr lang="en-GB" sz="1600" dirty="0"/>
              <a:t> und </a:t>
            </a:r>
            <a:r>
              <a:rPr lang="en-GB" sz="1600" dirty="0" err="1"/>
              <a:t>soziale</a:t>
            </a:r>
            <a:r>
              <a:rPr lang="en-GB" sz="1600" dirty="0"/>
              <a:t> </a:t>
            </a:r>
            <a:r>
              <a:rPr lang="en-GB" sz="1600" dirty="0" err="1"/>
              <a:t>Entwicklung</a:t>
            </a:r>
            <a:r>
              <a:rPr lang="en-GB" sz="1600" dirty="0"/>
              <a:t> und </a:t>
            </a:r>
            <a:r>
              <a:rPr lang="en-GB" sz="1600" dirty="0" err="1"/>
              <a:t>verbesserten</a:t>
            </a:r>
            <a:r>
              <a:rPr lang="en-GB" sz="1600" dirty="0"/>
              <a:t> </a:t>
            </a:r>
            <a:r>
              <a:rPr lang="en-GB" sz="1600" dirty="0" err="1"/>
              <a:t>Wettbewerb</a:t>
            </a:r>
            <a:r>
              <a:rPr lang="en-GB" sz="1600" dirty="0"/>
              <a:t> in </a:t>
            </a:r>
            <a:r>
              <a:rPr lang="en-GB" sz="1600" dirty="0" err="1"/>
              <a:t>Übereinstimmung</a:t>
            </a:r>
            <a:r>
              <a:rPr lang="en-GB" sz="1600" dirty="0"/>
              <a:t> </a:t>
            </a:r>
            <a:r>
              <a:rPr lang="en-GB" sz="1600" dirty="0" err="1"/>
              <a:t>zu</a:t>
            </a:r>
            <a:r>
              <a:rPr lang="en-GB" sz="1600" dirty="0"/>
              <a:t> </a:t>
            </a:r>
            <a:r>
              <a:rPr lang="en-GB" sz="1600" dirty="0" err="1"/>
              <a:t>bringen</a:t>
            </a:r>
            <a:r>
              <a:rPr lang="en-GB" sz="1600" dirty="0"/>
              <a:t>.</a:t>
            </a:r>
          </a:p>
          <a:p>
            <a:pPr lvl="1">
              <a:lnSpc>
                <a:spcPct val="160000"/>
              </a:lnSpc>
            </a:pPr>
            <a:r>
              <a:rPr lang="en-GB" sz="1600" dirty="0" err="1"/>
              <a:t>Sozial</a:t>
            </a:r>
            <a:r>
              <a:rPr lang="en-GB" sz="1600" dirty="0"/>
              <a:t> </a:t>
            </a:r>
            <a:r>
              <a:rPr lang="en-GB" sz="1600" dirty="0" err="1"/>
              <a:t>verantwortlich</a:t>
            </a:r>
            <a:r>
              <a:rPr lang="en-GB" sz="1600" dirty="0"/>
              <a:t> </a:t>
            </a:r>
            <a:r>
              <a:rPr lang="en-GB" sz="1600" dirty="0" err="1"/>
              <a:t>zu</a:t>
            </a:r>
            <a:r>
              <a:rPr lang="en-GB" sz="1600" dirty="0"/>
              <a:t> sein </a:t>
            </a:r>
            <a:r>
              <a:rPr lang="en-GB" sz="1600" dirty="0" err="1"/>
              <a:t>bedeutet</a:t>
            </a:r>
            <a:r>
              <a:rPr lang="en-GB" sz="1600" dirty="0"/>
              <a:t> </a:t>
            </a:r>
            <a:r>
              <a:rPr lang="en-GB" sz="1600" dirty="0" err="1"/>
              <a:t>nicht</a:t>
            </a:r>
            <a:r>
              <a:rPr lang="en-GB" sz="1600" dirty="0"/>
              <a:t> nur, </a:t>
            </a:r>
            <a:r>
              <a:rPr lang="en-GB" sz="1600" dirty="0" err="1"/>
              <a:t>völlig</a:t>
            </a:r>
            <a:r>
              <a:rPr lang="en-GB" sz="1600" dirty="0"/>
              <a:t> </a:t>
            </a:r>
            <a:r>
              <a:rPr lang="en-GB" sz="1600" dirty="0" err="1"/>
              <a:t>legale</a:t>
            </a:r>
            <a:r>
              <a:rPr lang="en-GB" sz="1600" dirty="0"/>
              <a:t> </a:t>
            </a:r>
            <a:r>
              <a:rPr lang="en-GB" sz="1600" dirty="0" err="1"/>
              <a:t>Erwartungen</a:t>
            </a:r>
            <a:r>
              <a:rPr lang="en-GB" sz="1600" dirty="0"/>
              <a:t> </a:t>
            </a:r>
            <a:r>
              <a:rPr lang="en-GB" sz="1600" dirty="0" err="1"/>
              <a:t>zu</a:t>
            </a:r>
            <a:r>
              <a:rPr lang="en-GB" sz="1600" dirty="0"/>
              <a:t> </a:t>
            </a:r>
            <a:r>
              <a:rPr lang="en-GB" sz="1600" dirty="0" err="1"/>
              <a:t>erfüllen</a:t>
            </a:r>
            <a:r>
              <a:rPr lang="en-GB" sz="1600" dirty="0"/>
              <a:t>, </a:t>
            </a:r>
            <a:r>
              <a:rPr lang="en-GB" sz="1600" dirty="0" err="1"/>
              <a:t>sondern</a:t>
            </a:r>
            <a:r>
              <a:rPr lang="en-GB" sz="1600" dirty="0"/>
              <a:t> </a:t>
            </a:r>
            <a:r>
              <a:rPr lang="en-GB" sz="1600" dirty="0" err="1"/>
              <a:t>auch</a:t>
            </a:r>
            <a:r>
              <a:rPr lang="en-GB" sz="1600" dirty="0"/>
              <a:t> </a:t>
            </a:r>
            <a:r>
              <a:rPr lang="en-GB" sz="1600" dirty="0" err="1"/>
              <a:t>darüber</a:t>
            </a:r>
            <a:r>
              <a:rPr lang="en-GB" sz="1600" dirty="0"/>
              <a:t> </a:t>
            </a:r>
            <a:r>
              <a:rPr lang="en-GB" sz="1600" dirty="0" err="1"/>
              <a:t>hinausgehend</a:t>
            </a:r>
            <a:r>
              <a:rPr lang="en-GB" sz="1600" dirty="0"/>
              <a:t> “</a:t>
            </a:r>
            <a:r>
              <a:rPr lang="en-GB" sz="1600" dirty="0" err="1"/>
              <a:t>mehr</a:t>
            </a:r>
            <a:r>
              <a:rPr lang="en-GB" sz="1600" dirty="0"/>
              <a:t>” </a:t>
            </a:r>
            <a:r>
              <a:rPr lang="en-GB" sz="1600" dirty="0" err="1"/>
              <a:t>zu</a:t>
            </a:r>
            <a:r>
              <a:rPr lang="en-GB" sz="1600" dirty="0"/>
              <a:t> </a:t>
            </a:r>
            <a:r>
              <a:rPr lang="en-GB" sz="1600" dirty="0" err="1"/>
              <a:t>investieren</a:t>
            </a:r>
            <a:r>
              <a:rPr lang="en-GB" sz="1600" dirty="0"/>
              <a:t> in </a:t>
            </a:r>
            <a:r>
              <a:rPr lang="en-GB" sz="1600" dirty="0" err="1"/>
              <a:t>Humankapital</a:t>
            </a:r>
            <a:r>
              <a:rPr lang="en-GB" sz="1600" dirty="0"/>
              <a:t>, die Umwelt in </a:t>
            </a:r>
            <a:r>
              <a:rPr lang="en-GB" sz="1600" dirty="0" err="1"/>
              <a:t>Beziehungen</a:t>
            </a:r>
            <a:r>
              <a:rPr lang="en-GB" sz="1600" dirty="0"/>
              <a:t> </a:t>
            </a:r>
            <a:r>
              <a:rPr lang="en-GB" sz="1600" dirty="0" err="1"/>
              <a:t>mit</a:t>
            </a:r>
            <a:r>
              <a:rPr lang="en-GB" sz="1600" dirty="0"/>
              <a:t> </a:t>
            </a:r>
            <a:r>
              <a:rPr lang="en-GB" sz="1600" dirty="0" err="1"/>
              <a:t>Interessensvertretern</a:t>
            </a:r>
            <a:r>
              <a:rPr lang="en-GB" sz="1600" dirty="0"/>
              <a:t>. </a:t>
            </a:r>
          </a:p>
        </p:txBody>
      </p:sp>
    </p:spTree>
    <p:extLst>
      <p:ext uri="{BB962C8B-B14F-4D97-AF65-F5344CB8AC3E}">
        <p14:creationId xmlns:p14="http://schemas.microsoft.com/office/powerpoint/2010/main" val="780819859"/>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CD2780C72AF0C42861EAEE3EDEEDC6B" ma:contentTypeVersion="4" ma:contentTypeDescription="Ein neues Dokument erstellen." ma:contentTypeScope="" ma:versionID="cf0d59e42a989195a3c02b4709af9757">
  <xsd:schema xmlns:xsd="http://www.w3.org/2001/XMLSchema" xmlns:xs="http://www.w3.org/2001/XMLSchema" xmlns:p="http://schemas.microsoft.com/office/2006/metadata/properties" xmlns:ns2="32c33877-4bc8-4626-ad7d-26c0138b51ab" targetNamespace="http://schemas.microsoft.com/office/2006/metadata/properties" ma:root="true" ma:fieldsID="a01a4c50d07b1ee557d68463fc43ea87" ns2:_="">
    <xsd:import namespace="32c33877-4bc8-4626-ad7d-26c0138b51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c33877-4bc8-4626-ad7d-26c0138b51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10B18C-7AB4-4B37-ABCD-0CA0121EBE7A}">
  <ds:schemaRefs>
    <ds:schemaRef ds:uri="http://purl.org/dc/elements/1.1/"/>
    <ds:schemaRef ds:uri="http://schemas.microsoft.com/office/2006/metadata/properties"/>
    <ds:schemaRef ds:uri="http://schemas.microsoft.com/office/2006/documentManagement/types"/>
    <ds:schemaRef ds:uri="32c33877-4bc8-4626-ad7d-26c0138b51ab"/>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9F2EE8E-6F27-4E79-BF12-5AB4C39DAE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c33877-4bc8-4626-ad7d-26c0138b51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19954B-F7D2-4490-AE97-73FD72B2BB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Connect! template</Template>
  <TotalTime>0</TotalTime>
  <Words>3504</Words>
  <Application>Microsoft Office PowerPoint</Application>
  <PresentationFormat>Breitbild</PresentationFormat>
  <Paragraphs>385</Paragraphs>
  <Slides>44</Slides>
  <Notes>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44</vt:i4>
      </vt:variant>
    </vt:vector>
  </HeadingPairs>
  <TitlesOfParts>
    <vt:vector size="51" baseType="lpstr">
      <vt:lpstr>Arial</vt:lpstr>
      <vt:lpstr>Calibri</vt:lpstr>
      <vt:lpstr>Helvetica</vt:lpstr>
      <vt:lpstr>Open Sans</vt:lpstr>
      <vt:lpstr>Open Sans Extrabold</vt:lpstr>
      <vt:lpstr>Open Sans Light</vt:lpstr>
      <vt:lpstr>„Office“ tema</vt:lpstr>
      <vt:lpstr>Modul 2 - Lerneinheit 2: Engagement für Corporate Social Responsibility (CSR)</vt:lpstr>
      <vt:lpstr>Überblick über Lerneinheit 2</vt:lpstr>
      <vt:lpstr>Überblick über Lerneinheit 2</vt:lpstr>
      <vt:lpstr>Konzeptioneller Rahmen</vt:lpstr>
      <vt:lpstr>Konzeptioneller Rahmen</vt:lpstr>
      <vt:lpstr>Konzeptioneller Rahmen</vt:lpstr>
      <vt:lpstr>Konzeptioneller Rahmen</vt:lpstr>
      <vt:lpstr>Konzeptioneller Rahmen</vt:lpstr>
      <vt:lpstr>Konzeptioneller Rahmen</vt:lpstr>
      <vt:lpstr>Konzeptioneller Rahmen</vt:lpstr>
      <vt:lpstr>Konzeptioneller Rahmen</vt:lpstr>
      <vt:lpstr>Rolle des Kontextes</vt:lpstr>
      <vt:lpstr>Rolle des Kontextes   </vt:lpstr>
      <vt:lpstr>Motive für CSR</vt:lpstr>
      <vt:lpstr>Motive für CSR</vt:lpstr>
      <vt:lpstr>Motive für CSR</vt:lpstr>
      <vt:lpstr>Motive für CSR</vt:lpstr>
      <vt:lpstr>Einfluss von sozialer Verantwortung</vt:lpstr>
      <vt:lpstr>CSR &amp; Personalmanagement-Beziehungen</vt:lpstr>
      <vt:lpstr>Implikationen für das Personalmanagement</vt:lpstr>
      <vt:lpstr>Rolle von Personalarbeit im CSR</vt:lpstr>
      <vt:lpstr>Bereiche von Mitwirkungen</vt:lpstr>
      <vt:lpstr>Bereiche von Mitwirkungen</vt:lpstr>
      <vt:lpstr>Bereiche von Mitwirkungen</vt:lpstr>
      <vt:lpstr>Bereiche von Mitwirkungen</vt:lpstr>
      <vt:lpstr>Bereiche von Mitwirkungen</vt:lpstr>
      <vt:lpstr>Bereiche von Mitwirkungen</vt:lpstr>
      <vt:lpstr>CSR - eingebettet in HRM-Praktiken</vt:lpstr>
      <vt:lpstr>CSR - eingebettet in HRM-Praktiken</vt:lpstr>
      <vt:lpstr>CSR - eingebettet in HRM-Praktiken</vt:lpstr>
      <vt:lpstr>Globale and EU-Prinzipien und Richtlinien</vt:lpstr>
      <vt:lpstr>Global and EU Principles &amp; Guidelines</vt:lpstr>
      <vt:lpstr>PowerPoint-Präsentation</vt:lpstr>
      <vt:lpstr>Globale and EU-Prinzipien und Richtlinien</vt:lpstr>
      <vt:lpstr>Globale and EU-Prinzipien und Richtlinien</vt:lpstr>
      <vt:lpstr>Globale and EU-Prinzipien und Richtlinien</vt:lpstr>
      <vt:lpstr>Globale and EU-Prinzipien und Richtlinien</vt:lpstr>
      <vt:lpstr>Globale and EU-Prinzipien und Richtlinien</vt:lpstr>
      <vt:lpstr>PowerPoint-Präsentation</vt:lpstr>
      <vt:lpstr>PowerPoint-Präsentation</vt:lpstr>
      <vt:lpstr>Beispiele guter Praxis</vt:lpstr>
      <vt:lpstr>Beispiele guter Praxis</vt:lpstr>
      <vt:lpstr>Weitere Quellen zum CSR</vt:lpstr>
      <vt:lpstr>Vielen Dank für Ihre Aufmerksamkeit.  Wir freuen uns auf Ihre Kommentare und 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Edmund Panzenböck</cp:lastModifiedBy>
  <cp:revision>227</cp:revision>
  <cp:lastPrinted>2021-04-14T15:48:43Z</cp:lastPrinted>
  <dcterms:created xsi:type="dcterms:W3CDTF">2020-01-27T22:45:30Z</dcterms:created>
  <dcterms:modified xsi:type="dcterms:W3CDTF">2022-08-18T09:22:45Z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0x0101000CD2780C72AF0C42861EAEE3EDEEDC6B</vt:lpwstr>
  </property>
</Properties>
</file>