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77" r:id="rId3"/>
    <p:sldId id="257" r:id="rId4"/>
    <p:sldId id="259" r:id="rId5"/>
    <p:sldId id="266" r:id="rId6"/>
    <p:sldId id="267" r:id="rId7"/>
    <p:sldId id="268" r:id="rId8"/>
    <p:sldId id="291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1" r:id="rId18"/>
    <p:sldId id="284" r:id="rId19"/>
  </p:sldIdLst>
  <p:sldSz cx="12192000" cy="6858000"/>
  <p:notesSz cx="6889750" cy="100187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" initials="R" lastIdx="1" clrIdx="0">
    <p:extLst>
      <p:ext uri="{19B8F6BF-5375-455C-9EA6-DF929625EA0E}">
        <p15:presenceInfo xmlns:p15="http://schemas.microsoft.com/office/powerpoint/2012/main" userId="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249" autoAdjust="0"/>
  </p:normalViewPr>
  <p:slideViewPr>
    <p:cSldViewPr snapToGrid="0" showGuides="1">
      <p:cViewPr varScale="1">
        <p:scale>
          <a:sx n="107" d="100"/>
          <a:sy n="107" d="100"/>
        </p:scale>
        <p:origin x="56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3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CGC sector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Tabelle1!$B$3:$B$8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10</c:v>
                </c:pt>
                <c:pt idx="3">
                  <c:v>14</c:v>
                </c:pt>
                <c:pt idx="4">
                  <c:v>16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6-48F5-87AD-30095302BA5F}"/>
            </c:ext>
          </c:extLst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HRM sector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Tabelle1!$A$3:$A$8</c:f>
              <c:strCache>
                <c:ptCount val="6"/>
                <c:pt idx="0">
                  <c:v>Austria</c:v>
                </c:pt>
                <c:pt idx="1">
                  <c:v>Germany</c:v>
                </c:pt>
                <c:pt idx="2">
                  <c:v>Greece</c:v>
                </c:pt>
                <c:pt idx="3">
                  <c:v>Italy</c:v>
                </c:pt>
                <c:pt idx="4">
                  <c:v>Netherlands</c:v>
                </c:pt>
                <c:pt idx="5">
                  <c:v>Serbia</c:v>
                </c:pt>
              </c:strCache>
            </c:strRef>
          </c:cat>
          <c:val>
            <c:numRef>
              <c:f>Tabelle1!$C$3:$C$8</c:f>
              <c:numCache>
                <c:formatCode>General</c:formatCode>
                <c:ptCount val="6"/>
                <c:pt idx="0">
                  <c:v>16</c:v>
                </c:pt>
                <c:pt idx="1">
                  <c:v>10</c:v>
                </c:pt>
                <c:pt idx="2">
                  <c:v>11</c:v>
                </c:pt>
                <c:pt idx="3">
                  <c:v>15</c:v>
                </c:pt>
                <c:pt idx="4">
                  <c:v>11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6-48F5-87AD-30095302B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225480"/>
        <c:axId val="239223512"/>
      </c:barChart>
      <c:catAx>
        <c:axId val="23922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39223512"/>
        <c:crosses val="autoZero"/>
        <c:auto val="1"/>
        <c:lblAlgn val="ctr"/>
        <c:lblOffset val="100"/>
        <c:noMultiLvlLbl val="0"/>
      </c:catAx>
      <c:valAx>
        <c:axId val="239223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3922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'Question 10'!$B$3</c:f>
              <c:strCache>
                <c:ptCount val="1"/>
                <c:pt idx="0">
                  <c:v>CGC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'Question 10'!$A$4:$A$9</c:f>
              <c:strCache>
                <c:ptCount val="6"/>
                <c:pt idx="0">
                  <c:v>At the workplace</c:v>
                </c:pt>
                <c:pt idx="1">
                  <c:v>Off the workplace</c:v>
                </c:pt>
                <c:pt idx="2">
                  <c:v>One to one</c:v>
                </c:pt>
                <c:pt idx="3">
                  <c:v>In groups</c:v>
                </c:pt>
                <c:pt idx="4">
                  <c:v>With internal counsellors/coaches</c:v>
                </c:pt>
                <c:pt idx="5">
                  <c:v>With external counsellors/coaches</c:v>
                </c:pt>
              </c:strCache>
            </c:strRef>
          </c:cat>
          <c:val>
            <c:numRef>
              <c:f>'Question 10'!$B$4:$B$9</c:f>
              <c:numCache>
                <c:formatCode>###0</c:formatCode>
                <c:ptCount val="6"/>
                <c:pt idx="0">
                  <c:v>45</c:v>
                </c:pt>
                <c:pt idx="1">
                  <c:v>46</c:v>
                </c:pt>
                <c:pt idx="2">
                  <c:v>61</c:v>
                </c:pt>
                <c:pt idx="3">
                  <c:v>43</c:v>
                </c:pt>
                <c:pt idx="4">
                  <c:v>52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8-4B39-AAAD-45EBAB45BA05}"/>
            </c:ext>
          </c:extLst>
        </c:ser>
        <c:ser>
          <c:idx val="1"/>
          <c:order val="1"/>
          <c:tx>
            <c:strRef>
              <c:f>'Question 10'!$C$3</c:f>
              <c:strCache>
                <c:ptCount val="1"/>
                <c:pt idx="0">
                  <c:v>HRM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'Question 10'!$A$4:$A$9</c:f>
              <c:strCache>
                <c:ptCount val="6"/>
                <c:pt idx="0">
                  <c:v>At the workplace</c:v>
                </c:pt>
                <c:pt idx="1">
                  <c:v>Off the workplace</c:v>
                </c:pt>
                <c:pt idx="2">
                  <c:v>One to one</c:v>
                </c:pt>
                <c:pt idx="3">
                  <c:v>In groups</c:v>
                </c:pt>
                <c:pt idx="4">
                  <c:v>With internal counsellors/coaches</c:v>
                </c:pt>
                <c:pt idx="5">
                  <c:v>With external counsellors/coaches</c:v>
                </c:pt>
              </c:strCache>
            </c:strRef>
          </c:cat>
          <c:val>
            <c:numRef>
              <c:f>'Question 10'!$C$4:$C$9</c:f>
              <c:numCache>
                <c:formatCode>###0</c:formatCode>
                <c:ptCount val="6"/>
                <c:pt idx="0">
                  <c:v>52</c:v>
                </c:pt>
                <c:pt idx="1">
                  <c:v>36</c:v>
                </c:pt>
                <c:pt idx="2">
                  <c:v>63</c:v>
                </c:pt>
                <c:pt idx="3">
                  <c:v>42</c:v>
                </c:pt>
                <c:pt idx="4">
                  <c:v>46</c:v>
                </c:pt>
                <c:pt idx="5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B8-4B39-AAAD-45EBAB45B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1469320"/>
        <c:axId val="441471616"/>
      </c:barChart>
      <c:catAx>
        <c:axId val="441469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1471616"/>
        <c:crosses val="autoZero"/>
        <c:auto val="1"/>
        <c:lblAlgn val="ctr"/>
        <c:lblOffset val="100"/>
        <c:noMultiLvlLbl val="0"/>
      </c:catAx>
      <c:valAx>
        <c:axId val="44147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146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Questions!$B$48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Questions!$A$49:$A$54</c:f>
              <c:strCache>
                <c:ptCount val="6"/>
                <c:pt idx="0">
                  <c:v>I still rely on my former (academic) studies</c:v>
                </c:pt>
                <c:pt idx="1">
                  <c:v>Self-study (internet, MOOCs, books etc.)</c:v>
                </c:pt>
                <c:pt idx="2">
                  <c:v>Enrollment in continuing education (face to face and blended learning)</c:v>
                </c:pt>
                <c:pt idx="3">
                  <c:v>Attending short training courses/workshops/conferences</c:v>
                </c:pt>
                <c:pt idx="4">
                  <c:v>Advice from internal peers and experts</c:v>
                </c:pt>
                <c:pt idx="5">
                  <c:v>Advice from external peers and experts</c:v>
                </c:pt>
              </c:strCache>
            </c:strRef>
          </c:cat>
          <c:val>
            <c:numRef>
              <c:f>Questions!$B$49:$B$54</c:f>
              <c:numCache>
                <c:formatCode>###0.00</c:formatCode>
                <c:ptCount val="6"/>
                <c:pt idx="0">
                  <c:v>2.9342105263157894</c:v>
                </c:pt>
                <c:pt idx="1">
                  <c:v>3.3552631578947367</c:v>
                </c:pt>
                <c:pt idx="2">
                  <c:v>3.2666666666666666</c:v>
                </c:pt>
                <c:pt idx="3">
                  <c:v>3.2763157894736841</c:v>
                </c:pt>
                <c:pt idx="4">
                  <c:v>3.1184210526315788</c:v>
                </c:pt>
                <c:pt idx="5">
                  <c:v>3.0921052631578947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3D-40FF-9B0A-AC86A409632B}"/>
            </c:ext>
          </c:extLst>
        </c:ser>
        <c:ser>
          <c:idx val="1"/>
          <c:order val="1"/>
          <c:tx>
            <c:strRef>
              <c:f>Questions!$C$48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Questions!$A$49:$A$54</c:f>
              <c:strCache>
                <c:ptCount val="6"/>
                <c:pt idx="0">
                  <c:v>I still rely on my former (academic) studies</c:v>
                </c:pt>
                <c:pt idx="1">
                  <c:v>Self-study (internet, MOOCs, books etc.)</c:v>
                </c:pt>
                <c:pt idx="2">
                  <c:v>Enrollment in continuing education (face to face and blended learning)</c:v>
                </c:pt>
                <c:pt idx="3">
                  <c:v>Attending short training courses/workshops/conferences</c:v>
                </c:pt>
                <c:pt idx="4">
                  <c:v>Advice from internal peers and experts</c:v>
                </c:pt>
                <c:pt idx="5">
                  <c:v>Advice from external peers and experts</c:v>
                </c:pt>
              </c:strCache>
            </c:strRef>
          </c:cat>
          <c:val>
            <c:numRef>
              <c:f>Questions!$C$49:$C$54</c:f>
              <c:numCache>
                <c:formatCode>###0.00</c:formatCode>
                <c:ptCount val="6"/>
                <c:pt idx="0">
                  <c:v>2.6794871794871797</c:v>
                </c:pt>
                <c:pt idx="1">
                  <c:v>2.9871794871794868</c:v>
                </c:pt>
                <c:pt idx="2">
                  <c:v>2.8974358974358974</c:v>
                </c:pt>
                <c:pt idx="3">
                  <c:v>2.8974358974358969</c:v>
                </c:pt>
                <c:pt idx="4">
                  <c:v>2.9358974358974357</c:v>
                </c:pt>
                <c:pt idx="5">
                  <c:v>2.7564102564102555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3D-40FF-9B0A-AC86A4096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2199032"/>
        <c:axId val="562195424"/>
      </c:lineChart>
      <c:catAx>
        <c:axId val="56219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2195424"/>
        <c:crosses val="autoZero"/>
        <c:auto val="1"/>
        <c:lblAlgn val="ctr"/>
        <c:lblOffset val="100"/>
        <c:noMultiLvlLbl val="0"/>
      </c:catAx>
      <c:valAx>
        <c:axId val="56219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219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Questions!$B$56</c:f>
              <c:strCache>
                <c:ptCount val="1"/>
                <c:pt idx="0">
                  <c:v>CGC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Questions!$A$57:$A$58</c:f>
              <c:strCache>
                <c:ptCount val="2"/>
                <c:pt idx="0">
                  <c:v>Interaction</c:v>
                </c:pt>
                <c:pt idx="1">
                  <c:v>Cooperation</c:v>
                </c:pt>
              </c:strCache>
            </c:strRef>
          </c:cat>
          <c:val>
            <c:numRef>
              <c:f>Questions!$B$57:$B$58</c:f>
              <c:numCache>
                <c:formatCode>###0.00</c:formatCode>
                <c:ptCount val="2"/>
                <c:pt idx="0">
                  <c:v>2.8266666666666671</c:v>
                </c:pt>
                <c:pt idx="1">
                  <c:v>2.5000000000000004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55-4F65-B751-2964C1601DCE}"/>
            </c:ext>
          </c:extLst>
        </c:ser>
        <c:ser>
          <c:idx val="1"/>
          <c:order val="1"/>
          <c:tx>
            <c:strRef>
              <c:f>Questions!$C$56</c:f>
              <c:strCache>
                <c:ptCount val="1"/>
                <c:pt idx="0">
                  <c:v>HRM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Questions!$A$57:$A$58</c:f>
              <c:strCache>
                <c:ptCount val="2"/>
                <c:pt idx="0">
                  <c:v>Interaction</c:v>
                </c:pt>
                <c:pt idx="1">
                  <c:v>Cooperation</c:v>
                </c:pt>
              </c:strCache>
            </c:strRef>
          </c:cat>
          <c:val>
            <c:numRef>
              <c:f>Questions!$C$57:$C$58</c:f>
              <c:numCache>
                <c:formatCode>###0.00</c:formatCode>
                <c:ptCount val="2"/>
                <c:pt idx="0">
                  <c:v>2.0512820512820515</c:v>
                </c:pt>
                <c:pt idx="1">
                  <c:v>1.7692307692307696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55-4F65-B751-2964C1601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27384816"/>
        <c:axId val="540045016"/>
      </c:barChart>
      <c:catAx>
        <c:axId val="52738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0045016"/>
        <c:crosses val="autoZero"/>
        <c:auto val="1"/>
        <c:lblAlgn val="ctr"/>
        <c:lblOffset val="100"/>
        <c:noMultiLvlLbl val="0"/>
      </c:catAx>
      <c:valAx>
        <c:axId val="54004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738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Question14!$B$3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Question14!$B$4:$B$9</c:f>
              <c:numCache>
                <c:formatCode>###0.00</c:formatCode>
                <c:ptCount val="6"/>
                <c:pt idx="0">
                  <c:v>3.2933333333333343</c:v>
                </c:pt>
                <c:pt idx="1">
                  <c:v>3.3421052631578951</c:v>
                </c:pt>
                <c:pt idx="2">
                  <c:v>3.2631578947368434</c:v>
                </c:pt>
                <c:pt idx="3">
                  <c:v>3.1184210526315788</c:v>
                </c:pt>
                <c:pt idx="4">
                  <c:v>3.2368421052631584</c:v>
                </c:pt>
                <c:pt idx="5">
                  <c:v>2.9210526315789473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7D-4F1B-ADD9-4918E963BFD9}"/>
            </c:ext>
          </c:extLst>
        </c:ser>
        <c:ser>
          <c:idx val="1"/>
          <c:order val="1"/>
          <c:tx>
            <c:strRef>
              <c:f>Question14!$C$3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Question14!$A$4:$A$9</c:f>
              <c:strCache>
                <c:ptCount val="6"/>
                <c:pt idx="0">
                  <c:v>Further information</c:v>
                </c:pt>
                <c:pt idx="1">
                  <c:v>Exchange of experience</c:v>
                </c:pt>
                <c:pt idx="2">
                  <c:v>Learn about best practice examples</c:v>
                </c:pt>
                <c:pt idx="3">
                  <c:v>Cooperation for special purpose</c:v>
                </c:pt>
                <c:pt idx="4">
                  <c:v>Learning from each other</c:v>
                </c:pt>
                <c:pt idx="5">
                  <c:v>Attending joint seminars/workshops/trainings</c:v>
                </c:pt>
              </c:strCache>
            </c:strRef>
          </c:cat>
          <c:val>
            <c:numRef>
              <c:f>Question14!$C$4:$C$9</c:f>
              <c:numCache>
                <c:formatCode>###0.00</c:formatCode>
                <c:ptCount val="6"/>
                <c:pt idx="0">
                  <c:v>2.6666666666666674</c:v>
                </c:pt>
                <c:pt idx="1">
                  <c:v>3.1538461538461537</c:v>
                </c:pt>
                <c:pt idx="2">
                  <c:v>3.0506329113924058</c:v>
                </c:pt>
                <c:pt idx="3">
                  <c:v>2.6329113924050631</c:v>
                </c:pt>
                <c:pt idx="4">
                  <c:v>3.0128205128205128</c:v>
                </c:pt>
                <c:pt idx="5">
                  <c:v>2.2051282051282044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7D-4F1B-ADD9-4918E963B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292352"/>
        <c:axId val="449286120"/>
      </c:lineChart>
      <c:catAx>
        <c:axId val="44929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9286120"/>
        <c:crosses val="autoZero"/>
        <c:auto val="1"/>
        <c:lblAlgn val="ctr"/>
        <c:lblOffset val="100"/>
        <c:noMultiLvlLbl val="0"/>
      </c:catAx>
      <c:valAx>
        <c:axId val="44928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929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Tabelle6!$B$4</c:f>
              <c:strCache>
                <c:ptCount val="1"/>
                <c:pt idx="0">
                  <c:v>CGC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Tabelle6!$A$5:$A$9</c:f>
              <c:strCache>
                <c:ptCount val="5"/>
                <c:pt idx="0">
                  <c:v>0-49</c:v>
                </c:pt>
                <c:pt idx="1">
                  <c:v>50-249</c:v>
                </c:pt>
                <c:pt idx="2">
                  <c:v>250-500</c:v>
                </c:pt>
                <c:pt idx="3">
                  <c:v>500+</c:v>
                </c:pt>
                <c:pt idx="4">
                  <c:v>Single person</c:v>
                </c:pt>
              </c:strCache>
            </c:strRef>
          </c:cat>
          <c:val>
            <c:numRef>
              <c:f>Tabelle6!$B$5:$B$9</c:f>
              <c:numCache>
                <c:formatCode>General</c:formatCode>
                <c:ptCount val="5"/>
                <c:pt idx="0">
                  <c:v>32</c:v>
                </c:pt>
                <c:pt idx="1">
                  <c:v>16</c:v>
                </c:pt>
                <c:pt idx="2">
                  <c:v>3</c:v>
                </c:pt>
                <c:pt idx="3">
                  <c:v>9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2-455D-8497-B44E3E300AF8}"/>
            </c:ext>
          </c:extLst>
        </c:ser>
        <c:ser>
          <c:idx val="1"/>
          <c:order val="1"/>
          <c:tx>
            <c:strRef>
              <c:f>Tabelle6!$C$4</c:f>
              <c:strCache>
                <c:ptCount val="1"/>
                <c:pt idx="0">
                  <c:v>HRM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Tabelle6!$A$5:$A$9</c:f>
              <c:strCache>
                <c:ptCount val="5"/>
                <c:pt idx="0">
                  <c:v>0-49</c:v>
                </c:pt>
                <c:pt idx="1">
                  <c:v>50-249</c:v>
                </c:pt>
                <c:pt idx="2">
                  <c:v>250-500</c:v>
                </c:pt>
                <c:pt idx="3">
                  <c:v>500+</c:v>
                </c:pt>
                <c:pt idx="4">
                  <c:v>Single person</c:v>
                </c:pt>
              </c:strCache>
            </c:strRef>
          </c:cat>
          <c:val>
            <c:numRef>
              <c:f>Tabelle6!$C$5:$C$9</c:f>
              <c:numCache>
                <c:formatCode>General</c:formatCode>
                <c:ptCount val="5"/>
                <c:pt idx="0">
                  <c:v>16</c:v>
                </c:pt>
                <c:pt idx="1">
                  <c:v>20</c:v>
                </c:pt>
                <c:pt idx="2">
                  <c:v>6</c:v>
                </c:pt>
                <c:pt idx="3">
                  <c:v>37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2-455D-8497-B44E3E300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048192"/>
        <c:axId val="532047536"/>
      </c:barChart>
      <c:catAx>
        <c:axId val="53204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2047536"/>
        <c:crosses val="autoZero"/>
        <c:auto val="1"/>
        <c:lblAlgn val="ctr"/>
        <c:lblOffset val="100"/>
        <c:noMultiLvlLbl val="0"/>
      </c:catAx>
      <c:valAx>
        <c:axId val="53204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204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Tabelle3!$B$4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Tabelle3!$A$5:$A$11</c:f>
              <c:strCache>
                <c:ptCount val="7"/>
                <c:pt idx="0">
                  <c:v>Recruitment</c:v>
                </c:pt>
                <c:pt idx="1">
                  <c:v>Integration of (new) employees</c:v>
                </c:pt>
                <c:pt idx="2">
                  <c:v>Development of professional knowledge and skills</c:v>
                </c:pt>
                <c:pt idx="3">
                  <c:v>Development of personal and social competences</c:v>
                </c:pt>
                <c:pt idx="4">
                  <c:v>Management of changes</c:v>
                </c:pt>
                <c:pt idx="5">
                  <c:v>Dismissal</c:v>
                </c:pt>
                <c:pt idx="6">
                  <c:v>Retirement</c:v>
                </c:pt>
              </c:strCache>
            </c:strRef>
          </c:cat>
          <c:val>
            <c:numRef>
              <c:f>Tabelle3!$B$5:$B$11</c:f>
              <c:numCache>
                <c:formatCode>###0.00</c:formatCode>
                <c:ptCount val="7"/>
                <c:pt idx="0">
                  <c:v>2.5714285714285716</c:v>
                </c:pt>
                <c:pt idx="1">
                  <c:v>2.7922077922077913</c:v>
                </c:pt>
                <c:pt idx="2">
                  <c:v>3.1038961038961039</c:v>
                </c:pt>
                <c:pt idx="3">
                  <c:v>3.1818181818181817</c:v>
                </c:pt>
                <c:pt idx="4">
                  <c:v>3.0259740259740266</c:v>
                </c:pt>
                <c:pt idx="5">
                  <c:v>2.0129870129870127</c:v>
                </c:pt>
                <c:pt idx="6">
                  <c:v>1.7105263157894732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B-4678-BCBE-1BC48394ED1C}"/>
            </c:ext>
          </c:extLst>
        </c:ser>
        <c:ser>
          <c:idx val="1"/>
          <c:order val="1"/>
          <c:tx>
            <c:strRef>
              <c:f>Tabelle3!$C$4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Tabelle3!$A$5:$A$11</c:f>
              <c:strCache>
                <c:ptCount val="7"/>
                <c:pt idx="0">
                  <c:v>Recruitment</c:v>
                </c:pt>
                <c:pt idx="1">
                  <c:v>Integration of (new) employees</c:v>
                </c:pt>
                <c:pt idx="2">
                  <c:v>Development of professional knowledge and skills</c:v>
                </c:pt>
                <c:pt idx="3">
                  <c:v>Development of personal and social competences</c:v>
                </c:pt>
                <c:pt idx="4">
                  <c:v>Management of changes</c:v>
                </c:pt>
                <c:pt idx="5">
                  <c:v>Dismissal</c:v>
                </c:pt>
                <c:pt idx="6">
                  <c:v>Retirement</c:v>
                </c:pt>
              </c:strCache>
            </c:strRef>
          </c:cat>
          <c:val>
            <c:numRef>
              <c:f>Tabelle3!$C$5:$C$11</c:f>
              <c:numCache>
                <c:formatCode>###0.00</c:formatCode>
                <c:ptCount val="7"/>
                <c:pt idx="0">
                  <c:v>3.0126582278481013</c:v>
                </c:pt>
                <c:pt idx="1">
                  <c:v>2.8481012658227836</c:v>
                </c:pt>
                <c:pt idx="2">
                  <c:v>3.0886075949367084</c:v>
                </c:pt>
                <c:pt idx="3">
                  <c:v>3.1392405063291124</c:v>
                </c:pt>
                <c:pt idx="4">
                  <c:v>3.1392405063291142</c:v>
                </c:pt>
                <c:pt idx="5">
                  <c:v>2.2784810126582267</c:v>
                </c:pt>
                <c:pt idx="6">
                  <c:v>1.5822784810126587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B-4678-BCBE-1BC48394E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600832"/>
        <c:axId val="446603784"/>
      </c:lineChart>
      <c:catAx>
        <c:axId val="4466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6603784"/>
        <c:crosses val="autoZero"/>
        <c:auto val="1"/>
        <c:lblAlgn val="ctr"/>
        <c:lblOffset val="100"/>
        <c:noMultiLvlLbl val="0"/>
      </c:catAx>
      <c:valAx>
        <c:axId val="446603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4660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Questions!$B$13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Questions!$A$14:$A$20</c:f>
              <c:strCache>
                <c:ptCount val="7"/>
                <c:pt idx="0">
                  <c:v>Providing career information</c:v>
                </c:pt>
                <c:pt idx="1">
                  <c:v>Assessing career skills and competences</c:v>
                </c:pt>
                <c:pt idx="2">
                  <c:v>Counselling career decisions</c:v>
                </c:pt>
                <c:pt idx="3">
                  <c:v>Counselling and planning career promotion</c:v>
                </c:pt>
                <c:pt idx="4">
                  <c:v>Designing; managing programmes for career development &amp; training</c:v>
                </c:pt>
                <c:pt idx="5">
                  <c:v>Executing actions of social responsibility (humanitarian, health, environment)</c:v>
                </c:pt>
                <c:pt idx="6">
                  <c:v>Taking initiatives for quality development &amp; innovation</c:v>
                </c:pt>
              </c:strCache>
            </c:strRef>
          </c:cat>
          <c:val>
            <c:numRef>
              <c:f>Questions!$B$14:$B$20</c:f>
              <c:numCache>
                <c:formatCode>###0.00</c:formatCode>
                <c:ptCount val="7"/>
                <c:pt idx="0">
                  <c:v>2.1038961038961048</c:v>
                </c:pt>
                <c:pt idx="1">
                  <c:v>1.8571428571428574</c:v>
                </c:pt>
                <c:pt idx="2">
                  <c:v>2.3636363636363633</c:v>
                </c:pt>
                <c:pt idx="3">
                  <c:v>2.1428571428571432</c:v>
                </c:pt>
                <c:pt idx="4">
                  <c:v>2.1038961038961039</c:v>
                </c:pt>
                <c:pt idx="5">
                  <c:v>1.4415584415584417</c:v>
                </c:pt>
                <c:pt idx="6">
                  <c:v>1.6052631578947363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0E-4FF2-8C20-97636F1052C0}"/>
            </c:ext>
          </c:extLst>
        </c:ser>
        <c:ser>
          <c:idx val="1"/>
          <c:order val="1"/>
          <c:tx>
            <c:strRef>
              <c:f>Questions!$C$13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Questions!$A$14:$A$20</c:f>
              <c:strCache>
                <c:ptCount val="7"/>
                <c:pt idx="0">
                  <c:v>Providing career information</c:v>
                </c:pt>
                <c:pt idx="1">
                  <c:v>Assessing career skills and competences</c:v>
                </c:pt>
                <c:pt idx="2">
                  <c:v>Counselling career decisions</c:v>
                </c:pt>
                <c:pt idx="3">
                  <c:v>Counselling and planning career promotion</c:v>
                </c:pt>
                <c:pt idx="4">
                  <c:v>Designing; managing programmes for career development &amp; training</c:v>
                </c:pt>
                <c:pt idx="5">
                  <c:v>Executing actions of social responsibility (humanitarian, health, environment)</c:v>
                </c:pt>
                <c:pt idx="6">
                  <c:v>Taking initiatives for quality development &amp; innovation</c:v>
                </c:pt>
              </c:strCache>
            </c:strRef>
          </c:cat>
          <c:val>
            <c:numRef>
              <c:f>Questions!$C$14:$C$20</c:f>
              <c:numCache>
                <c:formatCode>###0.00</c:formatCode>
                <c:ptCount val="7"/>
                <c:pt idx="0">
                  <c:v>2.3544303797468356</c:v>
                </c:pt>
                <c:pt idx="1">
                  <c:v>2.4936708860759493</c:v>
                </c:pt>
                <c:pt idx="2">
                  <c:v>2.0379746835443036</c:v>
                </c:pt>
                <c:pt idx="3">
                  <c:v>2.0759493670886076</c:v>
                </c:pt>
                <c:pt idx="4">
                  <c:v>2.481012658227848</c:v>
                </c:pt>
                <c:pt idx="5">
                  <c:v>2.1282051282051282</c:v>
                </c:pt>
                <c:pt idx="6">
                  <c:v>2.4810126582278476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0E-4FF2-8C20-97636F105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9901152"/>
        <c:axId val="529892624"/>
      </c:lineChart>
      <c:catAx>
        <c:axId val="52990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9892624"/>
        <c:crosses val="autoZero"/>
        <c:auto val="1"/>
        <c:lblAlgn val="ctr"/>
        <c:lblOffset val="100"/>
        <c:noMultiLvlLbl val="0"/>
      </c:catAx>
      <c:valAx>
        <c:axId val="52989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990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Questions!$B$22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Questions!$A$23:$A$27</c:f>
              <c:strCache>
                <c:ptCount val="5"/>
                <c:pt idx="0">
                  <c:v>Finding Individualized solutions</c:v>
                </c:pt>
                <c:pt idx="1">
                  <c:v>Achieving consensual decisions</c:v>
                </c:pt>
                <c:pt idx="2">
                  <c:v>Achieving higher learning effects</c:v>
                </c:pt>
                <c:pt idx="3">
                  <c:v>Increasing sustainability of learning</c:v>
                </c:pt>
                <c:pt idx="4">
                  <c:v>Arising the commitment to the enterprise</c:v>
                </c:pt>
              </c:strCache>
            </c:strRef>
          </c:cat>
          <c:val>
            <c:numRef>
              <c:f>Questions!$B$23:$B$27</c:f>
              <c:numCache>
                <c:formatCode>###0.00</c:formatCode>
                <c:ptCount val="5"/>
                <c:pt idx="0">
                  <c:v>3.5131578947368425</c:v>
                </c:pt>
                <c:pt idx="1">
                  <c:v>2.7631578947368425</c:v>
                </c:pt>
                <c:pt idx="2">
                  <c:v>3.3116883116883118</c:v>
                </c:pt>
                <c:pt idx="3">
                  <c:v>3.1948051948051952</c:v>
                </c:pt>
                <c:pt idx="4">
                  <c:v>3.0909090909090899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30-47AF-AE01-4657CC7E4819}"/>
            </c:ext>
          </c:extLst>
        </c:ser>
        <c:ser>
          <c:idx val="1"/>
          <c:order val="1"/>
          <c:tx>
            <c:strRef>
              <c:f>Questions!$C$22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Questions!$A$23:$A$27</c:f>
              <c:strCache>
                <c:ptCount val="5"/>
                <c:pt idx="0">
                  <c:v>Finding Individualized solutions</c:v>
                </c:pt>
                <c:pt idx="1">
                  <c:v>Achieving consensual decisions</c:v>
                </c:pt>
                <c:pt idx="2">
                  <c:v>Achieving higher learning effects</c:v>
                </c:pt>
                <c:pt idx="3">
                  <c:v>Increasing sustainability of learning</c:v>
                </c:pt>
                <c:pt idx="4">
                  <c:v>Arising the commitment to the enterprise</c:v>
                </c:pt>
              </c:strCache>
            </c:strRef>
          </c:cat>
          <c:val>
            <c:numRef>
              <c:f>Questions!$C$23:$C$27</c:f>
              <c:numCache>
                <c:formatCode>###0.00</c:formatCode>
                <c:ptCount val="5"/>
                <c:pt idx="0">
                  <c:v>2.9873417721518973</c:v>
                </c:pt>
                <c:pt idx="1">
                  <c:v>3.0128205128205141</c:v>
                </c:pt>
                <c:pt idx="2">
                  <c:v>3.2435897435897427</c:v>
                </c:pt>
                <c:pt idx="3">
                  <c:v>3.1538461538461537</c:v>
                </c:pt>
                <c:pt idx="4">
                  <c:v>3.025641025641026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30-47AF-AE01-4657CC7E4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662736"/>
        <c:axId val="566666016"/>
      </c:lineChart>
      <c:catAx>
        <c:axId val="56666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6666016"/>
        <c:crosses val="autoZero"/>
        <c:auto val="1"/>
        <c:lblAlgn val="ctr"/>
        <c:lblOffset val="100"/>
        <c:noMultiLvlLbl val="0"/>
      </c:catAx>
      <c:valAx>
        <c:axId val="56666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666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Questions!$B$29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Questions!$A$30:$A$39</c:f>
              <c:strCache>
                <c:ptCount val="10"/>
                <c:pt idx="0">
                  <c:v>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Questions!$B$30:$B$39</c:f>
              <c:numCache>
                <c:formatCode>###0.00</c:formatCode>
                <c:ptCount val="10"/>
                <c:pt idx="0">
                  <c:v>1.9870129870129865</c:v>
                </c:pt>
                <c:pt idx="1">
                  <c:v>1.8051948051948059</c:v>
                </c:pt>
                <c:pt idx="2">
                  <c:v>1.3896103896103889</c:v>
                </c:pt>
                <c:pt idx="3">
                  <c:v>1.5454545454545454</c:v>
                </c:pt>
                <c:pt idx="4">
                  <c:v>1.5844155844155845</c:v>
                </c:pt>
                <c:pt idx="5">
                  <c:v>1.5844155844155843</c:v>
                </c:pt>
                <c:pt idx="6">
                  <c:v>1.2337662337662334</c:v>
                </c:pt>
                <c:pt idx="7">
                  <c:v>1.6883116883116887</c:v>
                </c:pt>
                <c:pt idx="8">
                  <c:v>1.402597402597402</c:v>
                </c:pt>
                <c:pt idx="9">
                  <c:v>0.72727272727272729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05-4632-9C8B-913F6E897D6B}"/>
            </c:ext>
          </c:extLst>
        </c:ser>
        <c:ser>
          <c:idx val="1"/>
          <c:order val="1"/>
          <c:tx>
            <c:strRef>
              <c:f>Questions!$C$29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Questions!$A$30:$A$39</c:f>
              <c:strCache>
                <c:ptCount val="10"/>
                <c:pt idx="0">
                  <c:v>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Questions!$C$30:$C$39</c:f>
              <c:numCache>
                <c:formatCode>###0.00</c:formatCode>
                <c:ptCount val="10"/>
                <c:pt idx="0">
                  <c:v>1.7564102564102566</c:v>
                </c:pt>
                <c:pt idx="1">
                  <c:v>2.126582278481012</c:v>
                </c:pt>
                <c:pt idx="2">
                  <c:v>0.80263157894736814</c:v>
                </c:pt>
                <c:pt idx="3">
                  <c:v>1.0779220779220775</c:v>
                </c:pt>
                <c:pt idx="4">
                  <c:v>2.0909090909090917</c:v>
                </c:pt>
                <c:pt idx="5">
                  <c:v>2.3846153846153846</c:v>
                </c:pt>
                <c:pt idx="6">
                  <c:v>1.220779220779221</c:v>
                </c:pt>
                <c:pt idx="7">
                  <c:v>1.1666666666666665</c:v>
                </c:pt>
                <c:pt idx="8">
                  <c:v>1.1410256410256412</c:v>
                </c:pt>
                <c:pt idx="9">
                  <c:v>0.83333333333333326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05-4632-9C8B-913F6E897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914856"/>
        <c:axId val="439919448"/>
      </c:lineChart>
      <c:catAx>
        <c:axId val="43991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9919448"/>
        <c:crosses val="autoZero"/>
        <c:auto val="1"/>
        <c:lblAlgn val="ctr"/>
        <c:lblOffset val="100"/>
        <c:noMultiLvlLbl val="0"/>
      </c:catAx>
      <c:valAx>
        <c:axId val="43991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991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'Question 8'!$A$4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8'!$B$4:$K$4</c:f>
              <c:numCache>
                <c:formatCode>###0.00</c:formatCode>
                <c:ptCount val="10"/>
                <c:pt idx="0">
                  <c:v>1.84375</c:v>
                </c:pt>
                <c:pt idx="1">
                  <c:v>1.9062499999999996</c:v>
                </c:pt>
                <c:pt idx="2">
                  <c:v>1.9062500000000002</c:v>
                </c:pt>
                <c:pt idx="3">
                  <c:v>1.4374999999999998</c:v>
                </c:pt>
                <c:pt idx="4">
                  <c:v>1.75</c:v>
                </c:pt>
                <c:pt idx="5">
                  <c:v>2.0312499999999991</c:v>
                </c:pt>
                <c:pt idx="6">
                  <c:v>1.75</c:v>
                </c:pt>
                <c:pt idx="7">
                  <c:v>1.6875</c:v>
                </c:pt>
                <c:pt idx="8">
                  <c:v>1.21875</c:v>
                </c:pt>
                <c:pt idx="9">
                  <c:v>0.71875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01-482C-BDC2-E53B60A891F4}"/>
            </c:ext>
          </c:extLst>
        </c:ser>
        <c:ser>
          <c:idx val="1"/>
          <c:order val="1"/>
          <c:tx>
            <c:strRef>
              <c:f>'Question 8'!$A$5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8'!$B$5:$K$5</c:f>
              <c:numCache>
                <c:formatCode>###0.00</c:formatCode>
                <c:ptCount val="10"/>
                <c:pt idx="0">
                  <c:v>2.2105263157894735</c:v>
                </c:pt>
                <c:pt idx="1">
                  <c:v>2.6500000000000004</c:v>
                </c:pt>
                <c:pt idx="2">
                  <c:v>1.7058823529411762</c:v>
                </c:pt>
                <c:pt idx="3">
                  <c:v>1.6111111111111109</c:v>
                </c:pt>
                <c:pt idx="4">
                  <c:v>2.8888888888888888</c:v>
                </c:pt>
                <c:pt idx="5">
                  <c:v>3</c:v>
                </c:pt>
                <c:pt idx="6">
                  <c:v>1.166666666666667</c:v>
                </c:pt>
                <c:pt idx="7">
                  <c:v>1.5263157894736841</c:v>
                </c:pt>
                <c:pt idx="8">
                  <c:v>1.4210526315789473</c:v>
                </c:pt>
                <c:pt idx="9">
                  <c:v>0.63157894736842113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01-482C-BDC2-E53B60A891F4}"/>
            </c:ext>
          </c:extLst>
        </c:ser>
        <c:ser>
          <c:idx val="2"/>
          <c:order val="2"/>
          <c:tx>
            <c:strRef>
              <c:f>'Question 8'!$A$6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8'!$B$6:$K$6</c:f>
              <c:numCache>
                <c:formatCode>###0.00</c:formatCode>
                <c:ptCount val="10"/>
                <c:pt idx="0">
                  <c:v>1.7619047619047616</c:v>
                </c:pt>
                <c:pt idx="1">
                  <c:v>1.8571428571428572</c:v>
                </c:pt>
                <c:pt idx="2">
                  <c:v>0.57142857142857151</c:v>
                </c:pt>
                <c:pt idx="3">
                  <c:v>0.90476190476190488</c:v>
                </c:pt>
                <c:pt idx="4">
                  <c:v>1.5714285714285721</c:v>
                </c:pt>
                <c:pt idx="5">
                  <c:v>1.5238095238095237</c:v>
                </c:pt>
                <c:pt idx="6">
                  <c:v>0.76190476190476197</c:v>
                </c:pt>
                <c:pt idx="7">
                  <c:v>1.0000000000000002</c:v>
                </c:pt>
                <c:pt idx="8">
                  <c:v>0.95238095238095233</c:v>
                </c:pt>
                <c:pt idx="9">
                  <c:v>0.66666666666666674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01-482C-BDC2-E53B60A891F4}"/>
            </c:ext>
          </c:extLst>
        </c:ser>
        <c:ser>
          <c:idx val="3"/>
          <c:order val="3"/>
          <c:tx>
            <c:strRef>
              <c:f>'Question 8'!$A$7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8'!$B$7:$K$7</c:f>
              <c:numCache>
                <c:formatCode>###0.00</c:formatCode>
                <c:ptCount val="10"/>
                <c:pt idx="0">
                  <c:v>1.9999999999999998</c:v>
                </c:pt>
                <c:pt idx="1">
                  <c:v>1.8620689655172413</c:v>
                </c:pt>
                <c:pt idx="2">
                  <c:v>0.86206896551724133</c:v>
                </c:pt>
                <c:pt idx="3">
                  <c:v>0.93103448275862066</c:v>
                </c:pt>
                <c:pt idx="4">
                  <c:v>1.8275862068965514</c:v>
                </c:pt>
                <c:pt idx="5">
                  <c:v>1.9310344827586208</c:v>
                </c:pt>
                <c:pt idx="6">
                  <c:v>1.1379310344827587</c:v>
                </c:pt>
                <c:pt idx="7">
                  <c:v>1.482758620689655</c:v>
                </c:pt>
                <c:pt idx="8">
                  <c:v>0.89655172413793094</c:v>
                </c:pt>
                <c:pt idx="9">
                  <c:v>0.7586206896551726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01-482C-BDC2-E53B60A891F4}"/>
            </c:ext>
          </c:extLst>
        </c:ser>
        <c:ser>
          <c:idx val="4"/>
          <c:order val="4"/>
          <c:tx>
            <c:strRef>
              <c:f>'Question 8'!$A$8</c:f>
              <c:strCache>
                <c:ptCount val="1"/>
                <c:pt idx="0">
                  <c:v>NL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8'!$B$8:$K$8</c:f>
              <c:numCache>
                <c:formatCode>###0.00</c:formatCode>
                <c:ptCount val="10"/>
                <c:pt idx="0">
                  <c:v>1.4814814814814816</c:v>
                </c:pt>
                <c:pt idx="1">
                  <c:v>1.6296296296296295</c:v>
                </c:pt>
                <c:pt idx="2">
                  <c:v>1.3703703703703705</c:v>
                </c:pt>
                <c:pt idx="3">
                  <c:v>2.407407407407407</c:v>
                </c:pt>
                <c:pt idx="4">
                  <c:v>1.1481481481481486</c:v>
                </c:pt>
                <c:pt idx="5">
                  <c:v>1.4444444444444442</c:v>
                </c:pt>
                <c:pt idx="6">
                  <c:v>1.1111111111111114</c:v>
                </c:pt>
                <c:pt idx="7">
                  <c:v>1.8148148148148149</c:v>
                </c:pt>
                <c:pt idx="8">
                  <c:v>1.7037037037037037</c:v>
                </c:pt>
                <c:pt idx="9">
                  <c:v>1.2592592592592593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01-482C-BDC2-E53B60A891F4}"/>
            </c:ext>
          </c:extLst>
        </c:ser>
        <c:ser>
          <c:idx val="5"/>
          <c:order val="5"/>
          <c:tx>
            <c:strRef>
              <c:f>'Question 8'!$A$9</c:f>
              <c:strCache>
                <c:ptCount val="1"/>
                <c:pt idx="0">
                  <c:v>SR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'Question 8'!$B$3:$K$3</c:f>
              <c:strCache>
                <c:ptCount val="10"/>
                <c:pt idx="0">
                  <c:v> Apprentices/trainees</c:v>
                </c:pt>
                <c:pt idx="1">
                  <c:v>New employees</c:v>
                </c:pt>
                <c:pt idx="2">
                  <c:v>Migrants</c:v>
                </c:pt>
                <c:pt idx="3">
                  <c:v>Persons with disabilities</c:v>
                </c:pt>
                <c:pt idx="4">
                  <c:v>Highly talented persons</c:v>
                </c:pt>
                <c:pt idx="5">
                  <c:v>Future managers</c:v>
                </c:pt>
                <c:pt idx="6">
                  <c:v>Employees returning from parents’ leave</c:v>
                </c:pt>
                <c:pt idx="7">
                  <c:v>Elder employees (50+)</c:v>
                </c:pt>
                <c:pt idx="8">
                  <c:v>Employees threatened by dismissal</c:v>
                </c:pt>
                <c:pt idx="9">
                  <c:v>Employees preparing for retirement</c:v>
                </c:pt>
              </c:strCache>
            </c:strRef>
          </c:cat>
          <c:val>
            <c:numRef>
              <c:f>'Question 8'!$B$9:$K$9</c:f>
              <c:numCache>
                <c:formatCode>###0.00</c:formatCode>
                <c:ptCount val="10"/>
                <c:pt idx="0">
                  <c:v>1.9999999999999998</c:v>
                </c:pt>
                <c:pt idx="1">
                  <c:v>2.074074074074074</c:v>
                </c:pt>
                <c:pt idx="2">
                  <c:v>0.14814814814814817</c:v>
                </c:pt>
                <c:pt idx="3">
                  <c:v>0.59259259259259256</c:v>
                </c:pt>
                <c:pt idx="4">
                  <c:v>2.1481481481481484</c:v>
                </c:pt>
                <c:pt idx="5">
                  <c:v>2.1851851851851856</c:v>
                </c:pt>
                <c:pt idx="6">
                  <c:v>1.2222222222222223</c:v>
                </c:pt>
                <c:pt idx="7">
                  <c:v>0.92592592592592615</c:v>
                </c:pt>
                <c:pt idx="8">
                  <c:v>1.4444444444444444</c:v>
                </c:pt>
                <c:pt idx="9">
                  <c:v>0.59259259259259245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01-482C-BDC2-E53B60A89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779168"/>
        <c:axId val="342779824"/>
      </c:lineChart>
      <c:catAx>
        <c:axId val="3427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2779824"/>
        <c:crosses val="autoZero"/>
        <c:auto val="1"/>
        <c:lblAlgn val="ctr"/>
        <c:lblOffset val="100"/>
        <c:noMultiLvlLbl val="0"/>
      </c:catAx>
      <c:valAx>
        <c:axId val="34277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277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Questions!$B$41</c:f>
              <c:strCache>
                <c:ptCount val="1"/>
                <c:pt idx="0">
                  <c:v>CGC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Questions!$A$42:$A$46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Questions!$B$42:$B$46</c:f>
              <c:numCache>
                <c:formatCode>###0.00</c:formatCode>
                <c:ptCount val="5"/>
                <c:pt idx="0">
                  <c:v>2.8571428571428577</c:v>
                </c:pt>
                <c:pt idx="1">
                  <c:v>2.3766233766233769</c:v>
                </c:pt>
                <c:pt idx="2">
                  <c:v>2.2727272727272729</c:v>
                </c:pt>
                <c:pt idx="3">
                  <c:v>2.168831168831169</c:v>
                </c:pt>
                <c:pt idx="4">
                  <c:v>2.1818181818181812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ED-45B7-B8B1-05591D1DBFC4}"/>
            </c:ext>
          </c:extLst>
        </c:ser>
        <c:ser>
          <c:idx val="1"/>
          <c:order val="1"/>
          <c:tx>
            <c:strRef>
              <c:f>Questions!$C$41</c:f>
              <c:strCache>
                <c:ptCount val="1"/>
                <c:pt idx="0">
                  <c:v>HRM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Questions!$A$42:$A$46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Questions!$C$42:$C$46</c:f>
              <c:numCache>
                <c:formatCode>###0.00</c:formatCode>
                <c:ptCount val="5"/>
                <c:pt idx="0">
                  <c:v>3.0253164556962031</c:v>
                </c:pt>
                <c:pt idx="1">
                  <c:v>2.4683544303797476</c:v>
                </c:pt>
                <c:pt idx="2">
                  <c:v>2.4358974358974352</c:v>
                </c:pt>
                <c:pt idx="3">
                  <c:v>2.5844155844155843</c:v>
                </c:pt>
                <c:pt idx="4">
                  <c:v>2.3636363636363629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ED-45B7-B8B1-05591D1DB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540432"/>
        <c:axId val="533539448"/>
      </c:lineChart>
      <c:catAx>
        <c:axId val="53354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3539448"/>
        <c:crosses val="autoZero"/>
        <c:auto val="1"/>
        <c:lblAlgn val="ctr"/>
        <c:lblOffset val="100"/>
        <c:noMultiLvlLbl val="0"/>
      </c:catAx>
      <c:valAx>
        <c:axId val="53353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3354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'Question 9'!$A$4</c:f>
              <c:strCache>
                <c:ptCount val="1"/>
                <c:pt idx="0">
                  <c:v>AT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9'!$B$4:$F$4</c:f>
              <c:numCache>
                <c:formatCode>###0.00</c:formatCode>
                <c:ptCount val="5"/>
                <c:pt idx="0">
                  <c:v>3.34375</c:v>
                </c:pt>
                <c:pt idx="1">
                  <c:v>2.5312499999999996</c:v>
                </c:pt>
                <c:pt idx="2">
                  <c:v>1.9687499999999996</c:v>
                </c:pt>
                <c:pt idx="3">
                  <c:v>2.34375</c:v>
                </c:pt>
                <c:pt idx="4">
                  <c:v>2.46875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4C-49B0-808F-66B7560A0D13}"/>
            </c:ext>
          </c:extLst>
        </c:ser>
        <c:ser>
          <c:idx val="1"/>
          <c:order val="1"/>
          <c:tx>
            <c:strRef>
              <c:f>'Question 9'!$A$5</c:f>
              <c:strCache>
                <c:ptCount val="1"/>
                <c:pt idx="0">
                  <c:v>DE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9'!$B$5:$F$5</c:f>
              <c:numCache>
                <c:formatCode>###0.00</c:formatCode>
                <c:ptCount val="5"/>
                <c:pt idx="0">
                  <c:v>3.65</c:v>
                </c:pt>
                <c:pt idx="1">
                  <c:v>2.7500000000000004</c:v>
                </c:pt>
                <c:pt idx="2">
                  <c:v>1.9473684210526321</c:v>
                </c:pt>
                <c:pt idx="3">
                  <c:v>1.9444444444444442</c:v>
                </c:pt>
                <c:pt idx="4">
                  <c:v>0.7777777777777779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4C-49B0-808F-66B7560A0D13}"/>
            </c:ext>
          </c:extLst>
        </c:ser>
        <c:ser>
          <c:idx val="2"/>
          <c:order val="2"/>
          <c:tx>
            <c:strRef>
              <c:f>'Question 9'!$A$6</c:f>
              <c:strCache>
                <c:ptCount val="1"/>
                <c:pt idx="0">
                  <c:v>EL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9'!$B$6:$F$6</c:f>
              <c:numCache>
                <c:formatCode>###0.00</c:formatCode>
                <c:ptCount val="5"/>
                <c:pt idx="0">
                  <c:v>2.7142857142857144</c:v>
                </c:pt>
                <c:pt idx="1">
                  <c:v>2.0952380952380945</c:v>
                </c:pt>
                <c:pt idx="2">
                  <c:v>2.4285714285714284</c:v>
                </c:pt>
                <c:pt idx="3">
                  <c:v>2.7142857142857144</c:v>
                </c:pt>
                <c:pt idx="4">
                  <c:v>1.9523809523809528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4C-49B0-808F-66B7560A0D13}"/>
            </c:ext>
          </c:extLst>
        </c:ser>
        <c:ser>
          <c:idx val="3"/>
          <c:order val="3"/>
          <c:tx>
            <c:strRef>
              <c:f>'Question 9'!$A$7</c:f>
              <c:strCache>
                <c:ptCount val="1"/>
                <c:pt idx="0">
                  <c:v>IT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9'!$B$7:$F$7</c:f>
              <c:numCache>
                <c:formatCode>###0.00</c:formatCode>
                <c:ptCount val="5"/>
                <c:pt idx="0">
                  <c:v>2.8965517241379306</c:v>
                </c:pt>
                <c:pt idx="1">
                  <c:v>2.3448275862068959</c:v>
                </c:pt>
                <c:pt idx="2">
                  <c:v>2.7931034482758625</c:v>
                </c:pt>
                <c:pt idx="3">
                  <c:v>2.6896551724137936</c:v>
                </c:pt>
                <c:pt idx="4">
                  <c:v>2.6206896551724141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4C-49B0-808F-66B7560A0D13}"/>
            </c:ext>
          </c:extLst>
        </c:ser>
        <c:ser>
          <c:idx val="4"/>
          <c:order val="4"/>
          <c:tx>
            <c:strRef>
              <c:f>'Question 9'!$A$8</c:f>
              <c:strCache>
                <c:ptCount val="1"/>
                <c:pt idx="0">
                  <c:v>NL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9'!$B$8:$F$8</c:f>
              <c:numCache>
                <c:formatCode>###0.00</c:formatCode>
                <c:ptCount val="5"/>
                <c:pt idx="0">
                  <c:v>2.8148148148148149</c:v>
                </c:pt>
                <c:pt idx="1">
                  <c:v>2.6296296296296298</c:v>
                </c:pt>
                <c:pt idx="2">
                  <c:v>2.592592592592593</c:v>
                </c:pt>
                <c:pt idx="3">
                  <c:v>2.1851851851851856</c:v>
                </c:pt>
                <c:pt idx="4">
                  <c:v>3.2222222222222219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4C-49B0-808F-66B7560A0D13}"/>
            </c:ext>
          </c:extLst>
        </c:ser>
        <c:ser>
          <c:idx val="5"/>
          <c:order val="5"/>
          <c:tx>
            <c:strRef>
              <c:f>'Question 9'!$A$9</c:f>
              <c:strCache>
                <c:ptCount val="1"/>
                <c:pt idx="0">
                  <c:v>SR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'Question 9'!$B$3:$F$3</c:f>
              <c:strCache>
                <c:ptCount val="5"/>
                <c:pt idx="0">
                  <c:v>Further education &amp; training</c:v>
                </c:pt>
                <c:pt idx="1">
                  <c:v>Career planning</c:v>
                </c:pt>
                <c:pt idx="2">
                  <c:v>Learning &amp; performance problems</c:v>
                </c:pt>
                <c:pt idx="3">
                  <c:v>Team problems</c:v>
                </c:pt>
                <c:pt idx="4">
                  <c:v>Personal problems</c:v>
                </c:pt>
              </c:strCache>
            </c:strRef>
          </c:cat>
          <c:val>
            <c:numRef>
              <c:f>'Question 9'!$B$9:$F$9</c:f>
              <c:numCache>
                <c:formatCode>###0.00</c:formatCode>
                <c:ptCount val="5"/>
                <c:pt idx="0">
                  <c:v>2.2962962962962963</c:v>
                </c:pt>
                <c:pt idx="1">
                  <c:v>2.1851851851851856</c:v>
                </c:pt>
                <c:pt idx="2">
                  <c:v>2.333333333333333</c:v>
                </c:pt>
                <c:pt idx="3">
                  <c:v>2.2962962962962958</c:v>
                </c:pt>
                <c:pt idx="4">
                  <c:v>1.9629629629629626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4C-49B0-808F-66B7560A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015064"/>
        <c:axId val="341014080"/>
      </c:lineChart>
      <c:catAx>
        <c:axId val="34101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1014080"/>
        <c:crosses val="autoZero"/>
        <c:auto val="1"/>
        <c:lblAlgn val="ctr"/>
        <c:lblOffset val="100"/>
        <c:noMultiLvlLbl val="0"/>
      </c:catAx>
      <c:valAx>
        <c:axId val="34101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1015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2022-08-18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463" y="888729"/>
            <a:ext cx="10058400" cy="1614849"/>
          </a:xfrm>
        </p:spPr>
        <p:txBody>
          <a:bodyPr>
            <a:noAutofit/>
          </a:bodyPr>
          <a:lstStyle/>
          <a:p>
            <a:r>
              <a:rPr lang="en-GB" sz="4000" noProof="0" dirty="0"/>
              <a:t>Modul 2 – </a:t>
            </a:r>
            <a:r>
              <a:rPr lang="en-GB" sz="4000" noProof="0"/>
              <a:t>Lerneinheit </a:t>
            </a:r>
            <a:r>
              <a:rPr lang="en-GB" sz="4000" noProof="0" dirty="0"/>
              <a:t>3: </a:t>
            </a:r>
            <a:r>
              <a:rPr lang="en-GB" sz="4000" noProof="0" dirty="0" err="1"/>
              <a:t>Kooperation</a:t>
            </a:r>
            <a:r>
              <a:rPr lang="en-GB" sz="4000" noProof="0" dirty="0"/>
              <a:t> </a:t>
            </a:r>
            <a:r>
              <a:rPr lang="en-GB" sz="4000" noProof="0" dirty="0" err="1"/>
              <a:t>zwischen</a:t>
            </a:r>
            <a:r>
              <a:rPr lang="en-GB" sz="4000" noProof="0" dirty="0"/>
              <a:t> </a:t>
            </a:r>
            <a:r>
              <a:rPr lang="en-GB" sz="4000" noProof="0" dirty="0" err="1"/>
              <a:t>Personalentwicklung</a:t>
            </a:r>
            <a:r>
              <a:rPr lang="en-GB" sz="4000" noProof="0" dirty="0"/>
              <a:t> und </a:t>
            </a:r>
            <a:r>
              <a:rPr lang="en-GB" sz="4000" noProof="0" dirty="0" err="1"/>
              <a:t>beruflicher</a:t>
            </a:r>
            <a:r>
              <a:rPr lang="en-GB" sz="4000" noProof="0" dirty="0"/>
              <a:t> </a:t>
            </a:r>
            <a:r>
              <a:rPr lang="en-GB" sz="4000" noProof="0" dirty="0" err="1"/>
              <a:t>Beratung</a:t>
            </a:r>
            <a:endParaRPr lang="en-GB" sz="4000" noProof="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463" y="2691562"/>
            <a:ext cx="10058400" cy="270523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rgbClr val="FFFFFF"/>
                </a:solidFill>
              </a:rPr>
              <a:t>Ergebnisse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einer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Studie</a:t>
            </a:r>
            <a:r>
              <a:rPr lang="en-GB" dirty="0">
                <a:solidFill>
                  <a:srgbClr val="FFFFFF"/>
                </a:solidFill>
              </a:rPr>
              <a:t>, </a:t>
            </a:r>
            <a:r>
              <a:rPr lang="en-GB" dirty="0" err="1">
                <a:solidFill>
                  <a:srgbClr val="FFFFFF"/>
                </a:solidFill>
              </a:rPr>
              <a:t>durchgeführt</a:t>
            </a:r>
            <a:r>
              <a:rPr lang="en-GB" dirty="0">
                <a:solidFill>
                  <a:srgbClr val="FFFFFF"/>
                </a:solidFill>
              </a:rPr>
              <a:t> in der </a:t>
            </a:r>
            <a:r>
              <a:rPr lang="en-GB" dirty="0" err="1">
                <a:solidFill>
                  <a:srgbClr val="FFFFFF"/>
                </a:solidFill>
              </a:rPr>
              <a:t>Arbeitsgemeinschaft</a:t>
            </a:r>
            <a:r>
              <a:rPr lang="en-GB" dirty="0">
                <a:solidFill>
                  <a:srgbClr val="FFFFFF"/>
                </a:solidFill>
              </a:rPr>
              <a:t> des CONNECT!-</a:t>
            </a:r>
            <a:r>
              <a:rPr lang="en-GB" dirty="0" err="1">
                <a:solidFill>
                  <a:srgbClr val="FFFFFF"/>
                </a:solidFill>
              </a:rPr>
              <a:t>Projekts</a:t>
            </a:r>
            <a:r>
              <a:rPr lang="en-GB" dirty="0">
                <a:solidFill>
                  <a:srgbClr val="FFFFFF"/>
                </a:solidFill>
              </a:rPr>
              <a:t>,</a:t>
            </a:r>
          </a:p>
          <a:p>
            <a:r>
              <a:rPr lang="en-GB" dirty="0" err="1">
                <a:solidFill>
                  <a:srgbClr val="FFFFFF"/>
                </a:solidFill>
              </a:rPr>
              <a:t>Juni</a:t>
            </a:r>
            <a:r>
              <a:rPr lang="en-GB" dirty="0">
                <a:solidFill>
                  <a:srgbClr val="FFFFFF"/>
                </a:solidFill>
              </a:rPr>
              <a:t> 2020 bis </a:t>
            </a:r>
            <a:r>
              <a:rPr lang="en-GB" dirty="0" err="1">
                <a:solidFill>
                  <a:srgbClr val="FFFFFF"/>
                </a:solidFill>
              </a:rPr>
              <a:t>Februar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noProof="0" dirty="0">
                <a:solidFill>
                  <a:srgbClr val="FFFFFF"/>
                </a:solidFill>
              </a:rPr>
              <a:t>2021</a:t>
            </a:r>
          </a:p>
          <a:p>
            <a:endParaRPr lang="en-GB" noProof="0" dirty="0">
              <a:solidFill>
                <a:srgbClr val="FFFFFF"/>
              </a:solidFill>
            </a:endParaRPr>
          </a:p>
          <a:p>
            <a:endParaRPr lang="en-GB" noProof="0" dirty="0">
              <a:solidFill>
                <a:srgbClr val="FFFFFF"/>
              </a:solidFill>
            </a:endParaRPr>
          </a:p>
          <a:p>
            <a:r>
              <a:rPr lang="en-GB" noProof="0" dirty="0" err="1">
                <a:solidFill>
                  <a:srgbClr val="FFFFFF"/>
                </a:solidFill>
              </a:rPr>
              <a:t>Basierend</a:t>
            </a:r>
            <a:r>
              <a:rPr lang="en-GB" noProof="0" dirty="0">
                <a:solidFill>
                  <a:srgbClr val="FFFFFF"/>
                </a:solidFill>
              </a:rPr>
              <a:t> auf der Evaluation der </a:t>
            </a:r>
            <a:r>
              <a:rPr lang="en-GB" noProof="0" dirty="0" err="1">
                <a:solidFill>
                  <a:srgbClr val="FFFFFF"/>
                </a:solidFill>
              </a:rPr>
              <a:t>Ergebnisse</a:t>
            </a:r>
            <a:r>
              <a:rPr lang="en-GB" noProof="0" dirty="0">
                <a:solidFill>
                  <a:srgbClr val="FFFFFF"/>
                </a:solidFill>
              </a:rPr>
              <a:t> von Monika Petermandl, </a:t>
            </a:r>
            <a:r>
              <a:rPr lang="en-GB" noProof="0" dirty="0" err="1">
                <a:solidFill>
                  <a:srgbClr val="FFFFFF"/>
                </a:solidFill>
              </a:rPr>
              <a:t>Filiz</a:t>
            </a:r>
            <a:r>
              <a:rPr lang="en-GB" noProof="0" dirty="0">
                <a:solidFill>
                  <a:srgbClr val="FFFFFF"/>
                </a:solidFill>
              </a:rPr>
              <a:t> </a:t>
            </a:r>
            <a:r>
              <a:rPr lang="en-GB" noProof="0" dirty="0" err="1">
                <a:solidFill>
                  <a:srgbClr val="FFFFFF"/>
                </a:solidFill>
              </a:rPr>
              <a:t>Keser</a:t>
            </a:r>
            <a:r>
              <a:rPr lang="en-GB" noProof="0" dirty="0">
                <a:solidFill>
                  <a:srgbClr val="FFFFFF"/>
                </a:solidFill>
              </a:rPr>
              <a:t> </a:t>
            </a:r>
            <a:r>
              <a:rPr lang="en-GB" noProof="0" dirty="0" err="1">
                <a:solidFill>
                  <a:srgbClr val="FFFFFF"/>
                </a:solidFill>
              </a:rPr>
              <a:t>Aschenberger</a:t>
            </a:r>
            <a:r>
              <a:rPr lang="en-GB" noProof="0" dirty="0">
                <a:solidFill>
                  <a:srgbClr val="FFFFFF"/>
                </a:solidFill>
              </a:rPr>
              <a:t>, </a:t>
            </a:r>
            <a:r>
              <a:rPr lang="en-GB" noProof="0" dirty="0" err="1">
                <a:solidFill>
                  <a:srgbClr val="FFFFFF"/>
                </a:solidFill>
              </a:rPr>
              <a:t>Klausjürgen</a:t>
            </a:r>
            <a:r>
              <a:rPr lang="en-GB" noProof="0" dirty="0">
                <a:solidFill>
                  <a:srgbClr val="FFFFFF"/>
                </a:solidFill>
              </a:rPr>
              <a:t> Heinrich</a:t>
            </a:r>
            <a:endParaRPr lang="en-GB" noProof="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4267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 err="1"/>
              <a:t>Ländervergleich</a:t>
            </a:r>
            <a:r>
              <a:rPr lang="en-GB" sz="4000" noProof="0" dirty="0"/>
              <a:t> </a:t>
            </a:r>
            <a:r>
              <a:rPr lang="en-GB" sz="4000" noProof="0" dirty="0" err="1"/>
              <a:t>zur</a:t>
            </a:r>
            <a:r>
              <a:rPr lang="en-GB" sz="4000" noProof="0" dirty="0"/>
              <a:t> </a:t>
            </a:r>
            <a:r>
              <a:rPr lang="en-GB" sz="4000" noProof="0" dirty="0" err="1"/>
              <a:t>beruflichen</a:t>
            </a:r>
            <a:r>
              <a:rPr lang="en-GB" sz="4000" noProof="0" dirty="0"/>
              <a:t> </a:t>
            </a:r>
            <a:r>
              <a:rPr lang="en-GB" sz="4000" noProof="0" dirty="0" err="1"/>
              <a:t>Beratung</a:t>
            </a:r>
            <a:r>
              <a:rPr lang="en-GB" sz="4000" noProof="0" dirty="0"/>
              <a:t> </a:t>
            </a:r>
            <a:r>
              <a:rPr lang="en-GB" sz="4000" noProof="0" dirty="0" err="1"/>
              <a:t>unterschiedlicher</a:t>
            </a:r>
            <a:r>
              <a:rPr lang="en-GB" sz="4000" noProof="0" dirty="0"/>
              <a:t> </a:t>
            </a:r>
            <a:r>
              <a:rPr lang="en-GB" sz="4000" noProof="0" dirty="0" err="1"/>
              <a:t>Zielgruppen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22257"/>
            <a:ext cx="5799222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Der </a:t>
            </a:r>
            <a:r>
              <a:rPr lang="en-GB" noProof="0" dirty="0" err="1"/>
              <a:t>Ländervergleich</a:t>
            </a:r>
            <a:r>
              <a:rPr lang="en-GB" noProof="0" dirty="0"/>
              <a:t> </a:t>
            </a:r>
            <a:r>
              <a:rPr lang="en-GB" noProof="0" dirty="0" err="1"/>
              <a:t>erzeugt</a:t>
            </a:r>
            <a:r>
              <a:rPr lang="en-GB" noProof="0" dirty="0"/>
              <a:t> </a:t>
            </a:r>
            <a:r>
              <a:rPr lang="en-GB" noProof="0" dirty="0" err="1"/>
              <a:t>interessante</a:t>
            </a:r>
            <a:r>
              <a:rPr lang="en-GB" noProof="0" dirty="0"/>
              <a:t> </a:t>
            </a:r>
            <a:r>
              <a:rPr lang="en-GB" noProof="0" dirty="0" err="1"/>
              <a:t>Ergebnisse</a:t>
            </a:r>
            <a:r>
              <a:rPr lang="en-GB" noProof="0" dirty="0"/>
              <a:t>. Die deutsche </a:t>
            </a:r>
            <a:r>
              <a:rPr lang="en-GB" noProof="0" dirty="0" err="1"/>
              <a:t>Stichprobe</a:t>
            </a:r>
            <a:r>
              <a:rPr lang="en-GB" noProof="0" dirty="0"/>
              <a:t> </a:t>
            </a:r>
            <a:r>
              <a:rPr lang="en-GB" noProof="0" dirty="0" err="1"/>
              <a:t>beispielsweise</a:t>
            </a:r>
            <a:r>
              <a:rPr lang="en-GB" noProof="0" dirty="0"/>
              <a:t> </a:t>
            </a:r>
            <a:r>
              <a:rPr lang="en-GB" noProof="0" dirty="0" err="1"/>
              <a:t>zeigt</a:t>
            </a:r>
            <a:r>
              <a:rPr lang="en-GB" noProof="0" dirty="0"/>
              <a:t> </a:t>
            </a:r>
            <a:r>
              <a:rPr lang="en-GB" noProof="0" dirty="0" err="1"/>
              <a:t>eine</a:t>
            </a:r>
            <a:r>
              <a:rPr lang="en-GB" noProof="0" dirty="0"/>
              <a:t> </a:t>
            </a:r>
            <a:r>
              <a:rPr lang="en-GB" noProof="0" dirty="0" err="1"/>
              <a:t>klare</a:t>
            </a:r>
            <a:r>
              <a:rPr lang="en-GB" noProof="0" dirty="0"/>
              <a:t> </a:t>
            </a:r>
            <a:r>
              <a:rPr lang="en-GB" noProof="0" dirty="0" err="1"/>
              <a:t>Orientierung</a:t>
            </a:r>
            <a:r>
              <a:rPr lang="en-GB" noProof="0" dirty="0"/>
              <a:t> an der </a:t>
            </a:r>
            <a:r>
              <a:rPr lang="en-GB" noProof="0" dirty="0" err="1"/>
              <a:t>Entwicklung</a:t>
            </a:r>
            <a:r>
              <a:rPr lang="en-GB" noProof="0" dirty="0"/>
              <a:t> von </a:t>
            </a:r>
            <a:r>
              <a:rPr lang="en-GB" noProof="0" dirty="0" err="1"/>
              <a:t>Unternehmen</a:t>
            </a:r>
            <a:r>
              <a:rPr lang="en-GB" noProof="0" dirty="0"/>
              <a:t>, die </a:t>
            </a:r>
            <a:r>
              <a:rPr lang="en-GB" noProof="0" dirty="0" err="1"/>
              <a:t>niederländische</a:t>
            </a:r>
            <a:r>
              <a:rPr lang="en-GB" noProof="0" dirty="0"/>
              <a:t> </a:t>
            </a:r>
            <a:r>
              <a:rPr lang="en-GB" noProof="0" dirty="0" err="1"/>
              <a:t>Stichprobe</a:t>
            </a:r>
            <a:r>
              <a:rPr lang="en-GB" noProof="0" dirty="0"/>
              <a:t> </a:t>
            </a:r>
            <a:r>
              <a:rPr lang="en-GB" noProof="0" dirty="0" err="1"/>
              <a:t>zeigt</a:t>
            </a:r>
            <a:r>
              <a:rPr lang="en-GB" noProof="0" dirty="0"/>
              <a:t> </a:t>
            </a:r>
            <a:r>
              <a:rPr lang="en-GB" noProof="0" dirty="0" err="1"/>
              <a:t>eine</a:t>
            </a:r>
            <a:r>
              <a:rPr lang="en-GB" noProof="0" dirty="0"/>
              <a:t> </a:t>
            </a:r>
            <a:r>
              <a:rPr lang="en-GB" noProof="0" dirty="0" err="1"/>
              <a:t>Hinwendung</a:t>
            </a:r>
            <a:r>
              <a:rPr lang="en-GB" noProof="0" dirty="0"/>
              <a:t> </a:t>
            </a:r>
            <a:r>
              <a:rPr lang="en-GB" noProof="0" dirty="0" err="1"/>
              <a:t>zu</a:t>
            </a:r>
            <a:r>
              <a:rPr lang="en-GB" noProof="0" dirty="0"/>
              <a:t> </a:t>
            </a:r>
            <a:r>
              <a:rPr lang="en-GB" noProof="0" dirty="0" err="1"/>
              <a:t>vulnerablen</a:t>
            </a:r>
            <a:r>
              <a:rPr lang="en-GB" noProof="0" dirty="0"/>
              <a:t> Gruppen auf.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Empfehlung</a:t>
            </a:r>
            <a:r>
              <a:rPr lang="en-GB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GB" b="1" noProof="0" dirty="0"/>
              <a:t> </a:t>
            </a:r>
            <a:r>
              <a:rPr lang="en-GB" noProof="0" dirty="0" err="1"/>
              <a:t>Vom</a:t>
            </a:r>
            <a:r>
              <a:rPr lang="en-GB" noProof="0" dirty="0"/>
              <a:t> </a:t>
            </a:r>
            <a:r>
              <a:rPr lang="en-GB" noProof="0" dirty="0" err="1"/>
              <a:t>Austausch</a:t>
            </a:r>
            <a:r>
              <a:rPr lang="en-GB" noProof="0" dirty="0"/>
              <a:t> der </a:t>
            </a:r>
            <a:r>
              <a:rPr lang="en-GB" noProof="0" dirty="0" err="1"/>
              <a:t>Erfahrungen</a:t>
            </a:r>
            <a:r>
              <a:rPr lang="en-GB" noProof="0" dirty="0"/>
              <a:t> </a:t>
            </a:r>
            <a:r>
              <a:rPr lang="en-GB" noProof="0" dirty="0" err="1"/>
              <a:t>zwischen</a:t>
            </a:r>
            <a:r>
              <a:rPr lang="en-GB" noProof="0" dirty="0"/>
              <a:t> </a:t>
            </a:r>
            <a:r>
              <a:rPr lang="en-GB" noProof="0" dirty="0" err="1"/>
              <a:t>Organisationen</a:t>
            </a:r>
            <a:r>
              <a:rPr lang="en-GB" noProof="0" dirty="0"/>
              <a:t> und </a:t>
            </a:r>
            <a:r>
              <a:rPr lang="en-GB" noProof="0" dirty="0" err="1"/>
              <a:t>Ländern</a:t>
            </a:r>
            <a:r>
              <a:rPr lang="en-GB" noProof="0" dirty="0"/>
              <a:t> </a:t>
            </a:r>
            <a:r>
              <a:rPr lang="en-GB" noProof="0" dirty="0" err="1"/>
              <a:t>lernen</a:t>
            </a:r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6BC23D8-96ED-40C0-A242-BC30C2B57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217887"/>
              </p:ext>
            </p:extLst>
          </p:nvPr>
        </p:nvGraphicFramePr>
        <p:xfrm>
          <a:off x="5680475" y="1722120"/>
          <a:ext cx="6615799" cy="341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592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 err="1"/>
              <a:t>Themen</a:t>
            </a:r>
            <a:r>
              <a:rPr lang="en-GB" sz="4000" noProof="0" dirty="0"/>
              <a:t> der </a:t>
            </a:r>
            <a:r>
              <a:rPr lang="en-GB" sz="4000" noProof="0" dirty="0" err="1"/>
              <a:t>beruflichen</a:t>
            </a:r>
            <a:r>
              <a:rPr lang="en-GB" sz="4000" noProof="0" dirty="0"/>
              <a:t> </a:t>
            </a:r>
            <a:r>
              <a:rPr lang="en-GB" sz="4000" noProof="0" dirty="0" err="1"/>
              <a:t>Beratung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99" y="1713005"/>
            <a:ext cx="6231670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Die fast </a:t>
            </a:r>
            <a:r>
              <a:rPr lang="en-GB" noProof="0" dirty="0" err="1"/>
              <a:t>parallelen</a:t>
            </a:r>
            <a:r>
              <a:rPr lang="en-GB" noProof="0" dirty="0"/>
              <a:t> </a:t>
            </a:r>
            <a:r>
              <a:rPr lang="en-GB" noProof="0" dirty="0" err="1"/>
              <a:t>Linien</a:t>
            </a:r>
            <a:r>
              <a:rPr lang="en-GB" noProof="0" dirty="0"/>
              <a:t> </a:t>
            </a:r>
            <a:r>
              <a:rPr lang="en-GB" noProof="0" dirty="0" err="1"/>
              <a:t>zeigen</a:t>
            </a:r>
            <a:r>
              <a:rPr lang="en-GB" noProof="0" dirty="0"/>
              <a:t>, </a:t>
            </a:r>
            <a:r>
              <a:rPr lang="en-GB" noProof="0" dirty="0" err="1"/>
              <a:t>dass</a:t>
            </a:r>
            <a:r>
              <a:rPr lang="en-GB" noProof="0" dirty="0"/>
              <a:t> die </a:t>
            </a:r>
            <a:r>
              <a:rPr lang="en-GB" noProof="0" dirty="0" err="1"/>
              <a:t>Wichtigkeit</a:t>
            </a:r>
            <a:r>
              <a:rPr lang="en-GB" noProof="0" dirty="0"/>
              <a:t> der </a:t>
            </a:r>
            <a:r>
              <a:rPr lang="en-GB" noProof="0" dirty="0" err="1"/>
              <a:t>Themen</a:t>
            </a:r>
            <a:r>
              <a:rPr lang="en-GB" noProof="0" dirty="0"/>
              <a:t> </a:t>
            </a:r>
            <a:r>
              <a:rPr lang="en-GB" noProof="0" dirty="0" err="1"/>
              <a:t>ähnlich</a:t>
            </a:r>
            <a:r>
              <a:rPr lang="en-GB" noProof="0" dirty="0"/>
              <a:t> </a:t>
            </a:r>
            <a:r>
              <a:rPr lang="en-GB" noProof="0" dirty="0" err="1"/>
              <a:t>eingeschätzt</a:t>
            </a:r>
            <a:r>
              <a:rPr lang="en-GB" noProof="0" dirty="0"/>
              <a:t> </a:t>
            </a:r>
            <a:r>
              <a:rPr lang="en-GB" noProof="0" dirty="0" err="1"/>
              <a:t>wird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Praktiker</a:t>
            </a:r>
            <a:r>
              <a:rPr lang="en-GB" noProof="0" dirty="0"/>
              <a:t> des </a:t>
            </a:r>
            <a:r>
              <a:rPr lang="en-GB" noProof="0" dirty="0" err="1"/>
              <a:t>Personalmanagements</a:t>
            </a:r>
            <a:r>
              <a:rPr lang="en-GB" noProof="0" dirty="0"/>
              <a:t> und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 err="1"/>
              <a:t>Teamprobleme</a:t>
            </a:r>
            <a:r>
              <a:rPr lang="en-GB" noProof="0" dirty="0"/>
              <a:t> </a:t>
            </a:r>
            <a:r>
              <a:rPr lang="en-GB" noProof="0" dirty="0" err="1"/>
              <a:t>wiegen</a:t>
            </a:r>
            <a:r>
              <a:rPr lang="en-GB" noProof="0" dirty="0"/>
              <a:t> </a:t>
            </a:r>
            <a:r>
              <a:rPr lang="en-GB" noProof="0" dirty="0" err="1"/>
              <a:t>stärker</a:t>
            </a:r>
            <a:r>
              <a:rPr lang="en-GB" noProof="0" dirty="0"/>
              <a:t> in </a:t>
            </a:r>
            <a:r>
              <a:rPr lang="en-GB" noProof="0" dirty="0" err="1"/>
              <a:t>Unternehmen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noProof="0" dirty="0" err="1"/>
              <a:t>persönliche</a:t>
            </a:r>
            <a:r>
              <a:rPr lang="en-GB" noProof="0" dirty="0"/>
              <a:t> </a:t>
            </a:r>
            <a:r>
              <a:rPr lang="en-GB" noProof="0" dirty="0" err="1"/>
              <a:t>Probleme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Empfehlung</a:t>
            </a:r>
            <a:r>
              <a:rPr lang="en-GB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/>
            <a:r>
              <a:rPr lang="en-GB" sz="2400" noProof="0" dirty="0" err="1"/>
              <a:t>Praktiker</a:t>
            </a:r>
            <a:r>
              <a:rPr lang="en-GB" sz="2400" noProof="0" dirty="0"/>
              <a:t> des </a:t>
            </a:r>
            <a:r>
              <a:rPr lang="en-GB" sz="2400" noProof="0" dirty="0" err="1"/>
              <a:t>Personalmanagements</a:t>
            </a:r>
            <a:r>
              <a:rPr lang="en-GB" sz="2400" noProof="0" dirty="0"/>
              <a:t> </a:t>
            </a:r>
            <a:r>
              <a:rPr lang="en-GB" sz="2400" noProof="0" dirty="0" err="1"/>
              <a:t>sollten</a:t>
            </a:r>
            <a:r>
              <a:rPr lang="en-GB" sz="2400" noProof="0" dirty="0"/>
              <a:t> </a:t>
            </a:r>
            <a:r>
              <a:rPr lang="en-GB" sz="2400" noProof="0" dirty="0" err="1"/>
              <a:t>Kompetenzen</a:t>
            </a:r>
            <a:r>
              <a:rPr lang="en-GB" sz="2400" noProof="0" dirty="0"/>
              <a:t> </a:t>
            </a:r>
            <a:r>
              <a:rPr lang="en-GB" sz="2400" noProof="0" dirty="0" err="1"/>
              <a:t>im</a:t>
            </a:r>
            <a:r>
              <a:rPr lang="en-GB" sz="2400" noProof="0" dirty="0"/>
              <a:t> </a:t>
            </a:r>
            <a:r>
              <a:rPr lang="en-GB" sz="2400" noProof="0" dirty="0" err="1"/>
              <a:t>Konflikt</a:t>
            </a:r>
            <a:r>
              <a:rPr lang="en-GB" sz="2400" noProof="0" dirty="0"/>
              <a:t>-Management </a:t>
            </a:r>
            <a:r>
              <a:rPr lang="en-GB" sz="2400" noProof="0" dirty="0" err="1"/>
              <a:t>entwickeln</a:t>
            </a:r>
            <a:endParaRPr lang="en-GB" sz="2400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E29220A-89D0-49BE-9462-BA0DB4001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117391"/>
              </p:ext>
            </p:extLst>
          </p:nvPr>
        </p:nvGraphicFramePr>
        <p:xfrm>
          <a:off x="6294120" y="1876124"/>
          <a:ext cx="5897880" cy="377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01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 err="1"/>
              <a:t>Themen</a:t>
            </a:r>
            <a:r>
              <a:rPr lang="en-GB" sz="4000" noProof="0" dirty="0"/>
              <a:t> der </a:t>
            </a:r>
            <a:r>
              <a:rPr lang="en-GB" sz="4000" noProof="0" dirty="0" err="1"/>
              <a:t>beruflichen</a:t>
            </a:r>
            <a:r>
              <a:rPr lang="en-GB" sz="4000" noProof="0" dirty="0"/>
              <a:t> </a:t>
            </a:r>
            <a:r>
              <a:rPr lang="en-GB" sz="4000" noProof="0" dirty="0" err="1"/>
              <a:t>Beratung</a:t>
            </a:r>
            <a:r>
              <a:rPr lang="en-GB" sz="4000" noProof="0" dirty="0"/>
              <a:t> – </a:t>
            </a:r>
            <a:r>
              <a:rPr lang="en-GB" sz="4000" noProof="0" dirty="0" err="1"/>
              <a:t>Ländervergleich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50" y="1703676"/>
            <a:ext cx="5012171" cy="40730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Der </a:t>
            </a:r>
            <a:r>
              <a:rPr lang="en-GB" noProof="0" dirty="0" err="1"/>
              <a:t>Ländervergleich</a:t>
            </a:r>
            <a:r>
              <a:rPr lang="en-GB" noProof="0" dirty="0"/>
              <a:t> </a:t>
            </a:r>
            <a:r>
              <a:rPr lang="en-GB" noProof="0" dirty="0" err="1"/>
              <a:t>zeigt</a:t>
            </a:r>
            <a:r>
              <a:rPr lang="en-GB" noProof="0" dirty="0"/>
              <a:t> </a:t>
            </a:r>
            <a:r>
              <a:rPr lang="en-GB" noProof="0" dirty="0" err="1"/>
              <a:t>interessante</a:t>
            </a:r>
            <a:r>
              <a:rPr lang="en-GB" noProof="0" dirty="0"/>
              <a:t> </a:t>
            </a:r>
            <a:r>
              <a:rPr lang="en-GB" noProof="0" dirty="0" err="1"/>
              <a:t>Ergebnisse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Es </a:t>
            </a:r>
            <a:r>
              <a:rPr lang="en-GB" noProof="0" dirty="0" err="1"/>
              <a:t>gibt</a:t>
            </a:r>
            <a:r>
              <a:rPr lang="en-GB" noProof="0" dirty="0"/>
              <a:t> </a:t>
            </a:r>
            <a:r>
              <a:rPr lang="en-GB" noProof="0" dirty="0" err="1"/>
              <a:t>klare</a:t>
            </a:r>
            <a:r>
              <a:rPr lang="en-GB" noProof="0" dirty="0"/>
              <a:t> </a:t>
            </a:r>
            <a:r>
              <a:rPr lang="en-GB" noProof="0" dirty="0" err="1"/>
              <a:t>Unterschiede</a:t>
            </a:r>
            <a:r>
              <a:rPr lang="en-GB" noProof="0" dirty="0"/>
              <a:t> </a:t>
            </a:r>
            <a:r>
              <a:rPr lang="en-GB" noProof="0" dirty="0" err="1"/>
              <a:t>zwischen</a:t>
            </a:r>
            <a:r>
              <a:rPr lang="en-GB" noProof="0" dirty="0"/>
              <a:t> </a:t>
            </a:r>
            <a:r>
              <a:rPr lang="en-GB" noProof="0" dirty="0" err="1"/>
              <a:t>Ländern</a:t>
            </a:r>
            <a:r>
              <a:rPr lang="en-GB" noProof="0" dirty="0"/>
              <a:t> </a:t>
            </a:r>
            <a:r>
              <a:rPr lang="en-GB" noProof="0" dirty="0" err="1"/>
              <a:t>bezüglich</a:t>
            </a:r>
            <a:r>
              <a:rPr lang="en-GB" noProof="0" dirty="0"/>
              <a:t> der </a:t>
            </a:r>
            <a:r>
              <a:rPr lang="en-GB" noProof="0" dirty="0" err="1"/>
              <a:t>Wichtigkeit</a:t>
            </a:r>
            <a:r>
              <a:rPr lang="en-GB" noProof="0" dirty="0"/>
              <a:t> von </a:t>
            </a:r>
            <a:r>
              <a:rPr lang="en-GB" noProof="0" dirty="0" err="1"/>
              <a:t>Themen</a:t>
            </a:r>
            <a:r>
              <a:rPr lang="en-GB" noProof="0" dirty="0"/>
              <a:t>, </a:t>
            </a:r>
            <a:r>
              <a:rPr lang="en-GB" noProof="0" dirty="0" err="1"/>
              <a:t>besonders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Blick</a:t>
            </a:r>
            <a:r>
              <a:rPr lang="en-GB" noProof="0" dirty="0"/>
              <a:t> auf </a:t>
            </a:r>
            <a:r>
              <a:rPr lang="en-GB" noProof="0" dirty="0" err="1"/>
              <a:t>Weiterbildung</a:t>
            </a:r>
            <a:r>
              <a:rPr lang="en-GB" noProof="0" dirty="0"/>
              <a:t>, und </a:t>
            </a:r>
            <a:r>
              <a:rPr lang="en-GB" noProof="0" dirty="0" err="1"/>
              <a:t>persönliche</a:t>
            </a:r>
            <a:r>
              <a:rPr lang="en-GB" noProof="0" dirty="0"/>
              <a:t> </a:t>
            </a:r>
            <a:r>
              <a:rPr lang="en-GB" noProof="0" dirty="0" err="1"/>
              <a:t>Probleme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Empfehlung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GB" b="1" dirty="0"/>
              <a:t> </a:t>
            </a:r>
            <a:r>
              <a:rPr lang="en-GB" dirty="0"/>
              <a:t>intra- und </a:t>
            </a:r>
            <a:r>
              <a:rPr lang="en-GB" dirty="0" err="1"/>
              <a:t>interorgansationaler</a:t>
            </a:r>
            <a:r>
              <a:rPr lang="en-GB" dirty="0"/>
              <a:t> </a:t>
            </a:r>
            <a:r>
              <a:rPr lang="en-GB" dirty="0" err="1"/>
              <a:t>Austausch</a:t>
            </a:r>
            <a:r>
              <a:rPr lang="en-GB" dirty="0"/>
              <a:t> von </a:t>
            </a:r>
            <a:r>
              <a:rPr lang="en-GB" dirty="0" err="1"/>
              <a:t>Erfahrungen</a:t>
            </a:r>
            <a:endParaRPr lang="en-GB" b="1" noProof="0" dirty="0"/>
          </a:p>
          <a:p>
            <a:r>
              <a:rPr lang="en-GB" b="1" noProof="0" dirty="0"/>
              <a:t> 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10E50C4-0843-415F-8736-9456D65CE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577062"/>
              </p:ext>
            </p:extLst>
          </p:nvPr>
        </p:nvGraphicFramePr>
        <p:xfrm>
          <a:off x="5799221" y="1676400"/>
          <a:ext cx="6248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12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 err="1"/>
              <a:t>Arten</a:t>
            </a:r>
            <a:r>
              <a:rPr lang="en-GB" sz="4000" noProof="0" dirty="0"/>
              <a:t> der </a:t>
            </a:r>
            <a:r>
              <a:rPr lang="en-GB" sz="4000" noProof="0" dirty="0" err="1"/>
              <a:t>Ausführung</a:t>
            </a:r>
            <a:r>
              <a:rPr lang="en-GB" sz="4000" noProof="0" dirty="0"/>
              <a:t> </a:t>
            </a:r>
            <a:r>
              <a:rPr lang="en-GB" sz="4000" noProof="0" dirty="0" err="1"/>
              <a:t>beruflicher</a:t>
            </a:r>
            <a:r>
              <a:rPr lang="en-GB" sz="4000" noProof="0" dirty="0"/>
              <a:t> </a:t>
            </a:r>
            <a:r>
              <a:rPr lang="en-GB" sz="4000" noProof="0" dirty="0" err="1"/>
              <a:t>Beratung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00" y="1689852"/>
            <a:ext cx="5349511" cy="43595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noProof="0" dirty="0" err="1"/>
              <a:t>Verschiedene</a:t>
            </a:r>
            <a:r>
              <a:rPr lang="en-GB" sz="2000" noProof="0" dirty="0"/>
              <a:t> </a:t>
            </a:r>
            <a:r>
              <a:rPr lang="en-GB" sz="2000" noProof="0" dirty="0" err="1"/>
              <a:t>Ausführungsarten</a:t>
            </a:r>
            <a:r>
              <a:rPr lang="en-GB" sz="2000" noProof="0" dirty="0"/>
              <a:t> </a:t>
            </a:r>
            <a:r>
              <a:rPr lang="en-GB" sz="2000" noProof="0" dirty="0" err="1"/>
              <a:t>werden</a:t>
            </a:r>
            <a:r>
              <a:rPr lang="en-GB" sz="2000" noProof="0" dirty="0"/>
              <a:t> von </a:t>
            </a:r>
            <a:r>
              <a:rPr lang="en-GB" sz="2000" noProof="0" dirty="0" err="1"/>
              <a:t>Beschäftigten</a:t>
            </a:r>
            <a:r>
              <a:rPr lang="en-GB" sz="2000" noProof="0" dirty="0"/>
              <a:t> in der </a:t>
            </a:r>
            <a:r>
              <a:rPr lang="en-GB" sz="2000" noProof="0" dirty="0" err="1"/>
              <a:t>beruflichen</a:t>
            </a:r>
            <a:r>
              <a:rPr lang="en-GB" sz="2000" noProof="0" dirty="0"/>
              <a:t> </a:t>
            </a:r>
            <a:r>
              <a:rPr lang="en-GB" sz="2000" noProof="0" dirty="0" err="1"/>
              <a:t>Beratung</a:t>
            </a:r>
            <a:r>
              <a:rPr lang="en-GB" sz="2000" noProof="0" dirty="0"/>
              <a:t> </a:t>
            </a:r>
            <a:r>
              <a:rPr lang="en-GB" sz="2000" noProof="0" dirty="0" err="1"/>
              <a:t>genutzt</a:t>
            </a:r>
            <a:r>
              <a:rPr lang="en-GB" sz="2000" noProof="0" dirty="0"/>
              <a:t>. </a:t>
            </a:r>
            <a:r>
              <a:rPr lang="en-GB" sz="2000" noProof="0" dirty="0" err="1"/>
              <a:t>Bemerkenswert</a:t>
            </a:r>
            <a:r>
              <a:rPr lang="en-GB" sz="2000" noProof="0" dirty="0"/>
              <a:t> </a:t>
            </a:r>
            <a:r>
              <a:rPr lang="en-GB" sz="2000" noProof="0" dirty="0" err="1"/>
              <a:t>sind</a:t>
            </a:r>
            <a:r>
              <a:rPr lang="en-GB" sz="2000" noProof="0" dirty="0"/>
              <a:t> die nur </a:t>
            </a:r>
            <a:r>
              <a:rPr lang="en-GB" sz="2000" noProof="0" dirty="0" err="1"/>
              <a:t>geringen</a:t>
            </a:r>
            <a:r>
              <a:rPr lang="en-GB" sz="2000" noProof="0" dirty="0"/>
              <a:t> </a:t>
            </a:r>
            <a:r>
              <a:rPr lang="en-GB" sz="2000" noProof="0" dirty="0" err="1"/>
              <a:t>Unterschiede</a:t>
            </a:r>
            <a:r>
              <a:rPr lang="en-GB" sz="2000" noProof="0" dirty="0"/>
              <a:t> </a:t>
            </a:r>
            <a:r>
              <a:rPr lang="en-GB" sz="2000" noProof="0" dirty="0" err="1"/>
              <a:t>zwischen</a:t>
            </a:r>
            <a:r>
              <a:rPr lang="en-GB" sz="2000" noProof="0" dirty="0"/>
              <a:t> den </a:t>
            </a:r>
            <a:r>
              <a:rPr lang="en-GB" sz="2000" noProof="0" dirty="0" err="1"/>
              <a:t>Angaben</a:t>
            </a:r>
            <a:r>
              <a:rPr lang="en-GB" sz="2000" noProof="0" dirty="0"/>
              <a:t> von </a:t>
            </a:r>
            <a:r>
              <a:rPr lang="en-GB" sz="2000" noProof="0" dirty="0" err="1"/>
              <a:t>Praktikern</a:t>
            </a:r>
            <a:r>
              <a:rPr lang="en-GB" sz="2000" noProof="0" dirty="0"/>
              <a:t> des </a:t>
            </a:r>
            <a:r>
              <a:rPr lang="en-GB" sz="2000" noProof="0" dirty="0" err="1"/>
              <a:t>Personalmanagements</a:t>
            </a:r>
            <a:r>
              <a:rPr lang="en-GB" sz="2000" noProof="0" dirty="0"/>
              <a:t> und </a:t>
            </a:r>
            <a:r>
              <a:rPr lang="en-GB" sz="2000" noProof="0" dirty="0" err="1"/>
              <a:t>beruflicher</a:t>
            </a:r>
            <a:r>
              <a:rPr lang="en-GB" sz="2000" noProof="0" dirty="0"/>
              <a:t> </a:t>
            </a:r>
            <a:r>
              <a:rPr lang="en-GB" sz="2000" noProof="0" dirty="0" err="1"/>
              <a:t>Beratung</a:t>
            </a:r>
            <a:r>
              <a:rPr lang="en-GB" sz="2000" noProof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noProof="0" dirty="0" err="1"/>
              <a:t>Ausführungsarten</a:t>
            </a:r>
            <a:r>
              <a:rPr lang="en-GB" sz="2000" noProof="0" dirty="0"/>
              <a:t> </a:t>
            </a:r>
            <a:r>
              <a:rPr lang="en-GB" sz="2000" noProof="0" dirty="0" err="1"/>
              <a:t>scheinen</a:t>
            </a:r>
            <a:r>
              <a:rPr lang="en-GB" sz="2000" noProof="0" dirty="0"/>
              <a:t> </a:t>
            </a:r>
            <a:r>
              <a:rPr lang="en-GB" sz="2000" noProof="0" dirty="0" err="1"/>
              <a:t>wahlweise</a:t>
            </a:r>
            <a:r>
              <a:rPr lang="en-GB" sz="2000" noProof="0" dirty="0"/>
              <a:t> </a:t>
            </a:r>
            <a:r>
              <a:rPr lang="en-GB" sz="2000" noProof="0" dirty="0" err="1"/>
              <a:t>genutzt</a:t>
            </a:r>
            <a:r>
              <a:rPr lang="en-GB" sz="2000" noProof="0" dirty="0"/>
              <a:t> </a:t>
            </a:r>
            <a:r>
              <a:rPr lang="en-GB" sz="2000" noProof="0" dirty="0" err="1"/>
              <a:t>zu</a:t>
            </a:r>
            <a:r>
              <a:rPr lang="en-GB" sz="2000" noProof="0" dirty="0"/>
              <a:t> </a:t>
            </a:r>
            <a:r>
              <a:rPr lang="en-GB" sz="2000" noProof="0" dirty="0" err="1"/>
              <a:t>werden</a:t>
            </a:r>
            <a:endParaRPr lang="en-GB" sz="2000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Empfehlung</a:t>
            </a:r>
            <a:r>
              <a:rPr lang="en-GB" sz="20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GB" sz="2000" b="1" noProof="0" dirty="0"/>
              <a:t> </a:t>
            </a:r>
            <a:r>
              <a:rPr lang="en-GB" sz="2000" noProof="0" dirty="0" err="1"/>
              <a:t>Berater</a:t>
            </a:r>
            <a:r>
              <a:rPr lang="en-GB" sz="2000" noProof="0" dirty="0"/>
              <a:t> und </a:t>
            </a:r>
            <a:r>
              <a:rPr lang="en-GB" sz="2000" noProof="0" dirty="0" err="1"/>
              <a:t>Praktiker</a:t>
            </a:r>
            <a:r>
              <a:rPr lang="en-GB" sz="2000" noProof="0" dirty="0"/>
              <a:t> des </a:t>
            </a:r>
            <a:r>
              <a:rPr lang="en-GB" sz="2000" noProof="0" dirty="0" err="1"/>
              <a:t>Personalmanagements</a:t>
            </a:r>
            <a:r>
              <a:rPr lang="en-GB" sz="2000" noProof="0" dirty="0"/>
              <a:t> </a:t>
            </a:r>
            <a:r>
              <a:rPr lang="en-GB" sz="2000" noProof="0" dirty="0" err="1"/>
              <a:t>sollten</a:t>
            </a:r>
            <a:r>
              <a:rPr lang="en-GB" sz="2000" noProof="0" dirty="0"/>
              <a:t> </a:t>
            </a:r>
            <a:r>
              <a:rPr lang="en-GB" sz="2000" noProof="0" dirty="0" err="1"/>
              <a:t>mit</a:t>
            </a:r>
            <a:r>
              <a:rPr lang="en-GB" sz="2000" noProof="0" dirty="0"/>
              <a:t> </a:t>
            </a:r>
            <a:r>
              <a:rPr lang="en-GB" sz="2000" noProof="0" dirty="0" err="1"/>
              <a:t>verschiedenen</a:t>
            </a:r>
            <a:r>
              <a:rPr lang="en-GB" sz="2000" noProof="0" dirty="0"/>
              <a:t> </a:t>
            </a:r>
            <a:r>
              <a:rPr lang="en-GB" sz="2000" noProof="0" dirty="0" err="1"/>
              <a:t>Ausführungsarten</a:t>
            </a:r>
            <a:r>
              <a:rPr lang="en-GB" sz="2000" noProof="0" dirty="0"/>
              <a:t> </a:t>
            </a:r>
            <a:r>
              <a:rPr lang="en-GB" sz="2000" noProof="0" dirty="0" err="1"/>
              <a:t>vertraut</a:t>
            </a:r>
            <a:r>
              <a:rPr lang="en-GB" sz="2000" noProof="0" dirty="0"/>
              <a:t> sein und </a:t>
            </a:r>
            <a:r>
              <a:rPr lang="en-GB" sz="2000" noProof="0" dirty="0" err="1"/>
              <a:t>sie</a:t>
            </a:r>
            <a:r>
              <a:rPr lang="en-GB" sz="2000" noProof="0" dirty="0"/>
              <a:t> </a:t>
            </a:r>
            <a:r>
              <a:rPr lang="en-GB" sz="2000" noProof="0" dirty="0" err="1"/>
              <a:t>angemessen</a:t>
            </a:r>
            <a:r>
              <a:rPr lang="en-GB" sz="2000" noProof="0" dirty="0"/>
              <a:t> </a:t>
            </a:r>
            <a:r>
              <a:rPr lang="en-GB" sz="2000" noProof="0" dirty="0" err="1"/>
              <a:t>nutzen</a:t>
            </a:r>
            <a:r>
              <a:rPr lang="en-GB" sz="2000" noProof="0" dirty="0"/>
              <a:t>. </a:t>
            </a:r>
          </a:p>
          <a:p>
            <a:r>
              <a:rPr lang="en-GB" noProof="0" dirty="0"/>
              <a:t> 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229754672"/>
              </p:ext>
            </p:extLst>
          </p:nvPr>
        </p:nvGraphicFramePr>
        <p:xfrm>
          <a:off x="6058158" y="1812756"/>
          <a:ext cx="5536942" cy="382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19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1290134" cy="1464677"/>
          </a:xfrm>
        </p:spPr>
        <p:txBody>
          <a:bodyPr>
            <a:normAutofit/>
          </a:bodyPr>
          <a:lstStyle/>
          <a:p>
            <a:r>
              <a:rPr lang="en-GB" sz="4000" noProof="0" dirty="0" err="1"/>
              <a:t>Ursprung</a:t>
            </a:r>
            <a:r>
              <a:rPr lang="en-GB" sz="4000" noProof="0" dirty="0"/>
              <a:t> von Wissen, </a:t>
            </a:r>
            <a:r>
              <a:rPr lang="en-GB" sz="4000" noProof="0" dirty="0" err="1"/>
              <a:t>Fertigkeiten</a:t>
            </a:r>
            <a:r>
              <a:rPr lang="en-GB" sz="4000" noProof="0" dirty="0"/>
              <a:t> und </a:t>
            </a:r>
            <a:r>
              <a:rPr lang="en-GB" sz="4000" noProof="0" dirty="0" err="1"/>
              <a:t>Kompetenzentwicklung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737" y="1750694"/>
            <a:ext cx="5012171" cy="39936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 err="1"/>
              <a:t>Neben</a:t>
            </a:r>
            <a:r>
              <a:rPr lang="en-GB" noProof="0" dirty="0"/>
              <a:t> der </a:t>
            </a:r>
            <a:r>
              <a:rPr lang="en-GB" noProof="0" dirty="0" err="1"/>
              <a:t>Tatsache</a:t>
            </a:r>
            <a:r>
              <a:rPr lang="en-GB" noProof="0" dirty="0"/>
              <a:t>, </a:t>
            </a:r>
            <a:r>
              <a:rPr lang="en-GB" noProof="0" dirty="0" err="1"/>
              <a:t>dass</a:t>
            </a:r>
            <a:r>
              <a:rPr lang="en-GB" noProof="0" dirty="0"/>
              <a:t> </a:t>
            </a:r>
            <a:r>
              <a:rPr lang="en-GB" noProof="0" dirty="0" err="1"/>
              <a:t>Praktiker</a:t>
            </a:r>
            <a:r>
              <a:rPr lang="en-GB" noProof="0" dirty="0"/>
              <a:t>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 die </a:t>
            </a:r>
            <a:r>
              <a:rPr lang="en-GB" noProof="0" dirty="0" err="1"/>
              <a:t>Wichtigkeit</a:t>
            </a:r>
            <a:r>
              <a:rPr lang="en-GB" noProof="0" dirty="0"/>
              <a:t> </a:t>
            </a:r>
            <a:r>
              <a:rPr lang="en-GB" noProof="0" dirty="0" err="1"/>
              <a:t>aller</a:t>
            </a:r>
            <a:r>
              <a:rPr lang="en-GB" noProof="0" dirty="0"/>
              <a:t> </a:t>
            </a:r>
            <a:r>
              <a:rPr lang="en-GB" noProof="0" dirty="0" err="1"/>
              <a:t>Optionen</a:t>
            </a:r>
            <a:r>
              <a:rPr lang="en-GB" noProof="0" dirty="0"/>
              <a:t> </a:t>
            </a:r>
            <a:r>
              <a:rPr lang="en-GB" noProof="0" dirty="0" err="1"/>
              <a:t>etwas</a:t>
            </a:r>
            <a:r>
              <a:rPr lang="en-GB" noProof="0" dirty="0"/>
              <a:t> </a:t>
            </a:r>
            <a:r>
              <a:rPr lang="en-GB" noProof="0" dirty="0" err="1"/>
              <a:t>höher</a:t>
            </a:r>
            <a:r>
              <a:rPr lang="en-GB" noProof="0" dirty="0"/>
              <a:t> </a:t>
            </a:r>
            <a:r>
              <a:rPr lang="en-GB" noProof="0" dirty="0" err="1"/>
              <a:t>einschätzen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noProof="0" dirty="0" err="1"/>
              <a:t>Praktiker</a:t>
            </a:r>
            <a:r>
              <a:rPr lang="en-GB" noProof="0" dirty="0"/>
              <a:t> des </a:t>
            </a:r>
            <a:r>
              <a:rPr lang="en-GB" noProof="0" dirty="0" err="1"/>
              <a:t>Personalmanagements</a:t>
            </a:r>
            <a:r>
              <a:rPr lang="en-GB" noProof="0" dirty="0"/>
              <a:t>, </a:t>
            </a:r>
            <a:r>
              <a:rPr lang="en-GB" noProof="0" dirty="0" err="1"/>
              <a:t>gibt</a:t>
            </a:r>
            <a:r>
              <a:rPr lang="en-GB" noProof="0" dirty="0"/>
              <a:t> es </a:t>
            </a:r>
            <a:r>
              <a:rPr lang="en-GB" noProof="0" dirty="0" err="1"/>
              <a:t>nicht</a:t>
            </a:r>
            <a:r>
              <a:rPr lang="en-GB" noProof="0" dirty="0"/>
              <a:t> </a:t>
            </a:r>
            <a:r>
              <a:rPr lang="en-GB" noProof="0" dirty="0" err="1"/>
              <a:t>viele</a:t>
            </a:r>
            <a:r>
              <a:rPr lang="en-GB" noProof="0" dirty="0"/>
              <a:t> </a:t>
            </a:r>
            <a:r>
              <a:rPr lang="en-GB" noProof="0" dirty="0" err="1"/>
              <a:t>Unterschiede</a:t>
            </a:r>
            <a:r>
              <a:rPr lang="en-GB" noProof="0" dirty="0"/>
              <a:t>. Alle </a:t>
            </a:r>
            <a:r>
              <a:rPr lang="en-GB" noProof="0" dirty="0" err="1"/>
              <a:t>Optionen</a:t>
            </a:r>
            <a:r>
              <a:rPr lang="en-GB" noProof="0" dirty="0"/>
              <a:t> </a:t>
            </a:r>
            <a:r>
              <a:rPr lang="en-GB" noProof="0" dirty="0" err="1"/>
              <a:t>werden</a:t>
            </a:r>
            <a:r>
              <a:rPr lang="en-GB" noProof="0" dirty="0"/>
              <a:t> </a:t>
            </a:r>
            <a:r>
              <a:rPr lang="en-GB" noProof="0" dirty="0" err="1"/>
              <a:t>gewürdigt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Empfehlung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GB" b="1" dirty="0"/>
              <a:t> </a:t>
            </a:r>
            <a:r>
              <a:rPr lang="en-GB" dirty="0" err="1"/>
              <a:t>Stellen</a:t>
            </a:r>
            <a:r>
              <a:rPr lang="en-GB" dirty="0"/>
              <a:t> Sie </a:t>
            </a:r>
            <a:r>
              <a:rPr lang="en-GB" dirty="0" err="1"/>
              <a:t>vielfältige</a:t>
            </a:r>
            <a:r>
              <a:rPr lang="en-GB" dirty="0"/>
              <a:t>  </a:t>
            </a:r>
            <a:r>
              <a:rPr lang="en-GB" dirty="0" err="1"/>
              <a:t>Lerngelegenheiten</a:t>
            </a:r>
            <a:r>
              <a:rPr lang="en-GB" dirty="0"/>
              <a:t> </a:t>
            </a:r>
            <a:r>
              <a:rPr lang="en-GB" dirty="0" err="1"/>
              <a:t>bereit</a:t>
            </a:r>
            <a:r>
              <a:rPr lang="en-GB" dirty="0"/>
              <a:t>!</a:t>
            </a:r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7C71C83-6BD9-4169-994A-144A0E17E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636685"/>
              </p:ext>
            </p:extLst>
          </p:nvPr>
        </p:nvGraphicFramePr>
        <p:xfrm>
          <a:off x="5668010" y="2090495"/>
          <a:ext cx="6333490" cy="329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884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 err="1"/>
              <a:t>Häufigkeit</a:t>
            </a:r>
            <a:r>
              <a:rPr lang="en-GB" sz="4000" noProof="0" dirty="0"/>
              <a:t> der </a:t>
            </a:r>
            <a:r>
              <a:rPr lang="en-GB" sz="4000" noProof="0" dirty="0" err="1"/>
              <a:t>Interaktion</a:t>
            </a:r>
            <a:r>
              <a:rPr lang="en-GB" sz="4000" noProof="0" dirty="0"/>
              <a:t> und </a:t>
            </a:r>
            <a:r>
              <a:rPr lang="en-GB" sz="4000" noProof="0" dirty="0" err="1"/>
              <a:t>Kooperation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638064"/>
            <a:ext cx="6601327" cy="42043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Die </a:t>
            </a:r>
            <a:r>
              <a:rPr lang="en-GB" noProof="0" dirty="0" err="1"/>
              <a:t>Praktiker</a:t>
            </a:r>
            <a:r>
              <a:rPr lang="en-GB" noProof="0" dirty="0"/>
              <a:t>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 </a:t>
            </a:r>
            <a:r>
              <a:rPr lang="en-GB" noProof="0" dirty="0" err="1"/>
              <a:t>geben</a:t>
            </a:r>
            <a:r>
              <a:rPr lang="en-GB" noProof="0" dirty="0"/>
              <a:t> in der </a:t>
            </a:r>
            <a:r>
              <a:rPr lang="en-GB" noProof="0" dirty="0" err="1"/>
              <a:t>Stichprobe</a:t>
            </a:r>
            <a:r>
              <a:rPr lang="en-GB" noProof="0" dirty="0"/>
              <a:t> </a:t>
            </a:r>
            <a:r>
              <a:rPr lang="en-GB" noProof="0" dirty="0" err="1"/>
              <a:t>eine</a:t>
            </a:r>
            <a:r>
              <a:rPr lang="en-GB" noProof="0" dirty="0"/>
              <a:t> </a:t>
            </a:r>
            <a:r>
              <a:rPr lang="en-GB" noProof="0" dirty="0" err="1"/>
              <a:t>größere</a:t>
            </a:r>
            <a:r>
              <a:rPr lang="en-GB" noProof="0" dirty="0"/>
              <a:t> </a:t>
            </a:r>
            <a:r>
              <a:rPr lang="en-GB" noProof="0" dirty="0" err="1"/>
              <a:t>Häufigkeit</a:t>
            </a:r>
            <a:r>
              <a:rPr lang="en-GB" noProof="0" dirty="0"/>
              <a:t> der </a:t>
            </a:r>
            <a:r>
              <a:rPr lang="en-GB" noProof="0" dirty="0" err="1"/>
              <a:t>Interaktion</a:t>
            </a:r>
            <a:r>
              <a:rPr lang="en-GB" noProof="0" dirty="0"/>
              <a:t> und </a:t>
            </a:r>
            <a:r>
              <a:rPr lang="en-GB" noProof="0" dirty="0" err="1"/>
              <a:t>Kooperation</a:t>
            </a:r>
            <a:r>
              <a:rPr lang="en-GB" noProof="0" dirty="0"/>
              <a:t> an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noProof="0" dirty="0" err="1"/>
              <a:t>Praktiker</a:t>
            </a:r>
            <a:r>
              <a:rPr lang="en-GB" noProof="0" dirty="0"/>
              <a:t> des </a:t>
            </a:r>
            <a:r>
              <a:rPr lang="en-GB" noProof="0" dirty="0" err="1"/>
              <a:t>Personalmanagements</a:t>
            </a:r>
            <a:r>
              <a:rPr lang="en-GB" noProof="0" dirty="0"/>
              <a:t> (</a:t>
            </a:r>
            <a:r>
              <a:rPr lang="en-GB" noProof="0" dirty="0" err="1"/>
              <a:t>verglichen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Praktikern</a:t>
            </a:r>
            <a:r>
              <a:rPr lang="en-GB" noProof="0" dirty="0"/>
              <a:t> des </a:t>
            </a:r>
            <a:r>
              <a:rPr lang="en-GB" noProof="0" dirty="0" err="1"/>
              <a:t>Personalmanagements</a:t>
            </a:r>
            <a:r>
              <a:rPr lang="en-GB" noProof="0" dirty="0"/>
              <a:t> </a:t>
            </a:r>
            <a:r>
              <a:rPr lang="en-GB" noProof="0" dirty="0" err="1"/>
              <a:t>gegenüber</a:t>
            </a:r>
            <a:r>
              <a:rPr lang="en-GB" noProof="0" dirty="0"/>
              <a:t> </a:t>
            </a:r>
            <a:r>
              <a:rPr lang="en-GB" noProof="0" dirty="0" err="1"/>
              <a:t>Praktikern</a:t>
            </a:r>
            <a:r>
              <a:rPr lang="en-GB" noProof="0" dirty="0"/>
              <a:t>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Dies </a:t>
            </a:r>
            <a:r>
              <a:rPr lang="en-GB" noProof="0" dirty="0" err="1"/>
              <a:t>kann</a:t>
            </a:r>
            <a:r>
              <a:rPr lang="en-GB" noProof="0" dirty="0"/>
              <a:t> </a:t>
            </a:r>
            <a:r>
              <a:rPr lang="en-GB" noProof="0" dirty="0" err="1"/>
              <a:t>bedeuteten</a:t>
            </a:r>
            <a:r>
              <a:rPr lang="en-GB" noProof="0" dirty="0"/>
              <a:t>, </a:t>
            </a:r>
            <a:r>
              <a:rPr lang="en-GB" noProof="0" dirty="0" err="1"/>
              <a:t>dass</a:t>
            </a:r>
            <a:r>
              <a:rPr lang="en-GB" noProof="0" dirty="0"/>
              <a:t> </a:t>
            </a:r>
            <a:r>
              <a:rPr lang="en-GB" noProof="0" dirty="0" err="1"/>
              <a:t>Kooperation</a:t>
            </a:r>
            <a:r>
              <a:rPr lang="en-GB" noProof="0" dirty="0"/>
              <a:t> von </a:t>
            </a:r>
            <a:r>
              <a:rPr lang="en-GB" noProof="0" dirty="0" err="1"/>
              <a:t>besonderer</a:t>
            </a:r>
            <a:r>
              <a:rPr lang="en-GB" noProof="0" dirty="0"/>
              <a:t> </a:t>
            </a:r>
            <a:r>
              <a:rPr lang="en-GB" noProof="0" dirty="0" err="1"/>
              <a:t>Bedeutung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deren</a:t>
            </a:r>
            <a:r>
              <a:rPr lang="en-GB" noProof="0" dirty="0"/>
              <a:t> Arbeit </a:t>
            </a:r>
            <a:r>
              <a:rPr lang="en-GB" noProof="0" dirty="0" err="1"/>
              <a:t>ist</a:t>
            </a:r>
            <a:r>
              <a:rPr lang="en-GB" noProof="0" dirty="0"/>
              <a:t> und </a:t>
            </a:r>
            <a:r>
              <a:rPr lang="en-GB" noProof="0" dirty="0" err="1"/>
              <a:t>sie</a:t>
            </a:r>
            <a:r>
              <a:rPr lang="en-GB" noProof="0" dirty="0"/>
              <a:t> </a:t>
            </a:r>
            <a:r>
              <a:rPr lang="en-GB" noProof="0" dirty="0" err="1"/>
              <a:t>kooperationsorientiert</a:t>
            </a:r>
            <a:r>
              <a:rPr lang="en-GB" noProof="0" dirty="0"/>
              <a:t> </a:t>
            </a:r>
            <a:r>
              <a:rPr lang="en-GB" noProof="0" dirty="0" err="1"/>
              <a:t>sind</a:t>
            </a:r>
            <a:r>
              <a:rPr lang="en-GB" noProof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Empfehlung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GB" noProof="0" dirty="0"/>
              <a:t> </a:t>
            </a:r>
            <a:r>
              <a:rPr lang="en-GB" noProof="0" dirty="0" err="1"/>
              <a:t>Praktiker</a:t>
            </a:r>
            <a:r>
              <a:rPr lang="en-GB" noProof="0" dirty="0"/>
              <a:t> </a:t>
            </a:r>
            <a:r>
              <a:rPr lang="en-GB" dirty="0" err="1"/>
              <a:t>beruflicher</a:t>
            </a:r>
            <a:r>
              <a:rPr lang="en-GB" dirty="0"/>
              <a:t> </a:t>
            </a:r>
            <a:r>
              <a:rPr lang="en-GB" dirty="0" err="1"/>
              <a:t>Beratung</a:t>
            </a:r>
            <a:r>
              <a:rPr lang="en-GB" dirty="0"/>
              <a:t> </a:t>
            </a:r>
            <a:r>
              <a:rPr lang="en-GB" dirty="0" err="1"/>
              <a:t>sollten</a:t>
            </a:r>
            <a:r>
              <a:rPr lang="en-GB" dirty="0"/>
              <a:t> die Initiative </a:t>
            </a:r>
            <a:r>
              <a:rPr lang="en-GB" dirty="0" err="1"/>
              <a:t>ergreifen</a:t>
            </a:r>
            <a:r>
              <a:rPr lang="en-GB" dirty="0"/>
              <a:t>!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4124C1C0-328B-4655-87E9-4089ED572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2735245"/>
              </p:ext>
            </p:extLst>
          </p:nvPr>
        </p:nvGraphicFramePr>
        <p:xfrm>
          <a:off x="6601327" y="18889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350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-192397"/>
            <a:ext cx="10693584" cy="1464677"/>
          </a:xfrm>
        </p:spPr>
        <p:txBody>
          <a:bodyPr>
            <a:normAutofit/>
          </a:bodyPr>
          <a:lstStyle/>
          <a:p>
            <a:r>
              <a:rPr lang="en-GB" sz="4000" noProof="0" dirty="0" err="1"/>
              <a:t>Einschätzung</a:t>
            </a:r>
            <a:r>
              <a:rPr lang="en-GB" sz="4000" noProof="0" dirty="0"/>
              <a:t> der </a:t>
            </a:r>
            <a:r>
              <a:rPr lang="en-GB" sz="4000" noProof="0" dirty="0" err="1"/>
              <a:t>Vorteile</a:t>
            </a:r>
            <a:r>
              <a:rPr lang="en-GB" sz="4000" noProof="0" dirty="0"/>
              <a:t> </a:t>
            </a:r>
            <a:r>
              <a:rPr lang="en-GB" sz="4000" noProof="0" dirty="0" err="1"/>
              <a:t>einer</a:t>
            </a:r>
            <a:r>
              <a:rPr lang="en-GB" sz="4000" noProof="0" dirty="0"/>
              <a:t> </a:t>
            </a:r>
            <a:r>
              <a:rPr lang="en-GB" sz="4000" noProof="0" dirty="0" err="1"/>
              <a:t>Kooperation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36975"/>
            <a:ext cx="5974481" cy="44260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Es </a:t>
            </a:r>
            <a:r>
              <a:rPr lang="en-GB" noProof="0" dirty="0" err="1"/>
              <a:t>ist</a:t>
            </a:r>
            <a:r>
              <a:rPr lang="en-GB" noProof="0" dirty="0"/>
              <a:t> </a:t>
            </a:r>
            <a:r>
              <a:rPr lang="en-GB" noProof="0" dirty="0" err="1"/>
              <a:t>offensichtlich</a:t>
            </a:r>
            <a:r>
              <a:rPr lang="en-GB" noProof="0" dirty="0"/>
              <a:t>, </a:t>
            </a:r>
            <a:r>
              <a:rPr lang="en-GB" noProof="0" dirty="0" err="1"/>
              <a:t>dass</a:t>
            </a:r>
            <a:r>
              <a:rPr lang="en-GB" noProof="0" dirty="0"/>
              <a:t> </a:t>
            </a:r>
            <a:r>
              <a:rPr lang="en-GB" noProof="0" dirty="0" err="1"/>
              <a:t>Praktiker</a:t>
            </a:r>
            <a:r>
              <a:rPr lang="en-GB" noProof="0" dirty="0"/>
              <a:t>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 </a:t>
            </a:r>
            <a:r>
              <a:rPr lang="en-GB" noProof="0" dirty="0" err="1"/>
              <a:t>mehr</a:t>
            </a:r>
            <a:r>
              <a:rPr lang="en-GB" noProof="0" dirty="0"/>
              <a:t> </a:t>
            </a:r>
            <a:r>
              <a:rPr lang="en-GB" noProof="0" dirty="0" err="1"/>
              <a:t>Vorteile</a:t>
            </a:r>
            <a:r>
              <a:rPr lang="en-GB" noProof="0" dirty="0"/>
              <a:t> von der </a:t>
            </a:r>
            <a:r>
              <a:rPr lang="en-GB" noProof="0" dirty="0" err="1"/>
              <a:t>Kooperation</a:t>
            </a:r>
            <a:r>
              <a:rPr lang="en-GB" noProof="0" dirty="0"/>
              <a:t> </a:t>
            </a:r>
            <a:r>
              <a:rPr lang="en-GB" noProof="0" dirty="0" err="1"/>
              <a:t>erwarten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noProof="0" dirty="0" err="1"/>
              <a:t>Praktiker</a:t>
            </a:r>
            <a:r>
              <a:rPr lang="en-GB" noProof="0" dirty="0"/>
              <a:t> des </a:t>
            </a:r>
            <a:r>
              <a:rPr lang="en-GB" noProof="0" dirty="0" err="1"/>
              <a:t>Personalmanagements</a:t>
            </a:r>
            <a:r>
              <a:rPr lang="en-GB" noProof="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Praktiker</a:t>
            </a:r>
            <a:r>
              <a:rPr lang="en-GB" dirty="0"/>
              <a:t> des </a:t>
            </a:r>
            <a:r>
              <a:rPr lang="en-GB" dirty="0" err="1"/>
              <a:t>Personalmanagements</a:t>
            </a:r>
            <a:r>
              <a:rPr lang="en-GB" dirty="0"/>
              <a:t> </a:t>
            </a:r>
            <a:r>
              <a:rPr lang="en-GB" dirty="0" err="1"/>
              <a:t>erwarten</a:t>
            </a:r>
            <a:r>
              <a:rPr lang="en-GB" dirty="0"/>
              <a:t> </a:t>
            </a:r>
            <a:r>
              <a:rPr lang="en-GB" dirty="0" err="1"/>
              <a:t>besonders</a:t>
            </a:r>
            <a:r>
              <a:rPr lang="en-GB" dirty="0"/>
              <a:t> </a:t>
            </a:r>
            <a:r>
              <a:rPr lang="en-GB" dirty="0" err="1"/>
              <a:t>Austausch</a:t>
            </a:r>
            <a:r>
              <a:rPr lang="en-GB" dirty="0"/>
              <a:t> von </a:t>
            </a:r>
            <a:r>
              <a:rPr lang="en-GB" dirty="0" err="1"/>
              <a:t>Erfahrungen</a:t>
            </a:r>
            <a:r>
              <a:rPr lang="en-GB" dirty="0"/>
              <a:t>, </a:t>
            </a:r>
            <a:r>
              <a:rPr lang="en-GB" dirty="0" err="1"/>
              <a:t>Lernen</a:t>
            </a:r>
            <a:r>
              <a:rPr lang="en-GB" dirty="0"/>
              <a:t> von </a:t>
            </a:r>
            <a:r>
              <a:rPr lang="en-GB" dirty="0" err="1"/>
              <a:t>Beispielen</a:t>
            </a:r>
            <a:r>
              <a:rPr lang="en-GB" dirty="0"/>
              <a:t> </a:t>
            </a:r>
            <a:r>
              <a:rPr lang="en-GB" dirty="0" err="1"/>
              <a:t>guter</a:t>
            </a:r>
            <a:r>
              <a:rPr lang="en-GB" dirty="0"/>
              <a:t> Praxis und </a:t>
            </a:r>
            <a:r>
              <a:rPr lang="en-GB" dirty="0" err="1"/>
              <a:t>wechselseitiges</a:t>
            </a:r>
            <a:r>
              <a:rPr lang="en-GB" dirty="0"/>
              <a:t> </a:t>
            </a:r>
            <a:r>
              <a:rPr lang="en-GB" dirty="0" err="1"/>
              <a:t>Lernen</a:t>
            </a:r>
            <a:r>
              <a:rPr lang="en-GB" noProof="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Empfehlung</a:t>
            </a:r>
            <a:r>
              <a:rPr lang="en-GB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GB" b="1" noProof="0" dirty="0"/>
              <a:t> </a:t>
            </a:r>
            <a:r>
              <a:rPr lang="en-GB" sz="2400" noProof="0" dirty="0"/>
              <a:t>Dieses </a:t>
            </a:r>
            <a:r>
              <a:rPr lang="en-GB" sz="2400" noProof="0" dirty="0" err="1"/>
              <a:t>Tatsachen</a:t>
            </a:r>
            <a:r>
              <a:rPr lang="en-GB" sz="2400" noProof="0" dirty="0"/>
              <a:t> </a:t>
            </a:r>
            <a:r>
              <a:rPr lang="en-GB" sz="2400" noProof="0" dirty="0" err="1"/>
              <a:t>sollten</a:t>
            </a:r>
            <a:r>
              <a:rPr lang="en-GB" sz="2400" noProof="0" dirty="0"/>
              <a:t> </a:t>
            </a:r>
            <a:r>
              <a:rPr lang="en-GB" sz="2400" noProof="0" dirty="0" err="1"/>
              <a:t>bei</a:t>
            </a:r>
            <a:r>
              <a:rPr lang="en-GB" sz="2400" noProof="0" dirty="0"/>
              <a:t> der </a:t>
            </a:r>
            <a:r>
              <a:rPr lang="en-GB" sz="2400" noProof="0" dirty="0" err="1"/>
              <a:t>Entwicklung</a:t>
            </a:r>
            <a:r>
              <a:rPr lang="en-GB" sz="2400" noProof="0" dirty="0"/>
              <a:t> von </a:t>
            </a:r>
            <a:r>
              <a:rPr lang="en-GB" sz="2400" noProof="0" dirty="0" err="1"/>
              <a:t>gemeinsamen</a:t>
            </a:r>
            <a:r>
              <a:rPr lang="en-GB" sz="2400" noProof="0" dirty="0"/>
              <a:t> Workshops </a:t>
            </a:r>
            <a:r>
              <a:rPr lang="en-GB" sz="2400" noProof="0" dirty="0" err="1"/>
              <a:t>beachtet</a:t>
            </a:r>
            <a:r>
              <a:rPr lang="en-GB" sz="2400" noProof="0" dirty="0"/>
              <a:t> </a:t>
            </a:r>
            <a:r>
              <a:rPr lang="en-GB" sz="2400" noProof="0" dirty="0" err="1"/>
              <a:t>werden</a:t>
            </a:r>
            <a:r>
              <a:rPr lang="en-GB" sz="2400" noProof="0" dirty="0"/>
              <a:t>. </a:t>
            </a:r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C145EC7-4E68-49A2-BFF6-FE57BD8D2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067589"/>
              </p:ext>
            </p:extLst>
          </p:nvPr>
        </p:nvGraphicFramePr>
        <p:xfrm>
          <a:off x="5974481" y="1526280"/>
          <a:ext cx="6050280" cy="423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9654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4FE5A-5C39-4F12-995F-CBF93ABC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Zusammenfassung</a:t>
            </a:r>
            <a:r>
              <a:rPr lang="en-GB" dirty="0"/>
              <a:t> der </a:t>
            </a:r>
            <a:r>
              <a:rPr lang="en-GB" dirty="0" err="1"/>
              <a:t>Ergebnisse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27C057-9B96-4DFA-8C57-A4CFFF53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0F86AE-CD10-41EF-BA59-EC93DF38FE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636" y="1716098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Fakten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441ADD-071B-4102-991A-D3B0191D57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6" y="2182684"/>
            <a:ext cx="10190162" cy="208759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Als </a:t>
            </a:r>
            <a:r>
              <a:rPr lang="en-GB" dirty="0" err="1"/>
              <a:t>wichtige</a:t>
            </a:r>
            <a:r>
              <a:rPr lang="en-GB" dirty="0"/>
              <a:t> </a:t>
            </a:r>
            <a:r>
              <a:rPr lang="en-GB" dirty="0" err="1"/>
              <a:t>Schnittstellen</a:t>
            </a:r>
            <a:r>
              <a:rPr lang="en-GB" dirty="0"/>
              <a:t> der </a:t>
            </a:r>
            <a:r>
              <a:rPr lang="en-GB" dirty="0" err="1"/>
              <a:t>Aktivitäten</a:t>
            </a:r>
            <a:r>
              <a:rPr lang="en-GB" dirty="0"/>
              <a:t> des </a:t>
            </a:r>
            <a:r>
              <a:rPr lang="en-GB" dirty="0" err="1"/>
              <a:t>Personalmanagements</a:t>
            </a:r>
            <a:r>
              <a:rPr lang="en-GB" dirty="0"/>
              <a:t> und </a:t>
            </a:r>
            <a:r>
              <a:rPr lang="en-GB" dirty="0" err="1"/>
              <a:t>beruflicher</a:t>
            </a:r>
            <a:r>
              <a:rPr lang="en-GB" dirty="0"/>
              <a:t> </a:t>
            </a:r>
            <a:r>
              <a:rPr lang="en-GB" dirty="0" err="1"/>
              <a:t>Beratung</a:t>
            </a:r>
            <a:r>
              <a:rPr lang="en-GB" dirty="0"/>
              <a:t> </a:t>
            </a:r>
            <a:r>
              <a:rPr lang="en-GB" dirty="0" err="1"/>
              <a:t>wurden</a:t>
            </a:r>
            <a:r>
              <a:rPr lang="en-GB" dirty="0"/>
              <a:t> </a:t>
            </a:r>
            <a:r>
              <a:rPr lang="en-GB" dirty="0" err="1"/>
              <a:t>identifiziert</a:t>
            </a:r>
            <a:r>
              <a:rPr lang="en-GB" dirty="0"/>
              <a:t>: Integration von (</a:t>
            </a:r>
            <a:r>
              <a:rPr lang="en-GB" dirty="0" err="1"/>
              <a:t>neuen</a:t>
            </a:r>
            <a:r>
              <a:rPr lang="en-GB" dirty="0"/>
              <a:t>) </a:t>
            </a:r>
            <a:r>
              <a:rPr lang="en-GB" dirty="0" err="1"/>
              <a:t>Beschäftigten</a:t>
            </a:r>
            <a:r>
              <a:rPr lang="en-GB" dirty="0"/>
              <a:t>, </a:t>
            </a:r>
            <a:r>
              <a:rPr lang="en-GB" dirty="0" err="1"/>
              <a:t>Entwicklung</a:t>
            </a:r>
            <a:r>
              <a:rPr lang="en-GB" dirty="0"/>
              <a:t> von Wissen und </a:t>
            </a:r>
            <a:r>
              <a:rPr lang="en-GB" dirty="0" err="1"/>
              <a:t>Fertigkeiten</a:t>
            </a:r>
            <a:r>
              <a:rPr lang="en-GB" dirty="0"/>
              <a:t>, </a:t>
            </a:r>
            <a:r>
              <a:rPr lang="en-GB" dirty="0" err="1"/>
              <a:t>Entwicklung</a:t>
            </a:r>
            <a:r>
              <a:rPr lang="en-GB" dirty="0"/>
              <a:t> von </a:t>
            </a:r>
            <a:r>
              <a:rPr lang="en-GB" dirty="0" err="1"/>
              <a:t>persönlichen</a:t>
            </a:r>
            <a:r>
              <a:rPr lang="en-GB" dirty="0"/>
              <a:t> und </a:t>
            </a:r>
            <a:r>
              <a:rPr lang="en-GB" dirty="0" err="1"/>
              <a:t>sozialen</a:t>
            </a:r>
            <a:r>
              <a:rPr lang="en-GB" dirty="0"/>
              <a:t> </a:t>
            </a:r>
            <a:r>
              <a:rPr lang="en-GB" dirty="0" err="1"/>
              <a:t>Kompetenzen</a:t>
            </a:r>
            <a:r>
              <a:rPr lang="en-GB" dirty="0"/>
              <a:t> und Change Management.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Praktiker</a:t>
            </a:r>
            <a:r>
              <a:rPr lang="en-GB" dirty="0"/>
              <a:t> des </a:t>
            </a:r>
            <a:r>
              <a:rPr lang="en-GB" dirty="0" err="1"/>
              <a:t>Personalmanagements</a:t>
            </a:r>
            <a:r>
              <a:rPr lang="en-GB" dirty="0"/>
              <a:t> und </a:t>
            </a:r>
            <a:r>
              <a:rPr lang="en-GB" dirty="0" err="1"/>
              <a:t>beruflicher</a:t>
            </a:r>
            <a:r>
              <a:rPr lang="en-GB" dirty="0"/>
              <a:t> </a:t>
            </a:r>
            <a:r>
              <a:rPr lang="en-GB" dirty="0" err="1"/>
              <a:t>Beratung</a:t>
            </a:r>
            <a:r>
              <a:rPr lang="en-GB" dirty="0"/>
              <a:t>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offen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Kooperation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Bisher</a:t>
            </a:r>
            <a:r>
              <a:rPr lang="en-GB" dirty="0"/>
              <a:t> </a:t>
            </a:r>
            <a:r>
              <a:rPr lang="en-GB" dirty="0" err="1"/>
              <a:t>existiert</a:t>
            </a:r>
            <a:r>
              <a:rPr lang="en-GB" dirty="0"/>
              <a:t> </a:t>
            </a:r>
            <a:r>
              <a:rPr lang="en-GB" dirty="0" err="1"/>
              <a:t>Kooperation</a:t>
            </a:r>
            <a:r>
              <a:rPr lang="en-GB" dirty="0"/>
              <a:t> nur </a:t>
            </a:r>
            <a:r>
              <a:rPr lang="en-GB" dirty="0" err="1"/>
              <a:t>ansatzweise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0EBA467-82D7-426E-89A9-57FBFFF38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0786" y="4321836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Empfehlungen</a:t>
            </a:r>
            <a:endParaRPr lang="en-GB" dirty="0"/>
          </a:p>
          <a:p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1EA8414-AB9B-4F21-AFEA-BBD035AAB9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7244" y="4788422"/>
            <a:ext cx="10188574" cy="8809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Bauen</a:t>
            </a:r>
            <a:r>
              <a:rPr lang="en-GB" dirty="0"/>
              <a:t> Sie </a:t>
            </a:r>
            <a:r>
              <a:rPr lang="en-GB" dirty="0" err="1"/>
              <a:t>nachhaltige</a:t>
            </a:r>
            <a:r>
              <a:rPr lang="en-GB" dirty="0"/>
              <a:t> </a:t>
            </a:r>
            <a:r>
              <a:rPr lang="en-GB" dirty="0" err="1"/>
              <a:t>Partnerschaften</a:t>
            </a:r>
            <a:r>
              <a:rPr lang="en-GB"/>
              <a:t> auf!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Gestalten Sie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Kooperationsnetzwerk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8300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237AD-E37E-4618-A17C-90E9288C5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469"/>
            <a:ext cx="10515600" cy="109238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Vielen</a:t>
            </a:r>
            <a:r>
              <a:rPr lang="en-GB" dirty="0"/>
              <a:t> Dank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Ihre</a:t>
            </a:r>
            <a:r>
              <a:rPr lang="en-GB" dirty="0"/>
              <a:t> </a:t>
            </a:r>
            <a:r>
              <a:rPr lang="en-GB" dirty="0" err="1"/>
              <a:t>Aufmerksamkeit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Wir</a:t>
            </a:r>
            <a:r>
              <a:rPr lang="en-GB" dirty="0"/>
              <a:t> </a:t>
            </a:r>
            <a:r>
              <a:rPr lang="en-GB" dirty="0" err="1"/>
              <a:t>freuen</a:t>
            </a:r>
            <a:r>
              <a:rPr lang="en-GB" dirty="0"/>
              <a:t> </a:t>
            </a:r>
            <a:r>
              <a:rPr lang="en-GB" dirty="0" err="1"/>
              <a:t>uns</a:t>
            </a:r>
            <a:r>
              <a:rPr lang="en-GB" dirty="0"/>
              <a:t> auf die </a:t>
            </a:r>
            <a:r>
              <a:rPr lang="en-GB" dirty="0" err="1"/>
              <a:t>Diskussion</a:t>
            </a:r>
            <a:r>
              <a:rPr lang="en-GB" dirty="0"/>
              <a:t> und die </a:t>
            </a:r>
            <a:r>
              <a:rPr lang="en-GB" dirty="0" err="1"/>
              <a:t>Beantwortung</a:t>
            </a:r>
            <a:r>
              <a:rPr lang="en-GB" dirty="0"/>
              <a:t> </a:t>
            </a:r>
            <a:r>
              <a:rPr lang="en-GB" dirty="0" err="1"/>
              <a:t>Ihrer</a:t>
            </a:r>
            <a:r>
              <a:rPr lang="en-GB" dirty="0"/>
              <a:t> </a:t>
            </a:r>
            <a:r>
              <a:rPr lang="en-GB" dirty="0" err="1"/>
              <a:t>Fragen</a:t>
            </a:r>
            <a:r>
              <a:rPr lang="en-GB" dirty="0"/>
              <a:t>!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4869F2-2345-41FF-9F54-6684B073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72610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E6471-DB66-4B1A-BED8-E5F0C941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Forschungsfragen</a:t>
            </a:r>
            <a:r>
              <a:rPr lang="en-GB" dirty="0"/>
              <a:t> und </a:t>
            </a:r>
            <a:r>
              <a:rPr lang="en-GB" dirty="0" err="1"/>
              <a:t>Verfahren</a:t>
            </a:r>
            <a:r>
              <a:rPr lang="en-GB" dirty="0"/>
              <a:t> der </a:t>
            </a:r>
            <a:r>
              <a:rPr lang="en-GB" dirty="0" err="1"/>
              <a:t>Datenerhebung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3B722E-7BD9-4B60-B033-A4F177B4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30DC70-EBE7-46AC-8ACD-961F8C974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637" y="1862621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Forschungsfragen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274E88-DEE1-4513-8372-BE168AEE08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352373"/>
            <a:ext cx="10190162" cy="147621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Welche</a:t>
            </a:r>
            <a:r>
              <a:rPr lang="en-GB" dirty="0"/>
              <a:t> </a:t>
            </a:r>
            <a:r>
              <a:rPr lang="en-GB" dirty="0" err="1"/>
              <a:t>Schnittstellen</a:t>
            </a:r>
            <a:r>
              <a:rPr lang="en-GB" dirty="0"/>
              <a:t> </a:t>
            </a:r>
            <a:r>
              <a:rPr lang="en-GB" dirty="0" err="1"/>
              <a:t>bestehen</a:t>
            </a:r>
            <a:r>
              <a:rPr lang="en-GB" dirty="0"/>
              <a:t> </a:t>
            </a:r>
            <a:r>
              <a:rPr lang="en-GB" dirty="0" err="1"/>
              <a:t>zwischen</a:t>
            </a:r>
            <a:r>
              <a:rPr lang="en-GB" dirty="0"/>
              <a:t> den </a:t>
            </a:r>
            <a:r>
              <a:rPr lang="en-GB" dirty="0" err="1"/>
              <a:t>Aktivitäten</a:t>
            </a:r>
            <a:r>
              <a:rPr lang="en-GB" dirty="0"/>
              <a:t> von </a:t>
            </a:r>
            <a:r>
              <a:rPr lang="en-GB" dirty="0" err="1"/>
              <a:t>Praktikern</a:t>
            </a:r>
            <a:r>
              <a:rPr lang="en-GB" dirty="0"/>
              <a:t> des </a:t>
            </a:r>
            <a:r>
              <a:rPr lang="en-GB" dirty="0" err="1"/>
              <a:t>Personalmanagements</a:t>
            </a:r>
            <a:r>
              <a:rPr lang="en-GB" dirty="0"/>
              <a:t> und </a:t>
            </a:r>
            <a:r>
              <a:rPr lang="en-GB" dirty="0" err="1"/>
              <a:t>beruflicher</a:t>
            </a:r>
            <a:r>
              <a:rPr lang="en-GB" dirty="0"/>
              <a:t> </a:t>
            </a:r>
            <a:r>
              <a:rPr lang="en-GB" dirty="0" err="1"/>
              <a:t>Beratung</a:t>
            </a:r>
            <a:r>
              <a:rPr lang="en-GB" dirty="0"/>
              <a:t> – </a:t>
            </a:r>
            <a:r>
              <a:rPr lang="en-GB" dirty="0" err="1"/>
              <a:t>herausfordernde</a:t>
            </a:r>
            <a:r>
              <a:rPr lang="en-GB" dirty="0"/>
              <a:t> </a:t>
            </a:r>
            <a:r>
              <a:rPr lang="en-GB" dirty="0" err="1"/>
              <a:t>Kooperation</a:t>
            </a:r>
            <a:r>
              <a:rPr lang="en-GB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Sind </a:t>
            </a:r>
            <a:r>
              <a:rPr lang="en-GB" dirty="0" err="1"/>
              <a:t>beide</a:t>
            </a:r>
            <a:r>
              <a:rPr lang="en-GB" dirty="0"/>
              <a:t> Gruppen </a:t>
            </a:r>
            <a:r>
              <a:rPr lang="en-GB" dirty="0" err="1"/>
              <a:t>bereit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Kooperation</a:t>
            </a:r>
            <a:r>
              <a:rPr lang="en-GB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Welche</a:t>
            </a:r>
            <a:r>
              <a:rPr lang="en-GB" dirty="0"/>
              <a:t> </a:t>
            </a:r>
            <a:r>
              <a:rPr lang="en-GB" dirty="0" err="1"/>
              <a:t>Kooperationen</a:t>
            </a:r>
            <a:r>
              <a:rPr lang="en-GB" dirty="0"/>
              <a:t> </a:t>
            </a:r>
            <a:r>
              <a:rPr lang="en-GB" dirty="0" err="1"/>
              <a:t>bestehen</a:t>
            </a:r>
            <a:r>
              <a:rPr lang="en-GB" dirty="0"/>
              <a:t> </a:t>
            </a:r>
            <a:r>
              <a:rPr lang="en-GB" dirty="0" err="1"/>
              <a:t>bereits</a:t>
            </a:r>
            <a:r>
              <a:rPr lang="en-GB" dirty="0"/>
              <a:t>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08382AD-9366-41C4-8159-5443F1714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637" y="3926559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Verfahren</a:t>
            </a:r>
            <a:r>
              <a:rPr lang="en-GB" dirty="0"/>
              <a:t> der </a:t>
            </a:r>
            <a:r>
              <a:rPr lang="en-GB" dirty="0" err="1"/>
              <a:t>Datenerhebung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7B8482-2F84-4424-A63F-4F09EBE9B5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7" y="4536408"/>
            <a:ext cx="10188574" cy="1274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Übereinstimmende</a:t>
            </a:r>
            <a:r>
              <a:rPr lang="en-GB" dirty="0"/>
              <a:t> </a:t>
            </a:r>
            <a:r>
              <a:rPr lang="en-GB" dirty="0" err="1"/>
              <a:t>Fragebögen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Akteure</a:t>
            </a:r>
            <a:r>
              <a:rPr lang="en-GB" dirty="0"/>
              <a:t> des </a:t>
            </a:r>
            <a:r>
              <a:rPr lang="en-GB" dirty="0" err="1"/>
              <a:t>Personalmanagements</a:t>
            </a:r>
            <a:r>
              <a:rPr lang="en-GB" dirty="0"/>
              <a:t> und </a:t>
            </a:r>
            <a:r>
              <a:rPr lang="en-GB" dirty="0" err="1"/>
              <a:t>beruflicher</a:t>
            </a:r>
            <a:r>
              <a:rPr lang="en-GB" dirty="0"/>
              <a:t> </a:t>
            </a:r>
            <a:r>
              <a:rPr lang="en-GB" dirty="0" err="1"/>
              <a:t>Beratung</a:t>
            </a:r>
            <a:r>
              <a:rPr lang="en-GB" dirty="0"/>
              <a:t>  - </a:t>
            </a:r>
            <a:r>
              <a:rPr lang="en-GB" dirty="0" err="1"/>
              <a:t>standardisierte</a:t>
            </a:r>
            <a:r>
              <a:rPr lang="en-GB" dirty="0"/>
              <a:t> und </a:t>
            </a:r>
            <a:r>
              <a:rPr lang="en-GB" dirty="0" err="1"/>
              <a:t>offene</a:t>
            </a:r>
            <a:r>
              <a:rPr lang="en-GB" dirty="0"/>
              <a:t> </a:t>
            </a:r>
            <a:r>
              <a:rPr lang="en-GB" dirty="0" err="1"/>
              <a:t>Fragen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Ergänzende</a:t>
            </a:r>
            <a:r>
              <a:rPr lang="en-GB" dirty="0"/>
              <a:t> Interviews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06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Zielgruppen</a:t>
            </a:r>
            <a:r>
              <a:rPr lang="en-GB" noProof="0" dirty="0"/>
              <a:t> der </a:t>
            </a:r>
            <a:r>
              <a:rPr lang="en-GB" noProof="0" dirty="0" err="1"/>
              <a:t>Datenerhebung</a:t>
            </a:r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err="1"/>
              <a:t>Datenerhebung</a:t>
            </a:r>
            <a:r>
              <a:rPr lang="en-GB" noProof="0" dirty="0"/>
              <a:t> </a:t>
            </a:r>
            <a:r>
              <a:rPr lang="en-GB" noProof="0" dirty="0" err="1"/>
              <a:t>bei</a:t>
            </a:r>
            <a:r>
              <a:rPr lang="en-GB" noProof="0" dirty="0"/>
              <a:t> </a:t>
            </a:r>
            <a:r>
              <a:rPr lang="en-GB" noProof="0" dirty="0" err="1"/>
              <a:t>zwei</a:t>
            </a:r>
            <a:r>
              <a:rPr lang="en-GB" noProof="0" dirty="0"/>
              <a:t> </a:t>
            </a:r>
            <a:r>
              <a:rPr lang="en-GB" noProof="0" dirty="0" err="1"/>
              <a:t>beteiligten</a:t>
            </a:r>
            <a:r>
              <a:rPr lang="en-GB" noProof="0" dirty="0"/>
              <a:t> </a:t>
            </a:r>
            <a:r>
              <a:rPr lang="en-GB" noProof="0" dirty="0" err="1"/>
              <a:t>Zielgruppen</a:t>
            </a:r>
            <a:endParaRPr lang="en-GB" noProof="0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noProof="0" dirty="0" err="1"/>
              <a:t>Erforschen</a:t>
            </a:r>
            <a:r>
              <a:rPr lang="en-GB" noProof="0" dirty="0"/>
              <a:t> von </a:t>
            </a:r>
            <a:r>
              <a:rPr lang="en-GB" noProof="0" dirty="0" err="1"/>
              <a:t>Erfahrungen</a:t>
            </a:r>
            <a:r>
              <a:rPr lang="en-GB" noProof="0" dirty="0"/>
              <a:t> und </a:t>
            </a:r>
            <a:r>
              <a:rPr lang="en-GB" noProof="0" dirty="0" err="1"/>
              <a:t>Haltungen</a:t>
            </a:r>
            <a:r>
              <a:rPr lang="en-GB" noProof="0" dirty="0"/>
              <a:t> </a:t>
            </a:r>
            <a:r>
              <a:rPr lang="en-GB" noProof="0" dirty="0" err="1"/>
              <a:t>bei</a:t>
            </a:r>
            <a:r>
              <a:rPr lang="en-GB" noProof="0" dirty="0"/>
              <a:t> der </a:t>
            </a:r>
            <a:r>
              <a:rPr lang="en-GB" noProof="0" dirty="0" err="1"/>
              <a:t>Kooperation</a:t>
            </a:r>
            <a:r>
              <a:rPr lang="en-GB" noProof="0" dirty="0"/>
              <a:t>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Blick</a:t>
            </a:r>
            <a:r>
              <a:rPr lang="en-GB" noProof="0" dirty="0"/>
              <a:t> auf </a:t>
            </a:r>
            <a:r>
              <a:rPr lang="en-GB" noProof="0" dirty="0" err="1"/>
              <a:t>unternehmensbasierte</a:t>
            </a:r>
            <a:r>
              <a:rPr lang="en-GB" noProof="0" dirty="0"/>
              <a:t> </a:t>
            </a:r>
            <a:r>
              <a:rPr lang="en-GB" noProof="0" dirty="0" err="1"/>
              <a:t>berufliche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endParaRPr lang="en-GB" noProof="0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866B034-00D7-41D7-B54A-6B3F54BA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8838" y="3355462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Die </a:t>
            </a:r>
            <a:r>
              <a:rPr lang="en-GB" noProof="0" dirty="0" err="1"/>
              <a:t>Zielgruppen</a:t>
            </a:r>
            <a:endParaRPr lang="en-GB" noProof="0" dirty="0"/>
          </a:p>
        </p:txBody>
      </p:sp>
      <p:sp>
        <p:nvSpPr>
          <p:cNvPr id="7" name="Teksto vietos rezervavimo ženklas 6">
            <a:extLst>
              <a:ext uri="{FF2B5EF4-FFF2-40B4-BE49-F238E27FC236}">
                <a16:creationId xmlns:a16="http://schemas.microsoft.com/office/drawing/2014/main" id="{30479993-4BF5-4D3B-933D-9D5DD0FB79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6" y="3983808"/>
            <a:ext cx="10188574" cy="1712856"/>
          </a:xfrm>
        </p:spPr>
        <p:txBody>
          <a:bodyPr>
            <a:normAutofit/>
          </a:bodyPr>
          <a:lstStyle/>
          <a:p>
            <a:r>
              <a:rPr lang="en-GB" noProof="0" dirty="0" err="1"/>
              <a:t>Praktiker</a:t>
            </a:r>
            <a:r>
              <a:rPr lang="en-GB" noProof="0" dirty="0"/>
              <a:t>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: </a:t>
            </a:r>
            <a:r>
              <a:rPr lang="en-GB" noProof="0" dirty="0" err="1"/>
              <a:t>Arbeitsagentur</a:t>
            </a:r>
            <a:r>
              <a:rPr lang="en-GB" noProof="0" dirty="0"/>
              <a:t>, </a:t>
            </a:r>
            <a:r>
              <a:rPr lang="en-GB" noProof="0" dirty="0" err="1"/>
              <a:t>Anbieter</a:t>
            </a:r>
            <a:r>
              <a:rPr lang="en-GB" noProof="0" dirty="0"/>
              <a:t> der </a:t>
            </a:r>
            <a:r>
              <a:rPr lang="en-GB" noProof="0" dirty="0" err="1"/>
              <a:t>Erwachsenenbildung</a:t>
            </a:r>
            <a:r>
              <a:rPr lang="en-GB" noProof="0" dirty="0"/>
              <a:t>, </a:t>
            </a:r>
            <a:r>
              <a:rPr lang="en-GB" noProof="0" dirty="0" err="1"/>
              <a:t>Kammern</a:t>
            </a:r>
            <a:r>
              <a:rPr lang="en-GB" noProof="0" dirty="0"/>
              <a:t>, </a:t>
            </a:r>
            <a:r>
              <a:rPr lang="en-GB" noProof="0" dirty="0" err="1"/>
              <a:t>unabhängige</a:t>
            </a:r>
            <a:r>
              <a:rPr lang="en-GB" noProof="0" dirty="0"/>
              <a:t> </a:t>
            </a:r>
            <a:r>
              <a:rPr lang="en-GB" noProof="0" dirty="0" err="1"/>
              <a:t>Berater</a:t>
            </a:r>
            <a:r>
              <a:rPr lang="en-GB" noProof="0" dirty="0"/>
              <a:t>/</a:t>
            </a:r>
            <a:r>
              <a:rPr lang="en-GB" noProof="0" dirty="0" err="1"/>
              <a:t>innen</a:t>
            </a:r>
            <a:r>
              <a:rPr lang="en-GB" noProof="0" dirty="0"/>
              <a:t> (und </a:t>
            </a:r>
            <a:r>
              <a:rPr lang="en-GB" noProof="0" dirty="0" err="1"/>
              <a:t>andere</a:t>
            </a:r>
            <a:r>
              <a:rPr lang="en-GB" noProof="0" dirty="0"/>
              <a:t>)</a:t>
            </a:r>
            <a:endParaRPr lang="en-GB" dirty="0"/>
          </a:p>
          <a:p>
            <a:r>
              <a:rPr lang="en-GB" noProof="0" dirty="0" err="1"/>
              <a:t>Praktiker</a:t>
            </a:r>
            <a:r>
              <a:rPr lang="en-GB" noProof="0" dirty="0"/>
              <a:t> des </a:t>
            </a:r>
            <a:r>
              <a:rPr lang="en-GB" noProof="0" dirty="0" err="1"/>
              <a:t>Personalmanagements</a:t>
            </a:r>
            <a:r>
              <a:rPr lang="en-GB" noProof="0" dirty="0"/>
              <a:t>:  </a:t>
            </a:r>
            <a:r>
              <a:rPr lang="en-GB" noProof="0" dirty="0" err="1"/>
              <a:t>Unternehmer</a:t>
            </a:r>
            <a:r>
              <a:rPr lang="en-GB" noProof="0" dirty="0"/>
              <a:t>, </a:t>
            </a:r>
            <a:r>
              <a:rPr lang="en-GB" noProof="0" dirty="0" err="1"/>
              <a:t>Personalmanager</a:t>
            </a:r>
            <a:r>
              <a:rPr lang="en-GB" noProof="0" dirty="0"/>
              <a:t>, </a:t>
            </a:r>
            <a:r>
              <a:rPr lang="en-GB" noProof="0" dirty="0" err="1"/>
              <a:t>Personalentwickler</a:t>
            </a:r>
            <a:r>
              <a:rPr lang="en-GB" noProof="0" dirty="0"/>
              <a:t>, </a:t>
            </a:r>
            <a:r>
              <a:rPr lang="en-GB" noProof="0" dirty="0" err="1"/>
              <a:t>firmeninterne</a:t>
            </a:r>
            <a:r>
              <a:rPr lang="en-GB" noProof="0" dirty="0"/>
              <a:t> Trainer (und </a:t>
            </a:r>
            <a:r>
              <a:rPr lang="en-GB" noProof="0" dirty="0" err="1"/>
              <a:t>andere</a:t>
            </a:r>
            <a:r>
              <a:rPr lang="en-GB" noProof="0" dirty="0"/>
              <a:t>)</a:t>
            </a:r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id="{B5D3202F-320C-4BF4-8D1F-52BBFD5B6032}"/>
              </a:ext>
            </a:extLst>
          </p:cNvPr>
          <p:cNvSpPr/>
          <p:nvPr/>
        </p:nvSpPr>
        <p:spPr>
          <a:xfrm>
            <a:off x="839788" y="198511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id="{FA64D3F5-9634-481F-9057-32BCA85352BB}"/>
              </a:ext>
            </a:extLst>
          </p:cNvPr>
          <p:cNvSpPr/>
          <p:nvPr/>
        </p:nvSpPr>
        <p:spPr>
          <a:xfrm>
            <a:off x="839788" y="3407010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noProof="0" dirty="0"/>
              <a:t>Die </a:t>
            </a:r>
            <a:r>
              <a:rPr lang="en-GB" sz="4000" noProof="0" dirty="0" err="1"/>
              <a:t>Stichprobe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259" y="1698480"/>
            <a:ext cx="5388427" cy="37786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 err="1"/>
              <a:t>Insgesamt</a:t>
            </a:r>
            <a:r>
              <a:rPr lang="en-GB" noProof="0" dirty="0"/>
              <a:t> </a:t>
            </a:r>
            <a:r>
              <a:rPr lang="en-GB" noProof="0" dirty="0" err="1"/>
              <a:t>erhielten</a:t>
            </a:r>
            <a:r>
              <a:rPr lang="en-GB" noProof="0" dirty="0"/>
              <a:t> die Partner 77 </a:t>
            </a:r>
            <a:r>
              <a:rPr lang="en-GB" noProof="0" dirty="0" err="1"/>
              <a:t>Antworten</a:t>
            </a:r>
            <a:r>
              <a:rPr lang="en-GB" noProof="0" dirty="0"/>
              <a:t> </a:t>
            </a:r>
            <a:r>
              <a:rPr lang="en-GB" noProof="0" dirty="0" err="1"/>
              <a:t>vom</a:t>
            </a:r>
            <a:r>
              <a:rPr lang="en-GB" noProof="0" dirty="0"/>
              <a:t> </a:t>
            </a:r>
            <a:r>
              <a:rPr lang="en-GB" noProof="0" dirty="0" err="1"/>
              <a:t>Sektor</a:t>
            </a:r>
            <a:r>
              <a:rPr lang="en-GB" noProof="0" dirty="0"/>
              <a:t>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 und 79 </a:t>
            </a:r>
            <a:r>
              <a:rPr lang="en-GB" noProof="0" dirty="0" err="1"/>
              <a:t>Antworten</a:t>
            </a:r>
            <a:r>
              <a:rPr lang="en-GB" noProof="0" dirty="0"/>
              <a:t> </a:t>
            </a:r>
            <a:r>
              <a:rPr lang="en-GB" noProof="0" dirty="0" err="1"/>
              <a:t>vom</a:t>
            </a:r>
            <a:r>
              <a:rPr lang="en-GB" noProof="0" dirty="0"/>
              <a:t> </a:t>
            </a:r>
            <a:r>
              <a:rPr lang="en-GB" noProof="0" dirty="0" err="1"/>
              <a:t>Sektor</a:t>
            </a:r>
            <a:r>
              <a:rPr lang="en-GB" noProof="0" dirty="0"/>
              <a:t> </a:t>
            </a:r>
            <a:r>
              <a:rPr lang="en-GB" noProof="0" dirty="0" err="1"/>
              <a:t>Personalmanagement</a:t>
            </a:r>
            <a:r>
              <a:rPr lang="en-GB" noProof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Die </a:t>
            </a:r>
            <a:r>
              <a:rPr lang="en-GB" noProof="0" dirty="0" err="1"/>
              <a:t>Stichprobe</a:t>
            </a:r>
            <a:r>
              <a:rPr lang="en-GB" noProof="0" dirty="0"/>
              <a:t> </a:t>
            </a:r>
            <a:r>
              <a:rPr lang="en-GB" noProof="0" dirty="0" err="1"/>
              <a:t>ist</a:t>
            </a:r>
            <a:r>
              <a:rPr lang="en-GB" noProof="0" dirty="0"/>
              <a:t> </a:t>
            </a:r>
            <a:r>
              <a:rPr lang="en-GB" noProof="0" dirty="0" err="1"/>
              <a:t>eher</a:t>
            </a:r>
            <a:r>
              <a:rPr lang="en-GB" noProof="0" dirty="0"/>
              <a:t> </a:t>
            </a:r>
            <a:r>
              <a:rPr lang="en-GB" noProof="0" dirty="0" err="1"/>
              <a:t>ausbalanciert</a:t>
            </a:r>
            <a:r>
              <a:rPr lang="en-GB" noProof="0" dirty="0"/>
              <a:t>. </a:t>
            </a:r>
            <a:r>
              <a:rPr lang="en-GB" noProof="0" dirty="0" err="1"/>
              <a:t>Kein</a:t>
            </a:r>
            <a:r>
              <a:rPr lang="en-GB" noProof="0" dirty="0"/>
              <a:t> Land </a:t>
            </a:r>
            <a:r>
              <a:rPr lang="en-GB" noProof="0" dirty="0" err="1"/>
              <a:t>dominiert</a:t>
            </a:r>
            <a:r>
              <a:rPr lang="en-GB" noProof="0" dirty="0"/>
              <a:t> </a:t>
            </a:r>
            <a:r>
              <a:rPr lang="en-GB" noProof="0" dirty="0" err="1"/>
              <a:t>auffallend</a:t>
            </a:r>
            <a:r>
              <a:rPr lang="en-GB" noProof="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Die </a:t>
            </a:r>
            <a:r>
              <a:rPr lang="en-GB" dirty="0" err="1"/>
              <a:t>Stichprobe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explorativ</a:t>
            </a:r>
            <a:r>
              <a:rPr lang="en-GB" dirty="0"/>
              <a:t> (</a:t>
            </a:r>
            <a:r>
              <a:rPr lang="en-GB" dirty="0" err="1"/>
              <a:t>aufgrund</a:t>
            </a:r>
            <a:r>
              <a:rPr lang="en-GB" dirty="0"/>
              <a:t> der </a:t>
            </a:r>
            <a:r>
              <a:rPr lang="en-GB" dirty="0" err="1"/>
              <a:t>begrenzten</a:t>
            </a:r>
            <a:r>
              <a:rPr lang="en-GB" dirty="0"/>
              <a:t> </a:t>
            </a:r>
            <a:r>
              <a:rPr lang="en-GB" dirty="0" err="1"/>
              <a:t>Anzahl</a:t>
            </a:r>
            <a:r>
              <a:rPr lang="en-GB" dirty="0"/>
              <a:t> und der </a:t>
            </a:r>
            <a:r>
              <a:rPr lang="en-GB" dirty="0" err="1"/>
              <a:t>Selektion</a:t>
            </a:r>
            <a:r>
              <a:rPr lang="en-GB" dirty="0"/>
              <a:t> der </a:t>
            </a:r>
            <a:r>
              <a:rPr lang="en-GB" dirty="0" err="1"/>
              <a:t>Befragten</a:t>
            </a:r>
            <a:r>
              <a:rPr lang="en-GB" dirty="0"/>
              <a:t>)</a:t>
            </a:r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87255C9-1638-43D6-9B2C-70AAF3422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879476"/>
              </p:ext>
            </p:extLst>
          </p:nvPr>
        </p:nvGraphicFramePr>
        <p:xfrm>
          <a:off x="5959608" y="1779827"/>
          <a:ext cx="5706812" cy="361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40" y="287399"/>
            <a:ext cx="7610474" cy="684211"/>
          </a:xfrm>
        </p:spPr>
        <p:txBody>
          <a:bodyPr>
            <a:normAutofit/>
          </a:bodyPr>
          <a:lstStyle/>
          <a:p>
            <a:r>
              <a:rPr lang="en-GB" sz="4000" noProof="0" dirty="0" err="1"/>
              <a:t>Größe</a:t>
            </a:r>
            <a:r>
              <a:rPr lang="en-GB" sz="4000" noProof="0" dirty="0"/>
              <a:t> der </a:t>
            </a:r>
            <a:r>
              <a:rPr lang="en-GB" sz="4000" noProof="0" dirty="0" err="1"/>
              <a:t>Unternehmen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628" y="1054323"/>
            <a:ext cx="6422572" cy="44145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Die </a:t>
            </a:r>
            <a:r>
              <a:rPr lang="en-GB" noProof="0" dirty="0" err="1"/>
              <a:t>Größe</a:t>
            </a:r>
            <a:r>
              <a:rPr lang="en-GB" noProof="0" dirty="0"/>
              <a:t> der </a:t>
            </a:r>
            <a:r>
              <a:rPr lang="en-GB" noProof="0" dirty="0" err="1"/>
              <a:t>Unternehmen</a:t>
            </a:r>
            <a:r>
              <a:rPr lang="en-GB" noProof="0" dirty="0"/>
              <a:t> </a:t>
            </a:r>
            <a:r>
              <a:rPr lang="en-GB" noProof="0" dirty="0" err="1"/>
              <a:t>zeigt</a:t>
            </a:r>
            <a:r>
              <a:rPr lang="en-GB" noProof="0" dirty="0"/>
              <a:t>, </a:t>
            </a:r>
            <a:r>
              <a:rPr lang="en-GB" noProof="0" dirty="0" err="1"/>
              <a:t>dass</a:t>
            </a:r>
            <a:r>
              <a:rPr lang="en-GB" noProof="0" dirty="0"/>
              <a:t> die </a:t>
            </a:r>
            <a:r>
              <a:rPr lang="en-GB" noProof="0" dirty="0" err="1"/>
              <a:t>Mehrheit</a:t>
            </a:r>
            <a:r>
              <a:rPr lang="en-GB" noProof="0" dirty="0"/>
              <a:t> der </a:t>
            </a:r>
            <a:r>
              <a:rPr lang="en-GB" noProof="0" dirty="0" err="1"/>
              <a:t>Akteure</a:t>
            </a:r>
            <a:r>
              <a:rPr lang="en-GB" noProof="0" dirty="0"/>
              <a:t>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 in </a:t>
            </a:r>
            <a:r>
              <a:rPr lang="en-GB" noProof="0" dirty="0" err="1"/>
              <a:t>kleinen</a:t>
            </a:r>
            <a:r>
              <a:rPr lang="en-GB" noProof="0" dirty="0"/>
              <a:t> </a:t>
            </a:r>
            <a:r>
              <a:rPr lang="en-GB" noProof="0" dirty="0" err="1"/>
              <a:t>Unternehmen</a:t>
            </a:r>
            <a:r>
              <a:rPr lang="en-GB" noProof="0" dirty="0"/>
              <a:t> </a:t>
            </a:r>
            <a:r>
              <a:rPr lang="en-GB" noProof="0" dirty="0" err="1"/>
              <a:t>oder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noProof="0" dirty="0" err="1"/>
              <a:t>Einpersonen-Unternehmen</a:t>
            </a:r>
            <a:r>
              <a:rPr lang="en-GB" noProof="0" dirty="0"/>
              <a:t> </a:t>
            </a:r>
            <a:r>
              <a:rPr lang="en-GB" noProof="0" dirty="0" err="1"/>
              <a:t>arbeiten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Dies </a:t>
            </a:r>
            <a:r>
              <a:rPr lang="en-GB" noProof="0" dirty="0" err="1"/>
              <a:t>kann</a:t>
            </a:r>
            <a:r>
              <a:rPr lang="en-GB" noProof="0" dirty="0"/>
              <a:t> </a:t>
            </a:r>
            <a:r>
              <a:rPr lang="en-GB" noProof="0" dirty="0" err="1"/>
              <a:t>bedeuten</a:t>
            </a:r>
            <a:r>
              <a:rPr lang="en-GB" noProof="0" dirty="0"/>
              <a:t>, </a:t>
            </a:r>
            <a:r>
              <a:rPr lang="en-GB" noProof="0" dirty="0" err="1"/>
              <a:t>dass</a:t>
            </a:r>
            <a:r>
              <a:rPr lang="en-GB" noProof="0" dirty="0"/>
              <a:t> </a:t>
            </a:r>
            <a:r>
              <a:rPr lang="en-GB" noProof="0" dirty="0" err="1"/>
              <a:t>sie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Unternehmen</a:t>
            </a:r>
            <a:r>
              <a:rPr lang="en-GB" noProof="0" dirty="0"/>
              <a:t> </a:t>
            </a:r>
            <a:r>
              <a:rPr lang="en-GB" noProof="0" dirty="0" err="1"/>
              <a:t>schwer</a:t>
            </a:r>
            <a:r>
              <a:rPr lang="en-GB" noProof="0" dirty="0"/>
              <a:t> </a:t>
            </a:r>
            <a:r>
              <a:rPr lang="en-GB" noProof="0" dirty="0" err="1"/>
              <a:t>identifizierbar</a:t>
            </a:r>
            <a:r>
              <a:rPr lang="en-GB" noProof="0" dirty="0"/>
              <a:t> </a:t>
            </a:r>
            <a:r>
              <a:rPr lang="en-GB" noProof="0" dirty="0" err="1"/>
              <a:t>sind</a:t>
            </a:r>
            <a:r>
              <a:rPr lang="en-GB" noProof="0" dirty="0"/>
              <a:t> und </a:t>
            </a:r>
            <a:r>
              <a:rPr lang="en-GB" noProof="0" dirty="0" err="1"/>
              <a:t>bei</a:t>
            </a:r>
            <a:r>
              <a:rPr lang="en-GB" noProof="0" dirty="0"/>
              <a:t>  </a:t>
            </a:r>
            <a:r>
              <a:rPr lang="en-GB" noProof="0" dirty="0" err="1"/>
              <a:t>Kooperationsentscheidungen</a:t>
            </a:r>
            <a:r>
              <a:rPr lang="en-GB" noProof="0" dirty="0"/>
              <a:t> </a:t>
            </a:r>
            <a:r>
              <a:rPr lang="en-GB" noProof="0" dirty="0" err="1"/>
              <a:t>schlechter</a:t>
            </a:r>
            <a:r>
              <a:rPr lang="en-GB" noProof="0" dirty="0"/>
              <a:t> </a:t>
            </a:r>
            <a:r>
              <a:rPr lang="en-GB" noProof="0" dirty="0" err="1"/>
              <a:t>berücksichtigt</a:t>
            </a:r>
            <a:r>
              <a:rPr lang="en-GB" noProof="0" dirty="0"/>
              <a:t> </a:t>
            </a:r>
            <a:r>
              <a:rPr lang="en-GB" noProof="0" dirty="0" err="1"/>
              <a:t>werden</a:t>
            </a:r>
            <a:r>
              <a:rPr lang="en-GB" noProof="0" dirty="0"/>
              <a:t> </a:t>
            </a:r>
            <a:r>
              <a:rPr lang="en-GB" noProof="0" dirty="0" err="1"/>
              <a:t>können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Empfehlungen</a:t>
            </a:r>
            <a:r>
              <a:rPr lang="en-GB" sz="20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GB" sz="2000" b="1" noProof="0" dirty="0"/>
              <a:t> </a:t>
            </a:r>
            <a:r>
              <a:rPr lang="en-GB" noProof="0" dirty="0"/>
              <a:t>Um </a:t>
            </a:r>
            <a:r>
              <a:rPr lang="en-GB" noProof="0" dirty="0" err="1"/>
              <a:t>Transparenz</a:t>
            </a:r>
            <a:r>
              <a:rPr lang="en-GB" noProof="0" dirty="0"/>
              <a:t> </a:t>
            </a:r>
            <a:r>
              <a:rPr lang="en-GB" noProof="0" dirty="0" err="1"/>
              <a:t>zu</a:t>
            </a:r>
            <a:r>
              <a:rPr lang="en-GB" noProof="0" dirty="0"/>
              <a:t> </a:t>
            </a:r>
            <a:r>
              <a:rPr lang="en-GB" noProof="0" dirty="0" err="1"/>
              <a:t>verbessern</a:t>
            </a:r>
            <a:r>
              <a:rPr lang="en-GB" noProof="0" dirty="0"/>
              <a:t>, </a:t>
            </a:r>
            <a:r>
              <a:rPr lang="en-GB" noProof="0" dirty="0" err="1"/>
              <a:t>sollten</a:t>
            </a:r>
            <a:r>
              <a:rPr lang="en-GB" noProof="0" dirty="0"/>
              <a:t> </a:t>
            </a:r>
            <a:r>
              <a:rPr lang="en-GB" noProof="0" dirty="0" err="1"/>
              <a:t>sich</a:t>
            </a:r>
            <a:r>
              <a:rPr lang="en-GB" noProof="0" dirty="0"/>
              <a:t> </a:t>
            </a:r>
            <a:r>
              <a:rPr lang="en-GB" noProof="0" dirty="0" err="1"/>
              <a:t>Akteure</a:t>
            </a:r>
            <a:r>
              <a:rPr lang="en-GB" noProof="0" dirty="0"/>
              <a:t>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 (</a:t>
            </a:r>
            <a:r>
              <a:rPr lang="en-GB" noProof="0" dirty="0" err="1"/>
              <a:t>wieder</a:t>
            </a:r>
            <a:r>
              <a:rPr lang="en-GB" noProof="0" dirty="0"/>
              <a:t>) (</a:t>
            </a:r>
            <a:r>
              <a:rPr lang="en-GB" noProof="0" dirty="0" err="1"/>
              <a:t>regionalen</a:t>
            </a:r>
            <a:r>
              <a:rPr lang="en-GB" noProof="0" dirty="0"/>
              <a:t>) </a:t>
            </a:r>
            <a:r>
              <a:rPr lang="en-GB" noProof="0" dirty="0" err="1"/>
              <a:t>Netzwerken</a:t>
            </a:r>
            <a:r>
              <a:rPr lang="en-GB" noProof="0" dirty="0"/>
              <a:t> </a:t>
            </a:r>
            <a:r>
              <a:rPr lang="en-GB" noProof="0" dirty="0" err="1"/>
              <a:t>anschließen</a:t>
            </a:r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44D2E4F-FD58-45B7-9EAC-85D5D47E8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630317"/>
              </p:ext>
            </p:extLst>
          </p:nvPr>
        </p:nvGraphicFramePr>
        <p:xfrm>
          <a:off x="6553200" y="1888958"/>
          <a:ext cx="5270500" cy="335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134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-150674"/>
            <a:ext cx="11353633" cy="14646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Rollen in den </a:t>
            </a:r>
            <a:r>
              <a:rPr lang="en-GB" sz="4000" noProof="0" dirty="0" err="1"/>
              <a:t>Bereichen</a:t>
            </a:r>
            <a:r>
              <a:rPr lang="en-GB" sz="4000" noProof="0" dirty="0"/>
              <a:t> des </a:t>
            </a:r>
            <a:r>
              <a:rPr lang="en-GB" sz="4000" noProof="0" dirty="0" err="1"/>
              <a:t>professionellen</a:t>
            </a:r>
            <a:r>
              <a:rPr lang="en-GB" sz="4000" noProof="0" dirty="0"/>
              <a:t> </a:t>
            </a:r>
            <a:r>
              <a:rPr lang="en-GB" sz="4000" noProof="0" dirty="0" err="1"/>
              <a:t>Lebenszyklus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24" y="1449616"/>
            <a:ext cx="6296658" cy="41209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Beide</a:t>
            </a:r>
            <a:r>
              <a:rPr lang="en-GB" dirty="0"/>
              <a:t>, </a:t>
            </a:r>
            <a:r>
              <a:rPr lang="en-GB" dirty="0" err="1"/>
              <a:t>Praktiker</a:t>
            </a:r>
            <a:r>
              <a:rPr lang="en-GB" dirty="0"/>
              <a:t> </a:t>
            </a:r>
            <a:r>
              <a:rPr lang="en-GB" dirty="0" err="1"/>
              <a:t>beruflicher</a:t>
            </a:r>
            <a:r>
              <a:rPr lang="en-GB" dirty="0"/>
              <a:t> </a:t>
            </a:r>
            <a:r>
              <a:rPr lang="en-GB" dirty="0" err="1"/>
              <a:t>Beratung</a:t>
            </a:r>
            <a:r>
              <a:rPr lang="en-GB" dirty="0"/>
              <a:t> und des </a:t>
            </a:r>
            <a:r>
              <a:rPr lang="en-GB" dirty="0" err="1"/>
              <a:t>Personalmanagements</a:t>
            </a:r>
            <a:r>
              <a:rPr lang="en-GB" dirty="0"/>
              <a:t>, </a:t>
            </a:r>
            <a:r>
              <a:rPr lang="en-GB" dirty="0" err="1"/>
              <a:t>sehen</a:t>
            </a:r>
            <a:r>
              <a:rPr lang="en-GB" dirty="0"/>
              <a:t> </a:t>
            </a:r>
            <a:r>
              <a:rPr lang="en-GB" dirty="0" err="1"/>
              <a:t>ihre</a:t>
            </a:r>
            <a:r>
              <a:rPr lang="en-GB" dirty="0"/>
              <a:t> Rollen in </a:t>
            </a:r>
            <a:r>
              <a:rPr lang="en-GB" dirty="0" err="1"/>
              <a:t>folgenden</a:t>
            </a:r>
            <a:r>
              <a:rPr lang="en-GB" dirty="0"/>
              <a:t> </a:t>
            </a:r>
            <a:r>
              <a:rPr lang="en-GB" dirty="0" err="1"/>
              <a:t>Bereichen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sehr</a:t>
            </a:r>
            <a:r>
              <a:rPr lang="en-GB" dirty="0"/>
              <a:t> </a:t>
            </a:r>
            <a:r>
              <a:rPr lang="en-GB" dirty="0" err="1"/>
              <a:t>wichtig</a:t>
            </a:r>
            <a:r>
              <a:rPr lang="en-GB" dirty="0"/>
              <a:t> an</a:t>
            </a:r>
            <a:r>
              <a:rPr lang="en-GB" noProof="0" dirty="0"/>
              <a:t>: Integration von (</a:t>
            </a:r>
            <a:r>
              <a:rPr lang="en-GB" noProof="0" dirty="0" err="1"/>
              <a:t>neuen</a:t>
            </a:r>
            <a:r>
              <a:rPr lang="en-GB" noProof="0" dirty="0"/>
              <a:t>) </a:t>
            </a:r>
            <a:r>
              <a:rPr lang="en-GB" noProof="0" dirty="0" err="1"/>
              <a:t>Beschäftigten</a:t>
            </a:r>
            <a:r>
              <a:rPr lang="en-GB" noProof="0" dirty="0"/>
              <a:t>, </a:t>
            </a:r>
            <a:r>
              <a:rPr lang="en-GB" noProof="0" dirty="0" err="1"/>
              <a:t>Entwicklung</a:t>
            </a:r>
            <a:r>
              <a:rPr lang="en-GB" noProof="0" dirty="0"/>
              <a:t> von </a:t>
            </a:r>
            <a:r>
              <a:rPr lang="en-GB" noProof="0" dirty="0" err="1"/>
              <a:t>professionellem</a:t>
            </a:r>
            <a:r>
              <a:rPr lang="en-GB" noProof="0" dirty="0"/>
              <a:t> Wissen und </a:t>
            </a:r>
            <a:r>
              <a:rPr lang="en-GB" noProof="0" dirty="0" err="1"/>
              <a:t>Fertigkeiten</a:t>
            </a:r>
            <a:r>
              <a:rPr lang="en-GB" noProof="0" dirty="0"/>
              <a:t>, von </a:t>
            </a:r>
            <a:r>
              <a:rPr lang="en-GB" noProof="0" dirty="0" err="1"/>
              <a:t>persönlichen</a:t>
            </a:r>
            <a:r>
              <a:rPr lang="en-GB" noProof="0" dirty="0"/>
              <a:t> </a:t>
            </a:r>
            <a:r>
              <a:rPr lang="en-GB" noProof="0" dirty="0" err="1"/>
              <a:t>Fertigkeiten</a:t>
            </a:r>
            <a:r>
              <a:rPr lang="en-GB" noProof="0" dirty="0"/>
              <a:t> und von </a:t>
            </a:r>
            <a:r>
              <a:rPr lang="en-GB" noProof="0" dirty="0" err="1"/>
              <a:t>sozialen</a:t>
            </a:r>
            <a:r>
              <a:rPr lang="en-GB" noProof="0" dirty="0"/>
              <a:t> </a:t>
            </a:r>
            <a:r>
              <a:rPr lang="en-GB" noProof="0" dirty="0" err="1"/>
              <a:t>Kompetenzen</a:t>
            </a:r>
            <a:r>
              <a:rPr lang="en-GB" noProof="0" dirty="0"/>
              <a:t> </a:t>
            </a:r>
            <a:r>
              <a:rPr lang="en-GB" noProof="0" dirty="0" err="1"/>
              <a:t>sowie</a:t>
            </a:r>
            <a:r>
              <a:rPr lang="en-GB" noProof="0" dirty="0"/>
              <a:t> </a:t>
            </a:r>
            <a:r>
              <a:rPr lang="en-GB" noProof="0" dirty="0" err="1"/>
              <a:t>Veränderungsmanagement</a:t>
            </a:r>
            <a:endParaRPr lang="en-GB" noProof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Empfehlung</a:t>
            </a:r>
            <a:r>
              <a:rPr lang="en-GB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GB" b="1" noProof="0" dirty="0"/>
              <a:t> In </a:t>
            </a:r>
            <a:r>
              <a:rPr lang="en-GB" b="1" noProof="0" dirty="0" err="1"/>
              <a:t>diesen</a:t>
            </a:r>
            <a:r>
              <a:rPr lang="en-GB" b="1" noProof="0" dirty="0"/>
              <a:t> </a:t>
            </a:r>
            <a:r>
              <a:rPr lang="en-GB" b="1" noProof="0" dirty="0" err="1"/>
              <a:t>Bereichen</a:t>
            </a:r>
            <a:r>
              <a:rPr lang="en-GB" b="1" noProof="0" dirty="0"/>
              <a:t> </a:t>
            </a:r>
            <a:r>
              <a:rPr lang="en-GB" b="1" noProof="0" dirty="0" err="1"/>
              <a:t>wird</a:t>
            </a:r>
            <a:r>
              <a:rPr lang="en-GB" b="1" noProof="0" dirty="0"/>
              <a:t> </a:t>
            </a:r>
            <a:r>
              <a:rPr lang="en-GB" b="1" noProof="0" dirty="0" err="1"/>
              <a:t>Kooperation</a:t>
            </a:r>
            <a:r>
              <a:rPr lang="en-GB" b="1" noProof="0" dirty="0"/>
              <a:t> </a:t>
            </a:r>
            <a:r>
              <a:rPr lang="en-GB" b="1" noProof="0" dirty="0" err="1"/>
              <a:t>sehr</a:t>
            </a:r>
            <a:r>
              <a:rPr lang="en-GB" b="1" noProof="0" dirty="0"/>
              <a:t> </a:t>
            </a:r>
            <a:r>
              <a:rPr lang="en-GB" b="1" noProof="0" dirty="0" err="1"/>
              <a:t>konstruktiv</a:t>
            </a:r>
            <a:r>
              <a:rPr lang="en-GB" b="1" noProof="0" dirty="0"/>
              <a:t> sein.</a:t>
            </a:r>
            <a:r>
              <a:rPr lang="en-GB" noProof="0" dirty="0"/>
              <a:t> </a:t>
            </a:r>
            <a:r>
              <a:rPr lang="en-GB" noProof="0" dirty="0" err="1"/>
              <a:t>Bilden</a:t>
            </a:r>
            <a:r>
              <a:rPr lang="en-GB" noProof="0" dirty="0"/>
              <a:t> Sie </a:t>
            </a:r>
            <a:r>
              <a:rPr lang="en-GB" noProof="0" dirty="0" err="1"/>
              <a:t>nachhaltige</a:t>
            </a:r>
            <a:r>
              <a:rPr lang="en-GB" noProof="0" dirty="0"/>
              <a:t> </a:t>
            </a:r>
            <a:r>
              <a:rPr lang="en-GB" noProof="0" dirty="0" err="1"/>
              <a:t>Partnerschaften</a:t>
            </a:r>
            <a:r>
              <a:rPr lang="en-GB" noProof="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35AA413-4ADD-435B-B342-302987214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542251"/>
              </p:ext>
            </p:extLst>
          </p:nvPr>
        </p:nvGraphicFramePr>
        <p:xfrm>
          <a:off x="6296659" y="2339741"/>
          <a:ext cx="5768340" cy="345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311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08" y="-40625"/>
            <a:ext cx="11163133" cy="1464677"/>
          </a:xfrm>
        </p:spPr>
        <p:txBody>
          <a:bodyPr>
            <a:normAutofit/>
          </a:bodyPr>
          <a:lstStyle/>
          <a:p>
            <a:r>
              <a:rPr lang="en-GB" sz="4000" noProof="0" dirty="0" err="1"/>
              <a:t>Häufigkeit</a:t>
            </a:r>
            <a:r>
              <a:rPr lang="en-GB" sz="4000" noProof="0" dirty="0"/>
              <a:t> des </a:t>
            </a:r>
            <a:r>
              <a:rPr lang="en-GB" sz="4000" noProof="0" dirty="0" err="1"/>
              <a:t>Auftretens</a:t>
            </a:r>
            <a:r>
              <a:rPr lang="en-GB" sz="4000" noProof="0" dirty="0"/>
              <a:t> von </a:t>
            </a:r>
            <a:r>
              <a:rPr lang="en-GB" sz="4000" noProof="0" dirty="0" err="1"/>
              <a:t>Expertenaktivitäten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87" y="1469570"/>
            <a:ext cx="6096000" cy="43084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 err="1"/>
              <a:t>Leistung</a:t>
            </a:r>
            <a:r>
              <a:rPr lang="en-GB" noProof="0" dirty="0"/>
              <a:t> </a:t>
            </a:r>
            <a:r>
              <a:rPr lang="en-GB" noProof="0" dirty="0" err="1"/>
              <a:t>professioneller</a:t>
            </a:r>
            <a:r>
              <a:rPr lang="en-GB" noProof="0" dirty="0"/>
              <a:t> </a:t>
            </a:r>
            <a:r>
              <a:rPr lang="en-GB" noProof="0" dirty="0" err="1"/>
              <a:t>Aktivitäten</a:t>
            </a:r>
            <a:r>
              <a:rPr lang="en-GB" noProof="0" dirty="0"/>
              <a:t> </a:t>
            </a:r>
            <a:r>
              <a:rPr lang="en-GB" noProof="0" dirty="0" err="1"/>
              <a:t>liegt</a:t>
            </a:r>
            <a:r>
              <a:rPr lang="en-GB" noProof="0" dirty="0"/>
              <a:t> </a:t>
            </a:r>
            <a:r>
              <a:rPr lang="en-GB" noProof="0" dirty="0" err="1"/>
              <a:t>geschätzt</a:t>
            </a:r>
            <a:r>
              <a:rPr lang="en-GB" noProof="0" dirty="0"/>
              <a:t> </a:t>
            </a:r>
            <a:r>
              <a:rPr lang="en-GB" noProof="0" dirty="0" err="1"/>
              <a:t>insgesamt</a:t>
            </a:r>
            <a:r>
              <a:rPr lang="en-GB" noProof="0" dirty="0"/>
              <a:t> </a:t>
            </a:r>
            <a:r>
              <a:rPr lang="en-GB" noProof="0" dirty="0" err="1"/>
              <a:t>bei</a:t>
            </a:r>
            <a:r>
              <a:rPr lang="en-GB" noProof="0" dirty="0"/>
              <a:t> </a:t>
            </a:r>
            <a:r>
              <a:rPr lang="en-GB" noProof="0" dirty="0" err="1"/>
              <a:t>Praktikern</a:t>
            </a:r>
            <a:r>
              <a:rPr lang="en-GB" noProof="0" dirty="0"/>
              <a:t> des </a:t>
            </a:r>
            <a:r>
              <a:rPr lang="en-GB" noProof="0" dirty="0" err="1"/>
              <a:t>Personalmanagements</a:t>
            </a:r>
            <a:r>
              <a:rPr lang="en-GB" noProof="0" dirty="0"/>
              <a:t> </a:t>
            </a:r>
            <a:r>
              <a:rPr lang="en-GB" noProof="0" dirty="0" err="1"/>
              <a:t>höher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noProof="0" dirty="0" err="1"/>
              <a:t>bei</a:t>
            </a:r>
            <a:r>
              <a:rPr lang="en-GB" noProof="0" dirty="0"/>
              <a:t> </a:t>
            </a:r>
            <a:r>
              <a:rPr lang="en-GB" noProof="0" dirty="0" err="1"/>
              <a:t>Praktikern</a:t>
            </a:r>
            <a:r>
              <a:rPr lang="en-GB" noProof="0" dirty="0"/>
              <a:t>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 err="1"/>
              <a:t>Kernaktivitäten</a:t>
            </a:r>
            <a:r>
              <a:rPr lang="en-GB" noProof="0" dirty="0"/>
              <a:t>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 </a:t>
            </a:r>
            <a:r>
              <a:rPr lang="en-GB" noProof="0" dirty="0" err="1"/>
              <a:t>liegen</a:t>
            </a:r>
            <a:r>
              <a:rPr lang="en-GB" noProof="0" dirty="0"/>
              <a:t> in </a:t>
            </a:r>
            <a:r>
              <a:rPr lang="en-GB" noProof="0" dirty="0" err="1"/>
              <a:t>Beratung</a:t>
            </a:r>
            <a:r>
              <a:rPr lang="en-GB" noProof="0" dirty="0"/>
              <a:t> </a:t>
            </a:r>
            <a:r>
              <a:rPr lang="en-GB" noProof="0" dirty="0" err="1"/>
              <a:t>zu</a:t>
            </a:r>
            <a:r>
              <a:rPr lang="en-GB" noProof="0" dirty="0"/>
              <a:t> </a:t>
            </a:r>
            <a:r>
              <a:rPr lang="en-GB" noProof="0" dirty="0" err="1"/>
              <a:t>beruflichen</a:t>
            </a:r>
            <a:r>
              <a:rPr lang="en-GB" noProof="0" dirty="0"/>
              <a:t> </a:t>
            </a:r>
            <a:r>
              <a:rPr lang="en-GB" noProof="0" dirty="0" err="1"/>
              <a:t>Entscheidungen</a:t>
            </a:r>
            <a:r>
              <a:rPr lang="en-GB" noProof="0" dirty="0"/>
              <a:t> und </a:t>
            </a:r>
            <a:r>
              <a:rPr lang="en-GB" noProof="0" dirty="0" err="1"/>
              <a:t>ihrer</a:t>
            </a:r>
            <a:r>
              <a:rPr lang="en-GB" noProof="0" dirty="0"/>
              <a:t> </a:t>
            </a:r>
            <a:r>
              <a:rPr lang="en-GB" noProof="0" dirty="0" err="1"/>
              <a:t>Planung</a:t>
            </a:r>
            <a:r>
              <a:rPr lang="en-GB" noProof="0" dirty="0"/>
              <a:t> und </a:t>
            </a:r>
            <a:r>
              <a:rPr lang="en-GB" noProof="0" dirty="0" err="1"/>
              <a:t>Förderung</a:t>
            </a:r>
            <a:r>
              <a:rPr lang="en-GB" noProof="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Empfehlung</a:t>
            </a:r>
            <a:r>
              <a:rPr lang="en-GB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GB" sz="2200" b="1" noProof="0" dirty="0"/>
              <a:t> </a:t>
            </a:r>
            <a:r>
              <a:rPr lang="en-GB" sz="2400" noProof="0" dirty="0" err="1"/>
              <a:t>Personalmanagement</a:t>
            </a:r>
            <a:r>
              <a:rPr lang="en-GB" sz="2400" noProof="0" dirty="0"/>
              <a:t> </a:t>
            </a:r>
            <a:r>
              <a:rPr lang="en-GB" sz="2400" noProof="0" dirty="0" err="1"/>
              <a:t>sollte</a:t>
            </a:r>
            <a:r>
              <a:rPr lang="en-GB" sz="2400" noProof="0" dirty="0"/>
              <a:t> </a:t>
            </a:r>
            <a:r>
              <a:rPr lang="en-GB" sz="2400" noProof="0" dirty="0" err="1"/>
              <a:t>ermutigt</a:t>
            </a:r>
            <a:r>
              <a:rPr lang="en-GB" sz="2400" noProof="0" dirty="0"/>
              <a:t> </a:t>
            </a:r>
            <a:r>
              <a:rPr lang="en-GB" sz="2400" noProof="0" dirty="0" err="1"/>
              <a:t>werden</a:t>
            </a:r>
            <a:r>
              <a:rPr lang="en-GB" sz="2400" noProof="0" dirty="0"/>
              <a:t>, </a:t>
            </a:r>
            <a:r>
              <a:rPr lang="en-GB" sz="2400" noProof="0" dirty="0" err="1"/>
              <a:t>mit</a:t>
            </a:r>
            <a:r>
              <a:rPr lang="en-GB" sz="2400" noProof="0" dirty="0"/>
              <a:t> </a:t>
            </a:r>
            <a:r>
              <a:rPr lang="en-GB" sz="2400" noProof="0" dirty="0" err="1"/>
              <a:t>Praktikern</a:t>
            </a:r>
            <a:r>
              <a:rPr lang="en-GB" sz="2400" noProof="0" dirty="0"/>
              <a:t> </a:t>
            </a:r>
            <a:r>
              <a:rPr lang="en-GB" sz="2400" noProof="0" dirty="0" err="1"/>
              <a:t>beruflicher</a:t>
            </a:r>
            <a:r>
              <a:rPr lang="en-GB" sz="2400" noProof="0" dirty="0"/>
              <a:t> </a:t>
            </a:r>
            <a:r>
              <a:rPr lang="en-GB" sz="2400" noProof="0" dirty="0" err="1"/>
              <a:t>Beratung</a:t>
            </a:r>
            <a:r>
              <a:rPr lang="en-GB" sz="2400" noProof="0" dirty="0"/>
              <a:t> (in </a:t>
            </a:r>
            <a:r>
              <a:rPr lang="en-GB" sz="2400" noProof="0" dirty="0" err="1"/>
              <a:t>diesen</a:t>
            </a:r>
            <a:r>
              <a:rPr lang="en-GB" sz="2400" noProof="0" dirty="0"/>
              <a:t> </a:t>
            </a:r>
            <a:r>
              <a:rPr lang="en-GB" sz="2400" noProof="0" dirty="0" err="1"/>
              <a:t>Domänen</a:t>
            </a:r>
            <a:r>
              <a:rPr lang="en-GB" sz="2400" noProof="0" dirty="0"/>
              <a:t>) </a:t>
            </a:r>
            <a:r>
              <a:rPr lang="en-GB" sz="2400" noProof="0" dirty="0" err="1"/>
              <a:t>zu</a:t>
            </a:r>
            <a:r>
              <a:rPr lang="en-GB" sz="2400" noProof="0" dirty="0"/>
              <a:t> </a:t>
            </a:r>
            <a:r>
              <a:rPr lang="en-GB" sz="2400" noProof="0" dirty="0" err="1"/>
              <a:t>kooperieren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D6903DAE-2C9F-46AA-818F-C028C027A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151886"/>
              </p:ext>
            </p:extLst>
          </p:nvPr>
        </p:nvGraphicFramePr>
        <p:xfrm>
          <a:off x="5959475" y="2267017"/>
          <a:ext cx="6232525" cy="357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413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6" y="61603"/>
            <a:ext cx="11163133" cy="1464677"/>
          </a:xfrm>
        </p:spPr>
        <p:txBody>
          <a:bodyPr>
            <a:normAutofit/>
          </a:bodyPr>
          <a:lstStyle/>
          <a:p>
            <a:r>
              <a:rPr lang="en-GB" sz="4000" noProof="0" dirty="0" err="1"/>
              <a:t>Gründe</a:t>
            </a:r>
            <a:r>
              <a:rPr lang="en-GB" sz="4000" noProof="0" dirty="0"/>
              <a:t>, </a:t>
            </a:r>
            <a:r>
              <a:rPr lang="en-GB" sz="4000" noProof="0" dirty="0" err="1"/>
              <a:t>berufliche</a:t>
            </a:r>
            <a:r>
              <a:rPr lang="en-GB" sz="4000" noProof="0" dirty="0"/>
              <a:t> </a:t>
            </a:r>
            <a:r>
              <a:rPr lang="en-GB" sz="4000" noProof="0" dirty="0" err="1"/>
              <a:t>Beratung</a:t>
            </a:r>
            <a:r>
              <a:rPr lang="en-GB" sz="4000" noProof="0" dirty="0"/>
              <a:t> in </a:t>
            </a:r>
            <a:r>
              <a:rPr lang="en-GB" sz="4000" noProof="0" dirty="0" err="1"/>
              <a:t>Unternehmen</a:t>
            </a:r>
            <a:r>
              <a:rPr lang="en-GB" sz="4000" noProof="0" dirty="0"/>
              <a:t> </a:t>
            </a:r>
            <a:r>
              <a:rPr lang="en-GB" sz="4000" noProof="0" dirty="0" err="1"/>
              <a:t>anzubieten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63" y="1648458"/>
            <a:ext cx="5772223" cy="41376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/>
              <a:t>Es </a:t>
            </a:r>
            <a:r>
              <a:rPr lang="en-GB" noProof="0" dirty="0" err="1"/>
              <a:t>gibt</a:t>
            </a:r>
            <a:r>
              <a:rPr lang="en-GB" noProof="0" dirty="0"/>
              <a:t> </a:t>
            </a:r>
            <a:r>
              <a:rPr lang="en-GB" noProof="0" dirty="0" err="1"/>
              <a:t>viele</a:t>
            </a:r>
            <a:r>
              <a:rPr lang="en-GB" noProof="0" dirty="0"/>
              <a:t> </a:t>
            </a:r>
            <a:r>
              <a:rPr lang="en-GB" noProof="0" dirty="0" err="1"/>
              <a:t>Übereinstimmungen</a:t>
            </a:r>
            <a:r>
              <a:rPr lang="en-GB" noProof="0" dirty="0"/>
              <a:t> </a:t>
            </a:r>
            <a:r>
              <a:rPr lang="en-GB" noProof="0" dirty="0" err="1"/>
              <a:t>zwischen</a:t>
            </a:r>
            <a:r>
              <a:rPr lang="en-GB" noProof="0" dirty="0"/>
              <a:t> </a:t>
            </a:r>
            <a:r>
              <a:rPr lang="en-GB" noProof="0" dirty="0" err="1"/>
              <a:t>Praktikern</a:t>
            </a:r>
            <a:r>
              <a:rPr lang="en-GB" noProof="0" dirty="0"/>
              <a:t> des </a:t>
            </a:r>
            <a:r>
              <a:rPr lang="en-GB" noProof="0" dirty="0" err="1"/>
              <a:t>Personalmanagements</a:t>
            </a:r>
            <a:r>
              <a:rPr lang="en-GB" noProof="0" dirty="0"/>
              <a:t> und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 </a:t>
            </a:r>
            <a:r>
              <a:rPr lang="en-GB" noProof="0" dirty="0" err="1"/>
              <a:t>bezüglich</a:t>
            </a:r>
            <a:r>
              <a:rPr lang="en-GB" noProof="0" dirty="0"/>
              <a:t> der </a:t>
            </a:r>
            <a:r>
              <a:rPr lang="en-GB" noProof="0" dirty="0" err="1"/>
              <a:t>Gründe</a:t>
            </a:r>
            <a:r>
              <a:rPr lang="en-GB" noProof="0" dirty="0"/>
              <a:t>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berufliche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 in </a:t>
            </a:r>
            <a:r>
              <a:rPr lang="en-GB" noProof="0" dirty="0" err="1"/>
              <a:t>Unternehmen</a:t>
            </a:r>
            <a:r>
              <a:rPr lang="en-GB" noProof="0" dirty="0"/>
              <a:t>:  </a:t>
            </a:r>
            <a:r>
              <a:rPr lang="en-GB" noProof="0" dirty="0" err="1"/>
              <a:t>Erzielen</a:t>
            </a:r>
            <a:r>
              <a:rPr lang="en-GB" noProof="0" dirty="0"/>
              <a:t> von </a:t>
            </a:r>
            <a:r>
              <a:rPr lang="en-GB" noProof="0" dirty="0" err="1"/>
              <a:t>höheren</a:t>
            </a:r>
            <a:r>
              <a:rPr lang="en-GB" noProof="0" dirty="0"/>
              <a:t> </a:t>
            </a:r>
            <a:r>
              <a:rPr lang="en-GB" noProof="0" dirty="0" err="1"/>
              <a:t>Lerneffekten</a:t>
            </a:r>
            <a:r>
              <a:rPr lang="en-GB" noProof="0" dirty="0"/>
              <a:t>, </a:t>
            </a:r>
            <a:r>
              <a:rPr lang="en-GB" noProof="0" dirty="0" err="1"/>
              <a:t>zunehmende</a:t>
            </a:r>
            <a:r>
              <a:rPr lang="en-GB" noProof="0" dirty="0"/>
              <a:t> </a:t>
            </a:r>
            <a:r>
              <a:rPr lang="en-GB" noProof="0" dirty="0" err="1"/>
              <a:t>Nachhaltigkeit</a:t>
            </a:r>
            <a:r>
              <a:rPr lang="en-GB" noProof="0" dirty="0"/>
              <a:t> des </a:t>
            </a:r>
            <a:r>
              <a:rPr lang="en-GB" noProof="0" dirty="0" err="1"/>
              <a:t>Lernens</a:t>
            </a:r>
            <a:r>
              <a:rPr lang="en-GB" noProof="0" dirty="0"/>
              <a:t>, </a:t>
            </a:r>
            <a:r>
              <a:rPr lang="en-GB" noProof="0" dirty="0" err="1"/>
              <a:t>Erhöhung</a:t>
            </a:r>
            <a:r>
              <a:rPr lang="en-GB" noProof="0" dirty="0"/>
              <a:t> der </a:t>
            </a:r>
            <a:r>
              <a:rPr lang="en-GB" noProof="0" dirty="0" err="1"/>
              <a:t>Bindung</a:t>
            </a:r>
            <a:r>
              <a:rPr lang="en-GB" noProof="0" dirty="0"/>
              <a:t> an das </a:t>
            </a:r>
            <a:r>
              <a:rPr lang="en-GB" noProof="0" dirty="0" err="1"/>
              <a:t>Unternehmen</a:t>
            </a:r>
            <a:r>
              <a:rPr lang="en-GB" noProof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Empfehlung</a:t>
            </a:r>
            <a:r>
              <a:rPr lang="en-GB" sz="2200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GB" sz="2200" b="1" noProof="0" dirty="0"/>
              <a:t> </a:t>
            </a:r>
            <a:r>
              <a:rPr lang="en-GB" sz="2200" noProof="0" dirty="0" err="1"/>
              <a:t>Diese</a:t>
            </a:r>
            <a:r>
              <a:rPr lang="en-GB" sz="2200" noProof="0" dirty="0"/>
              <a:t> </a:t>
            </a:r>
            <a:r>
              <a:rPr lang="en-GB" sz="2200" noProof="0" dirty="0" err="1"/>
              <a:t>wichtigen</a:t>
            </a:r>
            <a:r>
              <a:rPr lang="en-GB" sz="2200" noProof="0" dirty="0"/>
              <a:t> </a:t>
            </a:r>
            <a:r>
              <a:rPr lang="en-GB" sz="2200" noProof="0" dirty="0" err="1"/>
              <a:t>Einwirkungen</a:t>
            </a:r>
            <a:r>
              <a:rPr lang="en-GB" sz="2200" noProof="0" dirty="0"/>
              <a:t> </a:t>
            </a:r>
            <a:r>
              <a:rPr lang="en-GB" sz="2200" noProof="0" dirty="0" err="1"/>
              <a:t>unterstützen</a:t>
            </a:r>
            <a:r>
              <a:rPr lang="en-GB" sz="2200" noProof="0" dirty="0"/>
              <a:t>.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DEBC2F94-A18F-4721-8893-8BA3C6135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592913"/>
              </p:ext>
            </p:extLst>
          </p:nvPr>
        </p:nvGraphicFramePr>
        <p:xfrm>
          <a:off x="5755622" y="1828075"/>
          <a:ext cx="6330315" cy="333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384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88" y="364109"/>
            <a:ext cx="11042570" cy="896775"/>
          </a:xfrm>
        </p:spPr>
        <p:txBody>
          <a:bodyPr>
            <a:normAutofit fontScale="90000"/>
          </a:bodyPr>
          <a:lstStyle/>
          <a:p>
            <a:r>
              <a:rPr lang="en-GB" sz="4000" noProof="0" dirty="0" err="1"/>
              <a:t>Bereitstellung</a:t>
            </a:r>
            <a:r>
              <a:rPr lang="en-GB" sz="4000" noProof="0" dirty="0"/>
              <a:t> </a:t>
            </a:r>
            <a:r>
              <a:rPr lang="en-GB" sz="4000" noProof="0" dirty="0" err="1"/>
              <a:t>beruflicher</a:t>
            </a:r>
            <a:r>
              <a:rPr lang="en-GB" sz="4000" noProof="0" dirty="0"/>
              <a:t> </a:t>
            </a:r>
            <a:r>
              <a:rPr lang="en-GB" sz="4000" noProof="0" dirty="0" err="1"/>
              <a:t>Beratung</a:t>
            </a:r>
            <a:r>
              <a:rPr lang="en-GB" sz="4000" noProof="0" dirty="0"/>
              <a:t> </a:t>
            </a:r>
            <a:r>
              <a:rPr lang="en-GB" sz="4000" noProof="0" dirty="0" err="1"/>
              <a:t>für</a:t>
            </a:r>
            <a:r>
              <a:rPr lang="en-GB" sz="4000" noProof="0" dirty="0"/>
              <a:t> </a:t>
            </a:r>
            <a:r>
              <a:rPr lang="en-GB" sz="4000" noProof="0" dirty="0" err="1"/>
              <a:t>Zielgruppen</a:t>
            </a:r>
            <a:endParaRPr lang="en-GB" sz="4000" noProof="0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05" y="1368983"/>
            <a:ext cx="6773095" cy="43791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 err="1"/>
              <a:t>Praktiker</a:t>
            </a:r>
            <a:r>
              <a:rPr lang="en-GB" noProof="0" dirty="0"/>
              <a:t> des </a:t>
            </a:r>
            <a:r>
              <a:rPr lang="en-GB" noProof="0" dirty="0" err="1"/>
              <a:t>Personalmanagements</a:t>
            </a:r>
            <a:r>
              <a:rPr lang="en-GB" noProof="0" dirty="0"/>
              <a:t> </a:t>
            </a:r>
            <a:r>
              <a:rPr lang="en-GB" noProof="0" dirty="0" err="1"/>
              <a:t>zielen</a:t>
            </a:r>
            <a:r>
              <a:rPr lang="en-GB" noProof="0" dirty="0"/>
              <a:t> auf </a:t>
            </a:r>
            <a:r>
              <a:rPr lang="en-GB" noProof="0" dirty="0" err="1"/>
              <a:t>andere</a:t>
            </a:r>
            <a:r>
              <a:rPr lang="en-GB" noProof="0" dirty="0"/>
              <a:t> </a:t>
            </a:r>
            <a:r>
              <a:rPr lang="en-GB" noProof="0" dirty="0" err="1"/>
              <a:t>Zielgruppen</a:t>
            </a:r>
            <a:r>
              <a:rPr lang="en-GB" noProof="0" dirty="0"/>
              <a:t> </a:t>
            </a:r>
            <a:r>
              <a:rPr lang="en-GB" noProof="0" dirty="0" err="1"/>
              <a:t>als</a:t>
            </a:r>
            <a:r>
              <a:rPr lang="en-GB" noProof="0" dirty="0"/>
              <a:t> </a:t>
            </a:r>
            <a:r>
              <a:rPr lang="en-GB" noProof="0" dirty="0" err="1"/>
              <a:t>Praktiker</a:t>
            </a:r>
            <a:r>
              <a:rPr lang="en-GB" noProof="0" dirty="0"/>
              <a:t>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. </a:t>
            </a:r>
            <a:r>
              <a:rPr lang="en-GB" noProof="0" dirty="0" err="1"/>
              <a:t>Für</a:t>
            </a:r>
            <a:r>
              <a:rPr lang="en-GB" noProof="0" dirty="0"/>
              <a:t> </a:t>
            </a:r>
            <a:r>
              <a:rPr lang="en-GB" noProof="0" dirty="0" err="1"/>
              <a:t>Personalmanagement</a:t>
            </a:r>
            <a:r>
              <a:rPr lang="en-GB" noProof="0" dirty="0"/>
              <a:t> </a:t>
            </a:r>
            <a:r>
              <a:rPr lang="en-GB" noProof="0" dirty="0" err="1"/>
              <a:t>sind</a:t>
            </a:r>
            <a:r>
              <a:rPr lang="en-GB" noProof="0" dirty="0"/>
              <a:t> </a:t>
            </a:r>
            <a:r>
              <a:rPr lang="en-GB" noProof="0" dirty="0" err="1"/>
              <a:t>wichtigste</a:t>
            </a:r>
            <a:r>
              <a:rPr lang="en-GB" noProof="0" dirty="0"/>
              <a:t> Gruppen </a:t>
            </a:r>
            <a:r>
              <a:rPr lang="en-GB" noProof="0" dirty="0" err="1"/>
              <a:t>zukünftige</a:t>
            </a:r>
            <a:r>
              <a:rPr lang="en-GB" noProof="0" dirty="0"/>
              <a:t> Manager, </a:t>
            </a:r>
            <a:r>
              <a:rPr lang="en-GB" noProof="0" dirty="0" err="1"/>
              <a:t>hochtalentierte</a:t>
            </a:r>
            <a:r>
              <a:rPr lang="en-GB" noProof="0" dirty="0"/>
              <a:t> </a:t>
            </a:r>
            <a:r>
              <a:rPr lang="en-GB" noProof="0" dirty="0" err="1"/>
              <a:t>Personen</a:t>
            </a:r>
            <a:r>
              <a:rPr lang="en-GB" noProof="0" dirty="0"/>
              <a:t> und </a:t>
            </a:r>
            <a:r>
              <a:rPr lang="en-GB" noProof="0" dirty="0" err="1"/>
              <a:t>neue</a:t>
            </a:r>
            <a:r>
              <a:rPr lang="en-GB" noProof="0" dirty="0"/>
              <a:t> </a:t>
            </a:r>
            <a:r>
              <a:rPr lang="en-GB" noProof="0" dirty="0" err="1"/>
              <a:t>Beschäftigte</a:t>
            </a:r>
            <a:r>
              <a:rPr lang="en-GB" noProof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noProof="0" dirty="0" err="1"/>
              <a:t>Praktiker</a:t>
            </a:r>
            <a:r>
              <a:rPr lang="en-GB" noProof="0" dirty="0"/>
              <a:t>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 </a:t>
            </a:r>
            <a:r>
              <a:rPr lang="en-GB" noProof="0" dirty="0" err="1"/>
              <a:t>zielen</a:t>
            </a:r>
            <a:r>
              <a:rPr lang="en-GB" noProof="0" dirty="0"/>
              <a:t> </a:t>
            </a:r>
            <a:r>
              <a:rPr lang="en-GB" noProof="0" dirty="0" err="1"/>
              <a:t>eher</a:t>
            </a:r>
            <a:r>
              <a:rPr lang="en-GB" noProof="0" dirty="0"/>
              <a:t> auf vulnerable Gruppen: </a:t>
            </a:r>
            <a:r>
              <a:rPr lang="en-GB" noProof="0" dirty="0" err="1"/>
              <a:t>Migranten</a:t>
            </a:r>
            <a:r>
              <a:rPr lang="en-GB" noProof="0" dirty="0"/>
              <a:t>, Menschen </a:t>
            </a:r>
            <a:r>
              <a:rPr lang="en-GB" noProof="0" dirty="0" err="1"/>
              <a:t>mit</a:t>
            </a:r>
            <a:r>
              <a:rPr lang="en-GB" noProof="0" dirty="0"/>
              <a:t> </a:t>
            </a:r>
            <a:r>
              <a:rPr lang="en-GB" noProof="0" dirty="0" err="1"/>
              <a:t>Beeinträchtigungn</a:t>
            </a:r>
            <a:r>
              <a:rPr lang="en-GB" noProof="0" dirty="0"/>
              <a:t>, </a:t>
            </a:r>
            <a:r>
              <a:rPr lang="en-GB" noProof="0" dirty="0" err="1"/>
              <a:t>ältere</a:t>
            </a:r>
            <a:r>
              <a:rPr lang="en-GB" noProof="0" dirty="0"/>
              <a:t> </a:t>
            </a:r>
            <a:r>
              <a:rPr lang="en-GB" noProof="0" dirty="0" err="1"/>
              <a:t>Beschäftigte</a:t>
            </a:r>
            <a:r>
              <a:rPr lang="en-GB" noProof="0" dirty="0"/>
              <a:t>, von </a:t>
            </a:r>
            <a:r>
              <a:rPr lang="en-GB" noProof="0" dirty="0" err="1"/>
              <a:t>Kündigung</a:t>
            </a:r>
            <a:r>
              <a:rPr lang="en-GB" noProof="0" dirty="0"/>
              <a:t> </a:t>
            </a:r>
            <a:r>
              <a:rPr lang="en-GB" noProof="0" dirty="0" err="1"/>
              <a:t>bedrohte</a:t>
            </a:r>
            <a:r>
              <a:rPr lang="en-GB" noProof="0" dirty="0"/>
              <a:t> </a:t>
            </a:r>
            <a:r>
              <a:rPr lang="en-GB" noProof="0" dirty="0" err="1"/>
              <a:t>Beschäftigte</a:t>
            </a:r>
            <a:r>
              <a:rPr lang="en-GB" noProof="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noProof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Empfehlung</a:t>
            </a:r>
            <a:r>
              <a:rPr lang="en-GB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GB" b="1" noProof="0" dirty="0"/>
              <a:t> </a:t>
            </a:r>
            <a:r>
              <a:rPr lang="en-GB" noProof="0" dirty="0"/>
              <a:t>In </a:t>
            </a:r>
            <a:r>
              <a:rPr lang="en-GB" noProof="0" dirty="0" err="1"/>
              <a:t>beruflicher</a:t>
            </a:r>
            <a:r>
              <a:rPr lang="en-GB" noProof="0" dirty="0"/>
              <a:t> </a:t>
            </a:r>
            <a:r>
              <a:rPr lang="en-GB" noProof="0" dirty="0" err="1"/>
              <a:t>Beratung</a:t>
            </a:r>
            <a:r>
              <a:rPr lang="en-GB" noProof="0" dirty="0"/>
              <a:t> </a:t>
            </a:r>
            <a:r>
              <a:rPr lang="en-GB" noProof="0" dirty="0" err="1"/>
              <a:t>kooperieren</a:t>
            </a:r>
            <a:r>
              <a:rPr lang="en-GB" noProof="0" dirty="0"/>
              <a:t>!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2064DE2E-42CE-48A9-9B5C-AAA4949A9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732017"/>
              </p:ext>
            </p:extLst>
          </p:nvPr>
        </p:nvGraphicFramePr>
        <p:xfrm>
          <a:off x="6515100" y="1957690"/>
          <a:ext cx="5494020" cy="348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711257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0</TotalTime>
  <Words>994</Words>
  <Application>Microsoft Office PowerPoint</Application>
  <PresentationFormat>Breitbild</PresentationFormat>
  <Paragraphs>98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</vt:lpstr>
      <vt:lpstr>Open Sans Extrabold</vt:lpstr>
      <vt:lpstr>Open Sans Light</vt:lpstr>
      <vt:lpstr>„Office“ tema</vt:lpstr>
      <vt:lpstr>Modul 2 – Lerneinheit 3: Kooperation zwischen Personalentwicklung und beruflicher Beratung</vt:lpstr>
      <vt:lpstr>Forschungsfragen und Verfahren der Datenerhebung</vt:lpstr>
      <vt:lpstr>Zielgruppen der Datenerhebung</vt:lpstr>
      <vt:lpstr>Die Stichprobe</vt:lpstr>
      <vt:lpstr>Größe der Unternehmen</vt:lpstr>
      <vt:lpstr>Rollen in den Bereichen des professionellen Lebenszyklus</vt:lpstr>
      <vt:lpstr>Häufigkeit des Auftretens von Expertenaktivitäten</vt:lpstr>
      <vt:lpstr>Gründe, berufliche Beratung in Unternehmen anzubieten</vt:lpstr>
      <vt:lpstr>Bereitstellung beruflicher Beratung für Zielgruppen</vt:lpstr>
      <vt:lpstr>Ländervergleich zur beruflichen Beratung unterschiedlicher Zielgruppen</vt:lpstr>
      <vt:lpstr>Themen der beruflichen Beratung</vt:lpstr>
      <vt:lpstr>Themen der beruflichen Beratung – Ländervergleich</vt:lpstr>
      <vt:lpstr>Arten der Ausführung beruflicher Beratung</vt:lpstr>
      <vt:lpstr>Ursprung von Wissen, Fertigkeiten und Kompetenzentwicklung</vt:lpstr>
      <vt:lpstr>Häufigkeit der Interaktion und Kooperation</vt:lpstr>
      <vt:lpstr>Einschätzung der Vorteile einer Kooperation</vt:lpstr>
      <vt:lpstr>Zusammenfassung der Ergebnisse</vt:lpstr>
      <vt:lpstr>Vielen Dank für Ihre Aufmerksamkeit. Wir freuen uns auf die Diskussion und die Beantwortung Ihrer Fragen!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Edmund Panzenböck</cp:lastModifiedBy>
  <cp:revision>190</cp:revision>
  <cp:lastPrinted>2021-04-21T10:54:37Z</cp:lastPrinted>
  <dcterms:created xsi:type="dcterms:W3CDTF">2020-01-27T22:45:30Z</dcterms:created>
  <dcterms:modified xsi:type="dcterms:W3CDTF">2022-08-18T09:30:43Z</dcterms:modified>
</cp:coreProperties>
</file>