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5" r:id="rId2"/>
    <p:sldId id="286" r:id="rId3"/>
    <p:sldId id="293" r:id="rId4"/>
    <p:sldId id="294" r:id="rId5"/>
    <p:sldId id="295" r:id="rId6"/>
    <p:sldId id="287" r:id="rId7"/>
  </p:sldIdLst>
  <p:sldSz cx="12192000" cy="6858000"/>
  <p:notesSz cx="6889750" cy="10018713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" initials="R" lastIdx="1" clrIdx="0">
    <p:extLst>
      <p:ext uri="{19B8F6BF-5375-455C-9EA6-DF929625EA0E}">
        <p15:presenceInfo xmlns:p15="http://schemas.microsoft.com/office/powerpoint/2012/main" userId="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F2A"/>
    <a:srgbClr val="B23D0C"/>
    <a:srgbClr val="B23D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2022" autoAdjust="0"/>
  </p:normalViewPr>
  <p:slideViewPr>
    <p:cSldViewPr snapToGrid="0" showGuides="1">
      <p:cViewPr varScale="1">
        <p:scale>
          <a:sx n="105" d="100"/>
          <a:sy n="105" d="100"/>
        </p:scale>
        <p:origin x="720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6D2CC101-83B2-4FCF-8E40-64EEF50EDD64}" type="datetimeFigureOut">
              <a:rPr lang="lt-LT" smtClean="0"/>
              <a:t>2022-08-18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8975" y="4821506"/>
            <a:ext cx="5511800" cy="3944868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902597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474F2A99-8335-4AAC-9EFD-09FA6B9BBADF}" type="slidenum">
              <a:rPr lang="lt-LT" smtClean="0"/>
              <a:t>‹Nr.›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408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2.3.3m= Sechs Seiten Text zu Österreichischen Bildungsanbietern</a:t>
            </a:r>
            <a:r>
              <a:rPr lang="de-DE"/>
              <a:t>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18639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noProof="0" dirty="0"/>
              <a:t>(= Network of Education and Career Counselling in Lower Austria)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59144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noProof="0" dirty="0"/>
              <a:t>(= Network of Education Styria)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5360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noProof="0" dirty="0"/>
              <a:t>(= Education and Career Counselling Network of the Austrian Economic Chamber)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61866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aveikslėlis 15">
            <a:extLst>
              <a:ext uri="{FF2B5EF4-FFF2-40B4-BE49-F238E27FC236}">
                <a16:creationId xmlns:a16="http://schemas.microsoft.com/office/drawing/2014/main" id="{246EBA82-0447-4FA4-8B1C-C45FC5F54C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89" b="23358"/>
          <a:stretch/>
        </p:blipFill>
        <p:spPr>
          <a:xfrm rot="10800000">
            <a:off x="0" y="0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2F688FB5-BEAA-43D8-9143-D2CE529CEF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" y="924243"/>
            <a:ext cx="10058400" cy="2387600"/>
          </a:xfrm>
        </p:spPr>
        <p:txBody>
          <a:bodyPr anchor="b">
            <a:normAutofit/>
          </a:bodyPr>
          <a:lstStyle>
            <a:lvl1pPr algn="l"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DEMO </a:t>
            </a:r>
            <a:br>
              <a:rPr lang="en-US" dirty="0"/>
            </a:br>
            <a:r>
              <a:rPr lang="en-US" dirty="0"/>
              <a:t>TITLE TEXT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85069AEC-D0AD-490C-B670-14EB62EA77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5820" y="3434398"/>
            <a:ext cx="10058400" cy="1655762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dirty="0" err="1">
                <a:solidFill>
                  <a:srgbClr val="FFFFFF"/>
                </a:solidFill>
              </a:rPr>
              <a:t>Date</a:t>
            </a:r>
            <a:r>
              <a:rPr lang="lt-LT" dirty="0">
                <a:solidFill>
                  <a:srgbClr val="FFFFFF"/>
                </a:solidFill>
              </a:rPr>
              <a:t>, name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the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event</a:t>
            </a:r>
            <a:r>
              <a:rPr lang="lt-LT" dirty="0">
                <a:solidFill>
                  <a:srgbClr val="FFFFFF"/>
                </a:solidFill>
              </a:rPr>
              <a:t>, 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lt-LT" dirty="0">
                <a:solidFill>
                  <a:srgbClr val="FFFFFF"/>
                </a:solidFill>
              </a:rPr>
              <a:t>name </a:t>
            </a:r>
            <a:r>
              <a:rPr lang="lt-LT" dirty="0" err="1">
                <a:solidFill>
                  <a:srgbClr val="FFFFFF"/>
                </a:solidFill>
              </a:rPr>
              <a:t>and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surname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author</a:t>
            </a:r>
            <a:endParaRPr lang="lt-LT" dirty="0">
              <a:solidFill>
                <a:srgbClr val="FFFFFF"/>
              </a:solidFill>
            </a:endParaRP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C5F0BFDC-D1E8-4156-8099-C8816EB1B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575977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aveikslėlis 8">
            <a:extLst>
              <a:ext uri="{FF2B5EF4-FFF2-40B4-BE49-F238E27FC236}">
                <a16:creationId xmlns:a16="http://schemas.microsoft.com/office/drawing/2014/main" id="{A418BBB0-10BE-4452-AA0B-FC7B9192D6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" t="10937" r="13" b="22509"/>
          <a:stretch/>
        </p:blipFill>
        <p:spPr>
          <a:xfrm rot="10800000">
            <a:off x="0" y="-1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A6473C05-AE7B-43DD-A2CC-85F602C584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1577340"/>
            <a:ext cx="10515600" cy="20116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 for </a:t>
            </a:r>
            <a:br>
              <a:rPr lang="en-US" dirty="0"/>
            </a:br>
            <a:r>
              <a:rPr lang="en-US" dirty="0"/>
              <a:t>the Attention. </a:t>
            </a:r>
            <a:br>
              <a:rPr lang="en-US" dirty="0"/>
            </a:br>
            <a:r>
              <a:rPr lang="en-US" dirty="0"/>
              <a:t>Questions?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F987F0DC-379D-4245-BFBB-CD4C4288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8" name="Paveikslėlio vietos rezervavimo ženklas 2">
            <a:extLst>
              <a:ext uri="{FF2B5EF4-FFF2-40B4-BE49-F238E27FC236}">
                <a16:creationId xmlns:a16="http://schemas.microsoft.com/office/drawing/2014/main" id="{ADAA6A37-774A-4614-893F-080D49E13D8C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836613" y="3793201"/>
            <a:ext cx="10515600" cy="44351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dirty="0" err="1"/>
              <a:t>your</a:t>
            </a:r>
            <a:r>
              <a:rPr lang="en-US" dirty="0"/>
              <a:t>@email_address.eu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5042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87A0520-26DB-468D-A939-2C056B42E5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/>
              <a:t>THIS </a:t>
            </a:r>
            <a:r>
              <a:rPr lang="en-US" dirty="0"/>
              <a:t>IS </a:t>
            </a:r>
            <a:r>
              <a:rPr lang="lt-LT" dirty="0"/>
              <a:t>YOUR PRES</a:t>
            </a:r>
            <a:r>
              <a:rPr lang="en-US" dirty="0"/>
              <a:t>E</a:t>
            </a:r>
            <a:r>
              <a:rPr lang="lt-LT" dirty="0"/>
              <a:t>NTATION TITLE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4F49264-9819-4214-9D8F-E6C3E238F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ksto vietos rezervavimo ženklas 4">
            <a:extLst>
              <a:ext uri="{FF2B5EF4-FFF2-40B4-BE49-F238E27FC236}">
                <a16:creationId xmlns:a16="http://schemas.microsoft.com/office/drawing/2014/main" id="{BDFAC399-EE8D-4178-8118-DD34860C58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960595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8" name="Teksto vietos rezervavimo ženklas 5">
            <a:extLst>
              <a:ext uri="{FF2B5EF4-FFF2-40B4-BE49-F238E27FC236}">
                <a16:creationId xmlns:a16="http://schemas.microsoft.com/office/drawing/2014/main" id="{4047D1D2-D11B-42D9-9745-D7326C1723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50347"/>
            <a:ext cx="10190162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9" name="Teksto vietos rezervavimo ženklas 6">
            <a:extLst>
              <a:ext uri="{FF2B5EF4-FFF2-40B4-BE49-F238E27FC236}">
                <a16:creationId xmlns:a16="http://schemas.microsoft.com/office/drawing/2014/main" id="{07F8CD99-43EF-4FF2-99E1-8D34466DB2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7" y="3632341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0" name="Teksto vietos rezervavimo ženklas 7">
            <a:extLst>
              <a:ext uri="{FF2B5EF4-FFF2-40B4-BE49-F238E27FC236}">
                <a16:creationId xmlns:a16="http://schemas.microsoft.com/office/drawing/2014/main" id="{F2249229-369C-45F0-AC14-92594C51E6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122093"/>
            <a:ext cx="10188574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301334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B481432-44F8-44DD-9892-E4F4DB2C4A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BDA783FD-8F85-442B-A8BA-288E684FB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1" name="Teksto vietos rezervavimo ženklas 4">
            <a:extLst>
              <a:ext uri="{FF2B5EF4-FFF2-40B4-BE49-F238E27FC236}">
                <a16:creationId xmlns:a16="http://schemas.microsoft.com/office/drawing/2014/main" id="{4BEA5B49-6392-46FE-95D9-CBD5386D91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2" name="Teksto vietos rezervavimo ženklas 5">
            <a:extLst>
              <a:ext uri="{FF2B5EF4-FFF2-40B4-BE49-F238E27FC236}">
                <a16:creationId xmlns:a16="http://schemas.microsoft.com/office/drawing/2014/main" id="{27313128-8193-4824-B1AE-9E071C6AEC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3" name="Teksto vietos rezervavimo ženklas 6">
            <a:extLst>
              <a:ext uri="{FF2B5EF4-FFF2-40B4-BE49-F238E27FC236}">
                <a16:creationId xmlns:a16="http://schemas.microsoft.com/office/drawing/2014/main" id="{A077DE58-2DDD-4954-8D21-4C85B7EFA5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8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4" name="Teksto vietos rezervavimo ženklas 7">
            <a:extLst>
              <a:ext uri="{FF2B5EF4-FFF2-40B4-BE49-F238E27FC236}">
                <a16:creationId xmlns:a16="http://schemas.microsoft.com/office/drawing/2014/main" id="{E3581FEC-4D88-4BB9-981C-24765FCF20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3" name="Teksto vietos rezervavimo ženklas 4">
            <a:extLst>
              <a:ext uri="{FF2B5EF4-FFF2-40B4-BE49-F238E27FC236}">
                <a16:creationId xmlns:a16="http://schemas.microsoft.com/office/drawing/2014/main" id="{909C3B4A-7EF2-44A9-975A-1CEB4064468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96049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4" name="Teksto vietos rezervavimo ženklas 5">
            <a:extLst>
              <a:ext uri="{FF2B5EF4-FFF2-40B4-BE49-F238E27FC236}">
                <a16:creationId xmlns:a16="http://schemas.microsoft.com/office/drawing/2014/main" id="{9216C79D-EC44-44C8-A2B6-019A760EE8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96050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5" name="Teksto vietos rezervavimo ženklas 6">
            <a:extLst>
              <a:ext uri="{FF2B5EF4-FFF2-40B4-BE49-F238E27FC236}">
                <a16:creationId xmlns:a16="http://schemas.microsoft.com/office/drawing/2014/main" id="{392CD55E-0853-4A78-83D2-38CB78A8EF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96050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6" name="Teksto vietos rezervavimo ženklas 7">
            <a:extLst>
              <a:ext uri="{FF2B5EF4-FFF2-40B4-BE49-F238E27FC236}">
                <a16:creationId xmlns:a16="http://schemas.microsoft.com/office/drawing/2014/main" id="{FB1D40FF-4B08-4151-9334-2544815042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96050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299886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765176"/>
            <a:ext cx="4242752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/>
              <a:t>TITLE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30680"/>
            <a:ext cx="4242752" cy="377793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4352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A795C131-0461-4D89-86BB-BAB1471E1A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8" b="31104"/>
          <a:stretch/>
        </p:blipFill>
        <p:spPr>
          <a:xfrm rot="10800000">
            <a:off x="-1589" y="0"/>
            <a:ext cx="12192004" cy="1626016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9F3B8AD3-C7F0-4510-80E6-73F9F6E11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544195"/>
            <a:ext cx="10515600" cy="67881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AB577E9-5C2A-4610-BAB9-C380F63055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46922"/>
            <a:ext cx="5157787" cy="993457"/>
          </a:xfrm>
        </p:spPr>
        <p:txBody>
          <a:bodyPr anchor="b">
            <a:noAutofit/>
          </a:bodyPr>
          <a:lstStyle>
            <a:lvl1pPr marL="0" indent="0">
              <a:buNone/>
              <a:defRPr sz="2200" b="1" i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438B05CD-471C-442E-96BD-5E5C8E34E6E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277550"/>
            <a:ext cx="5157787" cy="2131063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en-US" dirty="0"/>
          </a:p>
          <a:p>
            <a:pPr lvl="0"/>
            <a:endParaRPr lang="lt-LT" dirty="0"/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D7947542-5711-447B-B36E-783076834C6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046923"/>
            <a:ext cx="5183188" cy="993456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01851487-E90A-476B-8236-8E2AD4C3C49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3277550"/>
            <a:ext cx="5183188" cy="2131064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lt-LT" dirty="0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4E8C299C-BD33-4ACE-B6AE-D5A93B335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1056949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aveikslėlis 5">
            <a:extLst>
              <a:ext uri="{FF2B5EF4-FFF2-40B4-BE49-F238E27FC236}">
                <a16:creationId xmlns:a16="http://schemas.microsoft.com/office/drawing/2014/main" id="{4A9E677A-DE7C-4EDD-A463-732D04EDE8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1" b="29467"/>
          <a:stretch/>
        </p:blipFill>
        <p:spPr>
          <a:xfrm>
            <a:off x="0" y="0"/>
            <a:ext cx="12192000" cy="2232660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2766153"/>
            <a:ext cx="10504487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3596640"/>
            <a:ext cx="10512425" cy="155289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00583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B50A104B-5302-47EA-AE12-CCC791CA7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5" name="Pavadinimas 1">
            <a:extLst>
              <a:ext uri="{FF2B5EF4-FFF2-40B4-BE49-F238E27FC236}">
                <a16:creationId xmlns:a16="http://schemas.microsoft.com/office/drawing/2014/main" id="{6E9B5A7C-F7EF-46F5-B610-E5C9118C8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lt-LT" dirty="0"/>
          </a:p>
        </p:txBody>
      </p:sp>
      <p:sp>
        <p:nvSpPr>
          <p:cNvPr id="6" name="Teksto vietos rezervavimo ženklas 2">
            <a:extLst>
              <a:ext uri="{FF2B5EF4-FFF2-40B4-BE49-F238E27FC236}">
                <a16:creationId xmlns:a16="http://schemas.microsoft.com/office/drawing/2014/main" id="{9C4FA155-81CE-4E5B-B645-6E983D51D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678308"/>
            <a:ext cx="4974273" cy="1375083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 b="1"/>
              <a:t>Spustelėkite, kad galėtumėte redaguoti šablono teksto stilius</a:t>
            </a:r>
          </a:p>
          <a:p>
            <a:pPr lvl="1"/>
            <a:r>
              <a:rPr lang="lt-LT" b="1"/>
              <a:t>Antras lygis</a:t>
            </a:r>
          </a:p>
        </p:txBody>
      </p:sp>
      <p:sp>
        <p:nvSpPr>
          <p:cNvPr id="8" name="Teksto vietos rezervavimo ženklas 4">
            <a:extLst>
              <a:ext uri="{FF2B5EF4-FFF2-40B4-BE49-F238E27FC236}">
                <a16:creationId xmlns:a16="http://schemas.microsoft.com/office/drawing/2014/main" id="{72957E55-222E-45C4-9866-DB472EB19DEE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1074312" y="3604208"/>
            <a:ext cx="2930230" cy="320676"/>
          </a:xfrm>
        </p:spPr>
        <p:txBody>
          <a:bodyPr/>
          <a:lstStyle>
            <a:lvl1pPr marL="0" indent="0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9" name="Teksto vietos rezervavimo ženklas 5">
            <a:extLst>
              <a:ext uri="{FF2B5EF4-FFF2-40B4-BE49-F238E27FC236}">
                <a16:creationId xmlns:a16="http://schemas.microsoft.com/office/drawing/2014/main" id="{A84CCAB9-0CE1-4809-96A3-0C3C836CFA6E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167547" y="3607238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0" name="Teksto vietos rezervavimo ženklas 6">
            <a:extLst>
              <a:ext uri="{FF2B5EF4-FFF2-40B4-BE49-F238E27FC236}">
                <a16:creationId xmlns:a16="http://schemas.microsoft.com/office/drawing/2014/main" id="{3C694306-6791-46A0-93E3-F993DD3FD565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075794" y="4475701"/>
            <a:ext cx="2930230" cy="320676"/>
          </a:xfrm>
        </p:spPr>
        <p:txBody>
          <a:bodyPr>
            <a:noAutofit/>
          </a:bodyPr>
          <a:lstStyle>
            <a:lvl1pPr marL="0" indent="0">
              <a:buNone/>
              <a:defRPr sz="18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1" name="Teksto vietos rezervavimo ženklas 7">
            <a:extLst>
              <a:ext uri="{FF2B5EF4-FFF2-40B4-BE49-F238E27FC236}">
                <a16:creationId xmlns:a16="http://schemas.microsoft.com/office/drawing/2014/main" id="{B266443C-BFC6-4637-B51B-F5DFF2A789B6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169029" y="4478731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</p:spTree>
    <p:extLst>
      <p:ext uri="{BB962C8B-B14F-4D97-AF65-F5344CB8AC3E}">
        <p14:creationId xmlns:p14="http://schemas.microsoft.com/office/powerpoint/2010/main" val="122694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oraštės vietos rezervavimo ženklas 2">
            <a:extLst>
              <a:ext uri="{FF2B5EF4-FFF2-40B4-BE49-F238E27FC236}">
                <a16:creationId xmlns:a16="http://schemas.microsoft.com/office/drawing/2014/main" id="{EE69AF60-FA40-499C-8BD1-BB582192B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2" name="Pavadinimas 1">
            <a:extLst>
              <a:ext uri="{FF2B5EF4-FFF2-40B4-BE49-F238E27FC236}">
                <a16:creationId xmlns:a16="http://schemas.microsoft.com/office/drawing/2014/main" id="{92C0A8A4-6E46-47A7-B127-A1727C82B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 dirty="0"/>
              <a:t>Spustelėję redaguokite stilių</a:t>
            </a:r>
          </a:p>
        </p:txBody>
      </p:sp>
      <p:sp>
        <p:nvSpPr>
          <p:cNvPr id="13" name="Teksto vietos rezervavimo ženklas 2">
            <a:extLst>
              <a:ext uri="{FF2B5EF4-FFF2-40B4-BE49-F238E27FC236}">
                <a16:creationId xmlns:a16="http://schemas.microsoft.com/office/drawing/2014/main" id="{E674514D-A2B0-46BF-8562-6414A749BAD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1678308"/>
            <a:ext cx="4913313" cy="358863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0"/>
            </a:lvl1pPr>
          </a:lstStyle>
          <a:p>
            <a:pPr lvl="0"/>
            <a:r>
              <a:rPr lang="en-US" b="1" dirty="0"/>
              <a:t>Lorem Ipsum</a:t>
            </a:r>
            <a:r>
              <a:rPr lang="en-US" dirty="0"/>
              <a:t> is simply dummy text of the printing and typesetting industry. Lorem Ipsum has been the industry's standard.</a:t>
            </a:r>
          </a:p>
          <a:p>
            <a:pPr lvl="0"/>
            <a:r>
              <a:rPr lang="en-US" dirty="0"/>
              <a:t>It is a long established fact that a reader will be distracted by the readable content of a page when looking at its layout.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6990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vadinimas 1">
            <a:extLst>
              <a:ext uri="{FF2B5EF4-FFF2-40B4-BE49-F238E27FC236}">
                <a16:creationId xmlns:a16="http://schemas.microsoft.com/office/drawing/2014/main" id="{D9E0AAC3-04FD-4D0F-92B9-537D80AEB1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65175"/>
            <a:ext cx="10515600" cy="781685"/>
          </a:xfrm>
        </p:spPr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9" name="Poraštės vietos rezervavimo ženklas 5">
            <a:extLst>
              <a:ext uri="{FF2B5EF4-FFF2-40B4-BE49-F238E27FC236}">
                <a16:creationId xmlns:a16="http://schemas.microsoft.com/office/drawing/2014/main" id="{2C50AA4C-CE9C-4374-97C6-59368F84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0" name="Teksto vietos rezervavimo ženklas 4">
            <a:extLst>
              <a:ext uri="{FF2B5EF4-FFF2-40B4-BE49-F238E27FC236}">
                <a16:creationId xmlns:a16="http://schemas.microsoft.com/office/drawing/2014/main" id="{D67CD8CF-82AF-4C4F-AF52-FE07C1CCA1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0011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1" name="Teksto vietos rezervavimo ženklas 5">
            <a:extLst>
              <a:ext uri="{FF2B5EF4-FFF2-40B4-BE49-F238E27FC236}">
                <a16:creationId xmlns:a16="http://schemas.microsoft.com/office/drawing/2014/main" id="{45F5817B-EF3F-4C33-9E12-D5515A9909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70012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2" name="Teksto vietos rezervavimo ženklas 6">
            <a:extLst>
              <a:ext uri="{FF2B5EF4-FFF2-40B4-BE49-F238E27FC236}">
                <a16:creationId xmlns:a16="http://schemas.microsoft.com/office/drawing/2014/main" id="{83636D7C-2994-4826-A09A-3D7CCA79DA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70012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3" name="Teksto vietos rezervavimo ženklas 7">
            <a:extLst>
              <a:ext uri="{FF2B5EF4-FFF2-40B4-BE49-F238E27FC236}">
                <a16:creationId xmlns:a16="http://schemas.microsoft.com/office/drawing/2014/main" id="{4A13C3F0-BE25-4946-A514-5FE224C8FC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70012" y="4289734"/>
            <a:ext cx="4558348" cy="1118880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6" name="Teksto vietos rezervavimo ženklas 4">
            <a:extLst>
              <a:ext uri="{FF2B5EF4-FFF2-40B4-BE49-F238E27FC236}">
                <a16:creationId xmlns:a16="http://schemas.microsoft.com/office/drawing/2014/main" id="{20386619-6D9A-4A6C-8B60-93F690D30D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93863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7" name="Teksto vietos rezervavimo ženklas 5">
            <a:extLst>
              <a:ext uri="{FF2B5EF4-FFF2-40B4-BE49-F238E27FC236}">
                <a16:creationId xmlns:a16="http://schemas.microsoft.com/office/drawing/2014/main" id="{5E07B69E-A4E4-4A44-86FF-61B0598CAA6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793864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8" name="Teksto vietos rezervavimo ženklas 6">
            <a:extLst>
              <a:ext uri="{FF2B5EF4-FFF2-40B4-BE49-F238E27FC236}">
                <a16:creationId xmlns:a16="http://schemas.microsoft.com/office/drawing/2014/main" id="{2CFADEEF-7D22-4AD2-9357-08A4FB5BAC2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93864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9" name="Teksto vietos rezervavimo ženklas 7">
            <a:extLst>
              <a:ext uri="{FF2B5EF4-FFF2-40B4-BE49-F238E27FC236}">
                <a16:creationId xmlns:a16="http://schemas.microsoft.com/office/drawing/2014/main" id="{A0B9ACD5-57AB-4C65-AEE8-33E9E93973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93864" y="4289733"/>
            <a:ext cx="4558348" cy="111888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41" name="Teksto vietos rezervavimo ženklas 12">
            <a:extLst>
              <a:ext uri="{FF2B5EF4-FFF2-40B4-BE49-F238E27FC236}">
                <a16:creationId xmlns:a16="http://schemas.microsoft.com/office/drawing/2014/main" id="{68A6F5E9-4836-4C11-B445-35E04A26BBD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38167" y="8832967"/>
            <a:ext cx="3968894" cy="880901"/>
          </a:xfrm>
        </p:spPr>
        <p:txBody>
          <a:bodyPr/>
          <a:lstStyle/>
          <a:p>
            <a:r>
              <a:rPr lang="en-US" dirty="0"/>
              <a:t>It ha survived not only five centuries, but also the leap into electronic typesetting.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1815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9238D304-EF92-4DD5-9C5F-DED7167E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5175"/>
            <a:ext cx="10515600" cy="7816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1EA7476-B6B1-4FB1-9FE2-382A1BD55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1640"/>
            <a:ext cx="10515600" cy="3716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/>
              <a:t>Spustelėkite, kad galėtumėte redaguoti šablono teksto stilius</a:t>
            </a:r>
          </a:p>
          <a:p>
            <a:pPr lvl="1"/>
            <a:r>
              <a:rPr lang="lt-LT" dirty="0"/>
              <a:t>Antras lygis</a:t>
            </a:r>
          </a:p>
          <a:p>
            <a:pPr lvl="2"/>
            <a:r>
              <a:rPr lang="lt-LT" dirty="0"/>
              <a:t>Trečias lygis</a:t>
            </a:r>
          </a:p>
          <a:p>
            <a:pPr lvl="3"/>
            <a:r>
              <a:rPr lang="lt-LT" dirty="0"/>
              <a:t>Ketvirtas lygis</a:t>
            </a:r>
          </a:p>
          <a:p>
            <a:pPr lvl="4"/>
            <a:r>
              <a:rPr lang="lt-LT" dirty="0"/>
              <a:t>Penktas lygis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0C42BB42-CE74-4F95-B74C-223124E7E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82362" y="5954171"/>
            <a:ext cx="1613338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7F2A"/>
                </a:solidFill>
              </a:defRPr>
            </a:lvl1pPr>
          </a:lstStyle>
          <a:p>
            <a:pPr algn="r"/>
            <a:r>
              <a:rPr lang="lt-LT" dirty="0"/>
              <a:t>connect-erasmus.eu</a:t>
            </a:r>
          </a:p>
        </p:txBody>
      </p:sp>
      <p:pic>
        <p:nvPicPr>
          <p:cNvPr id="11" name="Paveikslėlis 10">
            <a:extLst>
              <a:ext uri="{FF2B5EF4-FFF2-40B4-BE49-F238E27FC236}">
                <a16:creationId xmlns:a16="http://schemas.microsoft.com/office/drawing/2014/main" id="{7F4DFF34-B933-41F4-AE23-4B46CC87604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07" y="5853458"/>
            <a:ext cx="1226837" cy="5084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5004" y="5904739"/>
            <a:ext cx="2218796" cy="45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637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9" r:id="rId6"/>
    <p:sldLayoutId id="2147483655" r:id="rId7"/>
    <p:sldLayoutId id="2147483656" r:id="rId8"/>
    <p:sldLayoutId id="2147483657" r:id="rId9"/>
    <p:sldLayoutId id="2147483658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pos="733" userDrawn="1">
          <p15:clr>
            <a:srgbClr val="F26B43"/>
          </p15:clr>
        </p15:guide>
        <p15:guide id="4" orient="horz" pos="3407" userDrawn="1">
          <p15:clr>
            <a:srgbClr val="F26B43"/>
          </p15:clr>
        </p15:guide>
        <p15:guide id="5" pos="5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0237AD-E37E-4618-A17C-90E9288C5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874" y="849403"/>
            <a:ext cx="10515600" cy="3157727"/>
          </a:xfrm>
        </p:spPr>
        <p:txBody>
          <a:bodyPr>
            <a:normAutofit fontScale="90000"/>
          </a:bodyPr>
          <a:lstStyle/>
          <a:p>
            <a:r>
              <a:rPr lang="en-GB" sz="6700" noProof="0" dirty="0"/>
              <a:t>Modul 2, </a:t>
            </a:r>
            <a:r>
              <a:rPr lang="en-GB" sz="6700" noProof="0" dirty="0" err="1"/>
              <a:t>Lerneinheit</a:t>
            </a:r>
            <a:r>
              <a:rPr lang="en-GB" sz="6700" noProof="0" dirty="0"/>
              <a:t> 3</a:t>
            </a:r>
            <a:br>
              <a:rPr lang="en-GB" sz="6700" noProof="0" dirty="0"/>
            </a:br>
            <a:r>
              <a:rPr lang="en-GB" sz="6700" noProof="0" dirty="0" err="1"/>
              <a:t>Kooperationsnetzwerke</a:t>
            </a:r>
            <a:br>
              <a:rPr lang="en-GB" noProof="0" dirty="0"/>
            </a:br>
            <a:r>
              <a:rPr lang="en-GB" noProof="0" dirty="0" err="1"/>
              <a:t>Beispiele</a:t>
            </a:r>
            <a:r>
              <a:rPr lang="en-GB" noProof="0" dirty="0"/>
              <a:t> </a:t>
            </a:r>
            <a:r>
              <a:rPr lang="en-GB" noProof="0" dirty="0" err="1"/>
              <a:t>regionaler</a:t>
            </a:r>
            <a:r>
              <a:rPr lang="en-GB" noProof="0" dirty="0"/>
              <a:t> </a:t>
            </a:r>
            <a:r>
              <a:rPr lang="en-GB" noProof="0" dirty="0" err="1"/>
              <a:t>Bildungs</a:t>
            </a:r>
            <a:r>
              <a:rPr lang="en-GB" noProof="0" dirty="0"/>
              <a:t>- und </a:t>
            </a:r>
            <a:r>
              <a:rPr lang="en-GB" noProof="0" dirty="0" err="1"/>
              <a:t>Beratungsnetzwerke</a:t>
            </a:r>
            <a:r>
              <a:rPr lang="en-GB" noProof="0" dirty="0"/>
              <a:t> in </a:t>
            </a:r>
            <a:r>
              <a:rPr lang="en-GB" noProof="0" dirty="0" err="1"/>
              <a:t>Österreich</a:t>
            </a:r>
            <a:br>
              <a:rPr lang="en-GB" noProof="0" dirty="0"/>
            </a:br>
            <a:endParaRPr lang="en-GB" noProof="0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74869F2-2345-41FF-9F54-6684B0735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4" name="Antrinis pavadinimas 2">
            <a:extLst>
              <a:ext uri="{FF2B5EF4-FFF2-40B4-BE49-F238E27FC236}">
                <a16:creationId xmlns:a16="http://schemas.microsoft.com/office/drawing/2014/main" id="{B3133AF5-3ADC-4D7E-AFBE-175BBF7CEB2C}"/>
              </a:ext>
            </a:extLst>
          </p:cNvPr>
          <p:cNvSpPr txBox="1">
            <a:spLocks/>
          </p:cNvSpPr>
          <p:nvPr/>
        </p:nvSpPr>
        <p:spPr>
          <a:xfrm>
            <a:off x="609874" y="4122144"/>
            <a:ext cx="10843293" cy="10956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FFFFFF"/>
                </a:solidFill>
              </a:rPr>
              <a:t>2.3.2p</a:t>
            </a:r>
          </a:p>
          <a:p>
            <a:r>
              <a:rPr lang="en-GB" dirty="0" err="1">
                <a:solidFill>
                  <a:srgbClr val="FFFFFF"/>
                </a:solidFill>
              </a:rPr>
              <a:t>Basierend</a:t>
            </a:r>
            <a:r>
              <a:rPr lang="en-GB" dirty="0">
                <a:solidFill>
                  <a:srgbClr val="FFFFFF"/>
                </a:solidFill>
              </a:rPr>
              <a:t> auf den </a:t>
            </a:r>
            <a:r>
              <a:rPr lang="en-GB" dirty="0" err="1">
                <a:solidFill>
                  <a:srgbClr val="FFFFFF"/>
                </a:solidFill>
              </a:rPr>
              <a:t>Entwürfen</a:t>
            </a:r>
            <a:r>
              <a:rPr lang="en-GB" dirty="0">
                <a:solidFill>
                  <a:srgbClr val="FFFFFF"/>
                </a:solidFill>
              </a:rPr>
              <a:t> von Monika Petermandl, </a:t>
            </a:r>
            <a:r>
              <a:rPr lang="en-GB" dirty="0" err="1">
                <a:solidFill>
                  <a:srgbClr val="FFFFFF"/>
                </a:solidFill>
              </a:rPr>
              <a:t>Filiz</a:t>
            </a:r>
            <a:r>
              <a:rPr lang="en-GB" dirty="0">
                <a:solidFill>
                  <a:srgbClr val="FFFFFF"/>
                </a:solidFill>
              </a:rPr>
              <a:t> </a:t>
            </a:r>
            <a:r>
              <a:rPr lang="en-GB" dirty="0" err="1">
                <a:solidFill>
                  <a:srgbClr val="FFFFFF"/>
                </a:solidFill>
              </a:rPr>
              <a:t>Keser</a:t>
            </a:r>
            <a:r>
              <a:rPr lang="en-GB" dirty="0">
                <a:solidFill>
                  <a:srgbClr val="FFFFFF"/>
                </a:solidFill>
              </a:rPr>
              <a:t> </a:t>
            </a:r>
            <a:r>
              <a:rPr lang="en-GB" dirty="0" err="1">
                <a:solidFill>
                  <a:srgbClr val="FFFFFF"/>
                </a:solidFill>
              </a:rPr>
              <a:t>Aschenberger</a:t>
            </a:r>
            <a:r>
              <a:rPr lang="en-GB" dirty="0">
                <a:solidFill>
                  <a:srgbClr val="FFFFFF"/>
                </a:solidFill>
              </a:rPr>
              <a:t>, </a:t>
            </a:r>
            <a:r>
              <a:rPr lang="en-GB" dirty="0" err="1">
                <a:solidFill>
                  <a:srgbClr val="FFFFFF"/>
                </a:solidFill>
              </a:rPr>
              <a:t>Klausjürgen</a:t>
            </a:r>
            <a:r>
              <a:rPr lang="en-GB" dirty="0">
                <a:solidFill>
                  <a:srgbClr val="FFFFFF"/>
                </a:solidFill>
              </a:rPr>
              <a:t> Heinrich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567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CEA9B-BC8C-498B-861F-77EF91D22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831" y="813816"/>
            <a:ext cx="10504487" cy="1348453"/>
          </a:xfrm>
        </p:spPr>
        <p:txBody>
          <a:bodyPr>
            <a:normAutofit fontScale="90000"/>
          </a:bodyPr>
          <a:lstStyle/>
          <a:p>
            <a:r>
              <a:rPr lang="en-GB" noProof="0" dirty="0" err="1"/>
              <a:t>Beispiele</a:t>
            </a:r>
            <a:r>
              <a:rPr lang="en-GB" noProof="0" dirty="0"/>
              <a:t> von </a:t>
            </a:r>
            <a:r>
              <a:rPr lang="en-GB" noProof="0" dirty="0" err="1"/>
              <a:t>Bildungs</a:t>
            </a:r>
            <a:r>
              <a:rPr lang="en-GB" noProof="0" dirty="0"/>
              <a:t>- und </a:t>
            </a:r>
            <a:r>
              <a:rPr lang="en-GB" noProof="0" dirty="0" err="1"/>
              <a:t>Beratungskooperationsnetzwerken</a:t>
            </a:r>
            <a:endParaRPr lang="en-GB" noProof="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96153C-E661-412C-A7AC-226AF17EB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8620" y="2901409"/>
            <a:ext cx="11414759" cy="2313622"/>
          </a:xfrm>
        </p:spPr>
        <p:txBody>
          <a:bodyPr/>
          <a:lstStyle/>
          <a:p>
            <a:r>
              <a:rPr lang="en-GB" noProof="0" dirty="0"/>
              <a:t>Die </a:t>
            </a:r>
            <a:r>
              <a:rPr lang="en-GB" noProof="0" dirty="0" err="1"/>
              <a:t>Netzwerke</a:t>
            </a:r>
            <a:r>
              <a:rPr lang="en-GB" noProof="0" dirty="0"/>
              <a:t>, die </a:t>
            </a:r>
            <a:r>
              <a:rPr lang="en-GB" noProof="0" dirty="0" err="1"/>
              <a:t>einführend</a:t>
            </a:r>
            <a:r>
              <a:rPr lang="en-GB" noProof="0" dirty="0"/>
              <a:t> auf den </a:t>
            </a:r>
            <a:r>
              <a:rPr lang="en-GB" noProof="0" dirty="0" err="1"/>
              <a:t>nächsten</a:t>
            </a:r>
            <a:r>
              <a:rPr lang="en-GB" noProof="0" dirty="0"/>
              <a:t> </a:t>
            </a:r>
            <a:r>
              <a:rPr lang="en-GB" noProof="0" dirty="0" err="1"/>
              <a:t>Folien</a:t>
            </a:r>
            <a:r>
              <a:rPr lang="en-GB" noProof="0" dirty="0"/>
              <a:t> </a:t>
            </a:r>
            <a:r>
              <a:rPr lang="en-GB" noProof="0" dirty="0" err="1"/>
              <a:t>präsentiert</a:t>
            </a:r>
            <a:r>
              <a:rPr lang="en-GB" noProof="0" dirty="0"/>
              <a:t> </a:t>
            </a:r>
            <a:r>
              <a:rPr lang="en-GB" noProof="0" dirty="0" err="1"/>
              <a:t>werden</a:t>
            </a:r>
            <a:r>
              <a:rPr lang="en-GB" noProof="0" dirty="0"/>
              <a:t>, </a:t>
            </a:r>
            <a:r>
              <a:rPr lang="en-GB" noProof="0" dirty="0" err="1"/>
              <a:t>beziehen</a:t>
            </a:r>
            <a:r>
              <a:rPr lang="en-GB" noProof="0" dirty="0"/>
              <a:t> </a:t>
            </a:r>
            <a:r>
              <a:rPr lang="en-GB" noProof="0" dirty="0" err="1"/>
              <a:t>sich</a:t>
            </a:r>
            <a:r>
              <a:rPr lang="en-GB" noProof="0" dirty="0"/>
              <a:t> auf </a:t>
            </a:r>
            <a:r>
              <a:rPr lang="en-GB" noProof="0" dirty="0" err="1"/>
              <a:t>Österreich</a:t>
            </a:r>
            <a:r>
              <a:rPr lang="en-GB" noProof="0" dirty="0"/>
              <a:t>. </a:t>
            </a:r>
          </a:p>
          <a:p>
            <a:r>
              <a:rPr lang="en-GB" noProof="0" dirty="0"/>
              <a:t>Sie </a:t>
            </a:r>
            <a:r>
              <a:rPr lang="en-GB" noProof="0" dirty="0" err="1"/>
              <a:t>unterscheiden</a:t>
            </a:r>
            <a:r>
              <a:rPr lang="en-GB" noProof="0" dirty="0"/>
              <a:t> </a:t>
            </a:r>
            <a:r>
              <a:rPr lang="en-GB" noProof="0" dirty="0" err="1"/>
              <a:t>sich</a:t>
            </a:r>
            <a:r>
              <a:rPr lang="en-GB" noProof="0" dirty="0"/>
              <a:t> in </a:t>
            </a:r>
            <a:r>
              <a:rPr lang="en-GB" noProof="0" dirty="0" err="1"/>
              <a:t>ihrem</a:t>
            </a:r>
            <a:r>
              <a:rPr lang="en-GB" noProof="0" dirty="0"/>
              <a:t> </a:t>
            </a:r>
            <a:r>
              <a:rPr lang="en-GB" noProof="0" dirty="0" err="1"/>
              <a:t>Auftrag</a:t>
            </a:r>
            <a:r>
              <a:rPr lang="en-GB" noProof="0" dirty="0"/>
              <a:t> und in </a:t>
            </a:r>
            <a:r>
              <a:rPr lang="en-GB" noProof="0" dirty="0" err="1"/>
              <a:t>ihren</a:t>
            </a:r>
            <a:r>
              <a:rPr lang="en-GB" noProof="0" dirty="0"/>
              <a:t> </a:t>
            </a:r>
            <a:r>
              <a:rPr lang="en-GB" noProof="0" dirty="0" err="1"/>
              <a:t>Zielen</a:t>
            </a:r>
            <a:r>
              <a:rPr lang="en-GB" noProof="0" dirty="0"/>
              <a:t>. </a:t>
            </a:r>
          </a:p>
          <a:p>
            <a:r>
              <a:rPr lang="en-GB" noProof="0" dirty="0"/>
              <a:t>Sie </a:t>
            </a:r>
            <a:r>
              <a:rPr lang="en-GB" noProof="0" dirty="0" err="1"/>
              <a:t>bestehen</a:t>
            </a:r>
            <a:r>
              <a:rPr lang="en-GB" noProof="0" dirty="0"/>
              <a:t> </a:t>
            </a:r>
            <a:r>
              <a:rPr lang="en-GB" noProof="0" dirty="0" err="1"/>
              <a:t>aus</a:t>
            </a:r>
            <a:r>
              <a:rPr lang="en-GB" noProof="0" dirty="0"/>
              <a:t> </a:t>
            </a:r>
            <a:r>
              <a:rPr lang="en-GB" noProof="0" dirty="0" err="1"/>
              <a:t>einer</a:t>
            </a:r>
            <a:r>
              <a:rPr lang="en-GB" noProof="0" dirty="0"/>
              <a:t> </a:t>
            </a:r>
            <a:r>
              <a:rPr lang="en-GB" noProof="0" dirty="0" err="1"/>
              <a:t>Reihe</a:t>
            </a:r>
            <a:r>
              <a:rPr lang="en-GB" noProof="0" dirty="0"/>
              <a:t> von </a:t>
            </a:r>
            <a:r>
              <a:rPr lang="en-GB" noProof="0" dirty="0" err="1"/>
              <a:t>Partnereinrichtungen</a:t>
            </a:r>
            <a:r>
              <a:rPr lang="en-GB" noProof="0" dirty="0"/>
              <a:t>, die </a:t>
            </a:r>
            <a:r>
              <a:rPr lang="en-GB" noProof="0" dirty="0" err="1"/>
              <a:t>ihren</a:t>
            </a:r>
            <a:r>
              <a:rPr lang="en-GB" noProof="0" dirty="0"/>
              <a:t> </a:t>
            </a:r>
            <a:r>
              <a:rPr lang="en-GB" noProof="0" dirty="0" err="1"/>
              <a:t>Zielgruppen</a:t>
            </a:r>
            <a:r>
              <a:rPr lang="en-GB" noProof="0" dirty="0"/>
              <a:t> </a:t>
            </a:r>
            <a:r>
              <a:rPr lang="en-GB" noProof="0" dirty="0" err="1"/>
              <a:t>Bildungs</a:t>
            </a:r>
            <a:r>
              <a:rPr lang="en-GB" noProof="0" dirty="0"/>
              <a:t>- und </a:t>
            </a:r>
            <a:r>
              <a:rPr lang="en-GB" noProof="0" dirty="0" err="1"/>
              <a:t>Berufsberatung</a:t>
            </a:r>
            <a:r>
              <a:rPr lang="en-GB" noProof="0" dirty="0"/>
              <a:t> </a:t>
            </a:r>
            <a:r>
              <a:rPr lang="en-GB" noProof="0" dirty="0" err="1"/>
              <a:t>anbieten</a:t>
            </a:r>
            <a:r>
              <a:rPr lang="en-GB" noProof="0" dirty="0"/>
              <a:t>. </a:t>
            </a:r>
          </a:p>
          <a:p>
            <a:r>
              <a:rPr lang="en-GB" noProof="0" dirty="0"/>
              <a:t>Die </a:t>
            </a:r>
            <a:r>
              <a:rPr lang="en-GB" noProof="0" dirty="0" err="1"/>
              <a:t>Folien</a:t>
            </a:r>
            <a:r>
              <a:rPr lang="en-GB" noProof="0" dirty="0"/>
              <a:t> </a:t>
            </a:r>
            <a:r>
              <a:rPr lang="en-GB" noProof="0" dirty="0" err="1"/>
              <a:t>liefern</a:t>
            </a:r>
            <a:r>
              <a:rPr lang="en-GB" noProof="0" dirty="0"/>
              <a:t> nur </a:t>
            </a:r>
            <a:r>
              <a:rPr lang="en-GB" noProof="0" dirty="0" err="1"/>
              <a:t>einen</a:t>
            </a:r>
            <a:r>
              <a:rPr lang="en-GB" noProof="0" dirty="0"/>
              <a:t> </a:t>
            </a:r>
            <a:r>
              <a:rPr lang="en-GB" noProof="0" dirty="0" err="1"/>
              <a:t>Überblick</a:t>
            </a:r>
            <a:r>
              <a:rPr lang="en-GB" noProof="0" dirty="0"/>
              <a:t>. Bitte </a:t>
            </a:r>
            <a:r>
              <a:rPr lang="en-GB" noProof="0" dirty="0" err="1"/>
              <a:t>sehen</a:t>
            </a:r>
            <a:r>
              <a:rPr lang="en-GB" noProof="0" dirty="0"/>
              <a:t> Sie </a:t>
            </a:r>
            <a:r>
              <a:rPr lang="en-GB" noProof="0" dirty="0" err="1"/>
              <a:t>sich</a:t>
            </a:r>
            <a:r>
              <a:rPr lang="en-GB" noProof="0" dirty="0"/>
              <a:t> </a:t>
            </a:r>
            <a:r>
              <a:rPr lang="en-GB" noProof="0" dirty="0" err="1"/>
              <a:t>auch</a:t>
            </a:r>
            <a:r>
              <a:rPr lang="en-GB" noProof="0" dirty="0"/>
              <a:t> das </a:t>
            </a:r>
            <a:r>
              <a:rPr lang="en-GB" noProof="0" dirty="0" err="1"/>
              <a:t>Dokument</a:t>
            </a:r>
            <a:r>
              <a:rPr lang="en-GB" noProof="0" dirty="0"/>
              <a:t> 2.3.3m an. </a:t>
            </a:r>
            <a:r>
              <a:rPr lang="en-GB" noProof="0" dirty="0" err="1"/>
              <a:t>Finden</a:t>
            </a:r>
            <a:r>
              <a:rPr lang="en-GB" noProof="0" dirty="0"/>
              <a:t> Sie </a:t>
            </a:r>
            <a:r>
              <a:rPr lang="en-GB" noProof="0" dirty="0" err="1"/>
              <a:t>ähnliche</a:t>
            </a:r>
            <a:r>
              <a:rPr lang="en-GB" noProof="0" dirty="0"/>
              <a:t> </a:t>
            </a:r>
            <a:r>
              <a:rPr lang="en-GB" noProof="0" dirty="0" err="1"/>
              <a:t>Netzwerke</a:t>
            </a:r>
            <a:r>
              <a:rPr lang="en-GB" noProof="0" dirty="0"/>
              <a:t> in </a:t>
            </a:r>
            <a:r>
              <a:rPr lang="en-GB" noProof="0" dirty="0" err="1"/>
              <a:t>Ihrer</a:t>
            </a:r>
            <a:r>
              <a:rPr lang="en-GB" noProof="0" dirty="0"/>
              <a:t> Region?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C96F76-E243-430E-96C2-3BD52E9D7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715928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CEA9B-BC8C-498B-861F-77EF91D22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471" y="2390187"/>
            <a:ext cx="10504487" cy="684211"/>
          </a:xfrm>
        </p:spPr>
        <p:txBody>
          <a:bodyPr>
            <a:normAutofit fontScale="90000"/>
          </a:bodyPr>
          <a:lstStyle/>
          <a:p>
            <a:r>
              <a:rPr lang="en-GB" sz="2400" noProof="0" dirty="0" err="1"/>
              <a:t>Netzwerk</a:t>
            </a:r>
            <a:r>
              <a:rPr lang="en-GB" sz="2400" noProof="0" dirty="0"/>
              <a:t> der </a:t>
            </a:r>
            <a:r>
              <a:rPr lang="en-GB" sz="2400" noProof="0" dirty="0" err="1"/>
              <a:t>Bildungs</a:t>
            </a:r>
            <a:r>
              <a:rPr lang="en-GB" sz="2400" noProof="0" dirty="0"/>
              <a:t>- und </a:t>
            </a:r>
            <a:r>
              <a:rPr lang="en-GB" sz="2400" noProof="0" dirty="0" err="1"/>
              <a:t>Berufsberatung</a:t>
            </a:r>
            <a:r>
              <a:rPr lang="en-GB" sz="2400" noProof="0" dirty="0"/>
              <a:t> NÖ (</a:t>
            </a:r>
            <a:r>
              <a:rPr lang="en-GB" sz="2400" noProof="0" dirty="0" err="1"/>
              <a:t>bbn</a:t>
            </a:r>
            <a:r>
              <a:rPr lang="en-GB" sz="2400" noProof="0" dirty="0"/>
              <a:t>)</a:t>
            </a:r>
            <a:br>
              <a:rPr lang="en-GB" sz="2400" noProof="0" dirty="0"/>
            </a:br>
            <a:endParaRPr lang="en-GB" sz="2400" noProof="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96153C-E661-412C-A7AC-226AF17EB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8113" y="3428999"/>
            <a:ext cx="10512425" cy="2799495"/>
          </a:xfrm>
        </p:spPr>
        <p:txBody>
          <a:bodyPr/>
          <a:lstStyle/>
          <a:p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C96F76-E243-430E-96C2-3BD52E9D7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55BBDD8C-5A72-47F0-AA2D-16E67FBB1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458282"/>
              </p:ext>
            </p:extLst>
          </p:nvPr>
        </p:nvGraphicFramePr>
        <p:xfrm>
          <a:off x="837291" y="3102927"/>
          <a:ext cx="10594067" cy="3261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5776">
                  <a:extLst>
                    <a:ext uri="{9D8B030D-6E8A-4147-A177-3AD203B41FA5}">
                      <a16:colId xmlns:a16="http://schemas.microsoft.com/office/drawing/2014/main" val="1253527014"/>
                    </a:ext>
                  </a:extLst>
                </a:gridCol>
                <a:gridCol w="7958291">
                  <a:extLst>
                    <a:ext uri="{9D8B030D-6E8A-4147-A177-3AD203B41FA5}">
                      <a16:colId xmlns:a16="http://schemas.microsoft.com/office/drawing/2014/main" val="2322824393"/>
                    </a:ext>
                  </a:extLst>
                </a:gridCol>
              </a:tblGrid>
              <a:tr h="630388">
                <a:tc>
                  <a:txBody>
                    <a:bodyPr/>
                    <a:lstStyle/>
                    <a:p>
                      <a:r>
                        <a:rPr lang="de-AT" dirty="0"/>
                        <a:t>Themen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Besonderheiten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678476"/>
                  </a:ext>
                </a:extLst>
              </a:tr>
              <a:tr h="604508">
                <a:tc>
                  <a:txBody>
                    <a:bodyPr/>
                    <a:lstStyle/>
                    <a:p>
                      <a:r>
                        <a:rPr lang="de-AT" dirty="0"/>
                        <a:t>Auftrag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„Wir unterstützen und ermutigen Menschen, ihre Chancen in der Gesellschaft und am Arbeitsmarkt besser zu nutzen“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781671"/>
                  </a:ext>
                </a:extLst>
              </a:tr>
              <a:tr h="746746">
                <a:tc>
                  <a:txBody>
                    <a:bodyPr/>
                    <a:lstStyle/>
                    <a:p>
                      <a:r>
                        <a:rPr lang="de-AT" dirty="0"/>
                        <a:t>Netzwerk-Einrichtungen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Acht Einrichtungen mit sozialem Antrieb und engagiert in Bildungs- und Berufsberatung – die Angebote sind kundenorientiert, vertrauenswürdig, unabhängig und kostenfrei.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934688"/>
                  </a:ext>
                </a:extLst>
              </a:tr>
              <a:tr h="426712">
                <a:tc>
                  <a:txBody>
                    <a:bodyPr/>
                    <a:lstStyle/>
                    <a:p>
                      <a:r>
                        <a:rPr lang="de-AT" dirty="0"/>
                        <a:t>Initiator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ESF Projekt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838716"/>
                  </a:ext>
                </a:extLst>
              </a:tr>
              <a:tr h="426712">
                <a:tc>
                  <a:txBody>
                    <a:bodyPr/>
                    <a:lstStyle/>
                    <a:p>
                      <a:r>
                        <a:rPr lang="de-AT" dirty="0"/>
                        <a:t>Koordinator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Kooperationsteam aus drei Netzwerkeinrichtungen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125579"/>
                  </a:ext>
                </a:extLst>
              </a:tr>
              <a:tr h="426712">
                <a:tc>
                  <a:txBody>
                    <a:bodyPr/>
                    <a:lstStyle/>
                    <a:p>
                      <a:r>
                        <a:rPr lang="de-AT" dirty="0"/>
                        <a:t>Nutzen und Tragweite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Alle Erwachsenen, die in Österreich im Bundesstaat Niederösterreich leben.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028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234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CEA9B-BC8C-498B-861F-77EF91D22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756" y="2563099"/>
            <a:ext cx="10504487" cy="684211"/>
          </a:xfrm>
        </p:spPr>
        <p:txBody>
          <a:bodyPr>
            <a:normAutofit fontScale="90000"/>
          </a:bodyPr>
          <a:lstStyle/>
          <a:p>
            <a:r>
              <a:rPr lang="en-GB" sz="2400" noProof="0" dirty="0" err="1"/>
              <a:t>Bildungsnetzwerk</a:t>
            </a:r>
            <a:r>
              <a:rPr lang="en-GB" sz="2400" noProof="0" dirty="0"/>
              <a:t> </a:t>
            </a:r>
            <a:r>
              <a:rPr lang="en-GB" sz="2400" noProof="0" dirty="0" err="1"/>
              <a:t>Steiermark</a:t>
            </a:r>
            <a:br>
              <a:rPr lang="en-GB" sz="2400" noProof="0" dirty="0"/>
            </a:br>
            <a:endParaRPr lang="en-GB" sz="2400" noProof="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96153C-E661-412C-A7AC-226AF17EB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8113" y="3428999"/>
            <a:ext cx="10512425" cy="2799495"/>
          </a:xfrm>
        </p:spPr>
        <p:txBody>
          <a:bodyPr/>
          <a:lstStyle/>
          <a:p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C96F76-E243-430E-96C2-3BD52E9D7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55BBDD8C-5A72-47F0-AA2D-16E67FBB1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380432"/>
              </p:ext>
            </p:extLst>
          </p:nvPr>
        </p:nvGraphicFramePr>
        <p:xfrm>
          <a:off x="796471" y="3247311"/>
          <a:ext cx="10634887" cy="3100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2291">
                  <a:extLst>
                    <a:ext uri="{9D8B030D-6E8A-4147-A177-3AD203B41FA5}">
                      <a16:colId xmlns:a16="http://schemas.microsoft.com/office/drawing/2014/main" val="1253527014"/>
                    </a:ext>
                  </a:extLst>
                </a:gridCol>
                <a:gridCol w="8072596">
                  <a:extLst>
                    <a:ext uri="{9D8B030D-6E8A-4147-A177-3AD203B41FA5}">
                      <a16:colId xmlns:a16="http://schemas.microsoft.com/office/drawing/2014/main" val="2322824393"/>
                    </a:ext>
                  </a:extLst>
                </a:gridCol>
              </a:tblGrid>
              <a:tr h="540343">
                <a:tc>
                  <a:txBody>
                    <a:bodyPr/>
                    <a:lstStyle/>
                    <a:p>
                      <a:r>
                        <a:rPr lang="de-AT" dirty="0"/>
                        <a:t>Themen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Besonderheiten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678476"/>
                  </a:ext>
                </a:extLst>
              </a:tr>
              <a:tr h="512103">
                <a:tc>
                  <a:txBody>
                    <a:bodyPr/>
                    <a:lstStyle/>
                    <a:p>
                      <a:r>
                        <a:rPr lang="de-AT" dirty="0"/>
                        <a:t>Auftrag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In Kooperation mit Erwachsenenbildungseinrichtungen in der Steiermark ergänzt das Netzwerk Strukturen und Angebote, die den Zugang zu Bildung erleichtern.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781671"/>
                  </a:ext>
                </a:extLst>
              </a:tr>
              <a:tr h="512103">
                <a:tc>
                  <a:txBody>
                    <a:bodyPr/>
                    <a:lstStyle/>
                    <a:p>
                      <a:r>
                        <a:rPr lang="de-AT" dirty="0"/>
                        <a:t>Netzwerk-Einrichtungen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Das Netzwerk umfasst 82 Erwachsenenbildungseinrichtungen und Initiativen, die sich in der Weiterbildung, Berufs(aus)</a:t>
                      </a:r>
                      <a:r>
                        <a:rPr lang="de-AT" sz="1400" dirty="0" err="1"/>
                        <a:t>bildung</a:t>
                      </a:r>
                      <a:r>
                        <a:rPr lang="de-AT" sz="1400" dirty="0"/>
                        <a:t>, beruflicher Beratung und sozialer Gleichheit engagieren.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934688"/>
                  </a:ext>
                </a:extLst>
              </a:tr>
              <a:tr h="361484">
                <a:tc>
                  <a:txBody>
                    <a:bodyPr/>
                    <a:lstStyle/>
                    <a:p>
                      <a:r>
                        <a:rPr lang="de-AT" dirty="0"/>
                        <a:t>Initiator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Initiiert durch Erwachsenenbildungseinrichtungen in der Steiermark, finanziert durch das Bundesland Steiermark - ESF Projekt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838716"/>
                  </a:ext>
                </a:extLst>
              </a:tr>
              <a:tr h="361484">
                <a:tc>
                  <a:txBody>
                    <a:bodyPr/>
                    <a:lstStyle/>
                    <a:p>
                      <a:r>
                        <a:rPr lang="de-AT" dirty="0"/>
                        <a:t>Koordinator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Kooperatives Team mit spezialisierten Funktionen: Geschäftsführer, Bereichsmanager, Kommunikation, Dienststellen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125579"/>
                  </a:ext>
                </a:extLst>
              </a:tr>
              <a:tr h="361484">
                <a:tc>
                  <a:txBody>
                    <a:bodyPr/>
                    <a:lstStyle/>
                    <a:p>
                      <a:r>
                        <a:rPr lang="de-AT" dirty="0"/>
                        <a:t>Nutzen und Tragweite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Alle </a:t>
                      </a:r>
                      <a:r>
                        <a:rPr lang="de-AT" sz="1400" dirty="0" err="1"/>
                        <a:t>Erwachsenene</a:t>
                      </a:r>
                      <a:r>
                        <a:rPr lang="de-AT" sz="1400" dirty="0"/>
                        <a:t>, die in Österreich im Bundesland Steiermark leben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028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654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CEA9B-BC8C-498B-861F-77EF91D22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814" y="2508523"/>
            <a:ext cx="10504487" cy="684211"/>
          </a:xfrm>
        </p:spPr>
        <p:txBody>
          <a:bodyPr>
            <a:normAutofit fontScale="90000"/>
          </a:bodyPr>
          <a:lstStyle/>
          <a:p>
            <a:r>
              <a:rPr lang="en-GB" sz="2400" noProof="0" dirty="0" err="1"/>
              <a:t>Bildungs</a:t>
            </a:r>
            <a:r>
              <a:rPr lang="en-GB" sz="2400" noProof="0" dirty="0"/>
              <a:t>- und </a:t>
            </a:r>
            <a:r>
              <a:rPr lang="en-GB" sz="2400" noProof="0" dirty="0" err="1"/>
              <a:t>Beratungsnetzwerk</a:t>
            </a:r>
            <a:r>
              <a:rPr lang="en-GB" sz="2400" noProof="0" dirty="0"/>
              <a:t> des </a:t>
            </a:r>
            <a:r>
              <a:rPr lang="en-GB" sz="2400" noProof="0" dirty="0" err="1"/>
              <a:t>ibw</a:t>
            </a:r>
            <a:r>
              <a:rPr lang="en-GB" sz="2400" noProof="0" dirty="0"/>
              <a:t> der </a:t>
            </a:r>
            <a:r>
              <a:rPr lang="en-GB" sz="2400" noProof="0" dirty="0" err="1"/>
              <a:t>Wirtschaftskammer</a:t>
            </a:r>
            <a:r>
              <a:rPr lang="en-GB" sz="2400" noProof="0" dirty="0"/>
              <a:t> </a:t>
            </a:r>
            <a:r>
              <a:rPr lang="en-GB" sz="2400" noProof="0" dirty="0" err="1"/>
              <a:t>Österreich</a:t>
            </a:r>
            <a:endParaRPr lang="en-GB" sz="2400" noProof="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96153C-E661-412C-A7AC-226AF17EB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8113" y="3428999"/>
            <a:ext cx="10512425" cy="2799495"/>
          </a:xfrm>
        </p:spPr>
        <p:txBody>
          <a:bodyPr/>
          <a:lstStyle/>
          <a:p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C96F76-E243-430E-96C2-3BD52E9D7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55BBDD8C-5A72-47F0-AA2D-16E67FBB1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375469"/>
              </p:ext>
            </p:extLst>
          </p:nvPr>
        </p:nvGraphicFramePr>
        <p:xfrm>
          <a:off x="837291" y="3325087"/>
          <a:ext cx="10594067" cy="3035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5776">
                  <a:extLst>
                    <a:ext uri="{9D8B030D-6E8A-4147-A177-3AD203B41FA5}">
                      <a16:colId xmlns:a16="http://schemas.microsoft.com/office/drawing/2014/main" val="1253527014"/>
                    </a:ext>
                  </a:extLst>
                </a:gridCol>
                <a:gridCol w="7958291">
                  <a:extLst>
                    <a:ext uri="{9D8B030D-6E8A-4147-A177-3AD203B41FA5}">
                      <a16:colId xmlns:a16="http://schemas.microsoft.com/office/drawing/2014/main" val="2322824393"/>
                    </a:ext>
                  </a:extLst>
                </a:gridCol>
              </a:tblGrid>
              <a:tr h="425571">
                <a:tc>
                  <a:txBody>
                    <a:bodyPr/>
                    <a:lstStyle/>
                    <a:p>
                      <a:r>
                        <a:rPr lang="de-AT" dirty="0"/>
                        <a:t>Themen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Besonderheiten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678476"/>
                  </a:ext>
                </a:extLst>
              </a:tr>
              <a:tr h="561686">
                <a:tc>
                  <a:txBody>
                    <a:bodyPr/>
                    <a:lstStyle/>
                    <a:p>
                      <a:r>
                        <a:rPr lang="de-AT" dirty="0"/>
                        <a:t>Auftrag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Forschung und Entwicklung an den Schnittstellen von </a:t>
                      </a:r>
                      <a:r>
                        <a:rPr lang="de-DE" sz="1400" dirty="0"/>
                        <a:t>Bildung, Wirtschaft und Qualifikation (Berufsbildung) in Österreich. 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781671"/>
                  </a:ext>
                </a:extLst>
              </a:tr>
              <a:tr h="693847">
                <a:tc>
                  <a:txBody>
                    <a:bodyPr/>
                    <a:lstStyle/>
                    <a:p>
                      <a:r>
                        <a:rPr lang="de-AT" dirty="0"/>
                        <a:t>Netzwerk-Einrichtungen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3 Einrichtungen der Österreichischen Wirtschaftskammer bieten Weiterbildung, berufliche Beratung und besondere Angebote für Unternehmen an.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934688"/>
                  </a:ext>
                </a:extLst>
              </a:tr>
              <a:tr h="396484">
                <a:tc>
                  <a:txBody>
                    <a:bodyPr/>
                    <a:lstStyle/>
                    <a:p>
                      <a:r>
                        <a:rPr lang="de-AT" dirty="0"/>
                        <a:t>Initiator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Österreichische Wirtschaftskammer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838716"/>
                  </a:ext>
                </a:extLst>
              </a:tr>
              <a:tr h="396484">
                <a:tc>
                  <a:txBody>
                    <a:bodyPr/>
                    <a:lstStyle/>
                    <a:p>
                      <a:r>
                        <a:rPr lang="de-AT" dirty="0"/>
                        <a:t>Koordinator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 err="1"/>
                        <a:t>Ibw</a:t>
                      </a:r>
                      <a:r>
                        <a:rPr lang="de-AT" sz="1400" dirty="0"/>
                        <a:t> Institut für Bildung und Wirtschaft in Österreich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125579"/>
                  </a:ext>
                </a:extLst>
              </a:tr>
              <a:tr h="561686">
                <a:tc>
                  <a:txBody>
                    <a:bodyPr/>
                    <a:lstStyle/>
                    <a:p>
                      <a:r>
                        <a:rPr lang="de-AT" dirty="0"/>
                        <a:t>Nutzen und Tragweite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Alle Österreichischen Unternehmen und Erwachsene, die in Österreich leben. Agenturen in jedem Österreichischen Bundesland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028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22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21766E-C461-44C6-999D-2AF60C111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3821"/>
            <a:ext cx="10515600" cy="2955472"/>
          </a:xfrm>
        </p:spPr>
        <p:txBody>
          <a:bodyPr>
            <a:normAutofit fontScale="90000"/>
          </a:bodyPr>
          <a:lstStyle/>
          <a:p>
            <a:r>
              <a:rPr lang="en-GB" noProof="0" dirty="0" err="1"/>
              <a:t>Vielen</a:t>
            </a:r>
            <a:r>
              <a:rPr lang="en-GB" noProof="0" dirty="0"/>
              <a:t> Dank </a:t>
            </a:r>
            <a:r>
              <a:rPr lang="en-GB" noProof="0" dirty="0" err="1"/>
              <a:t>für</a:t>
            </a:r>
            <a:r>
              <a:rPr lang="en-GB" noProof="0" dirty="0"/>
              <a:t> </a:t>
            </a:r>
            <a:r>
              <a:rPr lang="en-GB" noProof="0" dirty="0" err="1"/>
              <a:t>Ihre</a:t>
            </a:r>
            <a:r>
              <a:rPr lang="en-GB" noProof="0" dirty="0"/>
              <a:t> </a:t>
            </a:r>
            <a:r>
              <a:rPr lang="en-GB" noProof="0" dirty="0" err="1"/>
              <a:t>Aufmerksamkeit</a:t>
            </a:r>
            <a:r>
              <a:rPr lang="en-GB" noProof="0" dirty="0"/>
              <a:t>!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 err="1"/>
              <a:t>Wir</a:t>
            </a:r>
            <a:r>
              <a:rPr lang="en-GB" noProof="0" dirty="0"/>
              <a:t> </a:t>
            </a:r>
            <a:r>
              <a:rPr lang="en-GB" noProof="0" dirty="0" err="1"/>
              <a:t>freuen</a:t>
            </a:r>
            <a:r>
              <a:rPr lang="en-GB" noProof="0" dirty="0"/>
              <a:t> </a:t>
            </a:r>
            <a:r>
              <a:rPr lang="en-GB" noProof="0" dirty="0" err="1"/>
              <a:t>uns</a:t>
            </a:r>
            <a:r>
              <a:rPr lang="en-GB" noProof="0" dirty="0"/>
              <a:t> auf </a:t>
            </a:r>
            <a:r>
              <a:rPr lang="en-GB" noProof="0" dirty="0" err="1"/>
              <a:t>Ihre</a:t>
            </a:r>
            <a:r>
              <a:rPr lang="en-GB" noProof="0" dirty="0"/>
              <a:t> </a:t>
            </a:r>
            <a:r>
              <a:rPr lang="en-GB" noProof="0" dirty="0" err="1"/>
              <a:t>Kommentare</a:t>
            </a:r>
            <a:r>
              <a:rPr lang="en-GB" noProof="0" dirty="0"/>
              <a:t> und </a:t>
            </a:r>
            <a:r>
              <a:rPr lang="en-GB" noProof="0" dirty="0" err="1"/>
              <a:t>beantworten</a:t>
            </a:r>
            <a:r>
              <a:rPr lang="en-GB" noProof="0" dirty="0"/>
              <a:t> </a:t>
            </a:r>
            <a:r>
              <a:rPr lang="en-GB" noProof="0" dirty="0" err="1"/>
              <a:t>Ihre</a:t>
            </a:r>
            <a:r>
              <a:rPr lang="en-GB" noProof="0" dirty="0"/>
              <a:t> </a:t>
            </a:r>
            <a:r>
              <a:rPr lang="en-GB" noProof="0" dirty="0" err="1"/>
              <a:t>Fragen</a:t>
            </a:r>
            <a:r>
              <a:rPr lang="en-GB" noProof="0" dirty="0"/>
              <a:t>!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9F50C51-C445-4F1A-96E0-5965085B9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2496307191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Raudona oranžinė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Pasirinktinis 3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nect! template" id="{6C52D79F-18D7-4FA6-A121-BDBD81370BAE}" vid="{B099076F-3487-4F76-89D1-DA1651670C9E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Connect! template</Template>
  <TotalTime>0</TotalTime>
  <Words>438</Words>
  <Application>Microsoft Office PowerPoint</Application>
  <PresentationFormat>Breitbild</PresentationFormat>
  <Paragraphs>62</Paragraphs>
  <Slides>6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Open Sans</vt:lpstr>
      <vt:lpstr>Open Sans Extrabold</vt:lpstr>
      <vt:lpstr>Open Sans Light</vt:lpstr>
      <vt:lpstr>„Office“ tema</vt:lpstr>
      <vt:lpstr>Modul 2, Lerneinheit 3 Kooperationsnetzwerke Beispiele regionaler Bildungs- und Beratungsnetzwerke in Österreich </vt:lpstr>
      <vt:lpstr>Beispiele von Bildungs- und Beratungskooperationsnetzwerken</vt:lpstr>
      <vt:lpstr>Netzwerk der Bildungs- und Berufsberatung NÖ (bbn) </vt:lpstr>
      <vt:lpstr>Bildungsnetzwerk Steiermark </vt:lpstr>
      <vt:lpstr>Bildungs- und Beratungsnetzwerk des ibw der Wirtschaftskammer Österreich</vt:lpstr>
      <vt:lpstr>Vielen Dank für Ihre Aufmerksamkeit!  Wir freuen uns auf Ihre Kommentare und beantworten Ihre Fragen!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Laura</dc:creator>
  <cp:lastModifiedBy>Edmund Panzenböck</cp:lastModifiedBy>
  <cp:revision>166</cp:revision>
  <cp:lastPrinted>2021-04-21T10:54:37Z</cp:lastPrinted>
  <dcterms:created xsi:type="dcterms:W3CDTF">2020-01-27T22:45:30Z</dcterms:created>
  <dcterms:modified xsi:type="dcterms:W3CDTF">2022-08-18T09:27:22Z</dcterms:modified>
</cp:coreProperties>
</file>