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5" r:id="rId2"/>
    <p:sldId id="286" r:id="rId3"/>
    <p:sldId id="293" r:id="rId4"/>
    <p:sldId id="294" r:id="rId5"/>
    <p:sldId id="295" r:id="rId6"/>
    <p:sldId id="287" r:id="rId7"/>
  </p:sldIdLst>
  <p:sldSz cx="12192000" cy="6858000"/>
  <p:notesSz cx="6889750" cy="100187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" initials="R" lastIdx="1" clrIdx="0">
    <p:extLst>
      <p:ext uri="{19B8F6BF-5375-455C-9EA6-DF929625EA0E}">
        <p15:presenceInfo xmlns:p15="http://schemas.microsoft.com/office/powerpoint/2012/main" userId="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2022" autoAdjust="0"/>
  </p:normalViewPr>
  <p:slideViewPr>
    <p:cSldViewPr snapToGrid="0" showGuides="1">
      <p:cViewPr varScale="1">
        <p:scale>
          <a:sx n="105" d="100"/>
          <a:sy n="105" d="100"/>
        </p:scale>
        <p:origin x="72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‹Nr.›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2.3.3m= Sechs Seiten Text zu Österreichischen Bildungsanbietern</a:t>
            </a:r>
            <a:r>
              <a:rPr lang="de-DE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8639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noProof="0" dirty="0"/>
              <a:t>(= Network of Education and Career Counselling in Lower Austria)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914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noProof="0" dirty="0"/>
              <a:t>(= Network of Education Styria)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536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noProof="0" dirty="0"/>
              <a:t>(= Education and Career Counselling Network of the Austrian Economic Chamber)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186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237AD-E37E-4618-A17C-90E9288C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874" y="849403"/>
            <a:ext cx="10515600" cy="3157727"/>
          </a:xfrm>
        </p:spPr>
        <p:txBody>
          <a:bodyPr>
            <a:normAutofit fontScale="90000"/>
          </a:bodyPr>
          <a:lstStyle/>
          <a:p>
            <a:r>
              <a:rPr lang="en-GB" sz="6700" noProof="0" dirty="0"/>
              <a:t>Modul 2, </a:t>
            </a:r>
            <a:r>
              <a:rPr lang="en-GB" sz="6700" noProof="0" dirty="0" err="1"/>
              <a:t>Lerneinheit</a:t>
            </a:r>
            <a:r>
              <a:rPr lang="en-GB" sz="6700" noProof="0" dirty="0"/>
              <a:t> 3</a:t>
            </a:r>
            <a:br>
              <a:rPr lang="en-GB" sz="6700" noProof="0" dirty="0"/>
            </a:br>
            <a:r>
              <a:rPr lang="en-GB" sz="6700" noProof="0" dirty="0" err="1"/>
              <a:t>Kooperationsnetzwerke</a:t>
            </a:r>
            <a:br>
              <a:rPr lang="en-GB" noProof="0" dirty="0"/>
            </a:br>
            <a:r>
              <a:rPr lang="en-GB" noProof="0" dirty="0" err="1"/>
              <a:t>Beispiele</a:t>
            </a:r>
            <a:r>
              <a:rPr lang="en-GB" noProof="0" dirty="0"/>
              <a:t> </a:t>
            </a:r>
            <a:r>
              <a:rPr lang="en-GB" noProof="0" dirty="0" err="1"/>
              <a:t>regionaler</a:t>
            </a:r>
            <a:r>
              <a:rPr lang="en-GB" noProof="0" dirty="0"/>
              <a:t> </a:t>
            </a:r>
            <a:r>
              <a:rPr lang="en-GB" noProof="0" dirty="0" err="1"/>
              <a:t>Bildungs</a:t>
            </a:r>
            <a:r>
              <a:rPr lang="en-GB" noProof="0" dirty="0"/>
              <a:t>- und </a:t>
            </a:r>
            <a:r>
              <a:rPr lang="en-GB" noProof="0" dirty="0" err="1"/>
              <a:t>Beratungsnetzwerke</a:t>
            </a:r>
            <a:r>
              <a:rPr lang="en-GB" noProof="0" dirty="0"/>
              <a:t> in </a:t>
            </a:r>
            <a:r>
              <a:rPr lang="en-GB" noProof="0" dirty="0" err="1"/>
              <a:t>Österreich</a:t>
            </a:r>
            <a:br>
              <a:rPr lang="en-GB" noProof="0" dirty="0"/>
            </a:br>
            <a:endParaRPr lang="en-GB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74869F2-2345-41FF-9F54-6684B073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4" name="Antrinis pavadinimas 2">
            <a:extLst>
              <a:ext uri="{FF2B5EF4-FFF2-40B4-BE49-F238E27FC236}">
                <a16:creationId xmlns:a16="http://schemas.microsoft.com/office/drawing/2014/main" id="{B3133AF5-3ADC-4D7E-AFBE-175BBF7CEB2C}"/>
              </a:ext>
            </a:extLst>
          </p:cNvPr>
          <p:cNvSpPr txBox="1">
            <a:spLocks/>
          </p:cNvSpPr>
          <p:nvPr/>
        </p:nvSpPr>
        <p:spPr>
          <a:xfrm>
            <a:off x="609874" y="4122144"/>
            <a:ext cx="10843293" cy="1095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FFFFFF"/>
                </a:solidFill>
              </a:rPr>
              <a:t>2.3.2p</a:t>
            </a:r>
          </a:p>
          <a:p>
            <a:r>
              <a:rPr lang="en-GB" dirty="0" err="1">
                <a:solidFill>
                  <a:srgbClr val="FFFFFF"/>
                </a:solidFill>
              </a:rPr>
              <a:t>Basierend</a:t>
            </a:r>
            <a:r>
              <a:rPr lang="en-GB" dirty="0">
                <a:solidFill>
                  <a:srgbClr val="FFFFFF"/>
                </a:solidFill>
              </a:rPr>
              <a:t> auf den </a:t>
            </a:r>
            <a:r>
              <a:rPr lang="en-GB" dirty="0" err="1">
                <a:solidFill>
                  <a:srgbClr val="FFFFFF"/>
                </a:solidFill>
              </a:rPr>
              <a:t>Entwürfen</a:t>
            </a:r>
            <a:r>
              <a:rPr lang="en-GB" dirty="0">
                <a:solidFill>
                  <a:srgbClr val="FFFFFF"/>
                </a:solidFill>
              </a:rPr>
              <a:t> von Monika Petermandl, </a:t>
            </a:r>
            <a:r>
              <a:rPr lang="en-GB" dirty="0" err="1">
                <a:solidFill>
                  <a:srgbClr val="FFFFFF"/>
                </a:solidFill>
              </a:rPr>
              <a:t>Filiz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Keser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Aschenberger</a:t>
            </a:r>
            <a:r>
              <a:rPr lang="en-GB" dirty="0">
                <a:solidFill>
                  <a:srgbClr val="FFFFFF"/>
                </a:solidFill>
              </a:rPr>
              <a:t>, </a:t>
            </a:r>
            <a:r>
              <a:rPr lang="en-GB" dirty="0" err="1">
                <a:solidFill>
                  <a:srgbClr val="FFFFFF"/>
                </a:solidFill>
              </a:rPr>
              <a:t>Klausjürgen</a:t>
            </a:r>
            <a:r>
              <a:rPr lang="en-GB" dirty="0">
                <a:solidFill>
                  <a:srgbClr val="FFFFFF"/>
                </a:solidFill>
              </a:rPr>
              <a:t> Heinrich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56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31" y="813816"/>
            <a:ext cx="10504487" cy="1348453"/>
          </a:xfrm>
        </p:spPr>
        <p:txBody>
          <a:bodyPr>
            <a:normAutofit fontScale="90000"/>
          </a:bodyPr>
          <a:lstStyle/>
          <a:p>
            <a:r>
              <a:rPr lang="en-GB" noProof="0" dirty="0" err="1"/>
              <a:t>Beispiele</a:t>
            </a:r>
            <a:r>
              <a:rPr lang="en-GB" noProof="0" dirty="0"/>
              <a:t> von </a:t>
            </a:r>
            <a:r>
              <a:rPr lang="en-GB" noProof="0" dirty="0" err="1"/>
              <a:t>Bildungs</a:t>
            </a:r>
            <a:r>
              <a:rPr lang="en-GB" noProof="0" dirty="0"/>
              <a:t>- und </a:t>
            </a:r>
            <a:r>
              <a:rPr lang="en-GB" noProof="0" dirty="0" err="1"/>
              <a:t>Beratungskooperationsnetzwerken</a:t>
            </a:r>
            <a:endParaRPr lang="en-GB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" y="2901409"/>
            <a:ext cx="11414759" cy="2313622"/>
          </a:xfrm>
        </p:spPr>
        <p:txBody>
          <a:bodyPr/>
          <a:lstStyle/>
          <a:p>
            <a:r>
              <a:rPr lang="en-GB" noProof="0" dirty="0"/>
              <a:t>Die </a:t>
            </a:r>
            <a:r>
              <a:rPr lang="en-GB" noProof="0" dirty="0" err="1"/>
              <a:t>Netzwerke</a:t>
            </a:r>
            <a:r>
              <a:rPr lang="en-GB" noProof="0" dirty="0"/>
              <a:t>, die </a:t>
            </a:r>
            <a:r>
              <a:rPr lang="en-GB" noProof="0" dirty="0" err="1"/>
              <a:t>einführend</a:t>
            </a:r>
            <a:r>
              <a:rPr lang="en-GB" noProof="0" dirty="0"/>
              <a:t> auf den </a:t>
            </a:r>
            <a:r>
              <a:rPr lang="en-GB" noProof="0" dirty="0" err="1"/>
              <a:t>nächsten</a:t>
            </a:r>
            <a:r>
              <a:rPr lang="en-GB" noProof="0" dirty="0"/>
              <a:t> </a:t>
            </a:r>
            <a:r>
              <a:rPr lang="en-GB" noProof="0" dirty="0" err="1"/>
              <a:t>Folien</a:t>
            </a:r>
            <a:r>
              <a:rPr lang="en-GB" noProof="0" dirty="0"/>
              <a:t> </a:t>
            </a:r>
            <a:r>
              <a:rPr lang="en-GB" noProof="0" dirty="0" err="1"/>
              <a:t>präsentiert</a:t>
            </a:r>
            <a:r>
              <a:rPr lang="en-GB" noProof="0" dirty="0"/>
              <a:t> </a:t>
            </a:r>
            <a:r>
              <a:rPr lang="en-GB" noProof="0" dirty="0" err="1"/>
              <a:t>werden</a:t>
            </a:r>
            <a:r>
              <a:rPr lang="en-GB" noProof="0" dirty="0"/>
              <a:t>, </a:t>
            </a:r>
            <a:r>
              <a:rPr lang="en-GB" noProof="0" dirty="0" err="1"/>
              <a:t>beziehen</a:t>
            </a:r>
            <a:r>
              <a:rPr lang="en-GB" noProof="0" dirty="0"/>
              <a:t> </a:t>
            </a:r>
            <a:r>
              <a:rPr lang="en-GB" noProof="0" dirty="0" err="1"/>
              <a:t>sich</a:t>
            </a:r>
            <a:r>
              <a:rPr lang="en-GB" noProof="0" dirty="0"/>
              <a:t> auf </a:t>
            </a:r>
            <a:r>
              <a:rPr lang="en-GB" noProof="0" dirty="0" err="1"/>
              <a:t>Österreich</a:t>
            </a:r>
            <a:r>
              <a:rPr lang="en-GB" noProof="0" dirty="0"/>
              <a:t>. </a:t>
            </a:r>
          </a:p>
          <a:p>
            <a:r>
              <a:rPr lang="en-GB" noProof="0" dirty="0"/>
              <a:t>Sie </a:t>
            </a:r>
            <a:r>
              <a:rPr lang="en-GB" noProof="0" dirty="0" err="1"/>
              <a:t>unterscheiden</a:t>
            </a:r>
            <a:r>
              <a:rPr lang="en-GB" noProof="0" dirty="0"/>
              <a:t> </a:t>
            </a:r>
            <a:r>
              <a:rPr lang="en-GB" noProof="0" dirty="0" err="1"/>
              <a:t>sich</a:t>
            </a:r>
            <a:r>
              <a:rPr lang="en-GB" noProof="0" dirty="0"/>
              <a:t> in </a:t>
            </a:r>
            <a:r>
              <a:rPr lang="en-GB" noProof="0" dirty="0" err="1"/>
              <a:t>ihrem</a:t>
            </a:r>
            <a:r>
              <a:rPr lang="en-GB" noProof="0" dirty="0"/>
              <a:t> </a:t>
            </a:r>
            <a:r>
              <a:rPr lang="en-GB" noProof="0" dirty="0" err="1"/>
              <a:t>Auftrag</a:t>
            </a:r>
            <a:r>
              <a:rPr lang="en-GB" noProof="0" dirty="0"/>
              <a:t> und in </a:t>
            </a:r>
            <a:r>
              <a:rPr lang="en-GB" noProof="0" dirty="0" err="1"/>
              <a:t>ihren</a:t>
            </a:r>
            <a:r>
              <a:rPr lang="en-GB" noProof="0" dirty="0"/>
              <a:t> </a:t>
            </a:r>
            <a:r>
              <a:rPr lang="en-GB" noProof="0" dirty="0" err="1"/>
              <a:t>Zielen</a:t>
            </a:r>
            <a:r>
              <a:rPr lang="en-GB" noProof="0" dirty="0"/>
              <a:t>. </a:t>
            </a:r>
          </a:p>
          <a:p>
            <a:r>
              <a:rPr lang="en-GB" noProof="0" dirty="0"/>
              <a:t>Sie </a:t>
            </a:r>
            <a:r>
              <a:rPr lang="en-GB" noProof="0" dirty="0" err="1"/>
              <a:t>bestehen</a:t>
            </a:r>
            <a:r>
              <a:rPr lang="en-GB" noProof="0" dirty="0"/>
              <a:t> </a:t>
            </a:r>
            <a:r>
              <a:rPr lang="en-GB" noProof="0" dirty="0" err="1"/>
              <a:t>aus</a:t>
            </a:r>
            <a:r>
              <a:rPr lang="en-GB" noProof="0" dirty="0"/>
              <a:t> </a:t>
            </a:r>
            <a:r>
              <a:rPr lang="en-GB" noProof="0" dirty="0" err="1"/>
              <a:t>einer</a:t>
            </a:r>
            <a:r>
              <a:rPr lang="en-GB" noProof="0" dirty="0"/>
              <a:t> </a:t>
            </a:r>
            <a:r>
              <a:rPr lang="en-GB" noProof="0" dirty="0" err="1"/>
              <a:t>Reihe</a:t>
            </a:r>
            <a:r>
              <a:rPr lang="en-GB" noProof="0" dirty="0"/>
              <a:t> von </a:t>
            </a:r>
            <a:r>
              <a:rPr lang="en-GB" noProof="0" dirty="0" err="1"/>
              <a:t>Partnereinrichtungen</a:t>
            </a:r>
            <a:r>
              <a:rPr lang="en-GB" noProof="0" dirty="0"/>
              <a:t>, die </a:t>
            </a:r>
            <a:r>
              <a:rPr lang="en-GB" noProof="0" dirty="0" err="1"/>
              <a:t>ihren</a:t>
            </a:r>
            <a:r>
              <a:rPr lang="en-GB" noProof="0" dirty="0"/>
              <a:t> </a:t>
            </a:r>
            <a:r>
              <a:rPr lang="en-GB" noProof="0" dirty="0" err="1"/>
              <a:t>Zielgruppen</a:t>
            </a:r>
            <a:r>
              <a:rPr lang="en-GB" noProof="0" dirty="0"/>
              <a:t> </a:t>
            </a:r>
            <a:r>
              <a:rPr lang="en-GB" noProof="0" dirty="0" err="1"/>
              <a:t>Bildungs</a:t>
            </a:r>
            <a:r>
              <a:rPr lang="en-GB" noProof="0" dirty="0"/>
              <a:t>- und </a:t>
            </a:r>
            <a:r>
              <a:rPr lang="en-GB" noProof="0" dirty="0" err="1"/>
              <a:t>Berufsberatung</a:t>
            </a:r>
            <a:r>
              <a:rPr lang="en-GB" noProof="0" dirty="0"/>
              <a:t> </a:t>
            </a:r>
            <a:r>
              <a:rPr lang="en-GB" noProof="0" dirty="0" err="1"/>
              <a:t>anbieten</a:t>
            </a:r>
            <a:r>
              <a:rPr lang="en-GB" noProof="0" dirty="0"/>
              <a:t>. </a:t>
            </a:r>
          </a:p>
          <a:p>
            <a:r>
              <a:rPr lang="en-GB" noProof="0" dirty="0"/>
              <a:t>Die </a:t>
            </a:r>
            <a:r>
              <a:rPr lang="en-GB" noProof="0" dirty="0" err="1"/>
              <a:t>Folien</a:t>
            </a:r>
            <a:r>
              <a:rPr lang="en-GB" noProof="0" dirty="0"/>
              <a:t> </a:t>
            </a:r>
            <a:r>
              <a:rPr lang="en-GB" noProof="0" dirty="0" err="1"/>
              <a:t>liefern</a:t>
            </a:r>
            <a:r>
              <a:rPr lang="en-GB" noProof="0" dirty="0"/>
              <a:t> nur </a:t>
            </a:r>
            <a:r>
              <a:rPr lang="en-GB" noProof="0" dirty="0" err="1"/>
              <a:t>einen</a:t>
            </a:r>
            <a:r>
              <a:rPr lang="en-GB" noProof="0" dirty="0"/>
              <a:t> </a:t>
            </a:r>
            <a:r>
              <a:rPr lang="en-GB" noProof="0" dirty="0" err="1"/>
              <a:t>Überblick</a:t>
            </a:r>
            <a:r>
              <a:rPr lang="en-GB" noProof="0" dirty="0"/>
              <a:t>. Bitte </a:t>
            </a:r>
            <a:r>
              <a:rPr lang="en-GB" noProof="0" dirty="0" err="1"/>
              <a:t>sehen</a:t>
            </a:r>
            <a:r>
              <a:rPr lang="en-GB" noProof="0" dirty="0"/>
              <a:t> Sie </a:t>
            </a:r>
            <a:r>
              <a:rPr lang="en-GB" noProof="0" dirty="0" err="1"/>
              <a:t>sich</a:t>
            </a:r>
            <a:r>
              <a:rPr lang="en-GB" noProof="0" dirty="0"/>
              <a:t> </a:t>
            </a:r>
            <a:r>
              <a:rPr lang="en-GB" noProof="0" dirty="0" err="1"/>
              <a:t>auch</a:t>
            </a:r>
            <a:r>
              <a:rPr lang="en-GB" noProof="0" dirty="0"/>
              <a:t> das </a:t>
            </a:r>
            <a:r>
              <a:rPr lang="en-GB" noProof="0" dirty="0" err="1"/>
              <a:t>Dokument</a:t>
            </a:r>
            <a:r>
              <a:rPr lang="en-GB" noProof="0" dirty="0"/>
              <a:t> 2.3.3m an. </a:t>
            </a:r>
            <a:r>
              <a:rPr lang="en-GB" noProof="0" dirty="0" err="1"/>
              <a:t>Finden</a:t>
            </a:r>
            <a:r>
              <a:rPr lang="en-GB" noProof="0" dirty="0"/>
              <a:t> Sie </a:t>
            </a:r>
            <a:r>
              <a:rPr lang="en-GB" noProof="0" dirty="0" err="1"/>
              <a:t>ähnliche</a:t>
            </a:r>
            <a:r>
              <a:rPr lang="en-GB" noProof="0" dirty="0"/>
              <a:t> </a:t>
            </a:r>
            <a:r>
              <a:rPr lang="en-GB" noProof="0" dirty="0" err="1"/>
              <a:t>Netzwerke</a:t>
            </a:r>
            <a:r>
              <a:rPr lang="en-GB" noProof="0" dirty="0"/>
              <a:t> in </a:t>
            </a:r>
            <a:r>
              <a:rPr lang="en-GB" noProof="0" dirty="0" err="1"/>
              <a:t>Ihrer</a:t>
            </a:r>
            <a:r>
              <a:rPr lang="en-GB" noProof="0" dirty="0"/>
              <a:t> Region?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71592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71" y="2390187"/>
            <a:ext cx="10504487" cy="684211"/>
          </a:xfrm>
        </p:spPr>
        <p:txBody>
          <a:bodyPr>
            <a:normAutofit fontScale="90000"/>
          </a:bodyPr>
          <a:lstStyle/>
          <a:p>
            <a:r>
              <a:rPr lang="en-GB" sz="2400" noProof="0" dirty="0" err="1"/>
              <a:t>Netzwerk</a:t>
            </a:r>
            <a:r>
              <a:rPr lang="en-GB" sz="2400" noProof="0" dirty="0"/>
              <a:t> der </a:t>
            </a:r>
            <a:r>
              <a:rPr lang="en-GB" sz="2400" noProof="0" dirty="0" err="1"/>
              <a:t>Bildungs</a:t>
            </a:r>
            <a:r>
              <a:rPr lang="en-GB" sz="2400" noProof="0" dirty="0"/>
              <a:t>- und </a:t>
            </a:r>
            <a:r>
              <a:rPr lang="en-GB" sz="2400" noProof="0" dirty="0" err="1"/>
              <a:t>Berufsberatung</a:t>
            </a:r>
            <a:r>
              <a:rPr lang="en-GB" sz="2400" noProof="0" dirty="0"/>
              <a:t> NÖ (</a:t>
            </a:r>
            <a:r>
              <a:rPr lang="en-GB" sz="2400" noProof="0" dirty="0" err="1"/>
              <a:t>bbn</a:t>
            </a:r>
            <a:r>
              <a:rPr lang="en-GB" sz="2400" noProof="0" dirty="0"/>
              <a:t>)</a:t>
            </a:r>
            <a:br>
              <a:rPr lang="en-GB" sz="2400" noProof="0" dirty="0"/>
            </a:br>
            <a:endParaRPr lang="en-GB" sz="2400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113" y="3428999"/>
            <a:ext cx="10512425" cy="279949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5BBDD8C-5A72-47F0-AA2D-16E67FBB1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458282"/>
              </p:ext>
            </p:extLst>
          </p:nvPr>
        </p:nvGraphicFramePr>
        <p:xfrm>
          <a:off x="837291" y="3102927"/>
          <a:ext cx="10594067" cy="3261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776">
                  <a:extLst>
                    <a:ext uri="{9D8B030D-6E8A-4147-A177-3AD203B41FA5}">
                      <a16:colId xmlns:a16="http://schemas.microsoft.com/office/drawing/2014/main" val="1253527014"/>
                    </a:ext>
                  </a:extLst>
                </a:gridCol>
                <a:gridCol w="7958291">
                  <a:extLst>
                    <a:ext uri="{9D8B030D-6E8A-4147-A177-3AD203B41FA5}">
                      <a16:colId xmlns:a16="http://schemas.microsoft.com/office/drawing/2014/main" val="2322824393"/>
                    </a:ext>
                  </a:extLst>
                </a:gridCol>
              </a:tblGrid>
              <a:tr h="630388">
                <a:tc>
                  <a:txBody>
                    <a:bodyPr/>
                    <a:lstStyle/>
                    <a:p>
                      <a:r>
                        <a:rPr lang="de-AT" dirty="0"/>
                        <a:t>Themen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Besonderheiten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78476"/>
                  </a:ext>
                </a:extLst>
              </a:tr>
              <a:tr h="604508">
                <a:tc>
                  <a:txBody>
                    <a:bodyPr/>
                    <a:lstStyle/>
                    <a:p>
                      <a:r>
                        <a:rPr lang="de-AT" dirty="0"/>
                        <a:t>Auftrag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„Wir unterstützen und ermutigen Menschen, ihre Chancen in der Gesellschaft und am Arbeitsmarkt besser zu nutzen“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81671"/>
                  </a:ext>
                </a:extLst>
              </a:tr>
              <a:tr h="746746">
                <a:tc>
                  <a:txBody>
                    <a:bodyPr/>
                    <a:lstStyle/>
                    <a:p>
                      <a:r>
                        <a:rPr lang="de-AT" dirty="0"/>
                        <a:t>Netzwerk-Einrichtungen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Acht Einrichtungen mit sozialem Antrieb und engagiert in Bildungs- und Berufsberatung – die Angebote sind kundenorientiert, vertrauenswürdig, unabhängig und kostenfrei.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34688"/>
                  </a:ext>
                </a:extLst>
              </a:tr>
              <a:tr h="426712">
                <a:tc>
                  <a:txBody>
                    <a:bodyPr/>
                    <a:lstStyle/>
                    <a:p>
                      <a:r>
                        <a:rPr lang="de-AT" dirty="0"/>
                        <a:t>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ESF Projekt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38716"/>
                  </a:ext>
                </a:extLst>
              </a:tr>
              <a:tr h="426712">
                <a:tc>
                  <a:txBody>
                    <a:bodyPr/>
                    <a:lstStyle/>
                    <a:p>
                      <a:r>
                        <a:rPr lang="de-AT" dirty="0"/>
                        <a:t>Koordinator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Kooperationsteam aus drei Netzwerkeinrichtungen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25579"/>
                  </a:ext>
                </a:extLst>
              </a:tr>
              <a:tr h="426712">
                <a:tc>
                  <a:txBody>
                    <a:bodyPr/>
                    <a:lstStyle/>
                    <a:p>
                      <a:r>
                        <a:rPr lang="de-AT" dirty="0"/>
                        <a:t>Nutzen und Tragweite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Alle Erwachsenen, die in Österreich im Bundesstaat Niederösterreich leben.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2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3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56" y="2563099"/>
            <a:ext cx="10504487" cy="684211"/>
          </a:xfrm>
        </p:spPr>
        <p:txBody>
          <a:bodyPr>
            <a:normAutofit fontScale="90000"/>
          </a:bodyPr>
          <a:lstStyle/>
          <a:p>
            <a:r>
              <a:rPr lang="en-GB" sz="2400" noProof="0" dirty="0" err="1"/>
              <a:t>Bildungsnetzwerk</a:t>
            </a:r>
            <a:r>
              <a:rPr lang="en-GB" sz="2400" noProof="0" dirty="0"/>
              <a:t> </a:t>
            </a:r>
            <a:r>
              <a:rPr lang="en-GB" sz="2400" noProof="0" dirty="0" err="1"/>
              <a:t>Steiermark</a:t>
            </a:r>
            <a:br>
              <a:rPr lang="en-GB" sz="2400" noProof="0" dirty="0"/>
            </a:br>
            <a:endParaRPr lang="en-GB" sz="2400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113" y="3428999"/>
            <a:ext cx="10512425" cy="279949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5BBDD8C-5A72-47F0-AA2D-16E67FBB1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80432"/>
              </p:ext>
            </p:extLst>
          </p:nvPr>
        </p:nvGraphicFramePr>
        <p:xfrm>
          <a:off x="796471" y="3247311"/>
          <a:ext cx="10634887" cy="3100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291">
                  <a:extLst>
                    <a:ext uri="{9D8B030D-6E8A-4147-A177-3AD203B41FA5}">
                      <a16:colId xmlns:a16="http://schemas.microsoft.com/office/drawing/2014/main" val="1253527014"/>
                    </a:ext>
                  </a:extLst>
                </a:gridCol>
                <a:gridCol w="8072596">
                  <a:extLst>
                    <a:ext uri="{9D8B030D-6E8A-4147-A177-3AD203B41FA5}">
                      <a16:colId xmlns:a16="http://schemas.microsoft.com/office/drawing/2014/main" val="2322824393"/>
                    </a:ext>
                  </a:extLst>
                </a:gridCol>
              </a:tblGrid>
              <a:tr h="540343">
                <a:tc>
                  <a:txBody>
                    <a:bodyPr/>
                    <a:lstStyle/>
                    <a:p>
                      <a:r>
                        <a:rPr lang="de-AT" dirty="0"/>
                        <a:t>Themen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Besonderheiten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78476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r>
                        <a:rPr lang="de-AT" dirty="0"/>
                        <a:t>Auftrag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In Kooperation mit Erwachsenenbildungseinrichtungen in der Steiermark ergänzt das Netzwerk Strukturen und Angebote, die den Zugang zu Bildung erleichtern.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81671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r>
                        <a:rPr lang="de-AT" dirty="0"/>
                        <a:t>Netzwerk-Einrichtungen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Das Netzwerk umfasst 82 Erwachsenenbildungseinrichtungen und Initiativen, die sich in der Weiterbildung, Berufs(aus)</a:t>
                      </a:r>
                      <a:r>
                        <a:rPr lang="de-AT" sz="1400" dirty="0" err="1"/>
                        <a:t>bildung</a:t>
                      </a:r>
                      <a:r>
                        <a:rPr lang="de-AT" sz="1400" dirty="0"/>
                        <a:t>, beruflicher Beratung und sozialer Gleichheit engagieren.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34688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de-AT" dirty="0"/>
                        <a:t>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Initiiert durch Erwachsenenbildungseinrichtungen in der Steiermark, finanziert durch das Bundesland Steiermark - ESF Projekt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38716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de-AT" dirty="0"/>
                        <a:t>Koordinator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Kooperatives Team mit spezialisierten Funktionen: Geschäftsführer, Bereichsmanager, Kommunikation, Dienststellen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25579"/>
                  </a:ext>
                </a:extLst>
              </a:tr>
              <a:tr h="361484">
                <a:tc>
                  <a:txBody>
                    <a:bodyPr/>
                    <a:lstStyle/>
                    <a:p>
                      <a:r>
                        <a:rPr lang="de-AT" dirty="0"/>
                        <a:t>Nutzen und Tragweite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Alle </a:t>
                      </a:r>
                      <a:r>
                        <a:rPr lang="de-AT" sz="1400" dirty="0" err="1"/>
                        <a:t>Erwachsenene</a:t>
                      </a:r>
                      <a:r>
                        <a:rPr lang="de-AT" sz="1400" dirty="0"/>
                        <a:t>, die in Österreich im Bundesland Steiermark leben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2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5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EA9B-BC8C-498B-861F-77EF91D2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814" y="2508523"/>
            <a:ext cx="10504487" cy="684211"/>
          </a:xfrm>
        </p:spPr>
        <p:txBody>
          <a:bodyPr>
            <a:normAutofit fontScale="90000"/>
          </a:bodyPr>
          <a:lstStyle/>
          <a:p>
            <a:r>
              <a:rPr lang="en-GB" sz="2400" noProof="0" dirty="0" err="1"/>
              <a:t>Bildungs</a:t>
            </a:r>
            <a:r>
              <a:rPr lang="en-GB" sz="2400" noProof="0" dirty="0"/>
              <a:t>- und </a:t>
            </a:r>
            <a:r>
              <a:rPr lang="en-GB" sz="2400" noProof="0" dirty="0" err="1"/>
              <a:t>Beratungsnetzwerk</a:t>
            </a:r>
            <a:r>
              <a:rPr lang="en-GB" sz="2400" noProof="0" dirty="0"/>
              <a:t> des </a:t>
            </a:r>
            <a:r>
              <a:rPr lang="en-GB" sz="2400" noProof="0" dirty="0" err="1"/>
              <a:t>ibw</a:t>
            </a:r>
            <a:r>
              <a:rPr lang="en-GB" sz="2400" noProof="0" dirty="0"/>
              <a:t> der </a:t>
            </a:r>
            <a:r>
              <a:rPr lang="en-GB" sz="2400" noProof="0" dirty="0" err="1"/>
              <a:t>Wirtschaftskammer</a:t>
            </a:r>
            <a:r>
              <a:rPr lang="en-GB" sz="2400" noProof="0" dirty="0"/>
              <a:t> </a:t>
            </a:r>
            <a:r>
              <a:rPr lang="en-GB" sz="2400" noProof="0" dirty="0" err="1"/>
              <a:t>Österreich</a:t>
            </a:r>
            <a:endParaRPr lang="en-GB" sz="2400" noProof="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96153C-E661-412C-A7AC-226AF17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113" y="3428999"/>
            <a:ext cx="10512425" cy="2799495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96F76-E243-430E-96C2-3BD52E9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55BBDD8C-5A72-47F0-AA2D-16E67FBB1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375469"/>
              </p:ext>
            </p:extLst>
          </p:nvPr>
        </p:nvGraphicFramePr>
        <p:xfrm>
          <a:off x="837291" y="3325087"/>
          <a:ext cx="10594067" cy="3035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776">
                  <a:extLst>
                    <a:ext uri="{9D8B030D-6E8A-4147-A177-3AD203B41FA5}">
                      <a16:colId xmlns:a16="http://schemas.microsoft.com/office/drawing/2014/main" val="1253527014"/>
                    </a:ext>
                  </a:extLst>
                </a:gridCol>
                <a:gridCol w="7958291">
                  <a:extLst>
                    <a:ext uri="{9D8B030D-6E8A-4147-A177-3AD203B41FA5}">
                      <a16:colId xmlns:a16="http://schemas.microsoft.com/office/drawing/2014/main" val="2322824393"/>
                    </a:ext>
                  </a:extLst>
                </a:gridCol>
              </a:tblGrid>
              <a:tr h="425571">
                <a:tc>
                  <a:txBody>
                    <a:bodyPr/>
                    <a:lstStyle/>
                    <a:p>
                      <a:r>
                        <a:rPr lang="de-AT" dirty="0"/>
                        <a:t>Themen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Besonderheiten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78476"/>
                  </a:ext>
                </a:extLst>
              </a:tr>
              <a:tr h="561686">
                <a:tc>
                  <a:txBody>
                    <a:bodyPr/>
                    <a:lstStyle/>
                    <a:p>
                      <a:r>
                        <a:rPr lang="de-AT" dirty="0"/>
                        <a:t>Auftrag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Forschung und Entwicklung an den Schnittstellen von </a:t>
                      </a:r>
                      <a:r>
                        <a:rPr lang="de-DE" sz="1400" dirty="0"/>
                        <a:t>Bildung, Wirtschaft und Qualifikation (Berufsbildung) in Österreich. 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81671"/>
                  </a:ext>
                </a:extLst>
              </a:tr>
              <a:tr h="693847">
                <a:tc>
                  <a:txBody>
                    <a:bodyPr/>
                    <a:lstStyle/>
                    <a:p>
                      <a:r>
                        <a:rPr lang="de-AT" dirty="0"/>
                        <a:t>Netzwerk-Einrichtungen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3 Einrichtungen der Österreichischen Wirtschaftskammer bieten Weiterbildung, berufliche Beratung und besondere Angebote für Unternehmen an.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34688"/>
                  </a:ext>
                </a:extLst>
              </a:tr>
              <a:tr h="396484">
                <a:tc>
                  <a:txBody>
                    <a:bodyPr/>
                    <a:lstStyle/>
                    <a:p>
                      <a:r>
                        <a:rPr lang="de-AT" dirty="0"/>
                        <a:t>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Österreichische Wirtschaftskammer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38716"/>
                  </a:ext>
                </a:extLst>
              </a:tr>
              <a:tr h="396484">
                <a:tc>
                  <a:txBody>
                    <a:bodyPr/>
                    <a:lstStyle/>
                    <a:p>
                      <a:r>
                        <a:rPr lang="de-AT" dirty="0"/>
                        <a:t>Koordinator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Ibw</a:t>
                      </a:r>
                      <a:r>
                        <a:rPr lang="de-AT" sz="1400" dirty="0"/>
                        <a:t> Institut für Bildung und Wirtschaft in Österreich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25579"/>
                  </a:ext>
                </a:extLst>
              </a:tr>
              <a:tr h="561686">
                <a:tc>
                  <a:txBody>
                    <a:bodyPr/>
                    <a:lstStyle/>
                    <a:p>
                      <a:r>
                        <a:rPr lang="de-AT" dirty="0"/>
                        <a:t>Nutzen und Tragweite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Alle Österreichischen Unternehmen und Erwachsene, die in Österreich leben. Agenturen in jedem Österreichischen Bundesland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28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2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1766E-C461-44C6-999D-2AF60C111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3821"/>
            <a:ext cx="10515600" cy="2955472"/>
          </a:xfrm>
        </p:spPr>
        <p:txBody>
          <a:bodyPr>
            <a:normAutofit fontScale="90000"/>
          </a:bodyPr>
          <a:lstStyle/>
          <a:p>
            <a:r>
              <a:rPr lang="en-GB" noProof="0" dirty="0" err="1"/>
              <a:t>Vielen</a:t>
            </a:r>
            <a:r>
              <a:rPr lang="en-GB" noProof="0" dirty="0"/>
              <a:t> Dank </a:t>
            </a:r>
            <a:r>
              <a:rPr lang="en-GB" noProof="0" dirty="0" err="1"/>
              <a:t>für</a:t>
            </a:r>
            <a:r>
              <a:rPr lang="en-GB" noProof="0" dirty="0"/>
              <a:t> </a:t>
            </a:r>
            <a:r>
              <a:rPr lang="en-GB" noProof="0" dirty="0" err="1"/>
              <a:t>Ihre</a:t>
            </a:r>
            <a:r>
              <a:rPr lang="en-GB" noProof="0" dirty="0"/>
              <a:t> </a:t>
            </a:r>
            <a:r>
              <a:rPr lang="en-GB" noProof="0" dirty="0" err="1"/>
              <a:t>Aufmerksamkeit</a:t>
            </a:r>
            <a:r>
              <a:rPr lang="en-GB" noProof="0" dirty="0"/>
              <a:t>!</a:t>
            </a:r>
            <a:br>
              <a:rPr lang="en-GB" noProof="0" dirty="0"/>
            </a:br>
            <a:br>
              <a:rPr lang="en-GB" noProof="0" dirty="0"/>
            </a:br>
            <a:r>
              <a:rPr lang="en-GB" noProof="0" dirty="0" err="1"/>
              <a:t>Wir</a:t>
            </a:r>
            <a:r>
              <a:rPr lang="en-GB" noProof="0" dirty="0"/>
              <a:t> </a:t>
            </a:r>
            <a:r>
              <a:rPr lang="en-GB" noProof="0" dirty="0" err="1"/>
              <a:t>freuen</a:t>
            </a:r>
            <a:r>
              <a:rPr lang="en-GB" noProof="0" dirty="0"/>
              <a:t> </a:t>
            </a:r>
            <a:r>
              <a:rPr lang="en-GB" noProof="0" dirty="0" err="1"/>
              <a:t>uns</a:t>
            </a:r>
            <a:r>
              <a:rPr lang="en-GB" noProof="0" dirty="0"/>
              <a:t> auf </a:t>
            </a:r>
            <a:r>
              <a:rPr lang="en-GB" noProof="0" dirty="0" err="1"/>
              <a:t>Ihre</a:t>
            </a:r>
            <a:r>
              <a:rPr lang="en-GB" noProof="0" dirty="0"/>
              <a:t> </a:t>
            </a:r>
            <a:r>
              <a:rPr lang="en-GB" noProof="0" dirty="0" err="1"/>
              <a:t>Kommentare</a:t>
            </a:r>
            <a:r>
              <a:rPr lang="en-GB" noProof="0" dirty="0"/>
              <a:t> und </a:t>
            </a:r>
            <a:r>
              <a:rPr lang="en-GB" noProof="0" dirty="0" err="1"/>
              <a:t>beantworten</a:t>
            </a:r>
            <a:r>
              <a:rPr lang="en-GB" noProof="0" dirty="0"/>
              <a:t> </a:t>
            </a:r>
            <a:r>
              <a:rPr lang="en-GB" noProof="0" dirty="0" err="1"/>
              <a:t>Ihre</a:t>
            </a:r>
            <a:r>
              <a:rPr lang="en-GB" noProof="0" dirty="0"/>
              <a:t> </a:t>
            </a:r>
            <a:r>
              <a:rPr lang="en-GB" noProof="0" dirty="0" err="1"/>
              <a:t>Fragen</a:t>
            </a:r>
            <a:r>
              <a:rPr lang="en-GB" noProof="0" dirty="0"/>
              <a:t>!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9F50C51-C445-4F1A-96E0-5965085B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249630719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0</TotalTime>
  <Words>438</Words>
  <Application>Microsoft Office PowerPoint</Application>
  <PresentationFormat>Breitbild</PresentationFormat>
  <Paragraphs>62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Open Sans Extrabold</vt:lpstr>
      <vt:lpstr>Open Sans Light</vt:lpstr>
      <vt:lpstr>„Office“ tema</vt:lpstr>
      <vt:lpstr>Modul 2, Lerneinheit 3 Kooperationsnetzwerke Beispiele regionaler Bildungs- und Beratungsnetzwerke in Österreich </vt:lpstr>
      <vt:lpstr>Beispiele von Bildungs- und Beratungskooperationsnetzwerken</vt:lpstr>
      <vt:lpstr>Netzwerk der Bildungs- und Berufsberatung NÖ (bbn) </vt:lpstr>
      <vt:lpstr>Bildungsnetzwerk Steiermark </vt:lpstr>
      <vt:lpstr>Bildungs- und Beratungsnetzwerk des ibw der Wirtschaftskammer Österreich</vt:lpstr>
      <vt:lpstr>Vielen Dank für Ihre Aufmerksamkeit!  Wir freuen uns auf Ihre Kommentare und beantworten Ihre Fragen!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Edmund Panzenböck</cp:lastModifiedBy>
  <cp:revision>166</cp:revision>
  <cp:lastPrinted>2021-04-21T10:54:37Z</cp:lastPrinted>
  <dcterms:created xsi:type="dcterms:W3CDTF">2020-01-27T22:45:30Z</dcterms:created>
  <dcterms:modified xsi:type="dcterms:W3CDTF">2022-08-18T09:27:22Z</dcterms:modified>
</cp:coreProperties>
</file>