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1" r:id="rId3"/>
  </p:sldMasterIdLst>
  <p:notesMasterIdLst>
    <p:notesMasterId r:id="rId27"/>
  </p:notesMasterIdLst>
  <p:sldIdLst>
    <p:sldId id="256" r:id="rId4"/>
    <p:sldId id="264" r:id="rId5"/>
    <p:sldId id="261" r:id="rId6"/>
    <p:sldId id="266" r:id="rId7"/>
    <p:sldId id="281" r:id="rId8"/>
    <p:sldId id="282" r:id="rId9"/>
    <p:sldId id="259" r:id="rId10"/>
    <p:sldId id="335" r:id="rId11"/>
    <p:sldId id="336" r:id="rId12"/>
    <p:sldId id="339" r:id="rId13"/>
    <p:sldId id="348" r:id="rId14"/>
    <p:sldId id="338" r:id="rId15"/>
    <p:sldId id="337" r:id="rId16"/>
    <p:sldId id="341" r:id="rId17"/>
    <p:sldId id="340" r:id="rId18"/>
    <p:sldId id="349" r:id="rId19"/>
    <p:sldId id="342" r:id="rId20"/>
    <p:sldId id="343" r:id="rId21"/>
    <p:sldId id="344" r:id="rId22"/>
    <p:sldId id="345" r:id="rId23"/>
    <p:sldId id="346" r:id="rId24"/>
    <p:sldId id="350" r:id="rId25"/>
    <p:sldId id="34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uanetti Alessandra" initials="ZA" lastIdx="3" clrIdx="0">
    <p:extLst>
      <p:ext uri="{19B8F6BF-5375-455C-9EA6-DF929625EA0E}">
        <p15:presenceInfo xmlns:p15="http://schemas.microsoft.com/office/powerpoint/2012/main" userId="Zuanetti Alessand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60"/>
  </p:normalViewPr>
  <p:slideViewPr>
    <p:cSldViewPr snapToGrid="0" showGuides="1">
      <p:cViewPr varScale="1">
        <p:scale>
          <a:sx n="108" d="100"/>
          <a:sy n="108" d="100"/>
        </p:scale>
        <p:origin x="69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FD7163-3A62-4FDF-B00B-64F31BD20303}" type="datetimeFigureOut">
              <a:rPr lang="en-GB" smtClean="0"/>
              <a:t>18/08/2022</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55B19F-4498-48DC-A4C1-7475EBB659C3}" type="slidenum">
              <a:rPr lang="en-GB" smtClean="0"/>
              <a:t>‹Nr.›</a:t>
            </a:fld>
            <a:endParaRPr lang="en-GB"/>
          </a:p>
        </p:txBody>
      </p:sp>
    </p:spTree>
    <p:extLst>
      <p:ext uri="{BB962C8B-B14F-4D97-AF65-F5344CB8AC3E}">
        <p14:creationId xmlns:p14="http://schemas.microsoft.com/office/powerpoint/2010/main" val="2490258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IE" dirty="0"/>
          </a:p>
        </p:txBody>
      </p:sp>
      <p:sp>
        <p:nvSpPr>
          <p:cNvPr id="4" name="Foliennummernplatzhalter 3"/>
          <p:cNvSpPr>
            <a:spLocks noGrp="1"/>
          </p:cNvSpPr>
          <p:nvPr>
            <p:ph type="sldNum" sz="quarter" idx="10"/>
          </p:nvPr>
        </p:nvSpPr>
        <p:spPr/>
        <p:txBody>
          <a:bodyPr/>
          <a:lstStyle/>
          <a:p>
            <a:fld id="{B955B19F-4498-48DC-A4C1-7475EBB659C3}" type="slidenum">
              <a:rPr lang="en-GB" smtClean="0"/>
              <a:t>3</a:t>
            </a:fld>
            <a:endParaRPr lang="en-GB"/>
          </a:p>
        </p:txBody>
      </p:sp>
    </p:spTree>
    <p:extLst>
      <p:ext uri="{BB962C8B-B14F-4D97-AF65-F5344CB8AC3E}">
        <p14:creationId xmlns:p14="http://schemas.microsoft.com/office/powerpoint/2010/main" val="3002354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err="1"/>
              <a:t>Introduction</a:t>
            </a:r>
            <a:r>
              <a:rPr lang="de-DE" dirty="0"/>
              <a:t> </a:t>
            </a:r>
            <a:r>
              <a:rPr lang="de-DE" dirty="0" err="1"/>
              <a:t>and</a:t>
            </a:r>
            <a:r>
              <a:rPr lang="de-DE" dirty="0"/>
              <a:t> Description </a:t>
            </a:r>
            <a:r>
              <a:rPr lang="de-DE" dirty="0" err="1"/>
              <a:t>of</a:t>
            </a:r>
            <a:r>
              <a:rPr lang="de-DE" dirty="0"/>
              <a:t> </a:t>
            </a:r>
            <a:r>
              <a:rPr lang="de-DE" dirty="0" err="1"/>
              <a:t>the</a:t>
            </a:r>
            <a:r>
              <a:rPr lang="de-DE" dirty="0"/>
              <a:t> </a:t>
            </a:r>
            <a:r>
              <a:rPr lang="de-DE" dirty="0" err="1"/>
              <a:t>goal</a:t>
            </a:r>
            <a:r>
              <a:rPr lang="de-DE" dirty="0"/>
              <a:t> </a:t>
            </a:r>
            <a:r>
              <a:rPr lang="de-DE" dirty="0" err="1"/>
              <a:t>of</a:t>
            </a:r>
            <a:r>
              <a:rPr lang="de-DE" dirty="0"/>
              <a:t> </a:t>
            </a:r>
            <a:r>
              <a:rPr lang="de-DE" dirty="0" err="1"/>
              <a:t>the</a:t>
            </a:r>
            <a:r>
              <a:rPr lang="de-DE" dirty="0"/>
              <a:t> </a:t>
            </a:r>
            <a:r>
              <a:rPr lang="de-DE" dirty="0" err="1"/>
              <a:t>session</a:t>
            </a:r>
            <a:r>
              <a:rPr lang="de-DE" dirty="0"/>
              <a:t> </a:t>
            </a:r>
          </a:p>
          <a:p>
            <a:endParaRPr lang="de-DE" dirty="0"/>
          </a:p>
          <a:p>
            <a:endParaRPr lang="de-DE" dirty="0"/>
          </a:p>
          <a:p>
            <a:r>
              <a:rPr lang="de-DE" dirty="0"/>
              <a:t>Teaching </a:t>
            </a:r>
            <a:r>
              <a:rPr lang="de-DE" dirty="0" err="1"/>
              <a:t>and</a:t>
            </a:r>
            <a:r>
              <a:rPr lang="de-DE" dirty="0"/>
              <a:t> </a:t>
            </a:r>
            <a:r>
              <a:rPr lang="de-DE" dirty="0" err="1"/>
              <a:t>learning</a:t>
            </a:r>
            <a:r>
              <a:rPr lang="de-DE" dirty="0"/>
              <a:t> </a:t>
            </a:r>
            <a:r>
              <a:rPr lang="de-DE" dirty="0" err="1"/>
              <a:t>Activity</a:t>
            </a:r>
            <a:r>
              <a:rPr lang="de-DE" dirty="0"/>
              <a:t> 1: </a:t>
            </a:r>
            <a:r>
              <a:rPr lang="de-DE" dirty="0" err="1"/>
              <a:t>Knowing</a:t>
            </a:r>
            <a:r>
              <a:rPr lang="de-DE" dirty="0"/>
              <a:t> </a:t>
            </a:r>
            <a:r>
              <a:rPr lang="de-DE" dirty="0" err="1"/>
              <a:t>basic</a:t>
            </a:r>
            <a:r>
              <a:rPr lang="de-DE" dirty="0"/>
              <a:t> </a:t>
            </a:r>
            <a:r>
              <a:rPr lang="de-DE" dirty="0" err="1"/>
              <a:t>definitions</a:t>
            </a:r>
            <a:r>
              <a:rPr lang="de-DE" dirty="0"/>
              <a:t> </a:t>
            </a:r>
            <a:r>
              <a:rPr lang="de-DE" dirty="0" err="1"/>
              <a:t>of</a:t>
            </a:r>
            <a:r>
              <a:rPr lang="de-DE" dirty="0"/>
              <a:t> CGC </a:t>
            </a:r>
            <a:r>
              <a:rPr lang="de-DE" dirty="0" err="1"/>
              <a:t>and</a:t>
            </a:r>
            <a:r>
              <a:rPr lang="de-DE" dirty="0"/>
              <a:t> </a:t>
            </a:r>
            <a:r>
              <a:rPr lang="de-DE" dirty="0" err="1"/>
              <a:t>other</a:t>
            </a:r>
            <a:r>
              <a:rPr lang="de-DE" dirty="0"/>
              <a:t> “innovative” </a:t>
            </a:r>
            <a:r>
              <a:rPr lang="de-DE" dirty="0" err="1"/>
              <a:t>concepts</a:t>
            </a:r>
            <a:r>
              <a:rPr lang="de-DE" dirty="0"/>
              <a:t> </a:t>
            </a:r>
          </a:p>
          <a:p>
            <a:endParaRPr lang="de-DE" dirty="0"/>
          </a:p>
          <a:p>
            <a:r>
              <a:rPr lang="de-DE" dirty="0"/>
              <a:t>Teaching </a:t>
            </a:r>
            <a:r>
              <a:rPr lang="de-DE" dirty="0" err="1"/>
              <a:t>and</a:t>
            </a:r>
            <a:r>
              <a:rPr lang="de-DE" dirty="0"/>
              <a:t> </a:t>
            </a:r>
            <a:r>
              <a:rPr lang="de-DE" dirty="0" err="1"/>
              <a:t>learning</a:t>
            </a:r>
            <a:r>
              <a:rPr lang="de-DE" dirty="0"/>
              <a:t> </a:t>
            </a:r>
            <a:r>
              <a:rPr lang="de-DE" dirty="0" err="1"/>
              <a:t>Activity</a:t>
            </a:r>
            <a:r>
              <a:rPr lang="de-DE" dirty="0"/>
              <a:t> 2: </a:t>
            </a:r>
            <a:r>
              <a:rPr lang="de-DE" dirty="0" err="1"/>
              <a:t>Knowing</a:t>
            </a:r>
            <a:r>
              <a:rPr lang="de-DE" dirty="0"/>
              <a:t> </a:t>
            </a:r>
            <a:r>
              <a:rPr lang="de-DE" dirty="0" err="1"/>
              <a:t>basic</a:t>
            </a:r>
            <a:r>
              <a:rPr lang="de-DE" dirty="0"/>
              <a:t> </a:t>
            </a:r>
            <a:r>
              <a:rPr lang="de-DE" dirty="0" err="1"/>
              <a:t>aspects</a:t>
            </a:r>
            <a:r>
              <a:rPr lang="de-DE" dirty="0"/>
              <a:t> </a:t>
            </a:r>
            <a:r>
              <a:rPr lang="de-DE" dirty="0" err="1"/>
              <a:t>of</a:t>
            </a:r>
            <a:r>
              <a:rPr lang="de-DE" dirty="0"/>
              <a:t> HRD (</a:t>
            </a:r>
            <a:r>
              <a:rPr lang="de-DE" dirty="0" err="1"/>
              <a:t>connection</a:t>
            </a:r>
            <a:r>
              <a:rPr lang="de-DE" dirty="0"/>
              <a:t> </a:t>
            </a:r>
            <a:r>
              <a:rPr lang="de-DE" dirty="0" err="1"/>
              <a:t>to</a:t>
            </a:r>
            <a:r>
              <a:rPr lang="de-DE" dirty="0"/>
              <a:t> </a:t>
            </a:r>
            <a:r>
              <a:rPr lang="de-DE" dirty="0" err="1"/>
              <a:t>unit</a:t>
            </a:r>
            <a:r>
              <a:rPr lang="de-DE" dirty="0"/>
              <a:t> 2) </a:t>
            </a:r>
          </a:p>
          <a:p>
            <a:endParaRPr lang="de-DE" dirty="0"/>
          </a:p>
          <a:p>
            <a:r>
              <a:rPr lang="de-DE" dirty="0"/>
              <a:t>Learning </a:t>
            </a:r>
            <a:r>
              <a:rPr lang="de-DE" dirty="0" err="1"/>
              <a:t>Activity</a:t>
            </a:r>
            <a:r>
              <a:rPr lang="de-DE" dirty="0"/>
              <a:t> 1: </a:t>
            </a:r>
            <a:r>
              <a:rPr lang="de-DE" dirty="0" err="1"/>
              <a:t>Developing</a:t>
            </a:r>
            <a:r>
              <a:rPr lang="de-DE" dirty="0"/>
              <a:t> </a:t>
            </a:r>
            <a:r>
              <a:rPr lang="de-DE" dirty="0" err="1"/>
              <a:t>knowledge</a:t>
            </a:r>
            <a:r>
              <a:rPr lang="de-DE" dirty="0"/>
              <a:t> </a:t>
            </a:r>
            <a:r>
              <a:rPr lang="de-DE" dirty="0" err="1"/>
              <a:t>about</a:t>
            </a:r>
            <a:r>
              <a:rPr lang="de-DE" dirty="0"/>
              <a:t> </a:t>
            </a:r>
            <a:r>
              <a:rPr lang="de-DE" dirty="0" err="1"/>
              <a:t>intersections</a:t>
            </a:r>
            <a:r>
              <a:rPr lang="de-DE" dirty="0"/>
              <a:t> </a:t>
            </a:r>
            <a:r>
              <a:rPr lang="de-DE" dirty="0" err="1"/>
              <a:t>between</a:t>
            </a:r>
            <a:r>
              <a:rPr lang="de-DE" dirty="0"/>
              <a:t> CGC </a:t>
            </a:r>
            <a:r>
              <a:rPr lang="de-DE" dirty="0" err="1"/>
              <a:t>and</a:t>
            </a:r>
            <a:r>
              <a:rPr lang="de-DE" dirty="0"/>
              <a:t> HRD in </a:t>
            </a:r>
            <a:r>
              <a:rPr lang="de-DE" dirty="0" err="1"/>
              <a:t>enterprises</a:t>
            </a:r>
            <a:r>
              <a:rPr lang="de-DE" dirty="0"/>
              <a:t> </a:t>
            </a:r>
          </a:p>
          <a:p>
            <a:endParaRPr lang="de-DE" dirty="0"/>
          </a:p>
          <a:p>
            <a:r>
              <a:rPr lang="de-DE" dirty="0"/>
              <a:t>Learning </a:t>
            </a:r>
            <a:r>
              <a:rPr lang="de-DE" dirty="0" err="1"/>
              <a:t>Activity</a:t>
            </a:r>
            <a:r>
              <a:rPr lang="de-DE" dirty="0"/>
              <a:t> 2: </a:t>
            </a:r>
            <a:r>
              <a:rPr lang="de-DE" dirty="0" err="1"/>
              <a:t>Knowing</a:t>
            </a:r>
            <a:r>
              <a:rPr lang="de-DE" dirty="0"/>
              <a:t> </a:t>
            </a:r>
            <a:r>
              <a:rPr lang="de-DE" dirty="0" err="1"/>
              <a:t>typical</a:t>
            </a:r>
            <a:r>
              <a:rPr lang="de-DE" dirty="0"/>
              <a:t> </a:t>
            </a:r>
            <a:r>
              <a:rPr lang="de-DE" dirty="0" err="1"/>
              <a:t>cases</a:t>
            </a:r>
            <a:r>
              <a:rPr lang="de-DE" dirty="0"/>
              <a:t> </a:t>
            </a:r>
            <a:r>
              <a:rPr lang="de-DE" dirty="0" err="1"/>
              <a:t>of</a:t>
            </a:r>
            <a:r>
              <a:rPr lang="de-DE" dirty="0"/>
              <a:t> </a:t>
            </a:r>
            <a:r>
              <a:rPr lang="de-DE" dirty="0" err="1"/>
              <a:t>intersection</a:t>
            </a:r>
            <a:r>
              <a:rPr lang="de-DE" dirty="0"/>
              <a:t> </a:t>
            </a:r>
            <a:r>
              <a:rPr lang="de-DE" dirty="0" err="1"/>
              <a:t>between</a:t>
            </a:r>
            <a:r>
              <a:rPr lang="de-DE" dirty="0"/>
              <a:t> CGC </a:t>
            </a:r>
            <a:r>
              <a:rPr lang="de-DE" dirty="0" err="1"/>
              <a:t>and</a:t>
            </a:r>
            <a:r>
              <a:rPr lang="de-DE" dirty="0"/>
              <a:t> HRD in </a:t>
            </a:r>
            <a:r>
              <a:rPr lang="de-DE" dirty="0" err="1"/>
              <a:t>enterprises</a:t>
            </a:r>
            <a:r>
              <a:rPr lang="de-DE" dirty="0"/>
              <a:t> </a:t>
            </a:r>
          </a:p>
          <a:p>
            <a:endParaRPr lang="de-DE" dirty="0"/>
          </a:p>
          <a:p>
            <a:r>
              <a:rPr lang="de-DE" dirty="0" err="1"/>
              <a:t>Closing</a:t>
            </a:r>
            <a:r>
              <a:rPr lang="de-DE" dirty="0"/>
              <a:t> </a:t>
            </a:r>
            <a:r>
              <a:rPr lang="de-DE" dirty="0" err="1"/>
              <a:t>thoughts</a:t>
            </a:r>
            <a:r>
              <a:rPr lang="de-DE" dirty="0"/>
              <a:t> </a:t>
            </a:r>
          </a:p>
          <a:p>
            <a:endParaRPr lang="de-DE" dirty="0"/>
          </a:p>
          <a:p>
            <a:r>
              <a:rPr lang="de-DE" dirty="0" err="1"/>
              <a:t>Homework</a:t>
            </a:r>
            <a:r>
              <a:rPr lang="de-DE" dirty="0"/>
              <a:t>   </a:t>
            </a:r>
          </a:p>
          <a:p>
            <a:endParaRPr lang="de-DE" dirty="0"/>
          </a:p>
          <a:p>
            <a:r>
              <a:rPr lang="de-DE" dirty="0"/>
              <a:t>Evaluation Level </a:t>
            </a:r>
            <a:r>
              <a:rPr lang="de-DE" dirty="0" err="1"/>
              <a:t>of</a:t>
            </a:r>
            <a:r>
              <a:rPr lang="de-DE" dirty="0"/>
              <a:t> </a:t>
            </a:r>
            <a:r>
              <a:rPr lang="de-DE" dirty="0" err="1"/>
              <a:t>learning</a:t>
            </a:r>
            <a:r>
              <a:rPr lang="de-DE" dirty="0"/>
              <a:t> </a:t>
            </a:r>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F2A99-8335-4AAC-9EFD-09FA6B9BBADF}" type="slidenum">
              <a:rPr kumimoji="0" lang="lt-L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lt-L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6722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Später </a:t>
            </a:r>
            <a:r>
              <a:rPr lang="en-US" b="1" dirty="0" err="1"/>
              <a:t>Lesen</a:t>
            </a:r>
            <a:r>
              <a:rPr lang="en-US" b="1" dirty="0"/>
              <a:t> Sie bitte Material No. 1</a:t>
            </a:r>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F2A99-8335-4AAC-9EFD-09FA6B9BBADF}" type="slidenum">
              <a:rPr kumimoji="0" lang="lt-L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lt-L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5740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181AED-DAF0-46C6-9000-63E4BCF1DCA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AEA796C0-9551-40B0-81DF-0B8C52F980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a:extLst>
              <a:ext uri="{FF2B5EF4-FFF2-40B4-BE49-F238E27FC236}">
                <a16:creationId xmlns:a16="http://schemas.microsoft.com/office/drawing/2014/main" id="{6F736C63-7148-4E4F-A829-B7EE5520AC46}"/>
              </a:ext>
            </a:extLst>
          </p:cNvPr>
          <p:cNvSpPr>
            <a:spLocks noGrp="1"/>
          </p:cNvSpPr>
          <p:nvPr>
            <p:ph type="dt" sz="half" idx="10"/>
          </p:nvPr>
        </p:nvSpPr>
        <p:spPr/>
        <p:txBody>
          <a:bodyPr/>
          <a:lstStyle/>
          <a:p>
            <a:fld id="{58E5EB79-E44B-4757-87D8-44D703D947F4}" type="datetimeFigureOut">
              <a:rPr lang="en-GB" smtClean="0"/>
              <a:t>18/08/2022</a:t>
            </a:fld>
            <a:endParaRPr lang="en-GB"/>
          </a:p>
        </p:txBody>
      </p:sp>
      <p:sp>
        <p:nvSpPr>
          <p:cNvPr id="5" name="Segnaposto piè di pagina 4">
            <a:extLst>
              <a:ext uri="{FF2B5EF4-FFF2-40B4-BE49-F238E27FC236}">
                <a16:creationId xmlns:a16="http://schemas.microsoft.com/office/drawing/2014/main" id="{95A787BE-5B12-409E-BDF2-6E43FFD7FFA4}"/>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B0D0B434-D4C6-48A1-A3F7-98E3FCFD3610}"/>
              </a:ext>
            </a:extLst>
          </p:cNvPr>
          <p:cNvSpPr>
            <a:spLocks noGrp="1"/>
          </p:cNvSpPr>
          <p:nvPr>
            <p:ph type="sldNum" sz="quarter" idx="12"/>
          </p:nvPr>
        </p:nvSpPr>
        <p:spPr/>
        <p:txBody>
          <a:bodyPr/>
          <a:lstStyle/>
          <a:p>
            <a:fld id="{0AEA506C-035A-4517-BBA1-BF3924045821}" type="slidenum">
              <a:rPr lang="en-GB" smtClean="0"/>
              <a:t>‹Nr.›</a:t>
            </a:fld>
            <a:endParaRPr lang="en-GB"/>
          </a:p>
        </p:txBody>
      </p:sp>
    </p:spTree>
    <p:extLst>
      <p:ext uri="{BB962C8B-B14F-4D97-AF65-F5344CB8AC3E}">
        <p14:creationId xmlns:p14="http://schemas.microsoft.com/office/powerpoint/2010/main" val="2099555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DD6490-CF2F-4B96-87D9-E7D2F39AD29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DEDB1E34-6EEE-462B-B1EE-9E0D79AEE60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64473F4C-7F24-4DD2-B86C-68B76F9B3563}"/>
              </a:ext>
            </a:extLst>
          </p:cNvPr>
          <p:cNvSpPr>
            <a:spLocks noGrp="1"/>
          </p:cNvSpPr>
          <p:nvPr>
            <p:ph type="dt" sz="half" idx="10"/>
          </p:nvPr>
        </p:nvSpPr>
        <p:spPr/>
        <p:txBody>
          <a:bodyPr/>
          <a:lstStyle/>
          <a:p>
            <a:fld id="{58E5EB79-E44B-4757-87D8-44D703D947F4}" type="datetimeFigureOut">
              <a:rPr lang="en-GB" smtClean="0"/>
              <a:t>18/08/2022</a:t>
            </a:fld>
            <a:endParaRPr lang="en-GB"/>
          </a:p>
        </p:txBody>
      </p:sp>
      <p:sp>
        <p:nvSpPr>
          <p:cNvPr id="5" name="Segnaposto piè di pagina 4">
            <a:extLst>
              <a:ext uri="{FF2B5EF4-FFF2-40B4-BE49-F238E27FC236}">
                <a16:creationId xmlns:a16="http://schemas.microsoft.com/office/drawing/2014/main" id="{04046B1D-6C6A-4E93-8422-D534C39A519B}"/>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88A7E4F8-F775-4231-9431-D03918E735D6}"/>
              </a:ext>
            </a:extLst>
          </p:cNvPr>
          <p:cNvSpPr>
            <a:spLocks noGrp="1"/>
          </p:cNvSpPr>
          <p:nvPr>
            <p:ph type="sldNum" sz="quarter" idx="12"/>
          </p:nvPr>
        </p:nvSpPr>
        <p:spPr/>
        <p:txBody>
          <a:bodyPr/>
          <a:lstStyle/>
          <a:p>
            <a:fld id="{0AEA506C-035A-4517-BBA1-BF3924045821}" type="slidenum">
              <a:rPr lang="en-GB" smtClean="0"/>
              <a:t>‹Nr.›</a:t>
            </a:fld>
            <a:endParaRPr lang="en-GB"/>
          </a:p>
        </p:txBody>
      </p:sp>
    </p:spTree>
    <p:extLst>
      <p:ext uri="{BB962C8B-B14F-4D97-AF65-F5344CB8AC3E}">
        <p14:creationId xmlns:p14="http://schemas.microsoft.com/office/powerpoint/2010/main" val="892270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F885C8D-07AF-4FA1-9E72-630F6020BEA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F4C0C507-9ACD-4F7A-888B-B026F7DC4EA5}"/>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8375B054-6250-48FD-AE4E-51E4BA91AFDC}"/>
              </a:ext>
            </a:extLst>
          </p:cNvPr>
          <p:cNvSpPr>
            <a:spLocks noGrp="1"/>
          </p:cNvSpPr>
          <p:nvPr>
            <p:ph type="dt" sz="half" idx="10"/>
          </p:nvPr>
        </p:nvSpPr>
        <p:spPr/>
        <p:txBody>
          <a:bodyPr/>
          <a:lstStyle/>
          <a:p>
            <a:fld id="{58E5EB79-E44B-4757-87D8-44D703D947F4}" type="datetimeFigureOut">
              <a:rPr lang="en-GB" smtClean="0"/>
              <a:t>18/08/2022</a:t>
            </a:fld>
            <a:endParaRPr lang="en-GB"/>
          </a:p>
        </p:txBody>
      </p:sp>
      <p:sp>
        <p:nvSpPr>
          <p:cNvPr id="5" name="Segnaposto piè di pagina 4">
            <a:extLst>
              <a:ext uri="{FF2B5EF4-FFF2-40B4-BE49-F238E27FC236}">
                <a16:creationId xmlns:a16="http://schemas.microsoft.com/office/drawing/2014/main" id="{A7055E54-431C-41E6-AF7A-6C44DD3E0654}"/>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3AE0C055-66BB-467C-8A8C-9B4232810F7C}"/>
              </a:ext>
            </a:extLst>
          </p:cNvPr>
          <p:cNvSpPr>
            <a:spLocks noGrp="1"/>
          </p:cNvSpPr>
          <p:nvPr>
            <p:ph type="sldNum" sz="quarter" idx="12"/>
          </p:nvPr>
        </p:nvSpPr>
        <p:spPr/>
        <p:txBody>
          <a:bodyPr/>
          <a:lstStyle/>
          <a:p>
            <a:fld id="{0AEA506C-035A-4517-BBA1-BF3924045821}" type="slidenum">
              <a:rPr lang="en-GB" smtClean="0"/>
              <a:t>‹Nr.›</a:t>
            </a:fld>
            <a:endParaRPr lang="en-GB"/>
          </a:p>
        </p:txBody>
      </p:sp>
    </p:spTree>
    <p:extLst>
      <p:ext uri="{BB962C8B-B14F-4D97-AF65-F5344CB8AC3E}">
        <p14:creationId xmlns:p14="http://schemas.microsoft.com/office/powerpoint/2010/main" val="1832728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Pavadinimo skaidrė">
    <p:bg>
      <p:bgRef idx="1001">
        <a:schemeClr val="bg1"/>
      </p:bgRef>
    </p:bg>
    <p:spTree>
      <p:nvGrpSpPr>
        <p:cNvPr id="1" name=""/>
        <p:cNvGrpSpPr/>
        <p:nvPr/>
      </p:nvGrpSpPr>
      <p:grpSpPr>
        <a:xfrm>
          <a:off x="0" y="0"/>
          <a:ext cx="0" cy="0"/>
          <a:chOff x="0" y="0"/>
          <a:chExt cx="0" cy="0"/>
        </a:xfrm>
      </p:grpSpPr>
      <p:pic>
        <p:nvPicPr>
          <p:cNvPr id="16" name="Paveikslėlis 15">
            <a:extLst>
              <a:ext uri="{FF2B5EF4-FFF2-40B4-BE49-F238E27FC236}">
                <a16:creationId xmlns:a16="http://schemas.microsoft.com/office/drawing/2014/main" id="{246EBA82-0447-4FA4-8B1C-C45FC5F54C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089" b="23358"/>
          <a:stretch/>
        </p:blipFill>
        <p:spPr>
          <a:xfrm rot="10800000">
            <a:off x="0" y="0"/>
            <a:ext cx="12192004" cy="5408613"/>
          </a:xfrm>
          <a:prstGeom prst="rect">
            <a:avLst/>
          </a:prstGeom>
        </p:spPr>
      </p:pic>
      <p:sp>
        <p:nvSpPr>
          <p:cNvPr id="2" name="Pavadinimas 1">
            <a:extLst>
              <a:ext uri="{FF2B5EF4-FFF2-40B4-BE49-F238E27FC236}">
                <a16:creationId xmlns:a16="http://schemas.microsoft.com/office/drawing/2014/main" id="{2F688FB5-BEAA-43D8-9143-D2CE529CEF3A}"/>
              </a:ext>
            </a:extLst>
          </p:cNvPr>
          <p:cNvSpPr>
            <a:spLocks noGrp="1"/>
          </p:cNvSpPr>
          <p:nvPr>
            <p:ph type="ctrTitle" hasCustomPrompt="1"/>
          </p:nvPr>
        </p:nvSpPr>
        <p:spPr>
          <a:xfrm>
            <a:off x="845820" y="924243"/>
            <a:ext cx="10058400" cy="2387600"/>
          </a:xfrm>
        </p:spPr>
        <p:txBody>
          <a:bodyPr anchor="b">
            <a:normAutofit/>
          </a:bodyPr>
          <a:lstStyle>
            <a:lvl1pPr algn="l">
              <a:defRPr sz="6600">
                <a:solidFill>
                  <a:schemeClr val="bg1"/>
                </a:solidFill>
              </a:defRPr>
            </a:lvl1pPr>
          </a:lstStyle>
          <a:p>
            <a:r>
              <a:rPr lang="en-US" dirty="0"/>
              <a:t>DEMO </a:t>
            </a:r>
            <a:br>
              <a:rPr lang="en-US" dirty="0"/>
            </a:br>
            <a:r>
              <a:rPr lang="en-US" dirty="0"/>
              <a:t>TITLE TEXT</a:t>
            </a:r>
            <a:endParaRPr lang="lt-LT" dirty="0"/>
          </a:p>
        </p:txBody>
      </p:sp>
      <p:sp>
        <p:nvSpPr>
          <p:cNvPr id="3" name="Antrinis pavadinimas 2">
            <a:extLst>
              <a:ext uri="{FF2B5EF4-FFF2-40B4-BE49-F238E27FC236}">
                <a16:creationId xmlns:a16="http://schemas.microsoft.com/office/drawing/2014/main" id="{85069AEC-D0AD-490C-B670-14EB62EA7740}"/>
              </a:ext>
            </a:extLst>
          </p:cNvPr>
          <p:cNvSpPr>
            <a:spLocks noGrp="1"/>
          </p:cNvSpPr>
          <p:nvPr>
            <p:ph type="subTitle" idx="1" hasCustomPrompt="1"/>
          </p:nvPr>
        </p:nvSpPr>
        <p:spPr>
          <a:xfrm>
            <a:off x="845820" y="3434398"/>
            <a:ext cx="10058400" cy="1655762"/>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err="1">
                <a:solidFill>
                  <a:srgbClr val="FFFFFF"/>
                </a:solidFill>
              </a:rPr>
              <a:t>Date</a:t>
            </a:r>
            <a:r>
              <a:rPr lang="lt-LT" dirty="0">
                <a:solidFill>
                  <a:srgbClr val="FFFFFF"/>
                </a:solidFill>
              </a:rPr>
              <a:t>, name </a:t>
            </a:r>
            <a:r>
              <a:rPr lang="lt-LT" dirty="0" err="1">
                <a:solidFill>
                  <a:srgbClr val="FFFFFF"/>
                </a:solidFill>
              </a:rPr>
              <a:t>of</a:t>
            </a:r>
            <a:r>
              <a:rPr lang="lt-LT" dirty="0">
                <a:solidFill>
                  <a:srgbClr val="FFFFFF"/>
                </a:solidFill>
              </a:rPr>
              <a:t> </a:t>
            </a:r>
            <a:r>
              <a:rPr lang="lt-LT" dirty="0" err="1">
                <a:solidFill>
                  <a:srgbClr val="FFFFFF"/>
                </a:solidFill>
              </a:rPr>
              <a:t>the</a:t>
            </a:r>
            <a:r>
              <a:rPr lang="lt-LT" dirty="0">
                <a:solidFill>
                  <a:srgbClr val="FFFFFF"/>
                </a:solidFill>
              </a:rPr>
              <a:t> </a:t>
            </a:r>
            <a:r>
              <a:rPr lang="lt-LT" dirty="0" err="1">
                <a:solidFill>
                  <a:srgbClr val="FFFFFF"/>
                </a:solidFill>
              </a:rPr>
              <a:t>event</a:t>
            </a:r>
            <a:r>
              <a:rPr lang="lt-LT" dirty="0">
                <a:solidFill>
                  <a:srgbClr val="FFFFFF"/>
                </a:solidFill>
              </a:rPr>
              <a:t>, </a:t>
            </a:r>
            <a:endParaRPr lang="en-US" dirty="0">
              <a:solidFill>
                <a:srgbClr val="FFFFFF"/>
              </a:solidFill>
            </a:endParaRPr>
          </a:p>
          <a:p>
            <a:r>
              <a:rPr lang="lt-LT" dirty="0">
                <a:solidFill>
                  <a:srgbClr val="FFFFFF"/>
                </a:solidFill>
              </a:rPr>
              <a:t>name </a:t>
            </a:r>
            <a:r>
              <a:rPr lang="lt-LT" dirty="0" err="1">
                <a:solidFill>
                  <a:srgbClr val="FFFFFF"/>
                </a:solidFill>
              </a:rPr>
              <a:t>and</a:t>
            </a:r>
            <a:r>
              <a:rPr lang="lt-LT" dirty="0">
                <a:solidFill>
                  <a:srgbClr val="FFFFFF"/>
                </a:solidFill>
              </a:rPr>
              <a:t> </a:t>
            </a:r>
            <a:r>
              <a:rPr lang="lt-LT" dirty="0" err="1">
                <a:solidFill>
                  <a:srgbClr val="FFFFFF"/>
                </a:solidFill>
              </a:rPr>
              <a:t>surname</a:t>
            </a:r>
            <a:r>
              <a:rPr lang="lt-LT" dirty="0">
                <a:solidFill>
                  <a:srgbClr val="FFFFFF"/>
                </a:solidFill>
              </a:rPr>
              <a:t> </a:t>
            </a:r>
            <a:r>
              <a:rPr lang="lt-LT" dirty="0" err="1">
                <a:solidFill>
                  <a:srgbClr val="FFFFFF"/>
                </a:solidFill>
              </a:rPr>
              <a:t>of</a:t>
            </a:r>
            <a:r>
              <a:rPr lang="lt-LT" dirty="0">
                <a:solidFill>
                  <a:srgbClr val="FFFFFF"/>
                </a:solidFill>
              </a:rPr>
              <a:t> </a:t>
            </a:r>
            <a:r>
              <a:rPr lang="lt-LT" dirty="0" err="1">
                <a:solidFill>
                  <a:srgbClr val="FFFFFF"/>
                </a:solidFill>
              </a:rPr>
              <a:t>author</a:t>
            </a:r>
            <a:endParaRPr lang="lt-LT" dirty="0">
              <a:solidFill>
                <a:srgbClr val="FFFFFF"/>
              </a:solidFill>
            </a:endParaRPr>
          </a:p>
        </p:txBody>
      </p:sp>
      <p:sp>
        <p:nvSpPr>
          <p:cNvPr id="5" name="Poraštės vietos rezervavimo ženklas 4">
            <a:extLst>
              <a:ext uri="{FF2B5EF4-FFF2-40B4-BE49-F238E27FC236}">
                <a16:creationId xmlns:a16="http://schemas.microsoft.com/office/drawing/2014/main" id="{C5F0BFDC-D1E8-4156-8099-C8816EB1B881}"/>
              </a:ext>
            </a:extLst>
          </p:cNvPr>
          <p:cNvSpPr>
            <a:spLocks noGrp="1"/>
          </p:cNvSpPr>
          <p:nvPr>
            <p:ph type="ftr" sz="quarter" idx="11"/>
          </p:nvPr>
        </p:nvSpPr>
        <p:spPr/>
        <p:txBody>
          <a:bodyPr/>
          <a:lstStyle/>
          <a:p>
            <a:r>
              <a:rPr lang="lt-LT" dirty="0"/>
              <a:t>connect-erasmus.eu</a:t>
            </a:r>
          </a:p>
        </p:txBody>
      </p:sp>
    </p:spTree>
    <p:extLst>
      <p:ext uri="{BB962C8B-B14F-4D97-AF65-F5344CB8AC3E}">
        <p14:creationId xmlns:p14="http://schemas.microsoft.com/office/powerpoint/2010/main" val="248047065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87A0520-26DB-468D-A939-2C056B42E58C}"/>
              </a:ext>
            </a:extLst>
          </p:cNvPr>
          <p:cNvSpPr>
            <a:spLocks noGrp="1"/>
          </p:cNvSpPr>
          <p:nvPr>
            <p:ph type="title" hasCustomPrompt="1"/>
          </p:nvPr>
        </p:nvSpPr>
        <p:spPr/>
        <p:txBody>
          <a:bodyPr/>
          <a:lstStyle/>
          <a:p>
            <a:r>
              <a:rPr lang="lt-LT" dirty="0"/>
              <a:t>THIS </a:t>
            </a:r>
            <a:r>
              <a:rPr lang="en-US" dirty="0"/>
              <a:t>IS </a:t>
            </a:r>
            <a:r>
              <a:rPr lang="lt-LT" dirty="0"/>
              <a:t>YOUR PRES</a:t>
            </a:r>
            <a:r>
              <a:rPr lang="en-US" dirty="0"/>
              <a:t>E</a:t>
            </a:r>
            <a:r>
              <a:rPr lang="lt-LT" dirty="0"/>
              <a:t>NTATION TITLE</a:t>
            </a:r>
          </a:p>
        </p:txBody>
      </p:sp>
      <p:sp>
        <p:nvSpPr>
          <p:cNvPr id="5" name="Poraštės vietos rezervavimo ženklas 4">
            <a:extLst>
              <a:ext uri="{FF2B5EF4-FFF2-40B4-BE49-F238E27FC236}">
                <a16:creationId xmlns:a16="http://schemas.microsoft.com/office/drawing/2014/main" id="{64F49264-9819-4214-9D8F-E6C3E238F091}"/>
              </a:ext>
            </a:extLst>
          </p:cNvPr>
          <p:cNvSpPr>
            <a:spLocks noGrp="1"/>
          </p:cNvSpPr>
          <p:nvPr>
            <p:ph type="ftr" sz="quarter" idx="11"/>
          </p:nvPr>
        </p:nvSpPr>
        <p:spPr/>
        <p:txBody>
          <a:bodyPr/>
          <a:lstStyle/>
          <a:p>
            <a:r>
              <a:rPr lang="lt-LT"/>
              <a:t>connect-erasmus.eu</a:t>
            </a:r>
          </a:p>
        </p:txBody>
      </p:sp>
      <p:sp>
        <p:nvSpPr>
          <p:cNvPr id="7" name="Teksto vietos rezervavimo ženklas 4">
            <a:extLst>
              <a:ext uri="{FF2B5EF4-FFF2-40B4-BE49-F238E27FC236}">
                <a16:creationId xmlns:a16="http://schemas.microsoft.com/office/drawing/2014/main" id="{BDFAC399-EE8D-4178-8118-DD34860C5854}"/>
              </a:ext>
            </a:extLst>
          </p:cNvPr>
          <p:cNvSpPr>
            <a:spLocks noGrp="1"/>
          </p:cNvSpPr>
          <p:nvPr>
            <p:ph type="body" sz="quarter" idx="10" hasCustomPrompt="1"/>
          </p:nvPr>
        </p:nvSpPr>
        <p:spPr>
          <a:xfrm>
            <a:off x="1163637" y="1960595"/>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8" name="Teksto vietos rezervavimo ženklas 5">
            <a:extLst>
              <a:ext uri="{FF2B5EF4-FFF2-40B4-BE49-F238E27FC236}">
                <a16:creationId xmlns:a16="http://schemas.microsoft.com/office/drawing/2014/main" id="{4047D1D2-D11B-42D9-9745-D7326C1723E7}"/>
              </a:ext>
            </a:extLst>
          </p:cNvPr>
          <p:cNvSpPr>
            <a:spLocks noGrp="1"/>
          </p:cNvSpPr>
          <p:nvPr>
            <p:ph type="body" sz="quarter" idx="12"/>
          </p:nvPr>
        </p:nvSpPr>
        <p:spPr>
          <a:xfrm>
            <a:off x="1163638" y="2450347"/>
            <a:ext cx="10190162"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9" name="Teksto vietos rezervavimo ženklas 6">
            <a:extLst>
              <a:ext uri="{FF2B5EF4-FFF2-40B4-BE49-F238E27FC236}">
                <a16:creationId xmlns:a16="http://schemas.microsoft.com/office/drawing/2014/main" id="{07F8CD99-43EF-4FF2-99E1-8D34466DB256}"/>
              </a:ext>
            </a:extLst>
          </p:cNvPr>
          <p:cNvSpPr>
            <a:spLocks noGrp="1"/>
          </p:cNvSpPr>
          <p:nvPr>
            <p:ph type="body" sz="quarter" idx="13" hasCustomPrompt="1"/>
          </p:nvPr>
        </p:nvSpPr>
        <p:spPr>
          <a:xfrm>
            <a:off x="1163637" y="3632341"/>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0" name="Teksto vietos rezervavimo ženklas 7">
            <a:extLst>
              <a:ext uri="{FF2B5EF4-FFF2-40B4-BE49-F238E27FC236}">
                <a16:creationId xmlns:a16="http://schemas.microsoft.com/office/drawing/2014/main" id="{F2249229-369C-45F0-AC14-92594C51E66C}"/>
              </a:ext>
            </a:extLst>
          </p:cNvPr>
          <p:cNvSpPr>
            <a:spLocks noGrp="1"/>
          </p:cNvSpPr>
          <p:nvPr>
            <p:ph type="body" sz="quarter" idx="14"/>
          </p:nvPr>
        </p:nvSpPr>
        <p:spPr>
          <a:xfrm>
            <a:off x="1163638" y="4122093"/>
            <a:ext cx="10188574"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251030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B481432-44F8-44DD-9892-E4F4DB2C4ACB}"/>
              </a:ext>
            </a:extLst>
          </p:cNvPr>
          <p:cNvSpPr>
            <a:spLocks noGrp="1"/>
          </p:cNvSpPr>
          <p:nvPr>
            <p:ph type="title" hasCustomPrompt="1"/>
          </p:nvPr>
        </p:nvSpPr>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6" name="Poraštės vietos rezervavimo ženklas 5">
            <a:extLst>
              <a:ext uri="{FF2B5EF4-FFF2-40B4-BE49-F238E27FC236}">
                <a16:creationId xmlns:a16="http://schemas.microsoft.com/office/drawing/2014/main" id="{BDA783FD-8F85-442B-A8BA-288E684FB992}"/>
              </a:ext>
            </a:extLst>
          </p:cNvPr>
          <p:cNvSpPr>
            <a:spLocks noGrp="1"/>
          </p:cNvSpPr>
          <p:nvPr>
            <p:ph type="ftr" sz="quarter" idx="11"/>
          </p:nvPr>
        </p:nvSpPr>
        <p:spPr/>
        <p:txBody>
          <a:bodyPr/>
          <a:lstStyle/>
          <a:p>
            <a:r>
              <a:rPr lang="lt-LT"/>
              <a:t>connect-erasmus.eu</a:t>
            </a:r>
          </a:p>
        </p:txBody>
      </p:sp>
      <p:sp>
        <p:nvSpPr>
          <p:cNvPr id="11" name="Teksto vietos rezervavimo ženklas 4">
            <a:extLst>
              <a:ext uri="{FF2B5EF4-FFF2-40B4-BE49-F238E27FC236}">
                <a16:creationId xmlns:a16="http://schemas.microsoft.com/office/drawing/2014/main" id="{4BEA5B49-6392-46FE-95D9-CBD5386D9141}"/>
              </a:ext>
            </a:extLst>
          </p:cNvPr>
          <p:cNvSpPr>
            <a:spLocks noGrp="1"/>
          </p:cNvSpPr>
          <p:nvPr>
            <p:ph type="body" sz="quarter" idx="10" hasCustomPrompt="1"/>
          </p:nvPr>
        </p:nvSpPr>
        <p:spPr>
          <a:xfrm>
            <a:off x="1163637"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2" name="Teksto vietos rezervavimo ženklas 5">
            <a:extLst>
              <a:ext uri="{FF2B5EF4-FFF2-40B4-BE49-F238E27FC236}">
                <a16:creationId xmlns:a16="http://schemas.microsoft.com/office/drawing/2014/main" id="{27313128-8193-4824-B1AE-9E071C6AEC5D}"/>
              </a:ext>
            </a:extLst>
          </p:cNvPr>
          <p:cNvSpPr>
            <a:spLocks noGrp="1"/>
          </p:cNvSpPr>
          <p:nvPr>
            <p:ph type="body" sz="quarter" idx="12"/>
          </p:nvPr>
        </p:nvSpPr>
        <p:spPr>
          <a:xfrm>
            <a:off x="1163638"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3" name="Teksto vietos rezervavimo ženklas 6">
            <a:extLst>
              <a:ext uri="{FF2B5EF4-FFF2-40B4-BE49-F238E27FC236}">
                <a16:creationId xmlns:a16="http://schemas.microsoft.com/office/drawing/2014/main" id="{A077DE58-2DDD-4954-8D21-4C85B7EFA583}"/>
              </a:ext>
            </a:extLst>
          </p:cNvPr>
          <p:cNvSpPr>
            <a:spLocks noGrp="1"/>
          </p:cNvSpPr>
          <p:nvPr>
            <p:ph type="body" sz="quarter" idx="13" hasCustomPrompt="1"/>
          </p:nvPr>
        </p:nvSpPr>
        <p:spPr>
          <a:xfrm>
            <a:off x="1163638"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4" name="Teksto vietos rezervavimo ženklas 7">
            <a:extLst>
              <a:ext uri="{FF2B5EF4-FFF2-40B4-BE49-F238E27FC236}">
                <a16:creationId xmlns:a16="http://schemas.microsoft.com/office/drawing/2014/main" id="{E3581FEC-4D88-4BB9-981C-24765FCF202E}"/>
              </a:ext>
            </a:extLst>
          </p:cNvPr>
          <p:cNvSpPr>
            <a:spLocks noGrp="1"/>
          </p:cNvSpPr>
          <p:nvPr>
            <p:ph type="body" sz="quarter" idx="14"/>
          </p:nvPr>
        </p:nvSpPr>
        <p:spPr>
          <a:xfrm>
            <a:off x="1163638"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3" name="Teksto vietos rezervavimo ženklas 4">
            <a:extLst>
              <a:ext uri="{FF2B5EF4-FFF2-40B4-BE49-F238E27FC236}">
                <a16:creationId xmlns:a16="http://schemas.microsoft.com/office/drawing/2014/main" id="{909C3B4A-7EF2-44A9-975A-1CEB4064468D}"/>
              </a:ext>
            </a:extLst>
          </p:cNvPr>
          <p:cNvSpPr>
            <a:spLocks noGrp="1"/>
          </p:cNvSpPr>
          <p:nvPr>
            <p:ph type="body" sz="quarter" idx="15" hasCustomPrompt="1"/>
          </p:nvPr>
        </p:nvSpPr>
        <p:spPr>
          <a:xfrm>
            <a:off x="6496049"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4" name="Teksto vietos rezervavimo ženklas 5">
            <a:extLst>
              <a:ext uri="{FF2B5EF4-FFF2-40B4-BE49-F238E27FC236}">
                <a16:creationId xmlns:a16="http://schemas.microsoft.com/office/drawing/2014/main" id="{9216C79D-EC44-44C8-A2B6-019A760EE859}"/>
              </a:ext>
            </a:extLst>
          </p:cNvPr>
          <p:cNvSpPr>
            <a:spLocks noGrp="1"/>
          </p:cNvSpPr>
          <p:nvPr>
            <p:ph type="body" sz="quarter" idx="16"/>
          </p:nvPr>
        </p:nvSpPr>
        <p:spPr>
          <a:xfrm>
            <a:off x="6496050"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5" name="Teksto vietos rezervavimo ženklas 6">
            <a:extLst>
              <a:ext uri="{FF2B5EF4-FFF2-40B4-BE49-F238E27FC236}">
                <a16:creationId xmlns:a16="http://schemas.microsoft.com/office/drawing/2014/main" id="{392CD55E-0853-4A78-83D2-38CB78A8EFCF}"/>
              </a:ext>
            </a:extLst>
          </p:cNvPr>
          <p:cNvSpPr>
            <a:spLocks noGrp="1"/>
          </p:cNvSpPr>
          <p:nvPr>
            <p:ph type="body" sz="quarter" idx="17" hasCustomPrompt="1"/>
          </p:nvPr>
        </p:nvSpPr>
        <p:spPr>
          <a:xfrm>
            <a:off x="6496050"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6" name="Teksto vietos rezervavimo ženklas 7">
            <a:extLst>
              <a:ext uri="{FF2B5EF4-FFF2-40B4-BE49-F238E27FC236}">
                <a16:creationId xmlns:a16="http://schemas.microsoft.com/office/drawing/2014/main" id="{FB1D40FF-4B08-4151-9334-2544815042A4}"/>
              </a:ext>
            </a:extLst>
          </p:cNvPr>
          <p:cNvSpPr>
            <a:spLocks noGrp="1"/>
          </p:cNvSpPr>
          <p:nvPr>
            <p:ph type="body" sz="quarter" idx="18"/>
          </p:nvPr>
        </p:nvSpPr>
        <p:spPr>
          <a:xfrm>
            <a:off x="6496050"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1269674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765176"/>
            <a:ext cx="4242752" cy="684211"/>
          </a:xfrm>
        </p:spPr>
        <p:txBody>
          <a:bodyPr anchor="b"/>
          <a:lstStyle>
            <a:lvl1pPr>
              <a:defRPr sz="4800"/>
            </a:lvl1pPr>
          </a:lstStyle>
          <a:p>
            <a:r>
              <a:rPr lang="lt-LT" dirty="0"/>
              <a:t>TITLE</a:t>
            </a:r>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8" y="1630680"/>
            <a:ext cx="4242752" cy="3777933"/>
          </a:xfrm>
        </p:spPr>
        <p:txBody>
          <a:bodyPr>
            <a:noAutofit/>
          </a:bodyPr>
          <a:lstStyle>
            <a:lvl1pPr marL="0" indent="0">
              <a:lnSpc>
                <a:spcPct val="100000"/>
              </a:lnSpc>
              <a:spcBef>
                <a:spcPts val="0"/>
              </a:spcBef>
              <a:buNone/>
              <a:defRPr sz="24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1491860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pic>
        <p:nvPicPr>
          <p:cNvPr id="10" name="Paveikslėlis 9">
            <a:extLst>
              <a:ext uri="{FF2B5EF4-FFF2-40B4-BE49-F238E27FC236}">
                <a16:creationId xmlns:a16="http://schemas.microsoft.com/office/drawing/2014/main" id="{A795C131-0461-4D89-86BB-BAB1471E1A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8888" b="31104"/>
          <a:stretch/>
        </p:blipFill>
        <p:spPr>
          <a:xfrm rot="10800000">
            <a:off x="-1589" y="0"/>
            <a:ext cx="12192004" cy="1626016"/>
          </a:xfrm>
          <a:prstGeom prst="rect">
            <a:avLst/>
          </a:prstGeom>
        </p:spPr>
      </p:pic>
      <p:sp>
        <p:nvSpPr>
          <p:cNvPr id="2" name="Pavadinimas 1">
            <a:extLst>
              <a:ext uri="{FF2B5EF4-FFF2-40B4-BE49-F238E27FC236}">
                <a16:creationId xmlns:a16="http://schemas.microsoft.com/office/drawing/2014/main" id="{9F3B8AD3-C7F0-4510-80E6-73F9F6E1102C}"/>
              </a:ext>
            </a:extLst>
          </p:cNvPr>
          <p:cNvSpPr>
            <a:spLocks noGrp="1"/>
          </p:cNvSpPr>
          <p:nvPr>
            <p:ph type="title" hasCustomPrompt="1"/>
          </p:nvPr>
        </p:nvSpPr>
        <p:spPr>
          <a:xfrm>
            <a:off x="836613" y="544195"/>
            <a:ext cx="10515600" cy="678815"/>
          </a:xfrm>
        </p:spPr>
        <p:txBody>
          <a:bodyPr>
            <a:normAutofit/>
          </a:bodyPr>
          <a:lstStyle>
            <a:lvl1pPr>
              <a:defRPr sz="4000">
                <a:solidFill>
                  <a:schemeClr val="bg1"/>
                </a:solidFill>
              </a:defRPr>
            </a:lvl1p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3" name="Teksto vietos rezervavimo ženklas 2">
            <a:extLst>
              <a:ext uri="{FF2B5EF4-FFF2-40B4-BE49-F238E27FC236}">
                <a16:creationId xmlns:a16="http://schemas.microsoft.com/office/drawing/2014/main" id="{8AB577E9-5C2A-4610-BAB9-C380F6305562}"/>
              </a:ext>
            </a:extLst>
          </p:cNvPr>
          <p:cNvSpPr>
            <a:spLocks noGrp="1"/>
          </p:cNvSpPr>
          <p:nvPr>
            <p:ph type="body" idx="1" hasCustomPrompt="1"/>
          </p:nvPr>
        </p:nvSpPr>
        <p:spPr>
          <a:xfrm>
            <a:off x="839788" y="2046922"/>
            <a:ext cx="5157787" cy="993457"/>
          </a:xfrm>
        </p:spPr>
        <p:txBody>
          <a:bodyPr anchor="b">
            <a:noAutofit/>
          </a:bodyPr>
          <a:lstStyle>
            <a:lvl1pPr marL="0" indent="0">
              <a:buNone/>
              <a:defRPr sz="2200" b="1" i="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4" name="Turinio vietos rezervavimo ženklas 3">
            <a:extLst>
              <a:ext uri="{FF2B5EF4-FFF2-40B4-BE49-F238E27FC236}">
                <a16:creationId xmlns:a16="http://schemas.microsoft.com/office/drawing/2014/main" id="{438B05CD-471C-442E-96BD-5E5C8E34E6E9}"/>
              </a:ext>
            </a:extLst>
          </p:cNvPr>
          <p:cNvSpPr>
            <a:spLocks noGrp="1"/>
          </p:cNvSpPr>
          <p:nvPr>
            <p:ph sz="half" idx="2" hasCustomPrompt="1"/>
          </p:nvPr>
        </p:nvSpPr>
        <p:spPr>
          <a:xfrm>
            <a:off x="839788" y="3277550"/>
            <a:ext cx="5157787" cy="2131063"/>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en-US" dirty="0"/>
          </a:p>
          <a:p>
            <a:pPr lvl="0"/>
            <a:endParaRPr lang="lt-LT" dirty="0"/>
          </a:p>
        </p:txBody>
      </p:sp>
      <p:sp>
        <p:nvSpPr>
          <p:cNvPr id="5" name="Teksto vietos rezervavimo ženklas 4">
            <a:extLst>
              <a:ext uri="{FF2B5EF4-FFF2-40B4-BE49-F238E27FC236}">
                <a16:creationId xmlns:a16="http://schemas.microsoft.com/office/drawing/2014/main" id="{D7947542-5711-447B-B36E-783076834C69}"/>
              </a:ext>
            </a:extLst>
          </p:cNvPr>
          <p:cNvSpPr>
            <a:spLocks noGrp="1"/>
          </p:cNvSpPr>
          <p:nvPr>
            <p:ph type="body" sz="quarter" idx="3" hasCustomPrompt="1"/>
          </p:nvPr>
        </p:nvSpPr>
        <p:spPr>
          <a:xfrm>
            <a:off x="6172200" y="2046923"/>
            <a:ext cx="5183188" cy="993456"/>
          </a:xfrm>
        </p:spPr>
        <p:txBody>
          <a:bodyPr anchor="b">
            <a:noAutofit/>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6" name="Turinio vietos rezervavimo ženklas 5">
            <a:extLst>
              <a:ext uri="{FF2B5EF4-FFF2-40B4-BE49-F238E27FC236}">
                <a16:creationId xmlns:a16="http://schemas.microsoft.com/office/drawing/2014/main" id="{01851487-E90A-476B-8236-8E2AD4C3C49E}"/>
              </a:ext>
            </a:extLst>
          </p:cNvPr>
          <p:cNvSpPr>
            <a:spLocks noGrp="1"/>
          </p:cNvSpPr>
          <p:nvPr>
            <p:ph sz="quarter" idx="4" hasCustomPrompt="1"/>
          </p:nvPr>
        </p:nvSpPr>
        <p:spPr>
          <a:xfrm>
            <a:off x="6172200" y="3277550"/>
            <a:ext cx="5183188" cy="2131064"/>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lt-LT" dirty="0"/>
          </a:p>
        </p:txBody>
      </p:sp>
      <p:sp>
        <p:nvSpPr>
          <p:cNvPr id="8" name="Poraštės vietos rezervavimo ženklas 7">
            <a:extLst>
              <a:ext uri="{FF2B5EF4-FFF2-40B4-BE49-F238E27FC236}">
                <a16:creationId xmlns:a16="http://schemas.microsoft.com/office/drawing/2014/main" id="{4E8C299C-BD33-4ACE-B6AE-D5A93B335CAF}"/>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3840616552"/>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1_Sekcijos antraštė">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4A9E677A-DE7C-4EDD-A463-732D04EDE8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291" b="29467"/>
          <a:stretch/>
        </p:blipFill>
        <p:spPr>
          <a:xfrm>
            <a:off x="0" y="0"/>
            <a:ext cx="12192000" cy="2232660"/>
          </a:xfrm>
          <a:prstGeom prst="rect">
            <a:avLst/>
          </a:prstGeom>
        </p:spPr>
      </p:pic>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2766153"/>
            <a:ext cx="10504487" cy="684211"/>
          </a:xfrm>
        </p:spPr>
        <p:txBody>
          <a:bodyPr anchor="b"/>
          <a:lstStyle>
            <a:lvl1pPr>
              <a:defRPr sz="4800"/>
            </a:lvl1pPr>
          </a:lstStyle>
          <a:p>
            <a:r>
              <a:rPr lang="lt-LT" dirty="0" err="1"/>
              <a:t>Title</a:t>
            </a:r>
            <a:r>
              <a:rPr lang="lt-LT" dirty="0"/>
              <a:t> </a:t>
            </a:r>
            <a:r>
              <a:rPr lang="lt-LT" dirty="0" err="1"/>
              <a:t>text</a:t>
            </a:r>
            <a:r>
              <a:rPr lang="lt-LT" dirty="0"/>
              <a:t> </a:t>
            </a:r>
            <a:r>
              <a:rPr lang="lt-LT" dirty="0" err="1"/>
              <a:t>demo</a:t>
            </a:r>
            <a:endParaRPr lang="lt-LT" dirty="0"/>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7" y="3596640"/>
            <a:ext cx="10512425" cy="1552893"/>
          </a:xfrm>
        </p:spPr>
        <p:txBody>
          <a:bodyPr>
            <a:noAutofit/>
          </a:bodyPr>
          <a:lstStyle>
            <a:lvl1pPr marL="0" indent="0">
              <a:lnSpc>
                <a:spcPct val="100000"/>
              </a:lnSpc>
              <a:spcBef>
                <a:spcPts val="0"/>
              </a:spcBef>
              <a:buNone/>
              <a:defRPr sz="22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652058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uščia">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B50A104B-5302-47EA-AE12-CCC791CA70F4}"/>
              </a:ext>
            </a:extLst>
          </p:cNvPr>
          <p:cNvSpPr>
            <a:spLocks noGrp="1"/>
          </p:cNvSpPr>
          <p:nvPr>
            <p:ph type="ftr" sz="quarter" idx="11"/>
          </p:nvPr>
        </p:nvSpPr>
        <p:spPr/>
        <p:txBody>
          <a:bodyPr/>
          <a:lstStyle/>
          <a:p>
            <a:r>
              <a:rPr lang="lt-LT"/>
              <a:t>connect-erasmus.eu</a:t>
            </a:r>
          </a:p>
        </p:txBody>
      </p:sp>
      <p:sp>
        <p:nvSpPr>
          <p:cNvPr id="5" name="Pavadinimas 1">
            <a:extLst>
              <a:ext uri="{FF2B5EF4-FFF2-40B4-BE49-F238E27FC236}">
                <a16:creationId xmlns:a16="http://schemas.microsoft.com/office/drawing/2014/main" id="{6E9B5A7C-F7EF-46F5-B610-E5C9118C8B7F}"/>
              </a:ext>
            </a:extLst>
          </p:cNvPr>
          <p:cNvSpPr>
            <a:spLocks noGrp="1"/>
          </p:cNvSpPr>
          <p:nvPr>
            <p:ph type="title"/>
          </p:nvPr>
        </p:nvSpPr>
        <p:spPr>
          <a:xfrm>
            <a:off x="839788" y="765175"/>
            <a:ext cx="4913313" cy="728346"/>
          </a:xfrm>
        </p:spPr>
        <p:txBody>
          <a:bodyPr/>
          <a:lstStyle/>
          <a:p>
            <a:r>
              <a:rPr lang="lt-LT"/>
              <a:t>Spustelėję redaguokite stilių</a:t>
            </a:r>
            <a:endParaRPr lang="lt-LT" dirty="0"/>
          </a:p>
        </p:txBody>
      </p:sp>
      <p:sp>
        <p:nvSpPr>
          <p:cNvPr id="6" name="Teksto vietos rezervavimo ženklas 2">
            <a:extLst>
              <a:ext uri="{FF2B5EF4-FFF2-40B4-BE49-F238E27FC236}">
                <a16:creationId xmlns:a16="http://schemas.microsoft.com/office/drawing/2014/main" id="{9C4FA155-81CE-4E5B-B645-6E983D51DAB0}"/>
              </a:ext>
            </a:extLst>
          </p:cNvPr>
          <p:cNvSpPr>
            <a:spLocks noGrp="1"/>
          </p:cNvSpPr>
          <p:nvPr>
            <p:ph type="body" sz="half" idx="2"/>
          </p:nvPr>
        </p:nvSpPr>
        <p:spPr>
          <a:xfrm>
            <a:off x="839787" y="1678308"/>
            <a:ext cx="4974273" cy="1375083"/>
          </a:xfrm>
        </p:spPr>
        <p:txBody>
          <a:bodyPr/>
          <a:lstStyle>
            <a:lvl1pPr marL="0" indent="0">
              <a:buNone/>
              <a:defRPr sz="2200" b="0"/>
            </a:lvl1pPr>
          </a:lstStyle>
          <a:p>
            <a:pPr lvl="0"/>
            <a:r>
              <a:rPr lang="lt-LT" b="1"/>
              <a:t>Spustelėkite, kad galėtumėte redaguoti šablono teksto stilius</a:t>
            </a:r>
          </a:p>
          <a:p>
            <a:pPr lvl="1"/>
            <a:r>
              <a:rPr lang="lt-LT" b="1"/>
              <a:t>Antras lygis</a:t>
            </a:r>
          </a:p>
        </p:txBody>
      </p:sp>
      <p:sp>
        <p:nvSpPr>
          <p:cNvPr id="8" name="Teksto vietos rezervavimo ženklas 4">
            <a:extLst>
              <a:ext uri="{FF2B5EF4-FFF2-40B4-BE49-F238E27FC236}">
                <a16:creationId xmlns:a16="http://schemas.microsoft.com/office/drawing/2014/main" id="{72957E55-222E-45C4-9866-DB472EB19DEE}"/>
              </a:ext>
            </a:extLst>
          </p:cNvPr>
          <p:cNvSpPr>
            <a:spLocks noGrp="1"/>
          </p:cNvSpPr>
          <p:nvPr>
            <p:ph type="body" sz="half" idx="12"/>
          </p:nvPr>
        </p:nvSpPr>
        <p:spPr>
          <a:xfrm>
            <a:off x="1074312" y="3604208"/>
            <a:ext cx="2930230" cy="320676"/>
          </a:xfrm>
        </p:spPr>
        <p:txBody>
          <a:bodyPr/>
          <a:lstStyle>
            <a:lvl1pPr marL="0" indent="0">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9" name="Teksto vietos rezervavimo ženklas 5">
            <a:extLst>
              <a:ext uri="{FF2B5EF4-FFF2-40B4-BE49-F238E27FC236}">
                <a16:creationId xmlns:a16="http://schemas.microsoft.com/office/drawing/2014/main" id="{A84CCAB9-0CE1-4809-96A3-0C3C836CFA6E}"/>
              </a:ext>
            </a:extLst>
          </p:cNvPr>
          <p:cNvSpPr>
            <a:spLocks noGrp="1"/>
          </p:cNvSpPr>
          <p:nvPr>
            <p:ph type="body" sz="half" idx="13"/>
          </p:nvPr>
        </p:nvSpPr>
        <p:spPr>
          <a:xfrm>
            <a:off x="4167547" y="3607238"/>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0" name="Teksto vietos rezervavimo ženklas 6">
            <a:extLst>
              <a:ext uri="{FF2B5EF4-FFF2-40B4-BE49-F238E27FC236}">
                <a16:creationId xmlns:a16="http://schemas.microsoft.com/office/drawing/2014/main" id="{3C694306-6791-46A0-93E3-F993DD3FD565}"/>
              </a:ext>
            </a:extLst>
          </p:cNvPr>
          <p:cNvSpPr>
            <a:spLocks noGrp="1"/>
          </p:cNvSpPr>
          <p:nvPr>
            <p:ph type="body" sz="half" idx="14"/>
          </p:nvPr>
        </p:nvSpPr>
        <p:spPr>
          <a:xfrm>
            <a:off x="1075794" y="4475701"/>
            <a:ext cx="2930230" cy="320676"/>
          </a:xfrm>
        </p:spPr>
        <p:txBody>
          <a:bodyPr>
            <a:noAutofit/>
          </a:bodyPr>
          <a:lstStyle>
            <a:lvl1pPr marL="0" indent="0">
              <a:buNone/>
              <a:defRPr sz="18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1" name="Teksto vietos rezervavimo ženklas 7">
            <a:extLst>
              <a:ext uri="{FF2B5EF4-FFF2-40B4-BE49-F238E27FC236}">
                <a16:creationId xmlns:a16="http://schemas.microsoft.com/office/drawing/2014/main" id="{B266443C-BFC6-4637-B51B-F5DFF2A789B6}"/>
              </a:ext>
            </a:extLst>
          </p:cNvPr>
          <p:cNvSpPr>
            <a:spLocks noGrp="1"/>
          </p:cNvSpPr>
          <p:nvPr>
            <p:ph type="body" sz="half" idx="15"/>
          </p:nvPr>
        </p:nvSpPr>
        <p:spPr>
          <a:xfrm>
            <a:off x="4169029" y="4478731"/>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Tree>
    <p:extLst>
      <p:ext uri="{BB962C8B-B14F-4D97-AF65-F5344CB8AC3E}">
        <p14:creationId xmlns:p14="http://schemas.microsoft.com/office/powerpoint/2010/main" val="2089009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urinys ir antraštė">
    <p:spTree>
      <p:nvGrpSpPr>
        <p:cNvPr id="1" name=""/>
        <p:cNvGrpSpPr/>
        <p:nvPr/>
      </p:nvGrpSpPr>
      <p:grpSpPr>
        <a:xfrm>
          <a:off x="0" y="0"/>
          <a:ext cx="0" cy="0"/>
          <a:chOff x="0" y="0"/>
          <a:chExt cx="0" cy="0"/>
        </a:xfrm>
      </p:grpSpPr>
      <p:sp>
        <p:nvSpPr>
          <p:cNvPr id="11" name="Poraštės vietos rezervavimo ženklas 2">
            <a:extLst>
              <a:ext uri="{FF2B5EF4-FFF2-40B4-BE49-F238E27FC236}">
                <a16:creationId xmlns:a16="http://schemas.microsoft.com/office/drawing/2014/main" id="{EE69AF60-FA40-499C-8BD1-BB582192BC83}"/>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2" name="Pavadinimas 1">
            <a:extLst>
              <a:ext uri="{FF2B5EF4-FFF2-40B4-BE49-F238E27FC236}">
                <a16:creationId xmlns:a16="http://schemas.microsoft.com/office/drawing/2014/main" id="{92C0A8A4-6E46-47A7-B127-A1727C82B766}"/>
              </a:ext>
            </a:extLst>
          </p:cNvPr>
          <p:cNvSpPr>
            <a:spLocks noGrp="1"/>
          </p:cNvSpPr>
          <p:nvPr>
            <p:ph type="title"/>
          </p:nvPr>
        </p:nvSpPr>
        <p:spPr>
          <a:xfrm>
            <a:off x="839788" y="765175"/>
            <a:ext cx="4913313" cy="728346"/>
          </a:xfrm>
        </p:spPr>
        <p:txBody>
          <a:bodyPr/>
          <a:lstStyle/>
          <a:p>
            <a:r>
              <a:rPr lang="lt-LT" dirty="0"/>
              <a:t>Spustelėję redaguokite stilių</a:t>
            </a:r>
          </a:p>
        </p:txBody>
      </p:sp>
      <p:sp>
        <p:nvSpPr>
          <p:cNvPr id="13" name="Teksto vietos rezervavimo ženklas 2">
            <a:extLst>
              <a:ext uri="{FF2B5EF4-FFF2-40B4-BE49-F238E27FC236}">
                <a16:creationId xmlns:a16="http://schemas.microsoft.com/office/drawing/2014/main" id="{E674514D-A2B0-46BF-8562-6414A749BADB}"/>
              </a:ext>
            </a:extLst>
          </p:cNvPr>
          <p:cNvSpPr>
            <a:spLocks noGrp="1"/>
          </p:cNvSpPr>
          <p:nvPr>
            <p:ph type="body" sz="half" idx="2" hasCustomPrompt="1"/>
          </p:nvPr>
        </p:nvSpPr>
        <p:spPr>
          <a:xfrm>
            <a:off x="839787" y="1678308"/>
            <a:ext cx="4913313" cy="3588636"/>
          </a:xfrm>
        </p:spPr>
        <p:txBody>
          <a:bodyPr/>
          <a:lstStyle>
            <a:lvl1pPr marL="0" indent="0">
              <a:lnSpc>
                <a:spcPct val="100000"/>
              </a:lnSpc>
              <a:buNone/>
              <a:defRPr sz="2200" b="0"/>
            </a:lvl1pPr>
          </a:lstStyle>
          <a:p>
            <a:pPr lvl="0"/>
            <a:r>
              <a:rPr lang="en-US" b="1" dirty="0"/>
              <a:t>Lorem Ipsum</a:t>
            </a:r>
            <a:r>
              <a:rPr lang="en-US" dirty="0"/>
              <a:t> is simply dummy text of the printing and typesetting industry. Lorem Ipsum has been the industry's standard.</a:t>
            </a:r>
          </a:p>
          <a:p>
            <a:pPr lvl="0"/>
            <a:r>
              <a:rPr lang="en-US" dirty="0"/>
              <a:t>It is a long established fact that a reader will be distracted by the readable content of a page when looking at its layout. </a:t>
            </a:r>
            <a:endParaRPr lang="lt-LT" dirty="0"/>
          </a:p>
          <a:p>
            <a:endParaRPr lang="lt-LT" dirty="0"/>
          </a:p>
        </p:txBody>
      </p:sp>
    </p:spTree>
    <p:extLst>
      <p:ext uri="{BB962C8B-B14F-4D97-AF65-F5344CB8AC3E}">
        <p14:creationId xmlns:p14="http://schemas.microsoft.com/office/powerpoint/2010/main" val="2993337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CEC5FA-75F4-498C-8939-90F270290812}"/>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A59D1552-4002-4DB5-B679-03CB35E4A82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B1ECA252-80B8-4012-B46C-0F4699360433}"/>
              </a:ext>
            </a:extLst>
          </p:cNvPr>
          <p:cNvSpPr>
            <a:spLocks noGrp="1"/>
          </p:cNvSpPr>
          <p:nvPr>
            <p:ph type="dt" sz="half" idx="10"/>
          </p:nvPr>
        </p:nvSpPr>
        <p:spPr/>
        <p:txBody>
          <a:bodyPr/>
          <a:lstStyle/>
          <a:p>
            <a:fld id="{58E5EB79-E44B-4757-87D8-44D703D947F4}" type="datetimeFigureOut">
              <a:rPr lang="en-GB" smtClean="0"/>
              <a:t>18/08/2022</a:t>
            </a:fld>
            <a:endParaRPr lang="en-GB"/>
          </a:p>
        </p:txBody>
      </p:sp>
      <p:sp>
        <p:nvSpPr>
          <p:cNvPr id="5" name="Segnaposto piè di pagina 4">
            <a:extLst>
              <a:ext uri="{FF2B5EF4-FFF2-40B4-BE49-F238E27FC236}">
                <a16:creationId xmlns:a16="http://schemas.microsoft.com/office/drawing/2014/main" id="{071685B5-8ED0-4871-8F52-E18DA173092F}"/>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588AB003-15B9-4665-BEDD-CB8E1FD1D00F}"/>
              </a:ext>
            </a:extLst>
          </p:cNvPr>
          <p:cNvSpPr>
            <a:spLocks noGrp="1"/>
          </p:cNvSpPr>
          <p:nvPr>
            <p:ph type="sldNum" sz="quarter" idx="12"/>
          </p:nvPr>
        </p:nvSpPr>
        <p:spPr/>
        <p:txBody>
          <a:bodyPr/>
          <a:lstStyle/>
          <a:p>
            <a:fld id="{0AEA506C-035A-4517-BBA1-BF3924045821}" type="slidenum">
              <a:rPr lang="en-GB" smtClean="0"/>
              <a:t>‹Nr.›</a:t>
            </a:fld>
            <a:endParaRPr lang="en-GB"/>
          </a:p>
        </p:txBody>
      </p:sp>
    </p:spTree>
    <p:extLst>
      <p:ext uri="{BB962C8B-B14F-4D97-AF65-F5344CB8AC3E}">
        <p14:creationId xmlns:p14="http://schemas.microsoft.com/office/powerpoint/2010/main" val="4256854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veikslėlis ir antraštė">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D9E0AAC3-04FD-4D0F-92B9-537D80AEB1A5}"/>
              </a:ext>
            </a:extLst>
          </p:cNvPr>
          <p:cNvSpPr>
            <a:spLocks noGrp="1"/>
          </p:cNvSpPr>
          <p:nvPr>
            <p:ph type="title" hasCustomPrompt="1"/>
          </p:nvPr>
        </p:nvSpPr>
        <p:spPr>
          <a:xfrm>
            <a:off x="838200" y="765175"/>
            <a:ext cx="10515600" cy="781685"/>
          </a:xfrm>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9" name="Poraštės vietos rezervavimo ženklas 5">
            <a:extLst>
              <a:ext uri="{FF2B5EF4-FFF2-40B4-BE49-F238E27FC236}">
                <a16:creationId xmlns:a16="http://schemas.microsoft.com/office/drawing/2014/main" id="{2C50AA4C-CE9C-4374-97C6-59368F8478B1}"/>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0" name="Teksto vietos rezervavimo ženklas 4">
            <a:extLst>
              <a:ext uri="{FF2B5EF4-FFF2-40B4-BE49-F238E27FC236}">
                <a16:creationId xmlns:a16="http://schemas.microsoft.com/office/drawing/2014/main" id="{D67CD8CF-82AF-4C4F-AF52-FE07C1CCA142}"/>
              </a:ext>
            </a:extLst>
          </p:cNvPr>
          <p:cNvSpPr>
            <a:spLocks noGrp="1"/>
          </p:cNvSpPr>
          <p:nvPr>
            <p:ph type="body" sz="quarter" idx="10" hasCustomPrompt="1"/>
          </p:nvPr>
        </p:nvSpPr>
        <p:spPr>
          <a:xfrm>
            <a:off x="1370011"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1" name="Teksto vietos rezervavimo ženklas 5">
            <a:extLst>
              <a:ext uri="{FF2B5EF4-FFF2-40B4-BE49-F238E27FC236}">
                <a16:creationId xmlns:a16="http://schemas.microsoft.com/office/drawing/2014/main" id="{45F5817B-EF3F-4C33-9E12-D5515A990910}"/>
              </a:ext>
            </a:extLst>
          </p:cNvPr>
          <p:cNvSpPr>
            <a:spLocks noGrp="1"/>
          </p:cNvSpPr>
          <p:nvPr>
            <p:ph type="body" sz="quarter" idx="12"/>
          </p:nvPr>
        </p:nvSpPr>
        <p:spPr>
          <a:xfrm>
            <a:off x="1370012"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2" name="Teksto vietos rezervavimo ženklas 6">
            <a:extLst>
              <a:ext uri="{FF2B5EF4-FFF2-40B4-BE49-F238E27FC236}">
                <a16:creationId xmlns:a16="http://schemas.microsoft.com/office/drawing/2014/main" id="{83636D7C-2994-4826-A09A-3D7CCA79DA8F}"/>
              </a:ext>
            </a:extLst>
          </p:cNvPr>
          <p:cNvSpPr>
            <a:spLocks noGrp="1"/>
          </p:cNvSpPr>
          <p:nvPr>
            <p:ph type="body" sz="quarter" idx="13" hasCustomPrompt="1"/>
          </p:nvPr>
        </p:nvSpPr>
        <p:spPr>
          <a:xfrm>
            <a:off x="1370012"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3" name="Teksto vietos rezervavimo ženklas 7">
            <a:extLst>
              <a:ext uri="{FF2B5EF4-FFF2-40B4-BE49-F238E27FC236}">
                <a16:creationId xmlns:a16="http://schemas.microsoft.com/office/drawing/2014/main" id="{4A13C3F0-BE25-4946-A514-5FE224C8FC52}"/>
              </a:ext>
            </a:extLst>
          </p:cNvPr>
          <p:cNvSpPr>
            <a:spLocks noGrp="1"/>
          </p:cNvSpPr>
          <p:nvPr>
            <p:ph type="body" sz="quarter" idx="14"/>
          </p:nvPr>
        </p:nvSpPr>
        <p:spPr>
          <a:xfrm>
            <a:off x="1370012" y="4289734"/>
            <a:ext cx="4558348" cy="1118880"/>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6" name="Teksto vietos rezervavimo ženklas 4">
            <a:extLst>
              <a:ext uri="{FF2B5EF4-FFF2-40B4-BE49-F238E27FC236}">
                <a16:creationId xmlns:a16="http://schemas.microsoft.com/office/drawing/2014/main" id="{20386619-6D9A-4A6C-8B60-93F690D30DBE}"/>
              </a:ext>
            </a:extLst>
          </p:cNvPr>
          <p:cNvSpPr>
            <a:spLocks noGrp="1"/>
          </p:cNvSpPr>
          <p:nvPr>
            <p:ph type="body" sz="quarter" idx="15" hasCustomPrompt="1"/>
          </p:nvPr>
        </p:nvSpPr>
        <p:spPr>
          <a:xfrm>
            <a:off x="6793863"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7" name="Teksto vietos rezervavimo ženklas 5">
            <a:extLst>
              <a:ext uri="{FF2B5EF4-FFF2-40B4-BE49-F238E27FC236}">
                <a16:creationId xmlns:a16="http://schemas.microsoft.com/office/drawing/2014/main" id="{5E07B69E-A4E4-4A44-86FF-61B0598CAA6B}"/>
              </a:ext>
            </a:extLst>
          </p:cNvPr>
          <p:cNvSpPr>
            <a:spLocks noGrp="1"/>
          </p:cNvSpPr>
          <p:nvPr>
            <p:ph type="body" sz="quarter" idx="16"/>
          </p:nvPr>
        </p:nvSpPr>
        <p:spPr>
          <a:xfrm>
            <a:off x="6793864"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8" name="Teksto vietos rezervavimo ženklas 6">
            <a:extLst>
              <a:ext uri="{FF2B5EF4-FFF2-40B4-BE49-F238E27FC236}">
                <a16:creationId xmlns:a16="http://schemas.microsoft.com/office/drawing/2014/main" id="{2CFADEEF-7D22-4AD2-9357-08A4FB5BAC28}"/>
              </a:ext>
            </a:extLst>
          </p:cNvPr>
          <p:cNvSpPr>
            <a:spLocks noGrp="1"/>
          </p:cNvSpPr>
          <p:nvPr>
            <p:ph type="body" sz="quarter" idx="17" hasCustomPrompt="1"/>
          </p:nvPr>
        </p:nvSpPr>
        <p:spPr>
          <a:xfrm>
            <a:off x="6793864"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9" name="Teksto vietos rezervavimo ženklas 7">
            <a:extLst>
              <a:ext uri="{FF2B5EF4-FFF2-40B4-BE49-F238E27FC236}">
                <a16:creationId xmlns:a16="http://schemas.microsoft.com/office/drawing/2014/main" id="{A0B9ACD5-57AB-4C65-AEE8-33E9E93973C5}"/>
              </a:ext>
            </a:extLst>
          </p:cNvPr>
          <p:cNvSpPr>
            <a:spLocks noGrp="1"/>
          </p:cNvSpPr>
          <p:nvPr>
            <p:ph type="body" sz="quarter" idx="18"/>
          </p:nvPr>
        </p:nvSpPr>
        <p:spPr>
          <a:xfrm>
            <a:off x="6793864" y="4289733"/>
            <a:ext cx="4558348" cy="111888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41" name="Teksto vietos rezervavimo ženklas 12">
            <a:extLst>
              <a:ext uri="{FF2B5EF4-FFF2-40B4-BE49-F238E27FC236}">
                <a16:creationId xmlns:a16="http://schemas.microsoft.com/office/drawing/2014/main" id="{68A6F5E9-4836-4C11-B445-35E04A26BBDC}"/>
              </a:ext>
            </a:extLst>
          </p:cNvPr>
          <p:cNvSpPr>
            <a:spLocks noGrp="1"/>
          </p:cNvSpPr>
          <p:nvPr>
            <p:ph type="body" sz="quarter" idx="26" hasCustomPrompt="1"/>
          </p:nvPr>
        </p:nvSpPr>
        <p:spPr>
          <a:xfrm>
            <a:off x="1538167" y="8832967"/>
            <a:ext cx="3968894" cy="880901"/>
          </a:xfrm>
        </p:spPr>
        <p:txBody>
          <a:bodyPr/>
          <a:lstStyle/>
          <a:p>
            <a:r>
              <a:rPr lang="en-US" dirty="0"/>
              <a:t>It ha survived not only five centuries, but also the leap into electronic typesetting. </a:t>
            </a:r>
            <a:endParaRPr lang="lt-LT" dirty="0"/>
          </a:p>
          <a:p>
            <a:endParaRPr lang="lt-LT" dirty="0"/>
          </a:p>
        </p:txBody>
      </p:sp>
    </p:spTree>
    <p:extLst>
      <p:ext uri="{BB962C8B-B14F-4D97-AF65-F5344CB8AC3E}">
        <p14:creationId xmlns:p14="http://schemas.microsoft.com/office/powerpoint/2010/main" val="3275079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vadinimas ir vertikalus tekstas">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A418BBB0-10BE-4452-AA0B-FC7B9192D65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 t="10937" r="13" b="22509"/>
          <a:stretch/>
        </p:blipFill>
        <p:spPr>
          <a:xfrm rot="10800000">
            <a:off x="0" y="-1"/>
            <a:ext cx="12192004" cy="5408613"/>
          </a:xfrm>
          <a:prstGeom prst="rect">
            <a:avLst/>
          </a:prstGeom>
        </p:spPr>
      </p:pic>
      <p:sp>
        <p:nvSpPr>
          <p:cNvPr id="2" name="Pavadinimas 1">
            <a:extLst>
              <a:ext uri="{FF2B5EF4-FFF2-40B4-BE49-F238E27FC236}">
                <a16:creationId xmlns:a16="http://schemas.microsoft.com/office/drawing/2014/main" id="{A6473C05-AE7B-43DD-A2CC-85F602C5844F}"/>
              </a:ext>
            </a:extLst>
          </p:cNvPr>
          <p:cNvSpPr>
            <a:spLocks noGrp="1"/>
          </p:cNvSpPr>
          <p:nvPr>
            <p:ph type="title" hasCustomPrompt="1"/>
          </p:nvPr>
        </p:nvSpPr>
        <p:spPr>
          <a:xfrm>
            <a:off x="836613" y="1577340"/>
            <a:ext cx="10515600" cy="2011680"/>
          </a:xfrm>
        </p:spPr>
        <p:txBody>
          <a:bodyPr/>
          <a:lstStyle>
            <a:lvl1pPr>
              <a:defRPr>
                <a:solidFill>
                  <a:schemeClr val="bg1"/>
                </a:solidFill>
              </a:defRPr>
            </a:lvl1pPr>
          </a:lstStyle>
          <a:p>
            <a:r>
              <a:rPr lang="en-US" dirty="0"/>
              <a:t>Thank you for </a:t>
            </a:r>
            <a:br>
              <a:rPr lang="en-US" dirty="0"/>
            </a:br>
            <a:r>
              <a:rPr lang="en-US" dirty="0"/>
              <a:t>the Attention. </a:t>
            </a:r>
            <a:br>
              <a:rPr lang="en-US" dirty="0"/>
            </a:br>
            <a:r>
              <a:rPr lang="en-US" dirty="0"/>
              <a:t>Questions?</a:t>
            </a:r>
            <a:endParaRPr lang="lt-LT" dirty="0"/>
          </a:p>
        </p:txBody>
      </p:sp>
      <p:sp>
        <p:nvSpPr>
          <p:cNvPr id="5" name="Poraštės vietos rezervavimo ženklas 4">
            <a:extLst>
              <a:ext uri="{FF2B5EF4-FFF2-40B4-BE49-F238E27FC236}">
                <a16:creationId xmlns:a16="http://schemas.microsoft.com/office/drawing/2014/main" id="{F987F0DC-379D-4245-BFBB-CD4C4288E553}"/>
              </a:ext>
            </a:extLst>
          </p:cNvPr>
          <p:cNvSpPr>
            <a:spLocks noGrp="1"/>
          </p:cNvSpPr>
          <p:nvPr>
            <p:ph type="ftr" sz="quarter" idx="11"/>
          </p:nvPr>
        </p:nvSpPr>
        <p:spPr/>
        <p:txBody>
          <a:bodyPr/>
          <a:lstStyle/>
          <a:p>
            <a:r>
              <a:rPr lang="lt-LT"/>
              <a:t>connect-erasmus.eu</a:t>
            </a:r>
          </a:p>
        </p:txBody>
      </p:sp>
      <p:sp>
        <p:nvSpPr>
          <p:cNvPr id="8" name="Paveikslėlio vietos rezervavimo ženklas 2">
            <a:extLst>
              <a:ext uri="{FF2B5EF4-FFF2-40B4-BE49-F238E27FC236}">
                <a16:creationId xmlns:a16="http://schemas.microsoft.com/office/drawing/2014/main" id="{ADAA6A37-774A-4614-893F-080D49E13D8C}"/>
              </a:ext>
            </a:extLst>
          </p:cNvPr>
          <p:cNvSpPr>
            <a:spLocks noGrp="1"/>
          </p:cNvSpPr>
          <p:nvPr>
            <p:ph type="pic" idx="1" hasCustomPrompt="1"/>
          </p:nvPr>
        </p:nvSpPr>
        <p:spPr>
          <a:xfrm>
            <a:off x="836613" y="3793201"/>
            <a:ext cx="10515600" cy="443516"/>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err="1"/>
              <a:t>your</a:t>
            </a:r>
            <a:r>
              <a:rPr lang="en-US" dirty="0"/>
              <a:t>@email_address.eu</a:t>
            </a:r>
            <a:endParaRPr lang="lt-LT" dirty="0"/>
          </a:p>
        </p:txBody>
      </p:sp>
    </p:spTree>
    <p:extLst>
      <p:ext uri="{BB962C8B-B14F-4D97-AF65-F5344CB8AC3E}">
        <p14:creationId xmlns:p14="http://schemas.microsoft.com/office/powerpoint/2010/main" val="3212601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Pavadinimo skaidrė">
    <p:bg>
      <p:bgRef idx="1001">
        <a:schemeClr val="bg1"/>
      </p:bgRef>
    </p:bg>
    <p:spTree>
      <p:nvGrpSpPr>
        <p:cNvPr id="1" name=""/>
        <p:cNvGrpSpPr/>
        <p:nvPr/>
      </p:nvGrpSpPr>
      <p:grpSpPr>
        <a:xfrm>
          <a:off x="0" y="0"/>
          <a:ext cx="0" cy="0"/>
          <a:chOff x="0" y="0"/>
          <a:chExt cx="0" cy="0"/>
        </a:xfrm>
      </p:grpSpPr>
      <p:pic>
        <p:nvPicPr>
          <p:cNvPr id="16" name="Paveikslėlis 15">
            <a:extLst>
              <a:ext uri="{FF2B5EF4-FFF2-40B4-BE49-F238E27FC236}">
                <a16:creationId xmlns:a16="http://schemas.microsoft.com/office/drawing/2014/main" id="{246EBA82-0447-4FA4-8B1C-C45FC5F54C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089" b="23358"/>
          <a:stretch/>
        </p:blipFill>
        <p:spPr>
          <a:xfrm rot="10800000">
            <a:off x="0" y="0"/>
            <a:ext cx="12192004" cy="5408613"/>
          </a:xfrm>
          <a:prstGeom prst="rect">
            <a:avLst/>
          </a:prstGeom>
        </p:spPr>
      </p:pic>
      <p:sp>
        <p:nvSpPr>
          <p:cNvPr id="2" name="Pavadinimas 1">
            <a:extLst>
              <a:ext uri="{FF2B5EF4-FFF2-40B4-BE49-F238E27FC236}">
                <a16:creationId xmlns:a16="http://schemas.microsoft.com/office/drawing/2014/main" id="{2F688FB5-BEAA-43D8-9143-D2CE529CEF3A}"/>
              </a:ext>
            </a:extLst>
          </p:cNvPr>
          <p:cNvSpPr>
            <a:spLocks noGrp="1"/>
          </p:cNvSpPr>
          <p:nvPr>
            <p:ph type="ctrTitle" hasCustomPrompt="1"/>
          </p:nvPr>
        </p:nvSpPr>
        <p:spPr>
          <a:xfrm>
            <a:off x="845820" y="924243"/>
            <a:ext cx="10058400" cy="2387600"/>
          </a:xfrm>
        </p:spPr>
        <p:txBody>
          <a:bodyPr anchor="b">
            <a:normAutofit/>
          </a:bodyPr>
          <a:lstStyle>
            <a:lvl1pPr algn="l">
              <a:defRPr sz="6600">
                <a:solidFill>
                  <a:schemeClr val="bg1"/>
                </a:solidFill>
              </a:defRPr>
            </a:lvl1pPr>
          </a:lstStyle>
          <a:p>
            <a:r>
              <a:rPr lang="en-US" dirty="0"/>
              <a:t>DEMO </a:t>
            </a:r>
            <a:br>
              <a:rPr lang="en-US" dirty="0"/>
            </a:br>
            <a:r>
              <a:rPr lang="en-US" dirty="0"/>
              <a:t>TITLE TEXT</a:t>
            </a:r>
            <a:endParaRPr lang="lt-LT" dirty="0"/>
          </a:p>
        </p:txBody>
      </p:sp>
      <p:sp>
        <p:nvSpPr>
          <p:cNvPr id="3" name="Antrinis pavadinimas 2">
            <a:extLst>
              <a:ext uri="{FF2B5EF4-FFF2-40B4-BE49-F238E27FC236}">
                <a16:creationId xmlns:a16="http://schemas.microsoft.com/office/drawing/2014/main" id="{85069AEC-D0AD-490C-B670-14EB62EA7740}"/>
              </a:ext>
            </a:extLst>
          </p:cNvPr>
          <p:cNvSpPr>
            <a:spLocks noGrp="1"/>
          </p:cNvSpPr>
          <p:nvPr>
            <p:ph type="subTitle" idx="1" hasCustomPrompt="1"/>
          </p:nvPr>
        </p:nvSpPr>
        <p:spPr>
          <a:xfrm>
            <a:off x="845820" y="3434398"/>
            <a:ext cx="10058400" cy="1655762"/>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err="1">
                <a:solidFill>
                  <a:srgbClr val="FFFFFF"/>
                </a:solidFill>
              </a:rPr>
              <a:t>Date</a:t>
            </a:r>
            <a:r>
              <a:rPr lang="lt-LT" dirty="0">
                <a:solidFill>
                  <a:srgbClr val="FFFFFF"/>
                </a:solidFill>
              </a:rPr>
              <a:t>, name </a:t>
            </a:r>
            <a:r>
              <a:rPr lang="lt-LT" dirty="0" err="1">
                <a:solidFill>
                  <a:srgbClr val="FFFFFF"/>
                </a:solidFill>
              </a:rPr>
              <a:t>of</a:t>
            </a:r>
            <a:r>
              <a:rPr lang="lt-LT" dirty="0">
                <a:solidFill>
                  <a:srgbClr val="FFFFFF"/>
                </a:solidFill>
              </a:rPr>
              <a:t> </a:t>
            </a:r>
            <a:r>
              <a:rPr lang="lt-LT" dirty="0" err="1">
                <a:solidFill>
                  <a:srgbClr val="FFFFFF"/>
                </a:solidFill>
              </a:rPr>
              <a:t>the</a:t>
            </a:r>
            <a:r>
              <a:rPr lang="lt-LT" dirty="0">
                <a:solidFill>
                  <a:srgbClr val="FFFFFF"/>
                </a:solidFill>
              </a:rPr>
              <a:t> </a:t>
            </a:r>
            <a:r>
              <a:rPr lang="lt-LT" dirty="0" err="1">
                <a:solidFill>
                  <a:srgbClr val="FFFFFF"/>
                </a:solidFill>
              </a:rPr>
              <a:t>event</a:t>
            </a:r>
            <a:r>
              <a:rPr lang="lt-LT" dirty="0">
                <a:solidFill>
                  <a:srgbClr val="FFFFFF"/>
                </a:solidFill>
              </a:rPr>
              <a:t>, </a:t>
            </a:r>
            <a:endParaRPr lang="en-US" dirty="0">
              <a:solidFill>
                <a:srgbClr val="FFFFFF"/>
              </a:solidFill>
            </a:endParaRPr>
          </a:p>
          <a:p>
            <a:r>
              <a:rPr lang="lt-LT" dirty="0">
                <a:solidFill>
                  <a:srgbClr val="FFFFFF"/>
                </a:solidFill>
              </a:rPr>
              <a:t>name </a:t>
            </a:r>
            <a:r>
              <a:rPr lang="lt-LT" dirty="0" err="1">
                <a:solidFill>
                  <a:srgbClr val="FFFFFF"/>
                </a:solidFill>
              </a:rPr>
              <a:t>and</a:t>
            </a:r>
            <a:r>
              <a:rPr lang="lt-LT" dirty="0">
                <a:solidFill>
                  <a:srgbClr val="FFFFFF"/>
                </a:solidFill>
              </a:rPr>
              <a:t> </a:t>
            </a:r>
            <a:r>
              <a:rPr lang="lt-LT" dirty="0" err="1">
                <a:solidFill>
                  <a:srgbClr val="FFFFFF"/>
                </a:solidFill>
              </a:rPr>
              <a:t>surname</a:t>
            </a:r>
            <a:r>
              <a:rPr lang="lt-LT" dirty="0">
                <a:solidFill>
                  <a:srgbClr val="FFFFFF"/>
                </a:solidFill>
              </a:rPr>
              <a:t> </a:t>
            </a:r>
            <a:r>
              <a:rPr lang="lt-LT" dirty="0" err="1">
                <a:solidFill>
                  <a:srgbClr val="FFFFFF"/>
                </a:solidFill>
              </a:rPr>
              <a:t>of</a:t>
            </a:r>
            <a:r>
              <a:rPr lang="lt-LT" dirty="0">
                <a:solidFill>
                  <a:srgbClr val="FFFFFF"/>
                </a:solidFill>
              </a:rPr>
              <a:t> </a:t>
            </a:r>
            <a:r>
              <a:rPr lang="lt-LT" dirty="0" err="1">
                <a:solidFill>
                  <a:srgbClr val="FFFFFF"/>
                </a:solidFill>
              </a:rPr>
              <a:t>author</a:t>
            </a:r>
            <a:endParaRPr lang="lt-LT" dirty="0">
              <a:solidFill>
                <a:srgbClr val="FFFFFF"/>
              </a:solidFill>
            </a:endParaRPr>
          </a:p>
        </p:txBody>
      </p:sp>
      <p:sp>
        <p:nvSpPr>
          <p:cNvPr id="5" name="Poraštės vietos rezervavimo ženklas 4">
            <a:extLst>
              <a:ext uri="{FF2B5EF4-FFF2-40B4-BE49-F238E27FC236}">
                <a16:creationId xmlns:a16="http://schemas.microsoft.com/office/drawing/2014/main" id="{C5F0BFDC-D1E8-4156-8099-C8816EB1B881}"/>
              </a:ext>
            </a:extLst>
          </p:cNvPr>
          <p:cNvSpPr>
            <a:spLocks noGrp="1"/>
          </p:cNvSpPr>
          <p:nvPr>
            <p:ph type="ftr" sz="quarter" idx="11"/>
          </p:nvPr>
        </p:nvSpPr>
        <p:spPr/>
        <p:txBody>
          <a:bodyPr/>
          <a:lstStyle/>
          <a:p>
            <a:r>
              <a:rPr lang="lt-LT" dirty="0"/>
              <a:t>connect-erasmus.eu</a:t>
            </a:r>
          </a:p>
        </p:txBody>
      </p:sp>
    </p:spTree>
    <p:extLst>
      <p:ext uri="{BB962C8B-B14F-4D97-AF65-F5344CB8AC3E}">
        <p14:creationId xmlns:p14="http://schemas.microsoft.com/office/powerpoint/2010/main" val="151069881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87A0520-26DB-468D-A939-2C056B42E58C}"/>
              </a:ext>
            </a:extLst>
          </p:cNvPr>
          <p:cNvSpPr>
            <a:spLocks noGrp="1"/>
          </p:cNvSpPr>
          <p:nvPr>
            <p:ph type="title" hasCustomPrompt="1"/>
          </p:nvPr>
        </p:nvSpPr>
        <p:spPr/>
        <p:txBody>
          <a:bodyPr/>
          <a:lstStyle/>
          <a:p>
            <a:r>
              <a:rPr lang="lt-LT" dirty="0"/>
              <a:t>THIS </a:t>
            </a:r>
            <a:r>
              <a:rPr lang="en-US" dirty="0"/>
              <a:t>IS </a:t>
            </a:r>
            <a:r>
              <a:rPr lang="lt-LT" dirty="0"/>
              <a:t>YOUR PRES</a:t>
            </a:r>
            <a:r>
              <a:rPr lang="en-US" dirty="0"/>
              <a:t>E</a:t>
            </a:r>
            <a:r>
              <a:rPr lang="lt-LT" dirty="0"/>
              <a:t>NTATION TITLE</a:t>
            </a:r>
          </a:p>
        </p:txBody>
      </p:sp>
      <p:sp>
        <p:nvSpPr>
          <p:cNvPr id="5" name="Poraštės vietos rezervavimo ženklas 4">
            <a:extLst>
              <a:ext uri="{FF2B5EF4-FFF2-40B4-BE49-F238E27FC236}">
                <a16:creationId xmlns:a16="http://schemas.microsoft.com/office/drawing/2014/main" id="{64F49264-9819-4214-9D8F-E6C3E238F091}"/>
              </a:ext>
            </a:extLst>
          </p:cNvPr>
          <p:cNvSpPr>
            <a:spLocks noGrp="1"/>
          </p:cNvSpPr>
          <p:nvPr>
            <p:ph type="ftr" sz="quarter" idx="11"/>
          </p:nvPr>
        </p:nvSpPr>
        <p:spPr/>
        <p:txBody>
          <a:bodyPr/>
          <a:lstStyle/>
          <a:p>
            <a:r>
              <a:rPr lang="lt-LT"/>
              <a:t>connect-erasmus.eu</a:t>
            </a:r>
          </a:p>
        </p:txBody>
      </p:sp>
      <p:sp>
        <p:nvSpPr>
          <p:cNvPr id="7" name="Teksto vietos rezervavimo ženklas 4">
            <a:extLst>
              <a:ext uri="{FF2B5EF4-FFF2-40B4-BE49-F238E27FC236}">
                <a16:creationId xmlns:a16="http://schemas.microsoft.com/office/drawing/2014/main" id="{BDFAC399-EE8D-4178-8118-DD34860C5854}"/>
              </a:ext>
            </a:extLst>
          </p:cNvPr>
          <p:cNvSpPr>
            <a:spLocks noGrp="1"/>
          </p:cNvSpPr>
          <p:nvPr>
            <p:ph type="body" sz="quarter" idx="10" hasCustomPrompt="1"/>
          </p:nvPr>
        </p:nvSpPr>
        <p:spPr>
          <a:xfrm>
            <a:off x="1163637" y="1960595"/>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8" name="Teksto vietos rezervavimo ženklas 5">
            <a:extLst>
              <a:ext uri="{FF2B5EF4-FFF2-40B4-BE49-F238E27FC236}">
                <a16:creationId xmlns:a16="http://schemas.microsoft.com/office/drawing/2014/main" id="{4047D1D2-D11B-42D9-9745-D7326C1723E7}"/>
              </a:ext>
            </a:extLst>
          </p:cNvPr>
          <p:cNvSpPr>
            <a:spLocks noGrp="1"/>
          </p:cNvSpPr>
          <p:nvPr>
            <p:ph type="body" sz="quarter" idx="12"/>
          </p:nvPr>
        </p:nvSpPr>
        <p:spPr>
          <a:xfrm>
            <a:off x="1163638" y="2450347"/>
            <a:ext cx="10190162"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9" name="Teksto vietos rezervavimo ženklas 6">
            <a:extLst>
              <a:ext uri="{FF2B5EF4-FFF2-40B4-BE49-F238E27FC236}">
                <a16:creationId xmlns:a16="http://schemas.microsoft.com/office/drawing/2014/main" id="{07F8CD99-43EF-4FF2-99E1-8D34466DB256}"/>
              </a:ext>
            </a:extLst>
          </p:cNvPr>
          <p:cNvSpPr>
            <a:spLocks noGrp="1"/>
          </p:cNvSpPr>
          <p:nvPr>
            <p:ph type="body" sz="quarter" idx="13" hasCustomPrompt="1"/>
          </p:nvPr>
        </p:nvSpPr>
        <p:spPr>
          <a:xfrm>
            <a:off x="1163637" y="3632341"/>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0" name="Teksto vietos rezervavimo ženklas 7">
            <a:extLst>
              <a:ext uri="{FF2B5EF4-FFF2-40B4-BE49-F238E27FC236}">
                <a16:creationId xmlns:a16="http://schemas.microsoft.com/office/drawing/2014/main" id="{F2249229-369C-45F0-AC14-92594C51E66C}"/>
              </a:ext>
            </a:extLst>
          </p:cNvPr>
          <p:cNvSpPr>
            <a:spLocks noGrp="1"/>
          </p:cNvSpPr>
          <p:nvPr>
            <p:ph type="body" sz="quarter" idx="14"/>
          </p:nvPr>
        </p:nvSpPr>
        <p:spPr>
          <a:xfrm>
            <a:off x="1163638" y="4122093"/>
            <a:ext cx="10188574"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38169078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B481432-44F8-44DD-9892-E4F4DB2C4ACB}"/>
              </a:ext>
            </a:extLst>
          </p:cNvPr>
          <p:cNvSpPr>
            <a:spLocks noGrp="1"/>
          </p:cNvSpPr>
          <p:nvPr>
            <p:ph type="title" hasCustomPrompt="1"/>
          </p:nvPr>
        </p:nvSpPr>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6" name="Poraštės vietos rezervavimo ženklas 5">
            <a:extLst>
              <a:ext uri="{FF2B5EF4-FFF2-40B4-BE49-F238E27FC236}">
                <a16:creationId xmlns:a16="http://schemas.microsoft.com/office/drawing/2014/main" id="{BDA783FD-8F85-442B-A8BA-288E684FB992}"/>
              </a:ext>
            </a:extLst>
          </p:cNvPr>
          <p:cNvSpPr>
            <a:spLocks noGrp="1"/>
          </p:cNvSpPr>
          <p:nvPr>
            <p:ph type="ftr" sz="quarter" idx="11"/>
          </p:nvPr>
        </p:nvSpPr>
        <p:spPr/>
        <p:txBody>
          <a:bodyPr/>
          <a:lstStyle/>
          <a:p>
            <a:r>
              <a:rPr lang="lt-LT"/>
              <a:t>connect-erasmus.eu</a:t>
            </a:r>
          </a:p>
        </p:txBody>
      </p:sp>
      <p:sp>
        <p:nvSpPr>
          <p:cNvPr id="11" name="Teksto vietos rezervavimo ženklas 4">
            <a:extLst>
              <a:ext uri="{FF2B5EF4-FFF2-40B4-BE49-F238E27FC236}">
                <a16:creationId xmlns:a16="http://schemas.microsoft.com/office/drawing/2014/main" id="{4BEA5B49-6392-46FE-95D9-CBD5386D9141}"/>
              </a:ext>
            </a:extLst>
          </p:cNvPr>
          <p:cNvSpPr>
            <a:spLocks noGrp="1"/>
          </p:cNvSpPr>
          <p:nvPr>
            <p:ph type="body" sz="quarter" idx="10" hasCustomPrompt="1"/>
          </p:nvPr>
        </p:nvSpPr>
        <p:spPr>
          <a:xfrm>
            <a:off x="1163637"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2" name="Teksto vietos rezervavimo ženklas 5">
            <a:extLst>
              <a:ext uri="{FF2B5EF4-FFF2-40B4-BE49-F238E27FC236}">
                <a16:creationId xmlns:a16="http://schemas.microsoft.com/office/drawing/2014/main" id="{27313128-8193-4824-B1AE-9E071C6AEC5D}"/>
              </a:ext>
            </a:extLst>
          </p:cNvPr>
          <p:cNvSpPr>
            <a:spLocks noGrp="1"/>
          </p:cNvSpPr>
          <p:nvPr>
            <p:ph type="body" sz="quarter" idx="12"/>
          </p:nvPr>
        </p:nvSpPr>
        <p:spPr>
          <a:xfrm>
            <a:off x="1163638"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3" name="Teksto vietos rezervavimo ženklas 6">
            <a:extLst>
              <a:ext uri="{FF2B5EF4-FFF2-40B4-BE49-F238E27FC236}">
                <a16:creationId xmlns:a16="http://schemas.microsoft.com/office/drawing/2014/main" id="{A077DE58-2DDD-4954-8D21-4C85B7EFA583}"/>
              </a:ext>
            </a:extLst>
          </p:cNvPr>
          <p:cNvSpPr>
            <a:spLocks noGrp="1"/>
          </p:cNvSpPr>
          <p:nvPr>
            <p:ph type="body" sz="quarter" idx="13" hasCustomPrompt="1"/>
          </p:nvPr>
        </p:nvSpPr>
        <p:spPr>
          <a:xfrm>
            <a:off x="1163638"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4" name="Teksto vietos rezervavimo ženklas 7">
            <a:extLst>
              <a:ext uri="{FF2B5EF4-FFF2-40B4-BE49-F238E27FC236}">
                <a16:creationId xmlns:a16="http://schemas.microsoft.com/office/drawing/2014/main" id="{E3581FEC-4D88-4BB9-981C-24765FCF202E}"/>
              </a:ext>
            </a:extLst>
          </p:cNvPr>
          <p:cNvSpPr>
            <a:spLocks noGrp="1"/>
          </p:cNvSpPr>
          <p:nvPr>
            <p:ph type="body" sz="quarter" idx="14"/>
          </p:nvPr>
        </p:nvSpPr>
        <p:spPr>
          <a:xfrm>
            <a:off x="1163638"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3" name="Teksto vietos rezervavimo ženklas 4">
            <a:extLst>
              <a:ext uri="{FF2B5EF4-FFF2-40B4-BE49-F238E27FC236}">
                <a16:creationId xmlns:a16="http://schemas.microsoft.com/office/drawing/2014/main" id="{909C3B4A-7EF2-44A9-975A-1CEB4064468D}"/>
              </a:ext>
            </a:extLst>
          </p:cNvPr>
          <p:cNvSpPr>
            <a:spLocks noGrp="1"/>
          </p:cNvSpPr>
          <p:nvPr>
            <p:ph type="body" sz="quarter" idx="15" hasCustomPrompt="1"/>
          </p:nvPr>
        </p:nvSpPr>
        <p:spPr>
          <a:xfrm>
            <a:off x="6496049"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4" name="Teksto vietos rezervavimo ženklas 5">
            <a:extLst>
              <a:ext uri="{FF2B5EF4-FFF2-40B4-BE49-F238E27FC236}">
                <a16:creationId xmlns:a16="http://schemas.microsoft.com/office/drawing/2014/main" id="{9216C79D-EC44-44C8-A2B6-019A760EE859}"/>
              </a:ext>
            </a:extLst>
          </p:cNvPr>
          <p:cNvSpPr>
            <a:spLocks noGrp="1"/>
          </p:cNvSpPr>
          <p:nvPr>
            <p:ph type="body" sz="quarter" idx="16"/>
          </p:nvPr>
        </p:nvSpPr>
        <p:spPr>
          <a:xfrm>
            <a:off x="6496050"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5" name="Teksto vietos rezervavimo ženklas 6">
            <a:extLst>
              <a:ext uri="{FF2B5EF4-FFF2-40B4-BE49-F238E27FC236}">
                <a16:creationId xmlns:a16="http://schemas.microsoft.com/office/drawing/2014/main" id="{392CD55E-0853-4A78-83D2-38CB78A8EFCF}"/>
              </a:ext>
            </a:extLst>
          </p:cNvPr>
          <p:cNvSpPr>
            <a:spLocks noGrp="1"/>
          </p:cNvSpPr>
          <p:nvPr>
            <p:ph type="body" sz="quarter" idx="17" hasCustomPrompt="1"/>
          </p:nvPr>
        </p:nvSpPr>
        <p:spPr>
          <a:xfrm>
            <a:off x="6496050"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6" name="Teksto vietos rezervavimo ženklas 7">
            <a:extLst>
              <a:ext uri="{FF2B5EF4-FFF2-40B4-BE49-F238E27FC236}">
                <a16:creationId xmlns:a16="http://schemas.microsoft.com/office/drawing/2014/main" id="{FB1D40FF-4B08-4151-9334-2544815042A4}"/>
              </a:ext>
            </a:extLst>
          </p:cNvPr>
          <p:cNvSpPr>
            <a:spLocks noGrp="1"/>
          </p:cNvSpPr>
          <p:nvPr>
            <p:ph type="body" sz="quarter" idx="18"/>
          </p:nvPr>
        </p:nvSpPr>
        <p:spPr>
          <a:xfrm>
            <a:off x="6496050"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3651056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765176"/>
            <a:ext cx="4242752" cy="684211"/>
          </a:xfrm>
        </p:spPr>
        <p:txBody>
          <a:bodyPr anchor="b"/>
          <a:lstStyle>
            <a:lvl1pPr>
              <a:defRPr sz="4800"/>
            </a:lvl1pPr>
          </a:lstStyle>
          <a:p>
            <a:r>
              <a:rPr lang="lt-LT" dirty="0"/>
              <a:t>TITLE</a:t>
            </a:r>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8" y="1630680"/>
            <a:ext cx="4242752" cy="3777933"/>
          </a:xfrm>
        </p:spPr>
        <p:txBody>
          <a:bodyPr>
            <a:noAutofit/>
          </a:bodyPr>
          <a:lstStyle>
            <a:lvl1pPr marL="0" indent="0">
              <a:lnSpc>
                <a:spcPct val="100000"/>
              </a:lnSpc>
              <a:spcBef>
                <a:spcPts val="0"/>
              </a:spcBef>
              <a:buNone/>
              <a:defRPr sz="24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2389899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pic>
        <p:nvPicPr>
          <p:cNvPr id="10" name="Paveikslėlis 9">
            <a:extLst>
              <a:ext uri="{FF2B5EF4-FFF2-40B4-BE49-F238E27FC236}">
                <a16:creationId xmlns:a16="http://schemas.microsoft.com/office/drawing/2014/main" id="{A795C131-0461-4D89-86BB-BAB1471E1A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8888" b="31104"/>
          <a:stretch/>
        </p:blipFill>
        <p:spPr>
          <a:xfrm rot="10800000">
            <a:off x="-1589" y="0"/>
            <a:ext cx="12192004" cy="1626016"/>
          </a:xfrm>
          <a:prstGeom prst="rect">
            <a:avLst/>
          </a:prstGeom>
        </p:spPr>
      </p:pic>
      <p:sp>
        <p:nvSpPr>
          <p:cNvPr id="2" name="Pavadinimas 1">
            <a:extLst>
              <a:ext uri="{FF2B5EF4-FFF2-40B4-BE49-F238E27FC236}">
                <a16:creationId xmlns:a16="http://schemas.microsoft.com/office/drawing/2014/main" id="{9F3B8AD3-C7F0-4510-80E6-73F9F6E1102C}"/>
              </a:ext>
            </a:extLst>
          </p:cNvPr>
          <p:cNvSpPr>
            <a:spLocks noGrp="1"/>
          </p:cNvSpPr>
          <p:nvPr>
            <p:ph type="title" hasCustomPrompt="1"/>
          </p:nvPr>
        </p:nvSpPr>
        <p:spPr>
          <a:xfrm>
            <a:off x="836613" y="544195"/>
            <a:ext cx="10515600" cy="678815"/>
          </a:xfrm>
        </p:spPr>
        <p:txBody>
          <a:bodyPr>
            <a:normAutofit/>
          </a:bodyPr>
          <a:lstStyle>
            <a:lvl1pPr>
              <a:defRPr sz="4000">
                <a:solidFill>
                  <a:schemeClr val="bg1"/>
                </a:solidFill>
              </a:defRPr>
            </a:lvl1p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3" name="Teksto vietos rezervavimo ženklas 2">
            <a:extLst>
              <a:ext uri="{FF2B5EF4-FFF2-40B4-BE49-F238E27FC236}">
                <a16:creationId xmlns:a16="http://schemas.microsoft.com/office/drawing/2014/main" id="{8AB577E9-5C2A-4610-BAB9-C380F6305562}"/>
              </a:ext>
            </a:extLst>
          </p:cNvPr>
          <p:cNvSpPr>
            <a:spLocks noGrp="1"/>
          </p:cNvSpPr>
          <p:nvPr>
            <p:ph type="body" idx="1" hasCustomPrompt="1"/>
          </p:nvPr>
        </p:nvSpPr>
        <p:spPr>
          <a:xfrm>
            <a:off x="839788" y="2046922"/>
            <a:ext cx="5157787" cy="993457"/>
          </a:xfrm>
        </p:spPr>
        <p:txBody>
          <a:bodyPr anchor="b">
            <a:noAutofit/>
          </a:bodyPr>
          <a:lstStyle>
            <a:lvl1pPr marL="0" indent="0">
              <a:buNone/>
              <a:defRPr sz="2200" b="1" i="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4" name="Turinio vietos rezervavimo ženklas 3">
            <a:extLst>
              <a:ext uri="{FF2B5EF4-FFF2-40B4-BE49-F238E27FC236}">
                <a16:creationId xmlns:a16="http://schemas.microsoft.com/office/drawing/2014/main" id="{438B05CD-471C-442E-96BD-5E5C8E34E6E9}"/>
              </a:ext>
            </a:extLst>
          </p:cNvPr>
          <p:cNvSpPr>
            <a:spLocks noGrp="1"/>
          </p:cNvSpPr>
          <p:nvPr>
            <p:ph sz="half" idx="2" hasCustomPrompt="1"/>
          </p:nvPr>
        </p:nvSpPr>
        <p:spPr>
          <a:xfrm>
            <a:off x="839788" y="3277550"/>
            <a:ext cx="5157787" cy="2131063"/>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en-US" dirty="0"/>
          </a:p>
          <a:p>
            <a:pPr lvl="0"/>
            <a:endParaRPr lang="lt-LT" dirty="0"/>
          </a:p>
        </p:txBody>
      </p:sp>
      <p:sp>
        <p:nvSpPr>
          <p:cNvPr id="5" name="Teksto vietos rezervavimo ženklas 4">
            <a:extLst>
              <a:ext uri="{FF2B5EF4-FFF2-40B4-BE49-F238E27FC236}">
                <a16:creationId xmlns:a16="http://schemas.microsoft.com/office/drawing/2014/main" id="{D7947542-5711-447B-B36E-783076834C69}"/>
              </a:ext>
            </a:extLst>
          </p:cNvPr>
          <p:cNvSpPr>
            <a:spLocks noGrp="1"/>
          </p:cNvSpPr>
          <p:nvPr>
            <p:ph type="body" sz="quarter" idx="3" hasCustomPrompt="1"/>
          </p:nvPr>
        </p:nvSpPr>
        <p:spPr>
          <a:xfrm>
            <a:off x="6172200" y="2046923"/>
            <a:ext cx="5183188" cy="993456"/>
          </a:xfrm>
        </p:spPr>
        <p:txBody>
          <a:bodyPr anchor="b">
            <a:noAutofit/>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6" name="Turinio vietos rezervavimo ženklas 5">
            <a:extLst>
              <a:ext uri="{FF2B5EF4-FFF2-40B4-BE49-F238E27FC236}">
                <a16:creationId xmlns:a16="http://schemas.microsoft.com/office/drawing/2014/main" id="{01851487-E90A-476B-8236-8E2AD4C3C49E}"/>
              </a:ext>
            </a:extLst>
          </p:cNvPr>
          <p:cNvSpPr>
            <a:spLocks noGrp="1"/>
          </p:cNvSpPr>
          <p:nvPr>
            <p:ph sz="quarter" idx="4" hasCustomPrompt="1"/>
          </p:nvPr>
        </p:nvSpPr>
        <p:spPr>
          <a:xfrm>
            <a:off x="6172200" y="3277550"/>
            <a:ext cx="5183188" cy="2131064"/>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lt-LT" dirty="0"/>
          </a:p>
        </p:txBody>
      </p:sp>
      <p:sp>
        <p:nvSpPr>
          <p:cNvPr id="8" name="Poraštės vietos rezervavimo ženklas 7">
            <a:extLst>
              <a:ext uri="{FF2B5EF4-FFF2-40B4-BE49-F238E27FC236}">
                <a16:creationId xmlns:a16="http://schemas.microsoft.com/office/drawing/2014/main" id="{4E8C299C-BD33-4ACE-B6AE-D5A93B335CAF}"/>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24914193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1_Sekcijos antraštė">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4A9E677A-DE7C-4EDD-A463-732D04EDE8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291" b="29467"/>
          <a:stretch/>
        </p:blipFill>
        <p:spPr>
          <a:xfrm>
            <a:off x="0" y="0"/>
            <a:ext cx="12192000" cy="2232660"/>
          </a:xfrm>
          <a:prstGeom prst="rect">
            <a:avLst/>
          </a:prstGeom>
        </p:spPr>
      </p:pic>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2766153"/>
            <a:ext cx="10504487" cy="684211"/>
          </a:xfrm>
        </p:spPr>
        <p:txBody>
          <a:bodyPr anchor="b"/>
          <a:lstStyle>
            <a:lvl1pPr>
              <a:defRPr sz="4800"/>
            </a:lvl1pPr>
          </a:lstStyle>
          <a:p>
            <a:r>
              <a:rPr lang="lt-LT" dirty="0" err="1"/>
              <a:t>Title</a:t>
            </a:r>
            <a:r>
              <a:rPr lang="lt-LT" dirty="0"/>
              <a:t> </a:t>
            </a:r>
            <a:r>
              <a:rPr lang="lt-LT" dirty="0" err="1"/>
              <a:t>text</a:t>
            </a:r>
            <a:r>
              <a:rPr lang="lt-LT" dirty="0"/>
              <a:t> </a:t>
            </a:r>
            <a:r>
              <a:rPr lang="lt-LT" dirty="0" err="1"/>
              <a:t>demo</a:t>
            </a:r>
            <a:endParaRPr lang="lt-LT" dirty="0"/>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7" y="3596640"/>
            <a:ext cx="10512425" cy="1552893"/>
          </a:xfrm>
        </p:spPr>
        <p:txBody>
          <a:bodyPr>
            <a:noAutofit/>
          </a:bodyPr>
          <a:lstStyle>
            <a:lvl1pPr marL="0" indent="0">
              <a:lnSpc>
                <a:spcPct val="100000"/>
              </a:lnSpc>
              <a:spcBef>
                <a:spcPts val="0"/>
              </a:spcBef>
              <a:buNone/>
              <a:defRPr sz="22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23557129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uščia">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B50A104B-5302-47EA-AE12-CCC791CA70F4}"/>
              </a:ext>
            </a:extLst>
          </p:cNvPr>
          <p:cNvSpPr>
            <a:spLocks noGrp="1"/>
          </p:cNvSpPr>
          <p:nvPr>
            <p:ph type="ftr" sz="quarter" idx="11"/>
          </p:nvPr>
        </p:nvSpPr>
        <p:spPr/>
        <p:txBody>
          <a:bodyPr/>
          <a:lstStyle/>
          <a:p>
            <a:r>
              <a:rPr lang="lt-LT"/>
              <a:t>connect-erasmus.eu</a:t>
            </a:r>
          </a:p>
        </p:txBody>
      </p:sp>
      <p:sp>
        <p:nvSpPr>
          <p:cNvPr id="5" name="Pavadinimas 1">
            <a:extLst>
              <a:ext uri="{FF2B5EF4-FFF2-40B4-BE49-F238E27FC236}">
                <a16:creationId xmlns:a16="http://schemas.microsoft.com/office/drawing/2014/main" id="{6E9B5A7C-F7EF-46F5-B610-E5C9118C8B7F}"/>
              </a:ext>
            </a:extLst>
          </p:cNvPr>
          <p:cNvSpPr>
            <a:spLocks noGrp="1"/>
          </p:cNvSpPr>
          <p:nvPr>
            <p:ph type="title"/>
          </p:nvPr>
        </p:nvSpPr>
        <p:spPr>
          <a:xfrm>
            <a:off x="839788" y="765175"/>
            <a:ext cx="4913313" cy="728346"/>
          </a:xfrm>
        </p:spPr>
        <p:txBody>
          <a:bodyPr/>
          <a:lstStyle/>
          <a:p>
            <a:r>
              <a:rPr lang="lt-LT"/>
              <a:t>Spustelėję redaguokite stilių</a:t>
            </a:r>
            <a:endParaRPr lang="lt-LT" dirty="0"/>
          </a:p>
        </p:txBody>
      </p:sp>
      <p:sp>
        <p:nvSpPr>
          <p:cNvPr id="6" name="Teksto vietos rezervavimo ženklas 2">
            <a:extLst>
              <a:ext uri="{FF2B5EF4-FFF2-40B4-BE49-F238E27FC236}">
                <a16:creationId xmlns:a16="http://schemas.microsoft.com/office/drawing/2014/main" id="{9C4FA155-81CE-4E5B-B645-6E983D51DAB0}"/>
              </a:ext>
            </a:extLst>
          </p:cNvPr>
          <p:cNvSpPr>
            <a:spLocks noGrp="1"/>
          </p:cNvSpPr>
          <p:nvPr>
            <p:ph type="body" sz="half" idx="2"/>
          </p:nvPr>
        </p:nvSpPr>
        <p:spPr>
          <a:xfrm>
            <a:off x="839787" y="1678308"/>
            <a:ext cx="4974273" cy="1375083"/>
          </a:xfrm>
        </p:spPr>
        <p:txBody>
          <a:bodyPr/>
          <a:lstStyle>
            <a:lvl1pPr marL="0" indent="0">
              <a:buNone/>
              <a:defRPr sz="2200" b="0"/>
            </a:lvl1pPr>
          </a:lstStyle>
          <a:p>
            <a:pPr lvl="0"/>
            <a:r>
              <a:rPr lang="lt-LT" b="1"/>
              <a:t>Spustelėkite, kad galėtumėte redaguoti šablono teksto stilius</a:t>
            </a:r>
          </a:p>
          <a:p>
            <a:pPr lvl="1"/>
            <a:r>
              <a:rPr lang="lt-LT" b="1"/>
              <a:t>Antras lygis</a:t>
            </a:r>
          </a:p>
        </p:txBody>
      </p:sp>
      <p:sp>
        <p:nvSpPr>
          <p:cNvPr id="8" name="Teksto vietos rezervavimo ženklas 4">
            <a:extLst>
              <a:ext uri="{FF2B5EF4-FFF2-40B4-BE49-F238E27FC236}">
                <a16:creationId xmlns:a16="http://schemas.microsoft.com/office/drawing/2014/main" id="{72957E55-222E-45C4-9866-DB472EB19DEE}"/>
              </a:ext>
            </a:extLst>
          </p:cNvPr>
          <p:cNvSpPr>
            <a:spLocks noGrp="1"/>
          </p:cNvSpPr>
          <p:nvPr>
            <p:ph type="body" sz="half" idx="12"/>
          </p:nvPr>
        </p:nvSpPr>
        <p:spPr>
          <a:xfrm>
            <a:off x="1074312" y="3604208"/>
            <a:ext cx="2930230" cy="320676"/>
          </a:xfrm>
        </p:spPr>
        <p:txBody>
          <a:bodyPr/>
          <a:lstStyle>
            <a:lvl1pPr marL="0" indent="0">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9" name="Teksto vietos rezervavimo ženklas 5">
            <a:extLst>
              <a:ext uri="{FF2B5EF4-FFF2-40B4-BE49-F238E27FC236}">
                <a16:creationId xmlns:a16="http://schemas.microsoft.com/office/drawing/2014/main" id="{A84CCAB9-0CE1-4809-96A3-0C3C836CFA6E}"/>
              </a:ext>
            </a:extLst>
          </p:cNvPr>
          <p:cNvSpPr>
            <a:spLocks noGrp="1"/>
          </p:cNvSpPr>
          <p:nvPr>
            <p:ph type="body" sz="half" idx="13"/>
          </p:nvPr>
        </p:nvSpPr>
        <p:spPr>
          <a:xfrm>
            <a:off x="4167547" y="3607238"/>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0" name="Teksto vietos rezervavimo ženklas 6">
            <a:extLst>
              <a:ext uri="{FF2B5EF4-FFF2-40B4-BE49-F238E27FC236}">
                <a16:creationId xmlns:a16="http://schemas.microsoft.com/office/drawing/2014/main" id="{3C694306-6791-46A0-93E3-F993DD3FD565}"/>
              </a:ext>
            </a:extLst>
          </p:cNvPr>
          <p:cNvSpPr>
            <a:spLocks noGrp="1"/>
          </p:cNvSpPr>
          <p:nvPr>
            <p:ph type="body" sz="half" idx="14"/>
          </p:nvPr>
        </p:nvSpPr>
        <p:spPr>
          <a:xfrm>
            <a:off x="1075794" y="4475701"/>
            <a:ext cx="2930230" cy="320676"/>
          </a:xfrm>
        </p:spPr>
        <p:txBody>
          <a:bodyPr>
            <a:noAutofit/>
          </a:bodyPr>
          <a:lstStyle>
            <a:lvl1pPr marL="0" indent="0">
              <a:buNone/>
              <a:defRPr sz="18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1" name="Teksto vietos rezervavimo ženklas 7">
            <a:extLst>
              <a:ext uri="{FF2B5EF4-FFF2-40B4-BE49-F238E27FC236}">
                <a16:creationId xmlns:a16="http://schemas.microsoft.com/office/drawing/2014/main" id="{B266443C-BFC6-4637-B51B-F5DFF2A789B6}"/>
              </a:ext>
            </a:extLst>
          </p:cNvPr>
          <p:cNvSpPr>
            <a:spLocks noGrp="1"/>
          </p:cNvSpPr>
          <p:nvPr>
            <p:ph type="body" sz="half" idx="15"/>
          </p:nvPr>
        </p:nvSpPr>
        <p:spPr>
          <a:xfrm>
            <a:off x="4169029" y="4478731"/>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Tree>
    <p:extLst>
      <p:ext uri="{BB962C8B-B14F-4D97-AF65-F5344CB8AC3E}">
        <p14:creationId xmlns:p14="http://schemas.microsoft.com/office/powerpoint/2010/main" val="5743362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urinys ir antraštė">
    <p:spTree>
      <p:nvGrpSpPr>
        <p:cNvPr id="1" name=""/>
        <p:cNvGrpSpPr/>
        <p:nvPr/>
      </p:nvGrpSpPr>
      <p:grpSpPr>
        <a:xfrm>
          <a:off x="0" y="0"/>
          <a:ext cx="0" cy="0"/>
          <a:chOff x="0" y="0"/>
          <a:chExt cx="0" cy="0"/>
        </a:xfrm>
      </p:grpSpPr>
      <p:sp>
        <p:nvSpPr>
          <p:cNvPr id="11" name="Poraštės vietos rezervavimo ženklas 2">
            <a:extLst>
              <a:ext uri="{FF2B5EF4-FFF2-40B4-BE49-F238E27FC236}">
                <a16:creationId xmlns:a16="http://schemas.microsoft.com/office/drawing/2014/main" id="{EE69AF60-FA40-499C-8BD1-BB582192BC83}"/>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2" name="Pavadinimas 1">
            <a:extLst>
              <a:ext uri="{FF2B5EF4-FFF2-40B4-BE49-F238E27FC236}">
                <a16:creationId xmlns:a16="http://schemas.microsoft.com/office/drawing/2014/main" id="{92C0A8A4-6E46-47A7-B127-A1727C82B766}"/>
              </a:ext>
            </a:extLst>
          </p:cNvPr>
          <p:cNvSpPr>
            <a:spLocks noGrp="1"/>
          </p:cNvSpPr>
          <p:nvPr>
            <p:ph type="title"/>
          </p:nvPr>
        </p:nvSpPr>
        <p:spPr>
          <a:xfrm>
            <a:off x="839788" y="765175"/>
            <a:ext cx="4913313" cy="728346"/>
          </a:xfrm>
        </p:spPr>
        <p:txBody>
          <a:bodyPr/>
          <a:lstStyle/>
          <a:p>
            <a:r>
              <a:rPr lang="lt-LT" dirty="0"/>
              <a:t>Spustelėję redaguokite stilių</a:t>
            </a:r>
          </a:p>
        </p:txBody>
      </p:sp>
      <p:sp>
        <p:nvSpPr>
          <p:cNvPr id="13" name="Teksto vietos rezervavimo ženklas 2">
            <a:extLst>
              <a:ext uri="{FF2B5EF4-FFF2-40B4-BE49-F238E27FC236}">
                <a16:creationId xmlns:a16="http://schemas.microsoft.com/office/drawing/2014/main" id="{E674514D-A2B0-46BF-8562-6414A749BADB}"/>
              </a:ext>
            </a:extLst>
          </p:cNvPr>
          <p:cNvSpPr>
            <a:spLocks noGrp="1"/>
          </p:cNvSpPr>
          <p:nvPr>
            <p:ph type="body" sz="half" idx="2" hasCustomPrompt="1"/>
          </p:nvPr>
        </p:nvSpPr>
        <p:spPr>
          <a:xfrm>
            <a:off x="839787" y="1678308"/>
            <a:ext cx="4913313" cy="3588636"/>
          </a:xfrm>
        </p:spPr>
        <p:txBody>
          <a:bodyPr/>
          <a:lstStyle>
            <a:lvl1pPr marL="0" indent="0">
              <a:lnSpc>
                <a:spcPct val="100000"/>
              </a:lnSpc>
              <a:buNone/>
              <a:defRPr sz="2200" b="0"/>
            </a:lvl1pPr>
          </a:lstStyle>
          <a:p>
            <a:pPr lvl="0"/>
            <a:r>
              <a:rPr lang="en-US" b="1" dirty="0"/>
              <a:t>Lorem Ipsum</a:t>
            </a:r>
            <a:r>
              <a:rPr lang="en-US" dirty="0"/>
              <a:t> is simply dummy text of the printing and typesetting industry. Lorem Ipsum has been the industry's standard.</a:t>
            </a:r>
          </a:p>
          <a:p>
            <a:pPr lvl="0"/>
            <a:r>
              <a:rPr lang="en-US" dirty="0"/>
              <a:t>It is a long established fact that a reader will be distracted by the readable content of a page when looking at its layout. </a:t>
            </a:r>
            <a:endParaRPr lang="lt-LT" dirty="0"/>
          </a:p>
          <a:p>
            <a:endParaRPr lang="lt-LT" dirty="0"/>
          </a:p>
        </p:txBody>
      </p:sp>
    </p:spTree>
    <p:extLst>
      <p:ext uri="{BB962C8B-B14F-4D97-AF65-F5344CB8AC3E}">
        <p14:creationId xmlns:p14="http://schemas.microsoft.com/office/powerpoint/2010/main" val="600482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348040-130F-470C-897E-883D22A1D03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F9A6D363-EB69-42C4-83CC-EAB09E1CFC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89C59C2A-ACFC-4DA3-85A7-6DC00F7B546E}"/>
              </a:ext>
            </a:extLst>
          </p:cNvPr>
          <p:cNvSpPr>
            <a:spLocks noGrp="1"/>
          </p:cNvSpPr>
          <p:nvPr>
            <p:ph type="dt" sz="half" idx="10"/>
          </p:nvPr>
        </p:nvSpPr>
        <p:spPr/>
        <p:txBody>
          <a:bodyPr/>
          <a:lstStyle/>
          <a:p>
            <a:fld id="{58E5EB79-E44B-4757-87D8-44D703D947F4}" type="datetimeFigureOut">
              <a:rPr lang="en-GB" smtClean="0"/>
              <a:t>18/08/2022</a:t>
            </a:fld>
            <a:endParaRPr lang="en-GB"/>
          </a:p>
        </p:txBody>
      </p:sp>
      <p:sp>
        <p:nvSpPr>
          <p:cNvPr id="5" name="Segnaposto piè di pagina 4">
            <a:extLst>
              <a:ext uri="{FF2B5EF4-FFF2-40B4-BE49-F238E27FC236}">
                <a16:creationId xmlns:a16="http://schemas.microsoft.com/office/drawing/2014/main" id="{608F1256-93D9-48FD-A520-675D6D7D7BA0}"/>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5F1E2F3F-216D-4FD7-AA86-F6052B18DEC8}"/>
              </a:ext>
            </a:extLst>
          </p:cNvPr>
          <p:cNvSpPr>
            <a:spLocks noGrp="1"/>
          </p:cNvSpPr>
          <p:nvPr>
            <p:ph type="sldNum" sz="quarter" idx="12"/>
          </p:nvPr>
        </p:nvSpPr>
        <p:spPr/>
        <p:txBody>
          <a:bodyPr/>
          <a:lstStyle/>
          <a:p>
            <a:fld id="{0AEA506C-035A-4517-BBA1-BF3924045821}" type="slidenum">
              <a:rPr lang="en-GB" smtClean="0"/>
              <a:t>‹Nr.›</a:t>
            </a:fld>
            <a:endParaRPr lang="en-GB"/>
          </a:p>
        </p:txBody>
      </p:sp>
    </p:spTree>
    <p:extLst>
      <p:ext uri="{BB962C8B-B14F-4D97-AF65-F5344CB8AC3E}">
        <p14:creationId xmlns:p14="http://schemas.microsoft.com/office/powerpoint/2010/main" val="19153742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aveikslėlis ir antraštė">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D9E0AAC3-04FD-4D0F-92B9-537D80AEB1A5}"/>
              </a:ext>
            </a:extLst>
          </p:cNvPr>
          <p:cNvSpPr>
            <a:spLocks noGrp="1"/>
          </p:cNvSpPr>
          <p:nvPr>
            <p:ph type="title" hasCustomPrompt="1"/>
          </p:nvPr>
        </p:nvSpPr>
        <p:spPr>
          <a:xfrm>
            <a:off x="838200" y="765175"/>
            <a:ext cx="10515600" cy="781685"/>
          </a:xfrm>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9" name="Poraštės vietos rezervavimo ženklas 5">
            <a:extLst>
              <a:ext uri="{FF2B5EF4-FFF2-40B4-BE49-F238E27FC236}">
                <a16:creationId xmlns:a16="http://schemas.microsoft.com/office/drawing/2014/main" id="{2C50AA4C-CE9C-4374-97C6-59368F8478B1}"/>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0" name="Teksto vietos rezervavimo ženklas 4">
            <a:extLst>
              <a:ext uri="{FF2B5EF4-FFF2-40B4-BE49-F238E27FC236}">
                <a16:creationId xmlns:a16="http://schemas.microsoft.com/office/drawing/2014/main" id="{D67CD8CF-82AF-4C4F-AF52-FE07C1CCA142}"/>
              </a:ext>
            </a:extLst>
          </p:cNvPr>
          <p:cNvSpPr>
            <a:spLocks noGrp="1"/>
          </p:cNvSpPr>
          <p:nvPr>
            <p:ph type="body" sz="quarter" idx="10" hasCustomPrompt="1"/>
          </p:nvPr>
        </p:nvSpPr>
        <p:spPr>
          <a:xfrm>
            <a:off x="1370011"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1" name="Teksto vietos rezervavimo ženklas 5">
            <a:extLst>
              <a:ext uri="{FF2B5EF4-FFF2-40B4-BE49-F238E27FC236}">
                <a16:creationId xmlns:a16="http://schemas.microsoft.com/office/drawing/2014/main" id="{45F5817B-EF3F-4C33-9E12-D5515A990910}"/>
              </a:ext>
            </a:extLst>
          </p:cNvPr>
          <p:cNvSpPr>
            <a:spLocks noGrp="1"/>
          </p:cNvSpPr>
          <p:nvPr>
            <p:ph type="body" sz="quarter" idx="12"/>
          </p:nvPr>
        </p:nvSpPr>
        <p:spPr>
          <a:xfrm>
            <a:off x="1370012"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2" name="Teksto vietos rezervavimo ženklas 6">
            <a:extLst>
              <a:ext uri="{FF2B5EF4-FFF2-40B4-BE49-F238E27FC236}">
                <a16:creationId xmlns:a16="http://schemas.microsoft.com/office/drawing/2014/main" id="{83636D7C-2994-4826-A09A-3D7CCA79DA8F}"/>
              </a:ext>
            </a:extLst>
          </p:cNvPr>
          <p:cNvSpPr>
            <a:spLocks noGrp="1"/>
          </p:cNvSpPr>
          <p:nvPr>
            <p:ph type="body" sz="quarter" idx="13" hasCustomPrompt="1"/>
          </p:nvPr>
        </p:nvSpPr>
        <p:spPr>
          <a:xfrm>
            <a:off x="1370012"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3" name="Teksto vietos rezervavimo ženklas 7">
            <a:extLst>
              <a:ext uri="{FF2B5EF4-FFF2-40B4-BE49-F238E27FC236}">
                <a16:creationId xmlns:a16="http://schemas.microsoft.com/office/drawing/2014/main" id="{4A13C3F0-BE25-4946-A514-5FE224C8FC52}"/>
              </a:ext>
            </a:extLst>
          </p:cNvPr>
          <p:cNvSpPr>
            <a:spLocks noGrp="1"/>
          </p:cNvSpPr>
          <p:nvPr>
            <p:ph type="body" sz="quarter" idx="14"/>
          </p:nvPr>
        </p:nvSpPr>
        <p:spPr>
          <a:xfrm>
            <a:off x="1370012" y="4289734"/>
            <a:ext cx="4558348" cy="1118880"/>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6" name="Teksto vietos rezervavimo ženklas 4">
            <a:extLst>
              <a:ext uri="{FF2B5EF4-FFF2-40B4-BE49-F238E27FC236}">
                <a16:creationId xmlns:a16="http://schemas.microsoft.com/office/drawing/2014/main" id="{20386619-6D9A-4A6C-8B60-93F690D30DBE}"/>
              </a:ext>
            </a:extLst>
          </p:cNvPr>
          <p:cNvSpPr>
            <a:spLocks noGrp="1"/>
          </p:cNvSpPr>
          <p:nvPr>
            <p:ph type="body" sz="quarter" idx="15" hasCustomPrompt="1"/>
          </p:nvPr>
        </p:nvSpPr>
        <p:spPr>
          <a:xfrm>
            <a:off x="6793863"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7" name="Teksto vietos rezervavimo ženklas 5">
            <a:extLst>
              <a:ext uri="{FF2B5EF4-FFF2-40B4-BE49-F238E27FC236}">
                <a16:creationId xmlns:a16="http://schemas.microsoft.com/office/drawing/2014/main" id="{5E07B69E-A4E4-4A44-86FF-61B0598CAA6B}"/>
              </a:ext>
            </a:extLst>
          </p:cNvPr>
          <p:cNvSpPr>
            <a:spLocks noGrp="1"/>
          </p:cNvSpPr>
          <p:nvPr>
            <p:ph type="body" sz="quarter" idx="16"/>
          </p:nvPr>
        </p:nvSpPr>
        <p:spPr>
          <a:xfrm>
            <a:off x="6793864"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8" name="Teksto vietos rezervavimo ženklas 6">
            <a:extLst>
              <a:ext uri="{FF2B5EF4-FFF2-40B4-BE49-F238E27FC236}">
                <a16:creationId xmlns:a16="http://schemas.microsoft.com/office/drawing/2014/main" id="{2CFADEEF-7D22-4AD2-9357-08A4FB5BAC28}"/>
              </a:ext>
            </a:extLst>
          </p:cNvPr>
          <p:cNvSpPr>
            <a:spLocks noGrp="1"/>
          </p:cNvSpPr>
          <p:nvPr>
            <p:ph type="body" sz="quarter" idx="17" hasCustomPrompt="1"/>
          </p:nvPr>
        </p:nvSpPr>
        <p:spPr>
          <a:xfrm>
            <a:off x="6793864"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9" name="Teksto vietos rezervavimo ženklas 7">
            <a:extLst>
              <a:ext uri="{FF2B5EF4-FFF2-40B4-BE49-F238E27FC236}">
                <a16:creationId xmlns:a16="http://schemas.microsoft.com/office/drawing/2014/main" id="{A0B9ACD5-57AB-4C65-AEE8-33E9E93973C5}"/>
              </a:ext>
            </a:extLst>
          </p:cNvPr>
          <p:cNvSpPr>
            <a:spLocks noGrp="1"/>
          </p:cNvSpPr>
          <p:nvPr>
            <p:ph type="body" sz="quarter" idx="18"/>
          </p:nvPr>
        </p:nvSpPr>
        <p:spPr>
          <a:xfrm>
            <a:off x="6793864" y="4289733"/>
            <a:ext cx="4558348" cy="111888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41" name="Teksto vietos rezervavimo ženklas 12">
            <a:extLst>
              <a:ext uri="{FF2B5EF4-FFF2-40B4-BE49-F238E27FC236}">
                <a16:creationId xmlns:a16="http://schemas.microsoft.com/office/drawing/2014/main" id="{68A6F5E9-4836-4C11-B445-35E04A26BBDC}"/>
              </a:ext>
            </a:extLst>
          </p:cNvPr>
          <p:cNvSpPr>
            <a:spLocks noGrp="1"/>
          </p:cNvSpPr>
          <p:nvPr>
            <p:ph type="body" sz="quarter" idx="26" hasCustomPrompt="1"/>
          </p:nvPr>
        </p:nvSpPr>
        <p:spPr>
          <a:xfrm>
            <a:off x="1538167" y="8832967"/>
            <a:ext cx="3968894" cy="880901"/>
          </a:xfrm>
        </p:spPr>
        <p:txBody>
          <a:bodyPr/>
          <a:lstStyle/>
          <a:p>
            <a:r>
              <a:rPr lang="en-US" dirty="0"/>
              <a:t>It ha survived not only five centuries, but also the leap into electronic typesetting. </a:t>
            </a:r>
            <a:endParaRPr lang="lt-LT" dirty="0"/>
          </a:p>
          <a:p>
            <a:endParaRPr lang="lt-LT" dirty="0"/>
          </a:p>
        </p:txBody>
      </p:sp>
    </p:spTree>
    <p:extLst>
      <p:ext uri="{BB962C8B-B14F-4D97-AF65-F5344CB8AC3E}">
        <p14:creationId xmlns:p14="http://schemas.microsoft.com/office/powerpoint/2010/main" val="891153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avadinimas ir vertikalus tekstas">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A418BBB0-10BE-4452-AA0B-FC7B9192D65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 t="10937" r="13" b="22509"/>
          <a:stretch/>
        </p:blipFill>
        <p:spPr>
          <a:xfrm rot="10800000">
            <a:off x="0" y="-1"/>
            <a:ext cx="12192004" cy="5408613"/>
          </a:xfrm>
          <a:prstGeom prst="rect">
            <a:avLst/>
          </a:prstGeom>
        </p:spPr>
      </p:pic>
      <p:sp>
        <p:nvSpPr>
          <p:cNvPr id="2" name="Pavadinimas 1">
            <a:extLst>
              <a:ext uri="{FF2B5EF4-FFF2-40B4-BE49-F238E27FC236}">
                <a16:creationId xmlns:a16="http://schemas.microsoft.com/office/drawing/2014/main" id="{A6473C05-AE7B-43DD-A2CC-85F602C5844F}"/>
              </a:ext>
            </a:extLst>
          </p:cNvPr>
          <p:cNvSpPr>
            <a:spLocks noGrp="1"/>
          </p:cNvSpPr>
          <p:nvPr>
            <p:ph type="title" hasCustomPrompt="1"/>
          </p:nvPr>
        </p:nvSpPr>
        <p:spPr>
          <a:xfrm>
            <a:off x="836613" y="1577340"/>
            <a:ext cx="10515600" cy="2011680"/>
          </a:xfrm>
        </p:spPr>
        <p:txBody>
          <a:bodyPr/>
          <a:lstStyle>
            <a:lvl1pPr>
              <a:defRPr>
                <a:solidFill>
                  <a:schemeClr val="bg1"/>
                </a:solidFill>
              </a:defRPr>
            </a:lvl1pPr>
          </a:lstStyle>
          <a:p>
            <a:r>
              <a:rPr lang="en-US" dirty="0"/>
              <a:t>Thank you for </a:t>
            </a:r>
            <a:br>
              <a:rPr lang="en-US" dirty="0"/>
            </a:br>
            <a:r>
              <a:rPr lang="en-US" dirty="0"/>
              <a:t>the Attention. </a:t>
            </a:r>
            <a:br>
              <a:rPr lang="en-US" dirty="0"/>
            </a:br>
            <a:r>
              <a:rPr lang="en-US" dirty="0"/>
              <a:t>Questions?</a:t>
            </a:r>
            <a:endParaRPr lang="lt-LT" dirty="0"/>
          </a:p>
        </p:txBody>
      </p:sp>
      <p:sp>
        <p:nvSpPr>
          <p:cNvPr id="5" name="Poraštės vietos rezervavimo ženklas 4">
            <a:extLst>
              <a:ext uri="{FF2B5EF4-FFF2-40B4-BE49-F238E27FC236}">
                <a16:creationId xmlns:a16="http://schemas.microsoft.com/office/drawing/2014/main" id="{F987F0DC-379D-4245-BFBB-CD4C4288E553}"/>
              </a:ext>
            </a:extLst>
          </p:cNvPr>
          <p:cNvSpPr>
            <a:spLocks noGrp="1"/>
          </p:cNvSpPr>
          <p:nvPr>
            <p:ph type="ftr" sz="quarter" idx="11"/>
          </p:nvPr>
        </p:nvSpPr>
        <p:spPr/>
        <p:txBody>
          <a:bodyPr/>
          <a:lstStyle/>
          <a:p>
            <a:r>
              <a:rPr lang="lt-LT"/>
              <a:t>connect-erasmus.eu</a:t>
            </a:r>
          </a:p>
        </p:txBody>
      </p:sp>
      <p:sp>
        <p:nvSpPr>
          <p:cNvPr id="8" name="Paveikslėlio vietos rezervavimo ženklas 2">
            <a:extLst>
              <a:ext uri="{FF2B5EF4-FFF2-40B4-BE49-F238E27FC236}">
                <a16:creationId xmlns:a16="http://schemas.microsoft.com/office/drawing/2014/main" id="{ADAA6A37-774A-4614-893F-080D49E13D8C}"/>
              </a:ext>
            </a:extLst>
          </p:cNvPr>
          <p:cNvSpPr>
            <a:spLocks noGrp="1"/>
          </p:cNvSpPr>
          <p:nvPr>
            <p:ph type="pic" idx="1" hasCustomPrompt="1"/>
          </p:nvPr>
        </p:nvSpPr>
        <p:spPr>
          <a:xfrm>
            <a:off x="836613" y="3793201"/>
            <a:ext cx="10515600" cy="443516"/>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err="1"/>
              <a:t>your</a:t>
            </a:r>
            <a:r>
              <a:rPr lang="en-US" dirty="0"/>
              <a:t>@email_address.eu</a:t>
            </a:r>
            <a:endParaRPr lang="lt-LT" dirty="0"/>
          </a:p>
        </p:txBody>
      </p:sp>
    </p:spTree>
    <p:extLst>
      <p:ext uri="{BB962C8B-B14F-4D97-AF65-F5344CB8AC3E}">
        <p14:creationId xmlns:p14="http://schemas.microsoft.com/office/powerpoint/2010/main" val="538025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1F04E3-22CB-4430-987E-7359BAFEC6AA}"/>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DAD08605-79D3-4274-B8D2-D7266EAF8A2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a:extLst>
              <a:ext uri="{FF2B5EF4-FFF2-40B4-BE49-F238E27FC236}">
                <a16:creationId xmlns:a16="http://schemas.microsoft.com/office/drawing/2014/main" id="{B663B6F2-B603-41F3-BA28-07D7CCBB1CFA}"/>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a:extLst>
              <a:ext uri="{FF2B5EF4-FFF2-40B4-BE49-F238E27FC236}">
                <a16:creationId xmlns:a16="http://schemas.microsoft.com/office/drawing/2014/main" id="{B4FE5BA2-214A-4B08-8601-E3021FF00FA8}"/>
              </a:ext>
            </a:extLst>
          </p:cNvPr>
          <p:cNvSpPr>
            <a:spLocks noGrp="1"/>
          </p:cNvSpPr>
          <p:nvPr>
            <p:ph type="dt" sz="half" idx="10"/>
          </p:nvPr>
        </p:nvSpPr>
        <p:spPr/>
        <p:txBody>
          <a:bodyPr/>
          <a:lstStyle/>
          <a:p>
            <a:fld id="{58E5EB79-E44B-4757-87D8-44D703D947F4}" type="datetimeFigureOut">
              <a:rPr lang="en-GB" smtClean="0"/>
              <a:t>18/08/2022</a:t>
            </a:fld>
            <a:endParaRPr lang="en-GB"/>
          </a:p>
        </p:txBody>
      </p:sp>
      <p:sp>
        <p:nvSpPr>
          <p:cNvPr id="6" name="Segnaposto piè di pagina 5">
            <a:extLst>
              <a:ext uri="{FF2B5EF4-FFF2-40B4-BE49-F238E27FC236}">
                <a16:creationId xmlns:a16="http://schemas.microsoft.com/office/drawing/2014/main" id="{F4BD41A7-310D-46AC-BF40-7FF61867D2A8}"/>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025BFC27-D3F8-45D9-AABF-F98711FFC01C}"/>
              </a:ext>
            </a:extLst>
          </p:cNvPr>
          <p:cNvSpPr>
            <a:spLocks noGrp="1"/>
          </p:cNvSpPr>
          <p:nvPr>
            <p:ph type="sldNum" sz="quarter" idx="12"/>
          </p:nvPr>
        </p:nvSpPr>
        <p:spPr/>
        <p:txBody>
          <a:bodyPr/>
          <a:lstStyle/>
          <a:p>
            <a:fld id="{0AEA506C-035A-4517-BBA1-BF3924045821}" type="slidenum">
              <a:rPr lang="en-GB" smtClean="0"/>
              <a:t>‹Nr.›</a:t>
            </a:fld>
            <a:endParaRPr lang="en-GB"/>
          </a:p>
        </p:txBody>
      </p:sp>
    </p:spTree>
    <p:extLst>
      <p:ext uri="{BB962C8B-B14F-4D97-AF65-F5344CB8AC3E}">
        <p14:creationId xmlns:p14="http://schemas.microsoft.com/office/powerpoint/2010/main" val="1252936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6F1FB0-7A10-4269-97B4-51002ED4B562}"/>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EE4304E3-93AB-4A0B-82F1-ED0E5A558E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A8DB0310-A9C7-4F34-8997-4C2A9DF5C60F}"/>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a:extLst>
              <a:ext uri="{FF2B5EF4-FFF2-40B4-BE49-F238E27FC236}">
                <a16:creationId xmlns:a16="http://schemas.microsoft.com/office/drawing/2014/main" id="{D5F5BE32-8922-494A-A827-E02B3BC819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EAA8667-B9AB-4625-A88D-0E715EA91FD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a:extLst>
              <a:ext uri="{FF2B5EF4-FFF2-40B4-BE49-F238E27FC236}">
                <a16:creationId xmlns:a16="http://schemas.microsoft.com/office/drawing/2014/main" id="{61F38803-A0AE-4104-B507-E4B37860E9CB}"/>
              </a:ext>
            </a:extLst>
          </p:cNvPr>
          <p:cNvSpPr>
            <a:spLocks noGrp="1"/>
          </p:cNvSpPr>
          <p:nvPr>
            <p:ph type="dt" sz="half" idx="10"/>
          </p:nvPr>
        </p:nvSpPr>
        <p:spPr/>
        <p:txBody>
          <a:bodyPr/>
          <a:lstStyle/>
          <a:p>
            <a:fld id="{58E5EB79-E44B-4757-87D8-44D703D947F4}" type="datetimeFigureOut">
              <a:rPr lang="en-GB" smtClean="0"/>
              <a:t>18/08/2022</a:t>
            </a:fld>
            <a:endParaRPr lang="en-GB"/>
          </a:p>
        </p:txBody>
      </p:sp>
      <p:sp>
        <p:nvSpPr>
          <p:cNvPr id="8" name="Segnaposto piè di pagina 7">
            <a:extLst>
              <a:ext uri="{FF2B5EF4-FFF2-40B4-BE49-F238E27FC236}">
                <a16:creationId xmlns:a16="http://schemas.microsoft.com/office/drawing/2014/main" id="{C119B17B-6868-473D-9E0A-22AEEBF12EED}"/>
              </a:ext>
            </a:extLst>
          </p:cNvPr>
          <p:cNvSpPr>
            <a:spLocks noGrp="1"/>
          </p:cNvSpPr>
          <p:nvPr>
            <p:ph type="ftr" sz="quarter" idx="11"/>
          </p:nvPr>
        </p:nvSpPr>
        <p:spPr/>
        <p:txBody>
          <a:bodyPr/>
          <a:lstStyle/>
          <a:p>
            <a:endParaRPr lang="en-GB"/>
          </a:p>
        </p:txBody>
      </p:sp>
      <p:sp>
        <p:nvSpPr>
          <p:cNvPr id="9" name="Segnaposto numero diapositiva 8">
            <a:extLst>
              <a:ext uri="{FF2B5EF4-FFF2-40B4-BE49-F238E27FC236}">
                <a16:creationId xmlns:a16="http://schemas.microsoft.com/office/drawing/2014/main" id="{09F0F72A-7E29-47D6-A702-DF0B43027E17}"/>
              </a:ext>
            </a:extLst>
          </p:cNvPr>
          <p:cNvSpPr>
            <a:spLocks noGrp="1"/>
          </p:cNvSpPr>
          <p:nvPr>
            <p:ph type="sldNum" sz="quarter" idx="12"/>
          </p:nvPr>
        </p:nvSpPr>
        <p:spPr/>
        <p:txBody>
          <a:bodyPr/>
          <a:lstStyle/>
          <a:p>
            <a:fld id="{0AEA506C-035A-4517-BBA1-BF3924045821}" type="slidenum">
              <a:rPr lang="en-GB" smtClean="0"/>
              <a:t>‹Nr.›</a:t>
            </a:fld>
            <a:endParaRPr lang="en-GB"/>
          </a:p>
        </p:txBody>
      </p:sp>
    </p:spTree>
    <p:extLst>
      <p:ext uri="{BB962C8B-B14F-4D97-AF65-F5344CB8AC3E}">
        <p14:creationId xmlns:p14="http://schemas.microsoft.com/office/powerpoint/2010/main" val="371732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814986-902D-4BA5-BEF3-2856C1A07468}"/>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data 2">
            <a:extLst>
              <a:ext uri="{FF2B5EF4-FFF2-40B4-BE49-F238E27FC236}">
                <a16:creationId xmlns:a16="http://schemas.microsoft.com/office/drawing/2014/main" id="{14B4EDB7-6E29-4B1C-857F-44512E822CEC}"/>
              </a:ext>
            </a:extLst>
          </p:cNvPr>
          <p:cNvSpPr>
            <a:spLocks noGrp="1"/>
          </p:cNvSpPr>
          <p:nvPr>
            <p:ph type="dt" sz="half" idx="10"/>
          </p:nvPr>
        </p:nvSpPr>
        <p:spPr/>
        <p:txBody>
          <a:bodyPr/>
          <a:lstStyle/>
          <a:p>
            <a:fld id="{58E5EB79-E44B-4757-87D8-44D703D947F4}" type="datetimeFigureOut">
              <a:rPr lang="en-GB" smtClean="0"/>
              <a:t>18/08/2022</a:t>
            </a:fld>
            <a:endParaRPr lang="en-GB"/>
          </a:p>
        </p:txBody>
      </p:sp>
      <p:sp>
        <p:nvSpPr>
          <p:cNvPr id="4" name="Segnaposto piè di pagina 3">
            <a:extLst>
              <a:ext uri="{FF2B5EF4-FFF2-40B4-BE49-F238E27FC236}">
                <a16:creationId xmlns:a16="http://schemas.microsoft.com/office/drawing/2014/main" id="{C1F19176-6AE8-42CC-BB88-993DB09C4656}"/>
              </a:ext>
            </a:extLst>
          </p:cNvPr>
          <p:cNvSpPr>
            <a:spLocks noGrp="1"/>
          </p:cNvSpPr>
          <p:nvPr>
            <p:ph type="ftr" sz="quarter" idx="11"/>
          </p:nvPr>
        </p:nvSpPr>
        <p:spPr/>
        <p:txBody>
          <a:bodyPr/>
          <a:lstStyle/>
          <a:p>
            <a:endParaRPr lang="en-GB"/>
          </a:p>
        </p:txBody>
      </p:sp>
      <p:sp>
        <p:nvSpPr>
          <p:cNvPr id="5" name="Segnaposto numero diapositiva 4">
            <a:extLst>
              <a:ext uri="{FF2B5EF4-FFF2-40B4-BE49-F238E27FC236}">
                <a16:creationId xmlns:a16="http://schemas.microsoft.com/office/drawing/2014/main" id="{8559EE13-03E9-4291-BB0C-0BB03EB24C26}"/>
              </a:ext>
            </a:extLst>
          </p:cNvPr>
          <p:cNvSpPr>
            <a:spLocks noGrp="1"/>
          </p:cNvSpPr>
          <p:nvPr>
            <p:ph type="sldNum" sz="quarter" idx="12"/>
          </p:nvPr>
        </p:nvSpPr>
        <p:spPr/>
        <p:txBody>
          <a:bodyPr/>
          <a:lstStyle/>
          <a:p>
            <a:fld id="{0AEA506C-035A-4517-BBA1-BF3924045821}" type="slidenum">
              <a:rPr lang="en-GB" smtClean="0"/>
              <a:t>‹Nr.›</a:t>
            </a:fld>
            <a:endParaRPr lang="en-GB"/>
          </a:p>
        </p:txBody>
      </p:sp>
    </p:spTree>
    <p:extLst>
      <p:ext uri="{BB962C8B-B14F-4D97-AF65-F5344CB8AC3E}">
        <p14:creationId xmlns:p14="http://schemas.microsoft.com/office/powerpoint/2010/main" val="3838358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AF5F4D3-8607-441C-92D9-A98A2EF8FF1D}"/>
              </a:ext>
            </a:extLst>
          </p:cNvPr>
          <p:cNvSpPr>
            <a:spLocks noGrp="1"/>
          </p:cNvSpPr>
          <p:nvPr>
            <p:ph type="dt" sz="half" idx="10"/>
          </p:nvPr>
        </p:nvSpPr>
        <p:spPr/>
        <p:txBody>
          <a:bodyPr/>
          <a:lstStyle/>
          <a:p>
            <a:fld id="{58E5EB79-E44B-4757-87D8-44D703D947F4}" type="datetimeFigureOut">
              <a:rPr lang="en-GB" smtClean="0"/>
              <a:t>18/08/2022</a:t>
            </a:fld>
            <a:endParaRPr lang="en-GB"/>
          </a:p>
        </p:txBody>
      </p:sp>
      <p:sp>
        <p:nvSpPr>
          <p:cNvPr id="3" name="Segnaposto piè di pagina 2">
            <a:extLst>
              <a:ext uri="{FF2B5EF4-FFF2-40B4-BE49-F238E27FC236}">
                <a16:creationId xmlns:a16="http://schemas.microsoft.com/office/drawing/2014/main" id="{338574B6-E204-4BCC-A5C9-CD377A7A0B6B}"/>
              </a:ext>
            </a:extLst>
          </p:cNvPr>
          <p:cNvSpPr>
            <a:spLocks noGrp="1"/>
          </p:cNvSpPr>
          <p:nvPr>
            <p:ph type="ftr" sz="quarter" idx="11"/>
          </p:nvPr>
        </p:nvSpPr>
        <p:spPr/>
        <p:txBody>
          <a:bodyPr/>
          <a:lstStyle/>
          <a:p>
            <a:endParaRPr lang="en-GB"/>
          </a:p>
        </p:txBody>
      </p:sp>
      <p:sp>
        <p:nvSpPr>
          <p:cNvPr id="4" name="Segnaposto numero diapositiva 3">
            <a:extLst>
              <a:ext uri="{FF2B5EF4-FFF2-40B4-BE49-F238E27FC236}">
                <a16:creationId xmlns:a16="http://schemas.microsoft.com/office/drawing/2014/main" id="{364FEFDE-085B-464A-BF9F-07AEC8D592A4}"/>
              </a:ext>
            </a:extLst>
          </p:cNvPr>
          <p:cNvSpPr>
            <a:spLocks noGrp="1"/>
          </p:cNvSpPr>
          <p:nvPr>
            <p:ph type="sldNum" sz="quarter" idx="12"/>
          </p:nvPr>
        </p:nvSpPr>
        <p:spPr/>
        <p:txBody>
          <a:bodyPr/>
          <a:lstStyle/>
          <a:p>
            <a:fld id="{0AEA506C-035A-4517-BBA1-BF3924045821}" type="slidenum">
              <a:rPr lang="en-GB" smtClean="0"/>
              <a:t>‹Nr.›</a:t>
            </a:fld>
            <a:endParaRPr lang="en-GB"/>
          </a:p>
        </p:txBody>
      </p:sp>
    </p:spTree>
    <p:extLst>
      <p:ext uri="{BB962C8B-B14F-4D97-AF65-F5344CB8AC3E}">
        <p14:creationId xmlns:p14="http://schemas.microsoft.com/office/powerpoint/2010/main" val="1454716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990D08-8746-4E3A-B3A7-3BF47E0C8F4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8478D615-89ED-461C-B823-67F39D4C3B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a:extLst>
              <a:ext uri="{FF2B5EF4-FFF2-40B4-BE49-F238E27FC236}">
                <a16:creationId xmlns:a16="http://schemas.microsoft.com/office/drawing/2014/main" id="{1F204CEB-0E61-45FB-8B8E-5A2FEFEFF7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738573F-D93C-4176-88F4-98F97A5700E0}"/>
              </a:ext>
            </a:extLst>
          </p:cNvPr>
          <p:cNvSpPr>
            <a:spLocks noGrp="1"/>
          </p:cNvSpPr>
          <p:nvPr>
            <p:ph type="dt" sz="half" idx="10"/>
          </p:nvPr>
        </p:nvSpPr>
        <p:spPr/>
        <p:txBody>
          <a:bodyPr/>
          <a:lstStyle/>
          <a:p>
            <a:fld id="{58E5EB79-E44B-4757-87D8-44D703D947F4}" type="datetimeFigureOut">
              <a:rPr lang="en-GB" smtClean="0"/>
              <a:t>18/08/2022</a:t>
            </a:fld>
            <a:endParaRPr lang="en-GB"/>
          </a:p>
        </p:txBody>
      </p:sp>
      <p:sp>
        <p:nvSpPr>
          <p:cNvPr id="6" name="Segnaposto piè di pagina 5">
            <a:extLst>
              <a:ext uri="{FF2B5EF4-FFF2-40B4-BE49-F238E27FC236}">
                <a16:creationId xmlns:a16="http://schemas.microsoft.com/office/drawing/2014/main" id="{30274A61-8B63-4191-AB5D-1B9C0DF4C927}"/>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BA809F7E-4535-42E6-A199-932ABAB9CE44}"/>
              </a:ext>
            </a:extLst>
          </p:cNvPr>
          <p:cNvSpPr>
            <a:spLocks noGrp="1"/>
          </p:cNvSpPr>
          <p:nvPr>
            <p:ph type="sldNum" sz="quarter" idx="12"/>
          </p:nvPr>
        </p:nvSpPr>
        <p:spPr/>
        <p:txBody>
          <a:bodyPr/>
          <a:lstStyle/>
          <a:p>
            <a:fld id="{0AEA506C-035A-4517-BBA1-BF3924045821}" type="slidenum">
              <a:rPr lang="en-GB" smtClean="0"/>
              <a:t>‹Nr.›</a:t>
            </a:fld>
            <a:endParaRPr lang="en-GB"/>
          </a:p>
        </p:txBody>
      </p:sp>
    </p:spTree>
    <p:extLst>
      <p:ext uri="{BB962C8B-B14F-4D97-AF65-F5344CB8AC3E}">
        <p14:creationId xmlns:p14="http://schemas.microsoft.com/office/powerpoint/2010/main" val="2886774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5F10B0-3E68-4076-A9F3-D4763DCB578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immagine 2">
            <a:extLst>
              <a:ext uri="{FF2B5EF4-FFF2-40B4-BE49-F238E27FC236}">
                <a16:creationId xmlns:a16="http://schemas.microsoft.com/office/drawing/2014/main" id="{FAB71A84-C1B6-47DA-BB07-1B90BC74A8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a:extLst>
              <a:ext uri="{FF2B5EF4-FFF2-40B4-BE49-F238E27FC236}">
                <a16:creationId xmlns:a16="http://schemas.microsoft.com/office/drawing/2014/main" id="{323809AA-11DF-46D4-BED1-27D23CC332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80C325F-E917-4F0A-B3C8-6F31A2E75F98}"/>
              </a:ext>
            </a:extLst>
          </p:cNvPr>
          <p:cNvSpPr>
            <a:spLocks noGrp="1"/>
          </p:cNvSpPr>
          <p:nvPr>
            <p:ph type="dt" sz="half" idx="10"/>
          </p:nvPr>
        </p:nvSpPr>
        <p:spPr/>
        <p:txBody>
          <a:bodyPr/>
          <a:lstStyle/>
          <a:p>
            <a:fld id="{58E5EB79-E44B-4757-87D8-44D703D947F4}" type="datetimeFigureOut">
              <a:rPr lang="en-GB" smtClean="0"/>
              <a:t>18/08/2022</a:t>
            </a:fld>
            <a:endParaRPr lang="en-GB"/>
          </a:p>
        </p:txBody>
      </p:sp>
      <p:sp>
        <p:nvSpPr>
          <p:cNvPr id="6" name="Segnaposto piè di pagina 5">
            <a:extLst>
              <a:ext uri="{FF2B5EF4-FFF2-40B4-BE49-F238E27FC236}">
                <a16:creationId xmlns:a16="http://schemas.microsoft.com/office/drawing/2014/main" id="{8FC8A806-9B20-4291-8414-E6C898B2E44B}"/>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603861B0-DA6D-4B96-A145-0305428C5738}"/>
              </a:ext>
            </a:extLst>
          </p:cNvPr>
          <p:cNvSpPr>
            <a:spLocks noGrp="1"/>
          </p:cNvSpPr>
          <p:nvPr>
            <p:ph type="sldNum" sz="quarter" idx="12"/>
          </p:nvPr>
        </p:nvSpPr>
        <p:spPr/>
        <p:txBody>
          <a:bodyPr/>
          <a:lstStyle/>
          <a:p>
            <a:fld id="{0AEA506C-035A-4517-BBA1-BF3924045821}" type="slidenum">
              <a:rPr lang="en-GB" smtClean="0"/>
              <a:t>‹Nr.›</a:t>
            </a:fld>
            <a:endParaRPr lang="en-GB"/>
          </a:p>
        </p:txBody>
      </p:sp>
    </p:spTree>
    <p:extLst>
      <p:ext uri="{BB962C8B-B14F-4D97-AF65-F5344CB8AC3E}">
        <p14:creationId xmlns:p14="http://schemas.microsoft.com/office/powerpoint/2010/main" val="1738257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8BA13C3-E6F2-476B-A9EF-46BFA677D2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3E874262-A482-4DE1-B5A9-8E4BBE91D4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26DC4DA5-E2B2-4B1E-998C-B019510682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E5EB79-E44B-4757-87D8-44D703D947F4}" type="datetimeFigureOut">
              <a:rPr lang="en-GB" smtClean="0"/>
              <a:t>18/08/2022</a:t>
            </a:fld>
            <a:endParaRPr lang="en-GB"/>
          </a:p>
        </p:txBody>
      </p:sp>
      <p:sp>
        <p:nvSpPr>
          <p:cNvPr id="5" name="Segnaposto piè di pagina 4">
            <a:extLst>
              <a:ext uri="{FF2B5EF4-FFF2-40B4-BE49-F238E27FC236}">
                <a16:creationId xmlns:a16="http://schemas.microsoft.com/office/drawing/2014/main" id="{0B56AB95-B893-4C93-8FFF-2E1A610305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a:extLst>
              <a:ext uri="{FF2B5EF4-FFF2-40B4-BE49-F238E27FC236}">
                <a16:creationId xmlns:a16="http://schemas.microsoft.com/office/drawing/2014/main" id="{180096FE-5E1A-4BF8-91B0-9FD9DD6D9F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EA506C-035A-4517-BBA1-BF3924045821}" type="slidenum">
              <a:rPr lang="en-GB" smtClean="0"/>
              <a:t>‹Nr.›</a:t>
            </a:fld>
            <a:endParaRPr lang="en-GB"/>
          </a:p>
        </p:txBody>
      </p:sp>
    </p:spTree>
    <p:extLst>
      <p:ext uri="{BB962C8B-B14F-4D97-AF65-F5344CB8AC3E}">
        <p14:creationId xmlns:p14="http://schemas.microsoft.com/office/powerpoint/2010/main" val="874982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9238D304-EF92-4DD5-9C5F-DED7167E1300}"/>
              </a:ext>
            </a:extLst>
          </p:cNvPr>
          <p:cNvSpPr>
            <a:spLocks noGrp="1"/>
          </p:cNvSpPr>
          <p:nvPr>
            <p:ph type="title"/>
          </p:nvPr>
        </p:nvSpPr>
        <p:spPr>
          <a:xfrm>
            <a:off x="838200" y="765175"/>
            <a:ext cx="10515600" cy="781685"/>
          </a:xfrm>
          <a:prstGeom prst="rect">
            <a:avLst/>
          </a:prstGeom>
        </p:spPr>
        <p:txBody>
          <a:bodyPr vert="horz" lIns="91440" tIns="45720" rIns="91440" bIns="45720" rtlCol="0" anchor="b">
            <a:normAutofit/>
          </a:bodyPr>
          <a:lstStyle/>
          <a:p>
            <a:r>
              <a:rPr lang="en-US" dirty="0"/>
              <a:t>TITLE</a:t>
            </a:r>
            <a:endParaRPr lang="lt-LT" dirty="0"/>
          </a:p>
        </p:txBody>
      </p:sp>
      <p:sp>
        <p:nvSpPr>
          <p:cNvPr id="3" name="Teksto vietos rezervavimo ženklas 2">
            <a:extLst>
              <a:ext uri="{FF2B5EF4-FFF2-40B4-BE49-F238E27FC236}">
                <a16:creationId xmlns:a16="http://schemas.microsoft.com/office/drawing/2014/main" id="{81EA7476-B6B1-4FB1-9FE2-382A1BD55CE6}"/>
              </a:ext>
            </a:extLst>
          </p:cNvPr>
          <p:cNvSpPr>
            <a:spLocks noGrp="1"/>
          </p:cNvSpPr>
          <p:nvPr>
            <p:ph type="body" idx="1"/>
          </p:nvPr>
        </p:nvSpPr>
        <p:spPr>
          <a:xfrm>
            <a:off x="838200" y="1691640"/>
            <a:ext cx="10515600" cy="3716973"/>
          </a:xfrm>
          <a:prstGeom prst="rect">
            <a:avLst/>
          </a:prstGeom>
        </p:spPr>
        <p:txBody>
          <a:bodyPr vert="horz" lIns="91440" tIns="45720" rIns="91440" bIns="45720" rtlCol="0">
            <a:normAutofit/>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p>
        </p:txBody>
      </p:sp>
      <p:sp>
        <p:nvSpPr>
          <p:cNvPr id="5" name="Poraštės vietos rezervavimo ženklas 4">
            <a:extLst>
              <a:ext uri="{FF2B5EF4-FFF2-40B4-BE49-F238E27FC236}">
                <a16:creationId xmlns:a16="http://schemas.microsoft.com/office/drawing/2014/main" id="{0C42BB42-CE74-4F95-B74C-223124E7E4B1}"/>
              </a:ext>
            </a:extLst>
          </p:cNvPr>
          <p:cNvSpPr>
            <a:spLocks noGrp="1"/>
          </p:cNvSpPr>
          <p:nvPr>
            <p:ph type="ftr" sz="quarter" idx="3"/>
          </p:nvPr>
        </p:nvSpPr>
        <p:spPr>
          <a:xfrm>
            <a:off x="2082362" y="5954171"/>
            <a:ext cx="1613338" cy="274324"/>
          </a:xfrm>
          <a:prstGeom prst="rect">
            <a:avLst/>
          </a:prstGeom>
        </p:spPr>
        <p:txBody>
          <a:bodyPr vert="horz" lIns="91440" tIns="45720" rIns="91440" bIns="45720" rtlCol="0" anchor="ctr"/>
          <a:lstStyle>
            <a:lvl1pPr algn="ctr">
              <a:defRPr sz="1200">
                <a:solidFill>
                  <a:srgbClr val="FF7F2A"/>
                </a:solidFill>
              </a:defRPr>
            </a:lvl1pPr>
          </a:lstStyle>
          <a:p>
            <a:pPr algn="r"/>
            <a:r>
              <a:rPr lang="lt-LT" dirty="0"/>
              <a:t>connect-erasmus.eu</a:t>
            </a:r>
          </a:p>
        </p:txBody>
      </p:sp>
      <p:pic>
        <p:nvPicPr>
          <p:cNvPr id="11" name="Paveikslėlis 10">
            <a:extLst>
              <a:ext uri="{FF2B5EF4-FFF2-40B4-BE49-F238E27FC236}">
                <a16:creationId xmlns:a16="http://schemas.microsoft.com/office/drawing/2014/main" id="{7F4DFF34-B933-41F4-AE23-4B46CC87604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33707" y="5853458"/>
            <a:ext cx="1226837" cy="508481"/>
          </a:xfrm>
          <a:prstGeom prst="rect">
            <a:avLst/>
          </a:prstGeom>
        </p:spPr>
      </p:pic>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135004" y="5904739"/>
            <a:ext cx="2218796" cy="457200"/>
          </a:xfrm>
          <a:prstGeom prst="rect">
            <a:avLst/>
          </a:prstGeom>
          <a:noFill/>
        </p:spPr>
      </p:pic>
    </p:spTree>
    <p:extLst>
      <p:ext uri="{BB962C8B-B14F-4D97-AF65-F5344CB8AC3E}">
        <p14:creationId xmlns:p14="http://schemas.microsoft.com/office/powerpoint/2010/main" val="8900316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p15:clr>
            <a:srgbClr val="F26B43"/>
          </p15:clr>
        </p15:guide>
        <p15:guide id="2" pos="7151">
          <p15:clr>
            <a:srgbClr val="F26B43"/>
          </p15:clr>
        </p15:guide>
        <p15:guide id="3" pos="733">
          <p15:clr>
            <a:srgbClr val="F26B43"/>
          </p15:clr>
        </p15:guide>
        <p15:guide id="4" orient="horz" pos="3407">
          <p15:clr>
            <a:srgbClr val="F26B43"/>
          </p15:clr>
        </p15:guide>
        <p15:guide id="5" pos="52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9238D304-EF92-4DD5-9C5F-DED7167E1300}"/>
              </a:ext>
            </a:extLst>
          </p:cNvPr>
          <p:cNvSpPr>
            <a:spLocks noGrp="1"/>
          </p:cNvSpPr>
          <p:nvPr>
            <p:ph type="title"/>
          </p:nvPr>
        </p:nvSpPr>
        <p:spPr>
          <a:xfrm>
            <a:off x="838200" y="765175"/>
            <a:ext cx="10515600" cy="781685"/>
          </a:xfrm>
          <a:prstGeom prst="rect">
            <a:avLst/>
          </a:prstGeom>
        </p:spPr>
        <p:txBody>
          <a:bodyPr vert="horz" lIns="91440" tIns="45720" rIns="91440" bIns="45720" rtlCol="0" anchor="b">
            <a:normAutofit/>
          </a:bodyPr>
          <a:lstStyle/>
          <a:p>
            <a:r>
              <a:rPr lang="en-US" dirty="0"/>
              <a:t>TITLE</a:t>
            </a:r>
            <a:endParaRPr lang="lt-LT" dirty="0"/>
          </a:p>
        </p:txBody>
      </p:sp>
      <p:sp>
        <p:nvSpPr>
          <p:cNvPr id="3" name="Teksto vietos rezervavimo ženklas 2">
            <a:extLst>
              <a:ext uri="{FF2B5EF4-FFF2-40B4-BE49-F238E27FC236}">
                <a16:creationId xmlns:a16="http://schemas.microsoft.com/office/drawing/2014/main" id="{81EA7476-B6B1-4FB1-9FE2-382A1BD55CE6}"/>
              </a:ext>
            </a:extLst>
          </p:cNvPr>
          <p:cNvSpPr>
            <a:spLocks noGrp="1"/>
          </p:cNvSpPr>
          <p:nvPr>
            <p:ph type="body" idx="1"/>
          </p:nvPr>
        </p:nvSpPr>
        <p:spPr>
          <a:xfrm>
            <a:off x="838200" y="1691640"/>
            <a:ext cx="10515600" cy="3716973"/>
          </a:xfrm>
          <a:prstGeom prst="rect">
            <a:avLst/>
          </a:prstGeom>
        </p:spPr>
        <p:txBody>
          <a:bodyPr vert="horz" lIns="91440" tIns="45720" rIns="91440" bIns="45720" rtlCol="0">
            <a:normAutofit/>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p>
        </p:txBody>
      </p:sp>
      <p:sp>
        <p:nvSpPr>
          <p:cNvPr id="5" name="Poraštės vietos rezervavimo ženklas 4">
            <a:extLst>
              <a:ext uri="{FF2B5EF4-FFF2-40B4-BE49-F238E27FC236}">
                <a16:creationId xmlns:a16="http://schemas.microsoft.com/office/drawing/2014/main" id="{0C42BB42-CE74-4F95-B74C-223124E7E4B1}"/>
              </a:ext>
            </a:extLst>
          </p:cNvPr>
          <p:cNvSpPr>
            <a:spLocks noGrp="1"/>
          </p:cNvSpPr>
          <p:nvPr>
            <p:ph type="ftr" sz="quarter" idx="3"/>
          </p:nvPr>
        </p:nvSpPr>
        <p:spPr>
          <a:xfrm>
            <a:off x="2082362" y="5954171"/>
            <a:ext cx="1613338" cy="274324"/>
          </a:xfrm>
          <a:prstGeom prst="rect">
            <a:avLst/>
          </a:prstGeom>
        </p:spPr>
        <p:txBody>
          <a:bodyPr vert="horz" lIns="91440" tIns="45720" rIns="91440" bIns="45720" rtlCol="0" anchor="ctr"/>
          <a:lstStyle>
            <a:lvl1pPr algn="ctr">
              <a:defRPr sz="1200">
                <a:solidFill>
                  <a:srgbClr val="FF7F2A"/>
                </a:solidFill>
              </a:defRPr>
            </a:lvl1pPr>
          </a:lstStyle>
          <a:p>
            <a:pPr algn="r"/>
            <a:r>
              <a:rPr lang="lt-LT" dirty="0"/>
              <a:t>connect-erasmus.eu</a:t>
            </a:r>
          </a:p>
        </p:txBody>
      </p:sp>
      <p:pic>
        <p:nvPicPr>
          <p:cNvPr id="11" name="Paveikslėlis 10">
            <a:extLst>
              <a:ext uri="{FF2B5EF4-FFF2-40B4-BE49-F238E27FC236}">
                <a16:creationId xmlns:a16="http://schemas.microsoft.com/office/drawing/2014/main" id="{7F4DFF34-B933-41F4-AE23-4B46CC87604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33707" y="5853458"/>
            <a:ext cx="1226837" cy="508481"/>
          </a:xfrm>
          <a:prstGeom prst="rect">
            <a:avLst/>
          </a:prstGeom>
        </p:spPr>
      </p:pic>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135004" y="5904739"/>
            <a:ext cx="2218796" cy="457200"/>
          </a:xfrm>
          <a:prstGeom prst="rect">
            <a:avLst/>
          </a:prstGeom>
          <a:noFill/>
        </p:spPr>
      </p:pic>
    </p:spTree>
    <p:extLst>
      <p:ext uri="{BB962C8B-B14F-4D97-AF65-F5344CB8AC3E}">
        <p14:creationId xmlns:p14="http://schemas.microsoft.com/office/powerpoint/2010/main" val="84002021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p15:clr>
            <a:srgbClr val="F26B43"/>
          </p15:clr>
        </p15:guide>
        <p15:guide id="2" pos="7151">
          <p15:clr>
            <a:srgbClr val="F26B43"/>
          </p15:clr>
        </p15:guide>
        <p15:guide id="3" pos="733">
          <p15:clr>
            <a:srgbClr val="F26B43"/>
          </p15:clr>
        </p15:guide>
        <p15:guide id="4" orient="horz" pos="3407">
          <p15:clr>
            <a:srgbClr val="F26B43"/>
          </p15:clr>
        </p15:guide>
        <p15:guide id="5" pos="52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s://expert360.com/articles/talent-management-important"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_EgcHtlKc2M"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raštės vietos rezervavimo ženklas 3">
            <a:extLst>
              <a:ext uri="{FF2B5EF4-FFF2-40B4-BE49-F238E27FC236}">
                <a16:creationId xmlns:a16="http://schemas.microsoft.com/office/drawing/2014/main" id="{FA497B08-078B-41F2-AAF0-DC97333638B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a:ln>
                  <a:noFill/>
                </a:ln>
                <a:solidFill>
                  <a:srgbClr val="FF7F2A"/>
                </a:solidFill>
                <a:effectLst/>
                <a:uLnTx/>
                <a:uFillTx/>
                <a:latin typeface="Open Sans Light"/>
                <a:ea typeface="+mn-ea"/>
                <a:cs typeface="+mn-cs"/>
              </a:rPr>
              <a:t>connect-erasmus.eu</a:t>
            </a:r>
          </a:p>
        </p:txBody>
      </p:sp>
      <p:sp>
        <p:nvSpPr>
          <p:cNvPr id="8" name="Titolo 7">
            <a:extLst>
              <a:ext uri="{FF2B5EF4-FFF2-40B4-BE49-F238E27FC236}">
                <a16:creationId xmlns:a16="http://schemas.microsoft.com/office/drawing/2014/main" id="{6E8F560F-6B12-46CF-BC2A-49880A7D8FF5}"/>
              </a:ext>
            </a:extLst>
          </p:cNvPr>
          <p:cNvSpPr>
            <a:spLocks noGrp="1"/>
          </p:cNvSpPr>
          <p:nvPr>
            <p:ph type="ctrTitle"/>
          </p:nvPr>
        </p:nvSpPr>
        <p:spPr/>
        <p:txBody>
          <a:bodyPr/>
          <a:lstStyle/>
          <a:p>
            <a:r>
              <a:rPr lang="it-IT" dirty="0" err="1">
                <a:latin typeface="Calibri" panose="020F0502020204030204" pitchFamily="34" charset="0"/>
                <a:cs typeface="Calibri" panose="020F0502020204030204" pitchFamily="34" charset="0"/>
              </a:rPr>
              <a:t>Modul</a:t>
            </a:r>
            <a:r>
              <a:rPr lang="it-IT" dirty="0">
                <a:latin typeface="Calibri" panose="020F0502020204030204" pitchFamily="34" charset="0"/>
                <a:cs typeface="Calibri" panose="020F0502020204030204" pitchFamily="34" charset="0"/>
              </a:rPr>
              <a:t> 4 – </a:t>
            </a:r>
            <a:r>
              <a:rPr lang="it-IT" dirty="0" err="1">
                <a:latin typeface="Calibri" panose="020F0502020204030204" pitchFamily="34" charset="0"/>
                <a:cs typeface="Calibri" panose="020F0502020204030204" pitchFamily="34" charset="0"/>
              </a:rPr>
              <a:t>Lerneinheit</a:t>
            </a:r>
            <a:r>
              <a:rPr lang="it-IT" dirty="0">
                <a:latin typeface="Calibri" panose="020F0502020204030204" pitchFamily="34" charset="0"/>
                <a:cs typeface="Calibri" panose="020F0502020204030204" pitchFamily="34" charset="0"/>
              </a:rPr>
              <a:t> 1</a:t>
            </a:r>
            <a:endParaRPr lang="en-GB" dirty="0">
              <a:latin typeface="Calibri" panose="020F0502020204030204" pitchFamily="34" charset="0"/>
              <a:cs typeface="Calibri" panose="020F0502020204030204" pitchFamily="34" charset="0"/>
            </a:endParaRPr>
          </a:p>
        </p:txBody>
      </p:sp>
      <p:sp>
        <p:nvSpPr>
          <p:cNvPr id="9" name="Textfeld 8">
            <a:extLst>
              <a:ext uri="{FF2B5EF4-FFF2-40B4-BE49-F238E27FC236}">
                <a16:creationId xmlns:a16="http://schemas.microsoft.com/office/drawing/2014/main" id="{2B66AB08-80A4-4DA6-9285-EF9AF8720523}"/>
              </a:ext>
            </a:extLst>
          </p:cNvPr>
          <p:cNvSpPr txBox="1"/>
          <p:nvPr/>
        </p:nvSpPr>
        <p:spPr>
          <a:xfrm>
            <a:off x="845820" y="3423234"/>
            <a:ext cx="10615474" cy="1903368"/>
          </a:xfrm>
          <a:prstGeom prst="rect">
            <a:avLst/>
          </a:prstGeom>
        </p:spPr>
        <p:txBody>
          <a:bodyPr vert="horz" lIns="91440" tIns="45720" rIns="91440" bIns="45720" rtlCol="0">
            <a:normAutofit lnSpcReduction="10000"/>
          </a:bodyPr>
          <a:lstStyle>
            <a:lvl1pPr indent="0">
              <a:lnSpc>
                <a:spcPct val="100000"/>
              </a:lnSpc>
              <a:spcBef>
                <a:spcPts val="0"/>
              </a:spcBef>
              <a:buFont typeface="Arial" panose="020B0604020202020204" pitchFamily="34" charset="0"/>
              <a:buNone/>
              <a:defRPr sz="2400" b="1">
                <a:solidFill>
                  <a:schemeClr val="bg1"/>
                </a:solidFill>
              </a:defRPr>
            </a:lvl1pPr>
            <a:lvl2pPr indent="0" algn="ctr">
              <a:lnSpc>
                <a:spcPct val="90000"/>
              </a:lnSpc>
              <a:spcBef>
                <a:spcPts val="500"/>
              </a:spcBef>
              <a:buFont typeface="Arial" panose="020B0604020202020204" pitchFamily="34" charset="0"/>
              <a:buNone/>
              <a:defRPr sz="2000">
                <a:solidFill>
                  <a:schemeClr val="tx1">
                    <a:lumMod val="65000"/>
                    <a:lumOff val="35000"/>
                  </a:schemeClr>
                </a:solidFill>
              </a:defRPr>
            </a:lvl2pPr>
            <a:lvl3pPr indent="0" algn="ctr">
              <a:lnSpc>
                <a:spcPct val="90000"/>
              </a:lnSpc>
              <a:spcBef>
                <a:spcPts val="500"/>
              </a:spcBef>
              <a:buFont typeface="Arial" panose="020B0604020202020204" pitchFamily="34" charset="0"/>
              <a:buNone/>
              <a:defRPr>
                <a:solidFill>
                  <a:schemeClr val="tx1">
                    <a:lumMod val="65000"/>
                    <a:lumOff val="35000"/>
                  </a:schemeClr>
                </a:solidFill>
              </a:defRPr>
            </a:lvl3pPr>
            <a:lvl4pPr indent="0" algn="ctr">
              <a:lnSpc>
                <a:spcPct val="90000"/>
              </a:lnSpc>
              <a:spcBef>
                <a:spcPts val="500"/>
              </a:spcBef>
              <a:buFont typeface="Arial" panose="020B0604020202020204" pitchFamily="34" charset="0"/>
              <a:buNone/>
              <a:defRPr sz="1600">
                <a:solidFill>
                  <a:schemeClr val="tx1">
                    <a:lumMod val="65000"/>
                    <a:lumOff val="35000"/>
                  </a:schemeClr>
                </a:solidFill>
              </a:defRPr>
            </a:lvl4pPr>
            <a:lvl5pPr indent="0" algn="ctr">
              <a:lnSpc>
                <a:spcPct val="90000"/>
              </a:lnSpc>
              <a:spcBef>
                <a:spcPts val="500"/>
              </a:spcBef>
              <a:buFont typeface="Arial" panose="020B0604020202020204" pitchFamily="34" charset="0"/>
              <a:buNone/>
              <a:defRPr sz="1600">
                <a:solidFill>
                  <a:schemeClr val="tx1">
                    <a:lumMod val="65000"/>
                    <a:lumOff val="35000"/>
                  </a:schemeClr>
                </a:solidFill>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de-AT" dirty="0"/>
              <a:t>Einbindung von beruflicher Beratung/CGC in den Kontext der </a:t>
            </a:r>
            <a:r>
              <a:rPr lang="de-DE" dirty="0"/>
              <a:t>HR-basierten Karrierearbeit (Karriereberatung als Teil einer HRD-Strategie)</a:t>
            </a:r>
          </a:p>
          <a:p>
            <a:endParaRPr lang="de-AT" dirty="0"/>
          </a:p>
          <a:p>
            <a:r>
              <a:rPr lang="de-AT" dirty="0"/>
              <a:t>Nach Vorlage von: Prof. Dr. Peter Weber, Prof. Dr. Bettina </a:t>
            </a:r>
            <a:r>
              <a:rPr lang="de-AT" dirty="0" err="1"/>
              <a:t>Siecke</a:t>
            </a:r>
            <a:r>
              <a:rPr lang="de-AT" dirty="0"/>
              <a:t>, Dr. Matthias Zick-Varul</a:t>
            </a:r>
          </a:p>
        </p:txBody>
      </p:sp>
    </p:spTree>
    <p:extLst>
      <p:ext uri="{BB962C8B-B14F-4D97-AF65-F5344CB8AC3E}">
        <p14:creationId xmlns:p14="http://schemas.microsoft.com/office/powerpoint/2010/main" val="321465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498217-FFB9-48E0-9751-683C2858ED50}"/>
              </a:ext>
            </a:extLst>
          </p:cNvPr>
          <p:cNvSpPr>
            <a:spLocks noGrp="1"/>
          </p:cNvSpPr>
          <p:nvPr>
            <p:ph type="title"/>
          </p:nvPr>
        </p:nvSpPr>
        <p:spPr>
          <a:xfrm>
            <a:off x="843756" y="531851"/>
            <a:ext cx="10504487" cy="1141663"/>
          </a:xfrm>
        </p:spPr>
        <p:txBody>
          <a:bodyPr>
            <a:noAutofit/>
          </a:bodyPr>
          <a:lstStyle/>
          <a:p>
            <a:pPr algn="l"/>
            <a:r>
              <a:rPr lang="de-DE" sz="3600" dirty="0"/>
              <a:t>Lernaktivität 2 - </a:t>
            </a:r>
            <a:r>
              <a:rPr lang="de-AT" sz="3600" b="1" i="0" u="none" strike="noStrike" baseline="0" dirty="0">
                <a:latin typeface="OpenSans-ExtraBold"/>
              </a:rPr>
              <a:t>Kenntnis der grundlegenden Aspekte der Personalentwicklung (HRD)</a:t>
            </a:r>
            <a:endParaRPr lang="de-AT" sz="3600" dirty="0"/>
          </a:p>
        </p:txBody>
      </p:sp>
      <p:sp>
        <p:nvSpPr>
          <p:cNvPr id="3" name="Textplatzhalter 2">
            <a:extLst>
              <a:ext uri="{FF2B5EF4-FFF2-40B4-BE49-F238E27FC236}">
                <a16:creationId xmlns:a16="http://schemas.microsoft.com/office/drawing/2014/main" id="{A0716796-4372-404B-BDB5-56C298E4D79B}"/>
              </a:ext>
            </a:extLst>
          </p:cNvPr>
          <p:cNvSpPr>
            <a:spLocks noGrp="1"/>
          </p:cNvSpPr>
          <p:nvPr>
            <p:ph type="body" idx="1"/>
          </p:nvPr>
        </p:nvSpPr>
        <p:spPr>
          <a:xfrm>
            <a:off x="732561" y="3002127"/>
            <a:ext cx="10726878" cy="1721085"/>
          </a:xfrm>
        </p:spPr>
        <p:txBody>
          <a:bodyPr/>
          <a:lstStyle/>
          <a:p>
            <a:pPr algn="l"/>
            <a:r>
              <a:rPr lang="de-DE" sz="2400" b="0" i="0" u="none" strike="noStrike" baseline="0" dirty="0">
                <a:solidFill>
                  <a:schemeClr val="tx1"/>
                </a:solidFill>
                <a:latin typeface="OpenSans-Light"/>
              </a:rPr>
              <a:t>Als Grundlage für die weitere Diskussion der Überschneidungen zwischen CGC und Personalentwicklung werden grundlegende Aspekte der Personalentwicklung (HRD) dargelegt und reflektiert. Wir entwickeln einen Überblick über grundlegende Aspekte der Personalentwicklung, die Überschneidungen zu CGC aufweisen </a:t>
            </a:r>
            <a:r>
              <a:rPr lang="de-AT" sz="2400" b="0" i="0" u="none" strike="noStrike" baseline="0" dirty="0">
                <a:solidFill>
                  <a:schemeClr val="tx1"/>
                </a:solidFill>
                <a:latin typeface="OpenSans-Light"/>
              </a:rPr>
              <a:t>können.</a:t>
            </a:r>
          </a:p>
        </p:txBody>
      </p:sp>
      <p:sp>
        <p:nvSpPr>
          <p:cNvPr id="4" name="Fußzeilenplatzhalter 3">
            <a:extLst>
              <a:ext uri="{FF2B5EF4-FFF2-40B4-BE49-F238E27FC236}">
                <a16:creationId xmlns:a16="http://schemas.microsoft.com/office/drawing/2014/main" id="{396F47A0-4313-470D-BEA5-02311FF26041}"/>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740134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526AD4-6BAF-40CA-995B-B51BF025103D}"/>
              </a:ext>
            </a:extLst>
          </p:cNvPr>
          <p:cNvSpPr>
            <a:spLocks noGrp="1"/>
          </p:cNvSpPr>
          <p:nvPr>
            <p:ph type="title"/>
          </p:nvPr>
        </p:nvSpPr>
        <p:spPr>
          <a:xfrm>
            <a:off x="758949" y="643580"/>
            <a:ext cx="10504487" cy="684211"/>
          </a:xfrm>
        </p:spPr>
        <p:txBody>
          <a:bodyPr>
            <a:normAutofit fontScale="90000"/>
          </a:bodyPr>
          <a:lstStyle/>
          <a:p>
            <a:r>
              <a:rPr lang="de-DE" dirty="0"/>
              <a:t>Schritte zu den Lernzielen</a:t>
            </a:r>
            <a:endParaRPr lang="de-AT" dirty="0"/>
          </a:p>
        </p:txBody>
      </p:sp>
      <p:sp>
        <p:nvSpPr>
          <p:cNvPr id="4" name="Fußzeilenplatzhalter 3">
            <a:extLst>
              <a:ext uri="{FF2B5EF4-FFF2-40B4-BE49-F238E27FC236}">
                <a16:creationId xmlns:a16="http://schemas.microsoft.com/office/drawing/2014/main" id="{ACECD963-CB18-42FE-876C-60B81B278F34}"/>
              </a:ext>
            </a:extLst>
          </p:cNvPr>
          <p:cNvSpPr>
            <a:spLocks noGrp="1"/>
          </p:cNvSpPr>
          <p:nvPr>
            <p:ph type="ftr" sz="quarter" idx="11"/>
          </p:nvPr>
        </p:nvSpPr>
        <p:spPr/>
        <p:txBody>
          <a:bodyPr/>
          <a:lstStyle/>
          <a:p>
            <a:r>
              <a:rPr lang="lt-LT"/>
              <a:t>connect-erasmus.eu</a:t>
            </a:r>
          </a:p>
        </p:txBody>
      </p:sp>
      <p:pic>
        <p:nvPicPr>
          <p:cNvPr id="8" name="Grafik 7">
            <a:extLst>
              <a:ext uri="{FF2B5EF4-FFF2-40B4-BE49-F238E27FC236}">
                <a16:creationId xmlns:a16="http://schemas.microsoft.com/office/drawing/2014/main" id="{94FF6811-E4EC-4446-BB39-78E4C43D3462}"/>
              </a:ext>
            </a:extLst>
          </p:cNvPr>
          <p:cNvPicPr>
            <a:picLocks noChangeAspect="1"/>
          </p:cNvPicPr>
          <p:nvPr/>
        </p:nvPicPr>
        <p:blipFill>
          <a:blip r:embed="rId2"/>
          <a:stretch>
            <a:fillRect/>
          </a:stretch>
        </p:blipFill>
        <p:spPr>
          <a:xfrm>
            <a:off x="669283" y="2395359"/>
            <a:ext cx="10683818" cy="3558812"/>
          </a:xfrm>
          <a:prstGeom prst="rect">
            <a:avLst/>
          </a:prstGeom>
        </p:spPr>
      </p:pic>
    </p:spTree>
    <p:extLst>
      <p:ext uri="{BB962C8B-B14F-4D97-AF65-F5344CB8AC3E}">
        <p14:creationId xmlns:p14="http://schemas.microsoft.com/office/powerpoint/2010/main" val="2455668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1FC4854-C092-44CE-8B0E-CBA0CB74A118}"/>
              </a:ext>
            </a:extLst>
          </p:cNvPr>
          <p:cNvPicPr>
            <a:picLocks noChangeAspect="1"/>
          </p:cNvPicPr>
          <p:nvPr/>
        </p:nvPicPr>
        <p:blipFill>
          <a:blip r:embed="rId2"/>
          <a:stretch>
            <a:fillRect/>
          </a:stretch>
        </p:blipFill>
        <p:spPr>
          <a:xfrm>
            <a:off x="2592280" y="226901"/>
            <a:ext cx="8673912" cy="6157475"/>
          </a:xfrm>
          <a:prstGeom prst="rect">
            <a:avLst/>
          </a:prstGeom>
        </p:spPr>
      </p:pic>
      <p:sp>
        <p:nvSpPr>
          <p:cNvPr id="5" name="Textfeld 4">
            <a:extLst>
              <a:ext uri="{FF2B5EF4-FFF2-40B4-BE49-F238E27FC236}">
                <a16:creationId xmlns:a16="http://schemas.microsoft.com/office/drawing/2014/main" id="{63CF7B91-1E99-45B7-B86D-C606AF48FB3F}"/>
              </a:ext>
            </a:extLst>
          </p:cNvPr>
          <p:cNvSpPr txBox="1"/>
          <p:nvPr/>
        </p:nvSpPr>
        <p:spPr>
          <a:xfrm>
            <a:off x="6678334" y="6477210"/>
            <a:ext cx="5513666" cy="307777"/>
          </a:xfrm>
          <a:prstGeom prst="rect">
            <a:avLst/>
          </a:prstGeom>
          <a:noFill/>
        </p:spPr>
        <p:txBody>
          <a:bodyPr wrap="square" rtlCol="0">
            <a:spAutoFit/>
          </a:bodyPr>
          <a:lstStyle/>
          <a:p>
            <a:r>
              <a:rPr lang="de-DE" sz="1400" dirty="0"/>
              <a:t>Quelle:  </a:t>
            </a:r>
            <a:r>
              <a:rPr lang="de-DE" sz="1400" dirty="0">
                <a:hlinkClick r:id="rId3"/>
              </a:rPr>
              <a:t>https://expert360.com/articles/talent-management-important</a:t>
            </a:r>
            <a:r>
              <a:rPr lang="de-DE" sz="1400" dirty="0"/>
              <a:t>  </a:t>
            </a:r>
            <a:endParaRPr lang="de-AT" sz="1400" dirty="0"/>
          </a:p>
        </p:txBody>
      </p:sp>
      <p:sp>
        <p:nvSpPr>
          <p:cNvPr id="6" name="Textfeld 5">
            <a:extLst>
              <a:ext uri="{FF2B5EF4-FFF2-40B4-BE49-F238E27FC236}">
                <a16:creationId xmlns:a16="http://schemas.microsoft.com/office/drawing/2014/main" id="{9FB8A168-9747-4C00-ABAF-0357B91D7125}"/>
              </a:ext>
            </a:extLst>
          </p:cNvPr>
          <p:cNvSpPr txBox="1"/>
          <p:nvPr/>
        </p:nvSpPr>
        <p:spPr>
          <a:xfrm>
            <a:off x="479394" y="1024039"/>
            <a:ext cx="2112886" cy="4616648"/>
          </a:xfrm>
          <a:prstGeom prst="rect">
            <a:avLst/>
          </a:prstGeom>
          <a:noFill/>
        </p:spPr>
        <p:txBody>
          <a:bodyPr wrap="square" rtlCol="0">
            <a:spAutoFit/>
          </a:bodyPr>
          <a:lstStyle/>
          <a:p>
            <a:r>
              <a:rPr lang="de-DE" sz="2400" b="1" dirty="0"/>
              <a:t>HRD Kreislauf</a:t>
            </a:r>
          </a:p>
          <a:p>
            <a:endParaRPr lang="de-DE" dirty="0"/>
          </a:p>
          <a:p>
            <a:pPr algn="l"/>
            <a:r>
              <a:rPr lang="de-AT" sz="1800" b="0" i="0" u="none" strike="noStrike" baseline="0" dirty="0">
                <a:latin typeface="OpenSans-Light"/>
              </a:rPr>
              <a:t>Das Diagramm zeigt</a:t>
            </a:r>
          </a:p>
          <a:p>
            <a:pPr algn="l"/>
            <a:r>
              <a:rPr lang="de-AT" sz="1800" b="0" i="0" u="none" strike="noStrike" baseline="0" dirty="0">
                <a:latin typeface="OpenSans-Light"/>
              </a:rPr>
              <a:t>den HRD-Zyklus. Sie</a:t>
            </a:r>
          </a:p>
          <a:p>
            <a:pPr algn="l"/>
            <a:r>
              <a:rPr lang="de-AT" sz="1800" b="0" i="0" u="none" strike="noStrike" baseline="0" dirty="0">
                <a:latin typeface="OpenSans-Light"/>
              </a:rPr>
              <a:t>verknüpft das</a:t>
            </a:r>
          </a:p>
          <a:p>
            <a:pPr algn="l"/>
            <a:r>
              <a:rPr lang="de-AT" sz="1800" b="0" i="0" u="none" strike="noStrike" baseline="0" dirty="0">
                <a:latin typeface="OpenSans-Light"/>
              </a:rPr>
              <a:t>Personal mit den</a:t>
            </a:r>
          </a:p>
          <a:p>
            <a:pPr algn="l"/>
            <a:r>
              <a:rPr lang="de-AT" sz="1800" b="0" i="0" u="none" strike="noStrike" baseline="0" dirty="0">
                <a:latin typeface="OpenSans-Light"/>
              </a:rPr>
              <a:t>wichtigsten HRD-Aktivitäten.</a:t>
            </a:r>
          </a:p>
          <a:p>
            <a:pPr algn="l"/>
            <a:endParaRPr lang="de-AT" sz="1800" b="0" i="0" u="none" strike="noStrike" baseline="0" dirty="0">
              <a:latin typeface="OpenSans-Light"/>
            </a:endParaRPr>
          </a:p>
          <a:p>
            <a:pPr algn="l"/>
            <a:r>
              <a:rPr lang="de-AT" sz="1800" b="0" i="0" u="none" strike="noStrike" baseline="0" dirty="0">
                <a:latin typeface="OpenSans-Light"/>
              </a:rPr>
              <a:t>Wir identifizieren</a:t>
            </a:r>
          </a:p>
          <a:p>
            <a:pPr algn="l"/>
            <a:r>
              <a:rPr lang="de-AT" sz="1800" b="0" i="0" u="none" strike="noStrike" baseline="0" dirty="0">
                <a:latin typeface="OpenSans-Light"/>
              </a:rPr>
              <a:t>Überschneidungen</a:t>
            </a:r>
          </a:p>
          <a:p>
            <a:pPr algn="l"/>
            <a:r>
              <a:rPr lang="de-AT" sz="1800" b="0" i="0" u="none" strike="noStrike" baseline="0" dirty="0">
                <a:latin typeface="OpenSans-Light"/>
              </a:rPr>
              <a:t>zwischen HR-Zyklus</a:t>
            </a:r>
          </a:p>
          <a:p>
            <a:pPr algn="l"/>
            <a:r>
              <a:rPr lang="de-AT" sz="1800" b="0" i="0" u="none" strike="noStrike" baseline="0" dirty="0">
                <a:latin typeface="OpenSans-Light"/>
              </a:rPr>
              <a:t>und</a:t>
            </a:r>
          </a:p>
          <a:p>
            <a:pPr algn="l"/>
            <a:r>
              <a:rPr lang="de-AT" sz="1800" b="0" i="0" u="none" strike="noStrike" baseline="0" dirty="0">
                <a:latin typeface="OpenSans-Light"/>
              </a:rPr>
              <a:t>Karriereberatung</a:t>
            </a:r>
            <a:endParaRPr lang="de-DE" dirty="0"/>
          </a:p>
          <a:p>
            <a:endParaRPr lang="de-DE" dirty="0"/>
          </a:p>
          <a:p>
            <a:endParaRPr lang="de-AT" dirty="0"/>
          </a:p>
        </p:txBody>
      </p:sp>
    </p:spTree>
    <p:extLst>
      <p:ext uri="{BB962C8B-B14F-4D97-AF65-F5344CB8AC3E}">
        <p14:creationId xmlns:p14="http://schemas.microsoft.com/office/powerpoint/2010/main" val="1689093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6274470-8D59-4EA0-AC51-501093078E11}"/>
              </a:ext>
            </a:extLst>
          </p:cNvPr>
          <p:cNvPicPr>
            <a:picLocks noChangeAspect="1"/>
          </p:cNvPicPr>
          <p:nvPr/>
        </p:nvPicPr>
        <p:blipFill>
          <a:blip r:embed="rId2"/>
          <a:stretch>
            <a:fillRect/>
          </a:stretch>
        </p:blipFill>
        <p:spPr>
          <a:xfrm>
            <a:off x="3119368" y="0"/>
            <a:ext cx="8603157" cy="6774024"/>
          </a:xfrm>
          <a:prstGeom prst="rect">
            <a:avLst/>
          </a:prstGeom>
        </p:spPr>
      </p:pic>
      <p:sp>
        <p:nvSpPr>
          <p:cNvPr id="4" name="Textfeld 3">
            <a:extLst>
              <a:ext uri="{FF2B5EF4-FFF2-40B4-BE49-F238E27FC236}">
                <a16:creationId xmlns:a16="http://schemas.microsoft.com/office/drawing/2014/main" id="{80846C73-6109-4640-9957-F0C06A67E54C}"/>
              </a:ext>
            </a:extLst>
          </p:cNvPr>
          <p:cNvSpPr txBox="1"/>
          <p:nvPr/>
        </p:nvSpPr>
        <p:spPr>
          <a:xfrm>
            <a:off x="469475" y="1162974"/>
            <a:ext cx="2405848" cy="3262432"/>
          </a:xfrm>
          <a:prstGeom prst="rect">
            <a:avLst/>
          </a:prstGeom>
          <a:noFill/>
        </p:spPr>
        <p:txBody>
          <a:bodyPr wrap="square" rtlCol="0">
            <a:spAutoFit/>
          </a:bodyPr>
          <a:lstStyle/>
          <a:p>
            <a:pPr algn="l"/>
            <a:r>
              <a:rPr lang="de-AT" sz="2400" b="1" i="0" u="none" strike="noStrike" baseline="0" dirty="0">
                <a:latin typeface="OpenSans-Light"/>
              </a:rPr>
              <a:t>Einordnung</a:t>
            </a:r>
          </a:p>
          <a:p>
            <a:pPr algn="l"/>
            <a:endParaRPr lang="de-AT" dirty="0">
              <a:latin typeface="OpenSans-Light"/>
            </a:endParaRPr>
          </a:p>
          <a:p>
            <a:pPr algn="l"/>
            <a:r>
              <a:rPr lang="de-AT" sz="1800" b="0" i="0" u="none" strike="noStrike" baseline="0" dirty="0">
                <a:latin typeface="OpenSans-Light"/>
              </a:rPr>
              <a:t>Fünf prototypische</a:t>
            </a:r>
          </a:p>
          <a:p>
            <a:pPr algn="l"/>
            <a:r>
              <a:rPr lang="de-AT" sz="1800" b="0" i="0" u="none" strike="noStrike" baseline="0" dirty="0">
                <a:latin typeface="OpenSans-Light"/>
              </a:rPr>
              <a:t>Entwicklungsstufen von</a:t>
            </a:r>
          </a:p>
          <a:p>
            <a:pPr algn="l"/>
            <a:r>
              <a:rPr lang="de-AT" sz="1800" b="0" i="0" u="none" strike="noStrike" baseline="0" dirty="0">
                <a:latin typeface="OpenSans-Light"/>
              </a:rPr>
              <a:t>Organisationen</a:t>
            </a:r>
          </a:p>
          <a:p>
            <a:pPr algn="l"/>
            <a:r>
              <a:rPr lang="de-AT" sz="1800" b="0" i="0" u="none" strike="noStrike" baseline="0" dirty="0">
                <a:latin typeface="OpenSans-Light"/>
              </a:rPr>
              <a:t>(z.B. Betriebe)</a:t>
            </a:r>
          </a:p>
          <a:p>
            <a:pPr algn="l"/>
            <a:endParaRPr lang="de-AT" dirty="0">
              <a:latin typeface="OpenSans-Light"/>
            </a:endParaRPr>
          </a:p>
          <a:p>
            <a:pPr algn="l"/>
            <a:r>
              <a:rPr lang="de-AT" sz="1400" dirty="0">
                <a:latin typeface="OpenSans-Light"/>
              </a:rPr>
              <a:t>Quelle: </a:t>
            </a:r>
            <a:r>
              <a:rPr lang="de-AT" sz="1400" dirty="0">
                <a:latin typeface="OpenSans-Light"/>
                <a:hlinkClick r:id="rId3"/>
              </a:rPr>
              <a:t>https://www.youtube.com/watch?v=_EgcHtlKc2M</a:t>
            </a:r>
            <a:endParaRPr lang="de-AT" sz="1400" dirty="0">
              <a:latin typeface="OpenSans-Light"/>
            </a:endParaRPr>
          </a:p>
          <a:p>
            <a:pPr algn="l"/>
            <a:r>
              <a:rPr lang="de-AT" sz="1400" dirty="0">
                <a:latin typeface="OpenSans-Light"/>
              </a:rPr>
              <a:t>(Nach </a:t>
            </a:r>
            <a:r>
              <a:rPr lang="de-AT" sz="1400" dirty="0" err="1">
                <a:latin typeface="OpenSans-Light"/>
              </a:rPr>
              <a:t>Laloux</a:t>
            </a:r>
            <a:r>
              <a:rPr lang="de-AT" sz="1400" dirty="0">
                <a:latin typeface="OpenSans-Light"/>
              </a:rPr>
              <a:t>, 2015)</a:t>
            </a:r>
          </a:p>
          <a:p>
            <a:pPr algn="l"/>
            <a:endParaRPr lang="de-AT" dirty="0"/>
          </a:p>
        </p:txBody>
      </p:sp>
    </p:spTree>
    <p:extLst>
      <p:ext uri="{BB962C8B-B14F-4D97-AF65-F5344CB8AC3E}">
        <p14:creationId xmlns:p14="http://schemas.microsoft.com/office/powerpoint/2010/main" val="4155664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498217-FFB9-48E0-9751-683C2858ED50}"/>
              </a:ext>
            </a:extLst>
          </p:cNvPr>
          <p:cNvSpPr>
            <a:spLocks noGrp="1"/>
          </p:cNvSpPr>
          <p:nvPr>
            <p:ph type="title"/>
          </p:nvPr>
        </p:nvSpPr>
        <p:spPr>
          <a:xfrm>
            <a:off x="839787" y="629505"/>
            <a:ext cx="10504487" cy="684211"/>
          </a:xfrm>
        </p:spPr>
        <p:txBody>
          <a:bodyPr>
            <a:normAutofit fontScale="90000"/>
          </a:bodyPr>
          <a:lstStyle/>
          <a:p>
            <a:r>
              <a:rPr lang="de-DE" dirty="0"/>
              <a:t>Lernaktivität 2</a:t>
            </a:r>
            <a:endParaRPr lang="de-AT" dirty="0"/>
          </a:p>
        </p:txBody>
      </p:sp>
      <p:sp>
        <p:nvSpPr>
          <p:cNvPr id="3" name="Textplatzhalter 2">
            <a:extLst>
              <a:ext uri="{FF2B5EF4-FFF2-40B4-BE49-F238E27FC236}">
                <a16:creationId xmlns:a16="http://schemas.microsoft.com/office/drawing/2014/main" id="{A0716796-4372-404B-BDB5-56C298E4D79B}"/>
              </a:ext>
            </a:extLst>
          </p:cNvPr>
          <p:cNvSpPr>
            <a:spLocks noGrp="1"/>
          </p:cNvSpPr>
          <p:nvPr>
            <p:ph type="body" idx="1"/>
          </p:nvPr>
        </p:nvSpPr>
        <p:spPr>
          <a:xfrm>
            <a:off x="728591" y="2415909"/>
            <a:ext cx="10726878" cy="3434476"/>
          </a:xfrm>
        </p:spPr>
        <p:txBody>
          <a:bodyPr/>
          <a:lstStyle/>
          <a:p>
            <a:pPr algn="l">
              <a:spcAft>
                <a:spcPts val="600"/>
              </a:spcAft>
            </a:pPr>
            <a:r>
              <a:rPr lang="de-DE" sz="2000" b="0" i="0" u="none" strike="noStrike" baseline="0" dirty="0">
                <a:solidFill>
                  <a:schemeClr val="tx1"/>
                </a:solidFill>
                <a:latin typeface="OpenSans-Light"/>
              </a:rPr>
              <a:t>Lesen Sie Material Nr. 5.</a:t>
            </a:r>
            <a:endParaRPr lang="de-DE" sz="2000" dirty="0">
              <a:solidFill>
                <a:schemeClr val="tx1"/>
              </a:solidFill>
              <a:latin typeface="OpenSans-Light"/>
            </a:endParaRPr>
          </a:p>
          <a:p>
            <a:pPr algn="l"/>
            <a:endParaRPr lang="de-DE" sz="2000" b="0" i="0" u="none" strike="noStrike" baseline="0" dirty="0">
              <a:solidFill>
                <a:schemeClr val="tx1"/>
              </a:solidFill>
              <a:latin typeface="OpenSans-Light"/>
            </a:endParaRPr>
          </a:p>
          <a:p>
            <a:pPr algn="l"/>
            <a:r>
              <a:rPr lang="de-DE" sz="2000" i="0" u="none" strike="noStrike" baseline="0" dirty="0">
                <a:solidFill>
                  <a:schemeClr val="tx1"/>
                </a:solidFill>
                <a:latin typeface="OpenSans-Light"/>
              </a:rPr>
              <a:t>Diskutieren Sie die folgenden Fragen:</a:t>
            </a:r>
          </a:p>
          <a:p>
            <a:pPr algn="l"/>
            <a:endParaRPr lang="de-DE" sz="2000" b="0" i="0" u="none" strike="noStrike" baseline="0" dirty="0">
              <a:solidFill>
                <a:schemeClr val="tx1"/>
              </a:solidFill>
              <a:latin typeface="OpenSans-Light"/>
            </a:endParaRPr>
          </a:p>
          <a:p>
            <a:pPr algn="l">
              <a:spcAft>
                <a:spcPts val="600"/>
              </a:spcAft>
            </a:pPr>
            <a:r>
              <a:rPr lang="de-AT" sz="2000" b="0" i="0" u="none" strike="noStrike" baseline="0" dirty="0">
                <a:solidFill>
                  <a:schemeClr val="tx1"/>
                </a:solidFill>
                <a:latin typeface="ArialMT"/>
              </a:rPr>
              <a:t>• </a:t>
            </a:r>
            <a:r>
              <a:rPr lang="de-AT" sz="2000" b="0" i="0" u="none" strike="noStrike" baseline="0" dirty="0">
                <a:solidFill>
                  <a:schemeClr val="tx1"/>
                </a:solidFill>
                <a:latin typeface="OpenSans-Light"/>
              </a:rPr>
              <a:t>Wo sehen Sie Entwicklungslinien im Bereich </a:t>
            </a:r>
          </a:p>
          <a:p>
            <a:pPr algn="l">
              <a:spcAft>
                <a:spcPts val="600"/>
              </a:spcAft>
            </a:pPr>
            <a:r>
              <a:rPr lang="de-AT" sz="2000" dirty="0">
                <a:solidFill>
                  <a:schemeClr val="tx1"/>
                </a:solidFill>
                <a:latin typeface="OpenSans-Light"/>
              </a:rPr>
              <a:t>   </a:t>
            </a:r>
            <a:r>
              <a:rPr lang="de-AT" sz="2000" b="0" i="0" u="none" strike="noStrike" baseline="0" dirty="0">
                <a:solidFill>
                  <a:schemeClr val="tx1"/>
                </a:solidFill>
                <a:latin typeface="OpenSans-Light"/>
              </a:rPr>
              <a:t>der Personalentwicklung?</a:t>
            </a:r>
          </a:p>
          <a:p>
            <a:pPr algn="l">
              <a:spcAft>
                <a:spcPts val="600"/>
              </a:spcAft>
            </a:pPr>
            <a:r>
              <a:rPr lang="de-DE" sz="2000" b="0" i="0" u="none" strike="noStrike" baseline="0" dirty="0">
                <a:solidFill>
                  <a:schemeClr val="tx1"/>
                </a:solidFill>
                <a:latin typeface="ArialMT"/>
              </a:rPr>
              <a:t>• </a:t>
            </a:r>
            <a:r>
              <a:rPr lang="de-DE" sz="2000" b="0" i="0" u="none" strike="noStrike" baseline="0" dirty="0">
                <a:solidFill>
                  <a:schemeClr val="tx1"/>
                </a:solidFill>
                <a:latin typeface="OpenSans-Light"/>
              </a:rPr>
              <a:t>Was sind die Verbindungen von </a:t>
            </a:r>
            <a:r>
              <a:rPr lang="de-AT" sz="2000" b="0" i="0" u="none" strike="noStrike" baseline="0" dirty="0">
                <a:solidFill>
                  <a:schemeClr val="tx1"/>
                </a:solidFill>
                <a:latin typeface="OpenSans-Light"/>
              </a:rPr>
              <a:t>HRD zu CGC?</a:t>
            </a:r>
          </a:p>
          <a:p>
            <a:pPr algn="l"/>
            <a:endParaRPr lang="de-DE" sz="2000" b="0" i="0" u="none" strike="noStrike" baseline="0" dirty="0">
              <a:solidFill>
                <a:schemeClr val="tx1"/>
              </a:solidFill>
              <a:latin typeface="OpenSans-Light"/>
            </a:endParaRPr>
          </a:p>
          <a:p>
            <a:pPr algn="l"/>
            <a:r>
              <a:rPr lang="de-DE" sz="2000" b="0" i="0" u="none" strike="noStrike" baseline="0" dirty="0">
                <a:solidFill>
                  <a:schemeClr val="tx1"/>
                </a:solidFill>
                <a:latin typeface="OpenSans-Light"/>
              </a:rPr>
              <a:t>Schreiben Sie Ihre Überlegungen auf.</a:t>
            </a:r>
          </a:p>
          <a:p>
            <a:pPr algn="l">
              <a:spcAft>
                <a:spcPts val="600"/>
              </a:spcAft>
            </a:pPr>
            <a:endParaRPr lang="de-AT" sz="2000" b="0" i="0" u="none" strike="noStrike" baseline="0" dirty="0">
              <a:solidFill>
                <a:schemeClr val="tx1"/>
              </a:solidFill>
              <a:latin typeface="OpenSans-Light"/>
            </a:endParaRPr>
          </a:p>
          <a:p>
            <a:pPr algn="l">
              <a:spcAft>
                <a:spcPts val="600"/>
              </a:spcAft>
            </a:pPr>
            <a:r>
              <a:rPr lang="de-AT" sz="2000" dirty="0">
                <a:solidFill>
                  <a:schemeClr val="tx1"/>
                </a:solidFill>
                <a:latin typeface="OpenSans-Light"/>
              </a:rPr>
              <a:t>Nutzen sie Material Nr. 5</a:t>
            </a:r>
            <a:endParaRPr lang="de-AT" sz="2000" b="0" i="0" u="none" strike="noStrike" baseline="0" dirty="0">
              <a:solidFill>
                <a:schemeClr val="tx1"/>
              </a:solidFill>
              <a:latin typeface="OpenSans-Light"/>
            </a:endParaRPr>
          </a:p>
        </p:txBody>
      </p:sp>
      <p:sp>
        <p:nvSpPr>
          <p:cNvPr id="4" name="Fußzeilenplatzhalter 3">
            <a:extLst>
              <a:ext uri="{FF2B5EF4-FFF2-40B4-BE49-F238E27FC236}">
                <a16:creationId xmlns:a16="http://schemas.microsoft.com/office/drawing/2014/main" id="{396F47A0-4313-470D-BEA5-02311FF26041}"/>
              </a:ext>
            </a:extLst>
          </p:cNvPr>
          <p:cNvSpPr>
            <a:spLocks noGrp="1"/>
          </p:cNvSpPr>
          <p:nvPr>
            <p:ph type="ftr" sz="quarter" idx="11"/>
          </p:nvPr>
        </p:nvSpPr>
        <p:spPr/>
        <p:txBody>
          <a:bodyPr/>
          <a:lstStyle/>
          <a:p>
            <a:r>
              <a:rPr lang="lt-LT"/>
              <a:t>connect-erasmus.eu</a:t>
            </a:r>
          </a:p>
        </p:txBody>
      </p:sp>
      <p:pic>
        <p:nvPicPr>
          <p:cNvPr id="8" name="Grafik 7">
            <a:extLst>
              <a:ext uri="{FF2B5EF4-FFF2-40B4-BE49-F238E27FC236}">
                <a16:creationId xmlns:a16="http://schemas.microsoft.com/office/drawing/2014/main" id="{997853D1-F6B8-4D21-9A7B-BF28E75574E5}"/>
              </a:ext>
            </a:extLst>
          </p:cNvPr>
          <p:cNvPicPr>
            <a:picLocks noChangeAspect="1"/>
          </p:cNvPicPr>
          <p:nvPr/>
        </p:nvPicPr>
        <p:blipFill>
          <a:blip r:embed="rId2"/>
          <a:stretch>
            <a:fillRect/>
          </a:stretch>
        </p:blipFill>
        <p:spPr>
          <a:xfrm>
            <a:off x="7052008" y="2229502"/>
            <a:ext cx="4222353" cy="3434476"/>
          </a:xfrm>
          <a:prstGeom prst="rect">
            <a:avLst/>
          </a:prstGeom>
        </p:spPr>
      </p:pic>
    </p:spTree>
    <p:extLst>
      <p:ext uri="{BB962C8B-B14F-4D97-AF65-F5344CB8AC3E}">
        <p14:creationId xmlns:p14="http://schemas.microsoft.com/office/powerpoint/2010/main" val="2476499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498217-FFB9-48E0-9751-683C2858ED50}"/>
              </a:ext>
            </a:extLst>
          </p:cNvPr>
          <p:cNvSpPr>
            <a:spLocks noGrp="1"/>
          </p:cNvSpPr>
          <p:nvPr>
            <p:ph type="title"/>
          </p:nvPr>
        </p:nvSpPr>
        <p:spPr>
          <a:xfrm>
            <a:off x="728591" y="1224309"/>
            <a:ext cx="10504487" cy="684211"/>
          </a:xfrm>
        </p:spPr>
        <p:txBody>
          <a:bodyPr>
            <a:noAutofit/>
          </a:bodyPr>
          <a:lstStyle/>
          <a:p>
            <a:pPr algn="l"/>
            <a:r>
              <a:rPr lang="de-DE" sz="3600" dirty="0"/>
              <a:t>Lernaktivität 3: </a:t>
            </a:r>
            <a:r>
              <a:rPr lang="de-DE" sz="3600" b="1" i="0" u="none" strike="noStrike" baseline="0" dirty="0">
                <a:latin typeface="OpenSans-ExtraBold"/>
              </a:rPr>
              <a:t>Entwicklung von Wissen über die</a:t>
            </a:r>
            <a:br>
              <a:rPr lang="de-DE" sz="3600" b="1" i="0" u="none" strike="noStrike" baseline="0" dirty="0">
                <a:latin typeface="OpenSans-ExtraBold"/>
              </a:rPr>
            </a:br>
            <a:r>
              <a:rPr lang="de-DE" sz="3600" b="1" i="0" u="none" strike="noStrike" baseline="0" dirty="0">
                <a:latin typeface="OpenSans-ExtraBold"/>
              </a:rPr>
              <a:t>Überschneidungen zwischen CGC und HRD in</a:t>
            </a:r>
            <a:br>
              <a:rPr lang="de-DE" sz="3600" b="1" i="0" u="none" strike="noStrike" baseline="0" dirty="0">
                <a:latin typeface="OpenSans-ExtraBold"/>
              </a:rPr>
            </a:br>
            <a:r>
              <a:rPr lang="de-AT" sz="3600" b="1" i="0" u="none" strike="noStrike" baseline="0" dirty="0">
                <a:latin typeface="OpenSans-ExtraBold"/>
              </a:rPr>
              <a:t>Unternehmen</a:t>
            </a:r>
            <a:endParaRPr lang="de-AT" sz="3600" dirty="0"/>
          </a:p>
        </p:txBody>
      </p:sp>
      <p:sp>
        <p:nvSpPr>
          <p:cNvPr id="3" name="Textplatzhalter 2">
            <a:extLst>
              <a:ext uri="{FF2B5EF4-FFF2-40B4-BE49-F238E27FC236}">
                <a16:creationId xmlns:a16="http://schemas.microsoft.com/office/drawing/2014/main" id="{A0716796-4372-404B-BDB5-56C298E4D79B}"/>
              </a:ext>
            </a:extLst>
          </p:cNvPr>
          <p:cNvSpPr>
            <a:spLocks noGrp="1"/>
          </p:cNvSpPr>
          <p:nvPr>
            <p:ph type="body" idx="1"/>
          </p:nvPr>
        </p:nvSpPr>
        <p:spPr>
          <a:xfrm>
            <a:off x="728591" y="2415909"/>
            <a:ext cx="10726878" cy="3434476"/>
          </a:xfrm>
        </p:spPr>
        <p:txBody>
          <a:bodyPr/>
          <a:lstStyle/>
          <a:p>
            <a:pPr algn="l"/>
            <a:r>
              <a:rPr lang="de-DE" sz="2400" b="0" i="0" u="none" strike="noStrike" baseline="0" dirty="0">
                <a:solidFill>
                  <a:schemeClr val="tx1"/>
                </a:solidFill>
                <a:latin typeface="OpenSans-Light"/>
              </a:rPr>
              <a:t>In dieser Lernaktivität werden Sie die Überschneidungen von CGC und HRD kennenlernen und darüber nachdenken. Es werden Beispiele für Überschneidungen zwischen CGC und HRD in der Praxis vorgestellt. Alle Beispiele stammen aus empirischen Fällen, die von den Autoren dieser Lerneinheit gesammelt wurden, oder aus der veröffentlichten Literatur.</a:t>
            </a:r>
          </a:p>
          <a:p>
            <a:pPr algn="l"/>
            <a:endParaRPr lang="de-DE" sz="2400" b="0" i="0" u="none" strike="noStrike" baseline="0" dirty="0">
              <a:solidFill>
                <a:schemeClr val="tx1"/>
              </a:solidFill>
              <a:latin typeface="OpenSans-Light"/>
            </a:endParaRPr>
          </a:p>
          <a:p>
            <a:pPr algn="l"/>
            <a:r>
              <a:rPr lang="de-DE" sz="2400" b="0" i="0" u="none" strike="noStrike" baseline="0" dirty="0">
                <a:solidFill>
                  <a:schemeClr val="tx1"/>
                </a:solidFill>
                <a:latin typeface="OpenSans-Light"/>
              </a:rPr>
              <a:t>Ihre Lernaufgabe besteht darin, die kurzen Beispiele im Hinblick auf CGC- und HRD-Wissen zu analysieren und (kritische) Fragen zu formulieren, um Ihre Sensibilität und Ihr Wissen über diese </a:t>
            </a:r>
            <a:r>
              <a:rPr lang="de-AT" sz="2400" b="0" i="0" u="none" strike="noStrike" baseline="0" dirty="0">
                <a:solidFill>
                  <a:schemeClr val="tx1"/>
                </a:solidFill>
                <a:latin typeface="OpenSans-Light"/>
              </a:rPr>
              <a:t>Überschneidungen zu erweitern.</a:t>
            </a:r>
            <a:endParaRPr lang="de-DE" sz="2400" b="0" i="0" u="none" strike="noStrike" baseline="0" dirty="0">
              <a:solidFill>
                <a:schemeClr val="tx1"/>
              </a:solidFill>
              <a:latin typeface="OpenSans-Light"/>
            </a:endParaRPr>
          </a:p>
          <a:p>
            <a:pPr algn="l">
              <a:spcAft>
                <a:spcPts val="600"/>
              </a:spcAft>
            </a:pPr>
            <a:endParaRPr lang="de-AT" sz="2400" b="0" i="0" u="none" strike="noStrike" baseline="0" dirty="0">
              <a:solidFill>
                <a:schemeClr val="tx1"/>
              </a:solidFill>
              <a:latin typeface="OpenSans-Light"/>
            </a:endParaRPr>
          </a:p>
        </p:txBody>
      </p:sp>
      <p:sp>
        <p:nvSpPr>
          <p:cNvPr id="4" name="Fußzeilenplatzhalter 3">
            <a:extLst>
              <a:ext uri="{FF2B5EF4-FFF2-40B4-BE49-F238E27FC236}">
                <a16:creationId xmlns:a16="http://schemas.microsoft.com/office/drawing/2014/main" id="{396F47A0-4313-470D-BEA5-02311FF26041}"/>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367632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CBA2DB-ED2A-49D2-A5DE-9F6F81BEE0C3}"/>
              </a:ext>
            </a:extLst>
          </p:cNvPr>
          <p:cNvSpPr>
            <a:spLocks noGrp="1"/>
          </p:cNvSpPr>
          <p:nvPr>
            <p:ph type="title"/>
          </p:nvPr>
        </p:nvSpPr>
        <p:spPr>
          <a:xfrm>
            <a:off x="687928" y="629505"/>
            <a:ext cx="10504487" cy="684211"/>
          </a:xfrm>
        </p:spPr>
        <p:txBody>
          <a:bodyPr>
            <a:normAutofit fontScale="90000"/>
          </a:bodyPr>
          <a:lstStyle/>
          <a:p>
            <a:r>
              <a:rPr lang="de-DE" dirty="0"/>
              <a:t>Schritte zu den Lernzielen</a:t>
            </a:r>
            <a:endParaRPr lang="de-AT" dirty="0"/>
          </a:p>
        </p:txBody>
      </p:sp>
      <p:sp>
        <p:nvSpPr>
          <p:cNvPr id="4" name="Fußzeilenplatzhalter 3">
            <a:extLst>
              <a:ext uri="{FF2B5EF4-FFF2-40B4-BE49-F238E27FC236}">
                <a16:creationId xmlns:a16="http://schemas.microsoft.com/office/drawing/2014/main" id="{4A94497C-F641-49E8-87BC-AEF8D899D65E}"/>
              </a:ext>
            </a:extLst>
          </p:cNvPr>
          <p:cNvSpPr>
            <a:spLocks noGrp="1"/>
          </p:cNvSpPr>
          <p:nvPr>
            <p:ph type="ftr" sz="quarter" idx="11"/>
          </p:nvPr>
        </p:nvSpPr>
        <p:spPr/>
        <p:txBody>
          <a:bodyPr/>
          <a:lstStyle/>
          <a:p>
            <a:r>
              <a:rPr lang="lt-LT"/>
              <a:t>connect-erasmus.eu</a:t>
            </a:r>
          </a:p>
        </p:txBody>
      </p:sp>
      <p:pic>
        <p:nvPicPr>
          <p:cNvPr id="8" name="Grafik 7">
            <a:extLst>
              <a:ext uri="{FF2B5EF4-FFF2-40B4-BE49-F238E27FC236}">
                <a16:creationId xmlns:a16="http://schemas.microsoft.com/office/drawing/2014/main" id="{86366B0B-EB1F-4F89-819E-2533372773EC}"/>
              </a:ext>
            </a:extLst>
          </p:cNvPr>
          <p:cNvPicPr>
            <a:picLocks noChangeAspect="1"/>
          </p:cNvPicPr>
          <p:nvPr/>
        </p:nvPicPr>
        <p:blipFill>
          <a:blip r:embed="rId2"/>
          <a:stretch>
            <a:fillRect/>
          </a:stretch>
        </p:blipFill>
        <p:spPr>
          <a:xfrm>
            <a:off x="0" y="1857667"/>
            <a:ext cx="12192000" cy="3941655"/>
          </a:xfrm>
          <a:prstGeom prst="rect">
            <a:avLst/>
          </a:prstGeom>
        </p:spPr>
      </p:pic>
    </p:spTree>
    <p:extLst>
      <p:ext uri="{BB962C8B-B14F-4D97-AF65-F5344CB8AC3E}">
        <p14:creationId xmlns:p14="http://schemas.microsoft.com/office/powerpoint/2010/main" val="3504328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498217-FFB9-48E0-9751-683C2858ED50}"/>
              </a:ext>
            </a:extLst>
          </p:cNvPr>
          <p:cNvSpPr>
            <a:spLocks noGrp="1"/>
          </p:cNvSpPr>
          <p:nvPr>
            <p:ph type="title"/>
          </p:nvPr>
        </p:nvSpPr>
        <p:spPr>
          <a:xfrm>
            <a:off x="839787" y="629505"/>
            <a:ext cx="10504487" cy="684211"/>
          </a:xfrm>
        </p:spPr>
        <p:txBody>
          <a:bodyPr>
            <a:normAutofit fontScale="90000"/>
          </a:bodyPr>
          <a:lstStyle/>
          <a:p>
            <a:r>
              <a:rPr lang="de-DE" dirty="0"/>
              <a:t>Lernaktivität 3 - Einführung</a:t>
            </a:r>
            <a:endParaRPr lang="de-AT" dirty="0"/>
          </a:p>
        </p:txBody>
      </p:sp>
      <p:sp>
        <p:nvSpPr>
          <p:cNvPr id="3" name="Textplatzhalter 2">
            <a:extLst>
              <a:ext uri="{FF2B5EF4-FFF2-40B4-BE49-F238E27FC236}">
                <a16:creationId xmlns:a16="http://schemas.microsoft.com/office/drawing/2014/main" id="{A0716796-4372-404B-BDB5-56C298E4D79B}"/>
              </a:ext>
            </a:extLst>
          </p:cNvPr>
          <p:cNvSpPr>
            <a:spLocks noGrp="1"/>
          </p:cNvSpPr>
          <p:nvPr>
            <p:ph type="body" idx="1"/>
          </p:nvPr>
        </p:nvSpPr>
        <p:spPr>
          <a:xfrm>
            <a:off x="728591" y="2415909"/>
            <a:ext cx="10726878" cy="3434476"/>
          </a:xfrm>
        </p:spPr>
        <p:txBody>
          <a:bodyPr/>
          <a:lstStyle/>
          <a:p>
            <a:pPr algn="l">
              <a:spcAft>
                <a:spcPts val="600"/>
              </a:spcAft>
            </a:pPr>
            <a:r>
              <a:rPr lang="de-DE" sz="1800" b="0" i="0" u="none" strike="noStrike" baseline="0" dirty="0">
                <a:solidFill>
                  <a:schemeClr val="tx1"/>
                </a:solidFill>
                <a:latin typeface="ArialMT"/>
              </a:rPr>
              <a:t>• </a:t>
            </a:r>
            <a:r>
              <a:rPr lang="de-DE" sz="1800" b="0" i="0" u="none" strike="noStrike" baseline="0" dirty="0">
                <a:solidFill>
                  <a:schemeClr val="tx1"/>
                </a:solidFill>
                <a:latin typeface="OpenSans-Light"/>
              </a:rPr>
              <a:t>Die Verknüpfung von Beratung im Unternehmen ist noch wenig strategisch orientiert und eher instrumentell.</a:t>
            </a:r>
          </a:p>
          <a:p>
            <a:pPr algn="l">
              <a:spcAft>
                <a:spcPts val="600"/>
              </a:spcAft>
            </a:pPr>
            <a:r>
              <a:rPr lang="de-DE" sz="1800" b="0" i="0" u="none" strike="noStrike" baseline="0" dirty="0">
                <a:solidFill>
                  <a:schemeClr val="tx1"/>
                </a:solidFill>
                <a:latin typeface="ArialMT"/>
              </a:rPr>
              <a:t>• </a:t>
            </a:r>
            <a:r>
              <a:rPr lang="de-DE" sz="1800" b="0" i="0" u="none" strike="noStrike" baseline="0" dirty="0">
                <a:solidFill>
                  <a:schemeClr val="tx1"/>
                </a:solidFill>
                <a:latin typeface="OpenSans-Light"/>
              </a:rPr>
              <a:t>Die Themen der Beratung, sowohl auf der Seite der Berater als auch auf der Seite der Zielgruppe (welche Mitarbeitergruppen</a:t>
            </a:r>
            <a:r>
              <a:rPr lang="de-DE" sz="1800" dirty="0">
                <a:solidFill>
                  <a:schemeClr val="tx1"/>
                </a:solidFill>
                <a:latin typeface="OpenSans-Light"/>
              </a:rPr>
              <a:t> </a:t>
            </a:r>
            <a:r>
              <a:rPr lang="de-DE" sz="1800" b="0" i="0" u="none" strike="noStrike" baseline="0" dirty="0">
                <a:solidFill>
                  <a:schemeClr val="tx1"/>
                </a:solidFill>
                <a:latin typeface="OpenSans-Light"/>
              </a:rPr>
              <a:t>haben Zugang) sind für die Beratung in der Personalentwicklung unklar bzw. sehr unterschiedlich.</a:t>
            </a:r>
          </a:p>
          <a:p>
            <a:pPr algn="l">
              <a:spcAft>
                <a:spcPts val="600"/>
              </a:spcAft>
            </a:pPr>
            <a:r>
              <a:rPr lang="de-DE" sz="1800" b="0" i="0" u="none" strike="noStrike" baseline="0" dirty="0">
                <a:solidFill>
                  <a:schemeClr val="tx1"/>
                </a:solidFill>
                <a:latin typeface="ArialMT"/>
              </a:rPr>
              <a:t>• </a:t>
            </a:r>
            <a:r>
              <a:rPr lang="de-DE" sz="1800" b="0" i="0" u="none" strike="noStrike" baseline="0" dirty="0">
                <a:solidFill>
                  <a:schemeClr val="tx1"/>
                </a:solidFill>
                <a:latin typeface="OpenSans-Light"/>
              </a:rPr>
              <a:t>Was den Zugang betrifft, so liegt der Fokus aus Sicht der Personalabteilung meist auf der Förderung besonders starker </a:t>
            </a:r>
            <a:r>
              <a:rPr lang="de-AT" sz="1800" b="0" i="0" u="none" strike="noStrike" baseline="0" dirty="0">
                <a:solidFill>
                  <a:schemeClr val="tx1"/>
                </a:solidFill>
                <a:latin typeface="OpenSans-Light"/>
              </a:rPr>
              <a:t>oder talentierter Mitarbeitergruppen.</a:t>
            </a:r>
          </a:p>
          <a:p>
            <a:pPr algn="l">
              <a:spcAft>
                <a:spcPts val="600"/>
              </a:spcAft>
            </a:pPr>
            <a:r>
              <a:rPr lang="de-DE" sz="1800" b="0" i="0" u="none" strike="noStrike" baseline="0" dirty="0">
                <a:solidFill>
                  <a:schemeClr val="tx1"/>
                </a:solidFill>
                <a:latin typeface="ArialMT"/>
              </a:rPr>
              <a:t>• </a:t>
            </a:r>
            <a:r>
              <a:rPr lang="de-DE" sz="1800" b="0" i="0" u="none" strike="noStrike" baseline="0" dirty="0">
                <a:solidFill>
                  <a:schemeClr val="tx1"/>
                </a:solidFill>
                <a:latin typeface="OpenSans-Light"/>
              </a:rPr>
              <a:t>Beratungsangebote, die in das Unternehmen eingebettet sind, werden oft in einem Dreieck zwischen Klient, Berater oder Coach und Unternehmen verstanden, was zu einer anderen Art </a:t>
            </a:r>
            <a:r>
              <a:rPr lang="de-AT" sz="1800" b="0" i="0" u="none" strike="noStrike" baseline="0" dirty="0">
                <a:solidFill>
                  <a:schemeClr val="tx1"/>
                </a:solidFill>
                <a:latin typeface="OpenSans-Light"/>
              </a:rPr>
              <a:t>von Vertragsgestaltung führt.</a:t>
            </a:r>
          </a:p>
          <a:p>
            <a:pPr algn="l">
              <a:spcAft>
                <a:spcPts val="600"/>
              </a:spcAft>
            </a:pPr>
            <a:endParaRPr lang="de-DE" sz="1800" b="0" i="0" u="none" strike="noStrike" baseline="0" dirty="0">
              <a:solidFill>
                <a:schemeClr val="tx1"/>
              </a:solidFill>
              <a:latin typeface="ArialMT"/>
            </a:endParaRPr>
          </a:p>
          <a:p>
            <a:pPr algn="l">
              <a:spcAft>
                <a:spcPts val="600"/>
              </a:spcAft>
            </a:pPr>
            <a:r>
              <a:rPr lang="de-DE" sz="1800" b="0" i="0" u="none" strike="noStrike" baseline="0" dirty="0">
                <a:solidFill>
                  <a:schemeClr val="tx1"/>
                </a:solidFill>
                <a:latin typeface="ArialMT"/>
              </a:rPr>
              <a:t>• </a:t>
            </a:r>
            <a:r>
              <a:rPr lang="de-DE" sz="1800" b="0" i="0" u="none" strike="noStrike" baseline="0" dirty="0">
                <a:solidFill>
                  <a:schemeClr val="tx1"/>
                </a:solidFill>
                <a:latin typeface="OpenSans-Light"/>
              </a:rPr>
              <a:t>Für weitere Details siehe Lernmaterial 6</a:t>
            </a:r>
            <a:endParaRPr lang="de-AT" sz="2400" b="0" i="0" u="none" strike="noStrike" baseline="0" dirty="0">
              <a:solidFill>
                <a:schemeClr val="tx1"/>
              </a:solidFill>
              <a:latin typeface="OpenSans-Light"/>
            </a:endParaRPr>
          </a:p>
        </p:txBody>
      </p:sp>
      <p:sp>
        <p:nvSpPr>
          <p:cNvPr id="4" name="Fußzeilenplatzhalter 3">
            <a:extLst>
              <a:ext uri="{FF2B5EF4-FFF2-40B4-BE49-F238E27FC236}">
                <a16:creationId xmlns:a16="http://schemas.microsoft.com/office/drawing/2014/main" id="{396F47A0-4313-470D-BEA5-02311FF26041}"/>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3249040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498217-FFB9-48E0-9751-683C2858ED50}"/>
              </a:ext>
            </a:extLst>
          </p:cNvPr>
          <p:cNvSpPr>
            <a:spLocks noGrp="1"/>
          </p:cNvSpPr>
          <p:nvPr>
            <p:ph type="title"/>
          </p:nvPr>
        </p:nvSpPr>
        <p:spPr>
          <a:xfrm>
            <a:off x="839787" y="629505"/>
            <a:ext cx="10504487" cy="684211"/>
          </a:xfrm>
        </p:spPr>
        <p:txBody>
          <a:bodyPr>
            <a:normAutofit fontScale="90000"/>
          </a:bodyPr>
          <a:lstStyle/>
          <a:p>
            <a:r>
              <a:rPr lang="de-DE" dirty="0"/>
              <a:t>Lernaktivität 3</a:t>
            </a:r>
            <a:endParaRPr lang="de-AT" dirty="0"/>
          </a:p>
        </p:txBody>
      </p:sp>
      <p:sp>
        <p:nvSpPr>
          <p:cNvPr id="3" name="Textplatzhalter 2">
            <a:extLst>
              <a:ext uri="{FF2B5EF4-FFF2-40B4-BE49-F238E27FC236}">
                <a16:creationId xmlns:a16="http://schemas.microsoft.com/office/drawing/2014/main" id="{A0716796-4372-404B-BDB5-56C298E4D79B}"/>
              </a:ext>
            </a:extLst>
          </p:cNvPr>
          <p:cNvSpPr>
            <a:spLocks noGrp="1"/>
          </p:cNvSpPr>
          <p:nvPr>
            <p:ph type="body" idx="1"/>
          </p:nvPr>
        </p:nvSpPr>
        <p:spPr>
          <a:xfrm>
            <a:off x="617396" y="2185089"/>
            <a:ext cx="10726878" cy="4180200"/>
          </a:xfrm>
        </p:spPr>
        <p:txBody>
          <a:bodyPr/>
          <a:lstStyle/>
          <a:p>
            <a:pPr algn="l"/>
            <a:r>
              <a:rPr lang="de-AT" sz="2000" b="0" i="0" u="none" strike="noStrike" baseline="0" dirty="0">
                <a:solidFill>
                  <a:schemeClr val="tx1"/>
                </a:solidFill>
                <a:latin typeface="OpenSans-Light"/>
              </a:rPr>
              <a:t>Lesen Sie Material Nr. 7</a:t>
            </a:r>
          </a:p>
          <a:p>
            <a:pPr algn="l"/>
            <a:endParaRPr lang="de-AT" sz="2000" b="0" i="0" u="none" strike="noStrike" baseline="0" dirty="0">
              <a:solidFill>
                <a:schemeClr val="tx1"/>
              </a:solidFill>
              <a:latin typeface="OpenSans-Light"/>
            </a:endParaRPr>
          </a:p>
          <a:p>
            <a:pPr algn="l">
              <a:spcAft>
                <a:spcPts val="600"/>
              </a:spcAft>
            </a:pPr>
            <a:r>
              <a:rPr lang="de-DE" sz="2000" b="0" i="0" u="none" strike="noStrike" baseline="0" dirty="0">
                <a:solidFill>
                  <a:schemeClr val="tx1"/>
                </a:solidFill>
                <a:latin typeface="OpenSans-Light"/>
              </a:rPr>
              <a:t>Ihre Lernaufgabe besteht darin, die kurzen Beispiele im Hinblick auf CGC- und HRD-Wissen zu analysieren und (kritische) Fragen zu formulieren, um Ihre Sensibilität und Ihr Wissen über diese Überschneidungen zu </a:t>
            </a:r>
            <a:r>
              <a:rPr lang="de-AT" sz="2000" b="0" i="0" u="none" strike="noStrike" baseline="0" dirty="0">
                <a:solidFill>
                  <a:schemeClr val="tx1"/>
                </a:solidFill>
                <a:latin typeface="OpenSans-Light"/>
              </a:rPr>
              <a:t>erweitern.</a:t>
            </a:r>
          </a:p>
          <a:p>
            <a:pPr algn="l">
              <a:spcAft>
                <a:spcPts val="600"/>
              </a:spcAft>
            </a:pPr>
            <a:r>
              <a:rPr lang="de-DE" sz="2000" b="0" i="0" u="none" strike="noStrike" baseline="0" dirty="0">
                <a:solidFill>
                  <a:schemeClr val="tx1"/>
                </a:solidFill>
                <a:latin typeface="ArialMT"/>
              </a:rPr>
              <a:t>• </a:t>
            </a:r>
            <a:r>
              <a:rPr lang="de-DE" sz="2000" b="0" i="0" u="none" strike="noStrike" baseline="0" dirty="0">
                <a:solidFill>
                  <a:schemeClr val="tx1"/>
                </a:solidFill>
                <a:latin typeface="OpenSans-Light"/>
              </a:rPr>
              <a:t>Welche Verbindungen zwischen dem HRD-Zyklus und </a:t>
            </a:r>
            <a:r>
              <a:rPr lang="de-AT" sz="2000" b="0" i="0" u="none" strike="noStrike" baseline="0" dirty="0">
                <a:solidFill>
                  <a:schemeClr val="tx1"/>
                </a:solidFill>
                <a:latin typeface="OpenSans-Light"/>
              </a:rPr>
              <a:t>den CGC-Angeboten sehen Sie?</a:t>
            </a:r>
          </a:p>
          <a:p>
            <a:pPr algn="l">
              <a:spcAft>
                <a:spcPts val="600"/>
              </a:spcAft>
            </a:pPr>
            <a:r>
              <a:rPr lang="de-DE" sz="2000" b="0" i="0" u="none" strike="noStrike" baseline="0" dirty="0">
                <a:solidFill>
                  <a:schemeClr val="tx1"/>
                </a:solidFill>
                <a:latin typeface="ArialMT"/>
              </a:rPr>
              <a:t>• </a:t>
            </a:r>
            <a:r>
              <a:rPr lang="de-DE" sz="2000" b="0" i="0" u="none" strike="noStrike" baseline="0" dirty="0">
                <a:solidFill>
                  <a:schemeClr val="tx1"/>
                </a:solidFill>
                <a:latin typeface="OpenSans-Light"/>
              </a:rPr>
              <a:t>Wer profitiert von dem Angebot?</a:t>
            </a:r>
          </a:p>
          <a:p>
            <a:pPr algn="l">
              <a:spcAft>
                <a:spcPts val="600"/>
              </a:spcAft>
            </a:pPr>
            <a:r>
              <a:rPr lang="de-DE" sz="2000" b="0" i="0" u="none" strike="noStrike" baseline="0" dirty="0">
                <a:solidFill>
                  <a:schemeClr val="tx1"/>
                </a:solidFill>
                <a:latin typeface="ArialMT"/>
              </a:rPr>
              <a:t>• </a:t>
            </a:r>
            <a:r>
              <a:rPr lang="de-DE" sz="2000" b="0" i="0" u="none" strike="noStrike" baseline="0" dirty="0">
                <a:solidFill>
                  <a:schemeClr val="tx1"/>
                </a:solidFill>
                <a:latin typeface="OpenSans-Light"/>
              </a:rPr>
              <a:t>Welche Fragen haben Sie zu den verschiedenen </a:t>
            </a:r>
            <a:r>
              <a:rPr lang="de-AT" sz="2000" b="0" i="0" u="none" strike="noStrike" baseline="0" dirty="0">
                <a:solidFill>
                  <a:schemeClr val="tx1"/>
                </a:solidFill>
                <a:latin typeface="OpenSans-Light"/>
              </a:rPr>
              <a:t>Beispielen?</a:t>
            </a:r>
          </a:p>
          <a:p>
            <a:pPr algn="l"/>
            <a:endParaRPr lang="de-DE" sz="2000" b="0" i="0" u="none" strike="noStrike" baseline="0" dirty="0">
              <a:solidFill>
                <a:schemeClr val="tx1"/>
              </a:solidFill>
              <a:latin typeface="ArialMT"/>
            </a:endParaRPr>
          </a:p>
          <a:p>
            <a:pPr algn="l"/>
            <a:r>
              <a:rPr lang="de-DE" sz="2000" b="0" i="0" u="none" strike="noStrike" baseline="0" dirty="0">
                <a:solidFill>
                  <a:schemeClr val="tx1"/>
                </a:solidFill>
                <a:latin typeface="ArialMT"/>
              </a:rPr>
              <a:t> </a:t>
            </a:r>
            <a:r>
              <a:rPr lang="de-DE" sz="2000" b="0" i="0" u="none" strike="noStrike" baseline="0" dirty="0">
                <a:solidFill>
                  <a:schemeClr val="tx1"/>
                </a:solidFill>
                <a:latin typeface="OpenSans-Light"/>
              </a:rPr>
              <a:t>Schreiben Sie Ihre Überlegungen in das Übungsforum.</a:t>
            </a:r>
          </a:p>
          <a:p>
            <a:pPr algn="l"/>
            <a:r>
              <a:rPr lang="de-DE" sz="2000" dirty="0">
                <a:solidFill>
                  <a:schemeClr val="tx1"/>
                </a:solidFill>
                <a:latin typeface="OpenSans-Light"/>
              </a:rPr>
              <a:t>                         </a:t>
            </a:r>
          </a:p>
          <a:p>
            <a:pPr algn="l"/>
            <a:r>
              <a:rPr lang="de-DE" sz="2000" dirty="0">
                <a:solidFill>
                  <a:schemeClr val="tx1"/>
                </a:solidFill>
                <a:latin typeface="OpenSans-Light"/>
              </a:rPr>
              <a:t>                                                                Verwenden Sie Material Nr. 7</a:t>
            </a:r>
            <a:endParaRPr lang="de-AT" sz="2000" b="0" i="0" u="none" strike="noStrike" baseline="0" dirty="0">
              <a:solidFill>
                <a:schemeClr val="tx1"/>
              </a:solidFill>
              <a:latin typeface="OpenSans-Light"/>
            </a:endParaRPr>
          </a:p>
        </p:txBody>
      </p:sp>
      <p:sp>
        <p:nvSpPr>
          <p:cNvPr id="4" name="Fußzeilenplatzhalter 3">
            <a:extLst>
              <a:ext uri="{FF2B5EF4-FFF2-40B4-BE49-F238E27FC236}">
                <a16:creationId xmlns:a16="http://schemas.microsoft.com/office/drawing/2014/main" id="{396F47A0-4313-470D-BEA5-02311FF26041}"/>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3009710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498217-FFB9-48E0-9751-683C2858ED50}"/>
              </a:ext>
            </a:extLst>
          </p:cNvPr>
          <p:cNvSpPr>
            <a:spLocks noGrp="1"/>
          </p:cNvSpPr>
          <p:nvPr>
            <p:ph type="title"/>
          </p:nvPr>
        </p:nvSpPr>
        <p:spPr>
          <a:xfrm>
            <a:off x="839787" y="629505"/>
            <a:ext cx="10504487" cy="684211"/>
          </a:xfrm>
        </p:spPr>
        <p:txBody>
          <a:bodyPr>
            <a:normAutofit fontScale="90000"/>
          </a:bodyPr>
          <a:lstStyle/>
          <a:p>
            <a:r>
              <a:rPr lang="de-DE" dirty="0"/>
              <a:t>Lernaktivität 4 </a:t>
            </a:r>
            <a:endParaRPr lang="de-AT" dirty="0"/>
          </a:p>
        </p:txBody>
      </p:sp>
      <p:sp>
        <p:nvSpPr>
          <p:cNvPr id="3" name="Textplatzhalter 2">
            <a:extLst>
              <a:ext uri="{FF2B5EF4-FFF2-40B4-BE49-F238E27FC236}">
                <a16:creationId xmlns:a16="http://schemas.microsoft.com/office/drawing/2014/main" id="{A0716796-4372-404B-BDB5-56C298E4D79B}"/>
              </a:ext>
            </a:extLst>
          </p:cNvPr>
          <p:cNvSpPr>
            <a:spLocks noGrp="1"/>
          </p:cNvSpPr>
          <p:nvPr>
            <p:ph type="body" idx="1"/>
          </p:nvPr>
        </p:nvSpPr>
        <p:spPr>
          <a:xfrm>
            <a:off x="617396" y="3028468"/>
            <a:ext cx="10726878" cy="2031804"/>
          </a:xfrm>
        </p:spPr>
        <p:txBody>
          <a:bodyPr/>
          <a:lstStyle/>
          <a:p>
            <a:pPr algn="l"/>
            <a:r>
              <a:rPr lang="de-DE" sz="2400" b="0" i="0" u="none" strike="noStrike" baseline="0" dirty="0">
                <a:solidFill>
                  <a:schemeClr val="tx1"/>
                </a:solidFill>
                <a:latin typeface="OpenSans-Light"/>
              </a:rPr>
              <a:t>Ziel ist es, durch eine vertiefte Analyse und Diskussion von Beispielen typische Fälle von Überschneidungen zwischen CGC und HRD in Unternehmen kennen zu lernen. Sie arbeiten an Fallstudien (Beispiele gängiger, guter bzw. innovativer Praxis), nutzen Leitfragen und präsentieren Ihre Ergebnisse.</a:t>
            </a:r>
            <a:endParaRPr lang="de-AT" sz="2400" b="0" i="0" u="none" strike="noStrike" baseline="0" dirty="0">
              <a:solidFill>
                <a:schemeClr val="tx1"/>
              </a:solidFill>
              <a:latin typeface="OpenSans-Light"/>
            </a:endParaRPr>
          </a:p>
        </p:txBody>
      </p:sp>
      <p:sp>
        <p:nvSpPr>
          <p:cNvPr id="4" name="Fußzeilenplatzhalter 3">
            <a:extLst>
              <a:ext uri="{FF2B5EF4-FFF2-40B4-BE49-F238E27FC236}">
                <a16:creationId xmlns:a16="http://schemas.microsoft.com/office/drawing/2014/main" id="{396F47A0-4313-470D-BEA5-02311FF26041}"/>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3821277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a:ln>
                  <a:noFill/>
                </a:ln>
                <a:solidFill>
                  <a:srgbClr val="FF7F2A"/>
                </a:solidFill>
                <a:effectLst/>
                <a:uLnTx/>
                <a:uFillTx/>
                <a:latin typeface="Calibri" panose="020F0502020204030204" pitchFamily="34" charset="0"/>
                <a:cs typeface="Calibri" panose="020F0502020204030204" pitchFamily="34" charset="0"/>
              </a:rPr>
              <a:t>connect-erasmus.eu</a:t>
            </a:r>
          </a:p>
        </p:txBody>
      </p:sp>
      <p:sp>
        <p:nvSpPr>
          <p:cNvPr id="16" name="Pavadinimas 4">
            <a:extLst>
              <a:ext uri="{FF2B5EF4-FFF2-40B4-BE49-F238E27FC236}">
                <a16:creationId xmlns:a16="http://schemas.microsoft.com/office/drawing/2014/main" id="{009082CD-0098-495E-84E5-222527B107DC}"/>
              </a:ext>
            </a:extLst>
          </p:cNvPr>
          <p:cNvSpPr txBox="1">
            <a:spLocks/>
          </p:cNvSpPr>
          <p:nvPr/>
        </p:nvSpPr>
        <p:spPr>
          <a:xfrm>
            <a:off x="836613" y="564420"/>
            <a:ext cx="10515600" cy="6788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de-DE" dirty="0">
                <a:latin typeface="Calibri" panose="020F0502020204030204" pitchFamily="34" charset="0"/>
                <a:cs typeface="Calibri" panose="020F0502020204030204" pitchFamily="34" charset="0"/>
              </a:rPr>
              <a:t>Überblick Lerneinheit 1</a:t>
            </a:r>
            <a:endParaRPr lang="lt-LT" dirty="0">
              <a:latin typeface="Calibri" panose="020F0502020204030204" pitchFamily="34" charset="0"/>
              <a:cs typeface="Calibri" panose="020F0502020204030204" pitchFamily="34" charset="0"/>
            </a:endParaRPr>
          </a:p>
        </p:txBody>
      </p:sp>
      <p:sp>
        <p:nvSpPr>
          <p:cNvPr id="21" name="CasellaDiTesto 20">
            <a:extLst>
              <a:ext uri="{FF2B5EF4-FFF2-40B4-BE49-F238E27FC236}">
                <a16:creationId xmlns:a16="http://schemas.microsoft.com/office/drawing/2014/main" id="{808B6848-2A6B-487F-8063-26308CE5F0DD}"/>
              </a:ext>
            </a:extLst>
          </p:cNvPr>
          <p:cNvSpPr txBox="1"/>
          <p:nvPr/>
        </p:nvSpPr>
        <p:spPr>
          <a:xfrm>
            <a:off x="698783" y="2067571"/>
            <a:ext cx="10791259" cy="2939266"/>
          </a:xfrm>
          <a:prstGeom prst="rect">
            <a:avLst/>
          </a:prstGeom>
          <a:noFill/>
        </p:spPr>
        <p:txBody>
          <a:bodyPr wrap="square">
            <a:spAutoFit/>
          </a:bodyPr>
          <a:lstStyle/>
          <a:p>
            <a:pPr marL="285750" indent="-285750">
              <a:spcAft>
                <a:spcPts val="600"/>
              </a:spcAft>
              <a:buClr>
                <a:srgbClr val="FF7F2A"/>
              </a:buClr>
              <a:buSzPct val="130000"/>
              <a:buFontTx/>
              <a:buChar char="▲"/>
            </a:pPr>
            <a:r>
              <a:rPr lang="de-DE" sz="2000" dirty="0">
                <a:latin typeface="Calibri" panose="020F0502020204030204" pitchFamily="34" charset="0"/>
                <a:cs typeface="Calibri" panose="020F0502020204030204" pitchFamily="34" charset="0"/>
              </a:rPr>
              <a:t>Einführung und Beschreibung der Ziele der Einheit</a:t>
            </a:r>
          </a:p>
          <a:p>
            <a:pPr marL="285750" indent="-285750">
              <a:spcAft>
                <a:spcPts val="600"/>
              </a:spcAft>
              <a:buClr>
                <a:srgbClr val="FF7F2A"/>
              </a:buClr>
              <a:buSzPct val="130000"/>
              <a:buFontTx/>
              <a:buChar char="▲"/>
            </a:pPr>
            <a:r>
              <a:rPr lang="de-DE" sz="2000" dirty="0">
                <a:latin typeface="Calibri" panose="020F0502020204030204" pitchFamily="34" charset="0"/>
                <a:cs typeface="Calibri" panose="020F0502020204030204" pitchFamily="34" charset="0"/>
              </a:rPr>
              <a:t>Lernaktivität 1 – Kennenlernen der grundlegenden Definitionen von beruflicher Beratung (CGC) und anderen „innovativen“ Konzepten</a:t>
            </a:r>
          </a:p>
          <a:p>
            <a:pPr marL="285750" indent="-285750">
              <a:spcAft>
                <a:spcPts val="600"/>
              </a:spcAft>
              <a:buClr>
                <a:srgbClr val="FF7F2A"/>
              </a:buClr>
              <a:buSzPct val="130000"/>
              <a:buFontTx/>
              <a:buChar char="▲"/>
            </a:pPr>
            <a:r>
              <a:rPr lang="de-DE" sz="2000" dirty="0">
                <a:latin typeface="Calibri" panose="020F0502020204030204" pitchFamily="34" charset="0"/>
                <a:cs typeface="Calibri" panose="020F0502020204030204" pitchFamily="34" charset="0"/>
              </a:rPr>
              <a:t>Lernaktivität 2 – Kennenlernen grundlegender Aspekte der Personalentwicklung</a:t>
            </a:r>
          </a:p>
          <a:p>
            <a:pPr marL="285750" indent="-285750">
              <a:spcAft>
                <a:spcPts val="600"/>
              </a:spcAft>
              <a:buClr>
                <a:srgbClr val="FF7F2A"/>
              </a:buClr>
              <a:buSzPct val="130000"/>
              <a:buFontTx/>
              <a:buChar char="▲"/>
            </a:pPr>
            <a:r>
              <a:rPr lang="de-DE" sz="2000" dirty="0">
                <a:latin typeface="Calibri" panose="020F0502020204030204" pitchFamily="34" charset="0"/>
                <a:cs typeface="Calibri" panose="020F0502020204030204" pitchFamily="34" charset="0"/>
              </a:rPr>
              <a:t>Lernaktivität 3 – Wissen über die Überschneidungen zwischen CGC und HRD in Unternehmen</a:t>
            </a:r>
          </a:p>
          <a:p>
            <a:pPr marL="285750" indent="-285750">
              <a:spcAft>
                <a:spcPts val="600"/>
              </a:spcAft>
              <a:buClr>
                <a:srgbClr val="FF7F2A"/>
              </a:buClr>
              <a:buSzPct val="130000"/>
              <a:buFontTx/>
              <a:buChar char="▲"/>
            </a:pPr>
            <a:r>
              <a:rPr lang="de-DE" sz="2000" dirty="0">
                <a:latin typeface="Calibri" panose="020F0502020204030204" pitchFamily="34" charset="0"/>
                <a:cs typeface="Calibri" panose="020F0502020204030204" pitchFamily="34" charset="0"/>
              </a:rPr>
              <a:t>Lernaktivität 4 – Kennenlernen typischer Fälle von Überschneidungen zwischen CGC und HRD in Unternehmen</a:t>
            </a:r>
          </a:p>
          <a:p>
            <a:pPr marL="285750" indent="-285750">
              <a:spcAft>
                <a:spcPts val="600"/>
              </a:spcAft>
              <a:buClr>
                <a:srgbClr val="FF7F2A"/>
              </a:buClr>
              <a:buSzPct val="130000"/>
              <a:buFontTx/>
              <a:buChar char="▲"/>
            </a:pPr>
            <a:r>
              <a:rPr lang="de-DE" sz="2000" dirty="0">
                <a:latin typeface="Calibri" panose="020F0502020204030204" pitchFamily="34" charset="0"/>
                <a:cs typeface="Calibri" panose="020F0502020204030204" pitchFamily="34" charset="0"/>
              </a:rPr>
              <a:t>Schlussgedanken</a:t>
            </a:r>
          </a:p>
        </p:txBody>
      </p:sp>
      <p:pic>
        <p:nvPicPr>
          <p:cNvPr id="7" name="Immagine 6" descr="Luci della città messe a fuoco in una lente di ingrandimento">
            <a:extLst>
              <a:ext uri="{FF2B5EF4-FFF2-40B4-BE49-F238E27FC236}">
                <a16:creationId xmlns:a16="http://schemas.microsoft.com/office/drawing/2014/main" id="{0357716B-200C-4FC7-AD1F-E033405AF23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754769" y="137791"/>
            <a:ext cx="3317140" cy="2210887"/>
          </a:xfrm>
          <a:prstGeom prst="rect">
            <a:avLst/>
          </a:prstGeom>
        </p:spPr>
      </p:pic>
    </p:spTree>
    <p:extLst>
      <p:ext uri="{BB962C8B-B14F-4D97-AF65-F5344CB8AC3E}">
        <p14:creationId xmlns:p14="http://schemas.microsoft.com/office/powerpoint/2010/main" val="3562156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498217-FFB9-48E0-9751-683C2858ED50}"/>
              </a:ext>
            </a:extLst>
          </p:cNvPr>
          <p:cNvSpPr>
            <a:spLocks noGrp="1"/>
          </p:cNvSpPr>
          <p:nvPr>
            <p:ph type="title"/>
          </p:nvPr>
        </p:nvSpPr>
        <p:spPr>
          <a:xfrm>
            <a:off x="839787" y="629505"/>
            <a:ext cx="10504487" cy="684211"/>
          </a:xfrm>
        </p:spPr>
        <p:txBody>
          <a:bodyPr>
            <a:normAutofit fontScale="90000"/>
          </a:bodyPr>
          <a:lstStyle/>
          <a:p>
            <a:r>
              <a:rPr lang="de-DE" dirty="0"/>
              <a:t>Lernaktivität 4 - Einführung</a:t>
            </a:r>
            <a:endParaRPr lang="de-AT" dirty="0"/>
          </a:p>
        </p:txBody>
      </p:sp>
      <p:sp>
        <p:nvSpPr>
          <p:cNvPr id="3" name="Textplatzhalter 2">
            <a:extLst>
              <a:ext uri="{FF2B5EF4-FFF2-40B4-BE49-F238E27FC236}">
                <a16:creationId xmlns:a16="http://schemas.microsoft.com/office/drawing/2014/main" id="{A0716796-4372-404B-BDB5-56C298E4D79B}"/>
              </a:ext>
            </a:extLst>
          </p:cNvPr>
          <p:cNvSpPr>
            <a:spLocks noGrp="1"/>
          </p:cNvSpPr>
          <p:nvPr>
            <p:ph type="body" idx="1"/>
          </p:nvPr>
        </p:nvSpPr>
        <p:spPr>
          <a:xfrm>
            <a:off x="728591" y="2432780"/>
            <a:ext cx="10726878" cy="3382094"/>
          </a:xfrm>
        </p:spPr>
        <p:txBody>
          <a:bodyPr/>
          <a:lstStyle/>
          <a:p>
            <a:pPr algn="l"/>
            <a:r>
              <a:rPr lang="de-DE" sz="1800" b="1" i="0" u="none" strike="noStrike" baseline="0" dirty="0">
                <a:solidFill>
                  <a:schemeClr val="tx1"/>
                </a:solidFill>
                <a:latin typeface="OpenSans-Bold"/>
              </a:rPr>
              <a:t>Im Material 8 finden Sie kurze Beispiele aus der Praxis mit einigen Details. Ihre Aufgabe ist es, die Beispiele zu lesen und zu reflektieren. </a:t>
            </a:r>
          </a:p>
          <a:p>
            <a:pPr algn="l"/>
            <a:endParaRPr lang="de-DE" sz="1800" b="1" i="0" u="none" strike="noStrike" baseline="0" dirty="0">
              <a:solidFill>
                <a:schemeClr val="tx1"/>
              </a:solidFill>
              <a:latin typeface="OpenSans-Bold"/>
            </a:endParaRPr>
          </a:p>
          <a:p>
            <a:pPr algn="l">
              <a:spcAft>
                <a:spcPts val="600"/>
              </a:spcAft>
            </a:pPr>
            <a:r>
              <a:rPr lang="de-DE" sz="1800" b="1" i="0" u="none" strike="noStrike" baseline="0" dirty="0">
                <a:solidFill>
                  <a:schemeClr val="tx1"/>
                </a:solidFill>
                <a:latin typeface="OpenSans-Bold"/>
              </a:rPr>
              <a:t>Fragen zur </a:t>
            </a:r>
            <a:r>
              <a:rPr lang="de-AT" sz="1800" b="1" i="0" u="none" strike="noStrike" baseline="0" dirty="0">
                <a:solidFill>
                  <a:schemeClr val="tx1"/>
                </a:solidFill>
                <a:latin typeface="OpenSans-Bold"/>
              </a:rPr>
              <a:t>Analyse und Reflexion:</a:t>
            </a:r>
          </a:p>
          <a:p>
            <a:pPr algn="l">
              <a:spcAft>
                <a:spcPts val="600"/>
              </a:spcAft>
            </a:pPr>
            <a:r>
              <a:rPr lang="de-DE" sz="1800" b="0" i="0" u="none" strike="noStrike" baseline="0" dirty="0">
                <a:solidFill>
                  <a:schemeClr val="tx1"/>
                </a:solidFill>
                <a:latin typeface="ArialMT"/>
              </a:rPr>
              <a:t>• </a:t>
            </a:r>
            <a:r>
              <a:rPr lang="de-DE" sz="1800" b="0" i="0" u="none" strike="noStrike" baseline="0" dirty="0">
                <a:solidFill>
                  <a:schemeClr val="tx1"/>
                </a:solidFill>
                <a:latin typeface="OpenSans-Light"/>
              </a:rPr>
              <a:t>Was ist der Nutzen für die Mitarbeiter?</a:t>
            </a:r>
          </a:p>
          <a:p>
            <a:pPr algn="l">
              <a:spcAft>
                <a:spcPts val="600"/>
              </a:spcAft>
            </a:pPr>
            <a:r>
              <a:rPr lang="de-DE" sz="1800" b="0" i="0" u="none" strike="noStrike" baseline="0" dirty="0">
                <a:solidFill>
                  <a:schemeClr val="tx1"/>
                </a:solidFill>
                <a:latin typeface="ArialMT"/>
              </a:rPr>
              <a:t>• </a:t>
            </a:r>
            <a:r>
              <a:rPr lang="de-DE" sz="1800" b="0" i="0" u="none" strike="noStrike" baseline="0" dirty="0">
                <a:solidFill>
                  <a:schemeClr val="tx1"/>
                </a:solidFill>
                <a:latin typeface="OpenSans-Light"/>
              </a:rPr>
              <a:t>Was ist der Nutzen und die Motivation für das Unternehmen, in diese </a:t>
            </a:r>
            <a:r>
              <a:rPr lang="de-AT" sz="1800" b="0" i="0" u="none" strike="noStrike" baseline="0" dirty="0">
                <a:solidFill>
                  <a:schemeClr val="tx1"/>
                </a:solidFill>
                <a:latin typeface="OpenSans-Light"/>
              </a:rPr>
              <a:t>Maßnahmen zu investieren?</a:t>
            </a:r>
          </a:p>
          <a:p>
            <a:pPr algn="l">
              <a:spcAft>
                <a:spcPts val="600"/>
              </a:spcAft>
            </a:pPr>
            <a:r>
              <a:rPr lang="de-DE" sz="1800" b="0" i="0" u="none" strike="noStrike" baseline="0" dirty="0">
                <a:solidFill>
                  <a:schemeClr val="tx1"/>
                </a:solidFill>
                <a:latin typeface="ArialMT"/>
              </a:rPr>
              <a:t>• </a:t>
            </a:r>
            <a:r>
              <a:rPr lang="de-DE" sz="1800" b="0" i="0" u="none" strike="noStrike" baseline="0" dirty="0">
                <a:solidFill>
                  <a:schemeClr val="tx1"/>
                </a:solidFill>
                <a:latin typeface="OpenSans-Light"/>
              </a:rPr>
              <a:t>Was sind die Stärken der Beispiele?</a:t>
            </a:r>
          </a:p>
          <a:p>
            <a:pPr algn="l">
              <a:spcAft>
                <a:spcPts val="600"/>
              </a:spcAft>
            </a:pPr>
            <a:r>
              <a:rPr lang="de-DE" sz="1800" b="0" i="0" u="none" strike="noStrike" baseline="0" dirty="0">
                <a:solidFill>
                  <a:schemeClr val="tx1"/>
                </a:solidFill>
                <a:latin typeface="ArialMT"/>
              </a:rPr>
              <a:t>• </a:t>
            </a:r>
            <a:r>
              <a:rPr lang="de-DE" sz="1800" b="0" i="0" u="none" strike="noStrike" baseline="0" dirty="0">
                <a:solidFill>
                  <a:schemeClr val="tx1"/>
                </a:solidFill>
                <a:latin typeface="OpenSans-Light"/>
              </a:rPr>
              <a:t>Was sind Ihre Fragen oder kritischen Gedanken?</a:t>
            </a:r>
          </a:p>
          <a:p>
            <a:pPr algn="l">
              <a:spcAft>
                <a:spcPts val="600"/>
              </a:spcAft>
            </a:pPr>
            <a:endParaRPr lang="de-DE" sz="1800" dirty="0">
              <a:solidFill>
                <a:schemeClr val="tx1"/>
              </a:solidFill>
              <a:latin typeface="OpenSans-Light"/>
            </a:endParaRPr>
          </a:p>
          <a:p>
            <a:pPr algn="l">
              <a:spcAft>
                <a:spcPts val="600"/>
              </a:spcAft>
            </a:pPr>
            <a:r>
              <a:rPr lang="de-DE" sz="1800" b="0" i="0" u="none" strike="noStrike" baseline="0" dirty="0">
                <a:solidFill>
                  <a:schemeClr val="tx1"/>
                </a:solidFill>
                <a:latin typeface="OpenSans-Light"/>
              </a:rPr>
              <a:t>Verwenden Sie Material </a:t>
            </a:r>
            <a:r>
              <a:rPr lang="de-DE" sz="1800" dirty="0">
                <a:solidFill>
                  <a:schemeClr val="tx1"/>
                </a:solidFill>
                <a:latin typeface="OpenSans-Light"/>
              </a:rPr>
              <a:t>N</a:t>
            </a:r>
            <a:r>
              <a:rPr lang="de-DE" sz="1800" b="0" i="0" u="none" strike="noStrike" baseline="0" dirty="0">
                <a:solidFill>
                  <a:schemeClr val="tx1"/>
                </a:solidFill>
                <a:latin typeface="OpenSans-Light"/>
              </a:rPr>
              <a:t>r. 8</a:t>
            </a:r>
            <a:endParaRPr lang="de-AT" sz="2400" b="0" i="0" u="none" strike="noStrike" baseline="0" dirty="0">
              <a:solidFill>
                <a:schemeClr val="tx1"/>
              </a:solidFill>
              <a:latin typeface="OpenSans-Light"/>
            </a:endParaRPr>
          </a:p>
        </p:txBody>
      </p:sp>
      <p:sp>
        <p:nvSpPr>
          <p:cNvPr id="4" name="Fußzeilenplatzhalter 3">
            <a:extLst>
              <a:ext uri="{FF2B5EF4-FFF2-40B4-BE49-F238E27FC236}">
                <a16:creationId xmlns:a16="http://schemas.microsoft.com/office/drawing/2014/main" id="{396F47A0-4313-470D-BEA5-02311FF26041}"/>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558282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476848-BCCA-48F5-9BB8-C3D683E27884}"/>
              </a:ext>
            </a:extLst>
          </p:cNvPr>
          <p:cNvSpPr>
            <a:spLocks noGrp="1"/>
          </p:cNvSpPr>
          <p:nvPr>
            <p:ph type="title"/>
          </p:nvPr>
        </p:nvSpPr>
        <p:spPr>
          <a:xfrm>
            <a:off x="847725" y="629505"/>
            <a:ext cx="10504487" cy="684211"/>
          </a:xfrm>
        </p:spPr>
        <p:txBody>
          <a:bodyPr>
            <a:normAutofit fontScale="90000"/>
          </a:bodyPr>
          <a:lstStyle/>
          <a:p>
            <a:r>
              <a:rPr lang="de-DE" dirty="0"/>
              <a:t>Ab – bzw. anschließende Gedanken</a:t>
            </a:r>
            <a:endParaRPr lang="de-AT" dirty="0"/>
          </a:p>
        </p:txBody>
      </p:sp>
      <p:sp>
        <p:nvSpPr>
          <p:cNvPr id="3" name="Textplatzhalter 2">
            <a:extLst>
              <a:ext uri="{FF2B5EF4-FFF2-40B4-BE49-F238E27FC236}">
                <a16:creationId xmlns:a16="http://schemas.microsoft.com/office/drawing/2014/main" id="{3DE50120-3E4A-4423-816D-2164E76509D1}"/>
              </a:ext>
            </a:extLst>
          </p:cNvPr>
          <p:cNvSpPr>
            <a:spLocks noGrp="1"/>
          </p:cNvSpPr>
          <p:nvPr>
            <p:ph type="body" idx="1"/>
          </p:nvPr>
        </p:nvSpPr>
        <p:spPr>
          <a:xfrm>
            <a:off x="742133" y="2652553"/>
            <a:ext cx="10512425" cy="3073544"/>
          </a:xfrm>
        </p:spPr>
        <p:txBody>
          <a:bodyPr/>
          <a:lstStyle/>
          <a:p>
            <a:pPr algn="l">
              <a:spcAft>
                <a:spcPts val="1200"/>
              </a:spcAft>
            </a:pPr>
            <a:r>
              <a:rPr lang="de-AT" sz="2400" b="0" i="0" u="none" strike="noStrike" baseline="0" dirty="0">
                <a:solidFill>
                  <a:schemeClr val="tx1"/>
                </a:solidFill>
                <a:latin typeface="OpenSans-Light"/>
              </a:rPr>
              <a:t>Studenten und Dozenten gemeinsam:</a:t>
            </a:r>
          </a:p>
          <a:p>
            <a:pPr marL="285750" indent="-285750" algn="l">
              <a:spcAft>
                <a:spcPts val="1200"/>
              </a:spcAft>
              <a:buFont typeface="Arial" panose="020B0604020202020204" pitchFamily="34" charset="0"/>
              <a:buChar char="•"/>
            </a:pPr>
            <a:r>
              <a:rPr lang="de-AT" sz="2400" b="0" i="0" u="none" strike="noStrike" baseline="0" dirty="0">
                <a:solidFill>
                  <a:schemeClr val="tx1"/>
                </a:solidFill>
                <a:latin typeface="OpenSans-Light"/>
              </a:rPr>
              <a:t>Zusammenfassung möglicher Überschneidungen zwischen CGC und HRD</a:t>
            </a:r>
          </a:p>
          <a:p>
            <a:pPr marL="285750" indent="-285750" algn="l">
              <a:spcAft>
                <a:spcPts val="1200"/>
              </a:spcAft>
              <a:buFont typeface="Arial" panose="020B0604020202020204" pitchFamily="34" charset="0"/>
              <a:buChar char="•"/>
            </a:pPr>
            <a:r>
              <a:rPr lang="de-DE" sz="2400" b="0" i="0" u="none" strike="noStrike" baseline="0" dirty="0">
                <a:solidFill>
                  <a:schemeClr val="tx1"/>
                </a:solidFill>
                <a:latin typeface="OpenSans-Light"/>
              </a:rPr>
              <a:t>Sammeln der kritischen Punkte für </a:t>
            </a:r>
            <a:r>
              <a:rPr lang="de-AT" sz="2400" b="0" i="0" u="none" strike="noStrike" baseline="0" dirty="0">
                <a:solidFill>
                  <a:schemeClr val="tx1"/>
                </a:solidFill>
                <a:latin typeface="OpenSans-Light"/>
              </a:rPr>
              <a:t>stärkere oder qualitativ bessere </a:t>
            </a:r>
            <a:r>
              <a:rPr lang="de-DE" sz="2400" b="0" i="0" u="none" strike="noStrike" baseline="0" dirty="0">
                <a:solidFill>
                  <a:schemeClr val="tx1"/>
                </a:solidFill>
                <a:latin typeface="OpenSans-Light"/>
              </a:rPr>
              <a:t>Überschneidungen von CGC und HRD</a:t>
            </a:r>
          </a:p>
          <a:p>
            <a:pPr marL="285750" indent="-285750" algn="l">
              <a:spcAft>
                <a:spcPts val="1200"/>
              </a:spcAft>
              <a:buFont typeface="Arial" panose="020B0604020202020204" pitchFamily="34" charset="0"/>
              <a:buChar char="•"/>
            </a:pPr>
            <a:r>
              <a:rPr lang="de-AT" sz="2400" b="0" i="0" u="none" strike="noStrike" baseline="0" dirty="0">
                <a:solidFill>
                  <a:schemeClr val="tx1"/>
                </a:solidFill>
                <a:latin typeface="OpenSans-Light"/>
              </a:rPr>
              <a:t>Diskutieren Sie innovative Entwicklungslinien</a:t>
            </a:r>
          </a:p>
        </p:txBody>
      </p:sp>
      <p:sp>
        <p:nvSpPr>
          <p:cNvPr id="4" name="Fußzeilenplatzhalter 3">
            <a:extLst>
              <a:ext uri="{FF2B5EF4-FFF2-40B4-BE49-F238E27FC236}">
                <a16:creationId xmlns:a16="http://schemas.microsoft.com/office/drawing/2014/main" id="{09D72972-E1C1-4DC3-AE43-E7CF4AA896C5}"/>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1889988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8994AD-BDA2-4CFC-9F9C-77E2EE8E5946}"/>
              </a:ext>
            </a:extLst>
          </p:cNvPr>
          <p:cNvSpPr>
            <a:spLocks noGrp="1"/>
          </p:cNvSpPr>
          <p:nvPr>
            <p:ph type="title"/>
          </p:nvPr>
        </p:nvSpPr>
        <p:spPr>
          <a:xfrm>
            <a:off x="634662" y="759800"/>
            <a:ext cx="10504487" cy="684211"/>
          </a:xfrm>
        </p:spPr>
        <p:txBody>
          <a:bodyPr>
            <a:normAutofit fontScale="90000"/>
          </a:bodyPr>
          <a:lstStyle/>
          <a:p>
            <a:r>
              <a:rPr lang="de-DE" dirty="0"/>
              <a:t>Hausaufgabe</a:t>
            </a:r>
            <a:endParaRPr lang="de-AT" dirty="0"/>
          </a:p>
        </p:txBody>
      </p:sp>
      <p:sp>
        <p:nvSpPr>
          <p:cNvPr id="3" name="Textplatzhalter 2">
            <a:extLst>
              <a:ext uri="{FF2B5EF4-FFF2-40B4-BE49-F238E27FC236}">
                <a16:creationId xmlns:a16="http://schemas.microsoft.com/office/drawing/2014/main" id="{7BDBA486-5C9E-44FB-B803-3BDAE6D552C6}"/>
              </a:ext>
            </a:extLst>
          </p:cNvPr>
          <p:cNvSpPr>
            <a:spLocks noGrp="1"/>
          </p:cNvSpPr>
          <p:nvPr>
            <p:ph type="body" idx="1"/>
          </p:nvPr>
        </p:nvSpPr>
        <p:spPr>
          <a:xfrm>
            <a:off x="523151" y="2839853"/>
            <a:ext cx="4948454" cy="2715383"/>
          </a:xfrm>
        </p:spPr>
        <p:txBody>
          <a:bodyPr/>
          <a:lstStyle/>
          <a:p>
            <a:r>
              <a:rPr lang="de-AT" dirty="0">
                <a:solidFill>
                  <a:schemeClr val="tx1"/>
                </a:solidFill>
              </a:rPr>
              <a:t>Für Ihre Hausaufgaben:</a:t>
            </a:r>
          </a:p>
          <a:p>
            <a:endParaRPr lang="de-AT" dirty="0">
              <a:solidFill>
                <a:schemeClr val="tx1"/>
              </a:solidFill>
            </a:endParaRPr>
          </a:p>
          <a:p>
            <a:r>
              <a:rPr lang="de-DE" dirty="0">
                <a:solidFill>
                  <a:schemeClr val="tx1"/>
                </a:solidFill>
              </a:rPr>
              <a:t>• Sie erhalten Material 8 mit drei Beispielen/Fällen</a:t>
            </a:r>
          </a:p>
          <a:p>
            <a:endParaRPr lang="de-DE" dirty="0">
              <a:solidFill>
                <a:schemeClr val="tx1"/>
              </a:solidFill>
            </a:endParaRPr>
          </a:p>
          <a:p>
            <a:r>
              <a:rPr lang="de-DE" dirty="0">
                <a:solidFill>
                  <a:schemeClr val="tx1"/>
                </a:solidFill>
              </a:rPr>
              <a:t>• Lesen Sie das Material und beantworten Sie die Fragen</a:t>
            </a:r>
            <a:endParaRPr lang="de-AT" dirty="0">
              <a:solidFill>
                <a:schemeClr val="tx1"/>
              </a:solidFill>
            </a:endParaRPr>
          </a:p>
        </p:txBody>
      </p:sp>
      <p:sp>
        <p:nvSpPr>
          <p:cNvPr id="4" name="Fußzeilenplatzhalter 3">
            <a:extLst>
              <a:ext uri="{FF2B5EF4-FFF2-40B4-BE49-F238E27FC236}">
                <a16:creationId xmlns:a16="http://schemas.microsoft.com/office/drawing/2014/main" id="{522ECD4D-FE35-4AB3-90CE-8C4FA7A5EC55}"/>
              </a:ext>
            </a:extLst>
          </p:cNvPr>
          <p:cNvSpPr>
            <a:spLocks noGrp="1"/>
          </p:cNvSpPr>
          <p:nvPr>
            <p:ph type="ftr" sz="quarter" idx="11"/>
          </p:nvPr>
        </p:nvSpPr>
        <p:spPr/>
        <p:txBody>
          <a:bodyPr/>
          <a:lstStyle/>
          <a:p>
            <a:r>
              <a:rPr lang="lt-LT"/>
              <a:t>connect-erasmus.eu</a:t>
            </a:r>
          </a:p>
        </p:txBody>
      </p:sp>
      <p:sp>
        <p:nvSpPr>
          <p:cNvPr id="5" name="Textfeld 4">
            <a:extLst>
              <a:ext uri="{FF2B5EF4-FFF2-40B4-BE49-F238E27FC236}">
                <a16:creationId xmlns:a16="http://schemas.microsoft.com/office/drawing/2014/main" id="{044C9CA5-DDD0-41EA-A697-4282A442D605}"/>
              </a:ext>
            </a:extLst>
          </p:cNvPr>
          <p:cNvSpPr txBox="1"/>
          <p:nvPr/>
        </p:nvSpPr>
        <p:spPr>
          <a:xfrm>
            <a:off x="6720396" y="2303758"/>
            <a:ext cx="4418753" cy="3787575"/>
          </a:xfrm>
          <a:prstGeom prst="rect">
            <a:avLst/>
          </a:prstGeom>
          <a:noFill/>
        </p:spPr>
        <p:txBody>
          <a:bodyPr wrap="square" rtlCol="0">
            <a:spAutoFit/>
          </a:bodyPr>
          <a:lstStyle/>
          <a:p>
            <a:pPr>
              <a:lnSpc>
                <a:spcPct val="150000"/>
              </a:lnSpc>
            </a:pPr>
            <a:r>
              <a:rPr lang="de-DE" b="1" dirty="0"/>
              <a:t>Die Leitfragen für Analyse und Reflexion:</a:t>
            </a:r>
          </a:p>
          <a:p>
            <a:pPr>
              <a:lnSpc>
                <a:spcPct val="150000"/>
              </a:lnSpc>
            </a:pPr>
            <a:endParaRPr lang="de-DE" b="1" dirty="0"/>
          </a:p>
          <a:p>
            <a:pPr>
              <a:lnSpc>
                <a:spcPct val="150000"/>
              </a:lnSpc>
            </a:pPr>
            <a:r>
              <a:rPr lang="de-DE" b="1" dirty="0"/>
              <a:t>• Was ist der Nutzen für die Mitarbeiter?</a:t>
            </a:r>
          </a:p>
          <a:p>
            <a:pPr>
              <a:lnSpc>
                <a:spcPct val="150000"/>
              </a:lnSpc>
            </a:pPr>
            <a:r>
              <a:rPr lang="de-DE" b="1" dirty="0"/>
              <a:t>• Was ist der Nutzen und die Motivation für das Unternehmen, in diese Maßnahmen zu investieren?</a:t>
            </a:r>
          </a:p>
          <a:p>
            <a:pPr>
              <a:lnSpc>
                <a:spcPct val="150000"/>
              </a:lnSpc>
            </a:pPr>
            <a:r>
              <a:rPr lang="de-DE" b="1" dirty="0"/>
              <a:t>• Was sind die Stärken der Beispiele?</a:t>
            </a:r>
          </a:p>
          <a:p>
            <a:pPr>
              <a:lnSpc>
                <a:spcPct val="150000"/>
              </a:lnSpc>
            </a:pPr>
            <a:r>
              <a:rPr lang="de-DE" b="1" dirty="0"/>
              <a:t>• Was sind Ihre Fragen oder kritischen Gedanken?</a:t>
            </a:r>
            <a:endParaRPr lang="de-AT" b="1" dirty="0"/>
          </a:p>
        </p:txBody>
      </p:sp>
    </p:spTree>
    <p:extLst>
      <p:ext uri="{BB962C8B-B14F-4D97-AF65-F5344CB8AC3E}">
        <p14:creationId xmlns:p14="http://schemas.microsoft.com/office/powerpoint/2010/main" val="946111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0FBE39-142B-46B3-B7E9-9D859F1D4DB9}"/>
              </a:ext>
            </a:extLst>
          </p:cNvPr>
          <p:cNvSpPr>
            <a:spLocks noGrp="1"/>
          </p:cNvSpPr>
          <p:nvPr>
            <p:ph type="title"/>
          </p:nvPr>
        </p:nvSpPr>
        <p:spPr>
          <a:xfrm>
            <a:off x="836613" y="922794"/>
            <a:ext cx="10515600" cy="2011680"/>
          </a:xfrm>
        </p:spPr>
        <p:txBody>
          <a:bodyPr/>
          <a:lstStyle/>
          <a:p>
            <a:r>
              <a:rPr lang="de-DE" dirty="0"/>
              <a:t>Danke für Ihre Aufmerksamkeit!</a:t>
            </a:r>
            <a:endParaRPr lang="de-AT" dirty="0"/>
          </a:p>
        </p:txBody>
      </p:sp>
      <p:sp>
        <p:nvSpPr>
          <p:cNvPr id="3" name="Fußzeilenplatzhalter 2">
            <a:extLst>
              <a:ext uri="{FF2B5EF4-FFF2-40B4-BE49-F238E27FC236}">
                <a16:creationId xmlns:a16="http://schemas.microsoft.com/office/drawing/2014/main" id="{FDE307BB-25CC-4DBB-B3B2-CE77A4C3F4A4}"/>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074410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a:ln>
                  <a:noFill/>
                </a:ln>
                <a:solidFill>
                  <a:srgbClr val="FF7F2A"/>
                </a:solidFill>
                <a:effectLst/>
                <a:uLnTx/>
                <a:uFillTx/>
                <a:latin typeface="Calibri" panose="020F0502020204030204" pitchFamily="34" charset="0"/>
                <a:cs typeface="Calibri" panose="020F0502020204030204" pitchFamily="34" charset="0"/>
              </a:rPr>
              <a:t>connect-erasmus.eu</a:t>
            </a:r>
          </a:p>
        </p:txBody>
      </p:sp>
      <p:sp>
        <p:nvSpPr>
          <p:cNvPr id="16" name="Pavadinimas 4">
            <a:extLst>
              <a:ext uri="{FF2B5EF4-FFF2-40B4-BE49-F238E27FC236}">
                <a16:creationId xmlns:a16="http://schemas.microsoft.com/office/drawing/2014/main" id="{009082CD-0098-495E-84E5-222527B107DC}"/>
              </a:ext>
            </a:extLst>
          </p:cNvPr>
          <p:cNvSpPr txBox="1">
            <a:spLocks/>
          </p:cNvSpPr>
          <p:nvPr/>
        </p:nvSpPr>
        <p:spPr>
          <a:xfrm>
            <a:off x="836613" y="564420"/>
            <a:ext cx="10515600" cy="6788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it-IT" dirty="0" err="1">
                <a:latin typeface="Calibri" panose="020F0502020204030204" pitchFamily="34" charset="0"/>
                <a:cs typeface="Calibri" panose="020F0502020204030204" pitchFamily="34" charset="0"/>
              </a:rPr>
              <a:t>Lerneinheit</a:t>
            </a:r>
            <a:r>
              <a:rPr lang="it-IT" dirty="0">
                <a:latin typeface="Calibri" panose="020F0502020204030204" pitchFamily="34" charset="0"/>
                <a:cs typeface="Calibri" panose="020F0502020204030204" pitchFamily="34" charset="0"/>
              </a:rPr>
              <a:t> 1 - </a:t>
            </a:r>
            <a:r>
              <a:rPr lang="it-IT" dirty="0" err="1">
                <a:latin typeface="Calibri" panose="020F0502020204030204" pitchFamily="34" charset="0"/>
                <a:cs typeface="Calibri" panose="020F0502020204030204" pitchFamily="34" charset="0"/>
              </a:rPr>
              <a:t>Ziel</a:t>
            </a:r>
            <a:endParaRPr lang="lt-LT" dirty="0">
              <a:latin typeface="Calibri" panose="020F0502020204030204" pitchFamily="34" charset="0"/>
              <a:cs typeface="Calibri" panose="020F0502020204030204" pitchFamily="34" charset="0"/>
            </a:endParaRPr>
          </a:p>
        </p:txBody>
      </p:sp>
      <p:sp>
        <p:nvSpPr>
          <p:cNvPr id="21" name="CasellaDiTesto 20">
            <a:extLst>
              <a:ext uri="{FF2B5EF4-FFF2-40B4-BE49-F238E27FC236}">
                <a16:creationId xmlns:a16="http://schemas.microsoft.com/office/drawing/2014/main" id="{808B6848-2A6B-487F-8063-26308CE5F0DD}"/>
              </a:ext>
            </a:extLst>
          </p:cNvPr>
          <p:cNvSpPr txBox="1"/>
          <p:nvPr/>
        </p:nvSpPr>
        <p:spPr>
          <a:xfrm>
            <a:off x="676815" y="2752608"/>
            <a:ext cx="10088328" cy="2862322"/>
          </a:xfrm>
          <a:prstGeom prst="rect">
            <a:avLst/>
          </a:prstGeom>
          <a:noFill/>
        </p:spPr>
        <p:txBody>
          <a:bodyPr wrap="square">
            <a:spAutoFit/>
          </a:bodyPr>
          <a:lstStyle/>
          <a:p>
            <a:pPr algn="l"/>
            <a:r>
              <a:rPr lang="de-DE" sz="2000" b="0" i="0" u="none" strike="noStrike" baseline="0" dirty="0">
                <a:latin typeface="OpenSans-Light"/>
              </a:rPr>
              <a:t>Die Studierenden sind in der Lage, grundlegende Begriffe und Konzepte (Formate) von CGC zu</a:t>
            </a:r>
          </a:p>
          <a:p>
            <a:pPr algn="l"/>
            <a:r>
              <a:rPr lang="de-DE" sz="2000" b="0" i="0" u="none" strike="noStrike" baseline="0" dirty="0">
                <a:latin typeface="OpenSans-Light"/>
              </a:rPr>
              <a:t>definieren (z. B. Beratung, Coaching, Supervision etc.), einschließlich neuer Konzepte von CGC (z. B. agile Konzepte, individualisierte Konzepte). Sie können grundlegende Aspekte der</a:t>
            </a:r>
          </a:p>
          <a:p>
            <a:pPr algn="l"/>
            <a:r>
              <a:rPr lang="de-DE" sz="2000" b="0" i="0" u="none" strike="noStrike" baseline="0" dirty="0">
                <a:latin typeface="OpenSans-Light"/>
              </a:rPr>
              <a:t>Personalentwicklung erläutern (siehe auch Einheit 2). Sie können für diese beiden unterschiedlichen</a:t>
            </a:r>
            <a:r>
              <a:rPr lang="de-DE" sz="2000" dirty="0">
                <a:latin typeface="OpenSans-Light"/>
              </a:rPr>
              <a:t> </a:t>
            </a:r>
            <a:r>
              <a:rPr lang="de-DE" sz="2000" b="0" i="0" u="none" strike="noStrike" baseline="0" dirty="0">
                <a:latin typeface="OpenSans-Light"/>
              </a:rPr>
              <a:t>Bereiche von CGC und Personalentwicklung Überschneidungen von CGC innerhalb der Personalentwicklung beschreiben. Darauf aufbauend können sie Beispiele für gängige bzw. gute und innovative Praktiken in Unternehmen beschreiben. Sie sind in der Lage, über den Einsatz verschiedener Konzepte und Praktiken von CGC in der Personalentwicklung zu reflektieren und dabei Vor- und Nachteile aus verschiedenen Perspektiven zu betrachten.</a:t>
            </a:r>
            <a:endParaRPr lang="de-DE" sz="2000" dirty="0">
              <a:latin typeface="Calibri" panose="020F0502020204030204" pitchFamily="34" charset="0"/>
              <a:cs typeface="Calibri" panose="020F0502020204030204" pitchFamily="34" charset="0"/>
            </a:endParaRPr>
          </a:p>
        </p:txBody>
      </p:sp>
      <p:pic>
        <p:nvPicPr>
          <p:cNvPr id="6" name="Immagine 5" descr="Freccia su un bersaglio">
            <a:extLst>
              <a:ext uri="{FF2B5EF4-FFF2-40B4-BE49-F238E27FC236}">
                <a16:creationId xmlns:a16="http://schemas.microsoft.com/office/drawing/2014/main" id="{088B3A98-5563-460A-BDDF-1A651972C2E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376559" y="195943"/>
            <a:ext cx="3608616" cy="2405744"/>
          </a:xfrm>
          <a:prstGeom prst="rect">
            <a:avLst/>
          </a:prstGeom>
        </p:spPr>
      </p:pic>
    </p:spTree>
    <p:extLst>
      <p:ext uri="{BB962C8B-B14F-4D97-AF65-F5344CB8AC3E}">
        <p14:creationId xmlns:p14="http://schemas.microsoft.com/office/powerpoint/2010/main" val="342131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A6E2A6E-16C1-418A-96EA-2CB5A316DF6E}"/>
              </a:ext>
            </a:extLst>
          </p:cNvPr>
          <p:cNvSpPr>
            <a:spLocks noGrp="1"/>
          </p:cNvSpPr>
          <p:nvPr>
            <p:ph type="title"/>
          </p:nvPr>
        </p:nvSpPr>
        <p:spPr/>
        <p:txBody>
          <a:bodyPr>
            <a:normAutofit/>
          </a:bodyPr>
          <a:lstStyle/>
          <a:p>
            <a:r>
              <a:rPr lang="de-DE" dirty="0"/>
              <a:t>Schritte zu den Lernzielen</a:t>
            </a:r>
          </a:p>
        </p:txBody>
      </p:sp>
      <p:sp>
        <p:nvSpPr>
          <p:cNvPr id="3" name="Poraštės vietos rezervavimo ženklas 2">
            <a:extLst>
              <a:ext uri="{FF2B5EF4-FFF2-40B4-BE49-F238E27FC236}">
                <a16:creationId xmlns:a16="http://schemas.microsoft.com/office/drawing/2014/main" id="{F9493724-C5D1-46F1-AB61-28C87C47E9F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a:ln>
                  <a:noFill/>
                </a:ln>
                <a:solidFill>
                  <a:srgbClr val="FF7F2A"/>
                </a:solidFill>
                <a:effectLst/>
                <a:uLnTx/>
                <a:uFillTx/>
                <a:latin typeface="Open Sans Light"/>
                <a:ea typeface="+mn-ea"/>
                <a:cs typeface="+mn-cs"/>
              </a:rPr>
              <a:t>connect-erasmus.eu</a:t>
            </a:r>
          </a:p>
        </p:txBody>
      </p:sp>
      <p:sp>
        <p:nvSpPr>
          <p:cNvPr id="4" name="Teksto vietos rezervavimo ženklas 3">
            <a:extLst>
              <a:ext uri="{FF2B5EF4-FFF2-40B4-BE49-F238E27FC236}">
                <a16:creationId xmlns:a16="http://schemas.microsoft.com/office/drawing/2014/main" id="{11A10090-259C-445E-AB96-640E6AEC6205}"/>
              </a:ext>
            </a:extLst>
          </p:cNvPr>
          <p:cNvSpPr>
            <a:spLocks noGrp="1"/>
          </p:cNvSpPr>
          <p:nvPr>
            <p:ph type="body" sz="quarter" idx="10"/>
          </p:nvPr>
        </p:nvSpPr>
        <p:spPr/>
        <p:txBody>
          <a:bodyPr>
            <a:normAutofit lnSpcReduction="10000"/>
          </a:bodyPr>
          <a:lstStyle/>
          <a:p>
            <a:r>
              <a:rPr lang="lt-LT" dirty="0" err="1"/>
              <a:t>Schritt</a:t>
            </a:r>
            <a:r>
              <a:rPr lang="lt-LT" dirty="0"/>
              <a:t> 1</a:t>
            </a:r>
          </a:p>
          <a:p>
            <a:endParaRPr lang="lt-LT" dirty="0"/>
          </a:p>
        </p:txBody>
      </p:sp>
      <p:sp>
        <p:nvSpPr>
          <p:cNvPr id="5" name="Teksto vietos rezervavimo ženklas 4">
            <a:extLst>
              <a:ext uri="{FF2B5EF4-FFF2-40B4-BE49-F238E27FC236}">
                <a16:creationId xmlns:a16="http://schemas.microsoft.com/office/drawing/2014/main" id="{D15CDCE1-3388-42FC-ACED-8DD443C2C446}"/>
              </a:ext>
            </a:extLst>
          </p:cNvPr>
          <p:cNvSpPr>
            <a:spLocks noGrp="1"/>
          </p:cNvSpPr>
          <p:nvPr>
            <p:ph type="body" sz="quarter" idx="12"/>
          </p:nvPr>
        </p:nvSpPr>
        <p:spPr/>
        <p:txBody>
          <a:bodyPr>
            <a:normAutofit/>
          </a:bodyPr>
          <a:lstStyle/>
          <a:p>
            <a:r>
              <a:rPr lang="en-GB" dirty="0"/>
              <a:t>Machen Sie </a:t>
            </a:r>
            <a:r>
              <a:rPr lang="en-GB" dirty="0" err="1"/>
              <a:t>sich</a:t>
            </a:r>
            <a:r>
              <a:rPr lang="en-GB" dirty="0"/>
              <a:t> </a:t>
            </a:r>
            <a:r>
              <a:rPr lang="en-GB" dirty="0" err="1"/>
              <a:t>mit</a:t>
            </a:r>
            <a:r>
              <a:rPr lang="en-GB" dirty="0"/>
              <a:t> </a:t>
            </a:r>
            <a:r>
              <a:rPr lang="en-GB" dirty="0" err="1"/>
              <a:t>dem</a:t>
            </a:r>
            <a:r>
              <a:rPr lang="en-GB" dirty="0"/>
              <a:t> </a:t>
            </a:r>
            <a:r>
              <a:rPr lang="en-GB" dirty="0" err="1"/>
              <a:t>grundlegenden</a:t>
            </a:r>
            <a:r>
              <a:rPr lang="en-GB" dirty="0"/>
              <a:t> </a:t>
            </a:r>
            <a:r>
              <a:rPr lang="en-GB" dirty="0" err="1"/>
              <a:t>Verständnis</a:t>
            </a:r>
            <a:r>
              <a:rPr lang="en-GB" dirty="0"/>
              <a:t> des </a:t>
            </a:r>
            <a:r>
              <a:rPr lang="en-GB" dirty="0" err="1"/>
              <a:t>Konzepts</a:t>
            </a:r>
            <a:r>
              <a:rPr lang="en-GB" dirty="0"/>
              <a:t> von CGC </a:t>
            </a:r>
            <a:r>
              <a:rPr lang="en-GB" dirty="0" err="1"/>
              <a:t>vertraut</a:t>
            </a:r>
            <a:endParaRPr lang="lt-LT" dirty="0"/>
          </a:p>
        </p:txBody>
      </p:sp>
      <p:sp>
        <p:nvSpPr>
          <p:cNvPr id="6" name="Teksto vietos rezervavimo ženklas 5">
            <a:extLst>
              <a:ext uri="{FF2B5EF4-FFF2-40B4-BE49-F238E27FC236}">
                <a16:creationId xmlns:a16="http://schemas.microsoft.com/office/drawing/2014/main" id="{A866B034-00D7-41D7-B54A-6B3F54BA9067}"/>
              </a:ext>
            </a:extLst>
          </p:cNvPr>
          <p:cNvSpPr>
            <a:spLocks noGrp="1"/>
          </p:cNvSpPr>
          <p:nvPr>
            <p:ph type="body" sz="quarter" idx="13"/>
          </p:nvPr>
        </p:nvSpPr>
        <p:spPr/>
        <p:txBody>
          <a:bodyPr>
            <a:normAutofit lnSpcReduction="10000"/>
          </a:bodyPr>
          <a:lstStyle/>
          <a:p>
            <a:r>
              <a:rPr lang="lt-LT" dirty="0" err="1"/>
              <a:t>Schritt</a:t>
            </a:r>
            <a:r>
              <a:rPr lang="lt-LT" dirty="0"/>
              <a:t> 2</a:t>
            </a:r>
          </a:p>
          <a:p>
            <a:endParaRPr lang="lt-LT" dirty="0"/>
          </a:p>
        </p:txBody>
      </p:sp>
      <p:sp>
        <p:nvSpPr>
          <p:cNvPr id="7" name="Teksto vietos rezervavimo ženklas 6">
            <a:extLst>
              <a:ext uri="{FF2B5EF4-FFF2-40B4-BE49-F238E27FC236}">
                <a16:creationId xmlns:a16="http://schemas.microsoft.com/office/drawing/2014/main" id="{30479993-4BF5-4D3B-933D-9D5DD0FB7977}"/>
              </a:ext>
            </a:extLst>
          </p:cNvPr>
          <p:cNvSpPr>
            <a:spLocks noGrp="1"/>
          </p:cNvSpPr>
          <p:nvPr>
            <p:ph type="body" sz="quarter" idx="14"/>
          </p:nvPr>
        </p:nvSpPr>
        <p:spPr/>
        <p:txBody>
          <a:bodyPr>
            <a:normAutofit/>
          </a:bodyPr>
          <a:lstStyle/>
          <a:p>
            <a:r>
              <a:rPr lang="en-GB" dirty="0" err="1"/>
              <a:t>Erörtern</a:t>
            </a:r>
            <a:r>
              <a:rPr lang="en-GB" dirty="0"/>
              <a:t> und verstehen Sie die </a:t>
            </a:r>
            <a:r>
              <a:rPr lang="en-GB" dirty="0" err="1"/>
              <a:t>wachsende</a:t>
            </a:r>
            <a:r>
              <a:rPr lang="en-GB" dirty="0"/>
              <a:t> </a:t>
            </a:r>
            <a:r>
              <a:rPr lang="en-GB" dirty="0" err="1"/>
              <a:t>Bedeutung</a:t>
            </a:r>
            <a:r>
              <a:rPr lang="en-GB" dirty="0"/>
              <a:t> von CGC in der </a:t>
            </a:r>
            <a:r>
              <a:rPr lang="en-GB" dirty="0" err="1"/>
              <a:t>sich</a:t>
            </a:r>
            <a:r>
              <a:rPr lang="en-GB" dirty="0"/>
              <a:t> </a:t>
            </a:r>
            <a:r>
              <a:rPr lang="en-GB" dirty="0" err="1"/>
              <a:t>wandelnden</a:t>
            </a:r>
            <a:r>
              <a:rPr lang="en-GB" dirty="0"/>
              <a:t> </a:t>
            </a:r>
            <a:r>
              <a:rPr lang="en-GB" dirty="0" err="1"/>
              <a:t>Arbeitswelt</a:t>
            </a:r>
            <a:endParaRPr lang="lt-LT" dirty="0"/>
          </a:p>
        </p:txBody>
      </p:sp>
      <p:sp>
        <p:nvSpPr>
          <p:cNvPr id="8" name="Lygiašonis trikampis 7">
            <a:extLst>
              <a:ext uri="{FF2B5EF4-FFF2-40B4-BE49-F238E27FC236}">
                <a16:creationId xmlns:a16="http://schemas.microsoft.com/office/drawing/2014/main" id="{B5D3202F-320C-4BF4-8D1F-52BBFD5B6032}"/>
              </a:ext>
            </a:extLst>
          </p:cNvPr>
          <p:cNvSpPr/>
          <p:nvPr/>
        </p:nvSpPr>
        <p:spPr>
          <a:xfrm>
            <a:off x="839788" y="1985113"/>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9" name="Lygiašonis trikampis 8">
            <a:extLst>
              <a:ext uri="{FF2B5EF4-FFF2-40B4-BE49-F238E27FC236}">
                <a16:creationId xmlns:a16="http://schemas.microsoft.com/office/drawing/2014/main" id="{FA64D3F5-9634-481F-9057-32BCA85352BB}"/>
              </a:ext>
            </a:extLst>
          </p:cNvPr>
          <p:cNvSpPr/>
          <p:nvPr/>
        </p:nvSpPr>
        <p:spPr>
          <a:xfrm>
            <a:off x="839788" y="3670441"/>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031499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p:txBody>
          <a:bodyPr/>
          <a:lstStyle/>
          <a:p>
            <a:r>
              <a:rPr lang="de-DE" dirty="0"/>
              <a:t>Einführung</a:t>
            </a:r>
            <a:endParaRPr lang="lt-LT" dirty="0"/>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839788" y="2046922"/>
            <a:ext cx="7262812" cy="3785467"/>
          </a:xfrm>
        </p:spPr>
        <p:txBody>
          <a:bodyPr>
            <a:normAutofit/>
          </a:bodyPr>
          <a:lstStyle/>
          <a:p>
            <a:pPr lvl="0">
              <a:lnSpc>
                <a:spcPct val="110000"/>
              </a:lnSpc>
            </a:pPr>
            <a:r>
              <a:rPr lang="en-GB" dirty="0" err="1"/>
              <a:t>Personalentwicklung</a:t>
            </a:r>
            <a:r>
              <a:rPr lang="en-GB" dirty="0"/>
              <a:t> </a:t>
            </a:r>
            <a:r>
              <a:rPr lang="en-GB" dirty="0" err="1"/>
              <a:t>oder</a:t>
            </a:r>
            <a:r>
              <a:rPr lang="en-GB" dirty="0"/>
              <a:t> Human Resource Development (HRD) </a:t>
            </a:r>
            <a:r>
              <a:rPr lang="en-GB" dirty="0" err="1"/>
              <a:t>ist</a:t>
            </a:r>
            <a:r>
              <a:rPr lang="en-GB" dirty="0"/>
              <a:t> </a:t>
            </a:r>
            <a:r>
              <a:rPr lang="en-GB" dirty="0" err="1"/>
              <a:t>ein</a:t>
            </a:r>
            <a:r>
              <a:rPr lang="en-GB" dirty="0"/>
              <a:t> </a:t>
            </a:r>
            <a:r>
              <a:rPr lang="en-GB" dirty="0" err="1"/>
              <a:t>Bereich</a:t>
            </a:r>
            <a:r>
              <a:rPr lang="en-GB" dirty="0"/>
              <a:t>, in </a:t>
            </a:r>
            <a:r>
              <a:rPr lang="en-GB" dirty="0" err="1"/>
              <a:t>dem</a:t>
            </a:r>
            <a:r>
              <a:rPr lang="en-GB" dirty="0"/>
              <a:t> </a:t>
            </a:r>
            <a:r>
              <a:rPr lang="en-GB" dirty="0" err="1"/>
              <a:t>Beratung</a:t>
            </a:r>
            <a:r>
              <a:rPr lang="en-GB" dirty="0"/>
              <a:t> </a:t>
            </a:r>
            <a:r>
              <a:rPr lang="en-GB" dirty="0" err="1"/>
              <a:t>heute</a:t>
            </a:r>
            <a:r>
              <a:rPr lang="en-GB" dirty="0"/>
              <a:t> </a:t>
            </a:r>
            <a:r>
              <a:rPr lang="en-GB" dirty="0" err="1"/>
              <a:t>eine</a:t>
            </a:r>
            <a:r>
              <a:rPr lang="en-GB" dirty="0"/>
              <a:t> </a:t>
            </a:r>
            <a:r>
              <a:rPr lang="en-GB" dirty="0" err="1"/>
              <a:t>wichtige</a:t>
            </a:r>
            <a:r>
              <a:rPr lang="en-GB" dirty="0"/>
              <a:t> Rolle </a:t>
            </a:r>
            <a:r>
              <a:rPr lang="en-GB" dirty="0" err="1"/>
              <a:t>spielt</a:t>
            </a:r>
            <a:r>
              <a:rPr lang="en-GB" dirty="0"/>
              <a:t>.</a:t>
            </a:r>
          </a:p>
          <a:p>
            <a:pPr lvl="0">
              <a:lnSpc>
                <a:spcPct val="110000"/>
              </a:lnSpc>
            </a:pPr>
            <a:r>
              <a:rPr lang="en-GB" dirty="0" err="1"/>
              <a:t>Personalentwicklung</a:t>
            </a:r>
            <a:r>
              <a:rPr lang="en-GB" dirty="0"/>
              <a:t> </a:t>
            </a:r>
            <a:r>
              <a:rPr lang="en-GB" dirty="0" err="1"/>
              <a:t>ist</a:t>
            </a:r>
            <a:r>
              <a:rPr lang="en-GB" dirty="0"/>
              <a:t> in </a:t>
            </a:r>
            <a:r>
              <a:rPr lang="en-GB" dirty="0" err="1"/>
              <a:t>engem</a:t>
            </a:r>
            <a:r>
              <a:rPr lang="en-GB" dirty="0"/>
              <a:t> </a:t>
            </a:r>
            <a:r>
              <a:rPr lang="en-GB" dirty="0" err="1"/>
              <a:t>Zusammenhang</a:t>
            </a:r>
            <a:r>
              <a:rPr lang="en-GB" dirty="0"/>
              <a:t> </a:t>
            </a:r>
            <a:r>
              <a:rPr lang="en-GB" dirty="0" err="1"/>
              <a:t>mit</a:t>
            </a:r>
            <a:r>
              <a:rPr lang="en-GB" dirty="0"/>
              <a:t> der </a:t>
            </a:r>
            <a:r>
              <a:rPr lang="en-GB" dirty="0" err="1"/>
              <a:t>betrieblichen</a:t>
            </a:r>
            <a:r>
              <a:rPr lang="en-GB" dirty="0"/>
              <a:t> </a:t>
            </a:r>
            <a:r>
              <a:rPr lang="en-GB" dirty="0" err="1"/>
              <a:t>Arbeitsorganisation</a:t>
            </a:r>
            <a:r>
              <a:rPr lang="en-GB" dirty="0"/>
              <a:t> und </a:t>
            </a:r>
            <a:r>
              <a:rPr lang="en-GB" dirty="0" err="1"/>
              <a:t>ihrem</a:t>
            </a:r>
            <a:r>
              <a:rPr lang="en-GB" dirty="0"/>
              <a:t> </a:t>
            </a:r>
            <a:r>
              <a:rPr lang="en-GB" dirty="0" err="1"/>
              <a:t>Wandel</a:t>
            </a:r>
            <a:r>
              <a:rPr lang="en-GB" dirty="0"/>
              <a:t> </a:t>
            </a:r>
            <a:r>
              <a:rPr lang="en-GB" dirty="0" err="1"/>
              <a:t>zu</a:t>
            </a:r>
            <a:r>
              <a:rPr lang="en-GB" dirty="0"/>
              <a:t> verstehen.</a:t>
            </a:r>
          </a:p>
          <a:p>
            <a:pPr lvl="0">
              <a:lnSpc>
                <a:spcPct val="110000"/>
              </a:lnSpc>
            </a:pPr>
            <a:r>
              <a:rPr lang="en-GB" dirty="0" err="1"/>
              <a:t>Ziel</a:t>
            </a:r>
            <a:r>
              <a:rPr lang="en-GB" dirty="0"/>
              <a:t> </a:t>
            </a:r>
            <a:r>
              <a:rPr lang="en-GB" dirty="0" err="1"/>
              <a:t>dieser</a:t>
            </a:r>
            <a:r>
              <a:rPr lang="en-GB" dirty="0"/>
              <a:t> </a:t>
            </a:r>
            <a:r>
              <a:rPr lang="en-GB" dirty="0" err="1"/>
              <a:t>Veranstaltung</a:t>
            </a:r>
            <a:r>
              <a:rPr lang="en-GB" dirty="0"/>
              <a:t> </a:t>
            </a:r>
            <a:r>
              <a:rPr lang="en-GB" dirty="0" err="1"/>
              <a:t>ist</a:t>
            </a:r>
            <a:r>
              <a:rPr lang="en-GB" dirty="0"/>
              <a:t> es, </a:t>
            </a:r>
            <a:r>
              <a:rPr lang="en-GB" dirty="0" err="1"/>
              <a:t>eine</a:t>
            </a:r>
            <a:r>
              <a:rPr lang="en-GB" dirty="0"/>
              <a:t> </a:t>
            </a:r>
            <a:r>
              <a:rPr lang="en-GB" dirty="0" err="1"/>
              <a:t>Diskussionsgrundlage</a:t>
            </a:r>
            <a:r>
              <a:rPr lang="en-GB" dirty="0"/>
              <a:t> </a:t>
            </a:r>
            <a:r>
              <a:rPr lang="en-GB" dirty="0" err="1"/>
              <a:t>für</a:t>
            </a:r>
            <a:r>
              <a:rPr lang="en-GB" dirty="0"/>
              <a:t> </a:t>
            </a:r>
            <a:r>
              <a:rPr lang="en-GB" dirty="0" err="1"/>
              <a:t>Berater</a:t>
            </a:r>
            <a:r>
              <a:rPr lang="en-GB" dirty="0"/>
              <a:t> und/</a:t>
            </a:r>
            <a:r>
              <a:rPr lang="en-GB" dirty="0" err="1"/>
              <a:t>oder</a:t>
            </a:r>
            <a:r>
              <a:rPr lang="en-GB" dirty="0"/>
              <a:t> </a:t>
            </a:r>
            <a:r>
              <a:rPr lang="en-GB" dirty="0" err="1"/>
              <a:t>Personalverantwortliche</a:t>
            </a:r>
            <a:r>
              <a:rPr lang="en-GB" dirty="0"/>
              <a:t> </a:t>
            </a:r>
            <a:r>
              <a:rPr lang="en-GB" dirty="0" err="1"/>
              <a:t>zu</a:t>
            </a:r>
            <a:r>
              <a:rPr lang="en-GB" dirty="0"/>
              <a:t> </a:t>
            </a:r>
            <a:r>
              <a:rPr lang="en-GB" dirty="0" err="1"/>
              <a:t>schaffen</a:t>
            </a:r>
            <a:r>
              <a:rPr lang="en-GB" dirty="0"/>
              <a:t>, die den </a:t>
            </a:r>
            <a:r>
              <a:rPr lang="en-GB" dirty="0" err="1"/>
              <a:t>Zusammenhang</a:t>
            </a:r>
            <a:r>
              <a:rPr lang="en-GB" dirty="0"/>
              <a:t> </a:t>
            </a:r>
            <a:r>
              <a:rPr lang="en-GB" dirty="0" err="1"/>
              <a:t>zwischen</a:t>
            </a:r>
            <a:r>
              <a:rPr lang="en-GB" dirty="0"/>
              <a:t> </a:t>
            </a:r>
            <a:r>
              <a:rPr lang="en-GB" dirty="0" err="1"/>
              <a:t>Berufsberatung</a:t>
            </a:r>
            <a:r>
              <a:rPr lang="en-GB" dirty="0"/>
              <a:t> und </a:t>
            </a:r>
            <a:r>
              <a:rPr lang="en-GB" dirty="0" err="1"/>
              <a:t>Personalentwicklung</a:t>
            </a:r>
            <a:r>
              <a:rPr lang="en-GB" dirty="0"/>
              <a:t> </a:t>
            </a:r>
            <a:r>
              <a:rPr lang="en-GB" dirty="0" err="1"/>
              <a:t>besser</a:t>
            </a:r>
            <a:r>
              <a:rPr lang="en-GB" dirty="0"/>
              <a:t> </a:t>
            </a:r>
            <a:r>
              <a:rPr lang="en-GB" dirty="0" err="1"/>
              <a:t>kennen</a:t>
            </a:r>
            <a:r>
              <a:rPr lang="en-GB" dirty="0"/>
              <a:t> </a:t>
            </a:r>
            <a:r>
              <a:rPr lang="en-GB" dirty="0" err="1"/>
              <a:t>lernen</a:t>
            </a:r>
            <a:r>
              <a:rPr lang="en-GB" dirty="0"/>
              <a:t> </a:t>
            </a:r>
            <a:r>
              <a:rPr lang="en-GB" dirty="0" err="1"/>
              <a:t>wollen</a:t>
            </a:r>
            <a:r>
              <a:rPr lang="en-GB" dirty="0"/>
              <a:t>. </a:t>
            </a:r>
          </a:p>
          <a:p>
            <a:pPr lvl="0">
              <a:lnSpc>
                <a:spcPct val="110000"/>
              </a:lnSpc>
            </a:pPr>
            <a:endParaRPr lang="en-US" dirty="0"/>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a:ln>
                  <a:noFill/>
                </a:ln>
                <a:solidFill>
                  <a:srgbClr val="FF7F2A"/>
                </a:solidFill>
                <a:effectLst/>
                <a:uLnTx/>
                <a:uFillTx/>
                <a:latin typeface="Open Sans Light"/>
                <a:ea typeface="+mn-ea"/>
                <a:cs typeface="+mn-cs"/>
              </a:rPr>
              <a:t>connect-erasmus.eu</a:t>
            </a:r>
          </a:p>
        </p:txBody>
      </p:sp>
      <p:pic>
        <p:nvPicPr>
          <p:cNvPr id="12" name="Grafik 11">
            <a:extLst>
              <a:ext uri="{FF2B5EF4-FFF2-40B4-BE49-F238E27FC236}">
                <a16:creationId xmlns:a16="http://schemas.microsoft.com/office/drawing/2014/main" id="{7B59929F-08DC-5B4C-9544-A33339D9ABE8}"/>
              </a:ext>
            </a:extLst>
          </p:cNvPr>
          <p:cNvPicPr>
            <a:picLocks noChangeAspect="1"/>
          </p:cNvPicPr>
          <p:nvPr/>
        </p:nvPicPr>
        <p:blipFill rotWithShape="1">
          <a:blip r:embed="rId3"/>
          <a:srcRect l="18476" r="11982"/>
          <a:stretch/>
        </p:blipFill>
        <p:spPr>
          <a:xfrm>
            <a:off x="8331200" y="2046922"/>
            <a:ext cx="3576917" cy="3429000"/>
          </a:xfrm>
          <a:prstGeom prst="rect">
            <a:avLst/>
          </a:prstGeom>
        </p:spPr>
      </p:pic>
    </p:spTree>
    <p:extLst>
      <p:ext uri="{BB962C8B-B14F-4D97-AF65-F5344CB8AC3E}">
        <p14:creationId xmlns:p14="http://schemas.microsoft.com/office/powerpoint/2010/main" val="341215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raštės vietos rezervavimo ženklas 1">
            <a:extLst>
              <a:ext uri="{FF2B5EF4-FFF2-40B4-BE49-F238E27FC236}">
                <a16:creationId xmlns:a16="http://schemas.microsoft.com/office/drawing/2014/main" id="{D1858A05-FDBB-4641-BCB1-47A79AB1E6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a:ln>
                  <a:noFill/>
                </a:ln>
                <a:solidFill>
                  <a:srgbClr val="FF7F2A"/>
                </a:solidFill>
                <a:effectLst/>
                <a:uLnTx/>
                <a:uFillTx/>
                <a:latin typeface="Open Sans Light"/>
                <a:ea typeface="+mn-ea"/>
                <a:cs typeface="+mn-cs"/>
              </a:rPr>
              <a:t>connect-erasmus.eu</a:t>
            </a:r>
          </a:p>
        </p:txBody>
      </p:sp>
      <p:sp>
        <p:nvSpPr>
          <p:cNvPr id="9" name="Pavadinimas 8">
            <a:extLst>
              <a:ext uri="{FF2B5EF4-FFF2-40B4-BE49-F238E27FC236}">
                <a16:creationId xmlns:a16="http://schemas.microsoft.com/office/drawing/2014/main" id="{EB5E91A4-2597-4EDA-A1F5-B490ADF907D7}"/>
              </a:ext>
            </a:extLst>
          </p:cNvPr>
          <p:cNvSpPr>
            <a:spLocks noGrp="1"/>
          </p:cNvSpPr>
          <p:nvPr>
            <p:ph type="title"/>
          </p:nvPr>
        </p:nvSpPr>
        <p:spPr>
          <a:xfrm>
            <a:off x="839788" y="765175"/>
            <a:ext cx="6582988" cy="728346"/>
          </a:xfrm>
        </p:spPr>
        <p:txBody>
          <a:bodyPr>
            <a:normAutofit fontScale="90000"/>
          </a:bodyPr>
          <a:lstStyle/>
          <a:p>
            <a:r>
              <a:rPr lang="en-US" dirty="0"/>
              <a:t>Brainstorming &amp; </a:t>
            </a:r>
            <a:r>
              <a:rPr lang="en-US" dirty="0" err="1"/>
              <a:t>Diskussion</a:t>
            </a:r>
            <a:r>
              <a:rPr lang="en-US" dirty="0"/>
              <a:t> </a:t>
            </a:r>
            <a:endParaRPr lang="lt-LT" dirty="0"/>
          </a:p>
        </p:txBody>
      </p:sp>
      <p:sp>
        <p:nvSpPr>
          <p:cNvPr id="10" name="Teksto vietos rezervavimo ženklas 9">
            <a:extLst>
              <a:ext uri="{FF2B5EF4-FFF2-40B4-BE49-F238E27FC236}">
                <a16:creationId xmlns:a16="http://schemas.microsoft.com/office/drawing/2014/main" id="{A23B4299-2D44-4BE6-97F6-7B692118E65C}"/>
              </a:ext>
            </a:extLst>
          </p:cNvPr>
          <p:cNvSpPr>
            <a:spLocks noGrp="1"/>
          </p:cNvSpPr>
          <p:nvPr>
            <p:ph type="body" sz="half" idx="2"/>
          </p:nvPr>
        </p:nvSpPr>
        <p:spPr>
          <a:xfrm>
            <a:off x="839787" y="1678308"/>
            <a:ext cx="5520672" cy="3588636"/>
          </a:xfrm>
        </p:spPr>
        <p:txBody>
          <a:bodyPr>
            <a:normAutofit fontScale="92500" lnSpcReduction="10000"/>
          </a:bodyPr>
          <a:lstStyle/>
          <a:p>
            <a:pPr marL="342900" indent="-342900" fontAlgn="base">
              <a:buFont typeface="Arial" panose="020B0604020202020204" pitchFamily="34" charset="0"/>
              <a:buChar char="•"/>
            </a:pPr>
            <a:r>
              <a:rPr lang="en-GB" dirty="0"/>
              <a:t>Was </a:t>
            </a:r>
            <a:r>
              <a:rPr lang="en-GB" dirty="0" err="1"/>
              <a:t>wissen</a:t>
            </a:r>
            <a:r>
              <a:rPr lang="en-GB" dirty="0"/>
              <a:t> Sie </a:t>
            </a:r>
            <a:r>
              <a:rPr lang="en-GB" dirty="0" err="1"/>
              <a:t>über</a:t>
            </a:r>
            <a:r>
              <a:rPr lang="en-GB" dirty="0"/>
              <a:t> CGC in </a:t>
            </a:r>
            <a:r>
              <a:rPr lang="en-GB" dirty="0" err="1"/>
              <a:t>oder</a:t>
            </a:r>
            <a:r>
              <a:rPr lang="en-GB" dirty="0"/>
              <a:t> </a:t>
            </a:r>
            <a:r>
              <a:rPr lang="en-GB" dirty="0" err="1"/>
              <a:t>nahe</a:t>
            </a:r>
            <a:r>
              <a:rPr lang="en-GB" dirty="0"/>
              <a:t> der </a:t>
            </a:r>
            <a:r>
              <a:rPr lang="en-GB" dirty="0" err="1"/>
              <a:t>Arbeitswelt</a:t>
            </a:r>
            <a:r>
              <a:rPr lang="en-GB" dirty="0"/>
              <a:t>/ in </a:t>
            </a:r>
            <a:r>
              <a:rPr lang="en-GB" dirty="0" err="1"/>
              <a:t>Unternehmen</a:t>
            </a:r>
            <a:r>
              <a:rPr lang="en-GB" dirty="0"/>
              <a:t>? </a:t>
            </a:r>
          </a:p>
          <a:p>
            <a:pPr marL="342900" indent="-342900" fontAlgn="base">
              <a:buFont typeface="Arial" panose="020B0604020202020204" pitchFamily="34" charset="0"/>
              <a:buChar char="•"/>
            </a:pPr>
            <a:r>
              <a:rPr lang="en-GB" dirty="0" err="1"/>
              <a:t>Welche</a:t>
            </a:r>
            <a:r>
              <a:rPr lang="en-GB" dirty="0"/>
              <a:t> </a:t>
            </a:r>
            <a:r>
              <a:rPr lang="en-GB" dirty="0" err="1"/>
              <a:t>Erfahrungen</a:t>
            </a:r>
            <a:r>
              <a:rPr lang="en-GB" dirty="0"/>
              <a:t> und </a:t>
            </a:r>
            <a:r>
              <a:rPr lang="en-GB" dirty="0" err="1"/>
              <a:t>Meinungen</a:t>
            </a:r>
            <a:r>
              <a:rPr lang="en-GB" dirty="0"/>
              <a:t> </a:t>
            </a:r>
            <a:r>
              <a:rPr lang="en-GB" dirty="0" err="1"/>
              <a:t>haben</a:t>
            </a:r>
            <a:r>
              <a:rPr lang="en-GB" dirty="0"/>
              <a:t> Sie?  </a:t>
            </a:r>
          </a:p>
          <a:p>
            <a:pPr marL="342900" indent="-342900" fontAlgn="base">
              <a:buFont typeface="Arial" panose="020B0604020202020204" pitchFamily="34" charset="0"/>
              <a:buChar char="•"/>
            </a:pPr>
            <a:endParaRPr lang="en-GB" dirty="0"/>
          </a:p>
          <a:p>
            <a:pPr marL="342900" indent="-342900" fontAlgn="base">
              <a:buFont typeface="Arial" panose="020B0604020202020204" pitchFamily="34" charset="0"/>
              <a:buChar char="•"/>
            </a:pPr>
            <a:r>
              <a:rPr lang="en-GB" dirty="0" err="1"/>
              <a:t>Sammeln</a:t>
            </a:r>
            <a:r>
              <a:rPr lang="en-GB" dirty="0"/>
              <a:t> Sie </a:t>
            </a:r>
            <a:r>
              <a:rPr lang="en-GB" dirty="0" err="1"/>
              <a:t>kollektive</a:t>
            </a:r>
            <a:r>
              <a:rPr lang="en-GB" dirty="0"/>
              <a:t> Ideen auf </a:t>
            </a:r>
            <a:r>
              <a:rPr lang="en-GB" dirty="0" err="1"/>
              <a:t>einem</a:t>
            </a:r>
            <a:r>
              <a:rPr lang="en-GB" dirty="0"/>
              <a:t> Flipchart </a:t>
            </a:r>
            <a:r>
              <a:rPr lang="en-GB" dirty="0" err="1"/>
              <a:t>oder</a:t>
            </a:r>
            <a:r>
              <a:rPr lang="en-GB" dirty="0"/>
              <a:t> Whiteboard</a:t>
            </a:r>
          </a:p>
          <a:p>
            <a:pPr marL="342900" indent="-342900" fontAlgn="base">
              <a:buFont typeface="Arial" panose="020B0604020202020204" pitchFamily="34" charset="0"/>
              <a:buChar char="•"/>
            </a:pPr>
            <a:r>
              <a:rPr lang="en-GB" dirty="0"/>
              <a:t>(Die </a:t>
            </a:r>
            <a:r>
              <a:rPr lang="en-GB" dirty="0" err="1"/>
              <a:t>Lehrkraft</a:t>
            </a:r>
            <a:r>
              <a:rPr lang="en-GB" dirty="0"/>
              <a:t> </a:t>
            </a:r>
            <a:r>
              <a:rPr lang="en-GB" dirty="0" err="1"/>
              <a:t>berichtet</a:t>
            </a:r>
            <a:r>
              <a:rPr lang="en-GB" dirty="0"/>
              <a:t> </a:t>
            </a:r>
            <a:r>
              <a:rPr lang="en-GB" dirty="0" err="1"/>
              <a:t>über</a:t>
            </a:r>
            <a:r>
              <a:rPr lang="en-GB" dirty="0"/>
              <a:t> das </a:t>
            </a:r>
            <a:r>
              <a:rPr lang="en-GB" dirty="0" err="1"/>
              <a:t>Ziel</a:t>
            </a:r>
            <a:r>
              <a:rPr lang="en-GB" dirty="0"/>
              <a:t> von Einheit 1 und </a:t>
            </a:r>
            <a:r>
              <a:rPr lang="en-GB" dirty="0" err="1"/>
              <a:t>knüpft</a:t>
            </a:r>
            <a:r>
              <a:rPr lang="en-GB" dirty="0"/>
              <a:t> </a:t>
            </a:r>
            <a:r>
              <a:rPr lang="en-GB" dirty="0" err="1"/>
              <a:t>somit</a:t>
            </a:r>
            <a:r>
              <a:rPr lang="en-GB" dirty="0"/>
              <a:t> an die </a:t>
            </a:r>
            <a:r>
              <a:rPr lang="en-GB" dirty="0" err="1"/>
              <a:t>abgeschlossenen</a:t>
            </a:r>
            <a:r>
              <a:rPr lang="en-GB" dirty="0"/>
              <a:t> </a:t>
            </a:r>
            <a:r>
              <a:rPr lang="en-GB" dirty="0" err="1"/>
              <a:t>Einheiten</a:t>
            </a:r>
            <a:r>
              <a:rPr lang="en-GB" dirty="0"/>
              <a:t> 1 bis 3 an)</a:t>
            </a:r>
          </a:p>
          <a:p>
            <a:endParaRPr lang="en-GB" dirty="0"/>
          </a:p>
          <a:p>
            <a:endParaRPr lang="en-GB" dirty="0"/>
          </a:p>
        </p:txBody>
      </p:sp>
      <p:pic>
        <p:nvPicPr>
          <p:cNvPr id="3" name="Grafik 2">
            <a:extLst>
              <a:ext uri="{FF2B5EF4-FFF2-40B4-BE49-F238E27FC236}">
                <a16:creationId xmlns:a16="http://schemas.microsoft.com/office/drawing/2014/main" id="{F61727CC-2AE6-CF46-AA5B-EA3A93AD4984}"/>
              </a:ext>
            </a:extLst>
          </p:cNvPr>
          <p:cNvPicPr>
            <a:picLocks noChangeAspect="1"/>
          </p:cNvPicPr>
          <p:nvPr/>
        </p:nvPicPr>
        <p:blipFill rotWithShape="1">
          <a:blip r:embed="rId2"/>
          <a:srcRect l="24306" r="9028"/>
          <a:stretch/>
        </p:blipFill>
        <p:spPr>
          <a:xfrm>
            <a:off x="7694612" y="1493521"/>
            <a:ext cx="3657600" cy="3657600"/>
          </a:xfrm>
          <a:prstGeom prst="rect">
            <a:avLst/>
          </a:prstGeom>
        </p:spPr>
      </p:pic>
    </p:spTree>
    <p:extLst>
      <p:ext uri="{BB962C8B-B14F-4D97-AF65-F5344CB8AC3E}">
        <p14:creationId xmlns:p14="http://schemas.microsoft.com/office/powerpoint/2010/main" val="1966286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vadinimas 11">
            <a:extLst>
              <a:ext uri="{FF2B5EF4-FFF2-40B4-BE49-F238E27FC236}">
                <a16:creationId xmlns:a16="http://schemas.microsoft.com/office/drawing/2014/main" id="{9AFAD8BB-BE9F-44D6-BBAD-10873555C576}"/>
              </a:ext>
            </a:extLst>
          </p:cNvPr>
          <p:cNvSpPr>
            <a:spLocks noGrp="1"/>
          </p:cNvSpPr>
          <p:nvPr>
            <p:ph type="title"/>
          </p:nvPr>
        </p:nvSpPr>
        <p:spPr>
          <a:xfrm>
            <a:off x="847725" y="765176"/>
            <a:ext cx="4577713" cy="684211"/>
          </a:xfrm>
        </p:spPr>
        <p:txBody>
          <a:bodyPr>
            <a:normAutofit fontScale="90000"/>
          </a:bodyPr>
          <a:lstStyle/>
          <a:p>
            <a:r>
              <a:rPr lang="lt-LT" dirty="0"/>
              <a:t>Le</a:t>
            </a:r>
            <a:r>
              <a:rPr lang="de-DE" dirty="0" err="1"/>
              <a:t>rn</a:t>
            </a:r>
            <a:r>
              <a:rPr lang="lt-LT" dirty="0"/>
              <a:t>aktivität 0</a:t>
            </a:r>
          </a:p>
        </p:txBody>
      </p:sp>
      <p:sp>
        <p:nvSpPr>
          <p:cNvPr id="13" name="Teksto vietos rezervavimo ženklas 12">
            <a:extLst>
              <a:ext uri="{FF2B5EF4-FFF2-40B4-BE49-F238E27FC236}">
                <a16:creationId xmlns:a16="http://schemas.microsoft.com/office/drawing/2014/main" id="{0D9371FC-8141-4284-AA2B-A8A5E788B3B1}"/>
              </a:ext>
            </a:extLst>
          </p:cNvPr>
          <p:cNvSpPr>
            <a:spLocks noGrp="1"/>
          </p:cNvSpPr>
          <p:nvPr>
            <p:ph type="body" idx="1"/>
          </p:nvPr>
        </p:nvSpPr>
        <p:spPr>
          <a:xfrm>
            <a:off x="839787" y="1630680"/>
            <a:ext cx="4458353" cy="3777933"/>
          </a:xfrm>
        </p:spPr>
        <p:txBody>
          <a:bodyPr/>
          <a:lstStyle/>
          <a:p>
            <a:pPr marL="342900" indent="-342900">
              <a:buFont typeface="Arial" panose="020B0604020202020204" pitchFamily="34" charset="0"/>
              <a:buChar char="•"/>
            </a:pPr>
            <a:r>
              <a:rPr lang="en-US" sz="2000" dirty="0" err="1"/>
              <a:t>Zur</a:t>
            </a:r>
            <a:r>
              <a:rPr lang="en-US" sz="2000" dirty="0"/>
              <a:t> </a:t>
            </a:r>
            <a:r>
              <a:rPr lang="en-US" sz="2000" dirty="0" err="1"/>
              <a:t>Vertiefung</a:t>
            </a:r>
            <a:r>
              <a:rPr lang="en-US" sz="2000" dirty="0"/>
              <a:t>: </a:t>
            </a:r>
            <a:r>
              <a:rPr lang="en-US" sz="2000" dirty="0" err="1"/>
              <a:t>Lesen</a:t>
            </a:r>
            <a:r>
              <a:rPr lang="en-US" sz="2000" dirty="0"/>
              <a:t> Sie Material Nr. 01</a:t>
            </a:r>
          </a:p>
          <a:p>
            <a:pPr marL="342900" indent="-342900">
              <a:buFont typeface="Arial" panose="020B0604020202020204" pitchFamily="34" charset="0"/>
              <a:buChar char="•"/>
            </a:pPr>
            <a:r>
              <a:rPr lang="en-US" sz="2000" dirty="0" err="1"/>
              <a:t>Diskutieren</a:t>
            </a:r>
            <a:r>
              <a:rPr lang="en-US" sz="2000" dirty="0"/>
              <a:t> Sie die </a:t>
            </a:r>
            <a:r>
              <a:rPr lang="en-US" sz="2000" dirty="0" err="1"/>
              <a:t>folgende</a:t>
            </a:r>
            <a:r>
              <a:rPr lang="en-US" sz="2000" dirty="0"/>
              <a:t> </a:t>
            </a:r>
            <a:r>
              <a:rPr lang="en-US" sz="2000" dirty="0" err="1"/>
              <a:t>Frage</a:t>
            </a:r>
            <a:r>
              <a:rPr lang="en-US" sz="2000" dirty="0"/>
              <a:t>: </a:t>
            </a:r>
          </a:p>
          <a:p>
            <a:pPr marL="342900" indent="-342900">
              <a:buFont typeface="Arial" panose="020B0604020202020204" pitchFamily="34" charset="0"/>
              <a:buChar char="•"/>
            </a:pPr>
            <a:r>
              <a:rPr lang="en-US" sz="2000" dirty="0"/>
              <a:t>Was </a:t>
            </a:r>
            <a:r>
              <a:rPr lang="en-US" sz="2000" dirty="0" err="1"/>
              <a:t>ist</a:t>
            </a:r>
            <a:r>
              <a:rPr lang="en-US" sz="2000" dirty="0"/>
              <a:t> das Argument in dem Material, </a:t>
            </a:r>
            <a:r>
              <a:rPr lang="en-US" sz="2000" dirty="0" err="1"/>
              <a:t>warum</a:t>
            </a:r>
            <a:r>
              <a:rPr lang="en-US" sz="2000" dirty="0"/>
              <a:t> </a:t>
            </a:r>
            <a:r>
              <a:rPr lang="en-US" sz="2000" dirty="0" err="1"/>
              <a:t>Beratung</a:t>
            </a:r>
            <a:r>
              <a:rPr lang="en-US" sz="2000" dirty="0"/>
              <a:t> </a:t>
            </a:r>
            <a:r>
              <a:rPr lang="en-US" sz="2000" dirty="0" err="1"/>
              <a:t>oder</a:t>
            </a:r>
            <a:r>
              <a:rPr lang="en-US" sz="2000" dirty="0"/>
              <a:t> </a:t>
            </a:r>
            <a:r>
              <a:rPr lang="en-US" sz="2000" dirty="0" err="1"/>
              <a:t>genauer</a:t>
            </a:r>
            <a:r>
              <a:rPr lang="en-US" sz="2000" dirty="0"/>
              <a:t> </a:t>
            </a:r>
            <a:r>
              <a:rPr lang="en-US" sz="2000" dirty="0" err="1"/>
              <a:t>gesagt</a:t>
            </a:r>
            <a:r>
              <a:rPr lang="en-US" sz="2000" dirty="0"/>
              <a:t> CGC </a:t>
            </a:r>
            <a:r>
              <a:rPr lang="en-US" sz="2000" dirty="0" err="1"/>
              <a:t>heute</a:t>
            </a:r>
            <a:r>
              <a:rPr lang="en-US" sz="2000" dirty="0"/>
              <a:t> </a:t>
            </a:r>
            <a:r>
              <a:rPr lang="en-US" sz="2000" dirty="0" err="1"/>
              <a:t>relevanter</a:t>
            </a:r>
            <a:r>
              <a:rPr lang="en-US" sz="2000" dirty="0"/>
              <a:t> </a:t>
            </a:r>
            <a:r>
              <a:rPr lang="en-US" sz="2000" dirty="0" err="1"/>
              <a:t>ist</a:t>
            </a:r>
            <a:r>
              <a:rPr lang="en-US" sz="2000" dirty="0"/>
              <a:t>?</a:t>
            </a:r>
          </a:p>
          <a:p>
            <a:pPr marL="342900" indent="-342900">
              <a:buFont typeface="Arial" panose="020B0604020202020204" pitchFamily="34" charset="0"/>
              <a:buChar char="•"/>
            </a:pPr>
            <a:r>
              <a:rPr lang="en-US" sz="2000" dirty="0" err="1"/>
              <a:t>Schreiben</a:t>
            </a:r>
            <a:r>
              <a:rPr lang="en-US" sz="2000" dirty="0"/>
              <a:t> Sie </a:t>
            </a:r>
            <a:r>
              <a:rPr lang="en-US" sz="2000" dirty="0" err="1"/>
              <a:t>Ihre</a:t>
            </a:r>
            <a:r>
              <a:rPr lang="en-US" sz="2000" dirty="0"/>
              <a:t> </a:t>
            </a:r>
            <a:r>
              <a:rPr lang="en-US" sz="2000" dirty="0" err="1"/>
              <a:t>Überlegungen</a:t>
            </a:r>
            <a:r>
              <a:rPr lang="en-US" sz="2000" dirty="0"/>
              <a:t> auf</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err="1"/>
              <a:t>Verwenden</a:t>
            </a:r>
            <a:r>
              <a:rPr lang="en-US" sz="2000" dirty="0"/>
              <a:t> Sie Material Nr. 01</a:t>
            </a:r>
            <a:endParaRPr lang="lt-LT" sz="2000" dirty="0"/>
          </a:p>
        </p:txBody>
      </p:sp>
      <p:sp>
        <p:nvSpPr>
          <p:cNvPr id="3" name="Poraštės vietos rezervavimo ženklas 2">
            <a:extLst>
              <a:ext uri="{FF2B5EF4-FFF2-40B4-BE49-F238E27FC236}">
                <a16:creationId xmlns:a16="http://schemas.microsoft.com/office/drawing/2014/main" id="{603EDC4E-2A9D-4890-AD76-DB20EE9866E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a:ln>
                  <a:noFill/>
                </a:ln>
                <a:solidFill>
                  <a:srgbClr val="FF7F2A"/>
                </a:solidFill>
                <a:effectLst/>
                <a:uLnTx/>
                <a:uFillTx/>
                <a:latin typeface="Open Sans Light"/>
                <a:ea typeface="+mn-ea"/>
                <a:cs typeface="+mn-cs"/>
              </a:rPr>
              <a:t>connect-erasmus.eu</a:t>
            </a:r>
          </a:p>
        </p:txBody>
      </p:sp>
      <p:pic>
        <p:nvPicPr>
          <p:cNvPr id="4" name="Paveikslėlis 3">
            <a:extLst>
              <a:ext uri="{FF2B5EF4-FFF2-40B4-BE49-F238E27FC236}">
                <a16:creationId xmlns:a16="http://schemas.microsoft.com/office/drawing/2014/main" id="{2F5DE116-EDBB-43A0-85AA-38010CB76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5439" y="633910"/>
            <a:ext cx="6004317" cy="5088709"/>
          </a:xfrm>
          <a:prstGeom prst="rect">
            <a:avLst/>
          </a:prstGeom>
        </p:spPr>
      </p:pic>
    </p:spTree>
    <p:extLst>
      <p:ext uri="{BB962C8B-B14F-4D97-AF65-F5344CB8AC3E}">
        <p14:creationId xmlns:p14="http://schemas.microsoft.com/office/powerpoint/2010/main" val="3309495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498217-FFB9-48E0-9751-683C2858ED50}"/>
              </a:ext>
            </a:extLst>
          </p:cNvPr>
          <p:cNvSpPr>
            <a:spLocks noGrp="1"/>
          </p:cNvSpPr>
          <p:nvPr>
            <p:ph type="title"/>
          </p:nvPr>
        </p:nvSpPr>
        <p:spPr>
          <a:xfrm>
            <a:off x="839787" y="629505"/>
            <a:ext cx="10504487" cy="684211"/>
          </a:xfrm>
        </p:spPr>
        <p:txBody>
          <a:bodyPr>
            <a:normAutofit fontScale="90000"/>
          </a:bodyPr>
          <a:lstStyle/>
          <a:p>
            <a:r>
              <a:rPr lang="de-DE" dirty="0"/>
              <a:t>Lernaktivität 1 - Definitionen</a:t>
            </a:r>
            <a:endParaRPr lang="de-AT" dirty="0"/>
          </a:p>
        </p:txBody>
      </p:sp>
      <p:sp>
        <p:nvSpPr>
          <p:cNvPr id="3" name="Textplatzhalter 2">
            <a:extLst>
              <a:ext uri="{FF2B5EF4-FFF2-40B4-BE49-F238E27FC236}">
                <a16:creationId xmlns:a16="http://schemas.microsoft.com/office/drawing/2014/main" id="{A0716796-4372-404B-BDB5-56C298E4D79B}"/>
              </a:ext>
            </a:extLst>
          </p:cNvPr>
          <p:cNvSpPr>
            <a:spLocks noGrp="1"/>
          </p:cNvSpPr>
          <p:nvPr>
            <p:ph type="body" idx="1"/>
          </p:nvPr>
        </p:nvSpPr>
        <p:spPr>
          <a:xfrm>
            <a:off x="732561" y="2309377"/>
            <a:ext cx="10726878" cy="3434476"/>
          </a:xfrm>
        </p:spPr>
        <p:txBody>
          <a:bodyPr/>
          <a:lstStyle/>
          <a:p>
            <a:pPr algn="l">
              <a:spcAft>
                <a:spcPts val="600"/>
              </a:spcAft>
            </a:pPr>
            <a:r>
              <a:rPr lang="de-DE" sz="1800" b="0" i="0" u="none" strike="noStrike" baseline="0" dirty="0">
                <a:solidFill>
                  <a:srgbClr val="595959"/>
                </a:solidFill>
                <a:latin typeface="ArialMT"/>
              </a:rPr>
              <a:t>• </a:t>
            </a:r>
            <a:r>
              <a:rPr lang="de-DE" sz="1800" b="1" i="0" u="none" strike="noStrike" baseline="0" dirty="0">
                <a:solidFill>
                  <a:srgbClr val="595959"/>
                </a:solidFill>
                <a:latin typeface="OpenSans-Light"/>
              </a:rPr>
              <a:t>Karriere: </a:t>
            </a:r>
            <a:r>
              <a:rPr lang="de-DE" sz="1800" b="0" i="0" u="none" strike="noStrike" baseline="0" dirty="0">
                <a:solidFill>
                  <a:srgbClr val="595959"/>
                </a:solidFill>
                <a:latin typeface="OpenSans-Light"/>
              </a:rPr>
              <a:t>Karriere bzw. Laufbahn wird heute eher mit Tätigkeiten (Jobs) als mit Karrierewegen in Verbindung gebracht, Karriere ist individuell, unvorhersehbar, riskant, zerbrechlich, auch Quereinsteiger sind üblich, Karriere kann projektbezogen sein.</a:t>
            </a:r>
          </a:p>
          <a:p>
            <a:pPr algn="l">
              <a:spcAft>
                <a:spcPts val="600"/>
              </a:spcAft>
            </a:pPr>
            <a:r>
              <a:rPr lang="de-DE" sz="1800" b="0" i="0" u="none" strike="noStrike" baseline="0" dirty="0">
                <a:solidFill>
                  <a:srgbClr val="595959"/>
                </a:solidFill>
                <a:latin typeface="ArialMT"/>
              </a:rPr>
              <a:t>• </a:t>
            </a:r>
            <a:r>
              <a:rPr lang="de-DE" sz="1800" b="1" i="0" u="none" strike="noStrike" baseline="0" dirty="0">
                <a:solidFill>
                  <a:srgbClr val="595959"/>
                </a:solidFill>
                <a:latin typeface="OpenSans-Light"/>
              </a:rPr>
              <a:t>CGC: </a:t>
            </a:r>
            <a:r>
              <a:rPr lang="de-DE" sz="1800" b="0" i="0" u="none" strike="noStrike" baseline="0" dirty="0">
                <a:solidFill>
                  <a:srgbClr val="595959"/>
                </a:solidFill>
                <a:latin typeface="OpenSans-Light"/>
              </a:rPr>
              <a:t>"Career </a:t>
            </a:r>
            <a:r>
              <a:rPr lang="de-DE" sz="1800" b="0" i="0" u="none" strike="noStrike" baseline="0" dirty="0" err="1">
                <a:solidFill>
                  <a:srgbClr val="595959"/>
                </a:solidFill>
                <a:latin typeface="OpenSans-Light"/>
              </a:rPr>
              <a:t>Guidance</a:t>
            </a:r>
            <a:r>
              <a:rPr lang="de-DE" sz="1800" b="0" i="0" u="none" strike="noStrike" baseline="0" dirty="0">
                <a:solidFill>
                  <a:srgbClr val="595959"/>
                </a:solidFill>
                <a:latin typeface="OpenSans-Light"/>
              </a:rPr>
              <a:t> and </a:t>
            </a:r>
            <a:r>
              <a:rPr lang="de-DE" sz="1800" b="0" i="0" u="none" strike="noStrike" baseline="0" dirty="0" err="1">
                <a:solidFill>
                  <a:srgbClr val="595959"/>
                </a:solidFill>
                <a:latin typeface="OpenSans-Light"/>
              </a:rPr>
              <a:t>Counseling</a:t>
            </a:r>
            <a:r>
              <a:rPr lang="de-DE" sz="1800" b="0" i="0" u="none" strike="noStrike" baseline="0" dirty="0">
                <a:solidFill>
                  <a:srgbClr val="595959"/>
                </a:solidFill>
                <a:latin typeface="OpenSans-Light"/>
              </a:rPr>
              <a:t>" als professionelle Gesprächstechnik wird in vielen Kontexten angewendet. So kann Beratung ein sinnvolles und wichtiges Element im Rahmen der Berufsorientierung, der Arbeitsförderung oder Arbeitsvermittlung, des Karrierecoachings und in anderen Kontexten sein.</a:t>
            </a:r>
          </a:p>
          <a:p>
            <a:pPr algn="l">
              <a:spcAft>
                <a:spcPts val="600"/>
              </a:spcAft>
            </a:pPr>
            <a:r>
              <a:rPr lang="de-DE" sz="1800" b="0" i="0" u="none" strike="noStrike" baseline="0" dirty="0">
                <a:solidFill>
                  <a:srgbClr val="595959"/>
                </a:solidFill>
                <a:latin typeface="ArialMT"/>
              </a:rPr>
              <a:t>• </a:t>
            </a:r>
            <a:r>
              <a:rPr lang="de-DE" sz="1800" b="0" i="0" u="none" strike="noStrike" baseline="0" dirty="0">
                <a:solidFill>
                  <a:srgbClr val="595959"/>
                </a:solidFill>
                <a:latin typeface="OpenSans-Light"/>
              </a:rPr>
              <a:t>Möchte man zwischen Beratung (</a:t>
            </a:r>
            <a:r>
              <a:rPr lang="de-DE" sz="1800" b="0" i="0" u="none" strike="noStrike" baseline="0" dirty="0" err="1">
                <a:solidFill>
                  <a:srgbClr val="595959"/>
                </a:solidFill>
                <a:latin typeface="OpenSans-Light"/>
              </a:rPr>
              <a:t>counseling</a:t>
            </a:r>
            <a:r>
              <a:rPr lang="de-DE" sz="1800" b="0" i="0" u="none" strike="noStrike" baseline="0" dirty="0">
                <a:solidFill>
                  <a:srgbClr val="595959"/>
                </a:solidFill>
                <a:latin typeface="OpenSans-Light"/>
              </a:rPr>
              <a:t>) und </a:t>
            </a:r>
            <a:r>
              <a:rPr lang="de-DE" sz="1800" b="0" i="0" u="none" strike="noStrike" baseline="0" dirty="0" err="1">
                <a:solidFill>
                  <a:srgbClr val="595959"/>
                </a:solidFill>
                <a:latin typeface="OpenSans-Light"/>
              </a:rPr>
              <a:t>Guidance</a:t>
            </a:r>
            <a:r>
              <a:rPr lang="de-DE" sz="1800" b="0" i="0" u="none" strike="noStrike" baseline="0" dirty="0">
                <a:solidFill>
                  <a:srgbClr val="595959"/>
                </a:solidFill>
                <a:latin typeface="OpenSans-Light"/>
              </a:rPr>
              <a:t> unterscheiden, so wird Beratung meist für eine hilfreiche, problemlösende Interaktion zwischen meist zwei Personen verwendet (Weber, 2013). </a:t>
            </a:r>
            <a:r>
              <a:rPr lang="de-DE" sz="1800" b="0" i="0" u="none" strike="noStrike" baseline="0" dirty="0" err="1">
                <a:solidFill>
                  <a:srgbClr val="595959"/>
                </a:solidFill>
                <a:latin typeface="OpenSans-Light"/>
              </a:rPr>
              <a:t>Guidance</a:t>
            </a:r>
            <a:r>
              <a:rPr lang="de-DE" sz="1800" b="0" i="0" u="none" strike="noStrike" baseline="0" dirty="0">
                <a:solidFill>
                  <a:srgbClr val="595959"/>
                </a:solidFill>
                <a:latin typeface="OpenSans-Light"/>
              </a:rPr>
              <a:t> steht für ein breites Repertoire an Handlungsformaten und umfasst auch andere Angebote der Berufsorientierung, Gruppenberatung oder Informationsdienste (vgl. OECD 2004, S. 19; Kommission der Europäischen Gemeinschaft</a:t>
            </a:r>
          </a:p>
          <a:p>
            <a:pPr algn="l">
              <a:spcAft>
                <a:spcPts val="600"/>
              </a:spcAft>
            </a:pPr>
            <a:r>
              <a:rPr lang="de-AT" sz="1800" b="0" i="0" u="none" strike="noStrike" baseline="0" dirty="0">
                <a:solidFill>
                  <a:srgbClr val="595959"/>
                </a:solidFill>
                <a:latin typeface="OpenSans-Light"/>
              </a:rPr>
              <a:t>2005, S. 11; ELGPN, 2014).</a:t>
            </a:r>
          </a:p>
        </p:txBody>
      </p:sp>
      <p:sp>
        <p:nvSpPr>
          <p:cNvPr id="4" name="Fußzeilenplatzhalter 3">
            <a:extLst>
              <a:ext uri="{FF2B5EF4-FFF2-40B4-BE49-F238E27FC236}">
                <a16:creationId xmlns:a16="http://schemas.microsoft.com/office/drawing/2014/main" id="{396F47A0-4313-470D-BEA5-02311FF26041}"/>
              </a:ext>
            </a:extLst>
          </p:cNvPr>
          <p:cNvSpPr>
            <a:spLocks noGrp="1"/>
          </p:cNvSpPr>
          <p:nvPr>
            <p:ph type="ftr" sz="quarter" idx="11"/>
          </p:nvPr>
        </p:nvSpPr>
        <p:spPr/>
        <p:txBody>
          <a:bodyPr/>
          <a:lstStyle/>
          <a:p>
            <a:r>
              <a:rPr lang="lt-LT"/>
              <a:t>connect-erasmus.eu</a:t>
            </a:r>
          </a:p>
        </p:txBody>
      </p:sp>
      <p:sp>
        <p:nvSpPr>
          <p:cNvPr id="5" name="Textfeld 4">
            <a:extLst>
              <a:ext uri="{FF2B5EF4-FFF2-40B4-BE49-F238E27FC236}">
                <a16:creationId xmlns:a16="http://schemas.microsoft.com/office/drawing/2014/main" id="{AAEF7943-D47A-4DEC-B7AD-45BE24665AE5}"/>
              </a:ext>
            </a:extLst>
          </p:cNvPr>
          <p:cNvSpPr txBox="1"/>
          <p:nvPr/>
        </p:nvSpPr>
        <p:spPr>
          <a:xfrm>
            <a:off x="3935397" y="6224866"/>
            <a:ext cx="4081139" cy="338554"/>
          </a:xfrm>
          <a:prstGeom prst="rect">
            <a:avLst/>
          </a:prstGeom>
          <a:noFill/>
        </p:spPr>
        <p:txBody>
          <a:bodyPr wrap="square" rtlCol="0">
            <a:spAutoFit/>
          </a:bodyPr>
          <a:lstStyle/>
          <a:p>
            <a:r>
              <a:rPr lang="de-DE" sz="1600" dirty="0"/>
              <a:t>Vergleiche Material 2</a:t>
            </a:r>
            <a:endParaRPr lang="de-AT" sz="1600" dirty="0"/>
          </a:p>
        </p:txBody>
      </p:sp>
    </p:spTree>
    <p:extLst>
      <p:ext uri="{BB962C8B-B14F-4D97-AF65-F5344CB8AC3E}">
        <p14:creationId xmlns:p14="http://schemas.microsoft.com/office/powerpoint/2010/main" val="1877867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498217-FFB9-48E0-9751-683C2858ED50}"/>
              </a:ext>
            </a:extLst>
          </p:cNvPr>
          <p:cNvSpPr>
            <a:spLocks noGrp="1"/>
          </p:cNvSpPr>
          <p:nvPr>
            <p:ph type="title"/>
          </p:nvPr>
        </p:nvSpPr>
        <p:spPr>
          <a:xfrm>
            <a:off x="839787" y="629505"/>
            <a:ext cx="10504487" cy="684211"/>
          </a:xfrm>
        </p:spPr>
        <p:txBody>
          <a:bodyPr>
            <a:normAutofit fontScale="90000"/>
          </a:bodyPr>
          <a:lstStyle/>
          <a:p>
            <a:r>
              <a:rPr lang="de-DE" dirty="0"/>
              <a:t>Lernaktivität 1 </a:t>
            </a:r>
            <a:endParaRPr lang="de-AT" dirty="0"/>
          </a:p>
        </p:txBody>
      </p:sp>
      <p:sp>
        <p:nvSpPr>
          <p:cNvPr id="3" name="Textplatzhalter 2">
            <a:extLst>
              <a:ext uri="{FF2B5EF4-FFF2-40B4-BE49-F238E27FC236}">
                <a16:creationId xmlns:a16="http://schemas.microsoft.com/office/drawing/2014/main" id="{A0716796-4372-404B-BDB5-56C298E4D79B}"/>
              </a:ext>
            </a:extLst>
          </p:cNvPr>
          <p:cNvSpPr>
            <a:spLocks noGrp="1"/>
          </p:cNvSpPr>
          <p:nvPr>
            <p:ph type="body" idx="1"/>
          </p:nvPr>
        </p:nvSpPr>
        <p:spPr>
          <a:xfrm>
            <a:off x="728591" y="2336010"/>
            <a:ext cx="10726878" cy="3434476"/>
          </a:xfrm>
        </p:spPr>
        <p:txBody>
          <a:bodyPr/>
          <a:lstStyle/>
          <a:p>
            <a:pPr algn="l">
              <a:spcAft>
                <a:spcPts val="600"/>
              </a:spcAft>
            </a:pPr>
            <a:r>
              <a:rPr lang="de-DE" sz="2000" b="0" i="0" u="none" strike="noStrike" baseline="0" dirty="0">
                <a:solidFill>
                  <a:schemeClr val="tx1"/>
                </a:solidFill>
                <a:latin typeface="OpenSans-Light"/>
              </a:rPr>
              <a:t>Lesen Sie Material Nr. 3 und 4 und diskutieren sie folgende Fragen:</a:t>
            </a:r>
          </a:p>
          <a:p>
            <a:pPr algn="l">
              <a:spcAft>
                <a:spcPts val="600"/>
              </a:spcAft>
            </a:pPr>
            <a:endParaRPr lang="de-DE" sz="2000" b="0" i="0" u="none" strike="noStrike" baseline="0" dirty="0">
              <a:solidFill>
                <a:schemeClr val="tx1"/>
              </a:solidFill>
              <a:latin typeface="OpenSans-Light"/>
            </a:endParaRPr>
          </a:p>
          <a:p>
            <a:pPr algn="l">
              <a:spcAft>
                <a:spcPts val="600"/>
              </a:spcAft>
            </a:pPr>
            <a:r>
              <a:rPr lang="de-DE" sz="2000" b="0" i="0" u="none" strike="noStrike" baseline="0" dirty="0">
                <a:solidFill>
                  <a:schemeClr val="tx1"/>
                </a:solidFill>
                <a:latin typeface="ArialMT"/>
              </a:rPr>
              <a:t>• </a:t>
            </a:r>
            <a:r>
              <a:rPr lang="de-DE" sz="2000" b="0" i="0" u="none" strike="noStrike" baseline="0" dirty="0">
                <a:solidFill>
                  <a:schemeClr val="tx1"/>
                </a:solidFill>
                <a:latin typeface="OpenSans-Light"/>
              </a:rPr>
              <a:t>In welchen Kontext ist CGC heute </a:t>
            </a:r>
            <a:r>
              <a:rPr lang="de-AT" sz="2000" b="0" i="0" u="none" strike="noStrike" baseline="0" dirty="0">
                <a:solidFill>
                  <a:schemeClr val="tx1"/>
                </a:solidFill>
                <a:latin typeface="OpenSans-Light"/>
              </a:rPr>
              <a:t>eingebettet?</a:t>
            </a:r>
          </a:p>
          <a:p>
            <a:pPr algn="l">
              <a:spcAft>
                <a:spcPts val="600"/>
              </a:spcAft>
            </a:pPr>
            <a:r>
              <a:rPr lang="de-DE" sz="2000" b="0" i="0" u="none" strike="noStrike" baseline="0" dirty="0">
                <a:solidFill>
                  <a:schemeClr val="tx1"/>
                </a:solidFill>
                <a:latin typeface="ArialMT"/>
              </a:rPr>
              <a:t>• </a:t>
            </a:r>
            <a:r>
              <a:rPr lang="de-DE" sz="2000" b="0" i="0" u="none" strike="noStrike" baseline="0" dirty="0">
                <a:solidFill>
                  <a:schemeClr val="tx1"/>
                </a:solidFill>
                <a:latin typeface="OpenSans-Light"/>
              </a:rPr>
              <a:t>Was sind die Triebkräfte für den Wandel?</a:t>
            </a:r>
          </a:p>
          <a:p>
            <a:pPr algn="l">
              <a:spcAft>
                <a:spcPts val="600"/>
              </a:spcAft>
            </a:pPr>
            <a:r>
              <a:rPr lang="de-DE" sz="2000" b="0" i="0" u="none" strike="noStrike" baseline="0" dirty="0">
                <a:solidFill>
                  <a:schemeClr val="tx1"/>
                </a:solidFill>
                <a:latin typeface="ArialMT"/>
              </a:rPr>
              <a:t>• </a:t>
            </a:r>
            <a:r>
              <a:rPr lang="de-DE" sz="2000" b="0" i="0" u="none" strike="noStrike" baseline="0" dirty="0">
                <a:solidFill>
                  <a:schemeClr val="tx1"/>
                </a:solidFill>
                <a:latin typeface="OpenSans-Light"/>
              </a:rPr>
              <a:t>Was sind die Veränderungen bei CGC?</a:t>
            </a:r>
          </a:p>
          <a:p>
            <a:pPr algn="l">
              <a:spcAft>
                <a:spcPts val="600"/>
              </a:spcAft>
            </a:pPr>
            <a:r>
              <a:rPr lang="de-DE" sz="2000" b="0" i="0" u="none" strike="noStrike" baseline="0" dirty="0">
                <a:solidFill>
                  <a:schemeClr val="tx1"/>
                </a:solidFill>
                <a:latin typeface="ArialMT"/>
              </a:rPr>
              <a:t>• </a:t>
            </a:r>
            <a:r>
              <a:rPr lang="de-DE" sz="2000" b="0" i="0" u="none" strike="noStrike" baseline="0" dirty="0">
                <a:solidFill>
                  <a:schemeClr val="tx1"/>
                </a:solidFill>
                <a:latin typeface="OpenSans-Light"/>
              </a:rPr>
              <a:t>Was kann CGC den Mitarbeitern bieten?</a:t>
            </a:r>
          </a:p>
          <a:p>
            <a:pPr algn="l"/>
            <a:endParaRPr lang="de-DE" sz="2000" dirty="0">
              <a:solidFill>
                <a:schemeClr val="tx1"/>
              </a:solidFill>
              <a:latin typeface="OpenSans-Light"/>
            </a:endParaRPr>
          </a:p>
          <a:p>
            <a:pPr algn="l"/>
            <a:r>
              <a:rPr lang="de-DE" sz="2000" b="0" i="0" u="none" strike="noStrike" baseline="0" dirty="0">
                <a:solidFill>
                  <a:schemeClr val="tx1"/>
                </a:solidFill>
                <a:latin typeface="OpenSans-Light"/>
              </a:rPr>
              <a:t>Schreiben sie Ihre Überlegungen auf.</a:t>
            </a:r>
          </a:p>
          <a:p>
            <a:pPr algn="l"/>
            <a:endParaRPr lang="de-DE" sz="2000" dirty="0">
              <a:solidFill>
                <a:schemeClr val="tx1"/>
              </a:solidFill>
              <a:latin typeface="OpenSans-Light"/>
            </a:endParaRPr>
          </a:p>
          <a:p>
            <a:pPr algn="l"/>
            <a:r>
              <a:rPr lang="de-DE" sz="2000" b="0" i="0" u="none" strike="noStrike" baseline="0" dirty="0">
                <a:solidFill>
                  <a:schemeClr val="tx1"/>
                </a:solidFill>
                <a:latin typeface="OpenSans-Light"/>
              </a:rPr>
              <a:t>Verwenden Sie Material Nr. 3 und 4</a:t>
            </a:r>
          </a:p>
          <a:p>
            <a:pPr algn="l">
              <a:spcAft>
                <a:spcPts val="600"/>
              </a:spcAft>
            </a:pPr>
            <a:endParaRPr lang="de-AT" sz="2000" b="0" i="0" u="none" strike="noStrike" baseline="0" dirty="0">
              <a:solidFill>
                <a:schemeClr val="tx1"/>
              </a:solidFill>
              <a:latin typeface="OpenSans-Light"/>
            </a:endParaRPr>
          </a:p>
        </p:txBody>
      </p:sp>
      <p:sp>
        <p:nvSpPr>
          <p:cNvPr id="4" name="Fußzeilenplatzhalter 3">
            <a:extLst>
              <a:ext uri="{FF2B5EF4-FFF2-40B4-BE49-F238E27FC236}">
                <a16:creationId xmlns:a16="http://schemas.microsoft.com/office/drawing/2014/main" id="{396F47A0-4313-470D-BEA5-02311FF26041}"/>
              </a:ext>
            </a:extLst>
          </p:cNvPr>
          <p:cNvSpPr>
            <a:spLocks noGrp="1"/>
          </p:cNvSpPr>
          <p:nvPr>
            <p:ph type="ftr" sz="quarter" idx="11"/>
          </p:nvPr>
        </p:nvSpPr>
        <p:spPr/>
        <p:txBody>
          <a:bodyPr/>
          <a:lstStyle/>
          <a:p>
            <a:r>
              <a:rPr lang="lt-LT"/>
              <a:t>connect-erasmus.eu</a:t>
            </a:r>
          </a:p>
        </p:txBody>
      </p:sp>
      <p:pic>
        <p:nvPicPr>
          <p:cNvPr id="6" name="Grafik 5">
            <a:extLst>
              <a:ext uri="{FF2B5EF4-FFF2-40B4-BE49-F238E27FC236}">
                <a16:creationId xmlns:a16="http://schemas.microsoft.com/office/drawing/2014/main" id="{35C20D64-3FC7-4409-A29E-4571B0F0F899}"/>
              </a:ext>
            </a:extLst>
          </p:cNvPr>
          <p:cNvPicPr>
            <a:picLocks noChangeAspect="1"/>
          </p:cNvPicPr>
          <p:nvPr/>
        </p:nvPicPr>
        <p:blipFill>
          <a:blip r:embed="rId2"/>
          <a:stretch>
            <a:fillRect/>
          </a:stretch>
        </p:blipFill>
        <p:spPr>
          <a:xfrm>
            <a:off x="7519386" y="2712737"/>
            <a:ext cx="3824888" cy="3111177"/>
          </a:xfrm>
          <a:prstGeom prst="rect">
            <a:avLst/>
          </a:prstGeom>
        </p:spPr>
      </p:pic>
    </p:spTree>
    <p:extLst>
      <p:ext uri="{BB962C8B-B14F-4D97-AF65-F5344CB8AC3E}">
        <p14:creationId xmlns:p14="http://schemas.microsoft.com/office/powerpoint/2010/main" val="317412566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
  <a:themeElements>
    <a:clrScheme name="Raudona oranžinė">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asirinktinis 3">
      <a:majorFont>
        <a:latin typeface="Open Sans Extra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 template" id="{6C52D79F-18D7-4FA6-A121-BDBD81370BAE}" vid="{B099076F-3487-4F76-89D1-DA1651670C9E}"/>
    </a:ext>
  </a:extLst>
</a:theme>
</file>

<file path=ppt/theme/theme3.xml><?xml version="1.0" encoding="utf-8"?>
<a:theme xmlns:a="http://schemas.openxmlformats.org/drawingml/2006/main" name="1_„Office“ tema">
  <a:themeElements>
    <a:clrScheme name="Raudona oranžinė">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asirinktinis 3">
      <a:majorFont>
        <a:latin typeface="Open Sans Extra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 template" id="{6C52D79F-18D7-4FA6-A121-BDBD81370BAE}" vid="{B099076F-3487-4F76-89D1-DA1651670C9E}"/>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1578</Words>
  <Application>Microsoft Office PowerPoint</Application>
  <PresentationFormat>Breitbild</PresentationFormat>
  <Paragraphs>187</Paragraphs>
  <Slides>23</Slides>
  <Notes>3</Notes>
  <HiddenSlides>0</HiddenSlides>
  <MMClips>0</MMClips>
  <ScaleCrop>false</ScaleCrop>
  <HeadingPairs>
    <vt:vector size="6" baseType="variant">
      <vt:variant>
        <vt:lpstr>Verwendete Schriftarten</vt:lpstr>
      </vt:variant>
      <vt:variant>
        <vt:i4>10</vt:i4>
      </vt:variant>
      <vt:variant>
        <vt:lpstr>Design</vt:lpstr>
      </vt:variant>
      <vt:variant>
        <vt:i4>3</vt:i4>
      </vt:variant>
      <vt:variant>
        <vt:lpstr>Folientitel</vt:lpstr>
      </vt:variant>
      <vt:variant>
        <vt:i4>23</vt:i4>
      </vt:variant>
    </vt:vector>
  </HeadingPairs>
  <TitlesOfParts>
    <vt:vector size="36" baseType="lpstr">
      <vt:lpstr>Arial</vt:lpstr>
      <vt:lpstr>ArialMT</vt:lpstr>
      <vt:lpstr>Calibri</vt:lpstr>
      <vt:lpstr>Calibri Light</vt:lpstr>
      <vt:lpstr>Open Sans</vt:lpstr>
      <vt:lpstr>Open Sans Extrabold</vt:lpstr>
      <vt:lpstr>Open Sans Light</vt:lpstr>
      <vt:lpstr>OpenSans-Bold</vt:lpstr>
      <vt:lpstr>OpenSans-ExtraBold</vt:lpstr>
      <vt:lpstr>OpenSans-Light</vt:lpstr>
      <vt:lpstr>Tema di Office</vt:lpstr>
      <vt:lpstr>„Office“ tema</vt:lpstr>
      <vt:lpstr>1_„Office“ tema</vt:lpstr>
      <vt:lpstr>Modul 4 – Lerneinheit 1</vt:lpstr>
      <vt:lpstr>PowerPoint-Präsentation</vt:lpstr>
      <vt:lpstr>PowerPoint-Präsentation</vt:lpstr>
      <vt:lpstr>Schritte zu den Lernzielen</vt:lpstr>
      <vt:lpstr>Einführung</vt:lpstr>
      <vt:lpstr>Brainstorming &amp; Diskussion </vt:lpstr>
      <vt:lpstr>Lernaktivität 0</vt:lpstr>
      <vt:lpstr>Lernaktivität 1 - Definitionen</vt:lpstr>
      <vt:lpstr>Lernaktivität 1 </vt:lpstr>
      <vt:lpstr>Lernaktivität 2 - Kenntnis der grundlegenden Aspekte der Personalentwicklung (HRD)</vt:lpstr>
      <vt:lpstr>Schritte zu den Lernzielen</vt:lpstr>
      <vt:lpstr>PowerPoint-Präsentation</vt:lpstr>
      <vt:lpstr>PowerPoint-Präsentation</vt:lpstr>
      <vt:lpstr>Lernaktivität 2</vt:lpstr>
      <vt:lpstr>Lernaktivität 3: Entwicklung von Wissen über die Überschneidungen zwischen CGC und HRD in Unternehmen</vt:lpstr>
      <vt:lpstr>Schritte zu den Lernzielen</vt:lpstr>
      <vt:lpstr>Lernaktivität 3 - Einführung</vt:lpstr>
      <vt:lpstr>Lernaktivität 3</vt:lpstr>
      <vt:lpstr>Lernaktivität 4 </vt:lpstr>
      <vt:lpstr>Lernaktivität 4 - Einführung</vt:lpstr>
      <vt:lpstr>Ab – bzw. anschließende Gedanken</vt:lpstr>
      <vt:lpstr>Hausaufgabe</vt:lpstr>
      <vt:lpstr>Danke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UD3’s GOALS</dc:title>
  <dc:creator>Zuanetti Alessandra</dc:creator>
  <cp:lastModifiedBy>Edmund Panzenböck</cp:lastModifiedBy>
  <cp:revision>95</cp:revision>
  <dcterms:created xsi:type="dcterms:W3CDTF">2021-05-17T08:13:07Z</dcterms:created>
  <dcterms:modified xsi:type="dcterms:W3CDTF">2022-08-18T11:41:47Z</dcterms:modified>
</cp:coreProperties>
</file>