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5" r:id="rId3"/>
    <p:sldId id="270" r:id="rId4"/>
    <p:sldId id="267" r:id="rId5"/>
    <p:sldId id="271" r:id="rId6"/>
    <p:sldId id="269" r:id="rId7"/>
    <p:sldId id="263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9" r:id="rId16"/>
    <p:sldId id="280" r:id="rId17"/>
    <p:sldId id="286" r:id="rId18"/>
    <p:sldId id="290" r:id="rId19"/>
    <p:sldId id="282" r:id="rId20"/>
    <p:sldId id="283" r:id="rId21"/>
    <p:sldId id="287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F2EFA-6535-4FF8-B70D-BB4C54C7AC0F}" type="datetimeFigureOut">
              <a:rPr lang="en-IE" smtClean="0"/>
              <a:t>18/08/2022</a:t>
            </a:fld>
            <a:endParaRPr lang="en-I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83726-D9A5-47F0-83EE-0F05FF1C0F76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264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196290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6526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3391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73423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59151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1665204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20228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374742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294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144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4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E8F560F-6B12-46CF-BC2A-49880A7D8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4 –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Lerneinheit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66AB08-80A4-4DA6-9285-EF9AF8720523}"/>
              </a:ext>
            </a:extLst>
          </p:cNvPr>
          <p:cNvSpPr txBox="1"/>
          <p:nvPr/>
        </p:nvSpPr>
        <p:spPr>
          <a:xfrm>
            <a:off x="845820" y="3423234"/>
            <a:ext cx="10615474" cy="1903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Arbeit mit spezifischen Zielgruppen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Nach Vorlage von: Prof. Dr. Peter Weber, Prof. Dr. Bettina </a:t>
            </a:r>
            <a:r>
              <a:rPr kumimoji="0" lang="de-A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Siecke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, Dr. Matthias Zick-Varul</a:t>
            </a: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Wozu</a:t>
            </a:r>
            <a:r>
              <a:rPr lang="en-IE" dirty="0"/>
              <a:t> </a:t>
            </a:r>
            <a:r>
              <a:rPr lang="en-IE" dirty="0" err="1"/>
              <a:t>aber</a:t>
            </a:r>
            <a:r>
              <a:rPr lang="en-IE" dirty="0"/>
              <a:t>? Geld und Moral!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513" y="1350910"/>
            <a:ext cx="4637035" cy="99345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E" dirty="0">
                <a:solidFill>
                  <a:schemeClr val="tx1"/>
                </a:solidFill>
              </a:rPr>
              <a:t>Justice Case – </a:t>
            </a:r>
          </a:p>
          <a:p>
            <a:pPr>
              <a:spcBef>
                <a:spcPts val="600"/>
              </a:spcBef>
            </a:pPr>
            <a:r>
              <a:rPr lang="en-IE" dirty="0" err="1">
                <a:solidFill>
                  <a:schemeClr val="tx1"/>
                </a:solidFill>
              </a:rPr>
              <a:t>Soziale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Gerechtigkeit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937" y="2344367"/>
            <a:ext cx="5373858" cy="434243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de-DE" dirty="0">
                <a:solidFill>
                  <a:schemeClr val="tx1"/>
                </a:solidFill>
              </a:rPr>
              <a:t>Chancenungleichheit und Diskriminierung bedingt, dass Viele ihre Potenziale nicht voll entwickeln können. Das hat Auswirkungen auf ihre wirtschaftliche und gesellschaftliche Position  und Lebenschancen. Es hat </a:t>
            </a:r>
            <a:r>
              <a:rPr lang="de-DE" dirty="0" err="1">
                <a:solidFill>
                  <a:schemeClr val="tx1"/>
                </a:solidFill>
              </a:rPr>
              <a:t>Auswir-kungen</a:t>
            </a:r>
            <a:r>
              <a:rPr lang="de-DE" dirty="0">
                <a:solidFill>
                  <a:schemeClr val="tx1"/>
                </a:solidFill>
              </a:rPr>
              <a:t> auf Wohlbefinden, Gesundheit, und Selbstwertgefühl. Und auf die Teilhabechancen an gesellschaftlichen Entscheidungsprozessen. </a:t>
            </a:r>
          </a:p>
          <a:p>
            <a:pPr marL="0" lvl="0" indent="0">
              <a:buNone/>
            </a:pPr>
            <a:r>
              <a:rPr lang="de-DE" dirty="0">
                <a:solidFill>
                  <a:schemeClr val="tx1"/>
                </a:solidFill>
              </a:rPr>
              <a:t>Das betrifft Menschen aus unterschiedlichsten historischen und aktuellen Gründen, denen sie nur bedingt entgegenwirken können. In einer demokratischen Gesellschaft sind solche Benachteiligungen nicht akzeptabel.</a:t>
            </a:r>
          </a:p>
          <a:p>
            <a:pPr marL="0" lvl="0" indent="0">
              <a:buNone/>
            </a:pPr>
            <a:r>
              <a:rPr lang="de-DE" dirty="0">
                <a:solidFill>
                  <a:schemeClr val="tx1"/>
                </a:solidFill>
              </a:rPr>
              <a:t>(s. auch GG Art.3 Abs.3…)</a:t>
            </a:r>
          </a:p>
          <a:p>
            <a:pPr marL="0" lvl="0" indent="0">
              <a:buNone/>
            </a:pP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6036" y="1350910"/>
            <a:ext cx="5351811" cy="99345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E" dirty="0">
                <a:solidFill>
                  <a:schemeClr val="tx1"/>
                </a:solidFill>
              </a:rPr>
              <a:t>Business Case – </a:t>
            </a:r>
          </a:p>
          <a:p>
            <a:pPr>
              <a:spcBef>
                <a:spcPts val="600"/>
              </a:spcBef>
            </a:pPr>
            <a:r>
              <a:rPr lang="en-IE" dirty="0" err="1">
                <a:solidFill>
                  <a:schemeClr val="tx1"/>
                </a:solidFill>
              </a:rPr>
              <a:t>Wirtschaftliche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Komponente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6036" y="2344367"/>
            <a:ext cx="5157787" cy="33910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1900" dirty="0">
                <a:solidFill>
                  <a:schemeClr val="tx1"/>
                </a:solidFill>
              </a:rPr>
              <a:t>Wenn Arbeitnehmer*innen, aus welchen Gründen auch immer, nicht ihr volles Potenzial entwickeln können, steht dies wirtschaftlichem Erfolg entgegen, weil Organisationen und Gesellschaft nicht vollen Nutzen aus ihren Humanressourcen ziehen können</a:t>
            </a:r>
          </a:p>
          <a:p>
            <a:pPr marL="0" lvl="0" indent="0">
              <a:buNone/>
            </a:pPr>
            <a:r>
              <a:rPr lang="de-DE" sz="1900" dirty="0">
                <a:solidFill>
                  <a:schemeClr val="tx1"/>
                </a:solidFill>
              </a:rPr>
              <a:t>Angesichts der Herausforderungen von Digitalisierung, demografischem Wandel, wachsender Unsicherheit etc. ist es noch unsinniger als je zuvor, Humanressourcen brachliegen zu lassen</a:t>
            </a:r>
            <a:r>
              <a:rPr lang="de-DE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598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Grundhaltungen</a:t>
            </a:r>
            <a:endParaRPr lang="en-IE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05" y="1396312"/>
            <a:ext cx="3970279" cy="993457"/>
          </a:xfrm>
        </p:spPr>
        <p:txBody>
          <a:bodyPr/>
          <a:lstStyle/>
          <a:p>
            <a:r>
              <a:rPr lang="en-IE" dirty="0" err="1">
                <a:solidFill>
                  <a:schemeClr val="tx1"/>
                </a:solidFill>
              </a:rPr>
              <a:t>Kritisch</a:t>
            </a:r>
            <a:r>
              <a:rPr lang="en-IE" dirty="0">
                <a:solidFill>
                  <a:schemeClr val="tx1"/>
                </a:solidFill>
              </a:rPr>
              <a:t>-reflexive Praxis</a:t>
            </a: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2563073"/>
            <a:ext cx="5157787" cy="3391098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Um Individuen zu verstehen, muss man auch Unterschiede in der kollektiven Erfahrung beachten!</a:t>
            </a:r>
          </a:p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Dazu gehört, den eigenen Hintergrund zu reflektieren, und wie er die Wahrnehmung und das Verhalten gegenüber anderen Gruppen beeinflusst </a:t>
            </a:r>
          </a:p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Es ist wichtiger, zuzuhören und individuell nachzufragen als sich festes „Wissen“ über spezifische Gruppen anzueignen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3917" y="1396312"/>
            <a:ext cx="4716578" cy="993457"/>
          </a:xfrm>
        </p:spPr>
        <p:txBody>
          <a:bodyPr/>
          <a:lstStyle/>
          <a:p>
            <a:r>
              <a:rPr lang="en-IE" dirty="0">
                <a:solidFill>
                  <a:schemeClr val="tx1"/>
                </a:solidFill>
              </a:rPr>
              <a:t>Attentive (</a:t>
            </a:r>
            <a:r>
              <a:rPr lang="en-IE" dirty="0" err="1">
                <a:solidFill>
                  <a:schemeClr val="tx1"/>
                </a:solidFill>
              </a:rPr>
              <a:t>achtsame</a:t>
            </a:r>
            <a:r>
              <a:rPr lang="en-IE" dirty="0">
                <a:solidFill>
                  <a:schemeClr val="tx1"/>
                </a:solidFill>
              </a:rPr>
              <a:t>) Beratung</a:t>
            </a: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5" y="2563073"/>
            <a:ext cx="5157787" cy="3391098"/>
          </a:xfrm>
        </p:spPr>
        <p:txBody>
          <a:bodyPr>
            <a:normAutofit lnSpcReduction="10000"/>
          </a:bodyPr>
          <a:lstStyle/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Kritisches Bewusstsein ist notwendig, aber nicht ausreichend!</a:t>
            </a:r>
          </a:p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Grundannahme, dass Menschen normalerweise gute Gründe haben, auf bestimmte Weise zu handeln und zu reagieren – oder nicht zu reagieren und passiv zu bleiben. </a:t>
            </a:r>
          </a:p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Passen Sie Ihre Herangehensweise auf die Bedürfnisse, Erfahrungen, Erwartungen, Ängste etc. der Zielgruppe an, statt zu versuchen, ihnen die Ihren zu vermitteln</a:t>
            </a:r>
          </a:p>
        </p:txBody>
      </p:sp>
    </p:spTree>
    <p:extLst>
      <p:ext uri="{BB962C8B-B14F-4D97-AF65-F5344CB8AC3E}">
        <p14:creationId xmlns:p14="http://schemas.microsoft.com/office/powerpoint/2010/main" val="258675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17447"/>
            <a:ext cx="10911102" cy="1105564"/>
          </a:xfrm>
        </p:spPr>
        <p:txBody>
          <a:bodyPr>
            <a:normAutofit/>
          </a:bodyPr>
          <a:lstStyle/>
          <a:p>
            <a:r>
              <a:rPr lang="en-IE" sz="3200" dirty="0"/>
              <a:t>Beratung </a:t>
            </a:r>
            <a:r>
              <a:rPr lang="en-IE" sz="3200" dirty="0" err="1"/>
              <a:t>spezifischer</a:t>
            </a:r>
            <a:r>
              <a:rPr lang="en-IE" sz="3200" dirty="0"/>
              <a:t> Gruppen - </a:t>
            </a:r>
            <a:r>
              <a:rPr lang="en-IE" sz="3200" u="sng" dirty="0"/>
              <a:t>in </a:t>
            </a:r>
            <a:r>
              <a:rPr lang="en-IE" sz="3200" u="sng" dirty="0" err="1"/>
              <a:t>Unternehmen</a:t>
            </a:r>
            <a:endParaRPr lang="en-IE" sz="3200" u="sng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806" y="2269857"/>
            <a:ext cx="5157787" cy="993457"/>
          </a:xfrm>
        </p:spPr>
        <p:txBody>
          <a:bodyPr/>
          <a:lstStyle/>
          <a:p>
            <a:r>
              <a:rPr lang="en-IE" sz="8800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72" y="2645044"/>
            <a:ext cx="5805985" cy="1567912"/>
          </a:xfrm>
        </p:spPr>
        <p:txBody>
          <a:bodyPr/>
          <a:lstStyle/>
          <a:p>
            <a:r>
              <a:rPr lang="de-DE" sz="2800" dirty="0">
                <a:solidFill>
                  <a:schemeClr val="tx1"/>
                </a:solidFill>
              </a:rPr>
              <a:t>Welche Herausforderungen sehen Sie? </a:t>
            </a:r>
          </a:p>
          <a:p>
            <a:r>
              <a:rPr lang="de-DE" sz="2800" dirty="0">
                <a:solidFill>
                  <a:schemeClr val="tx1"/>
                </a:solidFill>
              </a:rPr>
              <a:t>Welche Chancen sehen Sie?</a:t>
            </a:r>
          </a:p>
        </p:txBody>
      </p:sp>
    </p:spTree>
    <p:extLst>
      <p:ext uri="{BB962C8B-B14F-4D97-AF65-F5344CB8AC3E}">
        <p14:creationId xmlns:p14="http://schemas.microsoft.com/office/powerpoint/2010/main" val="196905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471" y="1455036"/>
            <a:ext cx="4501662" cy="993457"/>
          </a:xfrm>
        </p:spPr>
        <p:txBody>
          <a:bodyPr/>
          <a:lstStyle/>
          <a:p>
            <a:r>
              <a:rPr lang="en-IE" dirty="0" err="1">
                <a:solidFill>
                  <a:schemeClr val="tx1"/>
                </a:solidFill>
              </a:rPr>
              <a:t>Interessierte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Dritte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sind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mit</a:t>
            </a:r>
            <a:r>
              <a:rPr lang="en-IE" dirty="0">
                <a:solidFill>
                  <a:schemeClr val="tx1"/>
                </a:solidFill>
              </a:rPr>
              <a:t> an </a:t>
            </a:r>
            <a:r>
              <a:rPr lang="en-IE" dirty="0" err="1">
                <a:solidFill>
                  <a:schemeClr val="tx1"/>
                </a:solidFill>
              </a:rPr>
              <a:t>Bord</a:t>
            </a:r>
            <a:r>
              <a:rPr lang="en-IE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2563073"/>
            <a:ext cx="5157787" cy="3391098"/>
          </a:xfrm>
        </p:spPr>
        <p:txBody>
          <a:bodyPr>
            <a:normAutofit fontScale="85000" lnSpcReduction="10000"/>
          </a:bodyPr>
          <a:lstStyle/>
          <a:p>
            <a:pPr lvl="0">
              <a:buFontTx/>
              <a:buChar char="-"/>
            </a:pPr>
            <a:r>
              <a:rPr lang="de-DE" b="1" dirty="0">
                <a:solidFill>
                  <a:schemeClr val="tx1"/>
                </a:solidFill>
              </a:rPr>
              <a:t>Zugang</a:t>
            </a:r>
            <a:r>
              <a:rPr lang="de-DE" dirty="0">
                <a:solidFill>
                  <a:schemeClr val="tx1"/>
                </a:solidFill>
              </a:rPr>
              <a:t> kann schwierig sein – Wege, Aufmerksamkeit für den Bedarf zu wecken müssen gefunden werden (Business Case – aber ohne den Justice Case zu vergessen!) – Kombination mit Angeboten zur Personalentwicklung</a:t>
            </a:r>
          </a:p>
          <a:p>
            <a:pPr lvl="0">
              <a:buFontTx/>
              <a:buChar char="-"/>
            </a:pPr>
            <a:r>
              <a:rPr lang="de-DE" b="1" dirty="0">
                <a:solidFill>
                  <a:schemeClr val="tx1"/>
                </a:solidFill>
              </a:rPr>
              <a:t>Kenntnis der Organisation und ihrer Probleme</a:t>
            </a:r>
            <a:r>
              <a:rPr lang="de-DE" dirty="0">
                <a:solidFill>
                  <a:schemeClr val="tx1"/>
                </a:solidFill>
              </a:rPr>
              <a:t>! Es ist wichtig, mit Personalarbeit und Geschäftsführungen „sprachfähig“ zu sein – und die Bedarfe der Firmen zu kennen</a:t>
            </a:r>
          </a:p>
          <a:p>
            <a:pPr lvl="0">
              <a:buFontTx/>
              <a:buChar char="-"/>
            </a:pPr>
            <a:r>
              <a:rPr lang="de-DE" b="1" dirty="0">
                <a:solidFill>
                  <a:schemeClr val="tx1"/>
                </a:solidFill>
              </a:rPr>
              <a:t>Innovationsagent*in sein</a:t>
            </a:r>
            <a:r>
              <a:rPr lang="de-DE" dirty="0">
                <a:solidFill>
                  <a:schemeClr val="tx1"/>
                </a:solidFill>
              </a:rPr>
              <a:t>! Lassen sich berufliche Entwicklung mit unternehmerischem Innovationsvorhaben verbinden, </a:t>
            </a:r>
            <a:r>
              <a:rPr lang="de-DE" dirty="0" err="1">
                <a:solidFill>
                  <a:schemeClr val="tx1"/>
                </a:solidFill>
              </a:rPr>
              <a:t>bzw</a:t>
            </a:r>
            <a:r>
              <a:rPr lang="de-DE" dirty="0">
                <a:solidFill>
                  <a:schemeClr val="tx1"/>
                </a:solidFill>
              </a:rPr>
              <a:t> kann berufliche Beratung Innovationsmotor sein?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515" y="1396312"/>
            <a:ext cx="5575186" cy="993457"/>
          </a:xfrm>
        </p:spPr>
        <p:txBody>
          <a:bodyPr/>
          <a:lstStyle/>
          <a:p>
            <a:r>
              <a:rPr lang="en-IE" dirty="0" err="1">
                <a:solidFill>
                  <a:schemeClr val="tx1"/>
                </a:solidFill>
              </a:rPr>
              <a:t>Vermittler</a:t>
            </a:r>
            <a:r>
              <a:rPr lang="en-IE" dirty="0">
                <a:solidFill>
                  <a:schemeClr val="tx1"/>
                </a:solidFill>
              </a:rPr>
              <a:t>, </a:t>
            </a:r>
            <a:r>
              <a:rPr lang="en-IE" dirty="0" err="1">
                <a:solidFill>
                  <a:schemeClr val="tx1"/>
                </a:solidFill>
              </a:rPr>
              <a:t>Fürsprecher</a:t>
            </a:r>
            <a:r>
              <a:rPr lang="en-IE" dirty="0">
                <a:solidFill>
                  <a:schemeClr val="tx1"/>
                </a:solidFill>
              </a:rPr>
              <a:t>, </a:t>
            </a:r>
            <a:r>
              <a:rPr lang="en-IE" dirty="0" err="1">
                <a:solidFill>
                  <a:schemeClr val="tx1"/>
                </a:solidFill>
              </a:rPr>
              <a:t>Verbündeter</a:t>
            </a:r>
            <a:r>
              <a:rPr lang="en-I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63073"/>
            <a:ext cx="5157787" cy="3391098"/>
          </a:xfrm>
        </p:spPr>
        <p:txBody>
          <a:bodyPr>
            <a:normAutofit lnSpcReduction="10000"/>
          </a:bodyPr>
          <a:lstStyle/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Umgang mit </a:t>
            </a:r>
            <a:r>
              <a:rPr lang="de-DE" b="1" dirty="0">
                <a:solidFill>
                  <a:schemeClr val="tx1"/>
                </a:solidFill>
              </a:rPr>
              <a:t>Interessenkonflikten!</a:t>
            </a:r>
            <a:r>
              <a:rPr lang="de-DE" dirty="0">
                <a:solidFill>
                  <a:schemeClr val="tx1"/>
                </a:solidFill>
              </a:rPr>
              <a:t> (bspw. zw. Abteilungen, zw. Mitarbeiter*in und direktem Vorgesetzten etc.)</a:t>
            </a:r>
          </a:p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Bereitschaft, </a:t>
            </a:r>
            <a:r>
              <a:rPr lang="de-DE" b="1" dirty="0">
                <a:solidFill>
                  <a:schemeClr val="tx1"/>
                </a:solidFill>
              </a:rPr>
              <a:t>Teil des Gesprächs </a:t>
            </a:r>
            <a:r>
              <a:rPr lang="de-DE" dirty="0">
                <a:solidFill>
                  <a:schemeClr val="tx1"/>
                </a:solidFill>
              </a:rPr>
              <a:t>zwischen Mitarbeitenden, Vorgesetzten, Externen, etc. zu sein. (Ist die Aufteilung </a:t>
            </a:r>
            <a:r>
              <a:rPr lang="de-DE" dirty="0" err="1">
                <a:solidFill>
                  <a:schemeClr val="tx1"/>
                </a:solidFill>
              </a:rPr>
              <a:t>AnoV</a:t>
            </a:r>
            <a:r>
              <a:rPr lang="de-DE" dirty="0">
                <a:solidFill>
                  <a:schemeClr val="tx1"/>
                </a:solidFill>
              </a:rPr>
              <a:t>/</a:t>
            </a:r>
            <a:r>
              <a:rPr lang="de-DE" dirty="0" err="1">
                <a:solidFill>
                  <a:schemeClr val="tx1"/>
                </a:solidFill>
              </a:rPr>
              <a:t>AgoV</a:t>
            </a:r>
            <a:r>
              <a:rPr lang="de-DE" dirty="0">
                <a:solidFill>
                  <a:schemeClr val="tx1"/>
                </a:solidFill>
              </a:rPr>
              <a:t> hier noch haltbar?)</a:t>
            </a:r>
          </a:p>
          <a:p>
            <a:pPr lvl="0">
              <a:buFontTx/>
              <a:buChar char="-"/>
            </a:pPr>
            <a:r>
              <a:rPr lang="de-DE" b="1" dirty="0">
                <a:solidFill>
                  <a:schemeClr val="tx1"/>
                </a:solidFill>
              </a:rPr>
              <a:t>Fürsprecher*in</a:t>
            </a:r>
            <a:r>
              <a:rPr lang="de-DE" dirty="0">
                <a:solidFill>
                  <a:schemeClr val="tx1"/>
                </a:solidFill>
              </a:rPr>
              <a:t> sein wo gebraucht und gefragt, </a:t>
            </a:r>
            <a:r>
              <a:rPr lang="de-DE" b="1" dirty="0">
                <a:solidFill>
                  <a:schemeClr val="tx1"/>
                </a:solidFill>
              </a:rPr>
              <a:t>Verbündeter</a:t>
            </a:r>
            <a:r>
              <a:rPr lang="de-DE" dirty="0">
                <a:solidFill>
                  <a:schemeClr val="tx1"/>
                </a:solidFill>
              </a:rPr>
              <a:t> sein zu jeder Zeit, und </a:t>
            </a:r>
            <a:r>
              <a:rPr lang="de-DE" b="1" dirty="0">
                <a:solidFill>
                  <a:schemeClr val="tx1"/>
                </a:solidFill>
              </a:rPr>
              <a:t>Mitsprache</a:t>
            </a:r>
            <a:r>
              <a:rPr lang="de-DE" dirty="0">
                <a:solidFill>
                  <a:schemeClr val="tx1"/>
                </a:solidFill>
              </a:rPr>
              <a:t> der Betroffenen ermöglichen und einfordern, wo immer möglich</a:t>
            </a:r>
          </a:p>
        </p:txBody>
      </p:sp>
      <p:sp>
        <p:nvSpPr>
          <p:cNvPr id="12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485472"/>
            <a:ext cx="10911102" cy="678815"/>
          </a:xfrm>
        </p:spPr>
        <p:txBody>
          <a:bodyPr>
            <a:normAutofit/>
          </a:bodyPr>
          <a:lstStyle/>
          <a:p>
            <a:r>
              <a:rPr lang="en-IE" sz="3200" dirty="0"/>
              <a:t>Beratung </a:t>
            </a:r>
            <a:r>
              <a:rPr lang="en-IE" sz="3200" dirty="0" err="1"/>
              <a:t>spezifischer</a:t>
            </a:r>
            <a:r>
              <a:rPr lang="en-IE" sz="3200" dirty="0"/>
              <a:t> Gruppen - </a:t>
            </a:r>
            <a:r>
              <a:rPr lang="en-IE" sz="3200" u="sng" dirty="0"/>
              <a:t>in </a:t>
            </a:r>
            <a:r>
              <a:rPr lang="en-IE" sz="3200" u="sng" dirty="0" err="1"/>
              <a:t>Unternehmen</a:t>
            </a:r>
            <a:endParaRPr lang="en-IE" sz="3200" u="sng" dirty="0"/>
          </a:p>
        </p:txBody>
      </p:sp>
    </p:spTree>
    <p:extLst>
      <p:ext uri="{BB962C8B-B14F-4D97-AF65-F5344CB8AC3E}">
        <p14:creationId xmlns:p14="http://schemas.microsoft.com/office/powerpoint/2010/main" val="405088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6" y="289883"/>
            <a:ext cx="10515600" cy="781685"/>
          </a:xfrm>
        </p:spPr>
        <p:txBody>
          <a:bodyPr/>
          <a:lstStyle/>
          <a:p>
            <a:r>
              <a:rPr lang="en-IE" dirty="0" err="1"/>
              <a:t>Vier</a:t>
            </a:r>
            <a:r>
              <a:rPr lang="en-IE" dirty="0"/>
              <a:t> </a:t>
            </a:r>
            <a:r>
              <a:rPr lang="en-IE" dirty="0" err="1"/>
              <a:t>Beispiele</a:t>
            </a:r>
            <a:endParaRPr lang="en-IE" dirty="0"/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6D42A6D8-77A5-4415-B9F0-B825407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28CF4E05-41E6-4899-8582-4F1C6202B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5802" y="1815409"/>
            <a:ext cx="4558349" cy="91757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People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Color</a:t>
            </a:r>
            <a:endParaRPr lang="en-IE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2E0D520E-0400-4AAE-87D9-C9A74C9B9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8815" y="2418397"/>
            <a:ext cx="5140750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BAEB6828-AA17-4327-B003-B1041BD70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1227" y="3714409"/>
            <a:ext cx="4558348" cy="803016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tx1"/>
                </a:solidFill>
              </a:rPr>
              <a:t>Ältere Arbeitnehmer*innen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278BAB66-DBF5-4A66-AA98-206F72FEA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363" y="1856237"/>
            <a:ext cx="4558349" cy="466586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tx1"/>
                </a:solidFill>
              </a:rPr>
              <a:t>An- und Ungelernte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CB3EFEB8-2826-4E4F-A4E7-082574906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396" y="2418397"/>
            <a:ext cx="5076185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id="{82D2C4B0-2A4B-44E6-91CC-B3C1BDCAB6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>
                <a:solidFill>
                  <a:schemeClr val="tx1"/>
                </a:solidFill>
              </a:rPr>
              <a:t>Menschen mit Behinderung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955D67F6-D0A9-4578-A1EC-7CC17856B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15" name="Lygiašonis trikampis 14">
            <a:extLst>
              <a:ext uri="{FF2B5EF4-FFF2-40B4-BE49-F238E27FC236}">
                <a16:creationId xmlns:a16="http://schemas.microsoft.com/office/drawing/2014/main" id="{65AE614E-90E8-4063-B51C-25D2BD540429}"/>
              </a:ext>
            </a:extLst>
          </p:cNvPr>
          <p:cNvSpPr/>
          <p:nvPr/>
        </p:nvSpPr>
        <p:spPr>
          <a:xfrm rot="5400000">
            <a:off x="786140" y="187313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4D5A4894-2993-4DAA-8D51-A1D8709A92BB}"/>
              </a:ext>
            </a:extLst>
          </p:cNvPr>
          <p:cNvSpPr/>
          <p:nvPr/>
        </p:nvSpPr>
        <p:spPr>
          <a:xfrm>
            <a:off x="837397" y="190792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1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7" name="Lygiašonis trikampis 16">
            <a:extLst>
              <a:ext uri="{FF2B5EF4-FFF2-40B4-BE49-F238E27FC236}">
                <a16:creationId xmlns:a16="http://schemas.microsoft.com/office/drawing/2014/main" id="{0BC9123D-A79A-4830-A53B-4DAFF16B4302}"/>
              </a:ext>
            </a:extLst>
          </p:cNvPr>
          <p:cNvSpPr/>
          <p:nvPr/>
        </p:nvSpPr>
        <p:spPr>
          <a:xfrm rot="5400000">
            <a:off x="786140" y="3780337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id="{13081360-5B69-4AD6-83FC-7F7147EE996F}"/>
              </a:ext>
            </a:extLst>
          </p:cNvPr>
          <p:cNvSpPr/>
          <p:nvPr/>
        </p:nvSpPr>
        <p:spPr>
          <a:xfrm>
            <a:off x="837397" y="38151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2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9" name="Lygiašonis trikampis 18">
            <a:extLst>
              <a:ext uri="{FF2B5EF4-FFF2-40B4-BE49-F238E27FC236}">
                <a16:creationId xmlns:a16="http://schemas.microsoft.com/office/drawing/2014/main" id="{4C7FBF33-D4CC-464D-9094-B69B3E189A30}"/>
              </a:ext>
            </a:extLst>
          </p:cNvPr>
          <p:cNvSpPr/>
          <p:nvPr/>
        </p:nvSpPr>
        <p:spPr>
          <a:xfrm rot="5400000">
            <a:off x="6209993" y="1870076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id="{3FE4AA40-C5D3-4F79-93D6-2B958481F249}"/>
              </a:ext>
            </a:extLst>
          </p:cNvPr>
          <p:cNvSpPr/>
          <p:nvPr/>
        </p:nvSpPr>
        <p:spPr>
          <a:xfrm>
            <a:off x="6261250" y="19048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3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id="{6C95A63D-259A-4743-A53F-113824290EFC}"/>
              </a:ext>
            </a:extLst>
          </p:cNvPr>
          <p:cNvSpPr/>
          <p:nvPr/>
        </p:nvSpPr>
        <p:spPr>
          <a:xfrm rot="5400000">
            <a:off x="6209992" y="3780337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id="{215B05C8-04F1-465A-9A77-4AD955AFE366}"/>
              </a:ext>
            </a:extLst>
          </p:cNvPr>
          <p:cNvSpPr/>
          <p:nvPr/>
        </p:nvSpPr>
        <p:spPr>
          <a:xfrm>
            <a:off x="6261249" y="38151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4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37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91" y="290397"/>
            <a:ext cx="10515600" cy="781685"/>
          </a:xfrm>
        </p:spPr>
        <p:txBody>
          <a:bodyPr/>
          <a:lstStyle/>
          <a:p>
            <a:r>
              <a:rPr lang="en-IE" dirty="0" err="1"/>
              <a:t>Vier</a:t>
            </a:r>
            <a:r>
              <a:rPr lang="en-IE" dirty="0"/>
              <a:t> </a:t>
            </a:r>
            <a:r>
              <a:rPr lang="en-IE" dirty="0" err="1"/>
              <a:t>Beispiele</a:t>
            </a:r>
            <a:endParaRPr lang="en-IE" dirty="0"/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6D42A6D8-77A5-4415-B9F0-B825407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28CF4E05-41E6-4899-8582-4F1C6202B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5802" y="1278514"/>
            <a:ext cx="3288767" cy="60552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People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Color</a:t>
            </a:r>
            <a:endParaRPr lang="en-IE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2E0D520E-0400-4AAE-87D9-C9A74C9B9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8815" y="2418397"/>
            <a:ext cx="5140750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BAEB6828-AA17-4327-B003-B1041BD70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1227" y="5081816"/>
            <a:ext cx="4558348" cy="803016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tx1"/>
                </a:solidFill>
              </a:rPr>
              <a:t>Ältere Arbeitnehmer*innen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278BAB66-DBF5-4A66-AA98-206F72FEA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363" y="1369675"/>
            <a:ext cx="4015481" cy="466586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tx1"/>
                </a:solidFill>
              </a:rPr>
              <a:t>An- und Ungelernte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CB3EFEB8-2826-4E4F-A4E7-082574906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396" y="2418397"/>
            <a:ext cx="5076185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id="{82D2C4B0-2A4B-44E6-91CC-B3C1BDCAB6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93864" y="5167388"/>
            <a:ext cx="4558348" cy="466586"/>
          </a:xfrm>
        </p:spPr>
        <p:txBody>
          <a:bodyPr>
            <a:normAutofit fontScale="85000" lnSpcReduction="10000"/>
          </a:bodyPr>
          <a:lstStyle/>
          <a:p>
            <a:r>
              <a:rPr lang="de-DE" dirty="0">
                <a:solidFill>
                  <a:schemeClr val="tx1"/>
                </a:solidFill>
              </a:rPr>
              <a:t>Menschen mit Behinderung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955D67F6-D0A9-4578-A1EC-7CC17856B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5078920"/>
            <a:ext cx="4558348" cy="598142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15" name="Lygiašonis trikampis 14">
            <a:extLst>
              <a:ext uri="{FF2B5EF4-FFF2-40B4-BE49-F238E27FC236}">
                <a16:creationId xmlns:a16="http://schemas.microsoft.com/office/drawing/2014/main" id="{65AE614E-90E8-4063-B51C-25D2BD540429}"/>
              </a:ext>
            </a:extLst>
          </p:cNvPr>
          <p:cNvSpPr/>
          <p:nvPr/>
        </p:nvSpPr>
        <p:spPr>
          <a:xfrm rot="5400000">
            <a:off x="786140" y="1386569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4D5A4894-2993-4DAA-8D51-A1D8709A92BB}"/>
              </a:ext>
            </a:extLst>
          </p:cNvPr>
          <p:cNvSpPr/>
          <p:nvPr/>
        </p:nvSpPr>
        <p:spPr>
          <a:xfrm>
            <a:off x="837397" y="142135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1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7" name="Lygiašonis trikampis 16">
            <a:extLst>
              <a:ext uri="{FF2B5EF4-FFF2-40B4-BE49-F238E27FC236}">
                <a16:creationId xmlns:a16="http://schemas.microsoft.com/office/drawing/2014/main" id="{0BC9123D-A79A-4830-A53B-4DAFF16B4302}"/>
              </a:ext>
            </a:extLst>
          </p:cNvPr>
          <p:cNvSpPr/>
          <p:nvPr/>
        </p:nvSpPr>
        <p:spPr>
          <a:xfrm rot="5400000">
            <a:off x="786140" y="5147744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id="{13081360-5B69-4AD6-83FC-7F7147EE996F}"/>
              </a:ext>
            </a:extLst>
          </p:cNvPr>
          <p:cNvSpPr/>
          <p:nvPr/>
        </p:nvSpPr>
        <p:spPr>
          <a:xfrm>
            <a:off x="837397" y="518253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2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9" name="Lygiašonis trikampis 18">
            <a:extLst>
              <a:ext uri="{FF2B5EF4-FFF2-40B4-BE49-F238E27FC236}">
                <a16:creationId xmlns:a16="http://schemas.microsoft.com/office/drawing/2014/main" id="{4C7FBF33-D4CC-464D-9094-B69B3E189A30}"/>
              </a:ext>
            </a:extLst>
          </p:cNvPr>
          <p:cNvSpPr/>
          <p:nvPr/>
        </p:nvSpPr>
        <p:spPr>
          <a:xfrm rot="5400000">
            <a:off x="6209993" y="1333180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id="{3FE4AA40-C5D3-4F79-93D6-2B958481F249}"/>
              </a:ext>
            </a:extLst>
          </p:cNvPr>
          <p:cNvSpPr/>
          <p:nvPr/>
        </p:nvSpPr>
        <p:spPr>
          <a:xfrm>
            <a:off x="6261250" y="136796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3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id="{6C95A63D-259A-4743-A53F-113824290EFC}"/>
              </a:ext>
            </a:extLst>
          </p:cNvPr>
          <p:cNvSpPr/>
          <p:nvPr/>
        </p:nvSpPr>
        <p:spPr>
          <a:xfrm rot="5400000">
            <a:off x="6209992" y="5147744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id="{215B05C8-04F1-465A-9A77-4AD955AFE366}"/>
              </a:ext>
            </a:extLst>
          </p:cNvPr>
          <p:cNvSpPr/>
          <p:nvPr/>
        </p:nvSpPr>
        <p:spPr>
          <a:xfrm>
            <a:off x="6261249" y="518253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4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3" name="Teksto vietos rezervavimo ženklas 5">
            <a:extLst>
              <a:ext uri="{FF2B5EF4-FFF2-40B4-BE49-F238E27FC236}">
                <a16:creationId xmlns:a16="http://schemas.microsoft.com/office/drawing/2014/main" id="{BEE33440-7B31-44C6-B361-EF9ADF353CBD}"/>
              </a:ext>
            </a:extLst>
          </p:cNvPr>
          <p:cNvSpPr txBox="1">
            <a:spLocks/>
          </p:cNvSpPr>
          <p:nvPr/>
        </p:nvSpPr>
        <p:spPr>
          <a:xfrm>
            <a:off x="2365695" y="1894305"/>
            <a:ext cx="7231845" cy="3081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dirty="0">
                <a:solidFill>
                  <a:schemeClr val="tx1"/>
                </a:solidFill>
              </a:rPr>
              <a:t>Dies sind </a:t>
            </a:r>
            <a:r>
              <a:rPr lang="de-DE" u="sng" dirty="0">
                <a:solidFill>
                  <a:srgbClr val="B23D0C"/>
                </a:solidFill>
              </a:rPr>
              <a:t>nur Beispiele </a:t>
            </a:r>
            <a:r>
              <a:rPr lang="de-DE" dirty="0"/>
              <a:t>– </a:t>
            </a:r>
            <a:endParaRPr lang="de-DE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Es gibt </a:t>
            </a:r>
            <a:r>
              <a:rPr lang="de-DE" u="sng" dirty="0">
                <a:solidFill>
                  <a:schemeClr val="tx1"/>
                </a:solidFill>
              </a:rPr>
              <a:t>viele</a:t>
            </a:r>
            <a:r>
              <a:rPr lang="de-DE" dirty="0">
                <a:solidFill>
                  <a:schemeClr val="tx1"/>
                </a:solidFill>
              </a:rPr>
              <a:t> weitere Gruppen, die besonderer Aufmerksamkeit verdienen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Gruppen sind </a:t>
            </a:r>
            <a:r>
              <a:rPr lang="de-DE" u="sng" dirty="0">
                <a:solidFill>
                  <a:schemeClr val="tx1"/>
                </a:solidFill>
              </a:rPr>
              <a:t>nie</a:t>
            </a:r>
            <a:r>
              <a:rPr lang="de-DE" dirty="0">
                <a:solidFill>
                  <a:schemeClr val="tx1"/>
                </a:solidFill>
              </a:rPr>
              <a:t> homogen!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Gruppen überschneiden sich (Intersektionalität)!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tx1"/>
                </a:solidFill>
              </a:rPr>
              <a:t>Ziel ist nicht umfassendes Wissen zu einzelnen Gruppen, sondern zu reflektieren, wie mit </a:t>
            </a:r>
            <a:r>
              <a:rPr lang="de-DE" u="sng" dirty="0">
                <a:solidFill>
                  <a:schemeClr val="tx1"/>
                </a:solidFill>
              </a:rPr>
              <a:t>Individuen als Individuen</a:t>
            </a:r>
            <a:r>
              <a:rPr lang="de-DE" dirty="0">
                <a:solidFill>
                  <a:schemeClr val="tx1"/>
                </a:solidFill>
              </a:rPr>
              <a:t> in und zwischen spezifischen Gruppen produktiv gearbeitet werden kann</a:t>
            </a:r>
            <a:r>
              <a:rPr lang="en-IE" dirty="0">
                <a:solidFill>
                  <a:schemeClr val="tx1"/>
                </a:solidFill>
              </a:rPr>
              <a:t>!</a:t>
            </a:r>
          </a:p>
          <a:p>
            <a:pPr marL="457200" indent="-457200">
              <a:buFontTx/>
              <a:buChar char="-"/>
            </a:pPr>
            <a:endParaRPr lang="en-IE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9567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35 Minuten Gruppenarbeit</a:t>
            </a:r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2"/>
            <a:ext cx="7491412" cy="993457"/>
          </a:xfrm>
        </p:spPr>
        <p:txBody>
          <a:bodyPr/>
          <a:lstStyle/>
          <a:p>
            <a:r>
              <a:rPr lang="de-DE" i="1" dirty="0">
                <a:solidFill>
                  <a:schemeClr val="accent3"/>
                </a:solidFill>
              </a:rPr>
              <a:t>Mit den Texten haben Sie ein Aufgabenblatt erhalten (Einteilung in Gruppen A bis D)</a:t>
            </a: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77550"/>
            <a:ext cx="7262812" cy="21310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DE" b="1" dirty="0">
                <a:solidFill>
                  <a:schemeClr val="tx1"/>
                </a:solidFill>
              </a:rPr>
              <a:t>Lesen und besprechen Sie die Aufgabe</a:t>
            </a:r>
          </a:p>
          <a:p>
            <a:pPr lvl="0"/>
            <a:r>
              <a:rPr lang="de-DE" b="1" dirty="0">
                <a:solidFill>
                  <a:schemeClr val="tx1"/>
                </a:solidFill>
              </a:rPr>
              <a:t>Führen Sie die Aufgabe durch wie beschrieben (die Texte haben Sie mit Hintergrundwissen ausgestattet – sie müssen hier nicht weiter bearbeitet werden)</a:t>
            </a:r>
          </a:p>
          <a:p>
            <a:pPr lvl="0"/>
            <a:r>
              <a:rPr lang="de-DE" b="1" dirty="0">
                <a:solidFill>
                  <a:schemeClr val="tx1"/>
                </a:solidFill>
              </a:rPr>
              <a:t>Präsentieren Sie Ihre Ergebnisse informell (also keine </a:t>
            </a:r>
            <a:r>
              <a:rPr lang="de-DE" b="1" dirty="0" err="1">
                <a:solidFill>
                  <a:schemeClr val="tx1"/>
                </a:solidFill>
              </a:rPr>
              <a:t>Powerpoint</a:t>
            </a:r>
            <a:r>
              <a:rPr lang="de-DE" b="1" dirty="0">
                <a:solidFill>
                  <a:schemeClr val="tx1"/>
                </a:solidFill>
              </a:rPr>
              <a:t> oder so…)</a:t>
            </a:r>
          </a:p>
          <a:p>
            <a:pPr lvl="0"/>
            <a:r>
              <a:rPr lang="de-DE" b="1" dirty="0">
                <a:solidFill>
                  <a:schemeClr val="tx1"/>
                </a:solidFill>
              </a:rPr>
              <a:t>Halten Sie nicht mit Fragen und kritischen Einwürfen zurück!</a:t>
            </a:r>
          </a:p>
          <a:p>
            <a:pPr marL="0" indent="0">
              <a:buNone/>
            </a:pPr>
            <a:endParaRPr lang="lt-LT" sz="1000" dirty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B59929F-08DC-5B4C-9544-A33339D9A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6" r="11982"/>
          <a:stretch/>
        </p:blipFill>
        <p:spPr>
          <a:xfrm>
            <a:off x="8331200" y="2046922"/>
            <a:ext cx="3576917" cy="3429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1336E85-5B5E-F24F-9C84-D2FC8D380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1" r="27333"/>
          <a:stretch/>
        </p:blipFill>
        <p:spPr>
          <a:xfrm>
            <a:off x="8216153" y="2046922"/>
            <a:ext cx="3666565" cy="36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1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78" y="968728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/>
              <a:t>A) Beratung </a:t>
            </a:r>
            <a:r>
              <a:rPr lang="en-IE" dirty="0" err="1"/>
              <a:t>für</a:t>
            </a:r>
            <a:r>
              <a:rPr lang="en-IE" dirty="0"/>
              <a:t> An- und </a:t>
            </a:r>
            <a:r>
              <a:rPr lang="en-IE" dirty="0" err="1"/>
              <a:t>Ungelernte</a:t>
            </a:r>
            <a:br>
              <a:rPr lang="en-IE" dirty="0"/>
            </a:br>
            <a:endParaRPr lang="en-IE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723" y="1506565"/>
            <a:ext cx="5157787" cy="99345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Einige der Probleme: 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467" y="4703755"/>
            <a:ext cx="11719357" cy="1225102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 Persistenz, um Zugang zu finden (direkt und indirekt) 	- Alternative Beratungs- und Bildungsformate   - Geduld in der Argumentation  - mit Wenigen pilotieren, um dann zu verallgemeinern  - Vernetzung, auch wegen externer Fördermittel - Involvierung von Kammern, Arbeitnehmervertretungen etc.</a:t>
            </a: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id="{2E965890-FB2B-4370-BB02-803F027B9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1972107"/>
            <a:ext cx="5574326" cy="277196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de-DE" dirty="0">
                <a:solidFill>
                  <a:schemeClr val="tx1"/>
                </a:solidFill>
              </a:rPr>
              <a:t>Reflektieren Sie Ihr eigenes Bildungs- und Klassenprivileg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Sind Sie achtsam hinsichtlich der Lernbedarfe vor dem Hintergrund negativer Erfahrungen mit Bildungsinstitutionen und Behörden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Sind Sie achtsam hinsichtlich der Lebenssituationen mit ihren Zwängen und Anforderungen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Beziehen Sie Potenziale außerhalb der Erwerbsarbeit mit ein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Erkunden Sie frühere Berufswünsche, verpasste Gelegenheiten?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1540" y="1032737"/>
            <a:ext cx="5351811" cy="99345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Einige Ansätze:</a:t>
            </a:r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649" y="4271625"/>
            <a:ext cx="5157787" cy="46157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In Unternehmen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209446" y="2035665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Ungleicher Zugang zu Bildung</a:t>
            </a:r>
          </a:p>
          <a:p>
            <a:r>
              <a:rPr lang="de-DE" dirty="0">
                <a:solidFill>
                  <a:schemeClr val="tx1"/>
                </a:solidFill>
              </a:rPr>
              <a:t>Kulturelle Erwartungen(“</a:t>
            </a:r>
            <a:r>
              <a:rPr lang="de-DE" dirty="0" err="1">
                <a:solidFill>
                  <a:schemeClr val="tx1"/>
                </a:solidFill>
              </a:rPr>
              <a:t>learning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labour</a:t>
            </a:r>
            <a:r>
              <a:rPr lang="de-DE" dirty="0">
                <a:solidFill>
                  <a:schemeClr val="tx1"/>
                </a:solidFill>
              </a:rPr>
              <a:t>” – Paul Willis)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Frühes Einkommen als Unabhängigkeit und Anerkennung 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Niedrige Erwartungen mit Auswirkungen auf Schulbildung und Selbstwirksamkeit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84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78" y="968728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/>
              <a:t>A) Beratung </a:t>
            </a:r>
            <a:r>
              <a:rPr lang="en-IE" dirty="0" err="1"/>
              <a:t>für</a:t>
            </a:r>
            <a:r>
              <a:rPr lang="en-IE" dirty="0"/>
              <a:t> An- und </a:t>
            </a:r>
            <a:r>
              <a:rPr lang="en-IE" dirty="0" err="1"/>
              <a:t>Ungelernte</a:t>
            </a:r>
            <a:br>
              <a:rPr lang="en-IE" dirty="0"/>
            </a:br>
            <a:endParaRPr lang="en-IE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723" y="1506565"/>
            <a:ext cx="5157787" cy="99345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Einige der Probleme: 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467" y="4703755"/>
            <a:ext cx="11719357" cy="1225102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 Persistenz, um Zugang zu finden (direkt und indirekt) 	- Alternative Beratungs- und Bildungsformate   - Geduld in der Argumentation  - mit Wenigen pilotieren, um dann zu verallgemeinern  - Vernetzung, auch wegen externer Fördermittel - Involvierung von Kammern, Arbeitnehmervertretungen etc.</a:t>
            </a: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id="{2E965890-FB2B-4370-BB02-803F027B9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1972107"/>
            <a:ext cx="5574326" cy="277196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de-DE" dirty="0">
                <a:solidFill>
                  <a:schemeClr val="tx1"/>
                </a:solidFill>
              </a:rPr>
              <a:t>Reflektieren Sie Ihr eigenes Bildungs- und Klassenprivileg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Sind Sie achtsam hinsichtlich der Lernbedarfe vor dem Hintergrund negativer Erfahrungen mit Bildungsinstitutionen und Behörden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Sind Sie achtsam hinsichtlich der Lebenssituationen mit ihren Zwängen und Anforderungen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Beziehen Sie Potenziale außerhalb der Erwerbsarbeit mit ein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Erkunden Sie frühere Berufswünsche, verpasste Gelegenheiten?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1540" y="1032737"/>
            <a:ext cx="5351811" cy="99345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Einige Ansätze:</a:t>
            </a:r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649" y="4271625"/>
            <a:ext cx="5157787" cy="46157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In Unternehmen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209446" y="2035665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Ungleicher Zugang zu Bildung</a:t>
            </a:r>
          </a:p>
          <a:p>
            <a:r>
              <a:rPr lang="de-DE" dirty="0">
                <a:solidFill>
                  <a:schemeClr val="tx1"/>
                </a:solidFill>
              </a:rPr>
              <a:t>Kulturelle Erwartungen(“</a:t>
            </a:r>
            <a:r>
              <a:rPr lang="de-DE" dirty="0" err="1">
                <a:solidFill>
                  <a:schemeClr val="tx1"/>
                </a:solidFill>
              </a:rPr>
              <a:t>learning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labour</a:t>
            </a:r>
            <a:r>
              <a:rPr lang="de-DE" dirty="0">
                <a:solidFill>
                  <a:schemeClr val="tx1"/>
                </a:solidFill>
              </a:rPr>
              <a:t>” – Paul Willis)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Frühes Einkommen als Unabhängigkeit und Anerkennung. 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Niedrige Erwartungen mit Auswirkungen auf Schulbildung und Selbstwirksamkeit</a:t>
            </a:r>
          </a:p>
          <a:p>
            <a:endParaRPr lang="en-I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7CF19-7273-4D15-BA53-452C302D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9584">
            <a:off x="1464007" y="1251288"/>
            <a:ext cx="2057400" cy="26479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4F1D2FC-ECEB-4821-A570-5F7BD9CE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3817">
            <a:off x="4138381" y="1151609"/>
            <a:ext cx="7035934" cy="4826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590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B) Beratung </a:t>
            </a:r>
            <a:r>
              <a:rPr lang="en-IE" dirty="0" err="1"/>
              <a:t>ältere</a:t>
            </a:r>
            <a:r>
              <a:rPr lang="en-IE" dirty="0"/>
              <a:t> </a:t>
            </a:r>
            <a:r>
              <a:rPr lang="en-IE" dirty="0" err="1"/>
              <a:t>Arbeitnehmer</a:t>
            </a:r>
            <a:r>
              <a:rPr lang="en-IE" dirty="0"/>
              <a:t>*</a:t>
            </a:r>
            <a:r>
              <a:rPr lang="en-IE" dirty="0" err="1"/>
              <a:t>innen</a:t>
            </a:r>
            <a:endParaRPr lang="en-IE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558" y="4911418"/>
            <a:ext cx="10504006" cy="1163507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Deutlicher Business Case vor Hintergrund des demografischen Wandels und Erfahrung 	- Neubewertung und Revitalisierung “stagnierender” Laufbahnen                  	    - Horizontale Entwicklungspfade mit praktischem/erfahrungsbasiertem Lernen</a:t>
            </a: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id="{2E965890-FB2B-4370-BB02-803F027B9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1972107"/>
            <a:ext cx="5183188" cy="2771968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>
                <a:solidFill>
                  <a:schemeClr val="tx1"/>
                </a:solidFill>
              </a:rPr>
              <a:t>Fokus auf effektive und kürzere Fortbildungen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Aufbau auf existierenden Kenntnissen und Fähigkeiten, Nutzung </a:t>
            </a:r>
            <a:r>
              <a:rPr lang="de-DE" dirty="0" err="1">
                <a:solidFill>
                  <a:schemeClr val="tx1"/>
                </a:solidFill>
              </a:rPr>
              <a:t>konnektiver</a:t>
            </a:r>
            <a:r>
              <a:rPr lang="de-DE" dirty="0">
                <a:solidFill>
                  <a:schemeClr val="tx1"/>
                </a:solidFill>
              </a:rPr>
              <a:t> Formate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Erkundung von Potenzialen über das gesamte Arbeitsleben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Erhaltung biografischer Kontinuität und Anerkennung der Lebensleistung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276558" y="2155693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Wahrnehmung: wenig verbleibende Zeit für einen “Return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Investment”</a:t>
            </a:r>
          </a:p>
          <a:p>
            <a:r>
              <a:rPr lang="de-DE" dirty="0">
                <a:solidFill>
                  <a:schemeClr val="tx1"/>
                </a:solidFill>
              </a:rPr>
              <a:t>Distanz zu Lernroutinen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Frustration nach längeren Zeiten am falschen Platz, Sackgassenpositionen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Aufforderung zum „lebenslangen Lernen“ kann als Entwertung bestehender Fähigkeiten, Kenntnisse und Erfahrung interpretiert werden</a:t>
            </a:r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723" y="1506565"/>
            <a:ext cx="5157787" cy="99345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Einige der Probleme: 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1540" y="1032737"/>
            <a:ext cx="5351811" cy="99345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Einige Ansätze:</a:t>
            </a:r>
          </a:p>
        </p:txBody>
      </p:sp>
      <p:sp>
        <p:nvSpPr>
          <p:cNvPr id="15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723" y="4432309"/>
            <a:ext cx="5157787" cy="496729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In Unternehmen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04630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Meine Vergangenheit</a:t>
            </a:r>
            <a:endParaRPr lang="en-IE" b="1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Meine Zukunft</a:t>
            </a:r>
            <a:endParaRPr lang="en-IE" b="1" dirty="0"/>
          </a:p>
        </p:txBody>
      </p:sp>
      <p:sp>
        <p:nvSpPr>
          <p:cNvPr id="7" name="Ellipse 6"/>
          <p:cNvSpPr/>
          <p:nvPr/>
        </p:nvSpPr>
        <p:spPr>
          <a:xfrm>
            <a:off x="5117794" y="3369406"/>
            <a:ext cx="1635369" cy="15122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Mein Selbst</a:t>
            </a:r>
            <a:endParaRPr lang="en-IE" sz="2400" b="1" dirty="0">
              <a:solidFill>
                <a:schemeClr val="tx1"/>
              </a:solidFill>
            </a:endParaRPr>
          </a:p>
        </p:txBody>
      </p:sp>
      <p:sp>
        <p:nvSpPr>
          <p:cNvPr id="11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43" y="70780"/>
            <a:ext cx="10546869" cy="1512276"/>
          </a:xfrm>
        </p:spPr>
        <p:txBody>
          <a:bodyPr>
            <a:noAutofit/>
          </a:bodyPr>
          <a:lstStyle/>
          <a:p>
            <a:r>
              <a:rPr lang="en-IE" sz="3200" dirty="0"/>
              <a:t>CCT, STF, etc. </a:t>
            </a:r>
            <a:br>
              <a:rPr lang="en-IE" sz="3200" dirty="0"/>
            </a:br>
            <a:r>
              <a:rPr lang="en-IE" sz="3200" dirty="0" err="1"/>
              <a:t>vom</a:t>
            </a:r>
            <a:r>
              <a:rPr lang="en-IE" sz="3200" dirty="0"/>
              <a:t> </a:t>
            </a:r>
            <a:r>
              <a:rPr lang="en-IE" sz="3200" dirty="0" err="1"/>
              <a:t>Individuum</a:t>
            </a:r>
            <a:r>
              <a:rPr lang="en-IE" sz="3200" dirty="0"/>
              <a:t> </a:t>
            </a:r>
            <a:r>
              <a:rPr lang="en-IE" sz="3200" dirty="0" err="1"/>
              <a:t>zum</a:t>
            </a:r>
            <a:r>
              <a:rPr lang="en-IE" sz="3200" dirty="0"/>
              <a:t> </a:t>
            </a:r>
            <a:r>
              <a:rPr lang="en-IE" sz="3200" dirty="0" err="1"/>
              <a:t>Kollektiv</a:t>
            </a:r>
            <a:r>
              <a:rPr lang="en-IE" sz="3200" dirty="0"/>
              <a:t> und </a:t>
            </a:r>
            <a:r>
              <a:rPr lang="en-IE" sz="3200" dirty="0" err="1"/>
              <a:t>zurück</a:t>
            </a:r>
            <a:r>
              <a:rPr lang="en-IE" sz="3200" dirty="0"/>
              <a:t> – </a:t>
            </a:r>
            <a:r>
              <a:rPr lang="en-IE" sz="3200" dirty="0" err="1"/>
              <a:t>entlang</a:t>
            </a:r>
            <a:r>
              <a:rPr lang="en-IE" sz="3200" dirty="0"/>
              <a:t> der </a:t>
            </a:r>
            <a:r>
              <a:rPr lang="en-IE" sz="3200" dirty="0" err="1"/>
              <a:t>Zeitachse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293096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C) Beratung </a:t>
            </a:r>
            <a:r>
              <a:rPr lang="en-IE" dirty="0" err="1"/>
              <a:t>für</a:t>
            </a:r>
            <a:r>
              <a:rPr lang="en-IE" dirty="0"/>
              <a:t> </a:t>
            </a:r>
            <a:r>
              <a:rPr lang="en-IE" dirty="0" err="1"/>
              <a:t>Diversität</a:t>
            </a:r>
            <a:endParaRPr lang="en-IE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723" y="4775262"/>
            <a:ext cx="11479236" cy="1319461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Fehlende Repräsentanz benennen - über Business Case den Justice Case nicht vergessen 	- wo immer möglich: Expertise von People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Color aktivieren - Ressentiments antizipieren  - sich für eine Kultur der Verbündeten einsetzen, um alle an Bord zu bekommen</a:t>
            </a: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id="{2E965890-FB2B-4370-BB02-803F027B9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1972107"/>
            <a:ext cx="5183188" cy="2771968"/>
          </a:xfrm>
        </p:spPr>
        <p:txBody>
          <a:bodyPr>
            <a:normAutofit/>
          </a:bodyPr>
          <a:lstStyle/>
          <a:p>
            <a:pPr lvl="0"/>
            <a:r>
              <a:rPr lang="de-DE" dirty="0" err="1">
                <a:solidFill>
                  <a:schemeClr val="tx1"/>
                </a:solidFill>
              </a:rPr>
              <a:t>Besonderers</a:t>
            </a:r>
            <a:r>
              <a:rPr lang="de-DE" dirty="0">
                <a:solidFill>
                  <a:schemeClr val="tx1"/>
                </a:solidFill>
              </a:rPr>
              <a:t> wichtig, eigener </a:t>
            </a:r>
            <a:r>
              <a:rPr lang="de-DE" dirty="0" err="1">
                <a:solidFill>
                  <a:schemeClr val="tx1"/>
                </a:solidFill>
              </a:rPr>
              <a:t>Positionalität</a:t>
            </a:r>
            <a:r>
              <a:rPr lang="de-DE" dirty="0">
                <a:solidFill>
                  <a:schemeClr val="tx1"/>
                </a:solidFill>
              </a:rPr>
              <a:t> bewusst zu sein und latenten Wahrnehmungsmustern entgegenzuwirken</a:t>
            </a:r>
          </a:p>
          <a:p>
            <a:pPr lvl="0">
              <a:defRPr/>
            </a:pPr>
            <a:r>
              <a:rPr lang="de-DE" dirty="0">
                <a:solidFill>
                  <a:schemeClr val="tx1"/>
                </a:solidFill>
              </a:rPr>
              <a:t>Anerkennung von </a:t>
            </a:r>
            <a:r>
              <a:rPr lang="de-DE" dirty="0" err="1">
                <a:solidFill>
                  <a:schemeClr val="tx1"/>
                </a:solidFill>
              </a:rPr>
              <a:t>adversen</a:t>
            </a:r>
            <a:r>
              <a:rPr lang="de-DE" dirty="0">
                <a:solidFill>
                  <a:schemeClr val="tx1"/>
                </a:solidFill>
              </a:rPr>
              <a:t> Erfahrungen wie Diskriminierung </a:t>
            </a:r>
          </a:p>
          <a:p>
            <a:pPr marL="0" lvl="0" indent="0"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276558" y="2155693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Bildungserfolg kann oft nicht in Laufbahnen umgesetzt werden</a:t>
            </a:r>
          </a:p>
          <a:p>
            <a:r>
              <a:rPr lang="de-DE" dirty="0">
                <a:solidFill>
                  <a:schemeClr val="tx1"/>
                </a:solidFill>
              </a:rPr>
              <a:t>Erfahrung von </a:t>
            </a:r>
            <a:r>
              <a:rPr lang="de-DE" dirty="0" err="1">
                <a:solidFill>
                  <a:schemeClr val="tx1"/>
                </a:solidFill>
              </a:rPr>
              <a:t>Missrepräsentation</a:t>
            </a:r>
            <a:r>
              <a:rPr lang="de-DE" dirty="0">
                <a:solidFill>
                  <a:schemeClr val="tx1"/>
                </a:solidFill>
              </a:rPr>
              <a:t> und Nicht-Anerkennung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Auswirkung auf Erwartungen (selbst und anderer)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723" y="1506565"/>
            <a:ext cx="5157787" cy="99345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Einige der Probleme: 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1540" y="1032737"/>
            <a:ext cx="5351811" cy="99345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Einige Ansätze:</a:t>
            </a:r>
          </a:p>
        </p:txBody>
      </p:sp>
      <p:sp>
        <p:nvSpPr>
          <p:cNvPr id="15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723" y="4244920"/>
            <a:ext cx="5305760" cy="49915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In Unternehmen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84752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C) Beratung </a:t>
            </a:r>
            <a:r>
              <a:rPr lang="en-IE" dirty="0" err="1"/>
              <a:t>für</a:t>
            </a:r>
            <a:r>
              <a:rPr lang="en-IE" dirty="0"/>
              <a:t> </a:t>
            </a:r>
            <a:r>
              <a:rPr lang="en-IE" dirty="0" err="1"/>
              <a:t>Diversität</a:t>
            </a:r>
            <a:endParaRPr lang="en-IE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6064">
            <a:off x="6809595" y="429912"/>
            <a:ext cx="4358049" cy="59981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" y="2651508"/>
            <a:ext cx="8729866" cy="241531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EAD9DBA9-84A7-459A-B8EE-5445C27709CA}"/>
              </a:ext>
            </a:extLst>
          </p:cNvPr>
          <p:cNvSpPr txBox="1"/>
          <p:nvPr/>
        </p:nvSpPr>
        <p:spPr>
          <a:xfrm>
            <a:off x="836612" y="5453631"/>
            <a:ext cx="4549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Text im </a:t>
            </a:r>
            <a:r>
              <a:rPr lang="de-DE" sz="1400" dirty="0" err="1"/>
              <a:t>Moodle</a:t>
            </a:r>
            <a:r>
              <a:rPr lang="de-DE" sz="1400" dirty="0"/>
              <a:t> Kurs verfügbar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163358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1008384" cy="678815"/>
          </a:xfrm>
        </p:spPr>
        <p:txBody>
          <a:bodyPr>
            <a:normAutofit fontScale="90000"/>
          </a:bodyPr>
          <a:lstStyle/>
          <a:p>
            <a:r>
              <a:rPr lang="en-IE" dirty="0"/>
              <a:t>D) Beratung </a:t>
            </a:r>
            <a:r>
              <a:rPr lang="en-IE" dirty="0" err="1"/>
              <a:t>für</a:t>
            </a:r>
            <a:r>
              <a:rPr lang="en-IE" dirty="0"/>
              <a:t> </a:t>
            </a:r>
            <a:r>
              <a:rPr lang="en-IE" dirty="0" err="1"/>
              <a:t>Arbeitnehmer</a:t>
            </a:r>
            <a:r>
              <a:rPr lang="en-IE" dirty="0"/>
              <a:t>*</a:t>
            </a:r>
            <a:r>
              <a:rPr lang="en-IE" dirty="0" err="1"/>
              <a:t>innen</a:t>
            </a:r>
            <a:r>
              <a:rPr lang="en-IE" dirty="0"/>
              <a:t> </a:t>
            </a:r>
            <a:r>
              <a:rPr lang="en-IE" dirty="0" err="1"/>
              <a:t>mit</a:t>
            </a:r>
            <a:r>
              <a:rPr lang="en-IE" dirty="0"/>
              <a:t> </a:t>
            </a:r>
            <a:r>
              <a:rPr lang="en-IE" dirty="0" err="1"/>
              <a:t>Behinderung</a:t>
            </a:r>
            <a:endParaRPr lang="en-IE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742" y="4652311"/>
            <a:ext cx="10504006" cy="1257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Unternehmen</a:t>
            </a:r>
            <a:r>
              <a:rPr lang="en-IE" sz="2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de-DE" sz="2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dirty="0">
                <a:solidFill>
                  <a:schemeClr val="tx1"/>
                </a:solidFill>
              </a:rPr>
              <a:t>Position der Stärke: Ansatz der Behindertenrechte – interne und externe Netzwerke! 		- externe Unterstützungsquellen aktivieren!</a:t>
            </a: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id="{2E965890-FB2B-4370-BB02-803F027B9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1972107"/>
            <a:ext cx="5183188" cy="2771968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endParaRPr lang="en-US" dirty="0"/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276558" y="2155693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  <a:p>
            <a:endParaRPr lang="en-IE" dirty="0"/>
          </a:p>
        </p:txBody>
      </p:sp>
      <p:sp>
        <p:nvSpPr>
          <p:cNvPr id="12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428958" y="2308093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Potenziale werden wegen Defizitorientierung nicht identifiziert</a:t>
            </a:r>
          </a:p>
          <a:p>
            <a:r>
              <a:rPr lang="de-DE" dirty="0">
                <a:solidFill>
                  <a:schemeClr val="tx1"/>
                </a:solidFill>
              </a:rPr>
              <a:t>Unterbrochene Biografien und Diskriminierungserfahrung haben Auswirkungen auf Selbstwirksamkeit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Notwendige Unterstützung nicht immer leicht zugänglich</a:t>
            </a:r>
          </a:p>
          <a:p>
            <a:endParaRPr lang="de-DE" sz="2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6320278" y="2225031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Fähigkeitenansatz</a:t>
            </a:r>
            <a:r>
              <a:rPr lang="de-DE" dirty="0">
                <a:solidFill>
                  <a:schemeClr val="tx1"/>
                </a:solidFill>
              </a:rPr>
              <a:t> (</a:t>
            </a:r>
            <a:r>
              <a:rPr lang="de-DE" dirty="0" err="1">
                <a:solidFill>
                  <a:schemeClr val="tx1"/>
                </a:solidFill>
              </a:rPr>
              <a:t>Capability</a:t>
            </a:r>
            <a:r>
              <a:rPr lang="de-DE" dirty="0">
                <a:solidFill>
                  <a:schemeClr val="tx1"/>
                </a:solidFill>
              </a:rPr>
              <a:t> Approach) – keine voreiligen Annahmen aufgrund der Behinderung</a:t>
            </a:r>
          </a:p>
          <a:p>
            <a:r>
              <a:rPr lang="de-DE" dirty="0">
                <a:solidFill>
                  <a:schemeClr val="tx1"/>
                </a:solidFill>
              </a:rPr>
              <a:t>Individualisierter Ansatz – keine Behinderung ist identisch, keine Person ist gleich</a:t>
            </a:r>
          </a:p>
          <a:p>
            <a:r>
              <a:rPr lang="de-DE" dirty="0">
                <a:solidFill>
                  <a:schemeClr val="tx1"/>
                </a:solidFill>
              </a:rPr>
              <a:t>Netzwerke – Inklusion funktioniert nicht in Isolation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84" y="1748795"/>
            <a:ext cx="5157787" cy="446624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Einige der Probleme: </a:t>
            </a:r>
          </a:p>
        </p:txBody>
      </p:sp>
      <p:sp>
        <p:nvSpPr>
          <p:cNvPr id="15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1540" y="1032737"/>
            <a:ext cx="5351811" cy="99345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Einige Ansätze:</a:t>
            </a:r>
          </a:p>
        </p:txBody>
      </p:sp>
    </p:spTree>
    <p:extLst>
      <p:ext uri="{BB962C8B-B14F-4D97-AF65-F5344CB8AC3E}">
        <p14:creationId xmlns:p14="http://schemas.microsoft.com/office/powerpoint/2010/main" val="220261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575167" y="3369406"/>
            <a:ext cx="9038491" cy="15122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my </a:t>
            </a:r>
            <a:r>
              <a:rPr lang="de-DE" b="1" dirty="0" err="1">
                <a:solidFill>
                  <a:schemeClr val="tx1"/>
                </a:solidFill>
              </a:rPr>
              <a:t>self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9392"/>
            <a:ext cx="10515600" cy="1423664"/>
          </a:xfrm>
        </p:spPr>
        <p:txBody>
          <a:bodyPr>
            <a:noAutofit/>
          </a:bodyPr>
          <a:lstStyle/>
          <a:p>
            <a:r>
              <a:rPr lang="en-IE" sz="3200" dirty="0"/>
              <a:t>CCT, STF, etc. </a:t>
            </a:r>
            <a:br>
              <a:rPr lang="en-IE" sz="3200" dirty="0"/>
            </a:br>
            <a:r>
              <a:rPr lang="en-IE" sz="3200" dirty="0" err="1"/>
              <a:t>vom</a:t>
            </a:r>
            <a:r>
              <a:rPr lang="en-IE" sz="3200" dirty="0"/>
              <a:t> </a:t>
            </a:r>
            <a:r>
              <a:rPr lang="en-IE" sz="3200" dirty="0" err="1"/>
              <a:t>Individuum</a:t>
            </a:r>
            <a:r>
              <a:rPr lang="en-IE" sz="3200" dirty="0"/>
              <a:t> </a:t>
            </a:r>
            <a:r>
              <a:rPr lang="en-IE" sz="3200" dirty="0" err="1"/>
              <a:t>zum</a:t>
            </a:r>
            <a:r>
              <a:rPr lang="en-IE" sz="3200" dirty="0"/>
              <a:t> </a:t>
            </a:r>
            <a:r>
              <a:rPr lang="en-IE" sz="3200" dirty="0" err="1"/>
              <a:t>Kollektiv</a:t>
            </a:r>
            <a:r>
              <a:rPr lang="en-IE" sz="3200" dirty="0"/>
              <a:t> und </a:t>
            </a:r>
            <a:r>
              <a:rPr lang="en-IE" sz="3200" dirty="0" err="1"/>
              <a:t>zurück</a:t>
            </a:r>
            <a:r>
              <a:rPr lang="en-IE" sz="3200" dirty="0"/>
              <a:t> – </a:t>
            </a:r>
            <a:r>
              <a:rPr lang="en-IE" sz="3200" dirty="0" err="1"/>
              <a:t>entlang</a:t>
            </a:r>
            <a:r>
              <a:rPr lang="en-IE" sz="3200" dirty="0"/>
              <a:t> der </a:t>
            </a:r>
            <a:r>
              <a:rPr lang="en-IE" sz="3200" dirty="0" err="1"/>
              <a:t>Zeitachse</a:t>
            </a:r>
            <a:endParaRPr lang="en-IE" sz="32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Meine Vergangenheit</a:t>
            </a:r>
            <a:endParaRPr lang="en-IE" b="1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Meine Zukunft</a:t>
            </a:r>
            <a:endParaRPr lang="en-IE" b="1" dirty="0"/>
          </a:p>
        </p:txBody>
      </p:sp>
      <p:sp>
        <p:nvSpPr>
          <p:cNvPr id="7" name="Ellipse 6"/>
          <p:cNvSpPr/>
          <p:nvPr/>
        </p:nvSpPr>
        <p:spPr>
          <a:xfrm>
            <a:off x="5117794" y="3369406"/>
            <a:ext cx="1635369" cy="15122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Mein Selbst</a:t>
            </a:r>
            <a:endParaRPr lang="en-I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7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576754" y="1708570"/>
            <a:ext cx="9038491" cy="47684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Selbst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Tatsächliche Vergangenheit</a:t>
            </a:r>
            <a:endParaRPr lang="en-IE" b="1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Tatsächliche Zukunft</a:t>
            </a:r>
            <a:endParaRPr lang="en-IE" b="1" dirty="0"/>
          </a:p>
        </p:txBody>
      </p:sp>
      <p:sp>
        <p:nvSpPr>
          <p:cNvPr id="3" name="Rechteckiger Pfeil 2"/>
          <p:cNvSpPr/>
          <p:nvPr/>
        </p:nvSpPr>
        <p:spPr>
          <a:xfrm>
            <a:off x="2427047" y="2708031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Rechteckiger Pfeil 9"/>
          <p:cNvSpPr/>
          <p:nvPr/>
        </p:nvSpPr>
        <p:spPr>
          <a:xfrm flipV="1">
            <a:off x="6780214" y="4607169"/>
            <a:ext cx="2777999" cy="88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" name="Rechteckiger Pfeil 10"/>
          <p:cNvSpPr/>
          <p:nvPr/>
        </p:nvSpPr>
        <p:spPr>
          <a:xfrm flipV="1">
            <a:off x="2427047" y="4609679"/>
            <a:ext cx="2777999" cy="9876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2" name="Rechteckiger Pfeil 11"/>
          <p:cNvSpPr/>
          <p:nvPr/>
        </p:nvSpPr>
        <p:spPr>
          <a:xfrm>
            <a:off x="6894512" y="2654298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3" name="Rechteckiger Pfeil 12"/>
          <p:cNvSpPr/>
          <p:nvPr/>
        </p:nvSpPr>
        <p:spPr>
          <a:xfrm>
            <a:off x="3868800" y="2033275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>
            <a:off x="6762442" y="2153489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5" name="Rechteckiger Pfeil 14"/>
          <p:cNvSpPr/>
          <p:nvPr/>
        </p:nvSpPr>
        <p:spPr>
          <a:xfrm>
            <a:off x="2826223" y="4475929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flipV="1">
            <a:off x="4202894" y="5543056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flipV="1">
            <a:off x="3135813" y="3127773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Rechteckiger Pfeil 17"/>
          <p:cNvSpPr/>
          <p:nvPr/>
        </p:nvSpPr>
        <p:spPr>
          <a:xfrm flipV="1">
            <a:off x="7883613" y="3069897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Rechteckiger Pfeil 18"/>
          <p:cNvSpPr/>
          <p:nvPr/>
        </p:nvSpPr>
        <p:spPr>
          <a:xfrm>
            <a:off x="7495021" y="4430016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0" name="Rechteckiger Pfeil 19"/>
          <p:cNvSpPr/>
          <p:nvPr/>
        </p:nvSpPr>
        <p:spPr>
          <a:xfrm flipV="1">
            <a:off x="7063341" y="5501110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998092" y="4400123"/>
            <a:ext cx="2043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Mit tatsächlichen und möglichen Vergangenheiten und </a:t>
            </a:r>
            <a:r>
              <a:rPr lang="de-DE" b="1" dirty="0" err="1"/>
              <a:t>Zukünften</a:t>
            </a:r>
            <a:endParaRPr lang="de-DE" b="1" dirty="0"/>
          </a:p>
        </p:txBody>
      </p:sp>
      <p:sp>
        <p:nvSpPr>
          <p:cNvPr id="24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0696"/>
            <a:ext cx="10515600" cy="1452360"/>
          </a:xfrm>
        </p:spPr>
        <p:txBody>
          <a:bodyPr>
            <a:noAutofit/>
          </a:bodyPr>
          <a:lstStyle/>
          <a:p>
            <a:r>
              <a:rPr lang="en-IE" sz="3200" dirty="0"/>
              <a:t>CCT, STF, etc. </a:t>
            </a:r>
            <a:br>
              <a:rPr lang="en-IE" sz="3200" dirty="0"/>
            </a:br>
            <a:r>
              <a:rPr lang="en-IE" sz="3200" dirty="0" err="1"/>
              <a:t>vom</a:t>
            </a:r>
            <a:r>
              <a:rPr lang="en-IE" sz="3200" dirty="0"/>
              <a:t> </a:t>
            </a:r>
            <a:r>
              <a:rPr lang="en-IE" sz="3200" dirty="0" err="1"/>
              <a:t>Individuum</a:t>
            </a:r>
            <a:r>
              <a:rPr lang="en-IE" sz="3200" dirty="0"/>
              <a:t> </a:t>
            </a:r>
            <a:r>
              <a:rPr lang="en-IE" sz="3200" dirty="0" err="1"/>
              <a:t>zum</a:t>
            </a:r>
            <a:r>
              <a:rPr lang="en-IE" sz="3200" dirty="0"/>
              <a:t> </a:t>
            </a:r>
            <a:r>
              <a:rPr lang="en-IE" sz="3200" dirty="0" err="1"/>
              <a:t>Kollektiv</a:t>
            </a:r>
            <a:r>
              <a:rPr lang="en-IE" sz="3200" dirty="0"/>
              <a:t> und </a:t>
            </a:r>
            <a:r>
              <a:rPr lang="en-IE" sz="3200" dirty="0" err="1"/>
              <a:t>zurück</a:t>
            </a:r>
            <a:r>
              <a:rPr lang="en-IE" sz="3200" dirty="0"/>
              <a:t> – </a:t>
            </a:r>
            <a:r>
              <a:rPr lang="en-IE" sz="3200" dirty="0" err="1"/>
              <a:t>entlang</a:t>
            </a:r>
            <a:r>
              <a:rPr lang="en-IE" sz="3200" dirty="0"/>
              <a:t> der </a:t>
            </a:r>
            <a:r>
              <a:rPr lang="en-IE" sz="3200" dirty="0" err="1"/>
              <a:t>Zeitachse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420590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575167" y="1716913"/>
            <a:ext cx="9038491" cy="47684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Selbst</a:t>
            </a:r>
            <a:endParaRPr lang="en-IE" sz="2400" b="1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Tatsächliche Vergangenheit</a:t>
            </a:r>
            <a:endParaRPr lang="en-IE" b="1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Tatsächliche Zukunft</a:t>
            </a:r>
            <a:endParaRPr lang="en-IE" b="1" dirty="0"/>
          </a:p>
        </p:txBody>
      </p:sp>
      <p:sp>
        <p:nvSpPr>
          <p:cNvPr id="3" name="Rechteckiger Pfeil 2"/>
          <p:cNvSpPr/>
          <p:nvPr/>
        </p:nvSpPr>
        <p:spPr>
          <a:xfrm>
            <a:off x="2427047" y="2708031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Rechteckiger Pfeil 9"/>
          <p:cNvSpPr/>
          <p:nvPr/>
        </p:nvSpPr>
        <p:spPr>
          <a:xfrm flipV="1">
            <a:off x="6780214" y="4607169"/>
            <a:ext cx="2777999" cy="88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" name="Rechteckiger Pfeil 10"/>
          <p:cNvSpPr/>
          <p:nvPr/>
        </p:nvSpPr>
        <p:spPr>
          <a:xfrm flipV="1">
            <a:off x="2427047" y="4609679"/>
            <a:ext cx="2777999" cy="9876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2" name="Rechteckiger Pfeil 11"/>
          <p:cNvSpPr/>
          <p:nvPr/>
        </p:nvSpPr>
        <p:spPr>
          <a:xfrm>
            <a:off x="6894512" y="2654298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3" name="Rechteckiger Pfeil 12"/>
          <p:cNvSpPr/>
          <p:nvPr/>
        </p:nvSpPr>
        <p:spPr>
          <a:xfrm>
            <a:off x="3868800" y="2033275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>
            <a:off x="6762442" y="2153489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5" name="Rechteckiger Pfeil 14"/>
          <p:cNvSpPr/>
          <p:nvPr/>
        </p:nvSpPr>
        <p:spPr>
          <a:xfrm>
            <a:off x="2826223" y="4475929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flipV="1">
            <a:off x="4202894" y="5543056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flipV="1">
            <a:off x="3135813" y="3127773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Rechteckiger Pfeil 17"/>
          <p:cNvSpPr/>
          <p:nvPr/>
        </p:nvSpPr>
        <p:spPr>
          <a:xfrm flipV="1">
            <a:off x="7883613" y="3069897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Rechteckiger Pfeil 18"/>
          <p:cNvSpPr/>
          <p:nvPr/>
        </p:nvSpPr>
        <p:spPr>
          <a:xfrm>
            <a:off x="7495021" y="4430016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0" name="Rechteckiger Pfeil 19"/>
          <p:cNvSpPr/>
          <p:nvPr/>
        </p:nvSpPr>
        <p:spPr>
          <a:xfrm flipV="1">
            <a:off x="6894512" y="5530848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983899" y="4549265"/>
            <a:ext cx="2043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Mit tatsächlichen und möglichen Vergangenheiten und </a:t>
            </a:r>
            <a:r>
              <a:rPr lang="de-DE" b="1" dirty="0" err="1"/>
              <a:t>Zukünften</a:t>
            </a:r>
            <a:endParaRPr lang="de-DE" b="1" dirty="0"/>
          </a:p>
        </p:txBody>
      </p:sp>
      <p:sp>
        <p:nvSpPr>
          <p:cNvPr id="21" name="Gleichschenkliges Dreieck 20"/>
          <p:cNvSpPr/>
          <p:nvPr/>
        </p:nvSpPr>
        <p:spPr>
          <a:xfrm>
            <a:off x="6818816" y="2555417"/>
            <a:ext cx="3290822" cy="2566380"/>
          </a:xfrm>
          <a:prstGeom prst="triangle">
            <a:avLst>
              <a:gd name="adj" fmla="val 51069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3" name="Textfeld 22"/>
          <p:cNvSpPr txBox="1"/>
          <p:nvPr/>
        </p:nvSpPr>
        <p:spPr>
          <a:xfrm>
            <a:off x="7338986" y="3413061"/>
            <a:ext cx="2267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de-DE" sz="2000" b="1" dirty="0">
                <a:solidFill>
                  <a:srgbClr val="FF0000"/>
                </a:solidFill>
              </a:rPr>
              <a:t>BAUSTELLE</a:t>
            </a:r>
            <a:endParaRPr lang="en-IE" sz="2000" b="1" dirty="0">
              <a:solidFill>
                <a:srgbClr val="FF0000"/>
              </a:solidFill>
            </a:endParaRPr>
          </a:p>
        </p:txBody>
      </p:sp>
      <p:sp>
        <p:nvSpPr>
          <p:cNvPr id="24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78168"/>
            <a:ext cx="10515600" cy="1404887"/>
          </a:xfrm>
        </p:spPr>
        <p:txBody>
          <a:bodyPr>
            <a:noAutofit/>
          </a:bodyPr>
          <a:lstStyle/>
          <a:p>
            <a:r>
              <a:rPr lang="en-IE" sz="3200" dirty="0"/>
              <a:t>CCT, STF, etc. </a:t>
            </a:r>
            <a:br>
              <a:rPr lang="en-IE" sz="3200" dirty="0"/>
            </a:br>
            <a:r>
              <a:rPr lang="en-IE" sz="3200" dirty="0" err="1"/>
              <a:t>vom</a:t>
            </a:r>
            <a:r>
              <a:rPr lang="en-IE" sz="3200" dirty="0"/>
              <a:t> </a:t>
            </a:r>
            <a:r>
              <a:rPr lang="en-IE" sz="3200" dirty="0" err="1"/>
              <a:t>Individuum</a:t>
            </a:r>
            <a:r>
              <a:rPr lang="en-IE" sz="3200" dirty="0"/>
              <a:t> </a:t>
            </a:r>
            <a:r>
              <a:rPr lang="en-IE" sz="3200" dirty="0" err="1"/>
              <a:t>zum</a:t>
            </a:r>
            <a:r>
              <a:rPr lang="en-IE" sz="3200" dirty="0"/>
              <a:t> </a:t>
            </a:r>
            <a:r>
              <a:rPr lang="en-IE" sz="3200" dirty="0" err="1"/>
              <a:t>Kollektiv</a:t>
            </a:r>
            <a:r>
              <a:rPr lang="en-IE" sz="3200" dirty="0"/>
              <a:t> und </a:t>
            </a:r>
            <a:r>
              <a:rPr lang="en-IE" sz="3200" dirty="0" err="1"/>
              <a:t>zurück</a:t>
            </a:r>
            <a:r>
              <a:rPr lang="en-IE" sz="3200" dirty="0"/>
              <a:t> – </a:t>
            </a:r>
            <a:r>
              <a:rPr lang="en-IE" sz="3200" dirty="0" err="1"/>
              <a:t>entlang</a:t>
            </a:r>
            <a:r>
              <a:rPr lang="en-IE" sz="3200" dirty="0"/>
              <a:t> der </a:t>
            </a:r>
            <a:r>
              <a:rPr lang="en-IE" sz="3200" dirty="0" err="1"/>
              <a:t>Zeitachse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73578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878" y="2726422"/>
            <a:ext cx="4870652" cy="2549539"/>
          </a:xfrm>
          <a:prstGeom prst="rect">
            <a:avLst/>
          </a:prstGeom>
        </p:spPr>
      </p:pic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7" name="Richtungspfeil 6"/>
          <p:cNvSpPr/>
          <p:nvPr/>
        </p:nvSpPr>
        <p:spPr>
          <a:xfrm rot="3459363">
            <a:off x="3283147" y="1450278"/>
            <a:ext cx="825104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b="1" dirty="0"/>
              <a:t>ERWARTUNGEN ANDERER</a:t>
            </a:r>
            <a:endParaRPr lang="en-IE" b="1" dirty="0"/>
          </a:p>
        </p:txBody>
      </p:sp>
      <p:sp>
        <p:nvSpPr>
          <p:cNvPr id="9" name="Richtungspfeil 8"/>
          <p:cNvSpPr/>
          <p:nvPr/>
        </p:nvSpPr>
        <p:spPr>
          <a:xfrm rot="18556235">
            <a:off x="3497184" y="3981093"/>
            <a:ext cx="825104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/>
              <a:t> UNTERSTÜTZUNG DURCH ANDERE</a:t>
            </a:r>
            <a:endParaRPr lang="en-IE" b="1" dirty="0"/>
          </a:p>
        </p:txBody>
      </p:sp>
      <p:sp>
        <p:nvSpPr>
          <p:cNvPr id="13" name="Richtungspfeil 12"/>
          <p:cNvSpPr/>
          <p:nvPr/>
        </p:nvSpPr>
        <p:spPr>
          <a:xfrm rot="19171856">
            <a:off x="8184705" y="1547680"/>
            <a:ext cx="1076750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/>
              <a:t> MÖGLICHKEITEN</a:t>
            </a:r>
            <a:endParaRPr lang="en-IE" b="1" dirty="0"/>
          </a:p>
        </p:txBody>
      </p:sp>
      <p:sp>
        <p:nvSpPr>
          <p:cNvPr id="14" name="Richtungspfeil 13"/>
          <p:cNvSpPr/>
          <p:nvPr/>
        </p:nvSpPr>
        <p:spPr>
          <a:xfrm rot="14385363">
            <a:off x="7809457" y="4106486"/>
            <a:ext cx="825104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/>
              <a:t> ZWÄNGE, EINSCHRÄNKUNGEN</a:t>
            </a:r>
            <a:endParaRPr lang="en-IE" b="1" dirty="0"/>
          </a:p>
        </p:txBody>
      </p:sp>
      <p:sp>
        <p:nvSpPr>
          <p:cNvPr id="12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9058"/>
            <a:ext cx="10515600" cy="1473998"/>
          </a:xfrm>
        </p:spPr>
        <p:txBody>
          <a:bodyPr>
            <a:noAutofit/>
          </a:bodyPr>
          <a:lstStyle/>
          <a:p>
            <a:r>
              <a:rPr lang="en-IE" sz="3200" dirty="0"/>
              <a:t>CCT, STF, etc. </a:t>
            </a:r>
            <a:br>
              <a:rPr lang="en-IE" sz="3200" dirty="0"/>
            </a:br>
            <a:r>
              <a:rPr lang="en-IE" sz="3200" dirty="0" err="1"/>
              <a:t>vom</a:t>
            </a:r>
            <a:r>
              <a:rPr lang="en-IE" sz="3200" dirty="0"/>
              <a:t> </a:t>
            </a:r>
            <a:r>
              <a:rPr lang="en-IE" sz="3200" dirty="0" err="1"/>
              <a:t>Individuum</a:t>
            </a:r>
            <a:r>
              <a:rPr lang="en-IE" sz="3200" dirty="0"/>
              <a:t> </a:t>
            </a:r>
            <a:r>
              <a:rPr lang="en-IE" sz="3200" dirty="0" err="1"/>
              <a:t>zum</a:t>
            </a:r>
            <a:r>
              <a:rPr lang="en-IE" sz="3200" dirty="0"/>
              <a:t> </a:t>
            </a:r>
            <a:r>
              <a:rPr lang="en-IE" sz="3200" dirty="0" err="1"/>
              <a:t>Kollektiv</a:t>
            </a:r>
            <a:r>
              <a:rPr lang="en-IE" sz="3200" dirty="0"/>
              <a:t> und </a:t>
            </a:r>
            <a:r>
              <a:rPr lang="en-IE" sz="3200" dirty="0" err="1"/>
              <a:t>zurück</a:t>
            </a:r>
            <a:r>
              <a:rPr lang="en-IE" sz="3200" dirty="0"/>
              <a:t> – </a:t>
            </a:r>
            <a:r>
              <a:rPr lang="en-IE" sz="3200" dirty="0" err="1"/>
              <a:t>entlang</a:t>
            </a:r>
            <a:r>
              <a:rPr lang="en-IE" sz="3200" dirty="0"/>
              <a:t> der </a:t>
            </a:r>
            <a:r>
              <a:rPr lang="en-IE" sz="3200" dirty="0" err="1"/>
              <a:t>Zeitachse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45769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49" y="3183945"/>
            <a:ext cx="3286125" cy="2400300"/>
          </a:xfrm>
          <a:prstGeom prst="rect">
            <a:avLst/>
          </a:prstGeom>
        </p:spPr>
      </p:pic>
      <p:sp>
        <p:nvSpPr>
          <p:cNvPr id="23" name="Flussdiagramm: Lochstreifen 22"/>
          <p:cNvSpPr/>
          <p:nvPr/>
        </p:nvSpPr>
        <p:spPr>
          <a:xfrm>
            <a:off x="8857804" y="2926525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GENDER</a:t>
            </a:r>
            <a:endParaRPr lang="en-IE" dirty="0"/>
          </a:p>
        </p:txBody>
      </p:sp>
      <p:sp>
        <p:nvSpPr>
          <p:cNvPr id="24" name="Flussdiagramm: Lochstreifen 23"/>
          <p:cNvSpPr/>
          <p:nvPr/>
        </p:nvSpPr>
        <p:spPr>
          <a:xfrm>
            <a:off x="3447827" y="3336170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RACE</a:t>
            </a:r>
            <a:endParaRPr lang="en-IE" dirty="0"/>
          </a:p>
        </p:txBody>
      </p:sp>
      <p:sp>
        <p:nvSpPr>
          <p:cNvPr id="25" name="Flussdiagramm: Lochstreifen 24"/>
          <p:cNvSpPr/>
          <p:nvPr/>
        </p:nvSpPr>
        <p:spPr>
          <a:xfrm>
            <a:off x="4904280" y="2301306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AGE</a:t>
            </a:r>
            <a:endParaRPr lang="en-IE" dirty="0"/>
          </a:p>
        </p:txBody>
      </p:sp>
      <p:sp>
        <p:nvSpPr>
          <p:cNvPr id="26" name="Flussdiagramm: Lochstreifen 25"/>
          <p:cNvSpPr/>
          <p:nvPr/>
        </p:nvSpPr>
        <p:spPr>
          <a:xfrm>
            <a:off x="1236262" y="3275736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DISABILITY</a:t>
            </a:r>
            <a:endParaRPr lang="en-IE" dirty="0"/>
          </a:p>
        </p:txBody>
      </p:sp>
      <p:sp>
        <p:nvSpPr>
          <p:cNvPr id="27" name="Flussdiagramm: Lochstreifen 26"/>
          <p:cNvSpPr/>
          <p:nvPr/>
        </p:nvSpPr>
        <p:spPr>
          <a:xfrm>
            <a:off x="1333527" y="4592667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GENDER IDENTITY</a:t>
            </a:r>
            <a:endParaRPr lang="en-IE" dirty="0"/>
          </a:p>
        </p:txBody>
      </p:sp>
      <p:sp>
        <p:nvSpPr>
          <p:cNvPr id="28" name="Flussdiagramm: Lochstreifen 27"/>
          <p:cNvSpPr/>
          <p:nvPr/>
        </p:nvSpPr>
        <p:spPr>
          <a:xfrm>
            <a:off x="3803644" y="4527238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RELIGION</a:t>
            </a:r>
            <a:endParaRPr lang="en-IE" dirty="0"/>
          </a:p>
        </p:txBody>
      </p:sp>
      <p:sp>
        <p:nvSpPr>
          <p:cNvPr id="29" name="Flussdiagramm: Lochstreifen 28"/>
          <p:cNvSpPr/>
          <p:nvPr/>
        </p:nvSpPr>
        <p:spPr>
          <a:xfrm>
            <a:off x="8997016" y="4070857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ETHNICITY</a:t>
            </a:r>
            <a:endParaRPr lang="en-IE" dirty="0"/>
          </a:p>
        </p:txBody>
      </p:sp>
      <p:sp>
        <p:nvSpPr>
          <p:cNvPr id="30" name="Flussdiagramm: Lochstreifen 29"/>
          <p:cNvSpPr/>
          <p:nvPr/>
        </p:nvSpPr>
        <p:spPr>
          <a:xfrm>
            <a:off x="6835451" y="2155993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CLASS</a:t>
            </a:r>
            <a:endParaRPr lang="en-IE" dirty="0"/>
          </a:p>
        </p:txBody>
      </p:sp>
      <p:sp>
        <p:nvSpPr>
          <p:cNvPr id="31" name="Flussdiagramm: Lochstreifen 30"/>
          <p:cNvSpPr/>
          <p:nvPr/>
        </p:nvSpPr>
        <p:spPr>
          <a:xfrm>
            <a:off x="3049144" y="1918289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SEXUAL ORIENTATION</a:t>
            </a:r>
            <a:endParaRPr lang="en-IE" dirty="0"/>
          </a:p>
        </p:txBody>
      </p:sp>
      <p:sp>
        <p:nvSpPr>
          <p:cNvPr id="32" name="Flussdiagramm: Lochstreifen 31"/>
          <p:cNvSpPr/>
          <p:nvPr/>
        </p:nvSpPr>
        <p:spPr>
          <a:xfrm>
            <a:off x="9421379" y="1719119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NEURO-DIVERSITY</a:t>
            </a:r>
            <a:endParaRPr lang="en-IE" dirty="0"/>
          </a:p>
        </p:txBody>
      </p:sp>
      <p:sp>
        <p:nvSpPr>
          <p:cNvPr id="11" name="Diagonal liegende Ecken des Rechtecks abrunden 10"/>
          <p:cNvSpPr/>
          <p:nvPr/>
        </p:nvSpPr>
        <p:spPr>
          <a:xfrm>
            <a:off x="3070374" y="5783735"/>
            <a:ext cx="5926642" cy="9667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PLENTY OF ISSUES – COLLECTIVE EXPERIENCES OF DISADVANTAGE AND DISCRIMINATION</a:t>
            </a:r>
            <a:endParaRPr lang="en-IE" dirty="0"/>
          </a:p>
        </p:txBody>
      </p:sp>
      <p:sp>
        <p:nvSpPr>
          <p:cNvPr id="18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7566"/>
            <a:ext cx="10515600" cy="1475490"/>
          </a:xfrm>
        </p:spPr>
        <p:txBody>
          <a:bodyPr>
            <a:noAutofit/>
          </a:bodyPr>
          <a:lstStyle/>
          <a:p>
            <a:r>
              <a:rPr lang="en-IE" sz="3200" dirty="0"/>
              <a:t>CCT, STF, etc. </a:t>
            </a:r>
            <a:br>
              <a:rPr lang="en-IE" sz="3200" dirty="0"/>
            </a:br>
            <a:r>
              <a:rPr lang="en-IE" sz="3200" dirty="0" err="1"/>
              <a:t>vom</a:t>
            </a:r>
            <a:r>
              <a:rPr lang="en-IE" sz="3200" dirty="0"/>
              <a:t> </a:t>
            </a:r>
            <a:r>
              <a:rPr lang="en-IE" sz="3200" dirty="0" err="1"/>
              <a:t>Individuum</a:t>
            </a:r>
            <a:r>
              <a:rPr lang="en-IE" sz="3200" dirty="0"/>
              <a:t> </a:t>
            </a:r>
            <a:r>
              <a:rPr lang="en-IE" sz="3200" dirty="0" err="1"/>
              <a:t>zum</a:t>
            </a:r>
            <a:r>
              <a:rPr lang="en-IE" sz="3200" dirty="0"/>
              <a:t> </a:t>
            </a:r>
            <a:r>
              <a:rPr lang="en-IE" sz="3200" dirty="0" err="1"/>
              <a:t>Kollektiv</a:t>
            </a:r>
            <a:r>
              <a:rPr lang="en-IE" sz="3200" dirty="0"/>
              <a:t> und </a:t>
            </a:r>
            <a:r>
              <a:rPr lang="en-IE" sz="3200" dirty="0" err="1"/>
              <a:t>zurück</a:t>
            </a:r>
            <a:r>
              <a:rPr lang="en-IE" sz="3200" dirty="0"/>
              <a:t> – </a:t>
            </a:r>
            <a:r>
              <a:rPr lang="en-IE" sz="3200" dirty="0" err="1"/>
              <a:t>entlang</a:t>
            </a:r>
            <a:r>
              <a:rPr lang="en-IE" sz="3200" dirty="0"/>
              <a:t> der </a:t>
            </a:r>
            <a:r>
              <a:rPr lang="en-IE" sz="3200" dirty="0" err="1"/>
              <a:t>Zeitachse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82475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49" y="3183945"/>
            <a:ext cx="3286125" cy="2400300"/>
          </a:xfrm>
          <a:prstGeom prst="rect">
            <a:avLst/>
          </a:prstGeom>
        </p:spPr>
      </p:pic>
      <p:sp>
        <p:nvSpPr>
          <p:cNvPr id="23" name="Flussdiagramm: Lochstreifen 22"/>
          <p:cNvSpPr/>
          <p:nvPr/>
        </p:nvSpPr>
        <p:spPr>
          <a:xfrm>
            <a:off x="8857804" y="2926525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GENDER</a:t>
            </a:r>
            <a:endParaRPr lang="en-IE" dirty="0"/>
          </a:p>
        </p:txBody>
      </p:sp>
      <p:sp>
        <p:nvSpPr>
          <p:cNvPr id="24" name="Flussdiagramm: Lochstreifen 23"/>
          <p:cNvSpPr/>
          <p:nvPr/>
        </p:nvSpPr>
        <p:spPr>
          <a:xfrm>
            <a:off x="3447827" y="3336170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RACE</a:t>
            </a:r>
            <a:endParaRPr lang="en-IE" dirty="0"/>
          </a:p>
        </p:txBody>
      </p:sp>
      <p:sp>
        <p:nvSpPr>
          <p:cNvPr id="25" name="Flussdiagramm: Lochstreifen 24"/>
          <p:cNvSpPr/>
          <p:nvPr/>
        </p:nvSpPr>
        <p:spPr>
          <a:xfrm>
            <a:off x="4904280" y="2301306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AGE</a:t>
            </a:r>
            <a:endParaRPr lang="en-IE" dirty="0"/>
          </a:p>
        </p:txBody>
      </p:sp>
      <p:sp>
        <p:nvSpPr>
          <p:cNvPr id="26" name="Flussdiagramm: Lochstreifen 25"/>
          <p:cNvSpPr/>
          <p:nvPr/>
        </p:nvSpPr>
        <p:spPr>
          <a:xfrm>
            <a:off x="1236262" y="3275736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DISABILITY</a:t>
            </a:r>
            <a:endParaRPr lang="en-IE" dirty="0"/>
          </a:p>
        </p:txBody>
      </p:sp>
      <p:sp>
        <p:nvSpPr>
          <p:cNvPr id="27" name="Flussdiagramm: Lochstreifen 26"/>
          <p:cNvSpPr/>
          <p:nvPr/>
        </p:nvSpPr>
        <p:spPr>
          <a:xfrm>
            <a:off x="1333527" y="4592667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GENDER IDENTITY</a:t>
            </a:r>
            <a:endParaRPr lang="en-IE" dirty="0"/>
          </a:p>
        </p:txBody>
      </p:sp>
      <p:sp>
        <p:nvSpPr>
          <p:cNvPr id="28" name="Flussdiagramm: Lochstreifen 27"/>
          <p:cNvSpPr/>
          <p:nvPr/>
        </p:nvSpPr>
        <p:spPr>
          <a:xfrm>
            <a:off x="3803644" y="4527238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RELIGION</a:t>
            </a:r>
            <a:endParaRPr lang="en-IE" dirty="0"/>
          </a:p>
        </p:txBody>
      </p:sp>
      <p:sp>
        <p:nvSpPr>
          <p:cNvPr id="29" name="Flussdiagramm: Lochstreifen 28"/>
          <p:cNvSpPr/>
          <p:nvPr/>
        </p:nvSpPr>
        <p:spPr>
          <a:xfrm>
            <a:off x="8997016" y="4070857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ETHNICITY</a:t>
            </a:r>
            <a:endParaRPr lang="en-IE" dirty="0"/>
          </a:p>
        </p:txBody>
      </p:sp>
      <p:sp>
        <p:nvSpPr>
          <p:cNvPr id="30" name="Flussdiagramm: Lochstreifen 29"/>
          <p:cNvSpPr/>
          <p:nvPr/>
        </p:nvSpPr>
        <p:spPr>
          <a:xfrm>
            <a:off x="6835451" y="2155993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CLASS</a:t>
            </a:r>
            <a:endParaRPr lang="en-IE" dirty="0"/>
          </a:p>
        </p:txBody>
      </p:sp>
      <p:sp>
        <p:nvSpPr>
          <p:cNvPr id="31" name="Flussdiagramm: Lochstreifen 30"/>
          <p:cNvSpPr/>
          <p:nvPr/>
        </p:nvSpPr>
        <p:spPr>
          <a:xfrm>
            <a:off x="3049144" y="1918289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SEXUAL ORIENTATION</a:t>
            </a:r>
            <a:endParaRPr lang="en-IE" dirty="0"/>
          </a:p>
        </p:txBody>
      </p:sp>
      <p:sp>
        <p:nvSpPr>
          <p:cNvPr id="32" name="Flussdiagramm: Lochstreifen 31"/>
          <p:cNvSpPr/>
          <p:nvPr/>
        </p:nvSpPr>
        <p:spPr>
          <a:xfrm>
            <a:off x="9421379" y="1719119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NEURO-DIVERSITY</a:t>
            </a:r>
            <a:endParaRPr lang="en-IE" dirty="0"/>
          </a:p>
        </p:txBody>
      </p:sp>
      <p:sp>
        <p:nvSpPr>
          <p:cNvPr id="11" name="Diagonal liegende Ecken des Rechtecks abrunden 10"/>
          <p:cNvSpPr/>
          <p:nvPr/>
        </p:nvSpPr>
        <p:spPr>
          <a:xfrm>
            <a:off x="3070374" y="5783735"/>
            <a:ext cx="5926642" cy="9667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PLENTY OF ISSUES – COLLECTIVE EXPERIENCES OF DISADVANTAGE AND DISCRIMINATION</a:t>
            </a:r>
            <a:endParaRPr lang="en-I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4863">
            <a:off x="671630" y="2492946"/>
            <a:ext cx="5073290" cy="1950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s://upload.wikimedia.org/wikipedia/commons/thumb/6/6b/Kongokonferenz.jpg/800px-Kongokonfere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142">
            <a:off x="6971975" y="3707097"/>
            <a:ext cx="3402752" cy="26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7553">
            <a:off x="6511259" y="1642727"/>
            <a:ext cx="4558786" cy="2448935"/>
          </a:xfrm>
          <a:prstGeom prst="rect">
            <a:avLst/>
          </a:prstGeom>
        </p:spPr>
      </p:pic>
      <p:sp>
        <p:nvSpPr>
          <p:cNvPr id="21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4866"/>
            <a:ext cx="10515600" cy="1488189"/>
          </a:xfrm>
        </p:spPr>
        <p:txBody>
          <a:bodyPr>
            <a:noAutofit/>
          </a:bodyPr>
          <a:lstStyle/>
          <a:p>
            <a:r>
              <a:rPr lang="en-IE" sz="3200" dirty="0"/>
              <a:t>CCT, STF, etc. </a:t>
            </a:r>
            <a:br>
              <a:rPr lang="en-IE" sz="3200" dirty="0"/>
            </a:br>
            <a:r>
              <a:rPr lang="en-IE" sz="3200" dirty="0" err="1"/>
              <a:t>vom</a:t>
            </a:r>
            <a:r>
              <a:rPr lang="en-IE" sz="3200" dirty="0"/>
              <a:t> </a:t>
            </a:r>
            <a:r>
              <a:rPr lang="en-IE" sz="3200" dirty="0" err="1"/>
              <a:t>Individuum</a:t>
            </a:r>
            <a:r>
              <a:rPr lang="en-IE" sz="3200" dirty="0"/>
              <a:t> </a:t>
            </a:r>
            <a:r>
              <a:rPr lang="en-IE" sz="3200" dirty="0" err="1"/>
              <a:t>zum</a:t>
            </a:r>
            <a:r>
              <a:rPr lang="en-IE" sz="3200" dirty="0"/>
              <a:t> </a:t>
            </a:r>
            <a:r>
              <a:rPr lang="en-IE" sz="3200" dirty="0" err="1"/>
              <a:t>Kollektiv</a:t>
            </a:r>
            <a:r>
              <a:rPr lang="en-IE" sz="3200" dirty="0"/>
              <a:t> und </a:t>
            </a:r>
            <a:r>
              <a:rPr lang="en-IE" sz="3200" dirty="0" err="1"/>
              <a:t>zurück</a:t>
            </a:r>
            <a:r>
              <a:rPr lang="en-IE" sz="3200" dirty="0"/>
              <a:t> – </a:t>
            </a:r>
            <a:r>
              <a:rPr lang="en-IE" sz="3200" dirty="0" err="1"/>
              <a:t>entlang</a:t>
            </a:r>
            <a:r>
              <a:rPr lang="en-IE" sz="3200" dirty="0"/>
              <a:t> der </a:t>
            </a:r>
            <a:r>
              <a:rPr lang="en-IE" sz="3200" dirty="0" err="1"/>
              <a:t>Zeitachse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06658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111" y="2616274"/>
            <a:ext cx="7315495" cy="271912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de-DE" sz="2400" dirty="0">
                <a:solidFill>
                  <a:schemeClr val="tx1"/>
                </a:solidFill>
              </a:rPr>
              <a:t>Es ist somit also eine Frage der </a:t>
            </a:r>
            <a:r>
              <a:rPr lang="de-DE" sz="2400" b="1" dirty="0">
                <a:solidFill>
                  <a:schemeClr val="tx1"/>
                </a:solidFill>
              </a:rPr>
              <a:t>Intersektionalität</a:t>
            </a:r>
            <a:r>
              <a:rPr lang="de-DE" sz="2400" dirty="0">
                <a:solidFill>
                  <a:schemeClr val="tx1"/>
                </a:solidFill>
              </a:rPr>
              <a:t>, in der nicht nur “Systeme von rassistischer, sexistischer und Klassen-diskriminierung konvergieren” (</a:t>
            </a:r>
            <a:r>
              <a:rPr lang="de-DE" sz="2400" dirty="0" err="1">
                <a:solidFill>
                  <a:schemeClr val="tx1"/>
                </a:solidFill>
              </a:rPr>
              <a:t>Kimberlé</a:t>
            </a:r>
            <a:r>
              <a:rPr lang="de-DE" sz="2400" dirty="0">
                <a:solidFill>
                  <a:schemeClr val="tx1"/>
                </a:solidFill>
              </a:rPr>
              <a:t> Crenshaw, 1991) – sondern auch </a:t>
            </a:r>
            <a:r>
              <a:rPr lang="de-DE" sz="2400" dirty="0" err="1">
                <a:solidFill>
                  <a:schemeClr val="tx1"/>
                </a:solidFill>
              </a:rPr>
              <a:t>Ageism</a:t>
            </a:r>
            <a:r>
              <a:rPr lang="de-DE" sz="2400" dirty="0">
                <a:solidFill>
                  <a:schemeClr val="tx1"/>
                </a:solidFill>
              </a:rPr>
              <a:t> (Alters-diskriminierung/-</a:t>
            </a:r>
            <a:r>
              <a:rPr lang="de-DE" sz="2400" dirty="0" err="1">
                <a:solidFill>
                  <a:schemeClr val="tx1"/>
                </a:solidFill>
              </a:rPr>
              <a:t>stereotypisierung</a:t>
            </a:r>
            <a:r>
              <a:rPr lang="de-DE" sz="2400" dirty="0">
                <a:solidFill>
                  <a:schemeClr val="tx1"/>
                </a:solidFill>
              </a:rPr>
              <a:t>), Ableismus, Homophobie und viele </a:t>
            </a:r>
            <a:r>
              <a:rPr lang="de-DE" sz="2400" dirty="0" err="1">
                <a:solidFill>
                  <a:schemeClr val="tx1"/>
                </a:solidFill>
              </a:rPr>
              <a:t>viele</a:t>
            </a:r>
            <a:r>
              <a:rPr lang="de-DE" sz="2400" dirty="0">
                <a:solidFill>
                  <a:schemeClr val="tx1"/>
                </a:solidFill>
              </a:rPr>
              <a:t> mehr.</a:t>
            </a:r>
          </a:p>
          <a:p>
            <a:pPr marL="0" lvl="0" indent="0">
              <a:lnSpc>
                <a:spcPct val="100000"/>
              </a:lnSpc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17446"/>
            <a:ext cx="10515600" cy="1465609"/>
          </a:xfrm>
        </p:spPr>
        <p:txBody>
          <a:bodyPr>
            <a:noAutofit/>
          </a:bodyPr>
          <a:lstStyle/>
          <a:p>
            <a:r>
              <a:rPr lang="en-IE" sz="3200" dirty="0"/>
              <a:t>CCT, STF, etc. </a:t>
            </a:r>
            <a:br>
              <a:rPr lang="en-IE" sz="3200" dirty="0"/>
            </a:br>
            <a:r>
              <a:rPr lang="en-IE" sz="3200" dirty="0" err="1"/>
              <a:t>vom</a:t>
            </a:r>
            <a:r>
              <a:rPr lang="en-IE" sz="3200" dirty="0"/>
              <a:t> </a:t>
            </a:r>
            <a:r>
              <a:rPr lang="en-IE" sz="3200" dirty="0" err="1"/>
              <a:t>Individuum</a:t>
            </a:r>
            <a:r>
              <a:rPr lang="en-IE" sz="3200" dirty="0"/>
              <a:t> </a:t>
            </a:r>
            <a:r>
              <a:rPr lang="en-IE" sz="3200" dirty="0" err="1"/>
              <a:t>zum</a:t>
            </a:r>
            <a:r>
              <a:rPr lang="en-IE" sz="3200" dirty="0"/>
              <a:t> </a:t>
            </a:r>
            <a:r>
              <a:rPr lang="en-IE" sz="3200" dirty="0" err="1"/>
              <a:t>Kollektiv</a:t>
            </a:r>
            <a:r>
              <a:rPr lang="en-IE" sz="3200" dirty="0"/>
              <a:t> und </a:t>
            </a:r>
            <a:r>
              <a:rPr lang="en-IE" sz="3200" dirty="0" err="1"/>
              <a:t>zurück</a:t>
            </a:r>
            <a:r>
              <a:rPr lang="en-IE" sz="3200" dirty="0"/>
              <a:t> – </a:t>
            </a:r>
            <a:r>
              <a:rPr lang="en-IE" sz="3200" dirty="0" err="1"/>
              <a:t>entlang</a:t>
            </a:r>
            <a:r>
              <a:rPr lang="en-IE" sz="3200" dirty="0"/>
              <a:t> der </a:t>
            </a:r>
            <a:r>
              <a:rPr lang="en-IE" sz="3200" dirty="0" err="1"/>
              <a:t>Zeitachse</a:t>
            </a:r>
            <a:endParaRPr lang="en-IE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22776">
            <a:off x="7753816" y="3161808"/>
            <a:ext cx="3953458" cy="18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0408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Microsoft Office PowerPoint</Application>
  <PresentationFormat>Breitbild</PresentationFormat>
  <Paragraphs>210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Open Sans</vt:lpstr>
      <vt:lpstr>Open Sans Extrabold</vt:lpstr>
      <vt:lpstr>Open Sans Light</vt:lpstr>
      <vt:lpstr>„Office“ tema</vt:lpstr>
      <vt:lpstr>Modul 4 – Lerneinheit 2</vt:lpstr>
      <vt:lpstr>CCT, STF, etc.  vom Individuum zum Kollektiv und zurück – entlang der Zeitachse</vt:lpstr>
      <vt:lpstr>CCT, STF, etc.  vom Individuum zum Kollektiv und zurück – entlang der Zeitachse</vt:lpstr>
      <vt:lpstr>CCT, STF, etc.  vom Individuum zum Kollektiv und zurück – entlang der Zeitachse</vt:lpstr>
      <vt:lpstr>CCT, STF, etc.  vom Individuum zum Kollektiv und zurück – entlang der Zeitachse</vt:lpstr>
      <vt:lpstr>CCT, STF, etc.  vom Individuum zum Kollektiv und zurück – entlang der Zeitachse</vt:lpstr>
      <vt:lpstr>CCT, STF, etc.  vom Individuum zum Kollektiv und zurück – entlang der Zeitachse</vt:lpstr>
      <vt:lpstr>CCT, STF, etc.  vom Individuum zum Kollektiv und zurück – entlang der Zeitachse</vt:lpstr>
      <vt:lpstr>CCT, STF, etc.  vom Individuum zum Kollektiv und zurück – entlang der Zeitachse</vt:lpstr>
      <vt:lpstr>Wozu aber? Geld und Moral!</vt:lpstr>
      <vt:lpstr>Grundhaltungen</vt:lpstr>
      <vt:lpstr>Beratung spezifischer Gruppen - in Unternehmen</vt:lpstr>
      <vt:lpstr>Beratung spezifischer Gruppen - in Unternehmen</vt:lpstr>
      <vt:lpstr>Vier Beispiele</vt:lpstr>
      <vt:lpstr>Vier Beispiele</vt:lpstr>
      <vt:lpstr>35 Minuten Gruppenarbeit</vt:lpstr>
      <vt:lpstr>A) Beratung für An- und Ungelernte </vt:lpstr>
      <vt:lpstr>A) Beratung für An- und Ungelernte </vt:lpstr>
      <vt:lpstr>B) Beratung ältere Arbeitnehmer*innen</vt:lpstr>
      <vt:lpstr>C) Beratung für Diversität</vt:lpstr>
      <vt:lpstr>C) Beratung für Diversität</vt:lpstr>
      <vt:lpstr>D) Beratung für Arbeitnehmer*innen mit Behinderung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Zick-Varul Stefan Matthias</dc:creator>
  <cp:lastModifiedBy>Edmund Panzenböck</cp:lastModifiedBy>
  <cp:revision>41</cp:revision>
  <dcterms:created xsi:type="dcterms:W3CDTF">2021-05-10T21:49:07Z</dcterms:created>
  <dcterms:modified xsi:type="dcterms:W3CDTF">2022-08-18T12:00:19Z</dcterms:modified>
</cp:coreProperties>
</file>