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267" r:id="rId5"/>
    <p:sldId id="260" r:id="rId6"/>
    <p:sldId id="284" r:id="rId7"/>
    <p:sldId id="268" r:id="rId8"/>
    <p:sldId id="259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81" r:id="rId18"/>
    <p:sldId id="278" r:id="rId19"/>
    <p:sldId id="279" r:id="rId20"/>
    <p:sldId id="280" r:id="rId21"/>
    <p:sldId id="263" r:id="rId22"/>
    <p:sldId id="282" r:id="rId23"/>
    <p:sldId id="258" r:id="rId24"/>
    <p:sldId id="283" r:id="rId25"/>
    <p:sldId id="266" r:id="rId26"/>
    <p:sldId id="265" r:id="rId2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8731" autoAdjust="0"/>
  </p:normalViewPr>
  <p:slideViewPr>
    <p:cSldViewPr snapToGrid="0">
      <p:cViewPr varScale="1">
        <p:scale>
          <a:sx n="90" d="100"/>
          <a:sy n="90" d="100"/>
        </p:scale>
        <p:origin x="13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598B8-A12D-4AD0-9F41-01838A2A47C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8C84F8-B8F5-40B0-AB29-92AE79C968E7}">
      <dgm:prSet phldrT="[Text]" custT="1"/>
      <dgm:spPr/>
      <dgm:t>
        <a:bodyPr/>
        <a:lstStyle/>
        <a:p>
          <a:r>
            <a:rPr lang="de-DE" sz="1200" dirty="0"/>
            <a:t>Veränderung klar definieren</a:t>
          </a:r>
          <a:endParaRPr lang="en-GB" sz="1200" dirty="0"/>
        </a:p>
      </dgm:t>
    </dgm:pt>
    <dgm:pt modelId="{FEB94E22-939B-46EE-90CB-265D62EBC41E}" type="parTrans" cxnId="{40DEE0A2-E809-4E25-9098-F4E442938E0C}">
      <dgm:prSet/>
      <dgm:spPr/>
      <dgm:t>
        <a:bodyPr/>
        <a:lstStyle/>
        <a:p>
          <a:endParaRPr lang="en-GB" sz="3600"/>
        </a:p>
      </dgm:t>
    </dgm:pt>
    <dgm:pt modelId="{6FC9AFF0-A2A9-472C-80EA-F9909B4F673D}" type="sibTrans" cxnId="{40DEE0A2-E809-4E25-9098-F4E442938E0C}">
      <dgm:prSet/>
      <dgm:spPr/>
      <dgm:t>
        <a:bodyPr/>
        <a:lstStyle/>
        <a:p>
          <a:endParaRPr lang="en-GB" sz="3600"/>
        </a:p>
      </dgm:t>
    </dgm:pt>
    <dgm:pt modelId="{94929245-E0CA-9843-AC6E-0B56DFD08E3B}">
      <dgm:prSet phldrT="[Text]" custT="1"/>
      <dgm:spPr/>
      <dgm:t>
        <a:bodyPr/>
        <a:lstStyle/>
        <a:p>
          <a:r>
            <a:rPr lang="de-DE" sz="900" dirty="0"/>
            <a:t>Analyse der Interessen-gruppen</a:t>
          </a:r>
        </a:p>
      </dgm:t>
    </dgm:pt>
    <dgm:pt modelId="{D9E39E02-A195-5A47-80C2-C1E42C1B21F5}" type="parTrans" cxnId="{E2A058FF-5C78-1B4A-ABC5-64657F649E09}">
      <dgm:prSet/>
      <dgm:spPr/>
      <dgm:t>
        <a:bodyPr/>
        <a:lstStyle/>
        <a:p>
          <a:endParaRPr lang="de-DE"/>
        </a:p>
      </dgm:t>
    </dgm:pt>
    <dgm:pt modelId="{417C5845-7F39-DE42-B5A1-B02E47CDD1D2}" type="sibTrans" cxnId="{E2A058FF-5C78-1B4A-ABC5-64657F649E09}">
      <dgm:prSet/>
      <dgm:spPr/>
      <dgm:t>
        <a:bodyPr/>
        <a:lstStyle/>
        <a:p>
          <a:endParaRPr lang="de-DE"/>
        </a:p>
      </dgm:t>
    </dgm:pt>
    <dgm:pt modelId="{2733433A-3AB9-E84C-9DB1-29B451EED276}">
      <dgm:prSet phldrT="[Text]" custT="1"/>
      <dgm:spPr/>
      <dgm:t>
        <a:bodyPr/>
        <a:lstStyle/>
        <a:p>
          <a:r>
            <a:rPr lang="de-DE" sz="900" dirty="0"/>
            <a:t>Einen Zeitplan erstellen</a:t>
          </a:r>
        </a:p>
      </dgm:t>
    </dgm:pt>
    <dgm:pt modelId="{C1127B27-9EEF-F444-928F-52C20E1569D8}" type="parTrans" cxnId="{A2BA4828-776F-8642-8CB7-BBB8F260BC47}">
      <dgm:prSet/>
      <dgm:spPr/>
      <dgm:t>
        <a:bodyPr/>
        <a:lstStyle/>
        <a:p>
          <a:endParaRPr lang="de-DE"/>
        </a:p>
      </dgm:t>
    </dgm:pt>
    <dgm:pt modelId="{90AD07F5-E5C4-9A4F-816A-EDE43A83B06D}" type="sibTrans" cxnId="{A2BA4828-776F-8642-8CB7-BBB8F260BC47}">
      <dgm:prSet/>
      <dgm:spPr/>
      <dgm:t>
        <a:bodyPr/>
        <a:lstStyle/>
        <a:p>
          <a:endParaRPr lang="de-DE"/>
        </a:p>
      </dgm:t>
    </dgm:pt>
    <dgm:pt modelId="{BEA2BA86-91CB-B64E-A482-A941D70E1881}">
      <dgm:prSet phldrT="[Text]" custT="1"/>
      <dgm:spPr/>
      <dgm:t>
        <a:bodyPr/>
        <a:lstStyle/>
        <a:p>
          <a:r>
            <a:rPr lang="de-DE" sz="900" dirty="0"/>
            <a:t>Inklusive Entscheidungs-findung</a:t>
          </a:r>
        </a:p>
      </dgm:t>
    </dgm:pt>
    <dgm:pt modelId="{E6713D8C-EC5A-FE4B-820D-B10B88A8A702}" type="parTrans" cxnId="{B924F68D-0A9E-B341-8F4F-2BCB1AC29FFD}">
      <dgm:prSet/>
      <dgm:spPr/>
      <dgm:t>
        <a:bodyPr/>
        <a:lstStyle/>
        <a:p>
          <a:endParaRPr lang="de-DE"/>
        </a:p>
      </dgm:t>
    </dgm:pt>
    <dgm:pt modelId="{B19CE907-1C29-AB4E-BF24-EBC6BCC84343}" type="sibTrans" cxnId="{B924F68D-0A9E-B341-8F4F-2BCB1AC29FFD}">
      <dgm:prSet/>
      <dgm:spPr/>
      <dgm:t>
        <a:bodyPr/>
        <a:lstStyle/>
        <a:p>
          <a:endParaRPr lang="de-DE"/>
        </a:p>
      </dgm:t>
    </dgm:pt>
    <dgm:pt modelId="{FBBA8640-4B50-DA45-AACF-0B25FD55C1E9}">
      <dgm:prSet phldrT="[Text]" custT="1"/>
      <dgm:spPr/>
      <dgm:t>
        <a:bodyPr/>
        <a:lstStyle/>
        <a:p>
          <a:r>
            <a:rPr lang="de-DE" sz="900" dirty="0"/>
            <a:t>Feedback aufnehmen</a:t>
          </a:r>
        </a:p>
      </dgm:t>
    </dgm:pt>
    <dgm:pt modelId="{1CBF6D41-424D-0F43-85C6-2163715D52A8}" type="parTrans" cxnId="{6C32302F-1120-9743-8E10-9FE73A14D4DD}">
      <dgm:prSet/>
      <dgm:spPr/>
      <dgm:t>
        <a:bodyPr/>
        <a:lstStyle/>
        <a:p>
          <a:endParaRPr lang="de-DE"/>
        </a:p>
      </dgm:t>
    </dgm:pt>
    <dgm:pt modelId="{2F6AA176-B59C-9E40-813D-D51F24043EC3}" type="sibTrans" cxnId="{6C32302F-1120-9743-8E10-9FE73A14D4DD}">
      <dgm:prSet/>
      <dgm:spPr/>
      <dgm:t>
        <a:bodyPr/>
        <a:lstStyle/>
        <a:p>
          <a:endParaRPr lang="de-DE"/>
        </a:p>
      </dgm:t>
    </dgm:pt>
    <dgm:pt modelId="{B241683F-5F15-AA43-A6F1-0A9DA49FA778}">
      <dgm:prSet phldrT="[Text]" custT="1"/>
      <dgm:spPr/>
      <dgm:t>
        <a:bodyPr/>
        <a:lstStyle/>
        <a:p>
          <a:r>
            <a:rPr lang="de-DE" sz="900" dirty="0"/>
            <a:t>Beseitigung von Engpässen</a:t>
          </a:r>
        </a:p>
      </dgm:t>
    </dgm:pt>
    <dgm:pt modelId="{C40B2E6F-6257-1240-8808-063F7DA19EC5}" type="parTrans" cxnId="{7550EA39-58AE-F24D-B47A-79BB0D32F10C}">
      <dgm:prSet/>
      <dgm:spPr/>
      <dgm:t>
        <a:bodyPr/>
        <a:lstStyle/>
        <a:p>
          <a:endParaRPr lang="de-DE"/>
        </a:p>
      </dgm:t>
    </dgm:pt>
    <dgm:pt modelId="{B03B9524-0FB8-6045-BD81-5DF9E4525300}" type="sibTrans" cxnId="{7550EA39-58AE-F24D-B47A-79BB0D32F10C}">
      <dgm:prSet/>
      <dgm:spPr/>
      <dgm:t>
        <a:bodyPr/>
        <a:lstStyle/>
        <a:p>
          <a:endParaRPr lang="de-DE"/>
        </a:p>
      </dgm:t>
    </dgm:pt>
    <dgm:pt modelId="{006D6AA2-2E4D-2E48-AACF-61FF6B00CFB7}">
      <dgm:prSet phldrT="[Text]"/>
      <dgm:spPr/>
      <dgm:t>
        <a:bodyPr/>
        <a:lstStyle/>
        <a:p>
          <a:r>
            <a:rPr lang="de-DE" dirty="0"/>
            <a:t>Konsistent bleiben</a:t>
          </a:r>
        </a:p>
      </dgm:t>
    </dgm:pt>
    <dgm:pt modelId="{15E9A92C-9C8E-6E4B-ACD0-B21469B74D71}" type="parTrans" cxnId="{A7F4F492-2C50-F841-93AE-8F1A631CDCB7}">
      <dgm:prSet/>
      <dgm:spPr/>
      <dgm:t>
        <a:bodyPr/>
        <a:lstStyle/>
        <a:p>
          <a:endParaRPr lang="de-DE"/>
        </a:p>
      </dgm:t>
    </dgm:pt>
    <dgm:pt modelId="{E9B2395F-7885-7544-B4D8-79DAA8B8C5EC}" type="sibTrans" cxnId="{A7F4F492-2C50-F841-93AE-8F1A631CDCB7}">
      <dgm:prSet/>
      <dgm:spPr/>
      <dgm:t>
        <a:bodyPr/>
        <a:lstStyle/>
        <a:p>
          <a:endParaRPr lang="de-DE"/>
        </a:p>
      </dgm:t>
    </dgm:pt>
    <dgm:pt modelId="{DE6670E7-8516-4C15-BE49-D9A21F663E82}" type="pres">
      <dgm:prSet presAssocID="{0F5598B8-A12D-4AD0-9F41-01838A2A47CE}" presName="cycle" presStyleCnt="0">
        <dgm:presLayoutVars>
          <dgm:dir/>
          <dgm:resizeHandles val="exact"/>
        </dgm:presLayoutVars>
      </dgm:prSet>
      <dgm:spPr/>
    </dgm:pt>
    <dgm:pt modelId="{9CA5888A-10CC-42FA-8206-CE4D9AC95F00}" type="pres">
      <dgm:prSet presAssocID="{F28C84F8-B8F5-40B0-AB29-92AE79C968E7}" presName="node" presStyleLbl="node1" presStyleIdx="0" presStyleCnt="7" custScaleX="129993">
        <dgm:presLayoutVars>
          <dgm:bulletEnabled val="1"/>
        </dgm:presLayoutVars>
      </dgm:prSet>
      <dgm:spPr/>
    </dgm:pt>
    <dgm:pt modelId="{13D23A2A-2462-9944-BF48-65AE3381D5EA}" type="pres">
      <dgm:prSet presAssocID="{F28C84F8-B8F5-40B0-AB29-92AE79C968E7}" presName="spNode" presStyleCnt="0"/>
      <dgm:spPr/>
    </dgm:pt>
    <dgm:pt modelId="{C607E5BF-402E-FE49-BB26-E423160F24FC}" type="pres">
      <dgm:prSet presAssocID="{6FC9AFF0-A2A9-472C-80EA-F9909B4F673D}" presName="sibTrans" presStyleLbl="sibTrans1D1" presStyleIdx="0" presStyleCnt="7"/>
      <dgm:spPr/>
    </dgm:pt>
    <dgm:pt modelId="{47622AD7-5BD1-FB40-9CD4-E41171331EA6}" type="pres">
      <dgm:prSet presAssocID="{94929245-E0CA-9843-AC6E-0B56DFD08E3B}" presName="node" presStyleLbl="node1" presStyleIdx="1" presStyleCnt="7">
        <dgm:presLayoutVars>
          <dgm:bulletEnabled val="1"/>
        </dgm:presLayoutVars>
      </dgm:prSet>
      <dgm:spPr/>
    </dgm:pt>
    <dgm:pt modelId="{D1047036-7015-A54E-B6E6-0A08F43E79F4}" type="pres">
      <dgm:prSet presAssocID="{94929245-E0CA-9843-AC6E-0B56DFD08E3B}" presName="spNode" presStyleCnt="0"/>
      <dgm:spPr/>
    </dgm:pt>
    <dgm:pt modelId="{0E426D26-E07A-684E-8DBF-D89FD50295DF}" type="pres">
      <dgm:prSet presAssocID="{417C5845-7F39-DE42-B5A1-B02E47CDD1D2}" presName="sibTrans" presStyleLbl="sibTrans1D1" presStyleIdx="1" presStyleCnt="7"/>
      <dgm:spPr/>
    </dgm:pt>
    <dgm:pt modelId="{BABEBF43-94C3-5F4A-B23F-C065AD23858F}" type="pres">
      <dgm:prSet presAssocID="{2733433A-3AB9-E84C-9DB1-29B451EED276}" presName="node" presStyleLbl="node1" presStyleIdx="2" presStyleCnt="7">
        <dgm:presLayoutVars>
          <dgm:bulletEnabled val="1"/>
        </dgm:presLayoutVars>
      </dgm:prSet>
      <dgm:spPr/>
    </dgm:pt>
    <dgm:pt modelId="{FB64A9F3-12CD-FA4B-BF9D-BD2CCA973DBA}" type="pres">
      <dgm:prSet presAssocID="{2733433A-3AB9-E84C-9DB1-29B451EED276}" presName="spNode" presStyleCnt="0"/>
      <dgm:spPr/>
    </dgm:pt>
    <dgm:pt modelId="{31945FD3-4E29-5F42-9767-CDB7C3F3ED8A}" type="pres">
      <dgm:prSet presAssocID="{90AD07F5-E5C4-9A4F-816A-EDE43A83B06D}" presName="sibTrans" presStyleLbl="sibTrans1D1" presStyleIdx="2" presStyleCnt="7"/>
      <dgm:spPr/>
    </dgm:pt>
    <dgm:pt modelId="{F93FFBB4-EE5C-5144-9E3D-13DFF1188F4E}" type="pres">
      <dgm:prSet presAssocID="{BEA2BA86-91CB-B64E-A482-A941D70E1881}" presName="node" presStyleLbl="node1" presStyleIdx="3" presStyleCnt="7">
        <dgm:presLayoutVars>
          <dgm:bulletEnabled val="1"/>
        </dgm:presLayoutVars>
      </dgm:prSet>
      <dgm:spPr/>
    </dgm:pt>
    <dgm:pt modelId="{DFE24367-100C-A842-BF5F-CCD1A0285249}" type="pres">
      <dgm:prSet presAssocID="{BEA2BA86-91CB-B64E-A482-A941D70E1881}" presName="spNode" presStyleCnt="0"/>
      <dgm:spPr/>
    </dgm:pt>
    <dgm:pt modelId="{BFBD46F0-1F26-4A40-A73F-03D4187E1384}" type="pres">
      <dgm:prSet presAssocID="{B19CE907-1C29-AB4E-BF24-EBC6BCC84343}" presName="sibTrans" presStyleLbl="sibTrans1D1" presStyleIdx="3" presStyleCnt="7"/>
      <dgm:spPr/>
    </dgm:pt>
    <dgm:pt modelId="{8E55D9D7-C334-0A4B-89F1-A20CC0C5672A}" type="pres">
      <dgm:prSet presAssocID="{FBBA8640-4B50-DA45-AACF-0B25FD55C1E9}" presName="node" presStyleLbl="node1" presStyleIdx="4" presStyleCnt="7">
        <dgm:presLayoutVars>
          <dgm:bulletEnabled val="1"/>
        </dgm:presLayoutVars>
      </dgm:prSet>
      <dgm:spPr/>
    </dgm:pt>
    <dgm:pt modelId="{5B923951-1C5A-EB4B-9BDF-112D32166D39}" type="pres">
      <dgm:prSet presAssocID="{FBBA8640-4B50-DA45-AACF-0B25FD55C1E9}" presName="spNode" presStyleCnt="0"/>
      <dgm:spPr/>
    </dgm:pt>
    <dgm:pt modelId="{7953357A-CBA0-8144-AA6C-5D3E927CD9CE}" type="pres">
      <dgm:prSet presAssocID="{2F6AA176-B59C-9E40-813D-D51F24043EC3}" presName="sibTrans" presStyleLbl="sibTrans1D1" presStyleIdx="4" presStyleCnt="7"/>
      <dgm:spPr/>
    </dgm:pt>
    <dgm:pt modelId="{95E28199-D642-9F4F-A15E-CFEE88770BA5}" type="pres">
      <dgm:prSet presAssocID="{B241683F-5F15-AA43-A6F1-0A9DA49FA778}" presName="node" presStyleLbl="node1" presStyleIdx="5" presStyleCnt="7">
        <dgm:presLayoutVars>
          <dgm:bulletEnabled val="1"/>
        </dgm:presLayoutVars>
      </dgm:prSet>
      <dgm:spPr/>
    </dgm:pt>
    <dgm:pt modelId="{338F3BA2-D188-9248-9BA2-29E8FC181E9D}" type="pres">
      <dgm:prSet presAssocID="{B241683F-5F15-AA43-A6F1-0A9DA49FA778}" presName="spNode" presStyleCnt="0"/>
      <dgm:spPr/>
    </dgm:pt>
    <dgm:pt modelId="{068117CD-F0FE-1A4E-8D37-3950184783A9}" type="pres">
      <dgm:prSet presAssocID="{B03B9524-0FB8-6045-BD81-5DF9E4525300}" presName="sibTrans" presStyleLbl="sibTrans1D1" presStyleIdx="5" presStyleCnt="7"/>
      <dgm:spPr/>
    </dgm:pt>
    <dgm:pt modelId="{9125E4BF-675D-EF44-9DBE-E0799CDFA477}" type="pres">
      <dgm:prSet presAssocID="{006D6AA2-2E4D-2E48-AACF-61FF6B00CFB7}" presName="node" presStyleLbl="node1" presStyleIdx="6" presStyleCnt="7">
        <dgm:presLayoutVars>
          <dgm:bulletEnabled val="1"/>
        </dgm:presLayoutVars>
      </dgm:prSet>
      <dgm:spPr/>
    </dgm:pt>
    <dgm:pt modelId="{1BBC2F9B-EC77-CF40-84F9-FB9573191297}" type="pres">
      <dgm:prSet presAssocID="{006D6AA2-2E4D-2E48-AACF-61FF6B00CFB7}" presName="spNode" presStyleCnt="0"/>
      <dgm:spPr/>
    </dgm:pt>
    <dgm:pt modelId="{2B4AD4CB-8FC5-9C40-AD97-DC9753CBB4FE}" type="pres">
      <dgm:prSet presAssocID="{E9B2395F-7885-7544-B4D8-79DAA8B8C5EC}" presName="sibTrans" presStyleLbl="sibTrans1D1" presStyleIdx="6" presStyleCnt="7"/>
      <dgm:spPr/>
    </dgm:pt>
  </dgm:ptLst>
  <dgm:cxnLst>
    <dgm:cxn modelId="{7457FA19-B18A-5D49-A061-5E5398951D6F}" type="presOf" srcId="{FBBA8640-4B50-DA45-AACF-0B25FD55C1E9}" destId="{8E55D9D7-C334-0A4B-89F1-A20CC0C5672A}" srcOrd="0" destOrd="0" presId="urn:microsoft.com/office/officeart/2005/8/layout/cycle5"/>
    <dgm:cxn modelId="{E35E3E1D-7B15-7248-93C8-06D4ECC1A638}" type="presOf" srcId="{BEA2BA86-91CB-B64E-A482-A941D70E1881}" destId="{F93FFBB4-EE5C-5144-9E3D-13DFF1188F4E}" srcOrd="0" destOrd="0" presId="urn:microsoft.com/office/officeart/2005/8/layout/cycle5"/>
    <dgm:cxn modelId="{A2BA4828-776F-8642-8CB7-BBB8F260BC47}" srcId="{0F5598B8-A12D-4AD0-9F41-01838A2A47CE}" destId="{2733433A-3AB9-E84C-9DB1-29B451EED276}" srcOrd="2" destOrd="0" parTransId="{C1127B27-9EEF-F444-928F-52C20E1569D8}" sibTransId="{90AD07F5-E5C4-9A4F-816A-EDE43A83B06D}"/>
    <dgm:cxn modelId="{6C32302F-1120-9743-8E10-9FE73A14D4DD}" srcId="{0F5598B8-A12D-4AD0-9F41-01838A2A47CE}" destId="{FBBA8640-4B50-DA45-AACF-0B25FD55C1E9}" srcOrd="4" destOrd="0" parTransId="{1CBF6D41-424D-0F43-85C6-2163715D52A8}" sibTransId="{2F6AA176-B59C-9E40-813D-D51F24043EC3}"/>
    <dgm:cxn modelId="{7550EA39-58AE-F24D-B47A-79BB0D32F10C}" srcId="{0F5598B8-A12D-4AD0-9F41-01838A2A47CE}" destId="{B241683F-5F15-AA43-A6F1-0A9DA49FA778}" srcOrd="5" destOrd="0" parTransId="{C40B2E6F-6257-1240-8808-063F7DA19EC5}" sibTransId="{B03B9524-0FB8-6045-BD81-5DF9E4525300}"/>
    <dgm:cxn modelId="{C0208476-F958-104A-803A-40E28736C839}" type="presOf" srcId="{006D6AA2-2E4D-2E48-AACF-61FF6B00CFB7}" destId="{9125E4BF-675D-EF44-9DBE-E0799CDFA477}" srcOrd="0" destOrd="0" presId="urn:microsoft.com/office/officeart/2005/8/layout/cycle5"/>
    <dgm:cxn modelId="{55338188-FD3F-A14F-95FC-CCF44A8E9F9A}" type="presOf" srcId="{B03B9524-0FB8-6045-BD81-5DF9E4525300}" destId="{068117CD-F0FE-1A4E-8D37-3950184783A9}" srcOrd="0" destOrd="0" presId="urn:microsoft.com/office/officeart/2005/8/layout/cycle5"/>
    <dgm:cxn modelId="{B924F68D-0A9E-B341-8F4F-2BCB1AC29FFD}" srcId="{0F5598B8-A12D-4AD0-9F41-01838A2A47CE}" destId="{BEA2BA86-91CB-B64E-A482-A941D70E1881}" srcOrd="3" destOrd="0" parTransId="{E6713D8C-EC5A-FE4B-820D-B10B88A8A702}" sibTransId="{B19CE907-1C29-AB4E-BF24-EBC6BCC84343}"/>
    <dgm:cxn modelId="{A7F4F492-2C50-F841-93AE-8F1A631CDCB7}" srcId="{0F5598B8-A12D-4AD0-9F41-01838A2A47CE}" destId="{006D6AA2-2E4D-2E48-AACF-61FF6B00CFB7}" srcOrd="6" destOrd="0" parTransId="{15E9A92C-9C8E-6E4B-ACD0-B21469B74D71}" sibTransId="{E9B2395F-7885-7544-B4D8-79DAA8B8C5EC}"/>
    <dgm:cxn modelId="{D5537F9B-DE63-2241-9F06-8777CAA8A44D}" type="presOf" srcId="{417C5845-7F39-DE42-B5A1-B02E47CDD1D2}" destId="{0E426D26-E07A-684E-8DBF-D89FD50295DF}" srcOrd="0" destOrd="0" presId="urn:microsoft.com/office/officeart/2005/8/layout/cycle5"/>
    <dgm:cxn modelId="{D1B8C5A0-642F-C34E-9BD3-0C3AD4E7607D}" type="presOf" srcId="{90AD07F5-E5C4-9A4F-816A-EDE43A83B06D}" destId="{31945FD3-4E29-5F42-9767-CDB7C3F3ED8A}" srcOrd="0" destOrd="0" presId="urn:microsoft.com/office/officeart/2005/8/layout/cycle5"/>
    <dgm:cxn modelId="{32BA79A2-1707-7840-9620-55C44DAE2EBB}" type="presOf" srcId="{2733433A-3AB9-E84C-9DB1-29B451EED276}" destId="{BABEBF43-94C3-5F4A-B23F-C065AD23858F}" srcOrd="0" destOrd="0" presId="urn:microsoft.com/office/officeart/2005/8/layout/cycle5"/>
    <dgm:cxn modelId="{40DEE0A2-E809-4E25-9098-F4E442938E0C}" srcId="{0F5598B8-A12D-4AD0-9F41-01838A2A47CE}" destId="{F28C84F8-B8F5-40B0-AB29-92AE79C968E7}" srcOrd="0" destOrd="0" parTransId="{FEB94E22-939B-46EE-90CB-265D62EBC41E}" sibTransId="{6FC9AFF0-A2A9-472C-80EA-F9909B4F673D}"/>
    <dgm:cxn modelId="{8F6FFFAA-B054-A742-8D69-95391B817CAD}" type="presOf" srcId="{E9B2395F-7885-7544-B4D8-79DAA8B8C5EC}" destId="{2B4AD4CB-8FC5-9C40-AD97-DC9753CBB4FE}" srcOrd="0" destOrd="0" presId="urn:microsoft.com/office/officeart/2005/8/layout/cycle5"/>
    <dgm:cxn modelId="{64F5B2B2-26CB-E542-BFA0-705E96BB64B6}" type="presOf" srcId="{94929245-E0CA-9843-AC6E-0B56DFD08E3B}" destId="{47622AD7-5BD1-FB40-9CD4-E41171331EA6}" srcOrd="0" destOrd="0" presId="urn:microsoft.com/office/officeart/2005/8/layout/cycle5"/>
    <dgm:cxn modelId="{B21738C2-DFE1-7943-B216-C2DB61D6C5A9}" type="presOf" srcId="{6FC9AFF0-A2A9-472C-80EA-F9909B4F673D}" destId="{C607E5BF-402E-FE49-BB26-E423160F24FC}" srcOrd="0" destOrd="0" presId="urn:microsoft.com/office/officeart/2005/8/layout/cycle5"/>
    <dgm:cxn modelId="{D8E219C5-54C5-FF4F-B07E-87399F8C6A6C}" type="presOf" srcId="{2F6AA176-B59C-9E40-813D-D51F24043EC3}" destId="{7953357A-CBA0-8144-AA6C-5D3E927CD9CE}" srcOrd="0" destOrd="0" presId="urn:microsoft.com/office/officeart/2005/8/layout/cycle5"/>
    <dgm:cxn modelId="{B75011DF-57C7-F540-96E8-833454C1C245}" type="presOf" srcId="{B19CE907-1C29-AB4E-BF24-EBC6BCC84343}" destId="{BFBD46F0-1F26-4A40-A73F-03D4187E1384}" srcOrd="0" destOrd="0" presId="urn:microsoft.com/office/officeart/2005/8/layout/cycle5"/>
    <dgm:cxn modelId="{923F16EB-8F34-40C7-AADE-2E0BC7C66C59}" type="presOf" srcId="{0F5598B8-A12D-4AD0-9F41-01838A2A47CE}" destId="{DE6670E7-8516-4C15-BE49-D9A21F663E82}" srcOrd="0" destOrd="0" presId="urn:microsoft.com/office/officeart/2005/8/layout/cycle5"/>
    <dgm:cxn modelId="{01AB42EF-474C-E243-9E7F-53F61C7E880F}" type="presOf" srcId="{B241683F-5F15-AA43-A6F1-0A9DA49FA778}" destId="{95E28199-D642-9F4F-A15E-CFEE88770BA5}" srcOrd="0" destOrd="0" presId="urn:microsoft.com/office/officeart/2005/8/layout/cycle5"/>
    <dgm:cxn modelId="{E468D9EF-2C8D-4466-8649-6CE03AE03C58}" type="presOf" srcId="{F28C84F8-B8F5-40B0-AB29-92AE79C968E7}" destId="{9CA5888A-10CC-42FA-8206-CE4D9AC95F00}" srcOrd="0" destOrd="0" presId="urn:microsoft.com/office/officeart/2005/8/layout/cycle5"/>
    <dgm:cxn modelId="{E2A058FF-5C78-1B4A-ABC5-64657F649E09}" srcId="{0F5598B8-A12D-4AD0-9F41-01838A2A47CE}" destId="{94929245-E0CA-9843-AC6E-0B56DFD08E3B}" srcOrd="1" destOrd="0" parTransId="{D9E39E02-A195-5A47-80C2-C1E42C1B21F5}" sibTransId="{417C5845-7F39-DE42-B5A1-B02E47CDD1D2}"/>
    <dgm:cxn modelId="{68F0281D-43AD-4DE7-A712-A0F2CA25B769}" type="presParOf" srcId="{DE6670E7-8516-4C15-BE49-D9A21F663E82}" destId="{9CA5888A-10CC-42FA-8206-CE4D9AC95F00}" srcOrd="0" destOrd="0" presId="urn:microsoft.com/office/officeart/2005/8/layout/cycle5"/>
    <dgm:cxn modelId="{13FE4427-3EC7-2D43-A074-2D74A748D7F8}" type="presParOf" srcId="{DE6670E7-8516-4C15-BE49-D9A21F663E82}" destId="{13D23A2A-2462-9944-BF48-65AE3381D5EA}" srcOrd="1" destOrd="0" presId="urn:microsoft.com/office/officeart/2005/8/layout/cycle5"/>
    <dgm:cxn modelId="{0B4CC1D1-895A-A141-B394-FD340C341D44}" type="presParOf" srcId="{DE6670E7-8516-4C15-BE49-D9A21F663E82}" destId="{C607E5BF-402E-FE49-BB26-E423160F24FC}" srcOrd="2" destOrd="0" presId="urn:microsoft.com/office/officeart/2005/8/layout/cycle5"/>
    <dgm:cxn modelId="{3D53C4BC-84D4-394A-B8C3-7FB22B507456}" type="presParOf" srcId="{DE6670E7-8516-4C15-BE49-D9A21F663E82}" destId="{47622AD7-5BD1-FB40-9CD4-E41171331EA6}" srcOrd="3" destOrd="0" presId="urn:microsoft.com/office/officeart/2005/8/layout/cycle5"/>
    <dgm:cxn modelId="{397EA4BE-1FD3-F94D-95E1-D443BBE00B3C}" type="presParOf" srcId="{DE6670E7-8516-4C15-BE49-D9A21F663E82}" destId="{D1047036-7015-A54E-B6E6-0A08F43E79F4}" srcOrd="4" destOrd="0" presId="urn:microsoft.com/office/officeart/2005/8/layout/cycle5"/>
    <dgm:cxn modelId="{9E839868-33A8-BB4D-B356-B098F762BF5E}" type="presParOf" srcId="{DE6670E7-8516-4C15-BE49-D9A21F663E82}" destId="{0E426D26-E07A-684E-8DBF-D89FD50295DF}" srcOrd="5" destOrd="0" presId="urn:microsoft.com/office/officeart/2005/8/layout/cycle5"/>
    <dgm:cxn modelId="{D5828E17-E6FB-A342-A77C-4A408EAD7D36}" type="presParOf" srcId="{DE6670E7-8516-4C15-BE49-D9A21F663E82}" destId="{BABEBF43-94C3-5F4A-B23F-C065AD23858F}" srcOrd="6" destOrd="0" presId="urn:microsoft.com/office/officeart/2005/8/layout/cycle5"/>
    <dgm:cxn modelId="{B008025E-45D4-7748-8AA4-E59620181481}" type="presParOf" srcId="{DE6670E7-8516-4C15-BE49-D9A21F663E82}" destId="{FB64A9F3-12CD-FA4B-BF9D-BD2CCA973DBA}" srcOrd="7" destOrd="0" presId="urn:microsoft.com/office/officeart/2005/8/layout/cycle5"/>
    <dgm:cxn modelId="{DA4D86D6-0C72-8F42-8C8A-72F982CE2ED9}" type="presParOf" srcId="{DE6670E7-8516-4C15-BE49-D9A21F663E82}" destId="{31945FD3-4E29-5F42-9767-CDB7C3F3ED8A}" srcOrd="8" destOrd="0" presId="urn:microsoft.com/office/officeart/2005/8/layout/cycle5"/>
    <dgm:cxn modelId="{EDDFA3AF-6D73-2644-A878-C946BD1F6540}" type="presParOf" srcId="{DE6670E7-8516-4C15-BE49-D9A21F663E82}" destId="{F93FFBB4-EE5C-5144-9E3D-13DFF1188F4E}" srcOrd="9" destOrd="0" presId="urn:microsoft.com/office/officeart/2005/8/layout/cycle5"/>
    <dgm:cxn modelId="{7EC776D1-6688-A547-B408-63E87C66EE9F}" type="presParOf" srcId="{DE6670E7-8516-4C15-BE49-D9A21F663E82}" destId="{DFE24367-100C-A842-BF5F-CCD1A0285249}" srcOrd="10" destOrd="0" presId="urn:microsoft.com/office/officeart/2005/8/layout/cycle5"/>
    <dgm:cxn modelId="{A911D5F4-8610-A746-ADD4-B372D92A57A9}" type="presParOf" srcId="{DE6670E7-8516-4C15-BE49-D9A21F663E82}" destId="{BFBD46F0-1F26-4A40-A73F-03D4187E1384}" srcOrd="11" destOrd="0" presId="urn:microsoft.com/office/officeart/2005/8/layout/cycle5"/>
    <dgm:cxn modelId="{D2ED86DA-C8DF-F348-B798-862247378A21}" type="presParOf" srcId="{DE6670E7-8516-4C15-BE49-D9A21F663E82}" destId="{8E55D9D7-C334-0A4B-89F1-A20CC0C5672A}" srcOrd="12" destOrd="0" presId="urn:microsoft.com/office/officeart/2005/8/layout/cycle5"/>
    <dgm:cxn modelId="{342565DE-9FF1-924B-9D47-99888C741FA8}" type="presParOf" srcId="{DE6670E7-8516-4C15-BE49-D9A21F663E82}" destId="{5B923951-1C5A-EB4B-9BDF-112D32166D39}" srcOrd="13" destOrd="0" presId="urn:microsoft.com/office/officeart/2005/8/layout/cycle5"/>
    <dgm:cxn modelId="{217A755D-2B73-D445-AB53-55DAFFE157B2}" type="presParOf" srcId="{DE6670E7-8516-4C15-BE49-D9A21F663E82}" destId="{7953357A-CBA0-8144-AA6C-5D3E927CD9CE}" srcOrd="14" destOrd="0" presId="urn:microsoft.com/office/officeart/2005/8/layout/cycle5"/>
    <dgm:cxn modelId="{6C8AEF77-1385-DA47-B657-76D1FAFCC1C4}" type="presParOf" srcId="{DE6670E7-8516-4C15-BE49-D9A21F663E82}" destId="{95E28199-D642-9F4F-A15E-CFEE88770BA5}" srcOrd="15" destOrd="0" presId="urn:microsoft.com/office/officeart/2005/8/layout/cycle5"/>
    <dgm:cxn modelId="{52149D64-934F-384A-8206-76BF43DB9EE9}" type="presParOf" srcId="{DE6670E7-8516-4C15-BE49-D9A21F663E82}" destId="{338F3BA2-D188-9248-9BA2-29E8FC181E9D}" srcOrd="16" destOrd="0" presId="urn:microsoft.com/office/officeart/2005/8/layout/cycle5"/>
    <dgm:cxn modelId="{B562CE80-EBFA-4547-9A98-BC2A26EFCA77}" type="presParOf" srcId="{DE6670E7-8516-4C15-BE49-D9A21F663E82}" destId="{068117CD-F0FE-1A4E-8D37-3950184783A9}" srcOrd="17" destOrd="0" presId="urn:microsoft.com/office/officeart/2005/8/layout/cycle5"/>
    <dgm:cxn modelId="{D444556B-FB9D-CB42-9F0B-BB6904A547EC}" type="presParOf" srcId="{DE6670E7-8516-4C15-BE49-D9A21F663E82}" destId="{9125E4BF-675D-EF44-9DBE-E0799CDFA477}" srcOrd="18" destOrd="0" presId="urn:microsoft.com/office/officeart/2005/8/layout/cycle5"/>
    <dgm:cxn modelId="{7F42D4F1-AB8A-1545-AF8D-9FDAD76FDD9B}" type="presParOf" srcId="{DE6670E7-8516-4C15-BE49-D9A21F663E82}" destId="{1BBC2F9B-EC77-CF40-84F9-FB9573191297}" srcOrd="19" destOrd="0" presId="urn:microsoft.com/office/officeart/2005/8/layout/cycle5"/>
    <dgm:cxn modelId="{C411A494-D559-E347-A373-9E7DD2B4D24F}" type="presParOf" srcId="{DE6670E7-8516-4C15-BE49-D9A21F663E82}" destId="{2B4AD4CB-8FC5-9C40-AD97-DC9753CBB4FE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5888A-10CC-42FA-8206-CE4D9AC95F00}">
      <dsp:nvSpPr>
        <dsp:cNvPr id="0" name=""/>
        <dsp:cNvSpPr/>
      </dsp:nvSpPr>
      <dsp:spPr>
        <a:xfrm>
          <a:off x="2478208" y="1175"/>
          <a:ext cx="1151420" cy="5757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Veränderung klar definieren</a:t>
          </a:r>
          <a:endParaRPr lang="en-GB" sz="1200" kern="1200" dirty="0"/>
        </a:p>
      </dsp:txBody>
      <dsp:txXfrm>
        <a:off x="2506313" y="29280"/>
        <a:ext cx="1095210" cy="519531"/>
      </dsp:txXfrm>
    </dsp:sp>
    <dsp:sp modelId="{C607E5BF-402E-FE49-BB26-E423160F24FC}">
      <dsp:nvSpPr>
        <dsp:cNvPr id="0" name=""/>
        <dsp:cNvSpPr/>
      </dsp:nvSpPr>
      <dsp:spPr>
        <a:xfrm>
          <a:off x="1409489" y="289045"/>
          <a:ext cx="3288858" cy="3288858"/>
        </a:xfrm>
        <a:custGeom>
          <a:avLst/>
          <a:gdLst/>
          <a:ahLst/>
          <a:cxnLst/>
          <a:rect l="0" t="0" r="0" b="0"/>
          <a:pathLst>
            <a:path>
              <a:moveTo>
                <a:pt x="2307633" y="139667"/>
              </a:moveTo>
              <a:arcTo wR="1644429" hR="1644429" stAng="17627091" swAng="5959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22AD7-5BD1-FB40-9CD4-E41171331EA6}">
      <dsp:nvSpPr>
        <dsp:cNvPr id="0" name=""/>
        <dsp:cNvSpPr/>
      </dsp:nvSpPr>
      <dsp:spPr>
        <a:xfrm>
          <a:off x="3896707" y="620319"/>
          <a:ext cx="885755" cy="5757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Analyse der Interessen-gruppen</a:t>
          </a:r>
        </a:p>
      </dsp:txBody>
      <dsp:txXfrm>
        <a:off x="3924812" y="648424"/>
        <a:ext cx="829545" cy="519531"/>
      </dsp:txXfrm>
    </dsp:sp>
    <dsp:sp modelId="{0E426D26-E07A-684E-8DBF-D89FD50295DF}">
      <dsp:nvSpPr>
        <dsp:cNvPr id="0" name=""/>
        <dsp:cNvSpPr/>
      </dsp:nvSpPr>
      <dsp:spPr>
        <a:xfrm>
          <a:off x="1409489" y="289045"/>
          <a:ext cx="3288858" cy="3288858"/>
        </a:xfrm>
        <a:custGeom>
          <a:avLst/>
          <a:gdLst/>
          <a:ahLst/>
          <a:cxnLst/>
          <a:rect l="0" t="0" r="0" b="0"/>
          <a:pathLst>
            <a:path>
              <a:moveTo>
                <a:pt x="3181332" y="1059556"/>
              </a:moveTo>
              <a:arcTo wR="1644429" hR="1644429" stAng="20349932" swAng="10647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EBF43-94C3-5F4A-B23F-C065AD23858F}">
      <dsp:nvSpPr>
        <dsp:cNvPr id="0" name=""/>
        <dsp:cNvSpPr/>
      </dsp:nvSpPr>
      <dsp:spPr>
        <a:xfrm>
          <a:off x="4214240" y="2011524"/>
          <a:ext cx="885755" cy="5757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Einen Zeitplan erstellen</a:t>
          </a:r>
        </a:p>
      </dsp:txBody>
      <dsp:txXfrm>
        <a:off x="4242345" y="2039629"/>
        <a:ext cx="829545" cy="519531"/>
      </dsp:txXfrm>
    </dsp:sp>
    <dsp:sp modelId="{31945FD3-4E29-5F42-9767-CDB7C3F3ED8A}">
      <dsp:nvSpPr>
        <dsp:cNvPr id="0" name=""/>
        <dsp:cNvSpPr/>
      </dsp:nvSpPr>
      <dsp:spPr>
        <a:xfrm>
          <a:off x="1409489" y="289045"/>
          <a:ext cx="3288858" cy="3288858"/>
        </a:xfrm>
        <a:custGeom>
          <a:avLst/>
          <a:gdLst/>
          <a:ahLst/>
          <a:cxnLst/>
          <a:rect l="0" t="0" r="0" b="0"/>
          <a:pathLst>
            <a:path>
              <a:moveTo>
                <a:pt x="3096116" y="2416927"/>
              </a:moveTo>
              <a:arcTo wR="1644429" hR="1644429" stAng="1681150" swAng="83599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FFBB4-EE5C-5144-9E3D-13DFF1188F4E}">
      <dsp:nvSpPr>
        <dsp:cNvPr id="0" name=""/>
        <dsp:cNvSpPr/>
      </dsp:nvSpPr>
      <dsp:spPr>
        <a:xfrm>
          <a:off x="3324531" y="3127184"/>
          <a:ext cx="885755" cy="5757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Inklusive Entscheidungs-findung</a:t>
          </a:r>
        </a:p>
      </dsp:txBody>
      <dsp:txXfrm>
        <a:off x="3352636" y="3155289"/>
        <a:ext cx="829545" cy="519531"/>
      </dsp:txXfrm>
    </dsp:sp>
    <dsp:sp modelId="{BFBD46F0-1F26-4A40-A73F-03D4187E1384}">
      <dsp:nvSpPr>
        <dsp:cNvPr id="0" name=""/>
        <dsp:cNvSpPr/>
      </dsp:nvSpPr>
      <dsp:spPr>
        <a:xfrm>
          <a:off x="1409489" y="289045"/>
          <a:ext cx="3288858" cy="3288858"/>
        </a:xfrm>
        <a:custGeom>
          <a:avLst/>
          <a:gdLst/>
          <a:ahLst/>
          <a:cxnLst/>
          <a:rect l="0" t="0" r="0" b="0"/>
          <a:pathLst>
            <a:path>
              <a:moveTo>
                <a:pt x="1807764" y="3280727"/>
              </a:moveTo>
              <a:arcTo wR="1644429" hR="1644429" stAng="5057978" swAng="6840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5D9D7-C334-0A4B-89F1-A20CC0C5672A}">
      <dsp:nvSpPr>
        <dsp:cNvPr id="0" name=""/>
        <dsp:cNvSpPr/>
      </dsp:nvSpPr>
      <dsp:spPr>
        <a:xfrm>
          <a:off x="1897549" y="3127184"/>
          <a:ext cx="885755" cy="5757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Feedback aufnehmen</a:t>
          </a:r>
        </a:p>
      </dsp:txBody>
      <dsp:txXfrm>
        <a:off x="1925654" y="3155289"/>
        <a:ext cx="829545" cy="519531"/>
      </dsp:txXfrm>
    </dsp:sp>
    <dsp:sp modelId="{7953357A-CBA0-8144-AA6C-5D3E927CD9CE}">
      <dsp:nvSpPr>
        <dsp:cNvPr id="0" name=""/>
        <dsp:cNvSpPr/>
      </dsp:nvSpPr>
      <dsp:spPr>
        <a:xfrm>
          <a:off x="1409489" y="289045"/>
          <a:ext cx="3288858" cy="3288858"/>
        </a:xfrm>
        <a:custGeom>
          <a:avLst/>
          <a:gdLst/>
          <a:ahLst/>
          <a:cxnLst/>
          <a:rect l="0" t="0" r="0" b="0"/>
          <a:pathLst>
            <a:path>
              <a:moveTo>
                <a:pt x="421466" y="2743752"/>
              </a:moveTo>
              <a:arcTo wR="1644429" hR="1644429" stAng="8282855" swAng="83599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28199-D642-9F4F-A15E-CFEE88770BA5}">
      <dsp:nvSpPr>
        <dsp:cNvPr id="0" name=""/>
        <dsp:cNvSpPr/>
      </dsp:nvSpPr>
      <dsp:spPr>
        <a:xfrm>
          <a:off x="1007840" y="2011524"/>
          <a:ext cx="885755" cy="5757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Beseitigung von Engpässen</a:t>
          </a:r>
        </a:p>
      </dsp:txBody>
      <dsp:txXfrm>
        <a:off x="1035945" y="2039629"/>
        <a:ext cx="829545" cy="519531"/>
      </dsp:txXfrm>
    </dsp:sp>
    <dsp:sp modelId="{068117CD-F0FE-1A4E-8D37-3950184783A9}">
      <dsp:nvSpPr>
        <dsp:cNvPr id="0" name=""/>
        <dsp:cNvSpPr/>
      </dsp:nvSpPr>
      <dsp:spPr>
        <a:xfrm>
          <a:off x="1409489" y="289045"/>
          <a:ext cx="3288858" cy="3288858"/>
        </a:xfrm>
        <a:custGeom>
          <a:avLst/>
          <a:gdLst/>
          <a:ahLst/>
          <a:cxnLst/>
          <a:rect l="0" t="0" r="0" b="0"/>
          <a:pathLst>
            <a:path>
              <a:moveTo>
                <a:pt x="2388" y="1555838"/>
              </a:moveTo>
              <a:arcTo wR="1644429" hR="1644429" stAng="10985292" swAng="10647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E4BF-675D-EF44-9DBE-E0799CDFA477}">
      <dsp:nvSpPr>
        <dsp:cNvPr id="0" name=""/>
        <dsp:cNvSpPr/>
      </dsp:nvSpPr>
      <dsp:spPr>
        <a:xfrm>
          <a:off x="1325373" y="620319"/>
          <a:ext cx="885755" cy="5757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Konsistent bleiben</a:t>
          </a:r>
        </a:p>
      </dsp:txBody>
      <dsp:txXfrm>
        <a:off x="1353478" y="648424"/>
        <a:ext cx="829545" cy="519531"/>
      </dsp:txXfrm>
    </dsp:sp>
    <dsp:sp modelId="{2B4AD4CB-8FC5-9C40-AD97-DC9753CBB4FE}">
      <dsp:nvSpPr>
        <dsp:cNvPr id="0" name=""/>
        <dsp:cNvSpPr/>
      </dsp:nvSpPr>
      <dsp:spPr>
        <a:xfrm>
          <a:off x="1409489" y="289045"/>
          <a:ext cx="3288858" cy="3288858"/>
        </a:xfrm>
        <a:custGeom>
          <a:avLst/>
          <a:gdLst/>
          <a:ahLst/>
          <a:cxnLst/>
          <a:rect l="0" t="0" r="0" b="0"/>
          <a:pathLst>
            <a:path>
              <a:moveTo>
                <a:pt x="731626" y="276606"/>
              </a:moveTo>
              <a:arcTo wR="1644429" hR="1644429" stAng="14176995" swAng="5959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2022-08-18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die Führung und Leitung des Prozesses der organisatorischen Umgestaltung - insbesondere im Hinblick auf menschliche Aspekte und die Überwindung von Widerständen gegen Veränderungen</a:t>
            </a:r>
          </a:p>
          <a:p>
            <a:pPr marL="171450" indent="-171450">
              <a:buFontTx/>
              <a:buChar char="-"/>
            </a:pPr>
            <a:r>
              <a:rPr lang="de-DE" dirty="0"/>
              <a:t>der Prozess der reibungslosen Umsetzung von Veränderungen durch deren systematische Planung und Einführung unter Berücksichtigung der Wahrscheinlichkeit von Widerständen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708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025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 Neo-Liberalisierung seit den 80 er und 90er Jahren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959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kam es dazu, dass ich mit diesem Wissensschatz und dieser Brille, durch die ich die Welt sehe, feststecke?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94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571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DEMO </a:t>
            </a:r>
            <a:br>
              <a:rPr lang="en-US"/>
            </a:br>
            <a:r>
              <a:rPr lang="en-US"/>
              <a:t>TITLE TEXT</a:t>
            </a:r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err="1">
                <a:solidFill>
                  <a:srgbClr val="FFFFFF"/>
                </a:solidFill>
              </a:rPr>
              <a:t>Date</a:t>
            </a:r>
            <a:r>
              <a:rPr lang="lt-LT">
                <a:solidFill>
                  <a:srgbClr val="FFFFFF"/>
                </a:solidFill>
              </a:rPr>
              <a:t>, name </a:t>
            </a:r>
            <a:r>
              <a:rPr lang="lt-LT" err="1">
                <a:solidFill>
                  <a:srgbClr val="FFFFFF"/>
                </a:solidFill>
              </a:rPr>
              <a:t>of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the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event</a:t>
            </a:r>
            <a:r>
              <a:rPr lang="lt-LT">
                <a:solidFill>
                  <a:srgbClr val="FFFFFF"/>
                </a:solidFill>
              </a:rPr>
              <a:t>, </a:t>
            </a:r>
            <a:endParaRPr lang="en-US">
              <a:solidFill>
                <a:srgbClr val="FFFFFF"/>
              </a:solidFill>
            </a:endParaRPr>
          </a:p>
          <a:p>
            <a:r>
              <a:rPr lang="lt-LT">
                <a:solidFill>
                  <a:srgbClr val="FFFFFF"/>
                </a:solidFill>
              </a:rPr>
              <a:t>name </a:t>
            </a:r>
            <a:r>
              <a:rPr lang="lt-LT" err="1">
                <a:solidFill>
                  <a:srgbClr val="FFFFFF"/>
                </a:solidFill>
              </a:rPr>
              <a:t>and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surname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of</a:t>
            </a:r>
            <a:r>
              <a:rPr lang="lt-LT">
                <a:solidFill>
                  <a:srgbClr val="FFFFFF"/>
                </a:solidFill>
              </a:rPr>
              <a:t> </a:t>
            </a:r>
            <a:r>
              <a:rPr lang="lt-LT" err="1">
                <a:solidFill>
                  <a:srgbClr val="FFFFFF"/>
                </a:solidFill>
              </a:rPr>
              <a:t>author</a:t>
            </a:r>
            <a:endParaRPr lang="lt-LT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Thank you for </a:t>
            </a:r>
            <a:br>
              <a:rPr lang="en-US"/>
            </a:br>
            <a:r>
              <a:rPr lang="en-US"/>
              <a:t>the Attention. </a:t>
            </a:r>
            <a:br>
              <a:rPr lang="en-US"/>
            </a:br>
            <a:r>
              <a:rPr lang="en-US"/>
              <a:t>Questions?</a:t>
            </a:r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err="1"/>
              <a:t>your</a:t>
            </a:r>
            <a:r>
              <a:rPr lang="en-US"/>
              <a:t>@email_address.eu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THIS </a:t>
            </a:r>
            <a:r>
              <a:rPr lang="en-US"/>
              <a:t>IS </a:t>
            </a:r>
            <a:r>
              <a:rPr lang="lt-LT"/>
              <a:t>YOUR PRES</a:t>
            </a:r>
            <a:r>
              <a:rPr lang="en-US"/>
              <a:t>E</a:t>
            </a:r>
            <a:r>
              <a:rPr lang="lt-LT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err="1"/>
              <a:t>This</a:t>
            </a:r>
            <a:r>
              <a:rPr lang="lt-LT"/>
              <a:t> </a:t>
            </a:r>
            <a:r>
              <a:rPr lang="en-US"/>
              <a:t>is </a:t>
            </a:r>
            <a:r>
              <a:rPr lang="lt-LT" err="1"/>
              <a:t>your</a:t>
            </a:r>
            <a:r>
              <a:rPr lang="lt-LT"/>
              <a:t> </a:t>
            </a:r>
            <a:r>
              <a:rPr lang="lt-LT" err="1"/>
              <a:t>pres</a:t>
            </a:r>
            <a:r>
              <a:rPr lang="en-US"/>
              <a:t>e</a:t>
            </a:r>
            <a:r>
              <a:rPr lang="lt-LT" err="1"/>
              <a:t>ntation</a:t>
            </a:r>
            <a:r>
              <a:rPr lang="lt-LT"/>
              <a:t> </a:t>
            </a:r>
            <a:r>
              <a:rPr lang="lt-LT" err="1"/>
              <a:t>title</a:t>
            </a:r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err="1"/>
              <a:t>This</a:t>
            </a:r>
            <a:r>
              <a:rPr lang="lt-LT"/>
              <a:t> </a:t>
            </a:r>
            <a:r>
              <a:rPr lang="en-US"/>
              <a:t>is </a:t>
            </a:r>
            <a:r>
              <a:rPr lang="lt-LT" err="1"/>
              <a:t>your</a:t>
            </a:r>
            <a:r>
              <a:rPr lang="lt-LT"/>
              <a:t> </a:t>
            </a:r>
            <a:r>
              <a:rPr lang="lt-LT" err="1"/>
              <a:t>pres</a:t>
            </a:r>
            <a:r>
              <a:rPr lang="en-US"/>
              <a:t>e</a:t>
            </a:r>
            <a:r>
              <a:rPr lang="lt-LT" err="1"/>
              <a:t>ntation</a:t>
            </a:r>
            <a:r>
              <a:rPr lang="lt-LT"/>
              <a:t> </a:t>
            </a:r>
            <a:r>
              <a:rPr lang="lt-LT" err="1"/>
              <a:t>title</a:t>
            </a:r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is simply dummy text of the printing and typesetting industry. Lorem Ipsum</a:t>
            </a:r>
            <a:endParaRPr lang="lt-LT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lvl="0"/>
            <a:endParaRPr lang="en-US"/>
          </a:p>
          <a:p>
            <a:pPr lvl="0"/>
            <a:endParaRPr lang="lt-LT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 is simply dummy text of the printing and typesetting industry. Lorem Ipsum</a:t>
            </a:r>
            <a:endParaRPr lang="lt-LT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is simply dummy text of the printing and typesetting industry. </a:t>
            </a:r>
          </a:p>
          <a:p>
            <a:pPr lvl="0"/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/>
              <a:t>Lorem Ipsum</a:t>
            </a:r>
            <a:r>
              <a:rPr lang="en-US"/>
              <a:t> is simply dummy text of the printing and typesetting industry. Lorem Ipsum has been the industry's standard.</a:t>
            </a:r>
          </a:p>
          <a:p>
            <a:pPr lvl="0"/>
            <a:r>
              <a:rPr lang="en-US"/>
              <a:t>It is a long established fact that a reader will be distracted by the readable content of a page when looking at its layout. </a:t>
            </a:r>
            <a:endParaRPr lang="lt-LT"/>
          </a:p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err="1"/>
              <a:t>This</a:t>
            </a:r>
            <a:r>
              <a:rPr lang="lt-LT"/>
              <a:t> </a:t>
            </a:r>
            <a:r>
              <a:rPr lang="en-US"/>
              <a:t>is </a:t>
            </a:r>
            <a:r>
              <a:rPr lang="lt-LT" err="1"/>
              <a:t>your</a:t>
            </a:r>
            <a:r>
              <a:rPr lang="lt-LT"/>
              <a:t> </a:t>
            </a:r>
            <a:r>
              <a:rPr lang="lt-LT" err="1"/>
              <a:t>pres</a:t>
            </a:r>
            <a:r>
              <a:rPr lang="en-US"/>
              <a:t>e</a:t>
            </a:r>
            <a:r>
              <a:rPr lang="lt-LT" err="1"/>
              <a:t>ntation</a:t>
            </a:r>
            <a:r>
              <a:rPr lang="lt-LT"/>
              <a:t> </a:t>
            </a:r>
            <a:r>
              <a:rPr lang="lt-LT" err="1"/>
              <a:t>title</a:t>
            </a:r>
            <a:endParaRPr lang="lt-LT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demo</a:t>
            </a:r>
            <a:endParaRPr lang="lt-LT"/>
          </a:p>
          <a:p>
            <a:endParaRPr lang="lt-LT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/>
              <a:t>It ha survived not only five centuries, but also the leap into electronic typesetting. </a:t>
            </a:r>
            <a:endParaRPr lang="lt-LT"/>
          </a:p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</a:t>
            </a:r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Modul 5</a:t>
            </a:r>
            <a:br>
              <a:rPr lang="en-US" dirty="0"/>
            </a:br>
            <a:r>
              <a:rPr lang="en-US" dirty="0" err="1"/>
              <a:t>Wandel</a:t>
            </a:r>
            <a:r>
              <a:rPr lang="en-US" dirty="0"/>
              <a:t> in </a:t>
            </a:r>
            <a:r>
              <a:rPr lang="en-US" dirty="0" err="1"/>
              <a:t>Organisationen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19" y="3434398"/>
            <a:ext cx="10490965" cy="180090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Lerneinheit</a:t>
            </a:r>
            <a:r>
              <a:rPr lang="en-US" sz="3200" dirty="0">
                <a:solidFill>
                  <a:srgbClr val="FFFFFF"/>
                </a:solidFill>
              </a:rPr>
              <a:t> 1</a:t>
            </a:r>
          </a:p>
          <a:p>
            <a:r>
              <a:rPr lang="en-US" sz="3200" dirty="0">
                <a:solidFill>
                  <a:srgbClr val="FFFFFF"/>
                </a:solidFill>
              </a:rPr>
              <a:t>Change Management &amp; </a:t>
            </a:r>
            <a:r>
              <a:rPr lang="en-US" sz="3200" dirty="0" err="1">
                <a:solidFill>
                  <a:srgbClr val="FFFFFF"/>
                </a:solidFill>
              </a:rPr>
              <a:t>Organisationsentwicklung</a:t>
            </a:r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ea typeface="Open Sans Light"/>
              <a:cs typeface="Open Sans Light"/>
            </a:endParaRPr>
          </a:p>
          <a:p>
            <a:r>
              <a:rPr lang="en-US" sz="2800" dirty="0"/>
              <a:t>By Anna </a:t>
            </a:r>
            <a:r>
              <a:rPr lang="en-US" sz="2800" dirty="0" err="1"/>
              <a:t>Moutsiou</a:t>
            </a:r>
            <a:r>
              <a:rPr lang="en-US" sz="2800" dirty="0"/>
              <a:t> &amp; Dimitri Adam</a:t>
            </a:r>
            <a:endParaRPr lang="en-US" dirty="0">
              <a:ea typeface="Open Sans Light"/>
              <a:cs typeface="Open Sans Light"/>
            </a:endParaRPr>
          </a:p>
          <a:p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4009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Theorien</a:t>
            </a:r>
            <a:r>
              <a:rPr lang="en-US" dirty="0"/>
              <a:t> des Change Management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3116922"/>
            <a:ext cx="10820400" cy="2688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Lewin’s (1951) </a:t>
            </a:r>
            <a:r>
              <a:rPr lang="en-US" sz="2800" dirty="0" err="1"/>
              <a:t>drei</a:t>
            </a:r>
            <a:r>
              <a:rPr lang="en-US" sz="2800" dirty="0"/>
              <a:t> </a:t>
            </a:r>
            <a:r>
              <a:rPr lang="en-US" sz="2800" dirty="0" err="1"/>
              <a:t>Phasen</a:t>
            </a:r>
            <a:r>
              <a:rPr lang="en-US" sz="2800" dirty="0"/>
              <a:t> Model des </a:t>
            </a:r>
            <a:r>
              <a:rPr lang="en-US" sz="2800" dirty="0" err="1"/>
              <a:t>Wandels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Kotter’s (1995) </a:t>
            </a:r>
            <a:r>
              <a:rPr lang="en-US" sz="2800" dirty="0" err="1"/>
              <a:t>acht</a:t>
            </a:r>
            <a:r>
              <a:rPr lang="en-US" sz="2800" dirty="0"/>
              <a:t> </a:t>
            </a:r>
            <a:r>
              <a:rPr lang="en-US" sz="2800" dirty="0" err="1"/>
              <a:t>Schritte</a:t>
            </a:r>
            <a:r>
              <a:rPr lang="en-US" sz="2800" dirty="0"/>
              <a:t> Modell des </a:t>
            </a:r>
            <a:r>
              <a:rPr lang="en-US" sz="2800" dirty="0" err="1"/>
              <a:t>Wandels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Nudge Theory </a:t>
            </a:r>
            <a:r>
              <a:rPr lang="en-US" sz="2800" dirty="0" err="1"/>
              <a:t>nach</a:t>
            </a:r>
            <a:r>
              <a:rPr lang="en-US" sz="2800" dirty="0"/>
              <a:t> </a:t>
            </a:r>
            <a:r>
              <a:rPr lang="en-GB" sz="2800" dirty="0"/>
              <a:t>Sunstein &amp; Thaler </a:t>
            </a:r>
            <a:r>
              <a:rPr lang="en-US" sz="2800" dirty="0"/>
              <a:t>(2008)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Eine </a:t>
            </a:r>
            <a:r>
              <a:rPr lang="en-US" sz="2800" dirty="0" err="1"/>
              <a:t>kritische</a:t>
            </a:r>
            <a:r>
              <a:rPr lang="en-US" sz="2800" dirty="0"/>
              <a:t> </a:t>
            </a:r>
            <a:r>
              <a:rPr lang="en-US" sz="2800" dirty="0" err="1"/>
              <a:t>Perspektive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Bezug</a:t>
            </a:r>
            <a:r>
              <a:rPr lang="en-US" sz="2800" dirty="0"/>
              <a:t>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GB" sz="2800" dirty="0" err="1"/>
              <a:t>Carr</a:t>
            </a:r>
            <a:r>
              <a:rPr lang="en-GB" sz="2800" dirty="0"/>
              <a:t> (2000)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C00000"/>
              </a:solidFill>
            </a:endParaRPr>
          </a:p>
          <a:p>
            <a:pPr marL="274320" lvl="1" indent="0">
              <a:buNone/>
            </a:pPr>
            <a:r>
              <a:rPr lang="en-GB" dirty="0"/>
              <a:t>-&gt; die </a:t>
            </a:r>
            <a:r>
              <a:rPr lang="en-GB" dirty="0" err="1"/>
              <a:t>verwendete</a:t>
            </a:r>
            <a:r>
              <a:rPr lang="en-GB" dirty="0"/>
              <a:t> </a:t>
            </a:r>
            <a:r>
              <a:rPr lang="en-GB" dirty="0" err="1"/>
              <a:t>Literatur</a:t>
            </a:r>
            <a:r>
              <a:rPr lang="en-GB" dirty="0"/>
              <a:t> </a:t>
            </a:r>
            <a:r>
              <a:rPr lang="en-GB" dirty="0" err="1"/>
              <a:t>findet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Themenordner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53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/>
          <a:lstStyle/>
          <a:p>
            <a:r>
              <a:rPr lang="en-US" b="1" dirty="0"/>
              <a:t>Kurt Lewin – </a:t>
            </a:r>
            <a:r>
              <a:rPr lang="en-US" b="1" dirty="0" err="1"/>
              <a:t>Drei</a:t>
            </a:r>
            <a:r>
              <a:rPr lang="en-US" b="1" dirty="0"/>
              <a:t> </a:t>
            </a:r>
            <a:r>
              <a:rPr lang="en-US" b="1" dirty="0" err="1"/>
              <a:t>Phasen</a:t>
            </a:r>
            <a:r>
              <a:rPr lang="en-US" b="1" dirty="0"/>
              <a:t> Modell (1)</a:t>
            </a:r>
            <a:endParaRPr lang="lt-LT" b="1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843" y="1812734"/>
            <a:ext cx="10800950" cy="207568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</a:pPr>
            <a:r>
              <a:rPr lang="en-US" dirty="0" err="1">
                <a:solidFill>
                  <a:schemeClr val="tx1"/>
                </a:solidFill>
              </a:rPr>
              <a:t>Entwickelte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Theorie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Jahr</a:t>
            </a:r>
            <a:r>
              <a:rPr lang="en-US" dirty="0">
                <a:solidFill>
                  <a:schemeClr val="tx1"/>
                </a:solidFill>
              </a:rPr>
              <a:t> 1951</a:t>
            </a:r>
          </a:p>
          <a:p>
            <a:pPr lvl="0">
              <a:lnSpc>
                <a:spcPct val="110000"/>
              </a:lnSpc>
            </a:pPr>
            <a:r>
              <a:rPr lang="en-US" dirty="0" err="1">
                <a:solidFill>
                  <a:schemeClr val="tx1"/>
                </a:solidFill>
              </a:rPr>
              <a:t>Ist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immer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bekanntesten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meist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zitierten</a:t>
            </a:r>
            <a:r>
              <a:rPr lang="en-US" dirty="0">
                <a:solidFill>
                  <a:schemeClr val="tx1"/>
                </a:solidFill>
              </a:rPr>
              <a:t> CM-</a:t>
            </a:r>
            <a:r>
              <a:rPr lang="en-US" dirty="0" err="1">
                <a:solidFill>
                  <a:schemeClr val="tx1"/>
                </a:solidFill>
              </a:rPr>
              <a:t>Theorien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</a:pPr>
            <a:r>
              <a:rPr lang="en-US" b="1" dirty="0" err="1">
                <a:solidFill>
                  <a:schemeClr val="tx1"/>
                </a:solidFill>
              </a:rPr>
              <a:t>Grundprinzip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</a:rPr>
              <a:t>die </a:t>
            </a:r>
            <a:r>
              <a:rPr lang="en-US" dirty="0" err="1">
                <a:solidFill>
                  <a:schemeClr val="tx1"/>
                </a:solidFill>
              </a:rPr>
              <a:t>treibenden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Kräfte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müssen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jeder</a:t>
            </a:r>
            <a:r>
              <a:rPr lang="en-US" dirty="0">
                <a:solidFill>
                  <a:schemeClr val="tx1"/>
                </a:solidFill>
              </a:rPr>
              <a:t> Situation die </a:t>
            </a:r>
            <a:r>
              <a:rPr lang="en-US" dirty="0" err="1">
                <a:solidFill>
                  <a:schemeClr val="tx1"/>
                </a:solidFill>
              </a:rPr>
              <a:t>widerstrebenden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Kräfte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überwiegen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wenn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Veränderung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stattfinden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soll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</a:pPr>
            <a:r>
              <a:rPr lang="en-US" b="1" dirty="0" err="1">
                <a:solidFill>
                  <a:schemeClr val="tx1"/>
                </a:solidFill>
              </a:rPr>
              <a:t>Kraftfeldanalyse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  <a:r>
              <a:rPr lang="en-US" dirty="0" err="1">
                <a:solidFill>
                  <a:schemeClr val="tx1"/>
                </a:solidFill>
              </a:rPr>
              <a:t>jede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Veränderungssituation</a:t>
            </a:r>
            <a:r>
              <a:rPr lang="en-US" dirty="0">
                <a:solidFill>
                  <a:schemeClr val="tx1"/>
                </a:solidFill>
              </a:rPr>
              <a:t> hat </a:t>
            </a:r>
            <a:r>
              <a:rPr lang="en-US" dirty="0" err="1">
                <a:solidFill>
                  <a:schemeClr val="tx1"/>
                </a:solidFill>
              </a:rPr>
              <a:t>treibende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widerstrebende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Kräfte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DEB27-9FA1-4A69-B7F7-54C47B05E644}"/>
              </a:ext>
            </a:extLst>
          </p:cNvPr>
          <p:cNvSpPr/>
          <p:nvPr/>
        </p:nvSpPr>
        <p:spPr>
          <a:xfrm>
            <a:off x="5442013" y="3773010"/>
            <a:ext cx="159798" cy="254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353BC7-76BF-4842-9B40-2A18F9A8D520}"/>
              </a:ext>
            </a:extLst>
          </p:cNvPr>
          <p:cNvCxnSpPr/>
          <p:nvPr/>
        </p:nvCxnSpPr>
        <p:spPr>
          <a:xfrm flipH="1">
            <a:off x="6095999" y="4110361"/>
            <a:ext cx="8788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EF6521-5EAE-49CE-910E-9E9C948CEBF0}"/>
              </a:ext>
            </a:extLst>
          </p:cNvPr>
          <p:cNvCxnSpPr/>
          <p:nvPr/>
        </p:nvCxnSpPr>
        <p:spPr>
          <a:xfrm flipH="1">
            <a:off x="6029418" y="4833892"/>
            <a:ext cx="8788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36F8AA-7119-43BC-960F-67355745EE36}"/>
              </a:ext>
            </a:extLst>
          </p:cNvPr>
          <p:cNvCxnSpPr/>
          <p:nvPr/>
        </p:nvCxnSpPr>
        <p:spPr>
          <a:xfrm flipH="1">
            <a:off x="6095998" y="5578135"/>
            <a:ext cx="8788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461110-3747-4169-8151-8EB4E86C6323}"/>
              </a:ext>
            </a:extLst>
          </p:cNvPr>
          <p:cNvCxnSpPr>
            <a:cxnSpLocks/>
          </p:cNvCxnSpPr>
          <p:nvPr/>
        </p:nvCxnSpPr>
        <p:spPr>
          <a:xfrm flipV="1">
            <a:off x="4000499" y="4110361"/>
            <a:ext cx="8788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FC4BDB-89AD-4BA2-9DBB-EE7E42582148}"/>
              </a:ext>
            </a:extLst>
          </p:cNvPr>
          <p:cNvCxnSpPr>
            <a:cxnSpLocks/>
          </p:cNvCxnSpPr>
          <p:nvPr/>
        </p:nvCxnSpPr>
        <p:spPr>
          <a:xfrm flipV="1">
            <a:off x="4000498" y="4850170"/>
            <a:ext cx="8788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8FA274-C376-4113-B952-113B48CA35E7}"/>
              </a:ext>
            </a:extLst>
          </p:cNvPr>
          <p:cNvCxnSpPr>
            <a:cxnSpLocks/>
          </p:cNvCxnSpPr>
          <p:nvPr/>
        </p:nvCxnSpPr>
        <p:spPr>
          <a:xfrm flipV="1">
            <a:off x="3943902" y="5578135"/>
            <a:ext cx="8788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C519115-CB61-4585-808C-CF6161B22987}"/>
              </a:ext>
            </a:extLst>
          </p:cNvPr>
          <p:cNvSpPr txBox="1"/>
          <p:nvPr/>
        </p:nvSpPr>
        <p:spPr>
          <a:xfrm>
            <a:off x="1504220" y="4200970"/>
            <a:ext cx="213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Treibende</a:t>
            </a:r>
            <a:r>
              <a:rPr lang="en-US" b="1" dirty="0"/>
              <a:t> </a:t>
            </a:r>
            <a:r>
              <a:rPr lang="en-US" b="1" dirty="0" err="1"/>
              <a:t>Kräfte</a:t>
            </a:r>
            <a:r>
              <a:rPr lang="en-US" b="1" dirty="0"/>
              <a:t> (positive </a:t>
            </a:r>
            <a:r>
              <a:rPr lang="en-US" b="1" dirty="0" err="1"/>
              <a:t>Elemente</a:t>
            </a:r>
            <a:r>
              <a:rPr lang="en-US" b="1" dirty="0"/>
              <a:t> </a:t>
            </a:r>
            <a:r>
              <a:rPr lang="en-US" b="1" dirty="0" err="1"/>
              <a:t>für</a:t>
            </a:r>
            <a:r>
              <a:rPr lang="en-US" b="1" dirty="0"/>
              <a:t> den </a:t>
            </a:r>
            <a:r>
              <a:rPr lang="en-US" b="1" dirty="0" err="1"/>
              <a:t>Wandel</a:t>
            </a:r>
            <a:r>
              <a:rPr lang="en-US" b="1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105CB6-106A-4D52-844F-35A01D3E205F}"/>
              </a:ext>
            </a:extLst>
          </p:cNvPr>
          <p:cNvSpPr txBox="1"/>
          <p:nvPr/>
        </p:nvSpPr>
        <p:spPr>
          <a:xfrm>
            <a:off x="7786066" y="4195589"/>
            <a:ext cx="213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Widerstandskräfte</a:t>
            </a:r>
            <a:r>
              <a:rPr lang="en-US" b="1" dirty="0"/>
              <a:t> (negative </a:t>
            </a:r>
            <a:r>
              <a:rPr lang="en-US" b="1" dirty="0" err="1"/>
              <a:t>Elemente</a:t>
            </a:r>
            <a:r>
              <a:rPr lang="en-US" b="1" dirty="0"/>
              <a:t> </a:t>
            </a:r>
            <a:r>
              <a:rPr lang="en-US" b="1" dirty="0" err="1"/>
              <a:t>gegenüber</a:t>
            </a:r>
            <a:r>
              <a:rPr lang="en-US" b="1" dirty="0"/>
              <a:t> dem </a:t>
            </a:r>
            <a:r>
              <a:rPr lang="en-US" b="1" dirty="0" err="1"/>
              <a:t>Wandel</a:t>
            </a:r>
            <a:r>
              <a:rPr lang="en-US" b="1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54057C-1E8D-41E3-9DFF-B7748AA17B1A}"/>
              </a:ext>
            </a:extLst>
          </p:cNvPr>
          <p:cNvSpPr txBox="1"/>
          <p:nvPr/>
        </p:nvSpPr>
        <p:spPr>
          <a:xfrm rot="16200000">
            <a:off x="3446667" y="4161751"/>
            <a:ext cx="382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Was </a:t>
            </a:r>
            <a:r>
              <a:rPr lang="en-US" sz="1400" b="1" dirty="0" err="1"/>
              <a:t>soll</a:t>
            </a:r>
            <a:r>
              <a:rPr lang="en-US" sz="1400" b="1" dirty="0"/>
              <a:t> </a:t>
            </a:r>
            <a:r>
              <a:rPr lang="en-US" sz="1400" b="1" dirty="0" err="1"/>
              <a:t>sich</a:t>
            </a:r>
            <a:r>
              <a:rPr lang="en-US" sz="1400" b="1" dirty="0"/>
              <a:t> </a:t>
            </a:r>
            <a:r>
              <a:rPr lang="en-US" sz="1400" b="1" dirty="0" err="1"/>
              <a:t>verändern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9525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/>
          <a:lstStyle/>
          <a:p>
            <a:r>
              <a:rPr lang="en-US" b="1" dirty="0"/>
              <a:t>Kurt Lewin – </a:t>
            </a:r>
            <a:r>
              <a:rPr lang="en-US" b="1" dirty="0" err="1"/>
              <a:t>Drei</a:t>
            </a:r>
            <a:r>
              <a:rPr lang="en-US" b="1" dirty="0"/>
              <a:t> </a:t>
            </a:r>
            <a:r>
              <a:rPr lang="en-US" b="1" dirty="0" err="1"/>
              <a:t>Phasen</a:t>
            </a:r>
            <a:r>
              <a:rPr lang="en-US" b="1" dirty="0"/>
              <a:t> Modell (2)</a:t>
            </a:r>
            <a:endParaRPr lang="lt-LT" b="1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842" y="1812734"/>
            <a:ext cx="5742157" cy="392224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20000"/>
              </a:lnSpc>
            </a:pPr>
            <a:r>
              <a:rPr lang="en-US" sz="1800" b="1" dirty="0">
                <a:solidFill>
                  <a:schemeClr val="tx1"/>
                </a:solidFill>
              </a:rPr>
              <a:t>UNFREEZE= </a:t>
            </a:r>
            <a:r>
              <a:rPr lang="en-US" sz="1800" b="1" dirty="0" err="1">
                <a:solidFill>
                  <a:schemeClr val="tx1"/>
                </a:solidFill>
              </a:rPr>
              <a:t>Definieren</a:t>
            </a:r>
            <a:r>
              <a:rPr lang="en-US" sz="1800" b="1" dirty="0">
                <a:solidFill>
                  <a:schemeClr val="tx1"/>
                </a:solidFill>
              </a:rPr>
              <a:t> Sie den </a:t>
            </a:r>
            <a:r>
              <a:rPr lang="en-US" sz="1800" b="1" dirty="0" err="1">
                <a:solidFill>
                  <a:schemeClr val="tx1"/>
                </a:solidFill>
              </a:rPr>
              <a:t>aktuellen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Zustand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machen</a:t>
            </a:r>
            <a:r>
              <a:rPr lang="en-US" sz="1800" b="1" dirty="0">
                <a:solidFill>
                  <a:schemeClr val="tx1"/>
                </a:solidFill>
              </a:rPr>
              <a:t> Sie die </a:t>
            </a:r>
            <a:r>
              <a:rPr lang="en-US" sz="1800" b="1" dirty="0" err="1">
                <a:solidFill>
                  <a:schemeClr val="tx1"/>
                </a:solidFill>
              </a:rPr>
              <a:t>treibenden</a:t>
            </a:r>
            <a:r>
              <a:rPr lang="en-US" sz="1800" b="1" dirty="0">
                <a:solidFill>
                  <a:schemeClr val="tx1"/>
                </a:solidFill>
              </a:rPr>
              <a:t> und </a:t>
            </a:r>
            <a:r>
              <a:rPr lang="en-US" sz="1800" b="1" dirty="0" err="1">
                <a:solidFill>
                  <a:schemeClr val="tx1"/>
                </a:solidFill>
              </a:rPr>
              <a:t>widerstrebenden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Kräfte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sichtbar</a:t>
            </a:r>
            <a:r>
              <a:rPr lang="en-US" sz="1800" b="1" dirty="0">
                <a:solidFill>
                  <a:schemeClr val="tx1"/>
                </a:solidFill>
              </a:rPr>
              <a:t> und </a:t>
            </a:r>
            <a:r>
              <a:rPr lang="en-US" sz="1800" b="1" dirty="0" err="1">
                <a:solidFill>
                  <a:schemeClr val="tx1"/>
                </a:solidFill>
              </a:rPr>
              <a:t>stellen</a:t>
            </a:r>
            <a:r>
              <a:rPr lang="en-US" sz="1800" b="1" dirty="0">
                <a:solidFill>
                  <a:schemeClr val="tx1"/>
                </a:solidFill>
              </a:rPr>
              <a:t> Sie </a:t>
            </a:r>
            <a:r>
              <a:rPr lang="en-US" sz="1800" b="1" dirty="0" err="1">
                <a:solidFill>
                  <a:schemeClr val="tx1"/>
                </a:solidFill>
              </a:rPr>
              <a:t>sich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einen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gewünschten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Endzustand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vor</a:t>
            </a:r>
            <a:r>
              <a:rPr lang="en-US" sz="1800" b="1" dirty="0">
                <a:solidFill>
                  <a:schemeClr val="tx1"/>
                </a:solidFill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en-US" sz="1800" b="1" dirty="0">
                <a:solidFill>
                  <a:schemeClr val="tx1"/>
                </a:solidFill>
              </a:rPr>
              <a:t>BEWEGEN= </a:t>
            </a:r>
            <a:r>
              <a:rPr lang="en-US" sz="1800" b="1" dirty="0" err="1">
                <a:solidFill>
                  <a:schemeClr val="tx1"/>
                </a:solidFill>
              </a:rPr>
              <a:t>Durch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Beteiligung</a:t>
            </a:r>
            <a:r>
              <a:rPr lang="en-US" sz="1800" b="1" dirty="0">
                <a:solidFill>
                  <a:schemeClr val="tx1"/>
                </a:solidFill>
              </a:rPr>
              <a:t> und </a:t>
            </a:r>
            <a:r>
              <a:rPr lang="en-US" sz="1800" b="1" dirty="0" err="1">
                <a:solidFill>
                  <a:schemeClr val="tx1"/>
                </a:solidFill>
              </a:rPr>
              <a:t>Mitwirkung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zu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einem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neuen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Zustand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übergehen</a:t>
            </a:r>
            <a:r>
              <a:rPr lang="en-US" sz="1800" b="1" dirty="0">
                <a:solidFill>
                  <a:schemeClr val="tx1"/>
                </a:solidFill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en-US" sz="1800" b="1" dirty="0">
                <a:solidFill>
                  <a:schemeClr val="tx1"/>
                </a:solidFill>
              </a:rPr>
              <a:t>REFREEZE= Den </a:t>
            </a:r>
            <a:r>
              <a:rPr lang="en-US" sz="1800" b="1" dirty="0" err="1">
                <a:solidFill>
                  <a:schemeClr val="tx1"/>
                </a:solidFill>
              </a:rPr>
              <a:t>neuen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Zustand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wieder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einfrieren</a:t>
            </a:r>
            <a:r>
              <a:rPr lang="en-US" sz="1800" b="1" dirty="0">
                <a:solidFill>
                  <a:schemeClr val="tx1"/>
                </a:solidFill>
              </a:rPr>
              <a:t> und </a:t>
            </a:r>
            <a:r>
              <a:rPr lang="en-US" sz="1800" b="1" dirty="0" err="1">
                <a:solidFill>
                  <a:schemeClr val="tx1"/>
                </a:solidFill>
              </a:rPr>
              <a:t>stabilisieren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indem</a:t>
            </a:r>
            <a:r>
              <a:rPr lang="en-US" sz="1800" b="1" dirty="0">
                <a:solidFill>
                  <a:schemeClr val="tx1"/>
                </a:solidFill>
              </a:rPr>
              <a:t> man </a:t>
            </a:r>
            <a:r>
              <a:rPr lang="en-US" sz="1800" b="1" dirty="0" err="1">
                <a:solidFill>
                  <a:schemeClr val="tx1"/>
                </a:solidFill>
              </a:rPr>
              <a:t>Richtlinien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festlegt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Erfolge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belohnt</a:t>
            </a:r>
            <a:r>
              <a:rPr lang="en-US" sz="1800" b="1" dirty="0">
                <a:solidFill>
                  <a:schemeClr val="tx1"/>
                </a:solidFill>
              </a:rPr>
              <a:t> und </a:t>
            </a:r>
            <a:r>
              <a:rPr lang="en-US" sz="1800" b="1" dirty="0" err="1">
                <a:solidFill>
                  <a:schemeClr val="tx1"/>
                </a:solidFill>
              </a:rPr>
              <a:t>neue</a:t>
            </a:r>
            <a:r>
              <a:rPr lang="en-US" sz="1800" b="1" dirty="0">
                <a:solidFill>
                  <a:schemeClr val="tx1"/>
                </a:solidFill>
              </a:rPr>
              <a:t> Standards </a:t>
            </a:r>
            <a:r>
              <a:rPr lang="en-US" sz="1800" b="1" dirty="0" err="1">
                <a:solidFill>
                  <a:schemeClr val="tx1"/>
                </a:solidFill>
              </a:rPr>
              <a:t>setzt</a:t>
            </a:r>
            <a:r>
              <a:rPr lang="en-US" sz="1800" b="1" dirty="0">
                <a:solidFill>
                  <a:schemeClr val="tx1"/>
                </a:solidFill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en-US" sz="1800" b="1" dirty="0" err="1">
                <a:solidFill>
                  <a:schemeClr val="tx1"/>
                </a:solidFill>
              </a:rPr>
              <a:t>Organisationen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als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homöostatische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Organismen</a:t>
            </a:r>
            <a:r>
              <a:rPr lang="en-US" sz="1800" b="1" dirty="0">
                <a:solidFill>
                  <a:schemeClr val="tx1"/>
                </a:solidFill>
              </a:rPr>
              <a:t>: Die Tendenz </a:t>
            </a:r>
            <a:r>
              <a:rPr lang="en-US" sz="1800" b="1" dirty="0" err="1">
                <a:solidFill>
                  <a:schemeClr val="tx1"/>
                </a:solidFill>
              </a:rPr>
              <a:t>einer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Organisation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ihr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Gleichgewicht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als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Reaktion</a:t>
            </a:r>
            <a:r>
              <a:rPr lang="en-US" sz="1800" b="1" dirty="0">
                <a:solidFill>
                  <a:schemeClr val="tx1"/>
                </a:solidFill>
              </a:rPr>
              <a:t> auf </a:t>
            </a:r>
            <a:r>
              <a:rPr lang="en-US" sz="1800" b="1" dirty="0" err="1">
                <a:solidFill>
                  <a:schemeClr val="tx1"/>
                </a:solidFill>
              </a:rPr>
              <a:t>störende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Veränderungen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aufrechtzuerhalten</a:t>
            </a:r>
            <a:r>
              <a:rPr lang="en-US" sz="1800" b="1" dirty="0">
                <a:solidFill>
                  <a:schemeClr val="tx1"/>
                </a:solidFill>
              </a:rPr>
              <a:t> (</a:t>
            </a:r>
            <a:r>
              <a:rPr lang="en-US" sz="1800" b="1" dirty="0" err="1">
                <a:solidFill>
                  <a:schemeClr val="tx1"/>
                </a:solidFill>
              </a:rPr>
              <a:t>natürliche</a:t>
            </a:r>
            <a:r>
              <a:rPr lang="en-US" sz="1800" b="1" dirty="0">
                <a:solidFill>
                  <a:schemeClr val="tx1"/>
                </a:solidFill>
              </a:rPr>
              <a:t> Tendenz, </a:t>
            </a:r>
            <a:r>
              <a:rPr lang="en-US" sz="1800" b="1" dirty="0" err="1">
                <a:solidFill>
                  <a:schemeClr val="tx1"/>
                </a:solidFill>
              </a:rPr>
              <a:t>sich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selbst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wieder</a:t>
            </a:r>
            <a:r>
              <a:rPr lang="en-US" sz="1800" b="1" dirty="0">
                <a:solidFill>
                  <a:schemeClr val="tx1"/>
                </a:solidFill>
              </a:rPr>
              <a:t> an den </a:t>
            </a:r>
            <a:r>
              <a:rPr lang="en-US" sz="1800" b="1" dirty="0" err="1">
                <a:solidFill>
                  <a:schemeClr val="tx1"/>
                </a:solidFill>
              </a:rPr>
              <a:t>ursprünglichen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Zustand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anzupassen</a:t>
            </a:r>
            <a:r>
              <a:rPr lang="en-US" sz="1800" b="1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A19629C-F383-4DFC-82C5-E82F1655B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 b="3609"/>
          <a:stretch/>
        </p:blipFill>
        <p:spPr>
          <a:xfrm>
            <a:off x="6276514" y="1957887"/>
            <a:ext cx="5561644" cy="36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3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Kurt Lewin – </a:t>
            </a:r>
            <a:r>
              <a:rPr lang="en-US" b="1" dirty="0" err="1"/>
              <a:t>Drei</a:t>
            </a:r>
            <a:r>
              <a:rPr lang="en-US" b="1" dirty="0"/>
              <a:t> </a:t>
            </a:r>
            <a:r>
              <a:rPr lang="en-US" b="1" dirty="0" err="1"/>
              <a:t>Phasen</a:t>
            </a:r>
            <a:r>
              <a:rPr lang="en-US" b="1" dirty="0"/>
              <a:t> Modell (3)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68E27-438A-4D03-BE29-2BC79B97E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922"/>
            <a:ext cx="5157787" cy="35892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Vorteile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B72C5-A830-40F1-87BE-1A4AF8B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76870"/>
            <a:ext cx="5157787" cy="316045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1600" dirty="0" err="1">
                <a:solidFill>
                  <a:schemeClr val="tx1"/>
                </a:solidFill>
              </a:rPr>
              <a:t>Leicht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zu</a:t>
            </a:r>
            <a:r>
              <a:rPr lang="en-GB" sz="1600" dirty="0">
                <a:solidFill>
                  <a:schemeClr val="tx1"/>
                </a:solidFill>
              </a:rPr>
              <a:t> verstehen (Mitarbeiter </a:t>
            </a:r>
            <a:r>
              <a:rPr lang="en-GB" sz="1600" dirty="0" err="1">
                <a:solidFill>
                  <a:schemeClr val="tx1"/>
                </a:solidFill>
              </a:rPr>
              <a:t>müssen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nicht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geschult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werden</a:t>
            </a:r>
            <a:r>
              <a:rPr lang="en-GB" sz="1600" dirty="0">
                <a:solidFill>
                  <a:schemeClr val="tx1"/>
                </a:solidFill>
              </a:rPr>
              <a:t>, die </a:t>
            </a:r>
            <a:r>
              <a:rPr lang="en-GB" sz="1600" dirty="0" err="1">
                <a:solidFill>
                  <a:schemeClr val="tx1"/>
                </a:solidFill>
              </a:rPr>
              <a:t>Prinzipien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sind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einfach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zu</a:t>
            </a:r>
            <a:r>
              <a:rPr lang="en-GB" sz="1600" dirty="0">
                <a:solidFill>
                  <a:schemeClr val="tx1"/>
                </a:solidFill>
              </a:rPr>
              <a:t> verstehen)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chemeClr val="tx1"/>
                </a:solidFill>
              </a:rPr>
              <a:t>Es </a:t>
            </a:r>
            <a:r>
              <a:rPr lang="en-GB" sz="1600" dirty="0" err="1">
                <a:solidFill>
                  <a:schemeClr val="tx1"/>
                </a:solidFill>
              </a:rPr>
              <a:t>konzentriert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sich</a:t>
            </a:r>
            <a:r>
              <a:rPr lang="en-GB" sz="1600" dirty="0">
                <a:solidFill>
                  <a:schemeClr val="tx1"/>
                </a:solidFill>
              </a:rPr>
              <a:t> auf </a:t>
            </a:r>
            <a:r>
              <a:rPr lang="en-GB" sz="1600" dirty="0" err="1">
                <a:solidFill>
                  <a:schemeClr val="tx1"/>
                </a:solidFill>
              </a:rPr>
              <a:t>Verhaltensweisen</a:t>
            </a:r>
            <a:r>
              <a:rPr lang="en-GB" sz="1600" dirty="0">
                <a:solidFill>
                  <a:schemeClr val="tx1"/>
                </a:solidFill>
              </a:rPr>
              <a:t> (es </a:t>
            </a:r>
            <a:r>
              <a:rPr lang="en-GB" sz="1600" dirty="0" err="1">
                <a:solidFill>
                  <a:schemeClr val="tx1"/>
                </a:solidFill>
              </a:rPr>
              <a:t>bringt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leicht</a:t>
            </a:r>
            <a:r>
              <a:rPr lang="en-GB" sz="1600" dirty="0">
                <a:solidFill>
                  <a:schemeClr val="tx1"/>
                </a:solidFill>
              </a:rPr>
              <a:t> auf den </a:t>
            </a:r>
            <a:r>
              <a:rPr lang="en-GB" sz="1600" dirty="0" err="1">
                <a:solidFill>
                  <a:schemeClr val="tx1"/>
                </a:solidFill>
              </a:rPr>
              <a:t>Punkt</a:t>
            </a:r>
            <a:r>
              <a:rPr lang="en-GB" sz="1600" dirty="0">
                <a:solidFill>
                  <a:schemeClr val="tx1"/>
                </a:solidFill>
              </a:rPr>
              <a:t>, was Menschen </a:t>
            </a:r>
            <a:r>
              <a:rPr lang="en-GB" sz="1600" dirty="0" err="1">
                <a:solidFill>
                  <a:schemeClr val="tx1"/>
                </a:solidFill>
              </a:rPr>
              <a:t>dazu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veranlasst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Veränderungen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entweder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widerstehen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oder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unterstützen</a:t>
            </a:r>
            <a:r>
              <a:rPr lang="en-GB" sz="16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chemeClr val="tx1"/>
                </a:solidFill>
              </a:rPr>
              <a:t>Das Modell </a:t>
            </a:r>
            <a:r>
              <a:rPr lang="en-GB" sz="1600" dirty="0" err="1">
                <a:solidFill>
                  <a:schemeClr val="tx1"/>
                </a:solidFill>
              </a:rPr>
              <a:t>macht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für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viele</a:t>
            </a:r>
            <a:r>
              <a:rPr lang="en-GB" sz="1600" dirty="0">
                <a:solidFill>
                  <a:schemeClr val="tx1"/>
                </a:solidFill>
              </a:rPr>
              <a:t> Menschen Sinn. Seine </a:t>
            </a:r>
            <a:r>
              <a:rPr lang="en-GB" sz="1600" dirty="0" err="1">
                <a:solidFill>
                  <a:schemeClr val="tx1"/>
                </a:solidFill>
              </a:rPr>
              <a:t>Einfachheit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führt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einem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besseren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Verständnis</a:t>
            </a:r>
            <a:r>
              <a:rPr lang="en-GB" sz="1600" dirty="0">
                <a:solidFill>
                  <a:schemeClr val="tx1"/>
                </a:solidFill>
              </a:rPr>
              <a:t> von CM, </a:t>
            </a:r>
            <a:r>
              <a:rPr lang="en-GB" sz="1600" dirty="0" err="1">
                <a:solidFill>
                  <a:schemeClr val="tx1"/>
                </a:solidFill>
              </a:rPr>
              <a:t>ohne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dass</a:t>
            </a:r>
            <a:r>
              <a:rPr lang="en-GB" sz="1600" dirty="0">
                <a:solidFill>
                  <a:schemeClr val="tx1"/>
                </a:solidFill>
              </a:rPr>
              <a:t> man </a:t>
            </a:r>
            <a:r>
              <a:rPr lang="en-GB" sz="1600" dirty="0" err="1">
                <a:solidFill>
                  <a:schemeClr val="tx1"/>
                </a:solidFill>
              </a:rPr>
              <a:t>sich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im</a:t>
            </a:r>
            <a:r>
              <a:rPr lang="en-GB" sz="1600" dirty="0">
                <a:solidFill>
                  <a:schemeClr val="tx1"/>
                </a:solidFill>
              </a:rPr>
              <a:t> Jargon </a:t>
            </a:r>
            <a:r>
              <a:rPr lang="en-GB" sz="1600" dirty="0" err="1">
                <a:solidFill>
                  <a:schemeClr val="tx1"/>
                </a:solidFill>
              </a:rPr>
              <a:t>verliert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768C1-C046-4C4A-8874-1EDA571E1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923"/>
            <a:ext cx="5183188" cy="358926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Nachteile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62FAB-1BEE-442B-8E84-0BE3C4B4C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476868"/>
            <a:ext cx="5378669" cy="415515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chemeClr val="tx1"/>
                </a:solidFill>
              </a:rPr>
              <a:t>nicht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detailliert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genug</a:t>
            </a:r>
            <a:r>
              <a:rPr lang="en-US" sz="1600" dirty="0">
                <a:solidFill>
                  <a:schemeClr val="tx1"/>
                </a:solidFill>
              </a:rPr>
              <a:t> (seine </a:t>
            </a:r>
            <a:r>
              <a:rPr lang="en-US" sz="1600" dirty="0" err="1">
                <a:solidFill>
                  <a:schemeClr val="tx1"/>
                </a:solidFill>
              </a:rPr>
              <a:t>Einfachheit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bedeutet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dass</a:t>
            </a:r>
            <a:r>
              <a:rPr lang="en-US" sz="1600" dirty="0">
                <a:solidFill>
                  <a:schemeClr val="tx1"/>
                </a:solidFill>
              </a:rPr>
              <a:t> er auf </a:t>
            </a:r>
            <a:r>
              <a:rPr lang="en-US" sz="1600" dirty="0" err="1">
                <a:solidFill>
                  <a:schemeClr val="tx1"/>
                </a:solidFill>
              </a:rPr>
              <a:t>verschiedene</a:t>
            </a:r>
            <a:r>
              <a:rPr lang="en-US" sz="1600" dirty="0">
                <a:solidFill>
                  <a:schemeClr val="tx1"/>
                </a:solidFill>
              </a:rPr>
              <a:t> Weise </a:t>
            </a:r>
            <a:r>
              <a:rPr lang="en-US" sz="1600" dirty="0" err="1">
                <a:solidFill>
                  <a:schemeClr val="tx1"/>
                </a:solidFill>
              </a:rPr>
              <a:t>interpretiert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werden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kann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</a:rPr>
              <a:t>Er </a:t>
            </a:r>
            <a:r>
              <a:rPr lang="en-US" sz="1600" dirty="0" err="1">
                <a:solidFill>
                  <a:schemeClr val="tx1"/>
                </a:solidFill>
              </a:rPr>
              <a:t>ist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starr</a:t>
            </a:r>
            <a:r>
              <a:rPr lang="en-US" sz="1600" dirty="0">
                <a:solidFill>
                  <a:schemeClr val="tx1"/>
                </a:solidFill>
              </a:rPr>
              <a:t> und </a:t>
            </a:r>
            <a:r>
              <a:rPr lang="en-US" sz="1600" dirty="0" err="1">
                <a:solidFill>
                  <a:schemeClr val="tx1"/>
                </a:solidFill>
              </a:rPr>
              <a:t>spiegelt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nicht</a:t>
            </a:r>
            <a:r>
              <a:rPr lang="en-US" sz="1600" dirty="0">
                <a:solidFill>
                  <a:schemeClr val="tx1"/>
                </a:solidFill>
              </a:rPr>
              <a:t> die </a:t>
            </a:r>
            <a:r>
              <a:rPr lang="en-US" sz="1600" dirty="0" err="1">
                <a:solidFill>
                  <a:schemeClr val="tx1"/>
                </a:solidFill>
              </a:rPr>
              <a:t>moderne</a:t>
            </a:r>
            <a:r>
              <a:rPr lang="en-US" sz="1600" dirty="0">
                <a:solidFill>
                  <a:schemeClr val="tx1"/>
                </a:solidFill>
              </a:rPr>
              <a:t> Zeit wider (der </a:t>
            </a:r>
            <a:r>
              <a:rPr lang="en-US" sz="1600" dirty="0" err="1">
                <a:solidFill>
                  <a:schemeClr val="tx1"/>
                </a:solidFill>
              </a:rPr>
              <a:t>rasante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Fortschritt</a:t>
            </a:r>
            <a:r>
              <a:rPr lang="en-US" sz="1600" dirty="0">
                <a:solidFill>
                  <a:schemeClr val="tx1"/>
                </a:solidFill>
              </a:rPr>
              <a:t> der </a:t>
            </a:r>
            <a:r>
              <a:rPr lang="en-US" sz="1600" dirty="0" err="1">
                <a:solidFill>
                  <a:schemeClr val="tx1"/>
                </a:solidFill>
              </a:rPr>
              <a:t>Technologie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bedeutet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dass</a:t>
            </a:r>
            <a:r>
              <a:rPr lang="en-US" sz="1600" dirty="0">
                <a:solidFill>
                  <a:schemeClr val="tx1"/>
                </a:solidFill>
              </a:rPr>
              <a:t> die "</a:t>
            </a:r>
            <a:r>
              <a:rPr lang="en-US" sz="1600" dirty="0" err="1">
                <a:solidFill>
                  <a:schemeClr val="tx1"/>
                </a:solidFill>
              </a:rPr>
              <a:t>eingefrorenen</a:t>
            </a:r>
            <a:r>
              <a:rPr lang="en-US" sz="1600" dirty="0">
                <a:solidFill>
                  <a:schemeClr val="tx1"/>
                </a:solidFill>
              </a:rPr>
              <a:t>" </a:t>
            </a:r>
            <a:r>
              <a:rPr lang="en-US" sz="1600" dirty="0" err="1">
                <a:solidFill>
                  <a:schemeClr val="tx1"/>
                </a:solidFill>
              </a:rPr>
              <a:t>Verhaltensweisen</a:t>
            </a:r>
            <a:r>
              <a:rPr lang="en-US" sz="1600" dirty="0">
                <a:solidFill>
                  <a:schemeClr val="tx1"/>
                </a:solidFill>
              </a:rPr>
              <a:t> oft </a:t>
            </a:r>
            <a:r>
              <a:rPr lang="en-US" sz="1600" dirty="0" err="1">
                <a:solidFill>
                  <a:schemeClr val="tx1"/>
                </a:solidFill>
              </a:rPr>
              <a:t>oder</a:t>
            </a:r>
            <a:r>
              <a:rPr lang="en-US" sz="1600" dirty="0">
                <a:solidFill>
                  <a:schemeClr val="tx1"/>
                </a:solidFill>
              </a:rPr>
              <a:t> permanent </a:t>
            </a:r>
            <a:r>
              <a:rPr lang="en-US" sz="1600" dirty="0" err="1">
                <a:solidFill>
                  <a:schemeClr val="tx1"/>
                </a:solidFill>
              </a:rPr>
              <a:t>wieder</a:t>
            </a:r>
            <a:r>
              <a:rPr lang="en-US" sz="1600" dirty="0">
                <a:solidFill>
                  <a:schemeClr val="tx1"/>
                </a:solidFill>
              </a:rPr>
              <a:t> "</a:t>
            </a:r>
            <a:r>
              <a:rPr lang="en-US" sz="1600" dirty="0" err="1">
                <a:solidFill>
                  <a:schemeClr val="tx1"/>
                </a:solidFill>
              </a:rPr>
              <a:t>aufgetaut</a:t>
            </a:r>
            <a:r>
              <a:rPr lang="en-US" sz="1600" dirty="0">
                <a:solidFill>
                  <a:schemeClr val="tx1"/>
                </a:solidFill>
              </a:rPr>
              <a:t>" </a:t>
            </a:r>
            <a:r>
              <a:rPr lang="en-US" sz="1600" dirty="0" err="1">
                <a:solidFill>
                  <a:schemeClr val="tx1"/>
                </a:solidFill>
              </a:rPr>
              <a:t>werden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müssen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</a:rPr>
              <a:t>Es </a:t>
            </a:r>
            <a:r>
              <a:rPr lang="en-US" sz="1600" dirty="0" err="1">
                <a:solidFill>
                  <a:schemeClr val="tx1"/>
                </a:solidFill>
              </a:rPr>
              <a:t>kann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als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kämpferisch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statt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als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fördernd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angesehen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werden</a:t>
            </a:r>
            <a:r>
              <a:rPr lang="en-US" sz="1600" dirty="0">
                <a:solidFill>
                  <a:schemeClr val="tx1"/>
                </a:solidFill>
              </a:rPr>
              <a:t> (es </a:t>
            </a:r>
            <a:r>
              <a:rPr lang="en-US" sz="1600" dirty="0" err="1">
                <a:solidFill>
                  <a:schemeClr val="tx1"/>
                </a:solidFill>
              </a:rPr>
              <a:t>konzentriert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sich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darauf</a:t>
            </a:r>
            <a:r>
              <a:rPr lang="en-US" sz="1600" dirty="0">
                <a:solidFill>
                  <a:schemeClr val="tx1"/>
                </a:solidFill>
              </a:rPr>
              <a:t>, das </a:t>
            </a:r>
            <a:r>
              <a:rPr lang="en-US" sz="1600" dirty="0" err="1">
                <a:solidFill>
                  <a:schemeClr val="tx1"/>
                </a:solidFill>
              </a:rPr>
              <a:t>Gleichgewicht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stören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anstatt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förderndes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Umfeld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schaffen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6153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John Kotter– </a:t>
            </a:r>
            <a:r>
              <a:rPr lang="en-US" b="1" dirty="0" err="1"/>
              <a:t>Acht</a:t>
            </a:r>
            <a:r>
              <a:rPr lang="en-US" b="1" dirty="0"/>
              <a:t> </a:t>
            </a:r>
            <a:r>
              <a:rPr lang="en-US" b="1" dirty="0" err="1"/>
              <a:t>Stufen</a:t>
            </a:r>
            <a:r>
              <a:rPr lang="en-US" b="1" dirty="0"/>
              <a:t> Modell (1)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B72C5-A830-40F1-87BE-1A4AF8B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1935331"/>
            <a:ext cx="10766502" cy="353331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Er </a:t>
            </a:r>
            <a:r>
              <a:rPr lang="en-GB" dirty="0" err="1">
                <a:solidFill>
                  <a:schemeClr val="tx1"/>
                </a:solidFill>
              </a:rPr>
              <a:t>entwickelte</a:t>
            </a:r>
            <a:r>
              <a:rPr lang="en-GB" dirty="0">
                <a:solidFill>
                  <a:schemeClr val="tx1"/>
                </a:solidFill>
              </a:rPr>
              <a:t> die </a:t>
            </a:r>
            <a:r>
              <a:rPr lang="en-GB" dirty="0" err="1">
                <a:solidFill>
                  <a:schemeClr val="tx1"/>
                </a:solidFill>
              </a:rPr>
              <a:t>Theorie</a:t>
            </a:r>
            <a:r>
              <a:rPr lang="en-GB" dirty="0">
                <a:solidFill>
                  <a:schemeClr val="tx1"/>
                </a:solidFill>
              </a:rPr>
              <a:t> 1995</a:t>
            </a:r>
          </a:p>
          <a:p>
            <a:r>
              <a:rPr lang="en-GB" dirty="0">
                <a:solidFill>
                  <a:schemeClr val="tx1"/>
                </a:solidFill>
              </a:rPr>
              <a:t>Sie </a:t>
            </a:r>
            <a:r>
              <a:rPr lang="en-GB" dirty="0" err="1">
                <a:solidFill>
                  <a:schemeClr val="tx1"/>
                </a:solidFill>
              </a:rPr>
              <a:t>basiert</a:t>
            </a:r>
            <a:r>
              <a:rPr lang="en-GB" dirty="0">
                <a:solidFill>
                  <a:schemeClr val="tx1"/>
                </a:solidFill>
              </a:rPr>
              <a:t> auf seiner </a:t>
            </a:r>
            <a:r>
              <a:rPr lang="en-GB" dirty="0" err="1">
                <a:solidFill>
                  <a:schemeClr val="tx1"/>
                </a:solidFill>
              </a:rPr>
              <a:t>persönlichen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Beratungserfahrung</a:t>
            </a:r>
            <a:r>
              <a:rPr lang="en-GB" dirty="0">
                <a:solidFill>
                  <a:schemeClr val="tx1"/>
                </a:solidFill>
              </a:rPr>
              <a:t> (&gt;100 </a:t>
            </a:r>
            <a:r>
              <a:rPr lang="en-GB" dirty="0" err="1">
                <a:solidFill>
                  <a:schemeClr val="tx1"/>
                </a:solidFill>
              </a:rPr>
              <a:t>Organisationen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en-GB" dirty="0">
                <a:solidFill>
                  <a:schemeClr val="tx1"/>
                </a:solidFill>
              </a:rPr>
              <a:t>Das Modell </a:t>
            </a:r>
            <a:r>
              <a:rPr lang="en-GB" dirty="0" err="1">
                <a:solidFill>
                  <a:schemeClr val="tx1"/>
                </a:solidFill>
              </a:rPr>
              <a:t>legt</a:t>
            </a:r>
            <a:r>
              <a:rPr lang="en-GB" dirty="0">
                <a:solidFill>
                  <a:schemeClr val="tx1"/>
                </a:solidFill>
              </a:rPr>
              <a:t> den </a:t>
            </a:r>
            <a:r>
              <a:rPr lang="en-GB" dirty="0" err="1">
                <a:solidFill>
                  <a:schemeClr val="tx1"/>
                </a:solidFill>
              </a:rPr>
              <a:t>Schwerpunkt</a:t>
            </a:r>
            <a:r>
              <a:rPr lang="en-GB" dirty="0">
                <a:solidFill>
                  <a:schemeClr val="tx1"/>
                </a:solidFill>
              </a:rPr>
              <a:t> auf: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1. </a:t>
            </a:r>
            <a:r>
              <a:rPr lang="en-GB" dirty="0" err="1">
                <a:solidFill>
                  <a:schemeClr val="tx1"/>
                </a:solidFill>
              </a:rPr>
              <a:t>Fragen</a:t>
            </a:r>
            <a:r>
              <a:rPr lang="en-GB" dirty="0">
                <a:solidFill>
                  <a:schemeClr val="tx1"/>
                </a:solidFill>
              </a:rPr>
              <a:t> der </a:t>
            </a:r>
            <a:r>
              <a:rPr lang="en-GB" dirty="0" err="1">
                <a:solidFill>
                  <a:schemeClr val="tx1"/>
                </a:solidFill>
              </a:rPr>
              <a:t>Macht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2. </a:t>
            </a:r>
            <a:r>
              <a:rPr lang="en-GB" dirty="0" err="1">
                <a:solidFill>
                  <a:schemeClr val="tx1"/>
                </a:solidFill>
              </a:rPr>
              <a:t>Bedeutung</a:t>
            </a:r>
            <a:r>
              <a:rPr lang="en-GB" dirty="0">
                <a:solidFill>
                  <a:schemeClr val="tx1"/>
                </a:solidFill>
              </a:rPr>
              <a:t> des "</a:t>
            </a:r>
            <a:r>
              <a:rPr lang="en-GB" dirty="0" err="1">
                <a:solidFill>
                  <a:schemeClr val="tx1"/>
                </a:solidFill>
              </a:rPr>
              <a:t>gefühlten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Bedürfnisses</a:t>
            </a:r>
            <a:r>
              <a:rPr lang="en-GB" dirty="0">
                <a:solidFill>
                  <a:schemeClr val="tx1"/>
                </a:solidFill>
              </a:rPr>
              <a:t>" </a:t>
            </a:r>
            <a:r>
              <a:rPr lang="en-GB" dirty="0" err="1">
                <a:solidFill>
                  <a:schemeClr val="tx1"/>
                </a:solidFill>
              </a:rPr>
              <a:t>nach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Veränderung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3. </a:t>
            </a:r>
            <a:r>
              <a:rPr lang="en-GB" dirty="0" err="1">
                <a:solidFill>
                  <a:schemeClr val="tx1"/>
                </a:solidFill>
              </a:rPr>
              <a:t>Kommunikation</a:t>
            </a:r>
            <a:r>
              <a:rPr lang="en-GB" dirty="0">
                <a:solidFill>
                  <a:schemeClr val="tx1"/>
                </a:solidFill>
              </a:rPr>
              <a:t> der Vision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4. </a:t>
            </a:r>
            <a:r>
              <a:rPr lang="en-GB" dirty="0" err="1">
                <a:solidFill>
                  <a:schemeClr val="tx1"/>
                </a:solidFill>
              </a:rPr>
              <a:t>Ermutigung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aktiven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Kommunikationskanälen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Er </a:t>
            </a:r>
            <a:r>
              <a:rPr lang="en-GB" dirty="0" err="1">
                <a:solidFill>
                  <a:schemeClr val="tx1"/>
                </a:solidFill>
              </a:rPr>
              <a:t>veranschaulichte</a:t>
            </a:r>
            <a:r>
              <a:rPr lang="en-GB" dirty="0">
                <a:solidFill>
                  <a:schemeClr val="tx1"/>
                </a:solidFill>
              </a:rPr>
              <a:t> den </a:t>
            </a:r>
            <a:r>
              <a:rPr lang="en-GB" dirty="0" err="1">
                <a:solidFill>
                  <a:schemeClr val="tx1"/>
                </a:solidFill>
              </a:rPr>
              <a:t>Wandel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einen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achtstufigen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Prozess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31974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John Kotter– </a:t>
            </a:r>
            <a:r>
              <a:rPr lang="en-US" b="1" dirty="0" err="1"/>
              <a:t>Acht</a:t>
            </a:r>
            <a:r>
              <a:rPr lang="en-US" b="1" dirty="0"/>
              <a:t> </a:t>
            </a:r>
            <a:r>
              <a:rPr lang="en-US" b="1" dirty="0" err="1"/>
              <a:t>Stufen</a:t>
            </a:r>
            <a:r>
              <a:rPr lang="en-US" b="1" dirty="0"/>
              <a:t> Modell (2)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5FBE3B-E0C6-465C-8336-8F6EEE96A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640" y="1864412"/>
            <a:ext cx="5535936" cy="403659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400" b="1" dirty="0">
                <a:solidFill>
                  <a:schemeClr val="tx1"/>
                </a:solidFill>
              </a:rPr>
              <a:t>1. </a:t>
            </a:r>
            <a:r>
              <a:rPr lang="en-GB" sz="1400" b="1" dirty="0" err="1">
                <a:solidFill>
                  <a:schemeClr val="tx1"/>
                </a:solidFill>
              </a:rPr>
              <a:t>Schaffen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ein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Gefühl</a:t>
            </a:r>
            <a:r>
              <a:rPr lang="en-GB" sz="1400" b="1" dirty="0">
                <a:solidFill>
                  <a:schemeClr val="tx1"/>
                </a:solidFill>
              </a:rPr>
              <a:t> der </a:t>
            </a:r>
            <a:r>
              <a:rPr lang="en-GB" sz="1400" b="1" dirty="0" err="1">
                <a:solidFill>
                  <a:schemeClr val="tx1"/>
                </a:solidFill>
              </a:rPr>
              <a:t>Dringlichkeit</a:t>
            </a:r>
            <a:r>
              <a:rPr lang="en-GB" sz="1400" b="1" dirty="0">
                <a:solidFill>
                  <a:schemeClr val="tx1"/>
                </a:solidFill>
              </a:rPr>
              <a:t>: </a:t>
            </a:r>
            <a:r>
              <a:rPr lang="en-GB" sz="1400" b="1" dirty="0" err="1">
                <a:solidFill>
                  <a:schemeClr val="tx1"/>
                </a:solidFill>
              </a:rPr>
              <a:t>Erörtern</a:t>
            </a:r>
            <a:r>
              <a:rPr lang="en-GB" sz="1400" b="1" dirty="0">
                <a:solidFill>
                  <a:schemeClr val="tx1"/>
                </a:solidFill>
              </a:rPr>
              <a:t> Sie die </a:t>
            </a:r>
            <a:r>
              <a:rPr lang="en-GB" sz="1400" b="1" dirty="0" err="1">
                <a:solidFill>
                  <a:schemeClr val="tx1"/>
                </a:solidFill>
              </a:rPr>
              <a:t>heutigen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Wettbewerbsbedingungen</a:t>
            </a:r>
            <a:r>
              <a:rPr lang="en-GB" sz="1400" b="1" dirty="0">
                <a:solidFill>
                  <a:schemeClr val="tx1"/>
                </a:solidFill>
              </a:rPr>
              <a:t>, </a:t>
            </a:r>
            <a:r>
              <a:rPr lang="en-GB" sz="1400" b="1" dirty="0" err="1">
                <a:solidFill>
                  <a:schemeClr val="tx1"/>
                </a:solidFill>
              </a:rPr>
              <a:t>untersuchen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Zukunftsszenarien</a:t>
            </a:r>
            <a:r>
              <a:rPr lang="en-GB" sz="1400" b="1" dirty="0">
                <a:solidFill>
                  <a:schemeClr val="tx1"/>
                </a:solidFill>
              </a:rPr>
              <a:t>, </a:t>
            </a:r>
            <a:r>
              <a:rPr lang="en-GB" sz="1400" b="1" dirty="0" err="1">
                <a:solidFill>
                  <a:schemeClr val="tx1"/>
                </a:solidFill>
              </a:rPr>
              <a:t>steigern</a:t>
            </a:r>
            <a:r>
              <a:rPr lang="en-GB" sz="1400" b="1" dirty="0">
                <a:solidFill>
                  <a:schemeClr val="tx1"/>
                </a:solidFill>
              </a:rPr>
              <a:t> Sie das "</a:t>
            </a:r>
            <a:r>
              <a:rPr lang="en-GB" sz="1400" b="1" dirty="0" err="1">
                <a:solidFill>
                  <a:schemeClr val="tx1"/>
                </a:solidFill>
              </a:rPr>
              <a:t>gefühlte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Bedürfnis</a:t>
            </a:r>
            <a:r>
              <a:rPr lang="en-GB" sz="1400" b="1" dirty="0">
                <a:solidFill>
                  <a:schemeClr val="tx1"/>
                </a:solidFill>
              </a:rPr>
              <a:t>" </a:t>
            </a:r>
            <a:r>
              <a:rPr lang="en-GB" sz="1400" b="1" dirty="0" err="1">
                <a:solidFill>
                  <a:schemeClr val="tx1"/>
                </a:solidFill>
              </a:rPr>
              <a:t>nach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Veränderung</a:t>
            </a:r>
            <a:r>
              <a:rPr lang="en-GB" sz="14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400" b="1" dirty="0">
                <a:solidFill>
                  <a:schemeClr val="tx1"/>
                </a:solidFill>
              </a:rPr>
              <a:t>2. </a:t>
            </a:r>
            <a:r>
              <a:rPr lang="en-GB" sz="1400" b="1" dirty="0" err="1">
                <a:solidFill>
                  <a:schemeClr val="tx1"/>
                </a:solidFill>
              </a:rPr>
              <a:t>Bilden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ein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schlagkräftiges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Führungsteam</a:t>
            </a:r>
            <a:r>
              <a:rPr lang="en-GB" sz="1400" b="1" dirty="0">
                <a:solidFill>
                  <a:schemeClr val="tx1"/>
                </a:solidFill>
              </a:rPr>
              <a:t>: </a:t>
            </a:r>
            <a:r>
              <a:rPr lang="en-GB" sz="1400" b="1" dirty="0" err="1">
                <a:solidFill>
                  <a:schemeClr val="tx1"/>
                </a:solidFill>
              </a:rPr>
              <a:t>Holen</a:t>
            </a:r>
            <a:r>
              <a:rPr lang="en-GB" sz="1400" b="1" dirty="0">
                <a:solidFill>
                  <a:schemeClr val="tx1"/>
                </a:solidFill>
              </a:rPr>
              <a:t> Sie die </a:t>
            </a:r>
            <a:r>
              <a:rPr lang="en-GB" sz="1400" b="1" dirty="0" err="1">
                <a:solidFill>
                  <a:schemeClr val="tx1"/>
                </a:solidFill>
              </a:rPr>
              <a:t>richtigen</a:t>
            </a:r>
            <a:r>
              <a:rPr lang="en-GB" sz="1400" b="1" dirty="0">
                <a:solidFill>
                  <a:schemeClr val="tx1"/>
                </a:solidFill>
              </a:rPr>
              <a:t> Leute in das Team, </a:t>
            </a:r>
            <a:r>
              <a:rPr lang="en-GB" sz="1400" b="1" dirty="0" err="1">
                <a:solidFill>
                  <a:schemeClr val="tx1"/>
                </a:solidFill>
              </a:rPr>
              <a:t>indem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eine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Mischung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aus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Fähigkeiten</a:t>
            </a:r>
            <a:r>
              <a:rPr lang="en-GB" sz="1400" b="1" dirty="0">
                <a:solidFill>
                  <a:schemeClr val="tx1"/>
                </a:solidFill>
              </a:rPr>
              <a:t>, Wissen und Engagement </a:t>
            </a:r>
            <a:r>
              <a:rPr lang="en-GB" sz="1400" b="1" dirty="0" err="1">
                <a:solidFill>
                  <a:schemeClr val="tx1"/>
                </a:solidFill>
              </a:rPr>
              <a:t>auswählen</a:t>
            </a:r>
            <a:r>
              <a:rPr lang="en-GB" sz="14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400" b="1" dirty="0">
                <a:solidFill>
                  <a:schemeClr val="tx1"/>
                </a:solidFill>
              </a:rPr>
              <a:t>3. </a:t>
            </a:r>
            <a:r>
              <a:rPr lang="en-GB" sz="1400" b="1" dirty="0" err="1">
                <a:solidFill>
                  <a:schemeClr val="tx1"/>
                </a:solidFill>
              </a:rPr>
              <a:t>Schaffen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eine</a:t>
            </a:r>
            <a:r>
              <a:rPr lang="en-GB" sz="1400" b="1" dirty="0">
                <a:solidFill>
                  <a:schemeClr val="tx1"/>
                </a:solidFill>
              </a:rPr>
              <a:t> Vision: </a:t>
            </a:r>
            <a:r>
              <a:rPr lang="en-GB" sz="1400" b="1" dirty="0" err="1">
                <a:solidFill>
                  <a:schemeClr val="tx1"/>
                </a:solidFill>
              </a:rPr>
              <a:t>Schaffen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eine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korrekte</a:t>
            </a:r>
            <a:r>
              <a:rPr lang="en-GB" sz="1400" b="1" dirty="0">
                <a:solidFill>
                  <a:schemeClr val="tx1"/>
                </a:solidFill>
              </a:rPr>
              <a:t> Vision, </a:t>
            </a:r>
            <a:r>
              <a:rPr lang="en-GB" sz="1400" b="1" dirty="0" err="1">
                <a:solidFill>
                  <a:schemeClr val="tx1"/>
                </a:solidFill>
              </a:rPr>
              <a:t>indem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nicht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nur</a:t>
            </a:r>
            <a:r>
              <a:rPr lang="en-GB" sz="1400" b="1" dirty="0">
                <a:solidFill>
                  <a:schemeClr val="tx1"/>
                </a:solidFill>
              </a:rPr>
              <a:t> die </a:t>
            </a:r>
            <a:r>
              <a:rPr lang="en-GB" sz="1400" b="1" dirty="0" err="1">
                <a:solidFill>
                  <a:schemeClr val="tx1"/>
                </a:solidFill>
              </a:rPr>
              <a:t>Strategie</a:t>
            </a:r>
            <a:r>
              <a:rPr lang="en-GB" sz="1400" b="1" dirty="0">
                <a:solidFill>
                  <a:schemeClr val="tx1"/>
                </a:solidFill>
              </a:rPr>
              <a:t>, </a:t>
            </a:r>
            <a:r>
              <a:rPr lang="en-GB" sz="1400" b="1" dirty="0" err="1">
                <a:solidFill>
                  <a:schemeClr val="tx1"/>
                </a:solidFill>
              </a:rPr>
              <a:t>sondern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auch</a:t>
            </a:r>
            <a:r>
              <a:rPr lang="en-GB" sz="1400" b="1" dirty="0">
                <a:solidFill>
                  <a:schemeClr val="tx1"/>
                </a:solidFill>
              </a:rPr>
              <a:t> die </a:t>
            </a:r>
            <a:r>
              <a:rPr lang="en-GB" sz="1400" b="1" dirty="0" err="1">
                <a:solidFill>
                  <a:schemeClr val="tx1"/>
                </a:solidFill>
              </a:rPr>
              <a:t>Kreativität</a:t>
            </a:r>
            <a:r>
              <a:rPr lang="en-GB" sz="1400" b="1" dirty="0">
                <a:solidFill>
                  <a:schemeClr val="tx1"/>
                </a:solidFill>
              </a:rPr>
              <a:t>, den </a:t>
            </a:r>
            <a:r>
              <a:rPr lang="en-GB" sz="1400" b="1" dirty="0" err="1">
                <a:solidFill>
                  <a:schemeClr val="tx1"/>
                </a:solidFill>
              </a:rPr>
              <a:t>emotionalen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Kontext</a:t>
            </a:r>
            <a:r>
              <a:rPr lang="en-GB" sz="1400" b="1" dirty="0">
                <a:solidFill>
                  <a:schemeClr val="tx1"/>
                </a:solidFill>
              </a:rPr>
              <a:t> und die </a:t>
            </a:r>
            <a:r>
              <a:rPr lang="en-GB" sz="1400" b="1" dirty="0" err="1">
                <a:solidFill>
                  <a:schemeClr val="tx1"/>
                </a:solidFill>
              </a:rPr>
              <a:t>Ziele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mit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einbeziehen</a:t>
            </a:r>
            <a:r>
              <a:rPr lang="en-GB" sz="14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400" b="1" dirty="0">
                <a:solidFill>
                  <a:schemeClr val="tx1"/>
                </a:solidFill>
              </a:rPr>
              <a:t>4. </a:t>
            </a:r>
            <a:r>
              <a:rPr lang="en-GB" sz="1400" b="1" dirty="0" err="1">
                <a:solidFill>
                  <a:schemeClr val="tx1"/>
                </a:solidFill>
              </a:rPr>
              <a:t>Kommunizieren</a:t>
            </a:r>
            <a:r>
              <a:rPr lang="en-GB" sz="1400" b="1" dirty="0">
                <a:solidFill>
                  <a:schemeClr val="tx1"/>
                </a:solidFill>
              </a:rPr>
              <a:t> Sie die Vision: Muss </a:t>
            </a:r>
            <a:r>
              <a:rPr lang="en-GB" sz="1400" b="1" dirty="0" err="1">
                <a:solidFill>
                  <a:schemeClr val="tx1"/>
                </a:solidFill>
              </a:rPr>
              <a:t>systematisch</a:t>
            </a:r>
            <a:r>
              <a:rPr lang="en-GB" sz="1400" b="1" dirty="0">
                <a:solidFill>
                  <a:schemeClr val="tx1"/>
                </a:solidFill>
              </a:rPr>
              <a:t> und </a:t>
            </a:r>
            <a:r>
              <a:rPr lang="en-GB" sz="1400" b="1" dirty="0" err="1">
                <a:solidFill>
                  <a:schemeClr val="tx1"/>
                </a:solidFill>
              </a:rPr>
              <a:t>gründlich</a:t>
            </a:r>
            <a:r>
              <a:rPr lang="en-GB" sz="1400" b="1" dirty="0">
                <a:solidFill>
                  <a:schemeClr val="tx1"/>
                </a:solidFill>
              </a:rPr>
              <a:t> sein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A7997E-81FC-43AD-AEDC-AF55A07D4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4412"/>
            <a:ext cx="5558160" cy="403659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400" b="1" dirty="0">
                <a:solidFill>
                  <a:schemeClr val="tx1"/>
                </a:solidFill>
              </a:rPr>
              <a:t>5. </a:t>
            </a:r>
            <a:r>
              <a:rPr lang="en-GB" sz="1400" b="1" dirty="0" err="1">
                <a:solidFill>
                  <a:schemeClr val="tx1"/>
                </a:solidFill>
              </a:rPr>
              <a:t>Befähigen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andere</a:t>
            </a:r>
            <a:r>
              <a:rPr lang="en-GB" sz="1400" b="1" dirty="0">
                <a:solidFill>
                  <a:schemeClr val="tx1"/>
                </a:solidFill>
              </a:rPr>
              <a:t>, </a:t>
            </a:r>
            <a:r>
              <a:rPr lang="en-GB" sz="1400" b="1" dirty="0" err="1">
                <a:solidFill>
                  <a:schemeClr val="tx1"/>
                </a:solidFill>
              </a:rPr>
              <a:t>nach</a:t>
            </a:r>
            <a:r>
              <a:rPr lang="en-GB" sz="1400" b="1" dirty="0">
                <a:solidFill>
                  <a:schemeClr val="tx1"/>
                </a:solidFill>
              </a:rPr>
              <a:t> der Vision </a:t>
            </a:r>
            <a:r>
              <a:rPr lang="en-GB" sz="1400" b="1" dirty="0" err="1">
                <a:solidFill>
                  <a:schemeClr val="tx1"/>
                </a:solidFill>
              </a:rPr>
              <a:t>zu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handeln</a:t>
            </a:r>
            <a:r>
              <a:rPr lang="en-GB" sz="1400" b="1" dirty="0">
                <a:solidFill>
                  <a:schemeClr val="tx1"/>
                </a:solidFill>
              </a:rPr>
              <a:t>: </a:t>
            </a:r>
            <a:r>
              <a:rPr lang="en-GB" sz="1400" b="1" dirty="0" err="1">
                <a:solidFill>
                  <a:schemeClr val="tx1"/>
                </a:solidFill>
              </a:rPr>
              <a:t>Beseitigen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Hindernisse</a:t>
            </a:r>
            <a:r>
              <a:rPr lang="en-GB" sz="1400" b="1" dirty="0">
                <a:solidFill>
                  <a:schemeClr val="tx1"/>
                </a:solidFill>
              </a:rPr>
              <a:t>, die </a:t>
            </a:r>
            <a:r>
              <a:rPr lang="en-GB" sz="1400" b="1" dirty="0" err="1">
                <a:solidFill>
                  <a:schemeClr val="tx1"/>
                </a:solidFill>
              </a:rPr>
              <a:t>dem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Wandel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im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Wege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stehen</a:t>
            </a:r>
            <a:r>
              <a:rPr lang="en-GB" sz="1400" b="1" dirty="0">
                <a:solidFill>
                  <a:schemeClr val="tx1"/>
                </a:solidFill>
              </a:rPr>
              <a:t>, </a:t>
            </a:r>
            <a:r>
              <a:rPr lang="en-GB" sz="1400" b="1" dirty="0" err="1">
                <a:solidFill>
                  <a:schemeClr val="tx1"/>
                </a:solidFill>
              </a:rPr>
              <a:t>wie</a:t>
            </a:r>
            <a:r>
              <a:rPr lang="en-GB" sz="1400" b="1" dirty="0">
                <a:solidFill>
                  <a:schemeClr val="tx1"/>
                </a:solidFill>
              </a:rPr>
              <a:t> z. B. </a:t>
            </a:r>
            <a:r>
              <a:rPr lang="en-GB" sz="1400" b="1" dirty="0" err="1">
                <a:solidFill>
                  <a:schemeClr val="tx1"/>
                </a:solidFill>
              </a:rPr>
              <a:t>ungünstige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Strukturen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oder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Systeme</a:t>
            </a:r>
            <a:r>
              <a:rPr lang="en-GB" sz="1400" b="1" dirty="0">
                <a:solidFill>
                  <a:schemeClr val="tx1"/>
                </a:solidFill>
              </a:rPr>
              <a:t>, </a:t>
            </a:r>
            <a:r>
              <a:rPr lang="en-GB" sz="1400" b="1" dirty="0" err="1">
                <a:solidFill>
                  <a:schemeClr val="tx1"/>
                </a:solidFill>
              </a:rPr>
              <a:t>geben</a:t>
            </a:r>
            <a:r>
              <a:rPr lang="en-GB" sz="1400" b="1" dirty="0">
                <a:solidFill>
                  <a:schemeClr val="tx1"/>
                </a:solidFill>
              </a:rPr>
              <a:t> Sie Feedback, und </a:t>
            </a:r>
            <a:r>
              <a:rPr lang="en-GB" sz="1400" b="1" dirty="0" err="1">
                <a:solidFill>
                  <a:schemeClr val="tx1"/>
                </a:solidFill>
              </a:rPr>
              <a:t>lassen</a:t>
            </a:r>
            <a:r>
              <a:rPr lang="en-GB" sz="1400" b="1" dirty="0">
                <a:solidFill>
                  <a:schemeClr val="tx1"/>
                </a:solidFill>
              </a:rPr>
              <a:t> Sie die Menschen </a:t>
            </a:r>
            <a:r>
              <a:rPr lang="en-GB" sz="1400" b="1" dirty="0" err="1">
                <a:solidFill>
                  <a:schemeClr val="tx1"/>
                </a:solidFill>
              </a:rPr>
              <a:t>experimentieren</a:t>
            </a:r>
            <a:r>
              <a:rPr lang="en-GB" sz="14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400" b="1" dirty="0">
                <a:solidFill>
                  <a:schemeClr val="tx1"/>
                </a:solidFill>
              </a:rPr>
              <a:t>6. </a:t>
            </a:r>
            <a:r>
              <a:rPr lang="en-GB" sz="1400" b="1" dirty="0" err="1">
                <a:solidFill>
                  <a:schemeClr val="tx1"/>
                </a:solidFill>
              </a:rPr>
              <a:t>Planen</a:t>
            </a:r>
            <a:r>
              <a:rPr lang="en-GB" sz="1400" b="1" dirty="0">
                <a:solidFill>
                  <a:schemeClr val="tx1"/>
                </a:solidFill>
              </a:rPr>
              <a:t> und </a:t>
            </a:r>
            <a:r>
              <a:rPr lang="en-GB" sz="1400" b="1" dirty="0" err="1">
                <a:solidFill>
                  <a:schemeClr val="tx1"/>
                </a:solidFill>
              </a:rPr>
              <a:t>schaffen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kurzfristige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Erfolge</a:t>
            </a:r>
            <a:r>
              <a:rPr lang="en-GB" sz="1400" b="1" dirty="0">
                <a:solidFill>
                  <a:schemeClr val="tx1"/>
                </a:solidFill>
              </a:rPr>
              <a:t>: </a:t>
            </a:r>
            <a:r>
              <a:rPr lang="en-GB" sz="1400" b="1" dirty="0" err="1">
                <a:solidFill>
                  <a:schemeClr val="tx1"/>
                </a:solidFill>
              </a:rPr>
              <a:t>Suchen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nach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kurzfristigen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sichtbaren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Verbesserungen</a:t>
            </a:r>
            <a:r>
              <a:rPr lang="en-GB" sz="1400" b="1" dirty="0">
                <a:solidFill>
                  <a:schemeClr val="tx1"/>
                </a:solidFill>
              </a:rPr>
              <a:t> und </a:t>
            </a:r>
            <a:r>
              <a:rPr lang="en-GB" sz="1400" b="1" dirty="0" err="1">
                <a:solidFill>
                  <a:schemeClr val="tx1"/>
                </a:solidFill>
              </a:rPr>
              <a:t>werben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dafür</a:t>
            </a:r>
            <a:r>
              <a:rPr lang="en-GB" sz="1400" b="1" dirty="0">
                <a:solidFill>
                  <a:schemeClr val="tx1"/>
                </a:solidFill>
              </a:rPr>
              <a:t>. </a:t>
            </a:r>
            <a:r>
              <a:rPr lang="en-GB" sz="1400" b="1" dirty="0" err="1">
                <a:solidFill>
                  <a:schemeClr val="tx1"/>
                </a:solidFill>
              </a:rPr>
              <a:t>Planen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diese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ein</a:t>
            </a:r>
            <a:r>
              <a:rPr lang="en-GB" sz="1400" b="1" dirty="0">
                <a:solidFill>
                  <a:schemeClr val="tx1"/>
                </a:solidFill>
              </a:rPr>
              <a:t> und </a:t>
            </a:r>
            <a:r>
              <a:rPr lang="en-GB" sz="1400" b="1" dirty="0" err="1">
                <a:solidFill>
                  <a:schemeClr val="tx1"/>
                </a:solidFill>
              </a:rPr>
              <a:t>belohnen</a:t>
            </a:r>
            <a:r>
              <a:rPr lang="en-GB" sz="1400" b="1" dirty="0">
                <a:solidFill>
                  <a:schemeClr val="tx1"/>
                </a:solidFill>
              </a:rPr>
              <a:t> Sie die Mitarbeiter </a:t>
            </a:r>
            <a:r>
              <a:rPr lang="en-GB" sz="1400" b="1" dirty="0" err="1">
                <a:solidFill>
                  <a:schemeClr val="tx1"/>
                </a:solidFill>
              </a:rPr>
              <a:t>öffentlich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für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Verbesserungen</a:t>
            </a:r>
            <a:r>
              <a:rPr lang="en-GB" sz="14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400" b="1" dirty="0">
                <a:solidFill>
                  <a:schemeClr val="tx1"/>
                </a:solidFill>
              </a:rPr>
              <a:t>7. </a:t>
            </a:r>
            <a:r>
              <a:rPr lang="en-GB" sz="1400" b="1" dirty="0" err="1">
                <a:solidFill>
                  <a:schemeClr val="tx1"/>
                </a:solidFill>
              </a:rPr>
              <a:t>Konsolidieren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Verbesserungen</a:t>
            </a:r>
            <a:r>
              <a:rPr lang="en-GB" sz="1400" b="1" dirty="0">
                <a:solidFill>
                  <a:schemeClr val="tx1"/>
                </a:solidFill>
              </a:rPr>
              <a:t>: </a:t>
            </a:r>
            <a:r>
              <a:rPr lang="en-GB" sz="1400" b="1" dirty="0" err="1">
                <a:solidFill>
                  <a:schemeClr val="tx1"/>
                </a:solidFill>
              </a:rPr>
              <a:t>Fördern</a:t>
            </a:r>
            <a:r>
              <a:rPr lang="en-GB" sz="1400" b="1" dirty="0">
                <a:solidFill>
                  <a:schemeClr val="tx1"/>
                </a:solidFill>
              </a:rPr>
              <a:t> und </a:t>
            </a:r>
            <a:r>
              <a:rPr lang="en-GB" sz="1400" b="1" dirty="0" err="1">
                <a:solidFill>
                  <a:schemeClr val="tx1"/>
                </a:solidFill>
              </a:rPr>
              <a:t>belohnen</a:t>
            </a:r>
            <a:r>
              <a:rPr lang="en-GB" sz="1400" b="1" dirty="0">
                <a:solidFill>
                  <a:schemeClr val="tx1"/>
                </a:solidFill>
              </a:rPr>
              <a:t> Sie </a:t>
            </a:r>
            <a:r>
              <a:rPr lang="en-GB" sz="1400" b="1" dirty="0" err="1">
                <a:solidFill>
                  <a:schemeClr val="tx1"/>
                </a:solidFill>
              </a:rPr>
              <a:t>diejenigen</a:t>
            </a:r>
            <a:r>
              <a:rPr lang="en-GB" sz="1400" b="1" dirty="0">
                <a:solidFill>
                  <a:schemeClr val="tx1"/>
                </a:solidFill>
              </a:rPr>
              <a:t>, die in der Lage </a:t>
            </a:r>
            <a:r>
              <a:rPr lang="en-GB" sz="1400" b="1" dirty="0" err="1">
                <a:solidFill>
                  <a:schemeClr val="tx1"/>
                </a:solidFill>
              </a:rPr>
              <a:t>sind</a:t>
            </a:r>
            <a:r>
              <a:rPr lang="en-GB" sz="1400" b="1" dirty="0">
                <a:solidFill>
                  <a:schemeClr val="tx1"/>
                </a:solidFill>
              </a:rPr>
              <a:t>, die Vision </a:t>
            </a:r>
            <a:r>
              <a:rPr lang="en-GB" sz="1400" b="1" dirty="0" err="1">
                <a:solidFill>
                  <a:schemeClr val="tx1"/>
                </a:solidFill>
              </a:rPr>
              <a:t>zu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fördern</a:t>
            </a:r>
            <a:r>
              <a:rPr lang="en-GB" sz="1400" b="1" dirty="0">
                <a:solidFill>
                  <a:schemeClr val="tx1"/>
                </a:solidFill>
              </a:rPr>
              <a:t> und </a:t>
            </a:r>
            <a:r>
              <a:rPr lang="en-GB" sz="1400" b="1" dirty="0" err="1">
                <a:solidFill>
                  <a:schemeClr val="tx1"/>
                </a:solidFill>
              </a:rPr>
              <a:t>darauf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hinzuarbeiten</a:t>
            </a:r>
            <a:r>
              <a:rPr lang="en-GB" sz="1400" b="1" dirty="0">
                <a:solidFill>
                  <a:schemeClr val="tx1"/>
                </a:solidFill>
              </a:rPr>
              <a:t>. </a:t>
            </a:r>
            <a:r>
              <a:rPr lang="en-GB" sz="1400" b="1" dirty="0" err="1">
                <a:solidFill>
                  <a:schemeClr val="tx1"/>
                </a:solidFill>
              </a:rPr>
              <a:t>Beleben</a:t>
            </a:r>
            <a:r>
              <a:rPr lang="en-GB" sz="1400" b="1" dirty="0">
                <a:solidFill>
                  <a:schemeClr val="tx1"/>
                </a:solidFill>
              </a:rPr>
              <a:t> Sie den </a:t>
            </a:r>
            <a:r>
              <a:rPr lang="en-GB" sz="1400" b="1" dirty="0" err="1">
                <a:solidFill>
                  <a:schemeClr val="tx1"/>
                </a:solidFill>
              </a:rPr>
              <a:t>Veränderungsprozess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mit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neuen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Projekten</a:t>
            </a:r>
            <a:r>
              <a:rPr lang="en-GB" sz="1400" b="1" dirty="0">
                <a:solidFill>
                  <a:schemeClr val="tx1"/>
                </a:solidFill>
              </a:rPr>
              <a:t>, </a:t>
            </a:r>
            <a:r>
              <a:rPr lang="en-GB" sz="1400" b="1" dirty="0" err="1">
                <a:solidFill>
                  <a:schemeClr val="tx1"/>
                </a:solidFill>
              </a:rPr>
              <a:t>Ressourcen</a:t>
            </a:r>
            <a:r>
              <a:rPr lang="en-GB" sz="1400" b="1" dirty="0">
                <a:solidFill>
                  <a:schemeClr val="tx1"/>
                </a:solidFill>
              </a:rPr>
              <a:t> und Change Agents.</a:t>
            </a:r>
          </a:p>
          <a:p>
            <a:pPr>
              <a:lnSpc>
                <a:spcPct val="120000"/>
              </a:lnSpc>
            </a:pPr>
            <a:r>
              <a:rPr lang="en-GB" sz="1400" b="1" dirty="0">
                <a:solidFill>
                  <a:schemeClr val="tx1"/>
                </a:solidFill>
              </a:rPr>
              <a:t>8. </a:t>
            </a:r>
            <a:r>
              <a:rPr lang="en-GB" sz="1400" b="1" dirty="0" err="1">
                <a:solidFill>
                  <a:schemeClr val="tx1"/>
                </a:solidFill>
              </a:rPr>
              <a:t>Institutionalisieren</a:t>
            </a:r>
            <a:r>
              <a:rPr lang="en-GB" sz="1400" b="1" dirty="0">
                <a:solidFill>
                  <a:schemeClr val="tx1"/>
                </a:solidFill>
              </a:rPr>
              <a:t> Sie die </a:t>
            </a:r>
            <a:r>
              <a:rPr lang="en-GB" sz="1400" b="1" dirty="0" err="1">
                <a:solidFill>
                  <a:schemeClr val="tx1"/>
                </a:solidFill>
              </a:rPr>
              <a:t>neuen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Ansätze</a:t>
            </a:r>
            <a:r>
              <a:rPr lang="en-GB" sz="1400" b="1" dirty="0">
                <a:solidFill>
                  <a:schemeClr val="tx1"/>
                </a:solidFill>
              </a:rPr>
              <a:t>: Machen Sie </a:t>
            </a:r>
            <a:r>
              <a:rPr lang="en-GB" sz="1400" b="1" dirty="0" err="1">
                <a:solidFill>
                  <a:schemeClr val="tx1"/>
                </a:solidFill>
              </a:rPr>
              <a:t>diese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Veränderungen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zu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einem</a:t>
            </a:r>
            <a:r>
              <a:rPr lang="en-GB" sz="1400" b="1" dirty="0">
                <a:solidFill>
                  <a:schemeClr val="tx1"/>
                </a:solidFill>
              </a:rPr>
              <a:t> Teil der </a:t>
            </a:r>
            <a:r>
              <a:rPr lang="en-GB" sz="1400" b="1" dirty="0" err="1">
                <a:solidFill>
                  <a:schemeClr val="tx1"/>
                </a:solidFill>
              </a:rPr>
              <a:t>Unternehmenskultur</a:t>
            </a:r>
            <a:r>
              <a:rPr lang="en-GB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157223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John Kotter– </a:t>
            </a:r>
            <a:r>
              <a:rPr lang="en-US" b="1" dirty="0" err="1"/>
              <a:t>Acht</a:t>
            </a:r>
            <a:r>
              <a:rPr lang="en-US" b="1" dirty="0"/>
              <a:t> </a:t>
            </a:r>
            <a:r>
              <a:rPr lang="en-US" b="1" dirty="0" err="1"/>
              <a:t>Stufen</a:t>
            </a:r>
            <a:r>
              <a:rPr lang="en-US" b="1" dirty="0"/>
              <a:t> Modell (3)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68E27-438A-4D03-BE29-2BC79B97E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922"/>
            <a:ext cx="5157787" cy="35892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Vorteile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B72C5-A830-40F1-87BE-1A4AF8B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76870"/>
            <a:ext cx="5157787" cy="3160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1600" dirty="0">
                <a:solidFill>
                  <a:schemeClr val="tx1"/>
                </a:solidFill>
              </a:rPr>
              <a:t>Die </a:t>
            </a:r>
            <a:r>
              <a:rPr lang="en-GB" sz="1600" dirty="0" err="1">
                <a:solidFill>
                  <a:schemeClr val="tx1"/>
                </a:solidFill>
              </a:rPr>
              <a:t>schrittweise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Vorgehensweise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macht</a:t>
            </a:r>
            <a:r>
              <a:rPr lang="en-GB" sz="1600" dirty="0">
                <a:solidFill>
                  <a:schemeClr val="tx1"/>
                </a:solidFill>
              </a:rPr>
              <a:t> es </a:t>
            </a:r>
            <a:r>
              <a:rPr lang="en-GB" sz="1600" dirty="0" err="1">
                <a:solidFill>
                  <a:schemeClr val="tx1"/>
                </a:solidFill>
              </a:rPr>
              <a:t>einfach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sie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befolgen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anzuwenden</a:t>
            </a:r>
            <a:r>
              <a:rPr lang="en-GB" sz="1600" dirty="0">
                <a:solidFill>
                  <a:schemeClr val="tx1"/>
                </a:solidFill>
              </a:rPr>
              <a:t> und in die </a:t>
            </a:r>
            <a:r>
              <a:rPr lang="en-GB" sz="1600" dirty="0" err="1">
                <a:solidFill>
                  <a:schemeClr val="tx1"/>
                </a:solidFill>
              </a:rPr>
              <a:t>organisatorischen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Abläufe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integrieren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GB" sz="1600" dirty="0">
                <a:solidFill>
                  <a:schemeClr val="tx1"/>
                </a:solidFill>
              </a:rPr>
              <a:t>Die </a:t>
            </a:r>
            <a:r>
              <a:rPr lang="en-GB" sz="1600" dirty="0" err="1">
                <a:solidFill>
                  <a:schemeClr val="tx1"/>
                </a:solidFill>
              </a:rPr>
              <a:t>ersten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drei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Schritte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bereiten</a:t>
            </a:r>
            <a:r>
              <a:rPr lang="en-GB" sz="1600" dirty="0">
                <a:solidFill>
                  <a:schemeClr val="tx1"/>
                </a:solidFill>
              </a:rPr>
              <a:t> die Organisation auf den </a:t>
            </a:r>
            <a:r>
              <a:rPr lang="en-GB" sz="1600" dirty="0" err="1">
                <a:solidFill>
                  <a:schemeClr val="tx1"/>
                </a:solidFill>
              </a:rPr>
              <a:t>Erfolg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vor</a:t>
            </a:r>
            <a:r>
              <a:rPr lang="en-GB" sz="1600" dirty="0">
                <a:solidFill>
                  <a:schemeClr val="tx1"/>
                </a:solidFill>
              </a:rPr>
              <a:t>. Das </a:t>
            </a:r>
            <a:r>
              <a:rPr lang="en-GB" sz="1600" dirty="0" err="1">
                <a:solidFill>
                  <a:schemeClr val="tx1"/>
                </a:solidFill>
              </a:rPr>
              <a:t>Gefühl</a:t>
            </a:r>
            <a:r>
              <a:rPr lang="en-GB" sz="1600" dirty="0">
                <a:solidFill>
                  <a:schemeClr val="tx1"/>
                </a:solidFill>
              </a:rPr>
              <a:t> der </a:t>
            </a:r>
            <a:r>
              <a:rPr lang="en-GB" sz="1600" dirty="0" err="1">
                <a:solidFill>
                  <a:schemeClr val="tx1"/>
                </a:solidFill>
              </a:rPr>
              <a:t>Dringlichkeit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setzt</a:t>
            </a:r>
            <a:r>
              <a:rPr lang="en-GB" sz="1600" dirty="0">
                <a:solidFill>
                  <a:schemeClr val="tx1"/>
                </a:solidFill>
              </a:rPr>
              <a:t> die Dinge in </a:t>
            </a:r>
            <a:r>
              <a:rPr lang="en-GB" sz="1600" dirty="0" err="1">
                <a:solidFill>
                  <a:schemeClr val="tx1"/>
                </a:solidFill>
              </a:rPr>
              <a:t>Bewegung</a:t>
            </a:r>
            <a:r>
              <a:rPr lang="en-GB" sz="1600" dirty="0">
                <a:solidFill>
                  <a:schemeClr val="tx1"/>
                </a:solidFill>
              </a:rPr>
              <a:t> und </a:t>
            </a:r>
            <a:r>
              <a:rPr lang="en-GB" sz="1600" dirty="0" err="1">
                <a:solidFill>
                  <a:schemeClr val="tx1"/>
                </a:solidFill>
              </a:rPr>
              <a:t>sorgt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dafür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dass</a:t>
            </a:r>
            <a:r>
              <a:rPr lang="en-GB" sz="1600" dirty="0">
                <a:solidFill>
                  <a:schemeClr val="tx1"/>
                </a:solidFill>
              </a:rPr>
              <a:t> das </a:t>
            </a:r>
            <a:r>
              <a:rPr lang="en-GB" sz="1600" dirty="0" err="1">
                <a:solidFill>
                  <a:schemeClr val="tx1"/>
                </a:solidFill>
              </a:rPr>
              <a:t>Ziel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mit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Schwung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erreicht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wird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GB" sz="1600" dirty="0" err="1">
                <a:solidFill>
                  <a:schemeClr val="tx1"/>
                </a:solidFill>
              </a:rPr>
              <a:t>Betont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wie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wichtig</a:t>
            </a:r>
            <a:r>
              <a:rPr lang="en-GB" sz="1600" dirty="0">
                <a:solidFill>
                  <a:schemeClr val="tx1"/>
                </a:solidFill>
              </a:rPr>
              <a:t> es </a:t>
            </a:r>
            <a:r>
              <a:rPr lang="en-GB" sz="1600" dirty="0" err="1">
                <a:solidFill>
                  <a:schemeClr val="tx1"/>
                </a:solidFill>
              </a:rPr>
              <a:t>ist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sich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Hilfe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holen</a:t>
            </a:r>
            <a:r>
              <a:rPr lang="en-GB" sz="1600" dirty="0">
                <a:solidFill>
                  <a:schemeClr val="tx1"/>
                </a:solidFill>
              </a:rPr>
              <a:t> und </a:t>
            </a:r>
            <a:r>
              <a:rPr lang="en-GB" sz="1600" dirty="0" err="1">
                <a:solidFill>
                  <a:schemeClr val="tx1"/>
                </a:solidFill>
              </a:rPr>
              <a:t>zu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motivieren</a:t>
            </a:r>
            <a:r>
              <a:rPr lang="en-GB" sz="1600" dirty="0">
                <a:solidFill>
                  <a:schemeClr val="tx1"/>
                </a:solidFill>
              </a:rPr>
              <a:t>. Es </a:t>
            </a:r>
            <a:r>
              <a:rPr lang="en-GB" sz="1600" dirty="0" err="1">
                <a:solidFill>
                  <a:schemeClr val="tx1"/>
                </a:solidFill>
              </a:rPr>
              <a:t>ist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wichtig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eine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Koalition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aus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verschiedenen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Führungskräften</a:t>
            </a:r>
            <a:r>
              <a:rPr lang="en-GB" sz="1600" dirty="0">
                <a:solidFill>
                  <a:schemeClr val="tx1"/>
                </a:solidFill>
              </a:rPr>
              <a:t> und </a:t>
            </a:r>
            <a:r>
              <a:rPr lang="en-GB" sz="1600" dirty="0" err="1">
                <a:solidFill>
                  <a:schemeClr val="tx1"/>
                </a:solidFill>
              </a:rPr>
              <a:t>Akteuren</a:t>
            </a:r>
            <a:r>
              <a:rPr lang="en-GB" sz="1600" dirty="0">
                <a:solidFill>
                  <a:schemeClr val="tx1"/>
                </a:solidFill>
              </a:rPr>
              <a:t> des </a:t>
            </a:r>
            <a:r>
              <a:rPr lang="en-GB" sz="1600" dirty="0" err="1">
                <a:solidFill>
                  <a:schemeClr val="tx1"/>
                </a:solidFill>
              </a:rPr>
              <a:t>Wandels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zusammenzustellen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768C1-C046-4C4A-8874-1EDA571E1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923"/>
            <a:ext cx="5183188" cy="358926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Nachteile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62FAB-1BEE-442B-8E84-0BE3C4B4C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76869"/>
            <a:ext cx="5183188" cy="31604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tx1"/>
                </a:solidFill>
              </a:rPr>
              <a:t>Der </a:t>
            </a:r>
            <a:r>
              <a:rPr lang="en-US" sz="1700" dirty="0" err="1">
                <a:solidFill>
                  <a:schemeClr val="tx1"/>
                </a:solidFill>
              </a:rPr>
              <a:t>Schwerpunkt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liegt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zu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sehr</a:t>
            </a:r>
            <a:r>
              <a:rPr lang="en-US" sz="1700" dirty="0">
                <a:solidFill>
                  <a:schemeClr val="tx1"/>
                </a:solidFill>
              </a:rPr>
              <a:t> auf der </a:t>
            </a:r>
            <a:r>
              <a:rPr lang="en-US" sz="1700" dirty="0" err="1">
                <a:solidFill>
                  <a:schemeClr val="tx1"/>
                </a:solidFill>
              </a:rPr>
              <a:t>Dringlichkeit</a:t>
            </a:r>
            <a:r>
              <a:rPr lang="en-US" sz="1700" dirty="0">
                <a:solidFill>
                  <a:schemeClr val="tx1"/>
                </a:solidFill>
              </a:rPr>
              <a:t>, und es </a:t>
            </a:r>
            <a:r>
              <a:rPr lang="en-US" sz="1700" dirty="0" err="1">
                <a:solidFill>
                  <a:schemeClr val="tx1"/>
                </a:solidFill>
              </a:rPr>
              <a:t>fehlt</a:t>
            </a:r>
            <a:r>
              <a:rPr lang="en-US" sz="1700" dirty="0">
                <a:solidFill>
                  <a:schemeClr val="tx1"/>
                </a:solidFill>
              </a:rPr>
              <a:t> an Details, </a:t>
            </a:r>
            <a:r>
              <a:rPr lang="en-US" sz="1700" dirty="0" err="1">
                <a:solidFill>
                  <a:schemeClr val="tx1"/>
                </a:solidFill>
              </a:rPr>
              <a:t>wie</a:t>
            </a:r>
            <a:r>
              <a:rPr lang="en-US" sz="1700" dirty="0">
                <a:solidFill>
                  <a:schemeClr val="tx1"/>
                </a:solidFill>
              </a:rPr>
              <a:t> die </a:t>
            </a:r>
            <a:r>
              <a:rPr lang="en-US" sz="1700" dirty="0" err="1">
                <a:solidFill>
                  <a:schemeClr val="tx1"/>
                </a:solidFill>
              </a:rPr>
              <a:t>einzelnen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Schritte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auszuführen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sind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tx1"/>
                </a:solidFill>
              </a:rPr>
              <a:t>Die </a:t>
            </a:r>
            <a:r>
              <a:rPr lang="en-US" sz="1700" dirty="0" err="1">
                <a:solidFill>
                  <a:schemeClr val="tx1"/>
                </a:solidFill>
              </a:rPr>
              <a:t>Schritte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scheinen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manchmal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nicht</a:t>
            </a:r>
            <a:r>
              <a:rPr lang="en-US" sz="1700" dirty="0">
                <a:solidFill>
                  <a:schemeClr val="tx1"/>
                </a:solidFill>
              </a:rPr>
              <a:t> in der </a:t>
            </a:r>
            <a:r>
              <a:rPr lang="en-US" sz="1700" dirty="0" err="1">
                <a:solidFill>
                  <a:schemeClr val="tx1"/>
                </a:solidFill>
              </a:rPr>
              <a:t>richtigen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Reihenfolge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zu</a:t>
            </a:r>
            <a:r>
              <a:rPr lang="en-US" sz="1700" dirty="0">
                <a:solidFill>
                  <a:schemeClr val="tx1"/>
                </a:solidFill>
              </a:rPr>
              <a:t> sein. Das </a:t>
            </a:r>
            <a:r>
              <a:rPr lang="en-US" sz="1700" dirty="0" err="1">
                <a:solidFill>
                  <a:schemeClr val="tx1"/>
                </a:solidFill>
              </a:rPr>
              <a:t>Fehlen</a:t>
            </a:r>
            <a:r>
              <a:rPr lang="en-US" sz="1700" dirty="0">
                <a:solidFill>
                  <a:schemeClr val="tx1"/>
                </a:solidFill>
              </a:rPr>
              <a:t> von </a:t>
            </a:r>
            <a:r>
              <a:rPr lang="en-US" sz="1700" dirty="0" err="1">
                <a:solidFill>
                  <a:schemeClr val="tx1"/>
                </a:solidFill>
              </a:rPr>
              <a:t>übergreifenden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Themen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führt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zu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mangelndem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Zusammenhalt</a:t>
            </a:r>
            <a:endParaRPr lang="en-US" sz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tx1"/>
                </a:solidFill>
              </a:rPr>
              <a:t>Es </a:t>
            </a:r>
            <a:r>
              <a:rPr lang="en-US" sz="1700" dirty="0" err="1">
                <a:solidFill>
                  <a:schemeClr val="tx1"/>
                </a:solidFill>
              </a:rPr>
              <a:t>ist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kopflastig</a:t>
            </a:r>
            <a:r>
              <a:rPr lang="en-US" sz="1700" dirty="0">
                <a:solidFill>
                  <a:schemeClr val="tx1"/>
                </a:solidFill>
              </a:rPr>
              <a:t>, d. h., es </a:t>
            </a:r>
            <a:r>
              <a:rPr lang="en-US" sz="1700" dirty="0" err="1">
                <a:solidFill>
                  <a:schemeClr val="tx1"/>
                </a:solidFill>
              </a:rPr>
              <a:t>legt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mehr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Gewicht</a:t>
            </a:r>
            <a:r>
              <a:rPr lang="en-US" sz="1700" dirty="0">
                <a:solidFill>
                  <a:schemeClr val="tx1"/>
                </a:solidFill>
              </a:rPr>
              <a:t> auf die </a:t>
            </a:r>
            <a:r>
              <a:rPr lang="en-US" sz="1700" dirty="0" err="1">
                <a:solidFill>
                  <a:schemeClr val="tx1"/>
                </a:solidFill>
              </a:rPr>
              <a:t>Führungskräfte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als</a:t>
            </a:r>
            <a:r>
              <a:rPr lang="en-US" sz="1700" dirty="0">
                <a:solidFill>
                  <a:schemeClr val="tx1"/>
                </a:solidFill>
              </a:rPr>
              <a:t> auf die </a:t>
            </a:r>
            <a:r>
              <a:rPr lang="en-US" sz="1700" dirty="0" err="1">
                <a:solidFill>
                  <a:schemeClr val="tx1"/>
                </a:solidFill>
              </a:rPr>
              <a:t>einzelnen</a:t>
            </a:r>
            <a:r>
              <a:rPr lang="en-US" sz="1700" dirty="0">
                <a:solidFill>
                  <a:schemeClr val="tx1"/>
                </a:solidFill>
              </a:rPr>
              <a:t> Mitarbeiter*</a:t>
            </a:r>
            <a:r>
              <a:rPr lang="en-US" sz="1700" dirty="0" err="1">
                <a:solidFill>
                  <a:schemeClr val="tx1"/>
                </a:solidFill>
              </a:rPr>
              <a:t>innen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chemeClr val="tx1"/>
                </a:solidFill>
              </a:rPr>
              <a:t>Es </a:t>
            </a:r>
            <a:r>
              <a:rPr lang="en-US" sz="1700" dirty="0" err="1">
                <a:solidFill>
                  <a:schemeClr val="tx1"/>
                </a:solidFill>
              </a:rPr>
              <a:t>könnte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zu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einem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anfänglichen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Energieschub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führen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 err="1">
                <a:solidFill>
                  <a:schemeClr val="tx1"/>
                </a:solidFill>
              </a:rPr>
              <a:t>gefolgt</a:t>
            </a:r>
            <a:r>
              <a:rPr lang="en-US" sz="1700" dirty="0">
                <a:solidFill>
                  <a:schemeClr val="tx1"/>
                </a:solidFill>
              </a:rPr>
              <a:t> von Delegation und </a:t>
            </a:r>
            <a:r>
              <a:rPr lang="en-US" sz="1700" dirty="0" err="1">
                <a:solidFill>
                  <a:schemeClr val="tx1"/>
                </a:solidFill>
              </a:rPr>
              <a:t>Distanz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18558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Nachdenken</a:t>
            </a:r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726" y="1746090"/>
            <a:ext cx="4380282" cy="3777933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Wenn</a:t>
            </a:r>
            <a:r>
              <a:rPr lang="en-GB" dirty="0">
                <a:solidFill>
                  <a:schemeClr val="tx1"/>
                </a:solidFill>
              </a:rPr>
              <a:t> Sie </a:t>
            </a:r>
            <a:r>
              <a:rPr lang="en-GB" dirty="0" err="1">
                <a:solidFill>
                  <a:schemeClr val="tx1"/>
                </a:solidFill>
              </a:rPr>
              <a:t>sich</a:t>
            </a:r>
            <a:r>
              <a:rPr lang="en-GB" dirty="0">
                <a:solidFill>
                  <a:schemeClr val="tx1"/>
                </a:solidFill>
              </a:rPr>
              <a:t> das Modell von Kotter und die </a:t>
            </a:r>
            <a:r>
              <a:rPr lang="en-GB" dirty="0" err="1">
                <a:solidFill>
                  <a:schemeClr val="tx1"/>
                </a:solidFill>
              </a:rPr>
              <a:t>acht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Schritte</a:t>
            </a:r>
            <a:r>
              <a:rPr lang="en-GB" dirty="0">
                <a:solidFill>
                  <a:schemeClr val="tx1"/>
                </a:solidFill>
              </a:rPr>
              <a:t> auf </a:t>
            </a:r>
            <a:r>
              <a:rPr lang="en-GB" dirty="0" err="1">
                <a:solidFill>
                  <a:schemeClr val="tx1"/>
                </a:solidFill>
              </a:rPr>
              <a:t>dem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Weg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einer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effektiven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Veränderung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ansehen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wie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sich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Ihrer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Meinung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Widerstand</a:t>
            </a:r>
            <a:r>
              <a:rPr lang="en-GB" dirty="0">
                <a:solidFill>
                  <a:schemeClr val="tx1"/>
                </a:solidFill>
              </a:rPr>
              <a:t> in den </a:t>
            </a:r>
            <a:r>
              <a:rPr lang="en-GB" dirty="0" err="1">
                <a:solidFill>
                  <a:schemeClr val="tx1"/>
                </a:solidFill>
              </a:rPr>
              <a:t>verschiedenen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Phasen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manifestieren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01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Sunstein &amp; Thaler </a:t>
            </a:r>
            <a:r>
              <a:rPr lang="en-US" b="1" dirty="0"/>
              <a:t>– Nudge Theory (1)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B72C5-A830-40F1-87BE-1A4AF8B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1935331"/>
            <a:ext cx="10766502" cy="35333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solidFill>
                  <a:schemeClr val="tx1"/>
                </a:solidFill>
              </a:rPr>
              <a:t>Sie </a:t>
            </a:r>
            <a:r>
              <a:rPr lang="en-GB" sz="2400" dirty="0" err="1">
                <a:solidFill>
                  <a:schemeClr val="tx1"/>
                </a:solidFill>
              </a:rPr>
              <a:t>entwickelten</a:t>
            </a:r>
            <a:r>
              <a:rPr lang="en-GB" sz="2400" dirty="0">
                <a:solidFill>
                  <a:schemeClr val="tx1"/>
                </a:solidFill>
              </a:rPr>
              <a:t> die </a:t>
            </a:r>
            <a:r>
              <a:rPr lang="en-GB" sz="2400" dirty="0" err="1">
                <a:solidFill>
                  <a:schemeClr val="tx1"/>
                </a:solidFill>
              </a:rPr>
              <a:t>Theorie</a:t>
            </a:r>
            <a:r>
              <a:rPr lang="en-GB" sz="2400" dirty="0">
                <a:solidFill>
                  <a:schemeClr val="tx1"/>
                </a:solidFill>
              </a:rPr>
              <a:t> 2008 </a:t>
            </a:r>
            <a:r>
              <a:rPr lang="en-GB" sz="2400" dirty="0" err="1">
                <a:solidFill>
                  <a:schemeClr val="tx1"/>
                </a:solidFill>
              </a:rPr>
              <a:t>aus</a:t>
            </a:r>
            <a:r>
              <a:rPr lang="en-GB" sz="2400" dirty="0">
                <a:solidFill>
                  <a:schemeClr val="tx1"/>
                </a:solidFill>
              </a:rPr>
              <a:t> der Sicht von </a:t>
            </a:r>
            <a:r>
              <a:rPr lang="en-GB" sz="2400" dirty="0" err="1">
                <a:solidFill>
                  <a:schemeClr val="tx1"/>
                </a:solidFill>
              </a:rPr>
              <a:t>Verhaltensökonomen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400" dirty="0">
                <a:solidFill>
                  <a:schemeClr val="tx1"/>
                </a:solidFill>
              </a:rPr>
              <a:t>Die Nudge-</a:t>
            </a:r>
            <a:r>
              <a:rPr lang="en-GB" sz="2400" dirty="0" err="1">
                <a:solidFill>
                  <a:schemeClr val="tx1"/>
                </a:solidFill>
              </a:rPr>
              <a:t>Theorie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ist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eine</a:t>
            </a:r>
            <a:r>
              <a:rPr lang="en-GB" sz="2400" dirty="0">
                <a:solidFill>
                  <a:schemeClr val="tx1"/>
                </a:solidFill>
              </a:rPr>
              <a:t> der </a:t>
            </a:r>
            <a:r>
              <a:rPr lang="en-GB" sz="2400" dirty="0" err="1">
                <a:solidFill>
                  <a:schemeClr val="tx1"/>
                </a:solidFill>
              </a:rPr>
              <a:t>aktuellsten</a:t>
            </a:r>
            <a:r>
              <a:rPr lang="en-GB" sz="2400" dirty="0">
                <a:solidFill>
                  <a:schemeClr val="tx1"/>
                </a:solidFill>
              </a:rPr>
              <a:t> und </a:t>
            </a:r>
            <a:r>
              <a:rPr lang="en-GB" sz="2400" dirty="0" err="1">
                <a:solidFill>
                  <a:schemeClr val="tx1"/>
                </a:solidFill>
              </a:rPr>
              <a:t>relevantesten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Theorien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für</a:t>
            </a:r>
            <a:r>
              <a:rPr lang="en-GB" sz="2400" dirty="0">
                <a:solidFill>
                  <a:schemeClr val="tx1"/>
                </a:solidFill>
              </a:rPr>
              <a:t> das </a:t>
            </a:r>
            <a:r>
              <a:rPr lang="en-GB" sz="2400" dirty="0" err="1">
                <a:solidFill>
                  <a:schemeClr val="tx1"/>
                </a:solidFill>
              </a:rPr>
              <a:t>Veränderungsmanagement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400" dirty="0" err="1">
                <a:solidFill>
                  <a:schemeClr val="tx1"/>
                </a:solidFill>
              </a:rPr>
              <a:t>Damit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Veränderungen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erfolgreich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sind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chemeClr val="tx1"/>
                </a:solidFill>
              </a:rPr>
              <a:t>müssen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wir</a:t>
            </a:r>
            <a:r>
              <a:rPr lang="en-GB" sz="2400" dirty="0">
                <a:solidFill>
                  <a:schemeClr val="tx1"/>
                </a:solidFill>
              </a:rPr>
              <a:t> verstehen, </a:t>
            </a:r>
            <a:r>
              <a:rPr lang="en-GB" sz="2400" dirty="0" err="1">
                <a:solidFill>
                  <a:schemeClr val="tx1"/>
                </a:solidFill>
              </a:rPr>
              <a:t>warum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sich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menschliches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Verhalten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ändert</a:t>
            </a:r>
            <a:r>
              <a:rPr lang="en-GB" sz="2400" dirty="0">
                <a:solidFill>
                  <a:schemeClr val="tx1"/>
                </a:solidFill>
              </a:rPr>
              <a:t> und was Menschen </a:t>
            </a:r>
            <a:r>
              <a:rPr lang="en-GB" sz="2400" dirty="0" err="1">
                <a:solidFill>
                  <a:schemeClr val="tx1"/>
                </a:solidFill>
              </a:rPr>
              <a:t>dazu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motiviert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chemeClr val="tx1"/>
                </a:solidFill>
              </a:rPr>
              <a:t>Veränderungen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anzunehmen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400" dirty="0">
                <a:solidFill>
                  <a:schemeClr val="tx1"/>
                </a:solidFill>
              </a:rPr>
              <a:t>Nudge = </a:t>
            </a:r>
            <a:r>
              <a:rPr lang="en-GB" sz="2400" dirty="0" err="1">
                <a:solidFill>
                  <a:schemeClr val="tx1"/>
                </a:solidFill>
              </a:rPr>
              <a:t>eine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kleine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Maßnahme</a:t>
            </a:r>
            <a:r>
              <a:rPr lang="en-GB" sz="2400" dirty="0">
                <a:solidFill>
                  <a:schemeClr val="tx1"/>
                </a:solidFill>
              </a:rPr>
              <a:t>, die die </a:t>
            </a:r>
            <a:r>
              <a:rPr lang="en-GB" sz="2400" dirty="0" err="1">
                <a:solidFill>
                  <a:schemeClr val="tx1"/>
                </a:solidFill>
              </a:rPr>
              <a:t>Entscheidungen</a:t>
            </a:r>
            <a:r>
              <a:rPr lang="en-GB" sz="2400" dirty="0">
                <a:solidFill>
                  <a:schemeClr val="tx1"/>
                </a:solidFill>
              </a:rPr>
              <a:t> und das </a:t>
            </a:r>
            <a:r>
              <a:rPr lang="en-GB" sz="2400" dirty="0" err="1">
                <a:solidFill>
                  <a:schemeClr val="tx1"/>
                </a:solidFill>
              </a:rPr>
              <a:t>Verhalten</a:t>
            </a:r>
            <a:r>
              <a:rPr lang="en-GB" sz="2400" dirty="0">
                <a:solidFill>
                  <a:schemeClr val="tx1"/>
                </a:solidFill>
              </a:rPr>
              <a:t> von Menschen </a:t>
            </a:r>
            <a:r>
              <a:rPr lang="en-GB" sz="2400" dirty="0" err="1">
                <a:solidFill>
                  <a:schemeClr val="tx1"/>
                </a:solidFill>
              </a:rPr>
              <a:t>beeinflussen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kann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400" dirty="0" err="1">
                <a:solidFill>
                  <a:schemeClr val="tx1"/>
                </a:solidFill>
              </a:rPr>
              <a:t>Fördert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indirekte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Techniken</a:t>
            </a:r>
            <a:r>
              <a:rPr lang="en-GB" sz="2400" dirty="0">
                <a:solidFill>
                  <a:schemeClr val="tx1"/>
                </a:solidFill>
              </a:rPr>
              <a:t> der </a:t>
            </a:r>
            <a:r>
              <a:rPr lang="en-GB" sz="2400" dirty="0" err="1">
                <a:solidFill>
                  <a:schemeClr val="tx1"/>
                </a:solidFill>
              </a:rPr>
              <a:t>Verhaltensbeeinflussung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anstelle</a:t>
            </a:r>
            <a:r>
              <a:rPr lang="en-GB" sz="2400" dirty="0">
                <a:solidFill>
                  <a:schemeClr val="tx1"/>
                </a:solidFill>
              </a:rPr>
              <a:t> von </a:t>
            </a:r>
            <a:r>
              <a:rPr lang="en-GB" sz="2400" dirty="0" err="1">
                <a:solidFill>
                  <a:schemeClr val="tx1"/>
                </a:solidFill>
              </a:rPr>
              <a:t>direkten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Anweisungen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GB" sz="2400" dirty="0" err="1">
                <a:solidFill>
                  <a:schemeClr val="tx1"/>
                </a:solidFill>
              </a:rPr>
              <a:t>Durch</a:t>
            </a:r>
            <a:r>
              <a:rPr lang="en-GB" sz="2400" dirty="0">
                <a:solidFill>
                  <a:schemeClr val="tx1"/>
                </a:solidFill>
              </a:rPr>
              <a:t> die </a:t>
            </a:r>
            <a:r>
              <a:rPr lang="en-GB" sz="2400" dirty="0" err="1">
                <a:solidFill>
                  <a:schemeClr val="tx1"/>
                </a:solidFill>
              </a:rPr>
              <a:t>Bereitstellung</a:t>
            </a:r>
            <a:r>
              <a:rPr lang="en-GB" sz="2400" dirty="0">
                <a:solidFill>
                  <a:schemeClr val="tx1"/>
                </a:solidFill>
              </a:rPr>
              <a:t> von </a:t>
            </a:r>
            <a:r>
              <a:rPr lang="en-GB" sz="2400" dirty="0" err="1">
                <a:solidFill>
                  <a:schemeClr val="tx1"/>
                </a:solidFill>
              </a:rPr>
              <a:t>Wahlmöglichkeiten</a:t>
            </a:r>
            <a:r>
              <a:rPr lang="en-GB" sz="2400" dirty="0">
                <a:solidFill>
                  <a:schemeClr val="tx1"/>
                </a:solidFill>
              </a:rPr>
              <a:t> und die </a:t>
            </a:r>
            <a:r>
              <a:rPr lang="en-GB" sz="2400" dirty="0" err="1">
                <a:solidFill>
                  <a:schemeClr val="tx1"/>
                </a:solidFill>
              </a:rPr>
              <a:t>Förderung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eines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förderlichen</a:t>
            </a:r>
            <a:r>
              <a:rPr lang="en-GB" sz="2400" dirty="0">
                <a:solidFill>
                  <a:schemeClr val="tx1"/>
                </a:solidFill>
              </a:rPr>
              <a:t> und </a:t>
            </a:r>
            <a:r>
              <a:rPr lang="en-GB" sz="2400" dirty="0" err="1">
                <a:solidFill>
                  <a:schemeClr val="tx1"/>
                </a:solidFill>
              </a:rPr>
              <a:t>ermutigenden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Umfelds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wird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sich</a:t>
            </a:r>
            <a:r>
              <a:rPr lang="en-GB" sz="2400" dirty="0">
                <a:solidFill>
                  <a:schemeClr val="tx1"/>
                </a:solidFill>
              </a:rPr>
              <a:t> das </a:t>
            </a:r>
            <a:r>
              <a:rPr lang="en-GB" sz="2400" dirty="0" err="1">
                <a:solidFill>
                  <a:schemeClr val="tx1"/>
                </a:solidFill>
              </a:rPr>
              <a:t>Verhalten</a:t>
            </a:r>
            <a:r>
              <a:rPr lang="en-GB" sz="2400" dirty="0">
                <a:solidFill>
                  <a:schemeClr val="tx1"/>
                </a:solidFill>
              </a:rPr>
              <a:t> der Mitarbeiter*</a:t>
            </a:r>
            <a:r>
              <a:rPr lang="en-GB" sz="2400" dirty="0" err="1">
                <a:solidFill>
                  <a:schemeClr val="tx1"/>
                </a:solidFill>
              </a:rPr>
              <a:t>innen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ändern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6600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Sunstein &amp; Thaler </a:t>
            </a:r>
            <a:r>
              <a:rPr lang="en-US" b="1"/>
              <a:t>– Nudge Theory (2)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B72C5-A830-40F1-87BE-1A4AF8B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1935331"/>
            <a:ext cx="10766502" cy="353331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Arten</a:t>
            </a:r>
            <a:r>
              <a:rPr lang="en-US" sz="2400" b="1" dirty="0">
                <a:solidFill>
                  <a:schemeClr val="tx1"/>
                </a:solidFill>
              </a:rPr>
              <a:t> von "Nudges" = "</a:t>
            </a:r>
            <a:r>
              <a:rPr lang="en-US" sz="2400" b="1" dirty="0" err="1">
                <a:solidFill>
                  <a:schemeClr val="tx1"/>
                </a:solidFill>
              </a:rPr>
              <a:t>Anstöße</a:t>
            </a:r>
            <a:r>
              <a:rPr lang="en-US" sz="2400" b="1" dirty="0">
                <a:solidFill>
                  <a:schemeClr val="tx1"/>
                </a:solidFill>
              </a:rPr>
              <a:t>"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u="sng" dirty="0" err="1">
                <a:solidFill>
                  <a:schemeClr val="tx1"/>
                </a:solidFill>
              </a:rPr>
              <a:t>Wahrnehmungsbezogene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"Nudges" = </a:t>
            </a:r>
            <a:r>
              <a:rPr lang="en-US" sz="2400" dirty="0" err="1">
                <a:solidFill>
                  <a:schemeClr val="tx1"/>
                </a:solidFill>
              </a:rPr>
              <a:t>Maßnahmen</a:t>
            </a:r>
            <a:r>
              <a:rPr lang="en-US" sz="2400" dirty="0">
                <a:solidFill>
                  <a:schemeClr val="tx1"/>
                </a:solidFill>
              </a:rPr>
              <a:t>, die auf die </a:t>
            </a:r>
            <a:r>
              <a:rPr lang="en-US" sz="2400" dirty="0" err="1">
                <a:solidFill>
                  <a:schemeClr val="tx1"/>
                </a:solidFill>
              </a:rPr>
              <a:t>Wahrnehmung</a:t>
            </a:r>
            <a:r>
              <a:rPr lang="en-US" sz="2400" dirty="0">
                <a:solidFill>
                  <a:schemeClr val="tx1"/>
                </a:solidFill>
              </a:rPr>
              <a:t> des </a:t>
            </a:r>
            <a:r>
              <a:rPr lang="en-US" sz="2400" dirty="0" err="1">
                <a:solidFill>
                  <a:schemeClr val="tx1"/>
                </a:solidFill>
              </a:rPr>
              <a:t>organisatorischen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Verhaltens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einwirken</a:t>
            </a:r>
            <a:r>
              <a:rPr lang="en-US" sz="2400" dirty="0">
                <a:solidFill>
                  <a:schemeClr val="tx1"/>
                </a:solidFill>
              </a:rPr>
              <a:t>. Die </a:t>
            </a:r>
            <a:r>
              <a:rPr lang="en-US" sz="2400" dirty="0" err="1">
                <a:solidFill>
                  <a:schemeClr val="tx1"/>
                </a:solidFill>
              </a:rPr>
              <a:t>Wahrnehmung</a:t>
            </a:r>
            <a:r>
              <a:rPr lang="en-US" sz="2400" dirty="0">
                <a:solidFill>
                  <a:schemeClr val="tx1"/>
                </a:solidFill>
              </a:rPr>
              <a:t> der </a:t>
            </a:r>
            <a:r>
              <a:rPr lang="en-US" sz="2400" dirty="0" err="1">
                <a:solidFill>
                  <a:schemeClr val="tx1"/>
                </a:solidFill>
              </a:rPr>
              <a:t>gewünschten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Veränderung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durch</a:t>
            </a:r>
            <a:r>
              <a:rPr lang="en-US" sz="2400" dirty="0">
                <a:solidFill>
                  <a:schemeClr val="tx1"/>
                </a:solidFill>
              </a:rPr>
              <a:t> die Mitarbeiter*</a:t>
            </a:r>
            <a:r>
              <a:rPr lang="en-US" sz="2400" dirty="0" err="1">
                <a:solidFill>
                  <a:schemeClr val="tx1"/>
                </a:solidFill>
              </a:rPr>
              <a:t>innen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zu</a:t>
            </a:r>
            <a:r>
              <a:rPr lang="en-US" sz="2400" dirty="0">
                <a:solidFill>
                  <a:schemeClr val="tx1"/>
                </a:solidFill>
              </a:rPr>
              <a:t> verstehen, </a:t>
            </a:r>
            <a:r>
              <a:rPr lang="en-US" sz="2400" dirty="0" err="1">
                <a:solidFill>
                  <a:schemeClr val="tx1"/>
                </a:solidFill>
              </a:rPr>
              <a:t>ist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entscheidend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für</a:t>
            </a:r>
            <a:r>
              <a:rPr lang="en-US" sz="2400" dirty="0">
                <a:solidFill>
                  <a:schemeClr val="tx1"/>
                </a:solidFill>
              </a:rPr>
              <a:t> den </a:t>
            </a:r>
            <a:r>
              <a:rPr lang="en-US" sz="2400" dirty="0" err="1">
                <a:solidFill>
                  <a:schemeClr val="tx1"/>
                </a:solidFill>
              </a:rPr>
              <a:t>Erfolg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kann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auch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mögliche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Widerstände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aufdecken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u="sng" dirty="0" err="1">
                <a:solidFill>
                  <a:schemeClr val="tx1"/>
                </a:solidFill>
              </a:rPr>
              <a:t>Motivationsbezogene</a:t>
            </a:r>
            <a:r>
              <a:rPr lang="en-US" sz="2400" dirty="0">
                <a:solidFill>
                  <a:schemeClr val="tx1"/>
                </a:solidFill>
              </a:rPr>
              <a:t> "Nudges" = Dies </a:t>
            </a:r>
            <a:r>
              <a:rPr lang="en-US" sz="2400" dirty="0" err="1">
                <a:solidFill>
                  <a:schemeClr val="tx1"/>
                </a:solidFill>
              </a:rPr>
              <a:t>sind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Maßnahmen</a:t>
            </a:r>
            <a:r>
              <a:rPr lang="en-US" sz="2400" dirty="0">
                <a:solidFill>
                  <a:schemeClr val="tx1"/>
                </a:solidFill>
              </a:rPr>
              <a:t>, die </a:t>
            </a:r>
            <a:r>
              <a:rPr lang="en-US" sz="2400" dirty="0" err="1">
                <a:solidFill>
                  <a:schemeClr val="tx1"/>
                </a:solidFill>
              </a:rPr>
              <a:t>erforderlich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sind</a:t>
            </a:r>
            <a:r>
              <a:rPr lang="en-US" sz="2400" dirty="0">
                <a:solidFill>
                  <a:schemeClr val="tx1"/>
                </a:solidFill>
              </a:rPr>
              <a:t>, um die Mitarbeiter*</a:t>
            </a:r>
            <a:r>
              <a:rPr lang="en-US" sz="2400" dirty="0" err="1">
                <a:solidFill>
                  <a:schemeClr val="tx1"/>
                </a:solidFill>
              </a:rPr>
              <a:t>innen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für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bevorstehende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Veränderung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begeistern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u="sng" dirty="0" err="1">
                <a:solidFill>
                  <a:schemeClr val="tx1"/>
                </a:solidFill>
              </a:rPr>
              <a:t>Einfache</a:t>
            </a:r>
            <a:r>
              <a:rPr lang="en-US" sz="2400" u="sng" dirty="0">
                <a:solidFill>
                  <a:schemeClr val="tx1"/>
                </a:solidFill>
              </a:rPr>
              <a:t>, </a:t>
            </a:r>
            <a:r>
              <a:rPr lang="en-US" sz="2400" u="sng" dirty="0" err="1">
                <a:solidFill>
                  <a:schemeClr val="tx1"/>
                </a:solidFill>
              </a:rPr>
              <a:t>fähigkeitsfördernde</a:t>
            </a:r>
            <a:r>
              <a:rPr lang="en-US" sz="2400" u="sng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"Nudges" = </a:t>
            </a:r>
            <a:r>
              <a:rPr lang="en-US" sz="2400" dirty="0" err="1">
                <a:solidFill>
                  <a:schemeClr val="tx1"/>
                </a:solidFill>
              </a:rPr>
              <a:t>Wenn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Veränderung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schwierig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komplex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schwer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anzunehmen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ist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können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einfache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winzige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Maßnahmen</a:t>
            </a:r>
            <a:r>
              <a:rPr lang="en-US" sz="2400" dirty="0">
                <a:solidFill>
                  <a:schemeClr val="tx1"/>
                </a:solidFill>
              </a:rPr>
              <a:t> die </a:t>
            </a:r>
            <a:r>
              <a:rPr lang="en-US" sz="2400" dirty="0" err="1">
                <a:solidFill>
                  <a:schemeClr val="tx1"/>
                </a:solidFill>
              </a:rPr>
              <a:t>Fähigkeit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Bereitschaft</a:t>
            </a:r>
            <a:r>
              <a:rPr lang="en-US" sz="2400" dirty="0">
                <a:solidFill>
                  <a:schemeClr val="tx1"/>
                </a:solidFill>
              </a:rPr>
              <a:t> der Mitarbeiter*</a:t>
            </a:r>
            <a:r>
              <a:rPr lang="en-US" sz="2400" dirty="0" err="1">
                <a:solidFill>
                  <a:schemeClr val="tx1"/>
                </a:solidFill>
              </a:rPr>
              <a:t>innen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Veränderungen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anzunehmen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verbessern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62139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79" y="276557"/>
            <a:ext cx="10515600" cy="781685"/>
          </a:xfrm>
        </p:spPr>
        <p:txBody>
          <a:bodyPr/>
          <a:lstStyle/>
          <a:p>
            <a:r>
              <a:rPr lang="en-US" dirty="0"/>
              <a:t>Um was </a:t>
            </a:r>
            <a:r>
              <a:rPr lang="en-US" dirty="0" err="1"/>
              <a:t>wird</a:t>
            </a:r>
            <a:r>
              <a:rPr lang="en-US" dirty="0"/>
              <a:t> es </a:t>
            </a:r>
            <a:r>
              <a:rPr lang="en-US" dirty="0" err="1"/>
              <a:t>gehen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343" y="1247982"/>
            <a:ext cx="10188575" cy="46658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1.1. Was </a:t>
            </a:r>
            <a:r>
              <a:rPr lang="en-US" dirty="0" err="1"/>
              <a:t>ist</a:t>
            </a:r>
            <a:r>
              <a:rPr lang="en-US" dirty="0"/>
              <a:t> Change Management und </a:t>
            </a:r>
            <a:r>
              <a:rPr lang="en-US" dirty="0" err="1"/>
              <a:t>Organisationsentwicklung</a:t>
            </a:r>
            <a:r>
              <a:rPr lang="en-US" dirty="0"/>
              <a:t>?</a:t>
            </a:r>
            <a:endParaRPr lang="lt-LT" dirty="0"/>
          </a:p>
          <a:p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5" y="1628464"/>
            <a:ext cx="10190162" cy="168664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Definitionen</a:t>
            </a:r>
            <a:r>
              <a:rPr lang="en-US" dirty="0">
                <a:solidFill>
                  <a:schemeClr val="tx1"/>
                </a:solidFill>
              </a:rPr>
              <a:t> von </a:t>
            </a:r>
            <a:r>
              <a:rPr lang="en-US" dirty="0" err="1">
                <a:solidFill>
                  <a:schemeClr val="tx1"/>
                </a:solidFill>
              </a:rPr>
              <a:t>Veränderungsmanagement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Organisationsentwicklung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Wie </a:t>
            </a:r>
            <a:r>
              <a:rPr lang="en-US" dirty="0" err="1">
                <a:solidFill>
                  <a:schemeClr val="tx1"/>
                </a:solidFill>
              </a:rPr>
              <a:t>unterscheiden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sich</a:t>
            </a:r>
            <a:r>
              <a:rPr lang="en-US" dirty="0">
                <a:solidFill>
                  <a:schemeClr val="tx1"/>
                </a:solidFill>
              </a:rPr>
              <a:t>? </a:t>
            </a:r>
            <a:r>
              <a:rPr lang="en-US" dirty="0" err="1">
                <a:solidFill>
                  <a:schemeClr val="tx1"/>
                </a:solidFill>
              </a:rPr>
              <a:t>Gibt</a:t>
            </a:r>
            <a:r>
              <a:rPr lang="en-US" dirty="0">
                <a:solidFill>
                  <a:schemeClr val="tx1"/>
                </a:solidFill>
              </a:rPr>
              <a:t> es </a:t>
            </a:r>
            <a:r>
              <a:rPr lang="en-US" dirty="0" err="1">
                <a:solidFill>
                  <a:schemeClr val="tx1"/>
                </a:solidFill>
              </a:rPr>
              <a:t>Überschneidungen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Mitarbeiterentwicklung</a:t>
            </a:r>
            <a:r>
              <a:rPr lang="en-US" dirty="0">
                <a:solidFill>
                  <a:schemeClr val="tx1"/>
                </a:solidFill>
              </a:rPr>
              <a:t> VS </a:t>
            </a:r>
            <a:r>
              <a:rPr lang="en-US" dirty="0" err="1">
                <a:solidFill>
                  <a:schemeClr val="tx1"/>
                </a:solidFill>
              </a:rPr>
              <a:t>Organisationsentwicklung</a:t>
            </a:r>
            <a:endParaRPr lang="en-US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343" y="3114384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1.2 </a:t>
            </a:r>
            <a:r>
              <a:rPr lang="en-US" dirty="0" err="1"/>
              <a:t>Theorien</a:t>
            </a:r>
            <a:r>
              <a:rPr lang="en-US" dirty="0"/>
              <a:t> des Change Management</a:t>
            </a:r>
            <a:endParaRPr lang="lt-LT" dirty="0"/>
          </a:p>
          <a:p>
            <a:endParaRPr lang="lt-LT" dirty="0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B5D3202F-320C-4BF4-8D1F-52BBFD5B6032}"/>
              </a:ext>
            </a:extLst>
          </p:cNvPr>
          <p:cNvSpPr/>
          <p:nvPr/>
        </p:nvSpPr>
        <p:spPr>
          <a:xfrm>
            <a:off x="838200" y="1247982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id="{FA64D3F5-9634-481F-9057-32BCA85352BB}"/>
              </a:ext>
            </a:extLst>
          </p:cNvPr>
          <p:cNvSpPr/>
          <p:nvPr/>
        </p:nvSpPr>
        <p:spPr>
          <a:xfrm>
            <a:off x="838200" y="3211816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22EDB8E0-3979-49B1-BE35-219B74B2263D}"/>
              </a:ext>
            </a:extLst>
          </p:cNvPr>
          <p:cNvSpPr txBox="1">
            <a:spLocks/>
          </p:cNvSpPr>
          <p:nvPr/>
        </p:nvSpPr>
        <p:spPr>
          <a:xfrm>
            <a:off x="1184343" y="5339634"/>
            <a:ext cx="10188575" cy="466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1.3. </a:t>
            </a:r>
            <a:r>
              <a:rPr lang="en-US" dirty="0" err="1"/>
              <a:t>Zusammenfassung</a:t>
            </a:r>
            <a:endParaRPr lang="lt-LT" dirty="0"/>
          </a:p>
          <a:p>
            <a:endParaRPr lang="lt-LT" dirty="0"/>
          </a:p>
        </p:txBody>
      </p:sp>
      <p:sp>
        <p:nvSpPr>
          <p:cNvPr id="13" name="Lygiašonis trikampis 8">
            <a:extLst>
              <a:ext uri="{FF2B5EF4-FFF2-40B4-BE49-F238E27FC236}">
                <a16:creationId xmlns:a16="http://schemas.microsoft.com/office/drawing/2014/main" id="{104B680D-18BB-4A56-AA43-9E8D05A50B7F}"/>
              </a:ext>
            </a:extLst>
          </p:cNvPr>
          <p:cNvSpPr/>
          <p:nvPr/>
        </p:nvSpPr>
        <p:spPr>
          <a:xfrm>
            <a:off x="838200" y="5389898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D39EAD61-BF32-47D9-8A4C-BFDF76A5129E}"/>
              </a:ext>
            </a:extLst>
          </p:cNvPr>
          <p:cNvSpPr txBox="1">
            <a:spLocks/>
          </p:cNvSpPr>
          <p:nvPr/>
        </p:nvSpPr>
        <p:spPr>
          <a:xfrm>
            <a:off x="1184343" y="3593418"/>
            <a:ext cx="10190162" cy="16866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Klassische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Theorien</a:t>
            </a:r>
            <a:r>
              <a:rPr lang="en-US" dirty="0">
                <a:solidFill>
                  <a:schemeClr val="tx1"/>
                </a:solidFill>
              </a:rPr>
              <a:t> des Change Management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Grundprinzipien</a:t>
            </a:r>
            <a:r>
              <a:rPr lang="en-US" dirty="0">
                <a:solidFill>
                  <a:schemeClr val="tx1"/>
                </a:solidFill>
              </a:rPr>
              <a:t> des Change Management - </a:t>
            </a:r>
            <a:r>
              <a:rPr lang="en-US" dirty="0" err="1">
                <a:solidFill>
                  <a:schemeClr val="tx1"/>
                </a:solidFill>
              </a:rPr>
              <a:t>Widerstand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Veränderungen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Lernen</a:t>
            </a:r>
            <a:r>
              <a:rPr lang="en-US" dirty="0">
                <a:solidFill>
                  <a:schemeClr val="tx1"/>
                </a:solidFill>
              </a:rPr>
              <a:t> Sie, </a:t>
            </a:r>
            <a:r>
              <a:rPr lang="en-US" dirty="0" err="1">
                <a:solidFill>
                  <a:schemeClr val="tx1"/>
                </a:solidFill>
              </a:rPr>
              <a:t>kritisch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denken</a:t>
            </a:r>
            <a:r>
              <a:rPr lang="en-US" dirty="0">
                <a:solidFill>
                  <a:schemeClr val="tx1"/>
                </a:solidFill>
              </a:rPr>
              <a:t>!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Sunstein &amp; Thaler </a:t>
            </a:r>
            <a:r>
              <a:rPr lang="en-US" b="1"/>
              <a:t>– Nudge Theory (3)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768C1-C046-4C4A-8874-1EDA571E1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24742" y="1753951"/>
            <a:ext cx="5183188" cy="358926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Vorteile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62FAB-1BEE-442B-8E84-0BE3C4B4C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21651" y="2069863"/>
            <a:ext cx="6562458" cy="1977373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Minimiert</a:t>
            </a:r>
            <a:r>
              <a:rPr lang="en-US" sz="1600" dirty="0">
                <a:solidFill>
                  <a:schemeClr val="tx1"/>
                </a:solidFill>
              </a:rPr>
              <a:t> den </a:t>
            </a:r>
            <a:r>
              <a:rPr lang="en-US" sz="1600" dirty="0" err="1">
                <a:solidFill>
                  <a:schemeClr val="tx1"/>
                </a:solidFill>
              </a:rPr>
              <a:t>Widerstand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gegen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Veränderungen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Berücksichtigt</a:t>
            </a:r>
            <a:r>
              <a:rPr lang="en-US" sz="1600" dirty="0">
                <a:solidFill>
                  <a:schemeClr val="tx1"/>
                </a:solidFill>
              </a:rPr>
              <a:t> die </a:t>
            </a:r>
            <a:r>
              <a:rPr lang="en-US" sz="1600" dirty="0" err="1">
                <a:solidFill>
                  <a:schemeClr val="tx1"/>
                </a:solidFill>
              </a:rPr>
              <a:t>unterschiedlichen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Gefühle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Meinungen</a:t>
            </a:r>
            <a:r>
              <a:rPr lang="en-US" sz="1600" dirty="0">
                <a:solidFill>
                  <a:schemeClr val="tx1"/>
                </a:solidFill>
              </a:rPr>
              <a:t> und </a:t>
            </a:r>
            <a:r>
              <a:rPr lang="en-US" sz="1600" dirty="0" err="1">
                <a:solidFill>
                  <a:schemeClr val="tx1"/>
                </a:solidFill>
              </a:rPr>
              <a:t>Kenntnisse</a:t>
            </a:r>
            <a:r>
              <a:rPr lang="en-US" sz="1600" dirty="0">
                <a:solidFill>
                  <a:schemeClr val="tx1"/>
                </a:solidFill>
              </a:rPr>
              <a:t> der Menschen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Eliminiert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traditionelle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Veränderungsmethoden</a:t>
            </a:r>
            <a:r>
              <a:rPr lang="en-US" sz="1600" dirty="0">
                <a:solidFill>
                  <a:schemeClr val="tx1"/>
                </a:solidFill>
              </a:rPr>
              <a:t> (z. B. </a:t>
            </a:r>
            <a:r>
              <a:rPr lang="en-US" sz="1600" dirty="0" err="1">
                <a:solidFill>
                  <a:schemeClr val="tx1"/>
                </a:solidFill>
              </a:rPr>
              <a:t>Bestrafung</a:t>
            </a:r>
            <a:r>
              <a:rPr lang="en-US" sz="1600" dirty="0">
                <a:solidFill>
                  <a:schemeClr val="tx1"/>
                </a:solidFill>
              </a:rPr>
              <a:t> und </a:t>
            </a:r>
            <a:r>
              <a:rPr lang="en-US" sz="1600" dirty="0" err="1">
                <a:solidFill>
                  <a:schemeClr val="tx1"/>
                </a:solidFill>
              </a:rPr>
              <a:t>direkte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Anweisungen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Ist</a:t>
            </a:r>
            <a:r>
              <a:rPr lang="en-US" sz="1600" dirty="0">
                <a:solidFill>
                  <a:schemeClr val="tx1"/>
                </a:solidFill>
              </a:rPr>
              <a:t> in </a:t>
            </a:r>
            <a:r>
              <a:rPr lang="en-US" sz="1600" dirty="0" err="1">
                <a:solidFill>
                  <a:schemeClr val="tx1"/>
                </a:solidFill>
              </a:rPr>
              <a:t>verschiedenen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Branchen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anwendbar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4ACCF0A-DC91-475A-88E7-1762C1FDEA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3517285"/>
              </p:ext>
            </p:extLst>
          </p:nvPr>
        </p:nvGraphicFramePr>
        <p:xfrm>
          <a:off x="-478654" y="1864311"/>
          <a:ext cx="6107837" cy="3704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C61CED3-AEDB-4CDD-A655-47A744142355}"/>
              </a:ext>
            </a:extLst>
          </p:cNvPr>
          <p:cNvSpPr txBox="1"/>
          <p:nvPr/>
        </p:nvSpPr>
        <p:spPr>
          <a:xfrm>
            <a:off x="1808499" y="3393195"/>
            <a:ext cx="1780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Schritte</a:t>
            </a:r>
            <a:r>
              <a:rPr lang="en-US" dirty="0"/>
              <a:t> um </a:t>
            </a:r>
            <a:r>
              <a:rPr lang="en-US" dirty="0" err="1"/>
              <a:t>Wandel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erreichen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04481D4-5D62-4D8D-BEF7-71C926A3E828}"/>
              </a:ext>
            </a:extLst>
          </p:cNvPr>
          <p:cNvSpPr txBox="1">
            <a:spLocks/>
          </p:cNvSpPr>
          <p:nvPr/>
        </p:nvSpPr>
        <p:spPr>
          <a:xfrm>
            <a:off x="5324742" y="3941949"/>
            <a:ext cx="5183188" cy="358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Kritik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3E031E4-D968-479E-B515-4C3654D134F6}"/>
              </a:ext>
            </a:extLst>
          </p:cNvPr>
          <p:cNvSpPr txBox="1">
            <a:spLocks/>
          </p:cNvSpPr>
          <p:nvPr/>
        </p:nvSpPr>
        <p:spPr>
          <a:xfrm>
            <a:off x="5321651" y="4363148"/>
            <a:ext cx="6562458" cy="1788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tx1"/>
                </a:solidFill>
              </a:rPr>
              <a:t>Fragen</a:t>
            </a:r>
            <a:r>
              <a:rPr lang="en-US" sz="1600" dirty="0">
                <a:solidFill>
                  <a:schemeClr val="tx1"/>
                </a:solidFill>
              </a:rPr>
              <a:t> der </a:t>
            </a:r>
            <a:r>
              <a:rPr lang="en-US" sz="1600" dirty="0" err="1">
                <a:solidFill>
                  <a:schemeClr val="tx1"/>
                </a:solidFill>
              </a:rPr>
              <a:t>moralischen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Entscheidungsfindung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dirty="0" err="1">
                <a:solidFill>
                  <a:schemeClr val="tx1"/>
                </a:solidFill>
              </a:rPr>
              <a:t>Wer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entscheidet</a:t>
            </a:r>
            <a:r>
              <a:rPr lang="en-US" sz="1600" dirty="0">
                <a:solidFill>
                  <a:schemeClr val="tx1"/>
                </a:solidFill>
              </a:rPr>
              <a:t>, was gut </a:t>
            </a:r>
            <a:r>
              <a:rPr lang="en-US" sz="1600" dirty="0" err="1">
                <a:solidFill>
                  <a:schemeClr val="tx1"/>
                </a:solidFill>
              </a:rPr>
              <a:t>oder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schlecht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ist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wenn</a:t>
            </a:r>
            <a:r>
              <a:rPr lang="en-US" sz="1600" dirty="0">
                <a:solidFill>
                  <a:schemeClr val="tx1"/>
                </a:solidFill>
              </a:rPr>
              <a:t> es </a:t>
            </a:r>
            <a:r>
              <a:rPr lang="en-US" sz="1600" dirty="0" err="1">
                <a:solidFill>
                  <a:schemeClr val="tx1"/>
                </a:solidFill>
              </a:rPr>
              <a:t>darum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geht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einen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Anstoß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geben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verändern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Handelt</a:t>
            </a:r>
            <a:r>
              <a:rPr lang="en-US" sz="1600" dirty="0">
                <a:solidFill>
                  <a:schemeClr val="tx1"/>
                </a:solidFill>
              </a:rPr>
              <a:t> es </a:t>
            </a:r>
            <a:r>
              <a:rPr lang="en-US" sz="1600" dirty="0" err="1">
                <a:solidFill>
                  <a:schemeClr val="tx1"/>
                </a:solidFill>
              </a:rPr>
              <a:t>sich</a:t>
            </a:r>
            <a:r>
              <a:rPr lang="en-US" sz="1600" dirty="0">
                <a:solidFill>
                  <a:schemeClr val="tx1"/>
                </a:solidFill>
              </a:rPr>
              <a:t> um </a:t>
            </a:r>
            <a:r>
              <a:rPr lang="en-US" sz="1600" dirty="0" err="1">
                <a:solidFill>
                  <a:schemeClr val="tx1"/>
                </a:solidFill>
              </a:rPr>
              <a:t>eine</a:t>
            </a:r>
            <a:r>
              <a:rPr lang="en-US" sz="1600" dirty="0">
                <a:solidFill>
                  <a:schemeClr val="tx1"/>
                </a:solidFill>
              </a:rPr>
              <a:t> Manipulation der </a:t>
            </a:r>
            <a:r>
              <a:rPr lang="en-US" sz="1600" dirty="0" err="1">
                <a:solidFill>
                  <a:schemeClr val="tx1"/>
                </a:solidFill>
              </a:rPr>
              <a:t>Entscheidungsfreiheit</a:t>
            </a:r>
            <a:r>
              <a:rPr lang="en-US" sz="1600" dirty="0">
                <a:solidFill>
                  <a:schemeClr val="tx1"/>
                </a:solidFill>
              </a:rPr>
              <a:t>? Nudges </a:t>
            </a:r>
            <a:r>
              <a:rPr lang="en-US" sz="1600" dirty="0" err="1">
                <a:solidFill>
                  <a:schemeClr val="tx1"/>
                </a:solidFill>
              </a:rPr>
              <a:t>beeinflussen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unser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Verhalten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ohne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wir</a:t>
            </a:r>
            <a:r>
              <a:rPr lang="en-US" sz="1600" dirty="0">
                <a:solidFill>
                  <a:schemeClr val="tx1"/>
                </a:solidFill>
              </a:rPr>
              <a:t> es </a:t>
            </a:r>
            <a:r>
              <a:rPr lang="en-US" sz="1600" dirty="0" err="1">
                <a:solidFill>
                  <a:schemeClr val="tx1"/>
                </a:solidFill>
              </a:rPr>
              <a:t>unbedingt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merken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3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id="{D1858A05-FDBB-4641-BCB1-47A79AB1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Pavadinimas 8">
            <a:extLst>
              <a:ext uri="{FF2B5EF4-FFF2-40B4-BE49-F238E27FC236}">
                <a16:creationId xmlns:a16="http://schemas.microsoft.com/office/drawing/2014/main" id="{EB5E91A4-2597-4EDA-A1F5-B490ADF9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0" y="635862"/>
            <a:ext cx="5418969" cy="728346"/>
          </a:xfrm>
        </p:spPr>
        <p:txBody>
          <a:bodyPr>
            <a:noAutofit/>
          </a:bodyPr>
          <a:lstStyle/>
          <a:p>
            <a:r>
              <a:rPr lang="en-US" sz="3600" dirty="0"/>
              <a:t>Lassen Sie </a:t>
            </a:r>
            <a:r>
              <a:rPr lang="en-US" sz="3600" dirty="0" err="1"/>
              <a:t>uns</a:t>
            </a:r>
            <a:r>
              <a:rPr lang="en-US" sz="3600" dirty="0"/>
              <a:t> </a:t>
            </a:r>
            <a:r>
              <a:rPr lang="en-US" sz="3600" dirty="0" err="1"/>
              <a:t>genauer</a:t>
            </a:r>
            <a:r>
              <a:rPr lang="en-US" sz="3600" dirty="0"/>
              <a:t> </a:t>
            </a:r>
            <a:r>
              <a:rPr lang="en-US" sz="3600" dirty="0" err="1"/>
              <a:t>hinsehen</a:t>
            </a:r>
            <a:r>
              <a:rPr lang="en-US" sz="3600" dirty="0"/>
              <a:t> … </a:t>
            </a:r>
            <a:endParaRPr lang="lt-LT" sz="3600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A23B4299-2D44-4BE6-97F6-7B692118E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440" y="1634681"/>
            <a:ext cx="5418968" cy="399376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err="1">
                <a:solidFill>
                  <a:schemeClr val="tx1"/>
                </a:solidFill>
              </a:rPr>
              <a:t>Kritische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Theorie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Carr</a:t>
            </a:r>
            <a:r>
              <a:rPr lang="en-US" b="1" dirty="0">
                <a:solidFill>
                  <a:schemeClr val="tx1"/>
                </a:solidFill>
              </a:rPr>
              <a:t>, 2000)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Sie </a:t>
            </a:r>
            <a:r>
              <a:rPr lang="en-US" b="1" dirty="0" err="1">
                <a:solidFill>
                  <a:schemeClr val="tx1"/>
                </a:solidFill>
              </a:rPr>
              <a:t>geht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davon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aus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dass</a:t>
            </a:r>
            <a:r>
              <a:rPr lang="en-US" b="1" dirty="0">
                <a:solidFill>
                  <a:schemeClr val="tx1"/>
                </a:solidFill>
              </a:rPr>
              <a:t> es </a:t>
            </a:r>
            <a:r>
              <a:rPr lang="en-US" b="1" dirty="0" err="1">
                <a:solidFill>
                  <a:schemeClr val="tx1"/>
                </a:solidFill>
              </a:rPr>
              <a:t>eine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Realität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gibt</a:t>
            </a:r>
            <a:r>
              <a:rPr lang="en-US" b="1" dirty="0">
                <a:solidFill>
                  <a:schemeClr val="tx1"/>
                </a:solidFill>
              </a:rPr>
              <a:t>, die </a:t>
            </a:r>
            <a:r>
              <a:rPr lang="en-US" b="1" dirty="0" err="1">
                <a:solidFill>
                  <a:schemeClr val="tx1"/>
                </a:solidFill>
              </a:rPr>
              <a:t>jedoch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durch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kulturelle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politische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ethnische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geschlechtsspezifische</a:t>
            </a:r>
            <a:r>
              <a:rPr lang="en-US" b="1" dirty="0">
                <a:solidFill>
                  <a:schemeClr val="tx1"/>
                </a:solidFill>
              </a:rPr>
              <a:t> und </a:t>
            </a:r>
            <a:r>
              <a:rPr lang="en-US" b="1" dirty="0" err="1">
                <a:solidFill>
                  <a:schemeClr val="tx1"/>
                </a:solidFill>
              </a:rPr>
              <a:t>religiöse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Faktoren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geprägt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ist</a:t>
            </a:r>
            <a:r>
              <a:rPr lang="en-US" b="1" dirty="0">
                <a:solidFill>
                  <a:schemeClr val="tx1"/>
                </a:solidFill>
              </a:rPr>
              <a:t>, die </a:t>
            </a:r>
            <a:r>
              <a:rPr lang="en-US" b="1" dirty="0" err="1">
                <a:solidFill>
                  <a:schemeClr val="tx1"/>
                </a:solidFill>
              </a:rPr>
              <a:t>miteinander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interagieren</a:t>
            </a:r>
            <a:r>
              <a:rPr lang="en-US" b="1" dirty="0">
                <a:solidFill>
                  <a:schemeClr val="tx1"/>
                </a:solidFill>
              </a:rPr>
              <a:t> und </a:t>
            </a:r>
            <a:r>
              <a:rPr lang="en-US" b="1" dirty="0" err="1">
                <a:solidFill>
                  <a:schemeClr val="tx1"/>
                </a:solidFill>
              </a:rPr>
              <a:t>ein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soziales</a:t>
            </a:r>
            <a:r>
              <a:rPr lang="en-US" b="1" dirty="0">
                <a:solidFill>
                  <a:schemeClr val="tx1"/>
                </a:solidFill>
              </a:rPr>
              <a:t> System </a:t>
            </a:r>
            <a:r>
              <a:rPr lang="en-US" b="1" dirty="0" err="1">
                <a:solidFill>
                  <a:schemeClr val="tx1"/>
                </a:solidFill>
              </a:rPr>
              <a:t>bilden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Kein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Gegenstand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kann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erforscht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werden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ohne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Forscher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beeinflusst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werden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Wissen, das von den </a:t>
            </a:r>
            <a:r>
              <a:rPr lang="en-US" b="1" dirty="0" err="1">
                <a:solidFill>
                  <a:schemeClr val="tx1"/>
                </a:solidFill>
              </a:rPr>
              <a:t>Macht-habenden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gebilligt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wird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ist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kritisch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betrachten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Die </a:t>
            </a:r>
            <a:r>
              <a:rPr lang="en-US" b="1" dirty="0" err="1">
                <a:solidFill>
                  <a:schemeClr val="tx1"/>
                </a:solidFill>
              </a:rPr>
              <a:t>Regeln</a:t>
            </a:r>
            <a:r>
              <a:rPr lang="en-US" b="1" dirty="0">
                <a:solidFill>
                  <a:schemeClr val="tx1"/>
                </a:solidFill>
              </a:rPr>
              <a:t>, die </a:t>
            </a:r>
            <a:r>
              <a:rPr lang="en-US" b="1" dirty="0" err="1">
                <a:solidFill>
                  <a:schemeClr val="tx1"/>
                </a:solidFill>
              </a:rPr>
              <a:t>bestimmte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Wissensbestände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legitimieren</a:t>
            </a:r>
            <a:r>
              <a:rPr lang="en-US" b="1" dirty="0">
                <a:solidFill>
                  <a:schemeClr val="tx1"/>
                </a:solidFill>
              </a:rPr>
              <a:t> und </a:t>
            </a:r>
            <a:r>
              <a:rPr lang="en-US" b="1" dirty="0" err="1">
                <a:solidFill>
                  <a:schemeClr val="tx1"/>
                </a:solidFill>
              </a:rPr>
              <a:t>andere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delegitimieren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sollten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hinterfragt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werden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endParaRPr lang="en-GB" sz="2000" dirty="0">
              <a:solidFill>
                <a:schemeClr val="tx1"/>
              </a:solidFill>
            </a:endParaRPr>
          </a:p>
          <a:p>
            <a:pPr lvl="0"/>
            <a:endParaRPr lang="lt-LT" sz="2000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4" name="Picture 3" descr="Magnifying glass on clear background">
            <a:extLst>
              <a:ext uri="{FF2B5EF4-FFF2-40B4-BE49-F238E27FC236}">
                <a16:creationId xmlns:a16="http://schemas.microsoft.com/office/drawing/2014/main" id="{450BF2F1-8F57-4010-88FF-2D36A6F4B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3" y="1364208"/>
            <a:ext cx="5663971" cy="3780590"/>
          </a:xfrm>
          <a:prstGeom prst="rect">
            <a:avLst/>
          </a:prstGeom>
        </p:spPr>
      </p:pic>
      <p:sp>
        <p:nvSpPr>
          <p:cNvPr id="8" name="Pavadinimas 8">
            <a:extLst>
              <a:ext uri="{FF2B5EF4-FFF2-40B4-BE49-F238E27FC236}">
                <a16:creationId xmlns:a16="http://schemas.microsoft.com/office/drawing/2014/main" id="{7F0591D6-4DFE-4646-9A35-207051770E40}"/>
              </a:ext>
            </a:extLst>
          </p:cNvPr>
          <p:cNvSpPr txBox="1">
            <a:spLocks/>
          </p:cNvSpPr>
          <p:nvPr/>
        </p:nvSpPr>
        <p:spPr>
          <a:xfrm>
            <a:off x="6644346" y="4215042"/>
            <a:ext cx="4818464" cy="728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Was </a:t>
            </a:r>
            <a:r>
              <a:rPr lang="en-US" sz="2400" b="1" dirty="0" err="1">
                <a:solidFill>
                  <a:schemeClr val="bg1"/>
                </a:solidFill>
              </a:rPr>
              <a:t>heißt</a:t>
            </a:r>
            <a:r>
              <a:rPr lang="en-US" sz="2400" b="1" dirty="0">
                <a:solidFill>
                  <a:schemeClr val="bg1"/>
                </a:solidFill>
              </a:rPr>
              <a:t> es, </a:t>
            </a:r>
            <a:r>
              <a:rPr lang="en-US" sz="2400" b="1" dirty="0" err="1">
                <a:solidFill>
                  <a:schemeClr val="bg1"/>
                </a:solidFill>
              </a:rPr>
              <a:t>kritisch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zu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denken</a:t>
            </a:r>
            <a:r>
              <a:rPr lang="en-US" sz="2400" b="1" dirty="0">
                <a:solidFill>
                  <a:schemeClr val="bg1"/>
                </a:solidFill>
              </a:rPr>
              <a:t>?</a:t>
            </a:r>
            <a:endParaRPr lang="lt-L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24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83064"/>
            <a:ext cx="10482309" cy="68421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Kritische</a:t>
            </a:r>
            <a:r>
              <a:rPr lang="en-US" dirty="0"/>
              <a:t> </a:t>
            </a:r>
            <a:r>
              <a:rPr lang="en-US" dirty="0" err="1"/>
              <a:t>Theorie</a:t>
            </a:r>
            <a:r>
              <a:rPr lang="en-US" dirty="0"/>
              <a:t>…</a:t>
            </a:r>
            <a:r>
              <a:rPr lang="en-US" sz="3600" dirty="0"/>
              <a:t>was </a:t>
            </a:r>
            <a:r>
              <a:rPr lang="en-US" sz="3600" dirty="0" err="1"/>
              <a:t>bedeutet</a:t>
            </a:r>
            <a:r>
              <a:rPr lang="en-US" sz="3600" dirty="0"/>
              <a:t> </a:t>
            </a:r>
            <a:r>
              <a:rPr lang="en-US" sz="3600" dirty="0" err="1"/>
              <a:t>sie</a:t>
            </a:r>
            <a:r>
              <a:rPr lang="en-US" sz="3600" dirty="0"/>
              <a:t> </a:t>
            </a:r>
            <a:r>
              <a:rPr lang="en-US" sz="3600" dirty="0" err="1"/>
              <a:t>für</a:t>
            </a:r>
            <a:r>
              <a:rPr lang="en-US" sz="3600" dirty="0"/>
              <a:t> das </a:t>
            </a:r>
            <a:r>
              <a:rPr lang="en-US" sz="3600" dirty="0" err="1"/>
              <a:t>Veränderungsmanagement</a:t>
            </a:r>
            <a:r>
              <a:rPr lang="en-US" sz="3600" dirty="0"/>
              <a:t>?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3353359"/>
            <a:ext cx="10820400" cy="2688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2400" dirty="0"/>
              <a:t>We should ask ourselves: “</a:t>
            </a:r>
            <a:r>
              <a:rPr lang="en-GB" sz="2400" i="1" dirty="0"/>
              <a:t>How did I get stuck with this body of knowledge and these lenses through which to see the world?” </a:t>
            </a:r>
            <a:r>
              <a:rPr lang="en-GB" sz="2400" dirty="0"/>
              <a:t>(Kincheloe, 2008, p.21). 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2400" dirty="0" err="1"/>
              <a:t>Ermöglicht</a:t>
            </a:r>
            <a:r>
              <a:rPr lang="en-GB" sz="2400" dirty="0"/>
              <a:t> </a:t>
            </a:r>
            <a:r>
              <a:rPr lang="en-GB" sz="2400" dirty="0" err="1"/>
              <a:t>uns</a:t>
            </a:r>
            <a:r>
              <a:rPr lang="en-GB" sz="2400" dirty="0"/>
              <a:t> </a:t>
            </a:r>
            <a:r>
              <a:rPr lang="en-GB" sz="2400" dirty="0" err="1"/>
              <a:t>eine</a:t>
            </a:r>
            <a:r>
              <a:rPr lang="en-GB" sz="2400" dirty="0"/>
              <a:t> </a:t>
            </a:r>
            <a:r>
              <a:rPr lang="en-GB" sz="2400" dirty="0" err="1"/>
              <a:t>Sichtweise</a:t>
            </a:r>
            <a:r>
              <a:rPr lang="en-GB" sz="2400" dirty="0"/>
              <a:t> auf </a:t>
            </a:r>
            <a:r>
              <a:rPr lang="en-GB" sz="2400" dirty="0" err="1"/>
              <a:t>Konflikte</a:t>
            </a:r>
            <a:r>
              <a:rPr lang="en-GB" sz="2400" dirty="0"/>
              <a:t> und </a:t>
            </a:r>
            <a:r>
              <a:rPr lang="en-GB" sz="2400" dirty="0" err="1"/>
              <a:t>Macht</a:t>
            </a:r>
            <a:r>
              <a:rPr lang="en-GB" sz="2400" dirty="0"/>
              <a:t>, die in </a:t>
            </a:r>
            <a:r>
              <a:rPr lang="en-GB" sz="2400" dirty="0" err="1"/>
              <a:t>traditionellen</a:t>
            </a:r>
            <a:r>
              <a:rPr lang="en-GB" sz="2400" dirty="0"/>
              <a:t> </a:t>
            </a:r>
            <a:r>
              <a:rPr lang="en-GB" sz="2400" dirty="0" err="1"/>
              <a:t>Veränderungstheorien</a:t>
            </a:r>
            <a:r>
              <a:rPr lang="en-GB" sz="2400" dirty="0"/>
              <a:t> </a:t>
            </a:r>
            <a:r>
              <a:rPr lang="en-GB" sz="2400" dirty="0" err="1"/>
              <a:t>meist</a:t>
            </a:r>
            <a:r>
              <a:rPr lang="en-GB" sz="2400" dirty="0"/>
              <a:t> </a:t>
            </a:r>
            <a:r>
              <a:rPr lang="en-GB" sz="2400" dirty="0" err="1"/>
              <a:t>unberücksichtigt</a:t>
            </a:r>
            <a:r>
              <a:rPr lang="en-GB" sz="2400" dirty="0"/>
              <a:t> </a:t>
            </a:r>
            <a:r>
              <a:rPr lang="en-GB" sz="2400" dirty="0" err="1"/>
              <a:t>bleibt</a:t>
            </a:r>
            <a:r>
              <a:rPr lang="en-GB" sz="2400" dirty="0"/>
              <a:t>.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2400" dirty="0" err="1"/>
              <a:t>Hilft</a:t>
            </a:r>
            <a:r>
              <a:rPr lang="en-GB" sz="2400" dirty="0"/>
              <a:t>, </a:t>
            </a:r>
            <a:r>
              <a:rPr lang="en-GB" sz="2400" dirty="0" err="1"/>
              <a:t>Annahmen</a:t>
            </a:r>
            <a:r>
              <a:rPr lang="en-GB" sz="2400" dirty="0"/>
              <a:t>, </a:t>
            </a:r>
            <a:r>
              <a:rPr lang="en-GB" sz="2400" dirty="0" err="1"/>
              <a:t>unbewusste</a:t>
            </a:r>
            <a:r>
              <a:rPr lang="en-GB" sz="2400" dirty="0"/>
              <a:t> </a:t>
            </a:r>
            <a:r>
              <a:rPr lang="en-GB" sz="2400" dirty="0" err="1"/>
              <a:t>Vorurteile</a:t>
            </a:r>
            <a:r>
              <a:rPr lang="en-GB" sz="2400" dirty="0"/>
              <a:t> und die Rolle der </a:t>
            </a:r>
            <a:r>
              <a:rPr lang="en-GB" sz="2400" dirty="0" err="1"/>
              <a:t>Macht</a:t>
            </a:r>
            <a:r>
              <a:rPr lang="en-GB" sz="2400" dirty="0"/>
              <a:t>, die </a:t>
            </a:r>
            <a:r>
              <a:rPr lang="en-GB" sz="2400" dirty="0" err="1"/>
              <a:t>dem</a:t>
            </a:r>
            <a:r>
              <a:rPr lang="en-GB" sz="2400" dirty="0"/>
              <a:t> </a:t>
            </a:r>
            <a:r>
              <a:rPr lang="en-GB" sz="2400" dirty="0" err="1"/>
              <a:t>Wandel</a:t>
            </a:r>
            <a:r>
              <a:rPr lang="en-GB" sz="2400" dirty="0"/>
              <a:t> </a:t>
            </a:r>
            <a:r>
              <a:rPr lang="en-GB" sz="2400" dirty="0" err="1"/>
              <a:t>innewohnt</a:t>
            </a:r>
            <a:r>
              <a:rPr lang="en-GB" sz="2400" dirty="0"/>
              <a:t>, </a:t>
            </a:r>
            <a:r>
              <a:rPr lang="en-GB" sz="2400" dirty="0" err="1"/>
              <a:t>aufzudecken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3684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FBFB05C8-A146-45BE-83DD-9DEB107A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 and OE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Was </a:t>
            </a:r>
            <a:r>
              <a:rPr lang="en-US" dirty="0" err="1">
                <a:solidFill>
                  <a:schemeClr val="tx1"/>
                </a:solidFill>
              </a:rPr>
              <a:t>sind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  <a:p>
            <a:r>
              <a:rPr lang="en-US" dirty="0">
                <a:solidFill>
                  <a:schemeClr val="tx1"/>
                </a:solidFill>
              </a:rPr>
              <a:t>Wie </a:t>
            </a:r>
            <a:r>
              <a:rPr lang="en-US" dirty="0" err="1">
                <a:solidFill>
                  <a:schemeClr val="tx1"/>
                </a:solidFill>
              </a:rPr>
              <a:t>überschneiden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sich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en-US" dirty="0" err="1">
                <a:solidFill>
                  <a:schemeClr val="tx1"/>
                </a:solidFill>
              </a:rPr>
              <a:t>Gibt</a:t>
            </a:r>
            <a:r>
              <a:rPr lang="en-US" dirty="0">
                <a:solidFill>
                  <a:schemeClr val="tx1"/>
                </a:solidFill>
              </a:rPr>
              <a:t> es </a:t>
            </a:r>
            <a:r>
              <a:rPr lang="en-US" dirty="0" err="1">
                <a:solidFill>
                  <a:schemeClr val="tx1"/>
                </a:solidFill>
              </a:rPr>
              <a:t>Risiken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Herausforderungen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7B8256B7-F102-4AE2-BCF7-BE2DF7ED5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Change Theories</a:t>
            </a:r>
            <a:endParaRPr lang="lt-LT"/>
          </a:p>
          <a:p>
            <a:endParaRPr lang="lt-LT"/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id="{53937C1D-E292-40BA-BBDC-28303FB4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31207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Lewins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Drei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Phasen</a:t>
            </a:r>
            <a:r>
              <a:rPr lang="en-US" dirty="0">
                <a:solidFill>
                  <a:schemeClr val="tx1"/>
                </a:solidFill>
              </a:rPr>
              <a:t>-Modell</a:t>
            </a:r>
          </a:p>
          <a:p>
            <a:r>
              <a:rPr lang="en-US" dirty="0">
                <a:solidFill>
                  <a:schemeClr val="tx1"/>
                </a:solidFill>
              </a:rPr>
              <a:t>Kotter's </a:t>
            </a:r>
            <a:r>
              <a:rPr lang="en-US" dirty="0" err="1">
                <a:solidFill>
                  <a:schemeClr val="tx1"/>
                </a:solidFill>
              </a:rPr>
              <a:t>Acht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Schritte</a:t>
            </a:r>
            <a:r>
              <a:rPr lang="en-US" dirty="0">
                <a:solidFill>
                  <a:schemeClr val="tx1"/>
                </a:solidFill>
              </a:rPr>
              <a:t>-Modell</a:t>
            </a:r>
          </a:p>
          <a:p>
            <a:r>
              <a:rPr lang="en-US" dirty="0">
                <a:solidFill>
                  <a:schemeClr val="tx1"/>
                </a:solidFill>
              </a:rPr>
              <a:t>Nudge-</a:t>
            </a:r>
            <a:r>
              <a:rPr lang="en-US" dirty="0" err="1">
                <a:solidFill>
                  <a:schemeClr val="tx1"/>
                </a:solidFill>
              </a:rPr>
              <a:t>Theorie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Vor</a:t>
            </a:r>
            <a:r>
              <a:rPr lang="en-US" dirty="0">
                <a:solidFill>
                  <a:schemeClr val="tx1"/>
                </a:solidFill>
              </a:rPr>
              <a:t>- und </a:t>
            </a:r>
            <a:r>
              <a:rPr lang="en-US" dirty="0" err="1">
                <a:solidFill>
                  <a:schemeClr val="tx1"/>
                </a:solidFill>
              </a:rPr>
              <a:t>Nachteile</a:t>
            </a:r>
            <a:r>
              <a:rPr lang="en-US" dirty="0">
                <a:solidFill>
                  <a:schemeClr val="tx1"/>
                </a:solidFill>
              </a:rPr>
              <a:t> der </a:t>
            </a:r>
            <a:r>
              <a:rPr lang="en-US" dirty="0" err="1">
                <a:solidFill>
                  <a:schemeClr val="tx1"/>
                </a:solidFill>
              </a:rPr>
              <a:t>einzelnen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Theorien</a:t>
            </a:r>
            <a:endParaRPr lang="en-US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9266811C-9BE2-4E05-B4FB-2BE6A87ED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6049" y="1871345"/>
            <a:ext cx="4856163" cy="6969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Mitarbeiter- vs. </a:t>
            </a:r>
            <a:r>
              <a:rPr lang="en-US" dirty="0" err="1"/>
              <a:t>Organisations-entwicklung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13">
            <a:extLst>
              <a:ext uri="{FF2B5EF4-FFF2-40B4-BE49-F238E27FC236}">
                <a16:creationId xmlns:a16="http://schemas.microsoft.com/office/drawing/2014/main" id="{69ECCA98-5D2A-4952-9F26-699D8C7A7C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725445"/>
            <a:ext cx="4856162" cy="90108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Was </a:t>
            </a:r>
            <a:r>
              <a:rPr lang="en-US" dirty="0" err="1">
                <a:solidFill>
                  <a:schemeClr val="tx1"/>
                </a:solidFill>
              </a:rPr>
              <a:t>sind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Ansätze</a:t>
            </a:r>
            <a:r>
              <a:rPr lang="en-US" dirty="0">
                <a:solidFill>
                  <a:schemeClr val="tx1"/>
                </a:solidFill>
              </a:rPr>
              <a:t>, und </a:t>
            </a:r>
            <a:r>
              <a:rPr lang="en-US" dirty="0" err="1">
                <a:solidFill>
                  <a:schemeClr val="tx1"/>
                </a:solidFill>
              </a:rPr>
              <a:t>überschneiden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sich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en-US" dirty="0" err="1">
                <a:solidFill>
                  <a:schemeClr val="tx1"/>
                </a:solidFill>
              </a:rPr>
              <a:t>Gibt</a:t>
            </a:r>
            <a:r>
              <a:rPr lang="en-US" dirty="0">
                <a:solidFill>
                  <a:schemeClr val="tx1"/>
                </a:solidFill>
              </a:rPr>
              <a:t> es </a:t>
            </a:r>
            <a:r>
              <a:rPr lang="en-US" dirty="0" err="1">
                <a:solidFill>
                  <a:schemeClr val="tx1"/>
                </a:solidFill>
              </a:rPr>
              <a:t>Risiken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Herausforderungen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5" name="Teksto vietos rezervavimo ženklas 14">
            <a:extLst>
              <a:ext uri="{FF2B5EF4-FFF2-40B4-BE49-F238E27FC236}">
                <a16:creationId xmlns:a16="http://schemas.microsoft.com/office/drawing/2014/main" id="{72BC9B5B-B642-4D78-ADB2-5D5DCD429B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Critical Theory</a:t>
            </a:r>
            <a:endParaRPr lang="lt-LT"/>
          </a:p>
          <a:p>
            <a:endParaRPr lang="lt-LT"/>
          </a:p>
        </p:txBody>
      </p:sp>
      <p:sp>
        <p:nvSpPr>
          <p:cNvPr id="16" name="Teksto vietos rezervavimo ženklas 15">
            <a:extLst>
              <a:ext uri="{FF2B5EF4-FFF2-40B4-BE49-F238E27FC236}">
                <a16:creationId xmlns:a16="http://schemas.microsoft.com/office/drawing/2014/main" id="{E8920523-CE39-4B2F-BD48-C88732927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Grundlegende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Prinzipien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Wie </a:t>
            </a:r>
            <a:r>
              <a:rPr lang="en-US" dirty="0" err="1">
                <a:solidFill>
                  <a:schemeClr val="tx1"/>
                </a:solidFill>
              </a:rPr>
              <a:t>kann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helfen</a:t>
            </a:r>
            <a:r>
              <a:rPr lang="en-US" dirty="0">
                <a:solidFill>
                  <a:schemeClr val="tx1"/>
                </a:solidFill>
              </a:rPr>
              <a:t>, den </a:t>
            </a:r>
            <a:r>
              <a:rPr lang="en-US" dirty="0" err="1">
                <a:solidFill>
                  <a:schemeClr val="tx1"/>
                </a:solidFill>
              </a:rPr>
              <a:t>Wandel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besser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umzusetzen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begleiten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id="{F03A0A54-1398-47AF-9FB6-8F979195B742}"/>
              </a:ext>
            </a:extLst>
          </p:cNvPr>
          <p:cNvSpPr/>
          <p:nvPr/>
        </p:nvSpPr>
        <p:spPr>
          <a:xfrm>
            <a:off x="839788" y="193396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Lygiašonis trikampis 21">
            <a:extLst>
              <a:ext uri="{FF2B5EF4-FFF2-40B4-BE49-F238E27FC236}">
                <a16:creationId xmlns:a16="http://schemas.microsoft.com/office/drawing/2014/main" id="{EC25D523-0539-4B97-A69F-C1E9B2FCEEF0}"/>
              </a:ext>
            </a:extLst>
          </p:cNvPr>
          <p:cNvSpPr/>
          <p:nvPr/>
        </p:nvSpPr>
        <p:spPr>
          <a:xfrm>
            <a:off x="839788" y="386856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Lygiašonis trikampis 22">
            <a:extLst>
              <a:ext uri="{FF2B5EF4-FFF2-40B4-BE49-F238E27FC236}">
                <a16:creationId xmlns:a16="http://schemas.microsoft.com/office/drawing/2014/main" id="{5A47F3EB-3FA2-4B25-954D-0655101960C9}"/>
              </a:ext>
            </a:extLst>
          </p:cNvPr>
          <p:cNvSpPr/>
          <p:nvPr/>
        </p:nvSpPr>
        <p:spPr>
          <a:xfrm>
            <a:off x="6172200" y="193396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Lygiašonis trikampis 23">
            <a:extLst>
              <a:ext uri="{FF2B5EF4-FFF2-40B4-BE49-F238E27FC236}">
                <a16:creationId xmlns:a16="http://schemas.microsoft.com/office/drawing/2014/main" id="{8BF4F1A2-9B07-459B-A261-6A70F997E4F7}"/>
              </a:ext>
            </a:extLst>
          </p:cNvPr>
          <p:cNvSpPr/>
          <p:nvPr/>
        </p:nvSpPr>
        <p:spPr>
          <a:xfrm>
            <a:off x="6172200" y="386856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2039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/>
              <a:t>Individualarbeit</a:t>
            </a:r>
            <a:r>
              <a:rPr lang="en-US" sz="3600" b="1" dirty="0"/>
              <a:t>/</a:t>
            </a:r>
            <a:r>
              <a:rPr lang="en-US" sz="3600" b="1" dirty="0" err="1"/>
              <a:t>Hausaufgabe</a:t>
            </a:r>
            <a:endParaRPr lang="lt-LT" sz="3600" b="1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chemeClr val="tx1"/>
                </a:solidFill>
              </a:rPr>
              <a:t>1. Es </a:t>
            </a:r>
            <a:r>
              <a:rPr lang="en-GB" sz="2000" b="1" dirty="0" err="1">
                <a:solidFill>
                  <a:schemeClr val="tx1"/>
                </a:solidFill>
              </a:rPr>
              <a:t>gibt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viele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Ansätze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für</a:t>
            </a:r>
            <a:r>
              <a:rPr lang="en-GB" sz="2000" b="1" dirty="0">
                <a:solidFill>
                  <a:schemeClr val="tx1"/>
                </a:solidFill>
              </a:rPr>
              <a:t> das Management von </a:t>
            </a:r>
            <a:r>
              <a:rPr lang="en-GB" sz="2000" b="1" dirty="0" err="1">
                <a:solidFill>
                  <a:schemeClr val="tx1"/>
                </a:solidFill>
              </a:rPr>
              <a:t>Veränderungen</a:t>
            </a:r>
            <a:r>
              <a:rPr lang="en-GB" sz="2000" b="1" dirty="0">
                <a:solidFill>
                  <a:schemeClr val="tx1"/>
                </a:solidFill>
              </a:rPr>
              <a:t>. </a:t>
            </a:r>
            <a:r>
              <a:rPr lang="en-GB" sz="2000" b="1" dirty="0" err="1">
                <a:solidFill>
                  <a:schemeClr val="tx1"/>
                </a:solidFill>
              </a:rPr>
              <a:t>Finden</a:t>
            </a:r>
            <a:r>
              <a:rPr lang="en-GB" sz="2000" b="1" dirty="0">
                <a:solidFill>
                  <a:schemeClr val="tx1"/>
                </a:solidFill>
              </a:rPr>
              <a:t> Sie </a:t>
            </a:r>
            <a:r>
              <a:rPr lang="en-GB" sz="2000" b="1" dirty="0" err="1">
                <a:solidFill>
                  <a:schemeClr val="tx1"/>
                </a:solidFill>
              </a:rPr>
              <a:t>eine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Theorie</a:t>
            </a:r>
            <a:r>
              <a:rPr lang="en-GB" sz="2000" b="1" dirty="0">
                <a:solidFill>
                  <a:schemeClr val="tx1"/>
                </a:solidFill>
              </a:rPr>
              <a:t> des </a:t>
            </a:r>
            <a:r>
              <a:rPr lang="en-GB" sz="2000" b="1" dirty="0" err="1">
                <a:solidFill>
                  <a:schemeClr val="tx1"/>
                </a:solidFill>
              </a:rPr>
              <a:t>Veränderungsmanagements</a:t>
            </a:r>
            <a:r>
              <a:rPr lang="en-GB" sz="2000" b="1" dirty="0">
                <a:solidFill>
                  <a:schemeClr val="tx1"/>
                </a:solidFill>
              </a:rPr>
              <a:t>, die Sie </a:t>
            </a:r>
            <a:r>
              <a:rPr lang="en-GB" sz="2000" b="1" dirty="0" err="1">
                <a:solidFill>
                  <a:schemeClr val="tx1"/>
                </a:solidFill>
              </a:rPr>
              <a:t>für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interessant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oder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innovativ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halten</a:t>
            </a:r>
            <a:r>
              <a:rPr lang="en-GB" sz="2000" b="1" dirty="0">
                <a:solidFill>
                  <a:schemeClr val="tx1"/>
                </a:solidFill>
              </a:rPr>
              <a:t>, und </a:t>
            </a:r>
            <a:r>
              <a:rPr lang="en-GB" sz="2000" b="1" dirty="0" err="1">
                <a:solidFill>
                  <a:schemeClr val="tx1"/>
                </a:solidFill>
              </a:rPr>
              <a:t>beschreiben</a:t>
            </a:r>
            <a:r>
              <a:rPr lang="en-GB" sz="2000" b="1" dirty="0">
                <a:solidFill>
                  <a:schemeClr val="tx1"/>
                </a:solidFill>
              </a:rPr>
              <a:t> Sie </a:t>
            </a:r>
            <a:r>
              <a:rPr lang="en-GB" sz="2000" b="1" dirty="0" err="1">
                <a:solidFill>
                  <a:schemeClr val="tx1"/>
                </a:solidFill>
              </a:rPr>
              <a:t>sie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kurz</a:t>
            </a:r>
            <a:r>
              <a:rPr lang="en-GB" sz="20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chemeClr val="tx1"/>
                </a:solidFill>
              </a:rPr>
              <a:t>2. Wie </a:t>
            </a:r>
            <a:r>
              <a:rPr lang="en-GB" sz="2000" b="1" dirty="0" err="1">
                <a:solidFill>
                  <a:schemeClr val="tx1"/>
                </a:solidFill>
              </a:rPr>
              <a:t>können</a:t>
            </a:r>
            <a:r>
              <a:rPr lang="en-GB" sz="2000" b="1" dirty="0">
                <a:solidFill>
                  <a:schemeClr val="tx1"/>
                </a:solidFill>
              </a:rPr>
              <a:t> Sie </a:t>
            </a:r>
            <a:r>
              <a:rPr lang="en-GB" sz="2000" b="1" dirty="0" err="1">
                <a:solidFill>
                  <a:schemeClr val="tx1"/>
                </a:solidFill>
              </a:rPr>
              <a:t>eine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kritische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Perspektive</a:t>
            </a:r>
            <a:r>
              <a:rPr lang="en-GB" sz="2000" b="1" dirty="0">
                <a:solidFill>
                  <a:schemeClr val="tx1"/>
                </a:solidFill>
              </a:rPr>
              <a:t> auf </a:t>
            </a:r>
            <a:r>
              <a:rPr lang="en-GB" sz="2000" b="1" dirty="0" err="1">
                <a:solidFill>
                  <a:schemeClr val="tx1"/>
                </a:solidFill>
              </a:rPr>
              <a:t>diese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Theorie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einnehmen</a:t>
            </a:r>
            <a:r>
              <a:rPr lang="en-GB" sz="2000" b="1" dirty="0">
                <a:solidFill>
                  <a:schemeClr val="tx1"/>
                </a:solidFill>
              </a:rPr>
              <a:t>?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59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2" y="238662"/>
            <a:ext cx="10515600" cy="781685"/>
          </a:xfrm>
        </p:spPr>
        <p:txBody>
          <a:bodyPr/>
          <a:lstStyle/>
          <a:p>
            <a:r>
              <a:rPr lang="en-US" sz="3600" dirty="0" err="1"/>
              <a:t>Literatur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2" y="1100941"/>
            <a:ext cx="10515600" cy="40214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Armstrong, M., &amp; Taylor, S. (2014). A Handbook of Human Resource Management Practice. Kogan Page Limited.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Creasey, T., Jamieson, D. W., Rothwell, W. J., &amp; </a:t>
            </a:r>
            <a:r>
              <a:rPr lang="en-GB" sz="1800" err="1"/>
              <a:t>Severini</a:t>
            </a:r>
            <a:r>
              <a:rPr lang="en-GB" sz="1800"/>
              <a:t>, G. (2015). Exploring the Relationship between Organization Development and Change Management. In Practicing Organization Development: Leading Transformational Change: Fourth Edition (pp. 330–337). Wiley Blackwell. https://doi.org/10.12/9781119176626.ch22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Cummings, T. G., &amp; Worley, C. G. (2009). Organization Development and Change. South-Western/Cengage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Fincham, R., &amp; Rhodes, P. (2005). Principles of organizational behaviour. OUP Catalogue.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SHRM. Introduction to the Human Resources Discipline of Organizational and Employee Development. Retrieved from: https://www.shrm.org/ResourcesAndTools/tools-and-samples/toolkits/Pages/introorganizationalandemployeedevelopment.aspx</a:t>
            </a:r>
            <a:endParaRPr lang="lt-LT" sz="1800"/>
          </a:p>
        </p:txBody>
      </p:sp>
    </p:spTree>
    <p:extLst>
      <p:ext uri="{BB962C8B-B14F-4D97-AF65-F5344CB8AC3E}">
        <p14:creationId xmlns:p14="http://schemas.microsoft.com/office/powerpoint/2010/main" val="1777147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Danke</a:t>
            </a:r>
            <a:r>
              <a:rPr lang="en-US" b="1" dirty="0"/>
              <a:t> </a:t>
            </a:r>
            <a:r>
              <a:rPr lang="en-US" b="1" dirty="0" err="1"/>
              <a:t>für</a:t>
            </a:r>
            <a:r>
              <a:rPr lang="en-US" b="1" dirty="0"/>
              <a:t> </a:t>
            </a:r>
            <a:r>
              <a:rPr lang="en-US" b="1" dirty="0" err="1"/>
              <a:t>Ihre</a:t>
            </a:r>
            <a:r>
              <a:rPr lang="en-US" b="1" dirty="0"/>
              <a:t> </a:t>
            </a:r>
            <a:r>
              <a:rPr lang="en-US" b="1" dirty="0" err="1"/>
              <a:t>Aufmerksamkeit</a:t>
            </a:r>
            <a:r>
              <a:rPr lang="en-US" b="1" dirty="0"/>
              <a:t>!</a:t>
            </a:r>
            <a:br>
              <a:rPr lang="el-GR" b="1" dirty="0"/>
            </a:b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Gibt</a:t>
            </a:r>
            <a:r>
              <a:rPr lang="en-US" b="1" dirty="0"/>
              <a:t> es </a:t>
            </a:r>
            <a:r>
              <a:rPr lang="en-US" b="1" dirty="0" err="1"/>
              <a:t>Fragen</a:t>
            </a:r>
            <a:r>
              <a:rPr lang="en-US" b="1" dirty="0"/>
              <a:t>?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4009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Change Management?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3037553"/>
            <a:ext cx="10820400" cy="2688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2400" dirty="0"/>
              <a:t>“the leadership and direction of the process of organisational transformation – especially with regard to human aspects and overcoming resistance to change” </a:t>
            </a:r>
            <a:r>
              <a:rPr lang="en-GB" sz="1600" dirty="0"/>
              <a:t>(Fincham, &amp; Rhodes, 2005, p. 525)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600" dirty="0"/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2400" dirty="0"/>
              <a:t>“the process of achieving the smooth implementation of change by planning and introducing it systematically, taking into account the likelihood of it being resisted” </a:t>
            </a:r>
            <a:r>
              <a:rPr lang="en-GB" sz="1600" dirty="0"/>
              <a:t>(Armstrong, &amp; Taylor, 2014, p. 424)</a:t>
            </a:r>
          </a:p>
        </p:txBody>
      </p:sp>
    </p:spTree>
    <p:extLst>
      <p:ext uri="{BB962C8B-B14F-4D97-AF65-F5344CB8AC3E}">
        <p14:creationId xmlns:p14="http://schemas.microsoft.com/office/powerpoint/2010/main" val="232105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4008"/>
            <a:ext cx="11148134" cy="684211"/>
          </a:xfrm>
        </p:spPr>
        <p:txBody>
          <a:bodyPr>
            <a:normAutofit fontScale="90000"/>
          </a:bodyPr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Organisationsentwicklung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3116922"/>
            <a:ext cx="10820400" cy="2688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GB" sz="2400" dirty="0"/>
              <a:t>Es </a:t>
            </a:r>
            <a:r>
              <a:rPr lang="en-GB" sz="2400" dirty="0" err="1"/>
              <a:t>ist</a:t>
            </a:r>
            <a:r>
              <a:rPr lang="en-GB" sz="2400" dirty="0"/>
              <a:t> die Arbeit </a:t>
            </a:r>
            <a:r>
              <a:rPr lang="en-GB" sz="2400" dirty="0" err="1"/>
              <a:t>innerhalb</a:t>
            </a:r>
            <a:r>
              <a:rPr lang="en-GB" sz="2400" dirty="0"/>
              <a:t> </a:t>
            </a:r>
            <a:r>
              <a:rPr lang="en-GB" sz="2400" dirty="0" err="1"/>
              <a:t>einer</a:t>
            </a:r>
            <a:r>
              <a:rPr lang="en-GB" sz="2400" dirty="0"/>
              <a:t> Organisation, um </a:t>
            </a:r>
            <a:r>
              <a:rPr lang="en-GB" sz="2400" dirty="0" err="1"/>
              <a:t>zu</a:t>
            </a:r>
            <a:r>
              <a:rPr lang="en-GB" sz="2400" dirty="0"/>
              <a:t> </a:t>
            </a:r>
            <a:r>
              <a:rPr lang="en-GB" sz="2400" i="1" dirty="0"/>
              <a:t>verstehen, </a:t>
            </a:r>
            <a:r>
              <a:rPr lang="en-GB" sz="2400" i="1" dirty="0" err="1"/>
              <a:t>wie</a:t>
            </a:r>
            <a:r>
              <a:rPr lang="en-GB" sz="2400" i="1" dirty="0"/>
              <a:t> die Dinge </a:t>
            </a:r>
            <a:r>
              <a:rPr lang="en-GB" sz="2400" i="1" dirty="0" err="1"/>
              <a:t>funktionieren</a:t>
            </a:r>
            <a:r>
              <a:rPr lang="en-GB" sz="2400" dirty="0"/>
              <a:t>, und um </a:t>
            </a:r>
            <a:r>
              <a:rPr lang="en-GB" sz="2400" dirty="0" err="1"/>
              <a:t>zu</a:t>
            </a:r>
            <a:r>
              <a:rPr lang="en-GB" sz="2400" dirty="0"/>
              <a:t> </a:t>
            </a:r>
            <a:r>
              <a:rPr lang="en-GB" sz="2400" dirty="0" err="1"/>
              <a:t>sehen</a:t>
            </a:r>
            <a:r>
              <a:rPr lang="en-GB" sz="2400" dirty="0"/>
              <a:t>, </a:t>
            </a:r>
            <a:r>
              <a:rPr lang="en-GB" sz="2400" dirty="0" err="1"/>
              <a:t>ob</a:t>
            </a:r>
            <a:r>
              <a:rPr lang="en-GB" sz="2400" dirty="0"/>
              <a:t> die Organisation </a:t>
            </a:r>
            <a:r>
              <a:rPr lang="en-GB" sz="2400" dirty="0" err="1"/>
              <a:t>ihre</a:t>
            </a:r>
            <a:r>
              <a:rPr lang="en-GB" sz="2400" dirty="0"/>
              <a:t> </a:t>
            </a:r>
            <a:r>
              <a:rPr lang="en-GB" sz="2400" dirty="0" err="1"/>
              <a:t>Aufgaben</a:t>
            </a:r>
            <a:r>
              <a:rPr lang="en-GB" sz="2400" dirty="0"/>
              <a:t> und </a:t>
            </a:r>
            <a:r>
              <a:rPr lang="en-GB" sz="2400" dirty="0" err="1"/>
              <a:t>Ziele</a:t>
            </a:r>
            <a:r>
              <a:rPr lang="en-GB" sz="2400" dirty="0"/>
              <a:t> </a:t>
            </a:r>
            <a:r>
              <a:rPr lang="en-GB" sz="2400" dirty="0" err="1"/>
              <a:t>erreicht</a:t>
            </a:r>
            <a:r>
              <a:rPr lang="en-GB" sz="2400" dirty="0"/>
              <a:t>.</a:t>
            </a:r>
          </a:p>
          <a:p>
            <a:pPr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GB" sz="2400" dirty="0"/>
              <a:t>Es </a:t>
            </a:r>
            <a:r>
              <a:rPr lang="en-GB" sz="2400" dirty="0" err="1"/>
              <a:t>handelt</a:t>
            </a:r>
            <a:r>
              <a:rPr lang="en-GB" sz="2400" dirty="0"/>
              <a:t> </a:t>
            </a:r>
            <a:r>
              <a:rPr lang="en-GB" sz="2400" dirty="0" err="1"/>
              <a:t>sich</a:t>
            </a:r>
            <a:r>
              <a:rPr lang="en-GB" sz="2400" dirty="0"/>
              <a:t> </a:t>
            </a:r>
            <a:r>
              <a:rPr lang="en-GB" sz="2400" dirty="0" err="1"/>
              <a:t>zunächst</a:t>
            </a:r>
            <a:r>
              <a:rPr lang="en-GB" sz="2400" dirty="0"/>
              <a:t> um </a:t>
            </a:r>
            <a:r>
              <a:rPr lang="en-GB" sz="2400" dirty="0" err="1"/>
              <a:t>eine</a:t>
            </a:r>
            <a:r>
              <a:rPr lang="en-GB" sz="2400" dirty="0"/>
              <a:t> </a:t>
            </a:r>
            <a:r>
              <a:rPr lang="en-GB" sz="2400" dirty="0" err="1"/>
              <a:t>diagnostische</a:t>
            </a:r>
            <a:r>
              <a:rPr lang="en-GB" sz="2400" dirty="0"/>
              <a:t> Arbeit, die </a:t>
            </a:r>
            <a:r>
              <a:rPr lang="en-GB" sz="2400" dirty="0" err="1"/>
              <a:t>sich</a:t>
            </a:r>
            <a:r>
              <a:rPr lang="en-GB" sz="2400" dirty="0"/>
              <a:t> </a:t>
            </a:r>
            <a:r>
              <a:rPr lang="en-GB" sz="2400" dirty="0" err="1"/>
              <a:t>darauf</a:t>
            </a:r>
            <a:r>
              <a:rPr lang="en-GB" sz="2400" dirty="0"/>
              <a:t> </a:t>
            </a:r>
            <a:r>
              <a:rPr lang="en-GB" sz="2400" dirty="0" err="1"/>
              <a:t>konzentriert</a:t>
            </a:r>
            <a:r>
              <a:rPr lang="en-GB" sz="2400" dirty="0"/>
              <a:t>, die </a:t>
            </a:r>
            <a:r>
              <a:rPr lang="en-GB" sz="2400" i="1" dirty="0" err="1"/>
              <a:t>Vorgänge</a:t>
            </a:r>
            <a:r>
              <a:rPr lang="en-GB" sz="2400" i="1" dirty="0"/>
              <a:t> </a:t>
            </a:r>
            <a:r>
              <a:rPr lang="en-GB" sz="2400" i="1" dirty="0" err="1"/>
              <a:t>innerhalb</a:t>
            </a:r>
            <a:r>
              <a:rPr lang="en-GB" sz="2400" i="1" dirty="0"/>
              <a:t> der Organisation </a:t>
            </a:r>
            <a:r>
              <a:rPr lang="en-GB" sz="2400" i="1" dirty="0" err="1"/>
              <a:t>aufzudecken</a:t>
            </a:r>
            <a:r>
              <a:rPr lang="en-GB" sz="2400" dirty="0"/>
              <a:t>.</a:t>
            </a:r>
          </a:p>
          <a:p>
            <a:pPr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n-GB" sz="2400" dirty="0"/>
              <a:t>Es </a:t>
            </a:r>
            <a:r>
              <a:rPr lang="en-GB" sz="2400" dirty="0" err="1"/>
              <a:t>handelt</a:t>
            </a:r>
            <a:r>
              <a:rPr lang="en-GB" sz="2400" dirty="0"/>
              <a:t> </a:t>
            </a:r>
            <a:r>
              <a:rPr lang="en-GB" sz="2400" dirty="0" err="1"/>
              <a:t>sich</a:t>
            </a:r>
            <a:r>
              <a:rPr lang="en-GB" sz="2400" dirty="0"/>
              <a:t> um </a:t>
            </a:r>
            <a:r>
              <a:rPr lang="en-GB" sz="2400" dirty="0" err="1"/>
              <a:t>einen</a:t>
            </a:r>
            <a:r>
              <a:rPr lang="en-GB" sz="2400" dirty="0"/>
              <a:t> </a:t>
            </a:r>
            <a:r>
              <a:rPr lang="en-GB" sz="2400" dirty="0" err="1"/>
              <a:t>kritischen</a:t>
            </a:r>
            <a:r>
              <a:rPr lang="en-GB" sz="2400" dirty="0"/>
              <a:t> und </a:t>
            </a:r>
            <a:r>
              <a:rPr lang="en-GB" sz="2400" dirty="0" err="1"/>
              <a:t>wissenschaftlich</a:t>
            </a:r>
            <a:r>
              <a:rPr lang="en-GB" sz="2400" dirty="0"/>
              <a:t> </a:t>
            </a:r>
            <a:r>
              <a:rPr lang="en-GB" sz="2400" dirty="0" err="1"/>
              <a:t>fundierten</a:t>
            </a:r>
            <a:r>
              <a:rPr lang="en-GB" sz="2400" dirty="0"/>
              <a:t> </a:t>
            </a:r>
            <a:r>
              <a:rPr lang="en-GB" sz="2400" dirty="0" err="1"/>
              <a:t>Prozess</a:t>
            </a:r>
            <a:r>
              <a:rPr lang="en-GB" sz="2400" dirty="0"/>
              <a:t>, der </a:t>
            </a:r>
            <a:r>
              <a:rPr lang="en-GB" sz="2400" dirty="0" err="1"/>
              <a:t>Organisationen</a:t>
            </a:r>
            <a:r>
              <a:rPr lang="en-GB" sz="2400" dirty="0"/>
              <a:t> </a:t>
            </a:r>
            <a:r>
              <a:rPr lang="en-GB" sz="2400" dirty="0" err="1"/>
              <a:t>dabei</a:t>
            </a:r>
            <a:r>
              <a:rPr lang="en-GB" sz="2400" dirty="0"/>
              <a:t> </a:t>
            </a:r>
            <a:r>
              <a:rPr lang="en-GB" sz="2400" dirty="0" err="1"/>
              <a:t>hilft</a:t>
            </a:r>
            <a:r>
              <a:rPr lang="en-GB" sz="2400" dirty="0"/>
              <a:t>, </a:t>
            </a:r>
            <a:r>
              <a:rPr lang="en-GB" sz="2400" dirty="0" err="1"/>
              <a:t>ihre</a:t>
            </a:r>
            <a:r>
              <a:rPr lang="en-GB" sz="2400" dirty="0"/>
              <a:t> </a:t>
            </a:r>
            <a:r>
              <a:rPr lang="en-GB" sz="2400" i="1" dirty="0" err="1"/>
              <a:t>Fähigkeit</a:t>
            </a:r>
            <a:r>
              <a:rPr lang="en-GB" sz="2400" i="1" dirty="0"/>
              <a:t> </a:t>
            </a:r>
            <a:r>
              <a:rPr lang="en-GB" sz="2400" i="1" dirty="0" err="1"/>
              <a:t>zur</a:t>
            </a:r>
            <a:r>
              <a:rPr lang="en-GB" sz="2400" i="1" dirty="0"/>
              <a:t> </a:t>
            </a:r>
            <a:r>
              <a:rPr lang="en-GB" sz="2400" i="1" dirty="0" err="1"/>
              <a:t>Veränderung</a:t>
            </a:r>
            <a:r>
              <a:rPr lang="en-GB" sz="2400" i="1" dirty="0"/>
              <a:t> </a:t>
            </a:r>
            <a:r>
              <a:rPr lang="en-GB" sz="2400" i="1" dirty="0" err="1"/>
              <a:t>aufzubauen</a:t>
            </a:r>
            <a:r>
              <a:rPr lang="en-GB" sz="2400" i="1" dirty="0"/>
              <a:t> </a:t>
            </a:r>
            <a:r>
              <a:rPr lang="en-GB" sz="2400" dirty="0"/>
              <a:t>und </a:t>
            </a:r>
            <a:r>
              <a:rPr lang="en-GB" sz="2400" dirty="0" err="1"/>
              <a:t>durch</a:t>
            </a:r>
            <a:r>
              <a:rPr lang="en-GB" sz="2400" dirty="0"/>
              <a:t> die </a:t>
            </a:r>
            <a:r>
              <a:rPr lang="en-GB" sz="2400" dirty="0" err="1"/>
              <a:t>Entwicklung</a:t>
            </a:r>
            <a:r>
              <a:rPr lang="en-GB" sz="2400" dirty="0"/>
              <a:t>, </a:t>
            </a:r>
            <a:r>
              <a:rPr lang="en-GB" sz="2400" dirty="0" err="1"/>
              <a:t>Verbesserung</a:t>
            </a:r>
            <a:r>
              <a:rPr lang="en-GB" sz="2400" dirty="0"/>
              <a:t> und </a:t>
            </a:r>
            <a:r>
              <a:rPr lang="en-GB" sz="2400" dirty="0" err="1"/>
              <a:t>Stärkung</a:t>
            </a:r>
            <a:r>
              <a:rPr lang="en-GB" sz="2400" dirty="0"/>
              <a:t> von </a:t>
            </a:r>
            <a:r>
              <a:rPr lang="en-GB" sz="2400" dirty="0" err="1"/>
              <a:t>Strategien</a:t>
            </a:r>
            <a:r>
              <a:rPr lang="en-GB" sz="2400" dirty="0"/>
              <a:t>, </a:t>
            </a:r>
            <a:r>
              <a:rPr lang="en-GB" sz="2400" dirty="0" err="1"/>
              <a:t>Strukturen</a:t>
            </a:r>
            <a:r>
              <a:rPr lang="en-GB" sz="2400" dirty="0"/>
              <a:t> und </a:t>
            </a:r>
            <a:r>
              <a:rPr lang="en-GB" sz="2400" dirty="0" err="1"/>
              <a:t>Prozessen</a:t>
            </a:r>
            <a:r>
              <a:rPr lang="en-GB" sz="2400" dirty="0"/>
              <a:t> </a:t>
            </a:r>
            <a:r>
              <a:rPr lang="en-GB" sz="2400" dirty="0" err="1"/>
              <a:t>eine</a:t>
            </a:r>
            <a:r>
              <a:rPr lang="en-GB" sz="2400" dirty="0"/>
              <a:t> </a:t>
            </a:r>
            <a:r>
              <a:rPr lang="en-GB" sz="2400" dirty="0" err="1"/>
              <a:t>größere</a:t>
            </a:r>
            <a:r>
              <a:rPr lang="en-GB" sz="2400" dirty="0"/>
              <a:t> </a:t>
            </a:r>
            <a:r>
              <a:rPr lang="en-GB" sz="2400" dirty="0" err="1"/>
              <a:t>Effektivität</a:t>
            </a:r>
            <a:r>
              <a:rPr lang="en-GB" sz="2400" dirty="0"/>
              <a:t> </a:t>
            </a:r>
            <a:r>
              <a:rPr lang="en-GB" sz="2400" dirty="0" err="1"/>
              <a:t>zu</a:t>
            </a:r>
            <a:r>
              <a:rPr lang="en-GB" sz="2400" dirty="0"/>
              <a:t> </a:t>
            </a:r>
            <a:r>
              <a:rPr lang="en-GB" sz="2400" dirty="0" err="1"/>
              <a:t>erreichen</a:t>
            </a:r>
            <a:r>
              <a:rPr lang="en-GB" sz="2400" dirty="0"/>
              <a:t>. </a:t>
            </a:r>
            <a:r>
              <a:rPr lang="en-GB" sz="1600" dirty="0"/>
              <a:t>(Cummings, &amp; Worley, 2009)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543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36" y="788746"/>
            <a:ext cx="10971198" cy="67881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Gemeinsamkeiten</a:t>
            </a:r>
            <a:r>
              <a:rPr lang="en-US" dirty="0"/>
              <a:t>/</a:t>
            </a:r>
            <a:r>
              <a:rPr lang="en-US" dirty="0" err="1"/>
              <a:t>Unterschiede</a:t>
            </a:r>
            <a:r>
              <a:rPr lang="en-US" dirty="0"/>
              <a:t> von CM &amp; OE</a:t>
            </a:r>
            <a:endParaRPr lang="lt-LT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5919" y="1803857"/>
            <a:ext cx="3814223" cy="41503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tx1"/>
                </a:solidFill>
              </a:rPr>
              <a:t>Organisationsentwicklung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findet</a:t>
            </a:r>
            <a:r>
              <a:rPr lang="en-US" dirty="0">
                <a:solidFill>
                  <a:schemeClr val="tx1"/>
                </a:solidFill>
              </a:rPr>
              <a:t> in der Regel </a:t>
            </a:r>
            <a:r>
              <a:rPr lang="en-US" i="1" dirty="0" err="1">
                <a:solidFill>
                  <a:schemeClr val="tx1"/>
                </a:solidFill>
              </a:rPr>
              <a:t>vor</a:t>
            </a:r>
            <a:r>
              <a:rPr lang="en-US" dirty="0">
                <a:solidFill>
                  <a:schemeClr val="tx1"/>
                </a:solidFill>
              </a:rPr>
              <a:t> dem Change Management </a:t>
            </a:r>
            <a:r>
              <a:rPr lang="en-US" dirty="0" err="1">
                <a:solidFill>
                  <a:schemeClr val="tx1"/>
                </a:solidFill>
              </a:rPr>
              <a:t>statt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Change Management </a:t>
            </a:r>
            <a:r>
              <a:rPr lang="en-US" i="1" dirty="0" err="1">
                <a:solidFill>
                  <a:schemeClr val="tx1"/>
                </a:solidFill>
              </a:rPr>
              <a:t>ist</a:t>
            </a:r>
            <a:r>
              <a:rPr lang="en-US" i="1" dirty="0">
                <a:solidFill>
                  <a:schemeClr val="tx1"/>
                </a:solidFill>
              </a:rPr>
              <a:t> der </a:t>
            </a:r>
            <a:r>
              <a:rPr lang="en-US" i="1" dirty="0" err="1">
                <a:solidFill>
                  <a:schemeClr val="tx1"/>
                </a:solidFill>
              </a:rPr>
              <a:t>Weg</a:t>
            </a:r>
            <a:r>
              <a:rPr lang="en-US" dirty="0">
                <a:solidFill>
                  <a:schemeClr val="tx1"/>
                </a:solidFill>
              </a:rPr>
              <a:t>, auf dem die von der </a:t>
            </a:r>
            <a:r>
              <a:rPr lang="en-US" dirty="0" err="1">
                <a:solidFill>
                  <a:schemeClr val="tx1"/>
                </a:solidFill>
              </a:rPr>
              <a:t>Organisationsentwicklung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festgelegten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Ziele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reibungslos</a:t>
            </a:r>
            <a:r>
              <a:rPr lang="en-US" dirty="0">
                <a:solidFill>
                  <a:schemeClr val="tx1"/>
                </a:solidFill>
              </a:rPr>
              <a:t> und </a:t>
            </a:r>
            <a:r>
              <a:rPr lang="en-US" dirty="0" err="1">
                <a:solidFill>
                  <a:schemeClr val="tx1"/>
                </a:solidFill>
              </a:rPr>
              <a:t>erfolgreich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umgesetzt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werden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können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400" dirty="0">
                <a:solidFill>
                  <a:schemeClr val="tx1"/>
                </a:solidFill>
              </a:rPr>
              <a:t>Creasey, Jamieson, Rothwell, &amp; </a:t>
            </a:r>
            <a:r>
              <a:rPr lang="en-GB" sz="1400" dirty="0" err="1">
                <a:solidFill>
                  <a:schemeClr val="tx1"/>
                </a:solidFill>
              </a:rPr>
              <a:t>Severini</a:t>
            </a:r>
            <a:r>
              <a:rPr lang="en-GB" sz="1400" dirty="0">
                <a:solidFill>
                  <a:schemeClr val="tx1"/>
                </a:solidFill>
              </a:rPr>
              <a:t>, 2015. </a:t>
            </a:r>
            <a:endParaRPr lang="lt-LT" sz="1400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ADF41158-B906-494F-BB16-520DFF70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" b="4011"/>
          <a:stretch/>
        </p:blipFill>
        <p:spPr>
          <a:xfrm>
            <a:off x="247351" y="1695635"/>
            <a:ext cx="6896698" cy="40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D872F9-3E07-4477-8BD6-FBF1D38B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Picture 12" descr="Diagram&#10;&#10;Description automatically generated">
            <a:extLst>
              <a:ext uri="{FF2B5EF4-FFF2-40B4-BE49-F238E27FC236}">
                <a16:creationId xmlns:a16="http://schemas.microsoft.com/office/drawing/2014/main" id="{7D36350E-A0B9-40C4-92EE-E3F2EC948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" b="4011"/>
          <a:stretch/>
        </p:blipFill>
        <p:spPr>
          <a:xfrm>
            <a:off x="257984" y="111694"/>
            <a:ext cx="11352770" cy="663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671598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US" dirty="0"/>
              <a:t>Mitarbeiter- vs. </a:t>
            </a:r>
            <a:r>
              <a:rPr lang="en-US" dirty="0" err="1"/>
              <a:t>Organisationsentwicklung</a:t>
            </a:r>
            <a:endParaRPr lang="lt-LT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93" y="1803857"/>
            <a:ext cx="10800950" cy="392224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Mitarbeiterentwicklung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Bezieht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sich</a:t>
            </a:r>
            <a:r>
              <a:rPr lang="en-US" sz="2400" dirty="0">
                <a:solidFill>
                  <a:schemeClr val="tx1"/>
                </a:solidFill>
              </a:rPr>
              <a:t> auf die </a:t>
            </a:r>
            <a:r>
              <a:rPr lang="en-US" sz="2400" dirty="0" err="1">
                <a:solidFill>
                  <a:schemeClr val="tx1"/>
                </a:solidFill>
              </a:rPr>
              <a:t>Ressourcen</a:t>
            </a:r>
            <a:r>
              <a:rPr lang="en-US" sz="2400" dirty="0">
                <a:solidFill>
                  <a:schemeClr val="tx1"/>
                </a:solidFill>
              </a:rPr>
              <a:t>, die </a:t>
            </a:r>
            <a:r>
              <a:rPr lang="en-US" sz="2400" dirty="0" err="1">
                <a:solidFill>
                  <a:schemeClr val="tx1"/>
                </a:solidFill>
              </a:rPr>
              <a:t>ein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Arbeitgeber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seinen</a:t>
            </a:r>
            <a:r>
              <a:rPr lang="en-US" sz="2400" dirty="0">
                <a:solidFill>
                  <a:schemeClr val="tx1"/>
                </a:solidFill>
              </a:rPr>
              <a:t> Mitarbeiter*</a:t>
            </a:r>
            <a:r>
              <a:rPr lang="en-US" sz="2400" dirty="0" err="1">
                <a:solidFill>
                  <a:schemeClr val="tx1"/>
                </a:solidFill>
              </a:rPr>
              <a:t>innen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Verfügung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stellt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damit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neue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Fähigkeiten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erwerben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oder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bessere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Leistungen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erbringen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können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Indem</a:t>
            </a:r>
            <a:r>
              <a:rPr lang="en-US" sz="2400" dirty="0">
                <a:solidFill>
                  <a:schemeClr val="tx1"/>
                </a:solidFill>
              </a:rPr>
              <a:t> er den Mitarbeiter*</a:t>
            </a:r>
            <a:r>
              <a:rPr lang="en-US" sz="2400" dirty="0" err="1">
                <a:solidFill>
                  <a:schemeClr val="tx1"/>
                </a:solidFill>
              </a:rPr>
              <a:t>innen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hilft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ihre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Fähigkeiten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ihr</a:t>
            </a:r>
            <a:r>
              <a:rPr lang="en-US" sz="2400" dirty="0">
                <a:solidFill>
                  <a:schemeClr val="tx1"/>
                </a:solidFill>
              </a:rPr>
              <a:t> Wissen und </a:t>
            </a:r>
            <a:r>
              <a:rPr lang="en-US" sz="2400" dirty="0" err="1">
                <a:solidFill>
                  <a:schemeClr val="tx1"/>
                </a:solidFill>
              </a:rPr>
              <a:t>ihre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Arbeitsleistung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verbessern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strebt</a:t>
            </a:r>
            <a:r>
              <a:rPr lang="en-US" sz="2400" dirty="0">
                <a:solidFill>
                  <a:schemeClr val="tx1"/>
                </a:solidFill>
              </a:rPr>
              <a:t> der </a:t>
            </a:r>
            <a:r>
              <a:rPr lang="en-US" sz="2400" dirty="0" err="1">
                <a:solidFill>
                  <a:schemeClr val="tx1"/>
                </a:solidFill>
              </a:rPr>
              <a:t>Arbeitgeber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Steigerung</a:t>
            </a:r>
            <a:r>
              <a:rPr lang="en-US" sz="2400" dirty="0">
                <a:solidFill>
                  <a:schemeClr val="tx1"/>
                </a:solidFill>
              </a:rPr>
              <a:t> der </a:t>
            </a:r>
            <a:r>
              <a:rPr lang="en-US" sz="2400" dirty="0" err="1">
                <a:solidFill>
                  <a:schemeClr val="tx1"/>
                </a:solidFill>
              </a:rPr>
              <a:t>Effizienz</a:t>
            </a:r>
            <a:r>
              <a:rPr lang="en-US" sz="2400" dirty="0">
                <a:solidFill>
                  <a:schemeClr val="tx1"/>
                </a:solidFill>
              </a:rPr>
              <a:t>, der Innovation und des </a:t>
            </a:r>
            <a:r>
              <a:rPr lang="en-US" sz="2400" dirty="0" err="1">
                <a:solidFill>
                  <a:schemeClr val="tx1"/>
                </a:solidFill>
              </a:rPr>
              <a:t>allgemeinen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Wohlstands</a:t>
            </a:r>
            <a:r>
              <a:rPr lang="en-US" sz="2400" dirty="0">
                <a:solidFill>
                  <a:schemeClr val="tx1"/>
                </a:solidFill>
              </a:rPr>
              <a:t> des </a:t>
            </a:r>
            <a:r>
              <a:rPr lang="en-US" sz="2400" dirty="0" err="1">
                <a:solidFill>
                  <a:schemeClr val="tx1"/>
                </a:solidFill>
              </a:rPr>
              <a:t>Unternehmens</a:t>
            </a:r>
            <a:r>
              <a:rPr lang="en-US" sz="2400" dirty="0">
                <a:solidFill>
                  <a:schemeClr val="tx1"/>
                </a:solidFill>
              </a:rPr>
              <a:t> an. </a:t>
            </a:r>
          </a:p>
          <a:p>
            <a:pPr lvl="0">
              <a:lnSpc>
                <a:spcPct val="12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Organisationsentwicklung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Es </a:t>
            </a:r>
            <a:r>
              <a:rPr lang="en-US" sz="2400" dirty="0" err="1">
                <a:solidFill>
                  <a:schemeClr val="tx1"/>
                </a:solidFill>
              </a:rPr>
              <a:t>handelt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sich</a:t>
            </a:r>
            <a:r>
              <a:rPr lang="en-US" sz="2400" dirty="0">
                <a:solidFill>
                  <a:schemeClr val="tx1"/>
                </a:solidFill>
              </a:rPr>
              <a:t> um </a:t>
            </a:r>
            <a:r>
              <a:rPr lang="en-US" sz="2400" dirty="0" err="1">
                <a:solidFill>
                  <a:schemeClr val="tx1"/>
                </a:solidFill>
              </a:rPr>
              <a:t>einen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vom</a:t>
            </a:r>
            <a:r>
              <a:rPr lang="en-US" sz="2400" dirty="0">
                <a:solidFill>
                  <a:schemeClr val="tx1"/>
                </a:solidFill>
              </a:rPr>
              <a:t> Management </a:t>
            </a:r>
            <a:r>
              <a:rPr lang="en-US" sz="2400" dirty="0" err="1">
                <a:solidFill>
                  <a:schemeClr val="tx1"/>
                </a:solidFill>
              </a:rPr>
              <a:t>geplanten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unternehmensweiten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Prozess</a:t>
            </a:r>
            <a:r>
              <a:rPr lang="en-US" sz="2400" dirty="0">
                <a:solidFill>
                  <a:schemeClr val="tx1"/>
                </a:solidFill>
              </a:rPr>
              <a:t> der </a:t>
            </a:r>
            <a:r>
              <a:rPr lang="en-US" sz="2400" dirty="0" err="1">
                <a:solidFill>
                  <a:schemeClr val="tx1"/>
                </a:solidFill>
              </a:rPr>
              <a:t>organisatorischen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Weiterentwicklung</a:t>
            </a:r>
            <a:r>
              <a:rPr lang="en-US" sz="2400" dirty="0">
                <a:solidFill>
                  <a:schemeClr val="tx1"/>
                </a:solidFill>
              </a:rPr>
              <a:t>, der </a:t>
            </a:r>
            <a:r>
              <a:rPr lang="en-US" sz="2400" dirty="0" err="1">
                <a:solidFill>
                  <a:schemeClr val="tx1"/>
                </a:solidFill>
              </a:rPr>
              <a:t>darauf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abzielt</a:t>
            </a:r>
            <a:r>
              <a:rPr lang="en-US" sz="2400" dirty="0">
                <a:solidFill>
                  <a:schemeClr val="tx1"/>
                </a:solidFill>
              </a:rPr>
              <a:t>, die </a:t>
            </a:r>
            <a:r>
              <a:rPr lang="en-US" sz="2400" dirty="0" err="1">
                <a:solidFill>
                  <a:schemeClr val="tx1"/>
                </a:solidFill>
              </a:rPr>
              <a:t>Effektivität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Rentabilität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Unternehmens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durch</a:t>
            </a:r>
            <a:r>
              <a:rPr lang="en-US" sz="2400" dirty="0">
                <a:solidFill>
                  <a:schemeClr val="tx1"/>
                </a:solidFill>
              </a:rPr>
              <a:t> die </a:t>
            </a:r>
            <a:r>
              <a:rPr lang="en-US" sz="2400" dirty="0" err="1">
                <a:solidFill>
                  <a:schemeClr val="tx1"/>
                </a:solidFill>
              </a:rPr>
              <a:t>Anwendung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verhaltenswissenschaftlicher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Erkenntnisse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verbessern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03313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765176"/>
            <a:ext cx="5111640" cy="684211"/>
          </a:xfrm>
        </p:spPr>
        <p:txBody>
          <a:bodyPr>
            <a:noAutofit/>
          </a:bodyPr>
          <a:lstStyle/>
          <a:p>
            <a:r>
              <a:rPr lang="en-US" sz="3200" dirty="0" err="1"/>
              <a:t>Zum</a:t>
            </a:r>
            <a:r>
              <a:rPr lang="en-US" sz="3200" dirty="0"/>
              <a:t> </a:t>
            </a:r>
            <a:r>
              <a:rPr lang="en-US" sz="3200" dirty="0" err="1"/>
              <a:t>Nachdenken</a:t>
            </a:r>
            <a:r>
              <a:rPr lang="en-US" sz="3200" dirty="0"/>
              <a:t>!</a:t>
            </a:r>
            <a:endParaRPr lang="lt-LT" sz="320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30681"/>
            <a:ext cx="4242752" cy="3487858"/>
          </a:xfrm>
        </p:spPr>
        <p:txBody>
          <a:bodyPr/>
          <a:lstStyle/>
          <a:p>
            <a:r>
              <a:rPr lang="en-GB" sz="2000" dirty="0" err="1">
                <a:solidFill>
                  <a:schemeClr val="tx1"/>
                </a:solidFill>
              </a:rPr>
              <a:t>Diskutieren</a:t>
            </a:r>
            <a:r>
              <a:rPr lang="en-GB" sz="2000" dirty="0">
                <a:solidFill>
                  <a:schemeClr val="tx1"/>
                </a:solidFill>
              </a:rPr>
              <a:t> Sie die </a:t>
            </a:r>
            <a:r>
              <a:rPr lang="en-GB" sz="2000" dirty="0" err="1">
                <a:solidFill>
                  <a:schemeClr val="tx1"/>
                </a:solidFill>
              </a:rPr>
              <a:t>folgenden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Punkte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mit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Ihrem</a:t>
            </a:r>
            <a:r>
              <a:rPr lang="en-GB" sz="2000" dirty="0">
                <a:solidFill>
                  <a:schemeClr val="tx1"/>
                </a:solidFill>
              </a:rPr>
              <a:t> Team: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Gibt</a:t>
            </a:r>
            <a:r>
              <a:rPr lang="en-GB" sz="2000" dirty="0">
                <a:solidFill>
                  <a:schemeClr val="tx1"/>
                </a:solidFill>
              </a:rPr>
              <a:t> es </a:t>
            </a:r>
            <a:r>
              <a:rPr lang="en-GB" sz="2000" dirty="0" err="1">
                <a:solidFill>
                  <a:schemeClr val="tx1"/>
                </a:solidFill>
              </a:rPr>
              <a:t>Überschneidungen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zwischen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diesen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beiden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Arten</a:t>
            </a:r>
            <a:r>
              <a:rPr lang="en-GB" sz="2000" dirty="0">
                <a:solidFill>
                  <a:schemeClr val="tx1"/>
                </a:solidFill>
              </a:rPr>
              <a:t> der </a:t>
            </a:r>
            <a:r>
              <a:rPr lang="en-GB" sz="2000" dirty="0" err="1">
                <a:solidFill>
                  <a:schemeClr val="tx1"/>
                </a:solidFill>
              </a:rPr>
              <a:t>Entwicklung</a:t>
            </a:r>
            <a:r>
              <a:rPr lang="en-GB" sz="2000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Unterscheiden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sie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sich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darin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wie</a:t>
            </a:r>
            <a:r>
              <a:rPr lang="en-GB" sz="2000" dirty="0">
                <a:solidFill>
                  <a:schemeClr val="tx1"/>
                </a:solidFill>
              </a:rPr>
              <a:t> die Organisation </a:t>
            </a:r>
            <a:r>
              <a:rPr lang="en-GB" sz="2000" dirty="0" err="1">
                <a:solidFill>
                  <a:schemeClr val="tx1"/>
                </a:solidFill>
              </a:rPr>
              <a:t>davon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profitiert</a:t>
            </a:r>
            <a:r>
              <a:rPr lang="en-GB" sz="200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Gibt</a:t>
            </a:r>
            <a:r>
              <a:rPr lang="en-GB" sz="2000" dirty="0">
                <a:solidFill>
                  <a:schemeClr val="tx1"/>
                </a:solidFill>
              </a:rPr>
              <a:t> es </a:t>
            </a:r>
            <a:r>
              <a:rPr lang="en-GB" sz="2000" dirty="0" err="1">
                <a:solidFill>
                  <a:schemeClr val="tx1"/>
                </a:solidFill>
              </a:rPr>
              <a:t>irgendwelche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versteckten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Risiken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oder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Herausforderungen</a:t>
            </a:r>
            <a:r>
              <a:rPr lang="en-GB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1" y="903829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US" dirty="0"/>
              <a:t>Mitarbeiter- vs. </a:t>
            </a:r>
            <a:r>
              <a:rPr lang="en-US" dirty="0" err="1"/>
              <a:t>Organisationsentwicklung</a:t>
            </a:r>
            <a:endParaRPr lang="lt-LT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271" y="1656347"/>
            <a:ext cx="11453458" cy="429776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500" b="1" dirty="0" err="1">
                <a:solidFill>
                  <a:schemeClr val="tx1"/>
                </a:solidFill>
              </a:rPr>
              <a:t>Überschneidungen</a:t>
            </a:r>
            <a:r>
              <a:rPr lang="en-US" sz="1500" b="1" dirty="0">
                <a:solidFill>
                  <a:schemeClr val="tx1"/>
                </a:solidFill>
              </a:rPr>
              <a:t> in der </a:t>
            </a:r>
            <a:r>
              <a:rPr lang="en-US" sz="1500" b="1" dirty="0" err="1">
                <a:solidFill>
                  <a:schemeClr val="tx1"/>
                </a:solidFill>
              </a:rPr>
              <a:t>Entwicklung</a:t>
            </a:r>
            <a:endParaRPr lang="en-US" sz="1500" b="1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1500" dirty="0" err="1">
                <a:solidFill>
                  <a:schemeClr val="tx1"/>
                </a:solidFill>
              </a:rPr>
              <a:t>Beide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beinhalten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Bildung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als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wichtige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Komponente</a:t>
            </a:r>
            <a:endParaRPr lang="en-US" sz="15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chemeClr val="tx1"/>
                </a:solidFill>
              </a:rPr>
              <a:t>Die </a:t>
            </a:r>
            <a:r>
              <a:rPr lang="en-US" sz="1500" dirty="0" err="1">
                <a:solidFill>
                  <a:schemeClr val="tx1"/>
                </a:solidFill>
              </a:rPr>
              <a:t>Mitarbeiterentwicklung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lässt</a:t>
            </a:r>
            <a:r>
              <a:rPr lang="en-US" sz="1500" dirty="0">
                <a:solidFill>
                  <a:schemeClr val="tx1"/>
                </a:solidFill>
              </a:rPr>
              <a:t> den </a:t>
            </a:r>
            <a:r>
              <a:rPr lang="en-US" sz="1500" dirty="0" err="1">
                <a:solidFill>
                  <a:schemeClr val="tx1"/>
                </a:solidFill>
              </a:rPr>
              <a:t>Arbeitnehmern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eine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gewisse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Freiheit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bei</a:t>
            </a:r>
            <a:r>
              <a:rPr lang="en-US" sz="1500" dirty="0">
                <a:solidFill>
                  <a:schemeClr val="tx1"/>
                </a:solidFill>
              </a:rPr>
              <a:t> der Wahl </a:t>
            </a:r>
            <a:r>
              <a:rPr lang="en-US" sz="1500" dirty="0" err="1">
                <a:solidFill>
                  <a:schemeClr val="tx1"/>
                </a:solidFill>
              </a:rPr>
              <a:t>ihrer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Ziele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dirty="0" err="1">
                <a:solidFill>
                  <a:schemeClr val="tx1"/>
                </a:solidFill>
              </a:rPr>
              <a:t>während</a:t>
            </a:r>
            <a:r>
              <a:rPr lang="en-US" sz="1500" dirty="0">
                <a:solidFill>
                  <a:schemeClr val="tx1"/>
                </a:solidFill>
              </a:rPr>
              <a:t> die </a:t>
            </a:r>
            <a:r>
              <a:rPr lang="en-US" sz="1500" dirty="0" err="1">
                <a:solidFill>
                  <a:schemeClr val="tx1"/>
                </a:solidFill>
              </a:rPr>
              <a:t>Organisationsentwicklung</a:t>
            </a:r>
            <a:r>
              <a:rPr lang="en-US" sz="1500" dirty="0">
                <a:solidFill>
                  <a:schemeClr val="tx1"/>
                </a:solidFill>
              </a:rPr>
              <a:t> von den Mitarbeiter*</a:t>
            </a:r>
            <a:r>
              <a:rPr lang="en-US" sz="1500" dirty="0" err="1">
                <a:solidFill>
                  <a:schemeClr val="tx1"/>
                </a:solidFill>
              </a:rPr>
              <a:t>innen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verlangt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dirty="0" err="1">
                <a:solidFill>
                  <a:schemeClr val="tx1"/>
                </a:solidFill>
              </a:rPr>
              <a:t>dass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sie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einem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bestimmten</a:t>
            </a:r>
            <a:r>
              <a:rPr lang="en-US" sz="1500" dirty="0">
                <a:solidFill>
                  <a:schemeClr val="tx1"/>
                </a:solidFill>
              </a:rPr>
              <a:t> Plan </a:t>
            </a:r>
            <a:r>
              <a:rPr lang="en-US" sz="1500" dirty="0" err="1">
                <a:solidFill>
                  <a:schemeClr val="tx1"/>
                </a:solidFill>
              </a:rPr>
              <a:t>folgen</a:t>
            </a:r>
            <a:r>
              <a:rPr lang="en-US" sz="1500" dirty="0">
                <a:solidFill>
                  <a:schemeClr val="tx1"/>
                </a:solidFill>
              </a:rPr>
              <a:t>.</a:t>
            </a: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chemeClr val="tx1"/>
                </a:solidFill>
              </a:rPr>
              <a:t>Die </a:t>
            </a:r>
            <a:r>
              <a:rPr lang="en-US" sz="1500" dirty="0" err="1">
                <a:solidFill>
                  <a:schemeClr val="tx1"/>
                </a:solidFill>
              </a:rPr>
              <a:t>Organisationsentwicklung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konzentriert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sich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darauf</a:t>
            </a:r>
            <a:r>
              <a:rPr lang="en-US" sz="1500" dirty="0">
                <a:solidFill>
                  <a:schemeClr val="tx1"/>
                </a:solidFill>
              </a:rPr>
              <a:t>, das </a:t>
            </a:r>
            <a:r>
              <a:rPr lang="en-US" sz="1500" dirty="0" err="1">
                <a:solidFill>
                  <a:schemeClr val="tx1"/>
                </a:solidFill>
              </a:rPr>
              <a:t>Unternehmen</a:t>
            </a:r>
            <a:r>
              <a:rPr lang="en-US" sz="1500" dirty="0">
                <a:solidFill>
                  <a:schemeClr val="tx1"/>
                </a:solidFill>
              </a:rPr>
              <a:t> auf </a:t>
            </a:r>
            <a:r>
              <a:rPr lang="en-US" sz="1500" dirty="0" err="1">
                <a:solidFill>
                  <a:schemeClr val="tx1"/>
                </a:solidFill>
              </a:rPr>
              <a:t>bestimmte</a:t>
            </a:r>
            <a:r>
              <a:rPr lang="en-US" sz="1500" dirty="0">
                <a:solidFill>
                  <a:schemeClr val="tx1"/>
                </a:solidFill>
              </a:rPr>
              <a:t> Weise </a:t>
            </a:r>
            <a:r>
              <a:rPr lang="en-US" sz="1500" dirty="0" err="1">
                <a:solidFill>
                  <a:schemeClr val="tx1"/>
                </a:solidFill>
              </a:rPr>
              <a:t>weiterzuentwickeln</a:t>
            </a:r>
            <a:r>
              <a:rPr lang="en-US" sz="1500" dirty="0">
                <a:solidFill>
                  <a:schemeClr val="tx1"/>
                </a:solidFill>
              </a:rPr>
              <a:t>, so </a:t>
            </a:r>
            <a:r>
              <a:rPr lang="en-US" sz="1500" dirty="0" err="1">
                <a:solidFill>
                  <a:schemeClr val="tx1"/>
                </a:solidFill>
              </a:rPr>
              <a:t>dass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sich</a:t>
            </a:r>
            <a:r>
              <a:rPr lang="en-US" sz="1500" dirty="0">
                <a:solidFill>
                  <a:schemeClr val="tx1"/>
                </a:solidFill>
              </a:rPr>
              <a:t> die Mitarbeiter*</a:t>
            </a:r>
            <a:r>
              <a:rPr lang="en-US" sz="1500" dirty="0" err="1">
                <a:solidFill>
                  <a:schemeClr val="tx1"/>
                </a:solidFill>
              </a:rPr>
              <a:t>innen</a:t>
            </a:r>
            <a:r>
              <a:rPr lang="en-US" sz="1500" dirty="0">
                <a:solidFill>
                  <a:schemeClr val="tx1"/>
                </a:solidFill>
              </a:rPr>
              <a:t> den </a:t>
            </a:r>
            <a:r>
              <a:rPr lang="en-US" sz="1500" dirty="0" err="1">
                <a:solidFill>
                  <a:schemeClr val="tx1"/>
                </a:solidFill>
              </a:rPr>
              <a:t>Entwicklungszielen</a:t>
            </a:r>
            <a:r>
              <a:rPr lang="en-US" sz="1500" dirty="0">
                <a:solidFill>
                  <a:schemeClr val="tx1"/>
                </a:solidFill>
              </a:rPr>
              <a:t> des </a:t>
            </a:r>
            <a:r>
              <a:rPr lang="en-US" sz="1500" dirty="0" err="1">
                <a:solidFill>
                  <a:schemeClr val="tx1"/>
                </a:solidFill>
              </a:rPr>
              <a:t>Unternehmens</a:t>
            </a:r>
            <a:r>
              <a:rPr lang="en-US" sz="1500" dirty="0">
                <a:solidFill>
                  <a:schemeClr val="tx1"/>
                </a:solidFill>
              </a:rPr>
              <a:t> "</a:t>
            </a:r>
            <a:r>
              <a:rPr lang="en-US" sz="1500" dirty="0" err="1">
                <a:solidFill>
                  <a:schemeClr val="tx1"/>
                </a:solidFill>
              </a:rPr>
              <a:t>anpassen</a:t>
            </a:r>
            <a:r>
              <a:rPr lang="en-US" sz="1500" dirty="0">
                <a:solidFill>
                  <a:schemeClr val="tx1"/>
                </a:solidFill>
              </a:rPr>
              <a:t>" </a:t>
            </a:r>
            <a:r>
              <a:rPr lang="en-US" sz="1500" dirty="0" err="1">
                <a:solidFill>
                  <a:schemeClr val="tx1"/>
                </a:solidFill>
              </a:rPr>
              <a:t>müssen</a:t>
            </a:r>
            <a:r>
              <a:rPr lang="en-US" sz="1500" dirty="0">
                <a:solidFill>
                  <a:schemeClr val="tx1"/>
                </a:solidFill>
              </a:rPr>
              <a:t>.</a:t>
            </a: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chemeClr val="tx1"/>
                </a:solidFill>
              </a:rPr>
              <a:t>Die </a:t>
            </a:r>
            <a:r>
              <a:rPr lang="en-US" sz="1500" dirty="0" err="1">
                <a:solidFill>
                  <a:schemeClr val="tx1"/>
                </a:solidFill>
              </a:rPr>
              <a:t>Mitarbeiterentwicklung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ist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allgemein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dirty="0" err="1">
                <a:solidFill>
                  <a:schemeClr val="tx1"/>
                </a:solidFill>
              </a:rPr>
              <a:t>während</a:t>
            </a:r>
            <a:r>
              <a:rPr lang="en-US" sz="1500" dirty="0">
                <a:solidFill>
                  <a:schemeClr val="tx1"/>
                </a:solidFill>
              </a:rPr>
              <a:t> die </a:t>
            </a:r>
            <a:r>
              <a:rPr lang="en-US" sz="1500" dirty="0" err="1">
                <a:solidFill>
                  <a:schemeClr val="tx1"/>
                </a:solidFill>
              </a:rPr>
              <a:t>Organisationsentwicklung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zielgerichtet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ist</a:t>
            </a:r>
            <a:r>
              <a:rPr lang="en-US" sz="1500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500" b="1" dirty="0" err="1">
                <a:solidFill>
                  <a:schemeClr val="tx1"/>
                </a:solidFill>
              </a:rPr>
              <a:t>Risiken</a:t>
            </a:r>
            <a:r>
              <a:rPr lang="en-US" sz="1500" b="1" dirty="0">
                <a:solidFill>
                  <a:schemeClr val="tx1"/>
                </a:solidFill>
              </a:rPr>
              <a:t> und </a:t>
            </a:r>
            <a:r>
              <a:rPr lang="en-US" sz="1500" b="1" dirty="0" err="1">
                <a:solidFill>
                  <a:schemeClr val="tx1"/>
                </a:solidFill>
              </a:rPr>
              <a:t>Herausforderungen</a:t>
            </a:r>
            <a:endParaRPr lang="en-US" sz="1500" b="1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1500" dirty="0" err="1">
                <a:solidFill>
                  <a:schemeClr val="tx1"/>
                </a:solidFill>
              </a:rPr>
              <a:t>Risiko</a:t>
            </a:r>
            <a:r>
              <a:rPr lang="en-US" sz="1500" dirty="0">
                <a:solidFill>
                  <a:schemeClr val="tx1"/>
                </a:solidFill>
              </a:rPr>
              <a:t> von Zeit, Geld und </a:t>
            </a:r>
            <a:r>
              <a:rPr lang="en-US" sz="1500" dirty="0" err="1">
                <a:solidFill>
                  <a:schemeClr val="tx1"/>
                </a:solidFill>
              </a:rPr>
              <a:t>Verlust</a:t>
            </a:r>
            <a:r>
              <a:rPr lang="en-US" sz="1500" dirty="0">
                <a:solidFill>
                  <a:schemeClr val="tx1"/>
                </a:solidFill>
              </a:rPr>
              <a:t> von Mitarbeiter*</a:t>
            </a:r>
            <a:r>
              <a:rPr lang="en-US" sz="1500" dirty="0" err="1">
                <a:solidFill>
                  <a:schemeClr val="tx1"/>
                </a:solidFill>
              </a:rPr>
              <a:t>innen</a:t>
            </a:r>
            <a:endParaRPr lang="en-US" sz="15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1500" dirty="0" err="1">
                <a:solidFill>
                  <a:schemeClr val="tx1"/>
                </a:solidFill>
              </a:rPr>
              <a:t>Mitarbeiterentwicklung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ist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zeitintensiv</a:t>
            </a:r>
            <a:r>
              <a:rPr lang="en-US" sz="1500" dirty="0">
                <a:solidFill>
                  <a:schemeClr val="tx1"/>
                </a:solidFill>
              </a:rPr>
              <a:t>, was </a:t>
            </a:r>
            <a:r>
              <a:rPr lang="en-US" sz="1500" dirty="0" err="1">
                <a:solidFill>
                  <a:schemeClr val="tx1"/>
                </a:solidFill>
              </a:rPr>
              <a:t>bedeutet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dirty="0" err="1">
                <a:solidFill>
                  <a:schemeClr val="tx1"/>
                </a:solidFill>
              </a:rPr>
              <a:t>dass</a:t>
            </a:r>
            <a:r>
              <a:rPr lang="en-US" sz="1500" dirty="0">
                <a:solidFill>
                  <a:schemeClr val="tx1"/>
                </a:solidFill>
              </a:rPr>
              <a:t> die Mitarbeiter*</a:t>
            </a:r>
            <a:r>
              <a:rPr lang="en-US" sz="1500" dirty="0" err="1">
                <a:solidFill>
                  <a:schemeClr val="tx1"/>
                </a:solidFill>
              </a:rPr>
              <a:t>innen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weniger</a:t>
            </a:r>
            <a:r>
              <a:rPr lang="en-US" sz="1500" dirty="0">
                <a:solidFill>
                  <a:schemeClr val="tx1"/>
                </a:solidFill>
              </a:rPr>
              <a:t> Zeit </a:t>
            </a:r>
            <a:r>
              <a:rPr lang="en-US" sz="1500" dirty="0" err="1">
                <a:solidFill>
                  <a:schemeClr val="tx1"/>
                </a:solidFill>
              </a:rPr>
              <a:t>haben</a:t>
            </a:r>
            <a:r>
              <a:rPr lang="en-US" sz="1500" dirty="0">
                <a:solidFill>
                  <a:schemeClr val="tx1"/>
                </a:solidFill>
              </a:rPr>
              <a:t>, um </a:t>
            </a:r>
            <a:r>
              <a:rPr lang="en-US" sz="1500" dirty="0" err="1">
                <a:solidFill>
                  <a:schemeClr val="tx1"/>
                </a:solidFill>
              </a:rPr>
              <a:t>für</a:t>
            </a:r>
            <a:r>
              <a:rPr lang="en-US" sz="1500" dirty="0">
                <a:solidFill>
                  <a:schemeClr val="tx1"/>
                </a:solidFill>
              </a:rPr>
              <a:t> den </a:t>
            </a:r>
            <a:r>
              <a:rPr lang="en-US" sz="1500" dirty="0" err="1">
                <a:solidFill>
                  <a:schemeClr val="tx1"/>
                </a:solidFill>
              </a:rPr>
              <a:t>Arbeitgeber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zu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produzieren</a:t>
            </a:r>
            <a:r>
              <a:rPr lang="en-US" sz="1500" dirty="0">
                <a:solidFill>
                  <a:schemeClr val="tx1"/>
                </a:solidFill>
              </a:rPr>
              <a:t> (</a:t>
            </a:r>
            <a:r>
              <a:rPr lang="en-US" sz="1500" dirty="0" err="1">
                <a:solidFill>
                  <a:schemeClr val="tx1"/>
                </a:solidFill>
              </a:rPr>
              <a:t>kurzfristiger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Rückgang</a:t>
            </a:r>
            <a:r>
              <a:rPr lang="en-US" sz="1500" dirty="0">
                <a:solidFill>
                  <a:schemeClr val="tx1"/>
                </a:solidFill>
              </a:rPr>
              <a:t> der </a:t>
            </a:r>
            <a:r>
              <a:rPr lang="en-US" sz="1500" dirty="0" err="1">
                <a:solidFill>
                  <a:schemeClr val="tx1"/>
                </a:solidFill>
              </a:rPr>
              <a:t>Produktivität</a:t>
            </a:r>
            <a:r>
              <a:rPr lang="en-US" sz="1500" dirty="0">
                <a:solidFill>
                  <a:schemeClr val="tx1"/>
                </a:solidFill>
              </a:rPr>
              <a:t>).</a:t>
            </a:r>
          </a:p>
          <a:p>
            <a:pPr lvl="0">
              <a:lnSpc>
                <a:spcPct val="100000"/>
              </a:lnSpc>
            </a:pPr>
            <a:r>
              <a:rPr lang="en-US" sz="1500" dirty="0">
                <a:solidFill>
                  <a:schemeClr val="tx1"/>
                </a:solidFill>
              </a:rPr>
              <a:t>Die </a:t>
            </a:r>
            <a:r>
              <a:rPr lang="en-US" sz="1500" dirty="0" err="1">
                <a:solidFill>
                  <a:schemeClr val="tx1"/>
                </a:solidFill>
              </a:rPr>
              <a:t>Entwicklung</a:t>
            </a:r>
            <a:r>
              <a:rPr lang="en-US" sz="1500" dirty="0">
                <a:solidFill>
                  <a:schemeClr val="tx1"/>
                </a:solidFill>
              </a:rPr>
              <a:t> der </a:t>
            </a:r>
            <a:r>
              <a:rPr lang="en-US" sz="1500" dirty="0" err="1">
                <a:solidFill>
                  <a:schemeClr val="tx1"/>
                </a:solidFill>
              </a:rPr>
              <a:t>Fähigkeiten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eines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Mitarbeiters</a:t>
            </a:r>
            <a:r>
              <a:rPr lang="en-US" sz="1500" dirty="0">
                <a:solidFill>
                  <a:schemeClr val="tx1"/>
                </a:solidFill>
              </a:rPr>
              <a:t>/</a:t>
            </a:r>
            <a:r>
              <a:rPr lang="en-US" sz="1500" dirty="0" err="1">
                <a:solidFill>
                  <a:schemeClr val="tx1"/>
                </a:solidFill>
              </a:rPr>
              <a:t>einer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Mitarbeiterin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macht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ihn</a:t>
            </a:r>
            <a:r>
              <a:rPr lang="en-US" sz="1500" dirty="0">
                <a:solidFill>
                  <a:schemeClr val="tx1"/>
                </a:solidFill>
              </a:rPr>
              <a:t>/</a:t>
            </a:r>
            <a:r>
              <a:rPr lang="en-US" sz="1500" dirty="0" err="1">
                <a:solidFill>
                  <a:schemeClr val="tx1"/>
                </a:solidFill>
              </a:rPr>
              <a:t>sie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für</a:t>
            </a:r>
            <a:r>
              <a:rPr lang="en-US" sz="1500" dirty="0">
                <a:solidFill>
                  <a:schemeClr val="tx1"/>
                </a:solidFill>
              </a:rPr>
              <a:t> die </a:t>
            </a:r>
            <a:r>
              <a:rPr lang="en-US" sz="1500" dirty="0" err="1">
                <a:solidFill>
                  <a:schemeClr val="tx1"/>
                </a:solidFill>
              </a:rPr>
              <a:t>Konkurrenz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wertvoller</a:t>
            </a:r>
            <a:r>
              <a:rPr lang="en-US" sz="1500" dirty="0">
                <a:solidFill>
                  <a:schemeClr val="tx1"/>
                </a:solidFill>
              </a:rPr>
              <a:t>. </a:t>
            </a:r>
            <a:r>
              <a:rPr lang="en-US" sz="1500" dirty="0" err="1">
                <a:solidFill>
                  <a:schemeClr val="tx1"/>
                </a:solidFill>
              </a:rPr>
              <a:t>Dadurch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erhöht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sich</a:t>
            </a:r>
            <a:r>
              <a:rPr lang="en-US" sz="1500" dirty="0">
                <a:solidFill>
                  <a:schemeClr val="tx1"/>
                </a:solidFill>
              </a:rPr>
              <a:t> das </a:t>
            </a:r>
            <a:r>
              <a:rPr lang="en-US" sz="1500" dirty="0" err="1">
                <a:solidFill>
                  <a:schemeClr val="tx1"/>
                </a:solidFill>
              </a:rPr>
              <a:t>Risiko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dirty="0" err="1">
                <a:solidFill>
                  <a:schemeClr val="tx1"/>
                </a:solidFill>
              </a:rPr>
              <a:t>dass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ein</a:t>
            </a:r>
            <a:r>
              <a:rPr lang="en-US" sz="1500" dirty="0">
                <a:solidFill>
                  <a:schemeClr val="tx1"/>
                </a:solidFill>
              </a:rPr>
              <a:t>*e Mitarbeiter*in das </a:t>
            </a:r>
            <a:r>
              <a:rPr lang="en-US" sz="1500" dirty="0" err="1">
                <a:solidFill>
                  <a:schemeClr val="tx1"/>
                </a:solidFill>
              </a:rPr>
              <a:t>Unternehmen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verlässt</a:t>
            </a:r>
            <a:r>
              <a:rPr lang="en-US" sz="1500" dirty="0">
                <a:solidFill>
                  <a:schemeClr val="tx1"/>
                </a:solidFill>
              </a:rPr>
              <a:t>, um </a:t>
            </a:r>
            <a:r>
              <a:rPr lang="en-US" sz="1500" dirty="0" err="1">
                <a:solidFill>
                  <a:schemeClr val="tx1"/>
                </a:solidFill>
              </a:rPr>
              <a:t>sich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anderen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Möglichkeiten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zuzuwenden</a:t>
            </a:r>
            <a:r>
              <a:rPr lang="en-US" sz="1500" dirty="0">
                <a:solidFill>
                  <a:schemeClr val="tx1"/>
                </a:solidFill>
              </a:rPr>
              <a:t> (</a:t>
            </a:r>
            <a:r>
              <a:rPr lang="en-US" sz="1500" dirty="0" err="1">
                <a:solidFill>
                  <a:schemeClr val="tx1"/>
                </a:solidFill>
              </a:rPr>
              <a:t>Verlust</a:t>
            </a:r>
            <a:r>
              <a:rPr lang="en-US" sz="1500" dirty="0">
                <a:solidFill>
                  <a:schemeClr val="tx1"/>
                </a:solidFill>
              </a:rPr>
              <a:t> von </a:t>
            </a:r>
            <a:r>
              <a:rPr lang="en-US" sz="1500" dirty="0" err="1">
                <a:solidFill>
                  <a:schemeClr val="tx1"/>
                </a:solidFill>
              </a:rPr>
              <a:t>Investitionen</a:t>
            </a:r>
            <a:r>
              <a:rPr lang="en-US" sz="15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16161393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0</TotalTime>
  <Words>2507</Words>
  <Application>Microsoft Office PowerPoint</Application>
  <PresentationFormat>Breitbild</PresentationFormat>
  <Paragraphs>210</Paragraphs>
  <Slides>26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Open Sans</vt:lpstr>
      <vt:lpstr>Open Sans Extrabold</vt:lpstr>
      <vt:lpstr>Open Sans Light</vt:lpstr>
      <vt:lpstr>Wingdings</vt:lpstr>
      <vt:lpstr>„Office“ tema</vt:lpstr>
      <vt:lpstr>Modul 5 Wandel in Organisationen</vt:lpstr>
      <vt:lpstr>Um was wird es gehen?</vt:lpstr>
      <vt:lpstr>Was ist Change Management?</vt:lpstr>
      <vt:lpstr>Was ist Organisationsentwicklung?</vt:lpstr>
      <vt:lpstr>Gemeinsamkeiten/Unterschiede von CM &amp; OE</vt:lpstr>
      <vt:lpstr>PowerPoint-Präsentation</vt:lpstr>
      <vt:lpstr>Mitarbeiter- vs. Organisationsentwicklung</vt:lpstr>
      <vt:lpstr>Zum Nachdenken!</vt:lpstr>
      <vt:lpstr>Mitarbeiter- vs. Organisationsentwicklung</vt:lpstr>
      <vt:lpstr>Theorien des Change Management</vt:lpstr>
      <vt:lpstr>Kurt Lewin – Drei Phasen Modell (1)</vt:lpstr>
      <vt:lpstr>Kurt Lewin – Drei Phasen Modell (2)</vt:lpstr>
      <vt:lpstr>Kurt Lewin – Drei Phasen Modell (3)</vt:lpstr>
      <vt:lpstr>John Kotter– Acht Stufen Modell (1)</vt:lpstr>
      <vt:lpstr>John Kotter– Acht Stufen Modell (2)</vt:lpstr>
      <vt:lpstr>John Kotter– Acht Stufen Modell (3)</vt:lpstr>
      <vt:lpstr>Zum Nachdenken</vt:lpstr>
      <vt:lpstr>Sunstein &amp; Thaler – Nudge Theory (1)</vt:lpstr>
      <vt:lpstr>Sunstein &amp; Thaler – Nudge Theory (2)</vt:lpstr>
      <vt:lpstr>Sunstein &amp; Thaler – Nudge Theory (3)</vt:lpstr>
      <vt:lpstr>Lassen Sie uns genauer hinsehen … </vt:lpstr>
      <vt:lpstr>Kritische Theorie…was bedeutet sie für das Veränderungsmanagement?</vt:lpstr>
      <vt:lpstr>Summary</vt:lpstr>
      <vt:lpstr>Individualarbeit/Hausaufgabe</vt:lpstr>
      <vt:lpstr>Literatur</vt:lpstr>
      <vt:lpstr>Danke für Ihre Aufmerksamkeit!   Gibt es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Edmund Panzenböck</cp:lastModifiedBy>
  <cp:revision>32</cp:revision>
  <dcterms:created xsi:type="dcterms:W3CDTF">2020-01-27T22:45:30Z</dcterms:created>
  <dcterms:modified xsi:type="dcterms:W3CDTF">2022-08-18T12:24:35Z</dcterms:modified>
</cp:coreProperties>
</file>