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93" r:id="rId4"/>
    <p:sldId id="287" r:id="rId5"/>
    <p:sldId id="284" r:id="rId6"/>
    <p:sldId id="260" r:id="rId7"/>
    <p:sldId id="285" r:id="rId8"/>
    <p:sldId id="259" r:id="rId9"/>
    <p:sldId id="286" r:id="rId10"/>
    <p:sldId id="268" r:id="rId11"/>
    <p:sldId id="288" r:id="rId12"/>
    <p:sldId id="289" r:id="rId13"/>
    <p:sldId id="290" r:id="rId14"/>
    <p:sldId id="291" r:id="rId15"/>
    <p:sldId id="261" r:id="rId16"/>
    <p:sldId id="258" r:id="rId17"/>
    <p:sldId id="292" r:id="rId18"/>
    <p:sldId id="294" r:id="rId19"/>
    <p:sldId id="265" r:id="rId2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87662" autoAdjust="0"/>
  </p:normalViewPr>
  <p:slideViewPr>
    <p:cSldViewPr snapToGrid="0" showGuides="1">
      <p:cViewPr varScale="1">
        <p:scale>
          <a:sx n="100" d="100"/>
          <a:sy n="100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2022-08-18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391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2.2.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2.3.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866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Siehe: Evolution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PDCA Cycle </a:t>
            </a:r>
            <a:r>
              <a:rPr lang="de-DE" b="1" dirty="0"/>
              <a:t>(5.2.7m.pdf)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716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Which are the steps?</a:t>
            </a:r>
          </a:p>
          <a:p>
            <a:r>
              <a:rPr lang="en-US" dirty="0">
                <a:solidFill>
                  <a:schemeClr val="tx1"/>
                </a:solidFill>
              </a:rPr>
              <a:t>What do we mean by “cyclic nature”?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Which are the success factors?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is it?</a:t>
            </a:r>
          </a:p>
          <a:p>
            <a:r>
              <a:rPr lang="en-US" dirty="0">
                <a:solidFill>
                  <a:schemeClr val="tx1"/>
                </a:solidFill>
              </a:rPr>
              <a:t>What do we need?</a:t>
            </a:r>
          </a:p>
          <a:p>
            <a:r>
              <a:rPr lang="en-US" dirty="0">
                <a:solidFill>
                  <a:schemeClr val="tx1"/>
                </a:solidFill>
              </a:rPr>
              <a:t>How do we conduct it?</a:t>
            </a:r>
            <a:endParaRPr lang="lt-L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do we evaluate change?</a:t>
            </a:r>
          </a:p>
          <a:p>
            <a:r>
              <a:rPr lang="en-US" dirty="0">
                <a:solidFill>
                  <a:schemeClr val="tx1"/>
                </a:solidFill>
              </a:rPr>
              <a:t>Which are the different paradigm metaphors we can use?</a:t>
            </a:r>
            <a:endParaRPr lang="lt-L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989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inking-question-think-man-mark-46955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ear-wheel-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clipboard-pen-paper-1643781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le:Tick_green_modern.svg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Modul 5</a:t>
            </a:r>
            <a:br>
              <a:rPr lang="en-US" dirty="0"/>
            </a:br>
            <a:r>
              <a:rPr lang="en-US" dirty="0" err="1"/>
              <a:t>Veränderung</a:t>
            </a:r>
            <a:r>
              <a:rPr lang="en-US" dirty="0"/>
              <a:t> in </a:t>
            </a:r>
            <a:r>
              <a:rPr lang="en-US" dirty="0" err="1"/>
              <a:t>Organisationen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" y="3434398"/>
            <a:ext cx="10535353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Lerneinheit</a:t>
            </a:r>
            <a:r>
              <a:rPr lang="en-US" sz="3200" dirty="0">
                <a:solidFill>
                  <a:srgbClr val="FFFFFF"/>
                </a:solidFill>
              </a:rPr>
              <a:t> 2</a:t>
            </a:r>
          </a:p>
          <a:p>
            <a:r>
              <a:rPr lang="de-DE" sz="3200" dirty="0">
                <a:solidFill>
                  <a:srgbClr val="FFFFFF"/>
                </a:solidFill>
              </a:rPr>
              <a:t>Organisationaler Veränderungs-Kreislauf</a:t>
            </a:r>
            <a:endParaRPr lang="lt-LT" sz="3200" dirty="0"/>
          </a:p>
          <a:p>
            <a:endParaRPr lang="en-US" sz="3200" dirty="0">
              <a:ea typeface="Open Sans Light"/>
              <a:cs typeface="Open Sans Light"/>
            </a:endParaRPr>
          </a:p>
          <a:p>
            <a:r>
              <a:rPr lang="en-US" dirty="0"/>
              <a:t>Anna </a:t>
            </a:r>
            <a:r>
              <a:rPr lang="en-US" dirty="0" err="1"/>
              <a:t>Moutsiou</a:t>
            </a:r>
            <a:r>
              <a:rPr lang="en-US" dirty="0"/>
              <a:t> &amp; Dimitri Adam 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Veränderung</a:t>
            </a:r>
            <a:r>
              <a:rPr lang="en-US" dirty="0"/>
              <a:t> </a:t>
            </a:r>
            <a:r>
              <a:rPr lang="en-US" dirty="0" err="1"/>
              <a:t>Implementieren</a:t>
            </a:r>
            <a:r>
              <a:rPr lang="en-US" dirty="0"/>
              <a:t>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 err="1"/>
              <a:t>connect-erasmus.eu</a:t>
            </a:r>
            <a:endParaRPr lang="lt-LT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150600" cy="368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Welches </a:t>
            </a:r>
            <a:r>
              <a:rPr lang="en-US" sz="2400" b="1" u="sng" dirty="0" err="1"/>
              <a:t>sind</a:t>
            </a:r>
            <a:r>
              <a:rPr lang="en-US" sz="2400" b="1" u="sng" dirty="0"/>
              <a:t> die </a:t>
            </a:r>
            <a:r>
              <a:rPr lang="en-US" sz="2400" b="1" u="sng" dirty="0" err="1"/>
              <a:t>Geheimnisse</a:t>
            </a:r>
            <a:r>
              <a:rPr lang="en-US" sz="2400" b="1" u="sng" dirty="0"/>
              <a:t> </a:t>
            </a:r>
            <a:r>
              <a:rPr lang="en-US" sz="2400" b="1" u="sng" dirty="0" err="1"/>
              <a:t>einer</a:t>
            </a:r>
            <a:r>
              <a:rPr lang="en-US" sz="2400" b="1" u="sng" dirty="0"/>
              <a:t> </a:t>
            </a:r>
            <a:r>
              <a:rPr lang="en-US" sz="2400" b="1" u="sng" dirty="0" err="1"/>
              <a:t>erfolgreichen</a:t>
            </a:r>
            <a:r>
              <a:rPr lang="en-US" sz="2400" b="1" u="sng" dirty="0"/>
              <a:t> </a:t>
            </a:r>
            <a:r>
              <a:rPr lang="en-US" sz="2400" b="1" u="sng" dirty="0" err="1"/>
              <a:t>Umsetzung</a:t>
            </a:r>
            <a:r>
              <a:rPr lang="en-US" sz="2400" b="1" u="sng" dirty="0"/>
              <a:t> von </a:t>
            </a:r>
            <a:r>
              <a:rPr lang="en-US" sz="2400" b="1" u="sng" dirty="0" err="1"/>
              <a:t>Veränderungen</a:t>
            </a:r>
            <a:r>
              <a:rPr lang="en-US" sz="2400" b="1" u="sng" dirty="0"/>
              <a:t>? McKinsey &amp; </a:t>
            </a:r>
            <a:r>
              <a:rPr lang="en-US" sz="2400" b="1" u="sng" dirty="0" err="1"/>
              <a:t>Unternehmen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b="1" dirty="0" err="1"/>
              <a:t>Umfrage</a:t>
            </a:r>
            <a:r>
              <a:rPr lang="en-US" sz="2400" b="1" dirty="0"/>
              <a:t> </a:t>
            </a:r>
            <a:r>
              <a:rPr lang="en-US" sz="2400" b="1" dirty="0" err="1"/>
              <a:t>unter</a:t>
            </a:r>
            <a:r>
              <a:rPr lang="en-US" sz="2400" b="1" dirty="0"/>
              <a:t> 2000 </a:t>
            </a:r>
            <a:r>
              <a:rPr lang="en-US" sz="2400" b="1" dirty="0" err="1"/>
              <a:t>Führungskräften</a:t>
            </a:r>
            <a:r>
              <a:rPr lang="en-US" sz="2400" b="1" dirty="0"/>
              <a:t> in </a:t>
            </a:r>
            <a:r>
              <a:rPr lang="en-US" sz="2400" b="1" dirty="0" err="1"/>
              <a:t>mehr</a:t>
            </a:r>
            <a:r>
              <a:rPr lang="en-US" sz="2400" b="1" dirty="0"/>
              <a:t> </a:t>
            </a:r>
            <a:r>
              <a:rPr lang="en-US" sz="2400" b="1" dirty="0" err="1"/>
              <a:t>als</a:t>
            </a:r>
            <a:r>
              <a:rPr lang="en-US" sz="2400" b="1" dirty="0"/>
              <a:t> 900 </a:t>
            </a:r>
            <a:r>
              <a:rPr lang="en-US" sz="2400" b="1" dirty="0" err="1"/>
              <a:t>Unternehmen</a:t>
            </a:r>
            <a:r>
              <a:rPr lang="en-US" sz="2400" b="1" dirty="0"/>
              <a:t> </a:t>
            </a:r>
            <a:r>
              <a:rPr lang="en-US" sz="2400" b="1" dirty="0" err="1"/>
              <a:t>aus</a:t>
            </a:r>
            <a:r>
              <a:rPr lang="en-US" sz="2400" b="1" dirty="0"/>
              <a:t> </a:t>
            </a:r>
            <a:r>
              <a:rPr lang="en-US" sz="2400" b="1" dirty="0" err="1"/>
              <a:t>allen</a:t>
            </a:r>
            <a:r>
              <a:rPr lang="en-US" sz="2400" b="1" dirty="0"/>
              <a:t> </a:t>
            </a:r>
            <a:r>
              <a:rPr lang="en-US" sz="2400" b="1" dirty="0" err="1"/>
              <a:t>Branchen</a:t>
            </a:r>
            <a:endParaRPr lang="en-US" sz="2400" b="1" dirty="0"/>
          </a:p>
          <a:p>
            <a:pPr marL="0" indent="0">
              <a:buNone/>
            </a:pPr>
            <a:r>
              <a:rPr lang="en-US" sz="2900" b="1" dirty="0">
                <a:highlight>
                  <a:srgbClr val="FF7F2A"/>
                </a:highlight>
              </a:rPr>
              <a:t>1. </a:t>
            </a:r>
            <a:r>
              <a:rPr lang="en-US" sz="2900" b="1" dirty="0" err="1">
                <a:highlight>
                  <a:srgbClr val="FF7F2A"/>
                </a:highlight>
              </a:rPr>
              <a:t>Eigenverantwortung</a:t>
            </a:r>
            <a:r>
              <a:rPr lang="en-US" sz="2900" b="1" dirty="0">
                <a:highlight>
                  <a:srgbClr val="FF7F2A"/>
                </a:highlight>
              </a:rPr>
              <a:t> und Engagement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err="1"/>
              <a:t>Führungskräfte</a:t>
            </a:r>
            <a:r>
              <a:rPr lang="en-US" sz="2400" b="1" dirty="0"/>
              <a:t> </a:t>
            </a:r>
            <a:r>
              <a:rPr lang="en-US" sz="2400" b="1" dirty="0" err="1"/>
              <a:t>müssen</a:t>
            </a:r>
            <a:r>
              <a:rPr lang="en-US" sz="2400" b="1" dirty="0"/>
              <a:t> </a:t>
            </a:r>
            <a:r>
              <a:rPr lang="en-US" sz="2400" b="1" dirty="0" err="1"/>
              <a:t>ein</a:t>
            </a:r>
            <a:r>
              <a:rPr lang="en-US" sz="2400" b="1" dirty="0"/>
              <a:t> </a:t>
            </a:r>
            <a:r>
              <a:rPr lang="en-US" sz="2400" b="1" dirty="0" err="1"/>
              <a:t>hohes</a:t>
            </a:r>
            <a:r>
              <a:rPr lang="en-US" sz="2400" b="1" dirty="0"/>
              <a:t> </a:t>
            </a:r>
            <a:r>
              <a:rPr lang="en-US" sz="2400" b="1" dirty="0" err="1"/>
              <a:t>Maß</a:t>
            </a:r>
            <a:r>
              <a:rPr lang="en-US" sz="2400" b="1" dirty="0"/>
              <a:t> an Engagement </a:t>
            </a:r>
            <a:r>
              <a:rPr lang="en-US" sz="2400" b="1" dirty="0" err="1"/>
              <a:t>zeigen</a:t>
            </a:r>
            <a:r>
              <a:rPr lang="en-US" sz="2400" b="1" dirty="0"/>
              <a:t>, das </a:t>
            </a:r>
            <a:r>
              <a:rPr lang="en-US" sz="2400" b="1" dirty="0" err="1"/>
              <a:t>persönliches</a:t>
            </a:r>
            <a:r>
              <a:rPr lang="en-US" sz="2400" b="1" dirty="0"/>
              <a:t> und </a:t>
            </a:r>
            <a:r>
              <a:rPr lang="en-US" sz="2400" b="1" dirty="0" err="1"/>
              <a:t>proaktives</a:t>
            </a:r>
            <a:r>
              <a:rPr lang="en-US" sz="2400" b="1" dirty="0"/>
              <a:t> </a:t>
            </a:r>
            <a:r>
              <a:rPr lang="en-US" sz="2400" b="1" dirty="0" err="1"/>
              <a:t>Handeln</a:t>
            </a:r>
            <a:r>
              <a:rPr lang="en-US" sz="2400" b="1" dirty="0"/>
              <a:t> </a:t>
            </a:r>
            <a:r>
              <a:rPr lang="en-US" sz="2400" b="1" dirty="0" err="1"/>
              <a:t>fördert</a:t>
            </a:r>
            <a:r>
              <a:rPr lang="en-US" sz="2400" b="1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err="1"/>
              <a:t>Erfolgreicher</a:t>
            </a:r>
            <a:r>
              <a:rPr lang="en-US" sz="2400" b="1" dirty="0"/>
              <a:t> </a:t>
            </a:r>
            <a:r>
              <a:rPr lang="en-US" sz="2400" b="1" dirty="0" err="1"/>
              <a:t>Wandel</a:t>
            </a:r>
            <a:r>
              <a:rPr lang="en-US" sz="2400" b="1" dirty="0"/>
              <a:t> </a:t>
            </a:r>
            <a:r>
              <a:rPr lang="en-US" sz="2400" b="1" dirty="0" err="1"/>
              <a:t>stärkt</a:t>
            </a:r>
            <a:r>
              <a:rPr lang="en-US" sz="2400" b="1" dirty="0"/>
              <a:t> die </a:t>
            </a:r>
            <a:r>
              <a:rPr lang="en-US" sz="2400" b="1" dirty="0" err="1"/>
              <a:t>Eigenverantwortung</a:t>
            </a:r>
            <a:r>
              <a:rPr lang="en-US" sz="2400" b="1" dirty="0"/>
              <a:t> </a:t>
            </a:r>
            <a:r>
              <a:rPr lang="en-US" sz="2400" b="1" dirty="0" err="1"/>
              <a:t>durch</a:t>
            </a:r>
            <a:r>
              <a:rPr lang="en-US" sz="2400" b="1" dirty="0"/>
              <a:t> </a:t>
            </a:r>
            <a:r>
              <a:rPr lang="en-US" sz="2400" b="1" dirty="0" err="1"/>
              <a:t>klare</a:t>
            </a:r>
            <a:r>
              <a:rPr lang="en-US" sz="2400" b="1" dirty="0"/>
              <a:t> </a:t>
            </a:r>
            <a:r>
              <a:rPr lang="en-US" sz="2400" b="1" dirty="0" err="1"/>
              <a:t>Verantwortlichkeit</a:t>
            </a:r>
            <a:r>
              <a:rPr lang="en-US" sz="2400" b="1" dirty="0"/>
              <a:t> </a:t>
            </a:r>
            <a:r>
              <a:rPr lang="en-US" sz="2400" b="1" dirty="0" err="1"/>
              <a:t>für</a:t>
            </a:r>
            <a:r>
              <a:rPr lang="en-US" sz="2400" b="1" dirty="0"/>
              <a:t> </a:t>
            </a:r>
            <a:r>
              <a:rPr lang="en-US" sz="2400" b="1" dirty="0" err="1"/>
              <a:t>bestimmte</a:t>
            </a:r>
            <a:r>
              <a:rPr lang="en-US" sz="2400" b="1" dirty="0"/>
              <a:t> </a:t>
            </a:r>
            <a:r>
              <a:rPr lang="en-US" sz="2400" b="1" dirty="0" err="1"/>
              <a:t>Ziele</a:t>
            </a:r>
            <a:endParaRPr lang="en-US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u="sng" dirty="0" err="1"/>
              <a:t>Guter</a:t>
            </a:r>
            <a:r>
              <a:rPr lang="en-US" sz="2400" b="1" u="sng" dirty="0"/>
              <a:t> </a:t>
            </a:r>
            <a:r>
              <a:rPr lang="en-US" sz="2400" b="1" u="sng" dirty="0" err="1"/>
              <a:t>Führungsstil</a:t>
            </a:r>
            <a:r>
              <a:rPr lang="en-US" sz="2400" b="1" u="sng" dirty="0"/>
              <a:t>: </a:t>
            </a:r>
            <a:r>
              <a:rPr lang="en-US" sz="2400" b="1" dirty="0" err="1"/>
              <a:t>Fördern</a:t>
            </a:r>
            <a:r>
              <a:rPr lang="en-US" sz="2400" b="1" dirty="0"/>
              <a:t> Sie </a:t>
            </a:r>
            <a:r>
              <a:rPr lang="en-US" sz="2400" b="1" dirty="0" err="1"/>
              <a:t>einen</a:t>
            </a:r>
            <a:r>
              <a:rPr lang="en-US" sz="2400" b="1" dirty="0"/>
              <a:t> </a:t>
            </a:r>
            <a:r>
              <a:rPr lang="en-US" sz="2400" b="1" dirty="0" err="1"/>
              <a:t>Führungsstil</a:t>
            </a:r>
            <a:r>
              <a:rPr lang="en-US" sz="2400" b="1" dirty="0"/>
              <a:t>, der </a:t>
            </a:r>
            <a:r>
              <a:rPr lang="en-US" sz="2400" b="1" dirty="0" err="1"/>
              <a:t>kühne</a:t>
            </a:r>
            <a:r>
              <a:rPr lang="en-US" sz="2400" b="1" dirty="0"/>
              <a:t> </a:t>
            </a:r>
            <a:r>
              <a:rPr lang="en-US" sz="2400" b="1" dirty="0" err="1"/>
              <a:t>Ziele</a:t>
            </a:r>
            <a:r>
              <a:rPr lang="en-US" sz="2400" b="1" dirty="0"/>
              <a:t> </a:t>
            </a:r>
            <a:r>
              <a:rPr lang="en-US" sz="2400" b="1" dirty="0" err="1"/>
              <a:t>mit</a:t>
            </a:r>
            <a:r>
              <a:rPr lang="en-US" sz="2400" b="1" dirty="0"/>
              <a:t> </a:t>
            </a:r>
            <a:r>
              <a:rPr lang="en-US" sz="2400" b="1" dirty="0" err="1"/>
              <a:t>klarer</a:t>
            </a:r>
            <a:r>
              <a:rPr lang="en-US" sz="2400" b="1" dirty="0"/>
              <a:t> </a:t>
            </a:r>
            <a:r>
              <a:rPr lang="en-US" sz="2400" b="1" dirty="0" err="1"/>
              <a:t>Verantwortlichkeit</a:t>
            </a:r>
            <a:r>
              <a:rPr lang="en-US" sz="2400" b="1" dirty="0"/>
              <a:t> </a:t>
            </a:r>
            <a:r>
              <a:rPr lang="en-US" sz="2400" b="1" dirty="0" err="1"/>
              <a:t>verbindet</a:t>
            </a:r>
            <a:r>
              <a:rPr lang="en-US" sz="2400" b="1" dirty="0"/>
              <a:t> und die </a:t>
            </a:r>
            <a:r>
              <a:rPr lang="en-US" sz="2400" b="1" dirty="0" err="1"/>
              <a:t>herausfordernden</a:t>
            </a:r>
            <a:r>
              <a:rPr lang="en-US" sz="2400" b="1" dirty="0"/>
              <a:t> und </a:t>
            </a:r>
            <a:r>
              <a:rPr lang="en-US" sz="2400" b="1" dirty="0" err="1"/>
              <a:t>unterstützenden</a:t>
            </a:r>
            <a:r>
              <a:rPr lang="en-US" sz="2400" b="1" dirty="0"/>
              <a:t> </a:t>
            </a:r>
            <a:r>
              <a:rPr lang="en-US" sz="2400" b="1" dirty="0" err="1"/>
              <a:t>Dimensionen</a:t>
            </a:r>
            <a:r>
              <a:rPr lang="en-US" sz="2400" b="1" dirty="0"/>
              <a:t> der </a:t>
            </a:r>
            <a:r>
              <a:rPr lang="en-US" sz="2400" b="1" dirty="0" err="1"/>
              <a:t>Führung</a:t>
            </a:r>
            <a:r>
              <a:rPr lang="en-US" sz="2400" b="1" dirty="0"/>
              <a:t> </a:t>
            </a:r>
            <a:r>
              <a:rPr lang="en-US" sz="2400" b="1" dirty="0" err="1"/>
              <a:t>hervorhebt</a:t>
            </a:r>
            <a:r>
              <a:rPr lang="en-US" sz="2400" b="1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u="sng" dirty="0"/>
              <a:t>Die </a:t>
            </a:r>
            <a:r>
              <a:rPr lang="en-US" sz="2400" b="1" u="sng" dirty="0" err="1"/>
              <a:t>richtige</a:t>
            </a:r>
            <a:r>
              <a:rPr lang="en-US" sz="2400" b="1" u="sng" dirty="0"/>
              <a:t> Stimmung </a:t>
            </a:r>
            <a:r>
              <a:rPr lang="en-US" sz="2400" b="1" u="sng" dirty="0" err="1"/>
              <a:t>erzeugen</a:t>
            </a:r>
            <a:r>
              <a:rPr lang="en-US" sz="2400" b="1" u="sng" dirty="0"/>
              <a:t>: </a:t>
            </a:r>
            <a:r>
              <a:rPr lang="en-US" sz="2400" b="1" dirty="0" err="1"/>
              <a:t>Anstatt</a:t>
            </a:r>
            <a:r>
              <a:rPr lang="en-US" sz="2400" b="1" dirty="0"/>
              <a:t> </a:t>
            </a:r>
            <a:r>
              <a:rPr lang="en-US" sz="2400" b="1" dirty="0" err="1"/>
              <a:t>jeden</a:t>
            </a:r>
            <a:r>
              <a:rPr lang="en-US" sz="2400" b="1" dirty="0"/>
              <a:t> </a:t>
            </a:r>
            <a:r>
              <a:rPr lang="en-US" sz="2400" b="1" dirty="0" err="1"/>
              <a:t>mit</a:t>
            </a:r>
            <a:r>
              <a:rPr lang="en-US" sz="2400" b="1" dirty="0"/>
              <a:t> </a:t>
            </a:r>
            <a:r>
              <a:rPr lang="en-US" sz="2400" b="1" dirty="0" err="1"/>
              <a:t>allgemeinem</a:t>
            </a:r>
            <a:r>
              <a:rPr lang="en-US" sz="2400" b="1" dirty="0"/>
              <a:t> </a:t>
            </a:r>
            <a:r>
              <a:rPr lang="en-US" sz="2400" b="1" dirty="0" err="1"/>
              <a:t>Kommunikationsmaterial</a:t>
            </a:r>
            <a:r>
              <a:rPr lang="en-US" sz="2400" b="1" dirty="0"/>
              <a:t> </a:t>
            </a:r>
            <a:r>
              <a:rPr lang="en-US" sz="2400" b="1" dirty="0" err="1"/>
              <a:t>zu</a:t>
            </a:r>
            <a:r>
              <a:rPr lang="en-US" sz="2400" b="1" dirty="0"/>
              <a:t> </a:t>
            </a:r>
            <a:r>
              <a:rPr lang="en-US" sz="2400" b="1" dirty="0" err="1"/>
              <a:t>überhäufen</a:t>
            </a:r>
            <a:r>
              <a:rPr lang="en-US" sz="2400" b="1" dirty="0"/>
              <a:t>, </a:t>
            </a:r>
            <a:r>
              <a:rPr lang="en-US" sz="2400" b="1" dirty="0" err="1"/>
              <a:t>verbreiten</a:t>
            </a:r>
            <a:r>
              <a:rPr lang="en-US" sz="2400" b="1" dirty="0"/>
              <a:t> die </a:t>
            </a:r>
            <a:r>
              <a:rPr lang="en-US" sz="2400" b="1" dirty="0" err="1"/>
              <a:t>Führungskräfte</a:t>
            </a:r>
            <a:r>
              <a:rPr lang="en-US" sz="2400" b="1" dirty="0"/>
              <a:t> </a:t>
            </a:r>
            <a:r>
              <a:rPr lang="en-US" sz="2400" b="1" dirty="0" err="1"/>
              <a:t>methodisch</a:t>
            </a:r>
            <a:r>
              <a:rPr lang="en-US" sz="2400" b="1" dirty="0"/>
              <a:t> </a:t>
            </a:r>
            <a:r>
              <a:rPr lang="en-US" sz="2400" b="1" dirty="0" err="1"/>
              <a:t>eine</a:t>
            </a:r>
            <a:r>
              <a:rPr lang="en-US" sz="2400" b="1" dirty="0"/>
              <a:t> </a:t>
            </a:r>
            <a:r>
              <a:rPr lang="en-US" sz="2400" b="1" dirty="0" err="1"/>
              <a:t>überzeugende</a:t>
            </a:r>
            <a:r>
              <a:rPr lang="en-US" sz="2400" b="1" dirty="0"/>
              <a:t> </a:t>
            </a:r>
            <a:r>
              <a:rPr lang="en-US" sz="2400" b="1" dirty="0" err="1"/>
              <a:t>Geschichte</a:t>
            </a:r>
            <a:r>
              <a:rPr lang="en-US" sz="2400" b="1" dirty="0"/>
              <a:t> der </a:t>
            </a:r>
            <a:r>
              <a:rPr lang="en-US" sz="2400" b="1" dirty="0" err="1"/>
              <a:t>Veränderung</a:t>
            </a:r>
            <a:r>
              <a:rPr lang="en-US" sz="2400" b="1" dirty="0"/>
              <a:t> in der </a:t>
            </a:r>
            <a:r>
              <a:rPr lang="en-US" sz="2400" b="1" dirty="0" err="1"/>
              <a:t>gesamten</a:t>
            </a:r>
            <a:r>
              <a:rPr lang="en-US" sz="2400" b="1" dirty="0"/>
              <a:t> </a:t>
            </a:r>
            <a:r>
              <a:rPr lang="en-US" sz="2400" b="1" dirty="0" err="1"/>
              <a:t>Organisation</a:t>
            </a:r>
            <a:r>
              <a:rPr lang="en-US" sz="2400" b="1" dirty="0"/>
              <a:t>.</a:t>
            </a:r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501658-5DBE-43C9-9E82-6C9AA9C8D945}"/>
              </a:ext>
            </a:extLst>
          </p:cNvPr>
          <p:cNvSpPr txBox="1"/>
          <p:nvPr/>
        </p:nvSpPr>
        <p:spPr>
          <a:xfrm>
            <a:off x="2521027" y="6232460"/>
            <a:ext cx="630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Johnston, A.; Lefort, F.;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Tesvic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J. (2017):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Secrets of successful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 implementation  -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5.2.4m.pdf</a:t>
            </a:r>
            <a:endParaRPr lang="de-A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3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Veränderung</a:t>
            </a:r>
            <a:r>
              <a:rPr lang="en-US" dirty="0"/>
              <a:t> </a:t>
            </a:r>
            <a:r>
              <a:rPr lang="en-US" dirty="0" err="1"/>
              <a:t>Implementieren</a:t>
            </a:r>
            <a:r>
              <a:rPr lang="en-US" dirty="0"/>
              <a:t> 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21144"/>
            <a:ext cx="11094868" cy="386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1" dirty="0">
                <a:highlight>
                  <a:srgbClr val="FF7F2A"/>
                </a:highlight>
              </a:rPr>
              <a:t>2. </a:t>
            </a:r>
            <a:r>
              <a:rPr lang="en-GB" sz="2100" b="1" dirty="0" err="1">
                <a:highlight>
                  <a:srgbClr val="FF7F2A"/>
                </a:highlight>
              </a:rPr>
              <a:t>Prioritätensetzung</a:t>
            </a:r>
            <a:r>
              <a:rPr lang="en-GB" sz="2100" b="1" dirty="0">
                <a:highlight>
                  <a:srgbClr val="FF7F2A"/>
                </a:highlight>
              </a:rPr>
              <a:t> </a:t>
            </a:r>
            <a:r>
              <a:rPr lang="en-GB" sz="2100" b="1" dirty="0" err="1">
                <a:highlight>
                  <a:srgbClr val="FF7F2A"/>
                </a:highlight>
              </a:rPr>
              <a:t>bei</a:t>
            </a:r>
            <a:r>
              <a:rPr lang="en-GB" sz="2100" b="1" dirty="0">
                <a:highlight>
                  <a:srgbClr val="FF7F2A"/>
                </a:highlight>
              </a:rPr>
              <a:t> </a:t>
            </a:r>
            <a:r>
              <a:rPr lang="en-GB" sz="2100" b="1" dirty="0" err="1">
                <a:highlight>
                  <a:srgbClr val="FF7F2A"/>
                </a:highlight>
              </a:rPr>
              <a:t>Initiativen</a:t>
            </a:r>
            <a:endParaRPr lang="en-GB" sz="2100" b="1" dirty="0">
              <a:highlight>
                <a:srgbClr val="FF7F2A"/>
              </a:highlight>
            </a:endParaRPr>
          </a:p>
          <a:p>
            <a:pPr lvl="1">
              <a:lnSpc>
                <a:spcPct val="120000"/>
              </a:lnSpc>
            </a:pPr>
            <a:r>
              <a:rPr lang="en-GB" dirty="0"/>
              <a:t>Was </a:t>
            </a:r>
            <a:r>
              <a:rPr lang="en-GB" dirty="0" err="1"/>
              <a:t>eine</a:t>
            </a:r>
            <a:r>
              <a:rPr lang="en-GB" dirty="0"/>
              <a:t> Organisation </a:t>
            </a:r>
            <a:r>
              <a:rPr lang="en-GB" dirty="0" err="1"/>
              <a:t>nicht</a:t>
            </a:r>
            <a:r>
              <a:rPr lang="en-GB" dirty="0"/>
              <a:t> tut,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genauso</a:t>
            </a:r>
            <a:r>
              <a:rPr lang="en-GB" dirty="0"/>
              <a:t> </a:t>
            </a:r>
            <a:r>
              <a:rPr lang="en-GB" dirty="0" err="1"/>
              <a:t>wichtig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das, was </a:t>
            </a:r>
            <a:r>
              <a:rPr lang="en-GB" dirty="0" err="1"/>
              <a:t>sie</a:t>
            </a:r>
            <a:r>
              <a:rPr lang="en-GB" dirty="0"/>
              <a:t> tut.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Verstehen der </a:t>
            </a:r>
            <a:r>
              <a:rPr lang="en-GB" dirty="0" err="1"/>
              <a:t>Risiken</a:t>
            </a:r>
            <a:r>
              <a:rPr lang="en-GB" dirty="0"/>
              <a:t>: </a:t>
            </a:r>
            <a:r>
              <a:rPr lang="en-GB" dirty="0" err="1"/>
              <a:t>Schaffen</a:t>
            </a:r>
            <a:r>
              <a:rPr lang="en-GB" dirty="0"/>
              <a:t> Sie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solide</a:t>
            </a:r>
            <a:r>
              <a:rPr lang="en-GB" dirty="0"/>
              <a:t> </a:t>
            </a:r>
            <a:r>
              <a:rPr lang="en-GB" dirty="0" err="1"/>
              <a:t>Faktenbasis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klaren</a:t>
            </a:r>
            <a:r>
              <a:rPr lang="en-GB" dirty="0"/>
              <a:t> </a:t>
            </a:r>
            <a:r>
              <a:rPr lang="en-GB" dirty="0" err="1"/>
              <a:t>Verständnis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Größe</a:t>
            </a:r>
            <a:r>
              <a:rPr lang="en-GB" dirty="0"/>
              <a:t> und Art </a:t>
            </a:r>
            <a:r>
              <a:rPr lang="en-GB" dirty="0" err="1"/>
              <a:t>jeder</a:t>
            </a:r>
            <a:r>
              <a:rPr lang="en-GB" dirty="0"/>
              <a:t> Chance,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Zeitplan</a:t>
            </a:r>
            <a:r>
              <a:rPr lang="en-GB" dirty="0"/>
              <a:t> und alle </a:t>
            </a:r>
            <a:r>
              <a:rPr lang="en-GB" dirty="0" err="1"/>
              <a:t>Hindernisse</a:t>
            </a:r>
            <a:r>
              <a:rPr lang="en-GB" dirty="0"/>
              <a:t>, die der </a:t>
            </a:r>
            <a:r>
              <a:rPr lang="en-GB" dirty="0" err="1"/>
              <a:t>Umsetzung</a:t>
            </a:r>
            <a:r>
              <a:rPr lang="en-GB" dirty="0"/>
              <a:t> </a:t>
            </a:r>
            <a:r>
              <a:rPr lang="en-GB" dirty="0" err="1"/>
              <a:t>entgegenstehen</a:t>
            </a:r>
            <a:r>
              <a:rPr lang="en-GB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GB" dirty="0" err="1"/>
              <a:t>Abschwächung</a:t>
            </a:r>
            <a:r>
              <a:rPr lang="en-GB" dirty="0"/>
              <a:t> und </a:t>
            </a:r>
            <a:r>
              <a:rPr lang="en-GB" dirty="0" err="1"/>
              <a:t>Neueinstufung</a:t>
            </a:r>
            <a:endParaRPr lang="en-GB" dirty="0"/>
          </a:p>
          <a:p>
            <a:pPr marL="274320" lvl="1" indent="0">
              <a:lnSpc>
                <a:spcPct val="120000"/>
              </a:lnSpc>
              <a:buNone/>
            </a:pPr>
            <a:r>
              <a:rPr lang="en-GB" sz="2100" b="1" dirty="0">
                <a:highlight>
                  <a:srgbClr val="FF7F2A"/>
                </a:highlight>
              </a:rPr>
              <a:t>3. </a:t>
            </a:r>
            <a:r>
              <a:rPr lang="en-GB" sz="2100" b="1" dirty="0" err="1">
                <a:highlight>
                  <a:srgbClr val="FF7F2A"/>
                </a:highlight>
              </a:rPr>
              <a:t>Ressourcen</a:t>
            </a:r>
            <a:r>
              <a:rPr lang="en-GB" sz="2100" b="1" dirty="0">
                <a:highlight>
                  <a:srgbClr val="FF7F2A"/>
                </a:highlight>
              </a:rPr>
              <a:t> und </a:t>
            </a:r>
            <a:r>
              <a:rPr lang="en-GB" sz="2100" b="1" dirty="0" err="1">
                <a:highlight>
                  <a:srgbClr val="FF7F2A"/>
                </a:highlight>
              </a:rPr>
              <a:t>Fähigkeiten</a:t>
            </a:r>
            <a:endParaRPr lang="en-GB" sz="2100" b="1" dirty="0">
              <a:highlight>
                <a:srgbClr val="FF7F2A"/>
              </a:highlight>
            </a:endParaRPr>
          </a:p>
          <a:p>
            <a:pPr lvl="1">
              <a:lnSpc>
                <a:spcPct val="120000"/>
              </a:lnSpc>
            </a:pPr>
            <a:r>
              <a:rPr lang="en-GB" dirty="0" err="1"/>
              <a:t>Erfolgreiche</a:t>
            </a:r>
            <a:r>
              <a:rPr lang="en-GB" dirty="0"/>
              <a:t> </a:t>
            </a:r>
            <a:r>
              <a:rPr lang="en-GB" dirty="0" err="1"/>
              <a:t>Unternehmen</a:t>
            </a:r>
            <a:r>
              <a:rPr lang="en-GB" dirty="0"/>
              <a:t>, die </a:t>
            </a:r>
            <a:r>
              <a:rPr lang="en-GB" dirty="0" err="1"/>
              <a:t>sich</a:t>
            </a:r>
            <a:r>
              <a:rPr lang="en-GB" dirty="0"/>
              <a:t> auf </a:t>
            </a:r>
            <a:r>
              <a:rPr lang="en-GB" dirty="0" err="1"/>
              <a:t>Veränderungen</a:t>
            </a:r>
            <a:r>
              <a:rPr lang="en-GB" dirty="0"/>
              <a:t> </a:t>
            </a:r>
            <a:r>
              <a:rPr lang="en-GB" dirty="0" err="1"/>
              <a:t>spezialisiert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, </a:t>
            </a:r>
            <a:r>
              <a:rPr lang="en-GB" dirty="0" err="1"/>
              <a:t>besetzen</a:t>
            </a:r>
            <a:r>
              <a:rPr lang="en-GB" dirty="0"/>
              <a:t> </a:t>
            </a:r>
            <a:r>
              <a:rPr lang="en-GB" dirty="0" err="1"/>
              <a:t>Schlüsselpositionen</a:t>
            </a:r>
            <a:r>
              <a:rPr lang="en-GB" dirty="0"/>
              <a:t> auf der </a:t>
            </a:r>
            <a:r>
              <a:rPr lang="en-GB" dirty="0" err="1"/>
              <a:t>Grundlage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Verdienste</a:t>
            </a:r>
            <a:r>
              <a:rPr lang="en-GB" dirty="0"/>
              <a:t> und </a:t>
            </a:r>
            <a:r>
              <a:rPr lang="en-GB" dirty="0" err="1"/>
              <a:t>befreien</a:t>
            </a:r>
            <a:r>
              <a:rPr lang="en-GB" dirty="0"/>
              <a:t> die </a:t>
            </a:r>
            <a:r>
              <a:rPr lang="en-GB" dirty="0" err="1"/>
              <a:t>erfolgreichen</a:t>
            </a:r>
            <a:r>
              <a:rPr lang="en-GB" dirty="0"/>
              <a:t> </a:t>
            </a:r>
            <a:r>
              <a:rPr lang="en-GB" dirty="0" err="1"/>
              <a:t>Kandidat</a:t>
            </a:r>
            <a:r>
              <a:rPr lang="en-GB" dirty="0"/>
              <a:t>*</a:t>
            </a:r>
            <a:r>
              <a:rPr lang="en-GB" dirty="0" err="1"/>
              <a:t>innen</a:t>
            </a:r>
            <a:r>
              <a:rPr lang="en-GB" dirty="0"/>
              <a:t> von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gegenwärtigen</a:t>
            </a:r>
            <a:r>
              <a:rPr lang="en-GB" dirty="0"/>
              <a:t> </a:t>
            </a:r>
            <a:r>
              <a:rPr lang="en-GB" dirty="0" err="1"/>
              <a:t>Aufgaben</a:t>
            </a:r>
            <a:r>
              <a:rPr lang="en-GB" dirty="0"/>
              <a:t>, </a:t>
            </a:r>
            <a:r>
              <a:rPr lang="en-GB" dirty="0" err="1"/>
              <a:t>anstatt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Personen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suchen</a:t>
            </a:r>
            <a:r>
              <a:rPr lang="en-GB" dirty="0"/>
              <a:t>, die </a:t>
            </a:r>
            <a:r>
              <a:rPr lang="en-GB" dirty="0" err="1"/>
              <a:t>zufällig</a:t>
            </a:r>
            <a:r>
              <a:rPr lang="en-GB" dirty="0"/>
              <a:t> </a:t>
            </a:r>
            <a:r>
              <a:rPr lang="en-GB" dirty="0" err="1"/>
              <a:t>verfügbar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.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Die Rolle </a:t>
            </a:r>
            <a:r>
              <a:rPr lang="en-GB" dirty="0" err="1"/>
              <a:t>jeder</a:t>
            </a:r>
            <a:r>
              <a:rPr lang="en-GB" dirty="0"/>
              <a:t> Person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definiert</a:t>
            </a:r>
            <a:r>
              <a:rPr lang="en-GB" dirty="0"/>
              <a:t>, und die </a:t>
            </a:r>
            <a:r>
              <a:rPr lang="en-GB" dirty="0" err="1"/>
              <a:t>Erwartungen</a:t>
            </a:r>
            <a:r>
              <a:rPr lang="en-GB" dirty="0"/>
              <a:t> und </a:t>
            </a:r>
            <a:r>
              <a:rPr lang="en-GB" dirty="0" err="1"/>
              <a:t>Verantwortlichkeiten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auf die </a:t>
            </a:r>
            <a:r>
              <a:rPr lang="en-GB" dirty="0" err="1"/>
              <a:t>verfügbaren</a:t>
            </a:r>
            <a:r>
              <a:rPr lang="en-GB" dirty="0"/>
              <a:t> </a:t>
            </a:r>
            <a:r>
              <a:rPr lang="en-GB" dirty="0" err="1"/>
              <a:t>Ressourcen</a:t>
            </a:r>
            <a:r>
              <a:rPr lang="en-GB" dirty="0"/>
              <a:t> </a:t>
            </a:r>
            <a:r>
              <a:rPr lang="en-GB" dirty="0" err="1"/>
              <a:t>abgestimmt</a:t>
            </a:r>
            <a:r>
              <a:rPr lang="en-GB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Alle Mitarbeiter*</a:t>
            </a:r>
            <a:r>
              <a:rPr lang="en-GB" dirty="0" err="1"/>
              <a:t>innen</a:t>
            </a:r>
            <a:r>
              <a:rPr lang="en-GB" dirty="0"/>
              <a:t> </a:t>
            </a:r>
            <a:r>
              <a:rPr lang="en-GB" dirty="0" err="1"/>
              <a:t>erhalten</a:t>
            </a:r>
            <a:r>
              <a:rPr lang="en-GB" dirty="0"/>
              <a:t> Feedback und </a:t>
            </a:r>
            <a:r>
              <a:rPr lang="en-GB" dirty="0" err="1"/>
              <a:t>kontinuierliches</a:t>
            </a:r>
            <a:r>
              <a:rPr lang="en-GB" dirty="0"/>
              <a:t> Coaching.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174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420826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Erörtern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Sie,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wie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wichtig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eine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gute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Führung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für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die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erfolgreiche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Durchführung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von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Veränderungen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ist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Zusätzliche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Lektüre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Lesen</a:t>
            </a:r>
            <a:r>
              <a:rPr lang="en-US" sz="2000" b="1" dirty="0">
                <a:solidFill>
                  <a:schemeClr val="tx1"/>
                </a:solidFill>
              </a:rPr>
              <a:t> Sie </a:t>
            </a:r>
            <a:r>
              <a:rPr lang="en-US" sz="2000" b="1" dirty="0" err="1">
                <a:solidFill>
                  <a:schemeClr val="tx1"/>
                </a:solidFill>
              </a:rPr>
              <a:t>Kapitel</a:t>
            </a:r>
            <a:r>
              <a:rPr lang="en-US" sz="2000" b="1" dirty="0">
                <a:solidFill>
                  <a:schemeClr val="tx1"/>
                </a:solidFill>
              </a:rPr>
              <a:t> 5: </a:t>
            </a:r>
            <a:r>
              <a:rPr lang="en-US" sz="2000" b="1" dirty="0" err="1">
                <a:solidFill>
                  <a:schemeClr val="tx1"/>
                </a:solidFill>
              </a:rPr>
              <a:t>Restrukturierung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aus</a:t>
            </a:r>
            <a:r>
              <a:rPr lang="en-US" sz="2000" b="1" dirty="0">
                <a:solidFill>
                  <a:schemeClr val="tx1"/>
                </a:solidFill>
              </a:rPr>
              <a:t> dem Buch "Making Sense of Change Management" (S. 187-221)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-&gt; 5.2.5m.pdf</a:t>
            </a:r>
            <a:endParaRPr lang="lt-LT" sz="180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Nachdenken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290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Veränderung</a:t>
            </a:r>
            <a:r>
              <a:rPr lang="en-US" b="1" dirty="0"/>
              <a:t> </a:t>
            </a:r>
            <a:r>
              <a:rPr lang="en-US" b="1" dirty="0" err="1"/>
              <a:t>absichern</a:t>
            </a:r>
            <a:r>
              <a:rPr lang="en-US" b="1" dirty="0"/>
              <a:t> und </a:t>
            </a:r>
            <a:r>
              <a:rPr lang="en-US" b="1" dirty="0" err="1"/>
              <a:t>evaluieren</a:t>
            </a:r>
            <a:r>
              <a:rPr lang="en-US" b="1" dirty="0"/>
              <a:t> 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737" y="1759292"/>
            <a:ext cx="10372709" cy="385559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Wie </a:t>
            </a:r>
            <a:r>
              <a:rPr lang="en-US" i="1" dirty="0" err="1">
                <a:solidFill>
                  <a:schemeClr val="tx1"/>
                </a:solidFill>
              </a:rPr>
              <a:t>kann</a:t>
            </a:r>
            <a:r>
              <a:rPr lang="en-US" i="1" dirty="0">
                <a:solidFill>
                  <a:schemeClr val="tx1"/>
                </a:solidFill>
              </a:rPr>
              <a:t> man </a:t>
            </a:r>
            <a:r>
              <a:rPr lang="en-US" i="1" dirty="0" err="1">
                <a:solidFill>
                  <a:schemeClr val="tx1"/>
                </a:solidFill>
              </a:rPr>
              <a:t>wissen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ob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eine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Veränderung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funktioniert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6" y="2144851"/>
            <a:ext cx="9224900" cy="375852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Je </a:t>
            </a:r>
            <a:r>
              <a:rPr lang="en-GB" sz="1800" dirty="0" err="1">
                <a:solidFill>
                  <a:schemeClr val="tx1"/>
                </a:solidFill>
              </a:rPr>
              <a:t>nachdem</a:t>
            </a:r>
            <a:r>
              <a:rPr lang="en-GB" sz="1800" dirty="0">
                <a:solidFill>
                  <a:schemeClr val="tx1"/>
                </a:solidFill>
              </a:rPr>
              <a:t>, welches </a:t>
            </a:r>
            <a:r>
              <a:rPr lang="en-GB" sz="1800" dirty="0" err="1">
                <a:solidFill>
                  <a:schemeClr val="tx1"/>
                </a:solidFill>
              </a:rPr>
              <a:t>Paradigma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Ihrem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Unternehmen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vorherrscht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oder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wie</a:t>
            </a:r>
            <a:r>
              <a:rPr lang="en-GB" sz="1800" dirty="0">
                <a:solidFill>
                  <a:schemeClr val="tx1"/>
                </a:solidFill>
              </a:rPr>
              <a:t> die Kultur </a:t>
            </a:r>
            <a:r>
              <a:rPr lang="en-GB" sz="1800" dirty="0" err="1">
                <a:solidFill>
                  <a:schemeClr val="tx1"/>
                </a:solidFill>
              </a:rPr>
              <a:t>Ihres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Unternehmens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funktioniert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wird</a:t>
            </a:r>
            <a:r>
              <a:rPr lang="en-GB" sz="1800" dirty="0">
                <a:solidFill>
                  <a:schemeClr val="tx1"/>
                </a:solidFill>
              </a:rPr>
              <a:t> die </a:t>
            </a:r>
            <a:r>
              <a:rPr lang="en-GB" sz="1800" dirty="0" err="1">
                <a:solidFill>
                  <a:schemeClr val="tx1"/>
                </a:solidFill>
              </a:rPr>
              <a:t>Überwachung</a:t>
            </a:r>
            <a:r>
              <a:rPr lang="en-GB" sz="1800" dirty="0">
                <a:solidFill>
                  <a:schemeClr val="tx1"/>
                </a:solidFill>
              </a:rPr>
              <a:t> und </a:t>
            </a:r>
            <a:r>
              <a:rPr lang="en-GB" sz="1800" dirty="0" err="1">
                <a:solidFill>
                  <a:schemeClr val="tx1"/>
                </a:solidFill>
              </a:rPr>
              <a:t>Bewertung</a:t>
            </a:r>
            <a:r>
              <a:rPr lang="en-GB" sz="1800" dirty="0">
                <a:solidFill>
                  <a:schemeClr val="tx1"/>
                </a:solidFill>
              </a:rPr>
              <a:t> des </a:t>
            </a:r>
            <a:r>
              <a:rPr lang="en-GB" sz="1800" dirty="0" err="1">
                <a:solidFill>
                  <a:schemeClr val="tx1"/>
                </a:solidFill>
              </a:rPr>
              <a:t>Wandels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unterschiedliche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Antworten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liefern</a:t>
            </a:r>
            <a:r>
              <a:rPr lang="en-GB" sz="1800" dirty="0">
                <a:solidFill>
                  <a:schemeClr val="tx1"/>
                </a:solidFill>
              </a:rPr>
              <a:t>!!!</a:t>
            </a:r>
          </a:p>
          <a:p>
            <a:pPr>
              <a:lnSpc>
                <a:spcPct val="12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Einerseits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können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wir</a:t>
            </a:r>
            <a:r>
              <a:rPr lang="en-GB" sz="1800" dirty="0">
                <a:solidFill>
                  <a:schemeClr val="tx1"/>
                </a:solidFill>
              </a:rPr>
              <a:t> den </a:t>
            </a:r>
            <a:r>
              <a:rPr lang="en-GB" sz="1800" dirty="0" err="1">
                <a:solidFill>
                  <a:schemeClr val="tx1"/>
                </a:solidFill>
              </a:rPr>
              <a:t>Erfolg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anhand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messbarer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Ergebnisse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bewerten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err="1">
                <a:solidFill>
                  <a:schemeClr val="tx1"/>
                </a:solidFill>
              </a:rPr>
              <a:t>Geringere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Fehlzeiten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höhere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Kundenzufriedenheit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höhere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Mitarbeiterzufriedenheit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geringerer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Personalbestand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höhere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Qualitätsstandards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usw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GB" sz="1800" b="1" dirty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Aber </a:t>
            </a:r>
            <a:r>
              <a:rPr lang="en-GB" sz="1900" b="1" dirty="0" err="1">
                <a:solidFill>
                  <a:schemeClr val="accent4"/>
                </a:solidFill>
                <a:sym typeface="Wingdings" panose="05000000000000000000" pitchFamily="2" charset="2"/>
              </a:rPr>
              <a:t>ist</a:t>
            </a: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 das </a:t>
            </a:r>
            <a:r>
              <a:rPr lang="en-GB" sz="1900" b="1" dirty="0" err="1">
                <a:solidFill>
                  <a:schemeClr val="accent4"/>
                </a:solidFill>
                <a:sym typeface="Wingdings" panose="05000000000000000000" pitchFamily="2" charset="2"/>
              </a:rPr>
              <a:t>alles</a:t>
            </a: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, was es </a:t>
            </a:r>
            <a:r>
              <a:rPr lang="en-GB" sz="1900" b="1" dirty="0" err="1">
                <a:solidFill>
                  <a:schemeClr val="accent4"/>
                </a:solidFill>
                <a:sym typeface="Wingdings" panose="05000000000000000000" pitchFamily="2" charset="2"/>
              </a:rPr>
              <a:t>gibt</a:t>
            </a: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? Man muss </a:t>
            </a:r>
            <a:r>
              <a:rPr lang="en-GB" sz="1900" b="1" dirty="0" err="1">
                <a:solidFill>
                  <a:schemeClr val="accent4"/>
                </a:solidFill>
                <a:sym typeface="Wingdings" panose="05000000000000000000" pitchFamily="2" charset="2"/>
              </a:rPr>
              <a:t>auch</a:t>
            </a: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accent4"/>
                </a:solidFill>
                <a:sym typeface="Wingdings" panose="05000000000000000000" pitchFamily="2" charset="2"/>
              </a:rPr>
              <a:t>bedenken</a:t>
            </a: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, </a:t>
            </a:r>
            <a:r>
              <a:rPr lang="en-GB" sz="1900" b="1" dirty="0" err="1">
                <a:solidFill>
                  <a:schemeClr val="accent4"/>
                </a:solidFill>
                <a:sym typeface="Wingdings" panose="05000000000000000000" pitchFamily="2" charset="2"/>
              </a:rPr>
              <a:t>dass</a:t>
            </a:r>
            <a:r>
              <a:rPr lang="en-GB" sz="1900" b="1" dirty="0">
                <a:solidFill>
                  <a:schemeClr val="accent4"/>
                </a:solidFill>
                <a:sym typeface="Wingdings" panose="05000000000000000000" pitchFamily="2" charset="2"/>
              </a:rPr>
              <a:t>...</a:t>
            </a:r>
          </a:p>
          <a:p>
            <a:pPr lvl="1">
              <a:lnSpc>
                <a:spcPct val="120000"/>
              </a:lnSpc>
            </a:pP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Menschen und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Systeme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nur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das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wahrnehmen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, was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sie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für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wichtig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erachten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eine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festgelegte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Methodik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den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Kontext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beeinträchtigen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kann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das, was die Menschen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wahrnehmen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sich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mit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der Zeit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ändert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organisatorische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Grenzen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durchlässig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sind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Rückmeldungen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wie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ein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ständiger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Informationsfluss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wirken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, der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bestimmte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Prozesse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verändern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kann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80231-C194-46EE-AB3E-AC080668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1734" y="1810092"/>
            <a:ext cx="1943424" cy="16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Veränderung</a:t>
            </a:r>
            <a:r>
              <a:rPr lang="en-US" b="1" dirty="0"/>
              <a:t> </a:t>
            </a:r>
            <a:r>
              <a:rPr lang="en-US" b="1" dirty="0" err="1"/>
              <a:t>absichern</a:t>
            </a:r>
            <a:r>
              <a:rPr lang="en-US" b="1" dirty="0"/>
              <a:t> und </a:t>
            </a:r>
            <a:r>
              <a:rPr lang="en-US" b="1" dirty="0" err="1"/>
              <a:t>evaluieren</a:t>
            </a:r>
            <a:r>
              <a:rPr lang="en-US" b="1" dirty="0"/>
              <a:t> 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614" y="1728547"/>
            <a:ext cx="10372709" cy="385559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Wie </a:t>
            </a:r>
            <a:r>
              <a:rPr lang="en-US" i="1" dirty="0" err="1">
                <a:solidFill>
                  <a:schemeClr val="tx1"/>
                </a:solidFill>
              </a:rPr>
              <a:t>kann</a:t>
            </a:r>
            <a:r>
              <a:rPr lang="en-US" i="1" dirty="0">
                <a:solidFill>
                  <a:schemeClr val="tx1"/>
                </a:solidFill>
              </a:rPr>
              <a:t> man </a:t>
            </a:r>
            <a:r>
              <a:rPr lang="en-US" i="1" dirty="0" err="1">
                <a:solidFill>
                  <a:schemeClr val="tx1"/>
                </a:solidFill>
              </a:rPr>
              <a:t>eine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Organisation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wahrnehmen</a:t>
            </a:r>
            <a:r>
              <a:rPr lang="en-US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5" y="2195651"/>
            <a:ext cx="10768099" cy="3758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Maschinen-Metapher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Dies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führt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zu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klaren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Reihe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messbarer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Ergebnisse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während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gesamten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Prozesses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überwacht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bewertet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werden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können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Bewältigung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Wandels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mit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Hilfe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dieser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Metapher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erfordert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Konzentration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auf "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harte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"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nicht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auf "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weiche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"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Aspekte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Wandels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und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erwarteten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Ergebnisse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können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wenig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starr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sein.</a:t>
            </a:r>
          </a:p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Politische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Metapher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Bei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dieser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Metapher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geht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darum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wichtigsten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Interessengruppen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zufrieden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zu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stellen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 Der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Wandel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ist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Erfolg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wenn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wichtigsten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Interessengruppen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zufrieden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sind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Meinungen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Strategien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geändert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wurden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 Der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Veränderungsprozess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besteht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darin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sich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erfolgreich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durch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unzähligen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Interessen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der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Beteiligten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zu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kämpfen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Organismus-Metapher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Bei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dieser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Metapher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geht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darum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Effektivität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Effizienz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des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Informationsflusses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in der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Organisation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ihrem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Umfeld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sicherzustellen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 Ein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Schlüsselaspekt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eines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erfolgreichen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Veränderungsmanagements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diesem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Paradigma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ist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Konzentration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auf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organisatorisches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Lernen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Reaktionsfähigkeit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Fluss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- und </a:t>
            </a:r>
            <a:r>
              <a:rPr lang="en-US" sz="18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Transformationsmetapher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Bei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dieser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Metapher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geht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es um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Schaffung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eines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gut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abgegrenzten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Raums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, in dem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Veränderungen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stattfinden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können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 Eine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kollektive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Vision und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Ausrichtung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sowie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ein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starkes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Gefühl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für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die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Werte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der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Organisation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bilden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die "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Pflöcke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im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Boden", die die Parameter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für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den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Wandel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abstecken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lt-LT" sz="1800" b="1" dirty="0">
              <a:solidFill>
                <a:srgbClr val="FF7F2A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7A05A2C-81A5-4F0E-BC03-7BCF94BB8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558228">
            <a:off x="9984258" y="1144641"/>
            <a:ext cx="2377607" cy="15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1366361"/>
            <a:ext cx="6132514" cy="68421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808080"/>
                </a:highlight>
              </a:rPr>
              <a:t>Zum</a:t>
            </a: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8080"/>
                </a:highlight>
              </a:rPr>
              <a:t>Nachdenken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71017"/>
            <a:ext cx="7522978" cy="2209356"/>
          </a:xfrm>
        </p:spPr>
        <p:txBody>
          <a:bodyPr/>
          <a:lstStyle/>
          <a:p>
            <a:r>
              <a:rPr lang="en-GB" b="1" u="sng" dirty="0" err="1"/>
              <a:t>Frage</a:t>
            </a:r>
            <a:r>
              <a:rPr lang="en-GB" b="1" u="sng" dirty="0"/>
              <a:t> 1: </a:t>
            </a:r>
            <a:r>
              <a:rPr lang="en-GB" dirty="0">
                <a:solidFill>
                  <a:schemeClr val="tx1"/>
                </a:solidFill>
              </a:rPr>
              <a:t>Sind Sie der </a:t>
            </a:r>
            <a:r>
              <a:rPr lang="en-GB" dirty="0" err="1">
                <a:solidFill>
                  <a:schemeClr val="tx1"/>
                </a:solidFill>
              </a:rPr>
              <a:t>Meinung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dass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verschiedene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Arten</a:t>
            </a:r>
            <a:r>
              <a:rPr lang="en-GB" dirty="0">
                <a:solidFill>
                  <a:schemeClr val="tx1"/>
                </a:solidFill>
              </a:rPr>
              <a:t> von </a:t>
            </a:r>
            <a:r>
              <a:rPr lang="en-GB" dirty="0" err="1">
                <a:solidFill>
                  <a:schemeClr val="tx1"/>
                </a:solidFill>
              </a:rPr>
              <a:t>Veränderungen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durch</a:t>
            </a:r>
            <a:r>
              <a:rPr lang="en-GB" dirty="0">
                <a:solidFill>
                  <a:schemeClr val="tx1"/>
                </a:solidFill>
              </a:rPr>
              <a:t> die </a:t>
            </a:r>
            <a:r>
              <a:rPr lang="en-GB" dirty="0" err="1">
                <a:solidFill>
                  <a:schemeClr val="tx1"/>
                </a:solidFill>
              </a:rPr>
              <a:t>Anwendung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unterschiedlicher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Veränderungsansätze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effektiver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bewältigt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werden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können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 err="1"/>
              <a:t>Frage</a:t>
            </a:r>
            <a:r>
              <a:rPr lang="en-GB" b="1" u="sng" dirty="0"/>
              <a:t> 2: </a:t>
            </a:r>
            <a:r>
              <a:rPr lang="en-GB" dirty="0" err="1">
                <a:solidFill>
                  <a:schemeClr val="tx1"/>
                </a:solidFill>
              </a:rPr>
              <a:t>Wenn</a:t>
            </a:r>
            <a:r>
              <a:rPr lang="en-GB" dirty="0">
                <a:solidFill>
                  <a:schemeClr val="tx1"/>
                </a:solidFill>
              </a:rPr>
              <a:t> Sie </a:t>
            </a:r>
            <a:r>
              <a:rPr lang="en-GB" dirty="0" err="1">
                <a:solidFill>
                  <a:schemeClr val="tx1"/>
                </a:solidFill>
              </a:rPr>
              <a:t>über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Persönlichkeit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nachdenken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inwiefern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könnten</a:t>
            </a:r>
            <a:r>
              <a:rPr lang="en-GB" dirty="0">
                <a:solidFill>
                  <a:schemeClr val="tx1"/>
                </a:solidFill>
              </a:rPr>
              <a:t> Sie </a:t>
            </a:r>
            <a:r>
              <a:rPr lang="en-GB" dirty="0" err="1">
                <a:solidFill>
                  <a:schemeClr val="tx1"/>
                </a:solidFill>
              </a:rPr>
              <a:t>sich</a:t>
            </a:r>
            <a:r>
              <a:rPr lang="en-GB" dirty="0">
                <a:solidFill>
                  <a:schemeClr val="tx1"/>
                </a:solidFill>
              </a:rPr>
              <a:t> von den </a:t>
            </a:r>
            <a:r>
              <a:rPr lang="en-GB" dirty="0" err="1">
                <a:solidFill>
                  <a:schemeClr val="tx1"/>
                </a:solidFill>
              </a:rPr>
              <a:t>verschiedenen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Ansätzen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angezogen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fühlen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5463470-7CFD-4084-A032-D7BDD757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7642" y="2683367"/>
            <a:ext cx="1648626" cy="2184515"/>
          </a:xfrm>
          <a:prstGeom prst="rect">
            <a:avLst/>
          </a:prstGeom>
        </p:spPr>
      </p:pic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EE6010F0-5065-45F1-B36B-F9BD3EDE6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19646" y="3351440"/>
            <a:ext cx="971414" cy="8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Zusammenfassung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chemeClr val="tx1"/>
                </a:solidFill>
              </a:rPr>
              <a:t>Was ist der Veränderungskreislauf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4486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dirty="0" err="1">
                <a:solidFill>
                  <a:schemeClr val="tx1"/>
                </a:solidFill>
              </a:rPr>
              <a:t>Welches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sind</a:t>
            </a:r>
            <a:r>
              <a:rPr lang="lt-LT" dirty="0">
                <a:solidFill>
                  <a:schemeClr val="tx1"/>
                </a:solidFill>
              </a:rPr>
              <a:t> die </a:t>
            </a:r>
            <a:r>
              <a:rPr lang="lt-LT" dirty="0" err="1">
                <a:solidFill>
                  <a:schemeClr val="tx1"/>
                </a:solidFill>
              </a:rPr>
              <a:t>Schritte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lt-LT" dirty="0" err="1">
                <a:solidFill>
                  <a:schemeClr val="tx1"/>
                </a:solidFill>
              </a:rPr>
              <a:t>Was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verstehen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wir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unter</a:t>
            </a:r>
            <a:r>
              <a:rPr lang="lt-LT" dirty="0">
                <a:solidFill>
                  <a:schemeClr val="tx1"/>
                </a:solidFill>
              </a:rPr>
              <a:t> "</a:t>
            </a:r>
            <a:r>
              <a:rPr lang="lt-LT" dirty="0" err="1">
                <a:solidFill>
                  <a:schemeClr val="tx1"/>
                </a:solidFill>
              </a:rPr>
              <a:t>zyklischer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Natur</a:t>
            </a:r>
            <a:r>
              <a:rPr lang="lt-LT" dirty="0">
                <a:solidFill>
                  <a:schemeClr val="tx1"/>
                </a:solidFill>
              </a:rPr>
              <a:t>“ </a:t>
            </a:r>
            <a:r>
              <a:rPr lang="lt-LT" dirty="0" err="1">
                <a:solidFill>
                  <a:schemeClr val="tx1"/>
                </a:solidFill>
              </a:rPr>
              <a:t>des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Kreislaufs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Bedarfsanalyse</a:t>
            </a:r>
            <a:endParaRPr lang="lt-LT" sz="2000" dirty="0">
              <a:solidFill>
                <a:schemeClr val="tx1"/>
              </a:solidFill>
            </a:endParaRPr>
          </a:p>
          <a:p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err="1">
                <a:solidFill>
                  <a:schemeClr val="tx1"/>
                </a:solidFill>
              </a:rPr>
              <a:t>Was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ist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das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r>
              <a:rPr lang="lt-LT" dirty="0" err="1">
                <a:solidFill>
                  <a:schemeClr val="tx1"/>
                </a:solidFill>
              </a:rPr>
              <a:t>Was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brauchen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wir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r>
              <a:rPr lang="lt-LT" dirty="0" err="1">
                <a:solidFill>
                  <a:schemeClr val="tx1"/>
                </a:solidFill>
              </a:rPr>
              <a:t>Wie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führen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wir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sie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durch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Veränderung implementieren</a:t>
            </a:r>
            <a:endParaRPr lang="lt-LT" sz="2000" dirty="0">
              <a:solidFill>
                <a:schemeClr val="tx1"/>
              </a:solidFill>
            </a:endParaRPr>
          </a:p>
          <a:p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t-LT" dirty="0" err="1">
                <a:solidFill>
                  <a:schemeClr val="tx1"/>
                </a:solidFill>
              </a:rPr>
              <a:t>Welches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sind</a:t>
            </a:r>
            <a:r>
              <a:rPr lang="lt-LT" dirty="0">
                <a:solidFill>
                  <a:schemeClr val="tx1"/>
                </a:solidFill>
              </a:rPr>
              <a:t> die </a:t>
            </a:r>
            <a:r>
              <a:rPr lang="lt-LT" dirty="0" err="1">
                <a:solidFill>
                  <a:schemeClr val="tx1"/>
                </a:solidFill>
              </a:rPr>
              <a:t>Erfolgsfaktoren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Veränderung absichern</a:t>
            </a:r>
            <a:endParaRPr lang="lt-LT" sz="2000" dirty="0">
              <a:solidFill>
                <a:schemeClr val="tx1"/>
              </a:solidFill>
            </a:endParaRPr>
          </a:p>
          <a:p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387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dirty="0" err="1">
                <a:solidFill>
                  <a:schemeClr val="tx1"/>
                </a:solidFill>
              </a:rPr>
              <a:t>Wie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bewerten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wir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Wandel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lt-LT" dirty="0" err="1">
                <a:solidFill>
                  <a:schemeClr val="tx1"/>
                </a:solidFill>
              </a:rPr>
              <a:t>Welche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verschiedenen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Paradigmen-Metaphern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können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wir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verwenden</a:t>
            </a:r>
            <a:r>
              <a:rPr lang="lt-LT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839788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id="{EC25D523-0539-4B97-A69F-C1E9B2FCEEF0}"/>
              </a:ext>
            </a:extLst>
          </p:cNvPr>
          <p:cNvSpPr/>
          <p:nvPr/>
        </p:nvSpPr>
        <p:spPr>
          <a:xfrm>
            <a:off x="839788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id="{5A47F3EB-3FA2-4B25-954D-0655101960C9}"/>
              </a:ext>
            </a:extLst>
          </p:cNvPr>
          <p:cNvSpPr/>
          <p:nvPr/>
        </p:nvSpPr>
        <p:spPr>
          <a:xfrm>
            <a:off x="6172200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id="{8BF4F1A2-9B07-459B-A261-6A70F997E4F7}"/>
              </a:ext>
            </a:extLst>
          </p:cNvPr>
          <p:cNvSpPr/>
          <p:nvPr/>
        </p:nvSpPr>
        <p:spPr>
          <a:xfrm>
            <a:off x="6172200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4091939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Es </a:t>
            </a:r>
            <a:r>
              <a:rPr lang="en-GB" sz="2000" dirty="0" err="1">
                <a:solidFill>
                  <a:schemeClr val="tx1"/>
                </a:solidFill>
              </a:rPr>
              <a:t>gibt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Hinweise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darauf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dass</a:t>
            </a:r>
            <a:r>
              <a:rPr lang="en-GB" sz="2000" dirty="0">
                <a:solidFill>
                  <a:schemeClr val="tx1"/>
                </a:solidFill>
              </a:rPr>
              <a:t> die </a:t>
            </a:r>
            <a:r>
              <a:rPr lang="en-GB" sz="2000" dirty="0" err="1">
                <a:solidFill>
                  <a:schemeClr val="tx1"/>
                </a:solidFill>
              </a:rPr>
              <a:t>meisten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Pläne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für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organisatorische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Veränderungen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scheitern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err="1">
                <a:solidFill>
                  <a:schemeClr val="tx1"/>
                </a:solidFill>
              </a:rPr>
              <a:t>Erläutern</a:t>
            </a:r>
            <a:r>
              <a:rPr lang="en-GB" sz="2000" dirty="0">
                <a:solidFill>
                  <a:schemeClr val="tx1"/>
                </a:solidFill>
              </a:rPr>
              <a:t> Sie bitte </a:t>
            </a:r>
            <a:r>
              <a:rPr lang="en-GB" sz="2000" dirty="0" err="1">
                <a:solidFill>
                  <a:schemeClr val="tx1"/>
                </a:solidFill>
              </a:rPr>
              <a:t>kurz</a:t>
            </a:r>
            <a:r>
              <a:rPr lang="en-GB" sz="2000" dirty="0">
                <a:solidFill>
                  <a:schemeClr val="tx1"/>
                </a:solidFill>
              </a:rPr>
              <a:t>, wo in den </a:t>
            </a:r>
            <a:r>
              <a:rPr lang="en-GB" sz="2000" dirty="0" err="1">
                <a:solidFill>
                  <a:schemeClr val="tx1"/>
                </a:solidFill>
              </a:rPr>
              <a:t>einzelnen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Phasen</a:t>
            </a:r>
            <a:r>
              <a:rPr lang="en-GB" sz="2000" dirty="0">
                <a:solidFill>
                  <a:schemeClr val="tx1"/>
                </a:solidFill>
              </a:rPr>
              <a:t> des </a:t>
            </a:r>
            <a:r>
              <a:rPr lang="en-GB" sz="2000" dirty="0" err="1">
                <a:solidFill>
                  <a:schemeClr val="tx1"/>
                </a:solidFill>
              </a:rPr>
              <a:t>Veränderungszyklus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Fehler</a:t>
            </a:r>
            <a:r>
              <a:rPr lang="en-GB" sz="2000" dirty="0">
                <a:solidFill>
                  <a:schemeClr val="tx1"/>
                </a:solidFill>
              </a:rPr>
              <a:t>/</a:t>
            </a:r>
            <a:r>
              <a:rPr lang="en-GB" sz="2000" dirty="0" err="1">
                <a:solidFill>
                  <a:schemeClr val="tx1"/>
                </a:solidFill>
              </a:rPr>
              <a:t>Herausforderungen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auftreten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können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nachdem</a:t>
            </a:r>
            <a:r>
              <a:rPr lang="en-GB" sz="2000" dirty="0">
                <a:solidFill>
                  <a:schemeClr val="tx1"/>
                </a:solidFill>
              </a:rPr>
              <a:t> Sie die </a:t>
            </a:r>
            <a:r>
              <a:rPr lang="en-GB" sz="2000" dirty="0" err="1">
                <a:solidFill>
                  <a:schemeClr val="tx1"/>
                </a:solidFill>
              </a:rPr>
              <a:t>Theorie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zum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Veränderungszyklus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kennengelernt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haben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Hausaufgabe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118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en-US" b="1" dirty="0" err="1"/>
              <a:t>Literatur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6" y="2144851"/>
            <a:ext cx="10792486" cy="37585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Johnston, A.;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Lefort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, F.; </a:t>
            </a:r>
            <a:r>
              <a:rPr lang="en-GB" sz="19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Tesvic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, J. (2017): </a:t>
            </a:r>
            <a:r>
              <a:rPr lang="en-US" sz="1900" b="1" i="1" dirty="0">
                <a:solidFill>
                  <a:schemeClr val="tx1"/>
                </a:solidFill>
              </a:rPr>
              <a:t>Secrets of successful change implementation</a:t>
            </a:r>
            <a:r>
              <a:rPr lang="en-US" sz="1900" b="1" dirty="0">
                <a:solidFill>
                  <a:schemeClr val="tx1"/>
                </a:solidFill>
              </a:rPr>
              <a:t>. Mc Kinsey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Kaufman, R.; Oakley-Browne, H.; Watkins, R.; Leigh, D. (2013): </a:t>
            </a:r>
            <a:r>
              <a:rPr lang="en-GB" sz="1900" b="1" i="1" dirty="0">
                <a:solidFill>
                  <a:schemeClr val="tx1"/>
                </a:solidFill>
                <a:sym typeface="Wingdings" panose="05000000000000000000" pitchFamily="2" charset="2"/>
              </a:rPr>
              <a:t>Strategic Planning for Success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en-GB" sz="1900" b="1" i="1" dirty="0">
                <a:solidFill>
                  <a:schemeClr val="tx1"/>
                </a:solidFill>
                <a:sym typeface="Wingdings" panose="05000000000000000000" pitchFamily="2" charset="2"/>
              </a:rPr>
              <a:t>Aligning People, Performance and Payoffs</a:t>
            </a: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. Jossey-Bass/Pfeiffer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GB" sz="1900" b="1" dirty="0">
                <a:solidFill>
                  <a:schemeClr val="tx1"/>
                </a:solidFill>
                <a:sym typeface="Wingdings" panose="05000000000000000000" pitchFamily="2" charset="2"/>
              </a:rPr>
              <a:t>Moen, R.; Norman, C. (2009): </a:t>
            </a:r>
            <a:r>
              <a:rPr lang="en-US" sz="1900" b="1" dirty="0">
                <a:solidFill>
                  <a:schemeClr val="tx1"/>
                </a:solidFill>
              </a:rPr>
              <a:t>“</a:t>
            </a:r>
            <a:r>
              <a:rPr lang="en-US" sz="1900" b="1" i="1" dirty="0">
                <a:solidFill>
                  <a:schemeClr val="tx1"/>
                </a:solidFill>
              </a:rPr>
              <a:t>The History of the PDCA Cycle</a:t>
            </a:r>
            <a:r>
              <a:rPr lang="en-US" sz="1900" b="1" dirty="0">
                <a:solidFill>
                  <a:schemeClr val="tx1"/>
                </a:solidFill>
              </a:rPr>
              <a:t>.” In Proceedings of the 7th ANQ Congress, Tokyo, September 17, 2009</a:t>
            </a:r>
            <a:endParaRPr lang="en-GB" sz="19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28277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Danke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Aufmerksamkeit</a:t>
            </a:r>
            <a:br>
              <a:rPr lang="en-US" b="1" dirty="0"/>
            </a:br>
            <a:r>
              <a:rPr lang="en-US" b="1" dirty="0" err="1"/>
              <a:t>Haben</a:t>
            </a:r>
            <a:r>
              <a:rPr lang="en-US" b="1" dirty="0"/>
              <a:t> Sie </a:t>
            </a:r>
            <a:r>
              <a:rPr lang="en-US" b="1" dirty="0" err="1"/>
              <a:t>Fragen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en-US" dirty="0" err="1"/>
              <a:t>Inhalte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2.1. Was </a:t>
            </a:r>
            <a:r>
              <a:rPr lang="en-US" dirty="0" err="1">
                <a:solidFill>
                  <a:schemeClr val="tx1"/>
                </a:solidFill>
              </a:rPr>
              <a:t>ist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Bedarfsanalyse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5"/>
            <a:ext cx="10190162" cy="132580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Definition der </a:t>
            </a:r>
            <a:r>
              <a:rPr lang="en-US" dirty="0" err="1">
                <a:solidFill>
                  <a:schemeClr val="tx1"/>
                </a:solidFill>
              </a:rPr>
              <a:t>Bedarfsanalyse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Wie </a:t>
            </a:r>
            <a:r>
              <a:rPr lang="en-US" dirty="0" err="1">
                <a:solidFill>
                  <a:schemeClr val="tx1"/>
                </a:solidFill>
              </a:rPr>
              <a:t>führen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Instrumente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Methoden</a:t>
            </a:r>
            <a:endParaRPr lang="en-US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2977752"/>
            <a:ext cx="10188575" cy="46658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2.2. Wie </a:t>
            </a:r>
            <a:r>
              <a:rPr lang="en-US" dirty="0" err="1">
                <a:solidFill>
                  <a:schemeClr val="tx1"/>
                </a:solidFill>
              </a:rPr>
              <a:t>setzen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Veränderungen</a:t>
            </a:r>
            <a:r>
              <a:rPr lang="en-US" dirty="0">
                <a:solidFill>
                  <a:schemeClr val="tx1"/>
                </a:solidFill>
              </a:rPr>
              <a:t> um?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43805" y="128920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43805" y="309108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22EDB8E0-3979-49B1-BE35-219B74B2263D}"/>
              </a:ext>
            </a:extLst>
          </p:cNvPr>
          <p:cNvSpPr txBox="1">
            <a:spLocks/>
          </p:cNvSpPr>
          <p:nvPr/>
        </p:nvSpPr>
        <p:spPr>
          <a:xfrm>
            <a:off x="1184342" y="4334858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2.3. Wie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den </a:t>
            </a:r>
            <a:r>
              <a:rPr lang="en-US" dirty="0" err="1">
                <a:solidFill>
                  <a:schemeClr val="tx1"/>
                </a:solidFill>
              </a:rPr>
              <a:t>Wandel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aufrechterhalten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bewerten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Lygiašonis trikampis 8">
            <a:extLst>
              <a:ext uri="{FF2B5EF4-FFF2-40B4-BE49-F238E27FC236}">
                <a16:creationId xmlns:a16="http://schemas.microsoft.com/office/drawing/2014/main" id="{104B680D-18BB-4A56-AA43-9E8D05A50B7F}"/>
              </a:ext>
            </a:extLst>
          </p:cNvPr>
          <p:cNvSpPr/>
          <p:nvPr/>
        </p:nvSpPr>
        <p:spPr>
          <a:xfrm>
            <a:off x="843805" y="433485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456787"/>
            <a:ext cx="10190162" cy="87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Schritte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Umsetzung</a:t>
            </a:r>
            <a:r>
              <a:rPr lang="en-US" dirty="0">
                <a:solidFill>
                  <a:schemeClr val="tx1"/>
                </a:solidFill>
              </a:rPr>
              <a:t> des </a:t>
            </a:r>
            <a:r>
              <a:rPr lang="en-US" dirty="0" err="1">
                <a:solidFill>
                  <a:schemeClr val="tx1"/>
                </a:solidFill>
              </a:rPr>
              <a:t>Wandels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Wie </a:t>
            </a:r>
            <a:r>
              <a:rPr lang="en-US" dirty="0" err="1">
                <a:solidFill>
                  <a:schemeClr val="tx1"/>
                </a:solidFill>
              </a:rPr>
              <a:t>stellen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den </a:t>
            </a:r>
            <a:r>
              <a:rPr lang="en-US" dirty="0" err="1">
                <a:solidFill>
                  <a:schemeClr val="tx1"/>
                </a:solidFill>
              </a:rPr>
              <a:t>Erfolg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sicher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4">
            <a:extLst>
              <a:ext uri="{FF2B5EF4-FFF2-40B4-BE49-F238E27FC236}">
                <a16:creationId xmlns:a16="http://schemas.microsoft.com/office/drawing/2014/main" id="{CFD0AB6B-145B-47A6-9805-4C493474BFEC}"/>
              </a:ext>
            </a:extLst>
          </p:cNvPr>
          <p:cNvSpPr txBox="1">
            <a:spLocks/>
          </p:cNvSpPr>
          <p:nvPr/>
        </p:nvSpPr>
        <p:spPr>
          <a:xfrm>
            <a:off x="1184342" y="4788175"/>
            <a:ext cx="10190162" cy="92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Aufrechterhaltung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Bewertung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Wirksamkeit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Veränderung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Die </a:t>
            </a:r>
            <a:r>
              <a:rPr lang="en-US" dirty="0" err="1">
                <a:solidFill>
                  <a:schemeClr val="tx1"/>
                </a:solidFill>
              </a:rPr>
              <a:t>zyklische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Natur</a:t>
            </a:r>
            <a:r>
              <a:rPr lang="en-US" dirty="0">
                <a:solidFill>
                  <a:schemeClr val="tx1"/>
                </a:solidFill>
              </a:rPr>
              <a:t> des </a:t>
            </a:r>
            <a:r>
              <a:rPr lang="en-US" dirty="0" err="1">
                <a:solidFill>
                  <a:schemeClr val="tx1"/>
                </a:solidFill>
              </a:rPr>
              <a:t>Wandels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Veränderungskreislauf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C212E8-5D68-496E-A950-083C74B62684}"/>
              </a:ext>
            </a:extLst>
          </p:cNvPr>
          <p:cNvGrpSpPr/>
          <p:nvPr/>
        </p:nvGrpSpPr>
        <p:grpSpPr>
          <a:xfrm>
            <a:off x="2582997" y="3065236"/>
            <a:ext cx="2324558" cy="1219499"/>
            <a:chOff x="990752" y="-139060"/>
            <a:chExt cx="2118950" cy="14526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014BBD4-EE77-4B4E-AE93-3E0263E06F5D}"/>
                </a:ext>
              </a:extLst>
            </p:cNvPr>
            <p:cNvSpPr/>
            <p:nvPr/>
          </p:nvSpPr>
          <p:spPr>
            <a:xfrm>
              <a:off x="990752" y="78760"/>
              <a:ext cx="2028568" cy="1234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D425607-AD71-40B8-B8B5-39F3ED24DEE9}"/>
                </a:ext>
              </a:extLst>
            </p:cNvPr>
            <p:cNvSpPr txBox="1"/>
            <p:nvPr/>
          </p:nvSpPr>
          <p:spPr>
            <a:xfrm>
              <a:off x="1081134" y="-139060"/>
              <a:ext cx="2028568" cy="123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1" kern="1200" dirty="0"/>
                <a:t>Veränderung aufrechterhalten</a:t>
              </a:r>
              <a:endParaRPr lang="en-GB" sz="1800" b="1" kern="12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D398ED1-21C9-46B9-9BC9-4B26CAF639AC}"/>
              </a:ext>
            </a:extLst>
          </p:cNvPr>
          <p:cNvGrpSpPr/>
          <p:nvPr/>
        </p:nvGrpSpPr>
        <p:grpSpPr>
          <a:xfrm>
            <a:off x="6995712" y="3190233"/>
            <a:ext cx="1723860" cy="911646"/>
            <a:chOff x="3352348" y="126546"/>
            <a:chExt cx="1986150" cy="1234861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AD29FA4-557F-4DB8-9500-1238F9412CB7}"/>
                </a:ext>
              </a:extLst>
            </p:cNvPr>
            <p:cNvSpPr/>
            <p:nvPr/>
          </p:nvSpPr>
          <p:spPr>
            <a:xfrm>
              <a:off x="3352348" y="126546"/>
              <a:ext cx="1986150" cy="1234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EDAAA6E-337F-44F0-99F1-357254A1AEE1}"/>
                </a:ext>
              </a:extLst>
            </p:cNvPr>
            <p:cNvSpPr txBox="1"/>
            <p:nvPr/>
          </p:nvSpPr>
          <p:spPr>
            <a:xfrm>
              <a:off x="3352348" y="126546"/>
              <a:ext cx="1986150" cy="123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1" kern="1200" dirty="0"/>
                <a:t>Bedarfsanalyse</a:t>
              </a:r>
              <a:endParaRPr lang="en-GB" sz="1800" b="1" kern="1200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A9C535A-494F-4976-8EFD-84209AAC2F59}"/>
              </a:ext>
            </a:extLst>
          </p:cNvPr>
          <p:cNvGrpSpPr/>
          <p:nvPr/>
        </p:nvGrpSpPr>
        <p:grpSpPr>
          <a:xfrm>
            <a:off x="3078268" y="4719310"/>
            <a:ext cx="1234862" cy="1509185"/>
            <a:chOff x="1136752" y="2212584"/>
            <a:chExt cx="1234862" cy="150918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4891D0E-9480-4F44-AB89-BC770BA92F83}"/>
                </a:ext>
              </a:extLst>
            </p:cNvPr>
            <p:cNvSpPr/>
            <p:nvPr/>
          </p:nvSpPr>
          <p:spPr>
            <a:xfrm>
              <a:off x="1136753" y="2212584"/>
              <a:ext cx="1234861" cy="1234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6CDDBA4-C14B-4D31-BC39-24A90EE66A22}"/>
                </a:ext>
              </a:extLst>
            </p:cNvPr>
            <p:cNvSpPr txBox="1"/>
            <p:nvPr/>
          </p:nvSpPr>
          <p:spPr>
            <a:xfrm>
              <a:off x="1136752" y="2486908"/>
              <a:ext cx="1234861" cy="123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b="1" kern="1200" dirty="0"/>
                <a:t>Bewertung des Wandels</a:t>
              </a:r>
              <a:endParaRPr lang="en-GB" sz="1900" b="1" kern="12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F2FF39C-10C6-43FD-9474-5F74949FE428}"/>
              </a:ext>
            </a:extLst>
          </p:cNvPr>
          <p:cNvGrpSpPr/>
          <p:nvPr/>
        </p:nvGrpSpPr>
        <p:grpSpPr>
          <a:xfrm>
            <a:off x="6847490" y="4935682"/>
            <a:ext cx="2041533" cy="1253808"/>
            <a:chOff x="2920306" y="2176748"/>
            <a:chExt cx="2341092" cy="170455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A1B1905-4657-4ACB-8BBF-0FFBE842C625}"/>
                </a:ext>
              </a:extLst>
            </p:cNvPr>
            <p:cNvSpPr/>
            <p:nvPr/>
          </p:nvSpPr>
          <p:spPr>
            <a:xfrm>
              <a:off x="2944651" y="2176748"/>
              <a:ext cx="2316747" cy="1234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0417374-B903-4A11-A96E-850F5A0DA41A}"/>
                </a:ext>
              </a:extLst>
            </p:cNvPr>
            <p:cNvSpPr txBox="1"/>
            <p:nvPr/>
          </p:nvSpPr>
          <p:spPr>
            <a:xfrm>
              <a:off x="2920306" y="2646439"/>
              <a:ext cx="2316747" cy="123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1" kern="1200" dirty="0"/>
                <a:t>Veränderung umsetzen</a:t>
              </a:r>
              <a:endParaRPr lang="en-GB" sz="1800" b="1" kern="1200" dirty="0"/>
            </a:p>
          </p:txBody>
        </p:sp>
      </p:grp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F3DDFC1-EAC4-40DD-A56C-769D49C2BCB6}"/>
              </a:ext>
            </a:extLst>
          </p:cNvPr>
          <p:cNvSpPr/>
          <p:nvPr/>
        </p:nvSpPr>
        <p:spPr>
          <a:xfrm>
            <a:off x="5354198" y="3429000"/>
            <a:ext cx="1046602" cy="305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4FD77583-5D52-41A6-ACAB-709CCAF806C1}"/>
              </a:ext>
            </a:extLst>
          </p:cNvPr>
          <p:cNvSpPr/>
          <p:nvPr/>
        </p:nvSpPr>
        <p:spPr>
          <a:xfrm rot="5400000">
            <a:off x="7334340" y="4430362"/>
            <a:ext cx="1046602" cy="305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83E3FD7F-417B-4D7B-B899-86895DEB1436}"/>
              </a:ext>
            </a:extLst>
          </p:cNvPr>
          <p:cNvSpPr/>
          <p:nvPr/>
        </p:nvSpPr>
        <p:spPr>
          <a:xfrm rot="16200000">
            <a:off x="3118692" y="4349164"/>
            <a:ext cx="1046602" cy="305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939CDFB1-5B58-4EF0-82E1-5192C12F6B79}"/>
              </a:ext>
            </a:extLst>
          </p:cNvPr>
          <p:cNvSpPr/>
          <p:nvPr/>
        </p:nvSpPr>
        <p:spPr>
          <a:xfrm rot="10800000">
            <a:off x="5258400" y="5538284"/>
            <a:ext cx="1046602" cy="305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56101E-65BC-4979-A946-758688F485EF}"/>
              </a:ext>
            </a:extLst>
          </p:cNvPr>
          <p:cNvSpPr txBox="1"/>
          <p:nvPr/>
        </p:nvSpPr>
        <p:spPr>
          <a:xfrm>
            <a:off x="10430818" y="5303287"/>
            <a:ext cx="252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5.2.7m.pdf PDCA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3981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Bedarfsanalyse</a:t>
            </a:r>
            <a:r>
              <a:rPr lang="en-US" dirty="0"/>
              <a:t>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554552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Sie </a:t>
            </a:r>
            <a:r>
              <a:rPr lang="en-GB" dirty="0" err="1"/>
              <a:t>können</a:t>
            </a:r>
            <a:r>
              <a:rPr lang="en-GB" dirty="0"/>
              <a:t> es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sehen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: "Analyse von </a:t>
            </a:r>
            <a:r>
              <a:rPr lang="en-GB" dirty="0" err="1"/>
              <a:t>Lücken</a:t>
            </a:r>
            <a:r>
              <a:rPr lang="en-GB" dirty="0"/>
              <a:t> (gap)", "</a:t>
            </a:r>
            <a:r>
              <a:rPr lang="en-GB" dirty="0" err="1"/>
              <a:t>Bedarfsanalyse</a:t>
            </a:r>
            <a:r>
              <a:rPr lang="en-GB" dirty="0"/>
              <a:t>" und "</a:t>
            </a:r>
            <a:r>
              <a:rPr lang="en-GB" dirty="0" err="1"/>
              <a:t>Leistungsanalyse</a:t>
            </a:r>
            <a:r>
              <a:rPr lang="en-GB" dirty="0"/>
              <a:t>"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err="1"/>
              <a:t>Lücken</a:t>
            </a:r>
            <a:r>
              <a:rPr lang="en-GB" dirty="0"/>
              <a:t> (</a:t>
            </a:r>
            <a:r>
              <a:rPr lang="en-GB" dirty="0" err="1"/>
              <a:t>entweder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Chancen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)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häufig</a:t>
            </a:r>
            <a:r>
              <a:rPr lang="en-GB" dirty="0"/>
              <a:t> der </a:t>
            </a:r>
            <a:r>
              <a:rPr lang="en-GB" dirty="0" err="1"/>
              <a:t>Auslöser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Maßnahmen</a:t>
            </a:r>
            <a:r>
              <a:rPr lang="en-GB" dirty="0"/>
              <a:t> und </a:t>
            </a:r>
            <a:r>
              <a:rPr lang="en-GB" dirty="0" err="1"/>
              <a:t>Veränderungen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Die </a:t>
            </a:r>
            <a:r>
              <a:rPr lang="en-GB" dirty="0" err="1"/>
              <a:t>Identifizierung</a:t>
            </a:r>
            <a:r>
              <a:rPr lang="en-GB" dirty="0"/>
              <a:t> der </a:t>
            </a:r>
            <a:r>
              <a:rPr lang="en-GB" dirty="0" err="1"/>
              <a:t>Lücke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"wo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jetzt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" und "wo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hinwollen</a:t>
            </a:r>
            <a:r>
              <a:rPr lang="en-GB" dirty="0"/>
              <a:t>"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entscheidend</a:t>
            </a:r>
            <a:r>
              <a:rPr lang="en-GB" dirty="0"/>
              <a:t>!!!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Die </a:t>
            </a:r>
            <a:r>
              <a:rPr lang="en-GB" dirty="0" err="1"/>
              <a:t>Vorteile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(a) </a:t>
            </a:r>
            <a:r>
              <a:rPr lang="en-GB" dirty="0" err="1"/>
              <a:t>systematischer</a:t>
            </a:r>
            <a:r>
              <a:rPr lang="en-GB" dirty="0"/>
              <a:t> </a:t>
            </a:r>
            <a:r>
              <a:rPr lang="en-GB" dirty="0" err="1"/>
              <a:t>Prozess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Entscheidungsfindung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(b) </a:t>
            </a:r>
            <a:r>
              <a:rPr lang="en-GB" dirty="0" err="1"/>
              <a:t>Rechtfertigung</a:t>
            </a:r>
            <a:r>
              <a:rPr lang="en-GB" dirty="0"/>
              <a:t> von </a:t>
            </a:r>
            <a:r>
              <a:rPr lang="en-GB" dirty="0" err="1"/>
              <a:t>Entscheidungen</a:t>
            </a:r>
            <a:r>
              <a:rPr lang="en-GB" dirty="0"/>
              <a:t>, bevor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getroffen</a:t>
            </a:r>
            <a:r>
              <a:rPr lang="en-GB" dirty="0"/>
              <a:t> </a:t>
            </a:r>
            <a:r>
              <a:rPr lang="en-GB" dirty="0" err="1"/>
              <a:t>werden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(c)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jede</a:t>
            </a:r>
            <a:r>
              <a:rPr lang="en-GB" dirty="0"/>
              <a:t> </a:t>
            </a:r>
            <a:r>
              <a:rPr lang="en-GB" dirty="0" err="1"/>
              <a:t>Projektgröße</a:t>
            </a:r>
            <a:r>
              <a:rPr lang="en-GB" dirty="0"/>
              <a:t>,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Zeitrahmen</a:t>
            </a:r>
            <a:r>
              <a:rPr lang="en-GB" dirty="0"/>
              <a:t> und </a:t>
            </a:r>
            <a:r>
              <a:rPr lang="en-GB" dirty="0" err="1"/>
              <a:t>jedes</a:t>
            </a:r>
            <a:r>
              <a:rPr lang="en-GB" dirty="0"/>
              <a:t> Budget </a:t>
            </a:r>
            <a:r>
              <a:rPr lang="en-GB" dirty="0" err="1"/>
              <a:t>skaliert</a:t>
            </a:r>
            <a:r>
              <a:rPr lang="en-GB" dirty="0"/>
              <a:t> </a:t>
            </a:r>
            <a:r>
              <a:rPr lang="en-GB" dirty="0" err="1"/>
              <a:t>werden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(d) </a:t>
            </a:r>
            <a:r>
              <a:rPr lang="en-GB" dirty="0" err="1"/>
              <a:t>bietet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reproduzierbares</a:t>
            </a:r>
            <a:r>
              <a:rPr lang="en-GB" dirty="0"/>
              <a:t> Modell, das von </a:t>
            </a:r>
            <a:r>
              <a:rPr lang="en-GB" dirty="0" err="1"/>
              <a:t>Anfängern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Experten</a:t>
            </a:r>
            <a:r>
              <a:rPr lang="en-GB" dirty="0"/>
              <a:t> </a:t>
            </a:r>
            <a:r>
              <a:rPr lang="en-GB" dirty="0" err="1"/>
              <a:t>angewendet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98512E-E7A2-42FA-BD2D-1DCCD567B23F}"/>
              </a:ext>
            </a:extLst>
          </p:cNvPr>
          <p:cNvSpPr txBox="1"/>
          <p:nvPr/>
        </p:nvSpPr>
        <p:spPr>
          <a:xfrm>
            <a:off x="4151522" y="6356647"/>
            <a:ext cx="3888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5.2.1m.pdf | 5.2.2m.pdf | 5.2.3m.pdf</a:t>
            </a:r>
            <a:endParaRPr lang="de-AT" sz="1600" b="1" dirty="0"/>
          </a:p>
        </p:txBody>
      </p:sp>
    </p:spTree>
    <p:extLst>
      <p:ext uri="{BB962C8B-B14F-4D97-AF65-F5344CB8AC3E}">
        <p14:creationId xmlns:p14="http://schemas.microsoft.com/office/powerpoint/2010/main" val="658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Bedarfsanalyse</a:t>
            </a:r>
            <a:r>
              <a:rPr lang="en-US" dirty="0"/>
              <a:t>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795333"/>
            <a:ext cx="5262240" cy="315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Es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einfach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Werkzeug</a:t>
            </a:r>
            <a:r>
              <a:rPr lang="en-GB" dirty="0"/>
              <a:t>, um </a:t>
            </a:r>
            <a:r>
              <a:rPr lang="en-GB" dirty="0" err="1"/>
              <a:t>bessere</a:t>
            </a:r>
            <a:r>
              <a:rPr lang="en-GB" dirty="0"/>
              <a:t> </a:t>
            </a:r>
            <a:r>
              <a:rPr lang="en-GB" dirty="0" err="1"/>
              <a:t>Entscheidungen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treffen</a:t>
            </a:r>
            <a:r>
              <a:rPr lang="en-GB" dirty="0"/>
              <a:t>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Man </a:t>
            </a:r>
            <a:r>
              <a:rPr lang="en-GB" dirty="0" err="1"/>
              <a:t>könnte</a:t>
            </a:r>
            <a:r>
              <a:rPr lang="en-GB" dirty="0"/>
              <a:t> es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Ergebnislücke</a:t>
            </a:r>
            <a:r>
              <a:rPr lang="en-GB" dirty="0"/>
              <a:t> </a:t>
            </a:r>
            <a:r>
              <a:rPr lang="en-GB" dirty="0" err="1"/>
              <a:t>definieren</a:t>
            </a:r>
            <a:r>
              <a:rPr lang="en-GB" dirty="0"/>
              <a:t> (Kaufman, Oakley-Browne, Watkins, &amp; Leigh, 2003)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 err="1"/>
              <a:t>Bedarf</a:t>
            </a:r>
            <a:r>
              <a:rPr lang="en-GB" b="1" dirty="0"/>
              <a:t> = </a:t>
            </a:r>
            <a:r>
              <a:rPr lang="en-GB" dirty="0"/>
              <a:t>die </a:t>
            </a:r>
            <a:r>
              <a:rPr lang="en-GB" dirty="0" err="1"/>
              <a:t>Differenz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aktuellen</a:t>
            </a:r>
            <a:r>
              <a:rPr lang="en-GB" dirty="0"/>
              <a:t> </a:t>
            </a:r>
            <a:r>
              <a:rPr lang="en-GB" dirty="0" err="1"/>
              <a:t>Leistungen</a:t>
            </a:r>
            <a:r>
              <a:rPr lang="en-GB" dirty="0"/>
              <a:t> und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gewünschten</a:t>
            </a:r>
            <a:r>
              <a:rPr lang="en-GB" dirty="0"/>
              <a:t> </a:t>
            </a:r>
            <a:r>
              <a:rPr lang="en-GB" dirty="0" err="1"/>
              <a:t>Leistungen</a:t>
            </a:r>
            <a:endParaRPr lang="en-GB" dirty="0"/>
          </a:p>
        </p:txBody>
      </p:sp>
      <p:pic>
        <p:nvPicPr>
          <p:cNvPr id="3" name="Picture 2" descr="A picture containing text, hanger&#10;&#10;Description automatically generated">
            <a:extLst>
              <a:ext uri="{FF2B5EF4-FFF2-40B4-BE49-F238E27FC236}">
                <a16:creationId xmlns:a16="http://schemas.microsoft.com/office/drawing/2014/main" id="{D92C6D49-E3C7-444B-877D-6F12A36EE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401" r="3748" b="2748"/>
          <a:stretch/>
        </p:blipFill>
        <p:spPr>
          <a:xfrm>
            <a:off x="6632405" y="2507106"/>
            <a:ext cx="5059669" cy="29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5" y="881242"/>
            <a:ext cx="10775378" cy="678815"/>
          </a:xfrm>
        </p:spPr>
        <p:txBody>
          <a:bodyPr>
            <a:normAutofit/>
          </a:bodyPr>
          <a:lstStyle/>
          <a:p>
            <a:r>
              <a:rPr lang="en-US" b="1" dirty="0"/>
              <a:t>Eine </a:t>
            </a:r>
            <a:r>
              <a:rPr lang="en-US" b="1" dirty="0" err="1"/>
              <a:t>Bedarfsanalyse</a:t>
            </a:r>
            <a:r>
              <a:rPr lang="en-US" b="1" dirty="0"/>
              <a:t> </a:t>
            </a:r>
            <a:r>
              <a:rPr lang="en-US" b="1" dirty="0" err="1"/>
              <a:t>durchführen</a:t>
            </a:r>
            <a:r>
              <a:rPr lang="en-US" b="1" dirty="0"/>
              <a:t> 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34" y="1810092"/>
            <a:ext cx="10372709" cy="3855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Schritt 1: </a:t>
            </a:r>
            <a:r>
              <a:rPr lang="en-US" i="1" dirty="0" err="1">
                <a:solidFill>
                  <a:schemeClr val="tx1"/>
                </a:solidFill>
              </a:rPr>
              <a:t>Identifikation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252907"/>
            <a:ext cx="10775379" cy="214154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1700" dirty="0" err="1">
                <a:solidFill>
                  <a:schemeClr val="tx1"/>
                </a:solidFill>
              </a:rPr>
              <a:t>Bestimmen</a:t>
            </a:r>
            <a:r>
              <a:rPr lang="en-GB" sz="1700" dirty="0">
                <a:solidFill>
                  <a:schemeClr val="tx1"/>
                </a:solidFill>
              </a:rPr>
              <a:t> Sie </a:t>
            </a:r>
            <a:r>
              <a:rPr lang="en-GB" sz="1700" dirty="0" err="1">
                <a:solidFill>
                  <a:schemeClr val="tx1"/>
                </a:solidFill>
              </a:rPr>
              <a:t>Ihre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internen</a:t>
            </a:r>
            <a:r>
              <a:rPr lang="en-GB" sz="1700" dirty="0">
                <a:solidFill>
                  <a:schemeClr val="tx1"/>
                </a:solidFill>
              </a:rPr>
              <a:t> und </a:t>
            </a:r>
            <a:r>
              <a:rPr lang="en-GB" sz="1700" dirty="0" err="1">
                <a:solidFill>
                  <a:schemeClr val="tx1"/>
                </a:solidFill>
              </a:rPr>
              <a:t>externen</a:t>
            </a:r>
            <a:r>
              <a:rPr lang="en-GB" sz="1700" dirty="0">
                <a:solidFill>
                  <a:schemeClr val="tx1"/>
                </a:solidFill>
              </a:rPr>
              <a:t> Partner </a:t>
            </a:r>
            <a:r>
              <a:rPr lang="en-GB" sz="1700" dirty="0" err="1">
                <a:solidFill>
                  <a:schemeClr val="tx1"/>
                </a:solidFill>
              </a:rPr>
              <a:t>für</a:t>
            </a:r>
            <a:r>
              <a:rPr lang="en-GB" sz="1700" dirty="0">
                <a:solidFill>
                  <a:schemeClr val="tx1"/>
                </a:solidFill>
              </a:rPr>
              <a:t> die </a:t>
            </a:r>
            <a:r>
              <a:rPr lang="en-GB" sz="1700" dirty="0" err="1">
                <a:solidFill>
                  <a:schemeClr val="tx1"/>
                </a:solidFill>
              </a:rPr>
              <a:t>Bedarfsanalyse</a:t>
            </a:r>
            <a:r>
              <a:rPr lang="en-GB" sz="17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700" dirty="0" err="1">
                <a:solidFill>
                  <a:schemeClr val="tx1"/>
                </a:solidFill>
              </a:rPr>
              <a:t>Bestimmen</a:t>
            </a:r>
            <a:r>
              <a:rPr lang="en-GB" sz="1700" dirty="0">
                <a:solidFill>
                  <a:schemeClr val="tx1"/>
                </a:solidFill>
              </a:rPr>
              <a:t> Sie, </a:t>
            </a:r>
            <a:r>
              <a:rPr lang="en-GB" sz="1700" dirty="0" err="1">
                <a:solidFill>
                  <a:schemeClr val="tx1"/>
                </a:solidFill>
              </a:rPr>
              <a:t>welche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Daten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erforderlich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sind</a:t>
            </a:r>
            <a:r>
              <a:rPr lang="en-GB" sz="1700" dirty="0">
                <a:solidFill>
                  <a:schemeClr val="tx1"/>
                </a:solidFill>
              </a:rPr>
              <a:t>, um den </a:t>
            </a:r>
            <a:r>
              <a:rPr lang="en-GB" sz="1700" dirty="0" err="1">
                <a:solidFill>
                  <a:schemeClr val="tx1"/>
                </a:solidFill>
              </a:rPr>
              <a:t>Bedarf</a:t>
            </a:r>
            <a:r>
              <a:rPr lang="en-GB" sz="1700" dirty="0">
                <a:solidFill>
                  <a:schemeClr val="tx1"/>
                </a:solidFill>
              </a:rPr>
              <a:t> auf </a:t>
            </a:r>
            <a:r>
              <a:rPr lang="en-GB" sz="1700" dirty="0" err="1">
                <a:solidFill>
                  <a:schemeClr val="tx1"/>
                </a:solidFill>
              </a:rPr>
              <a:t>strategischer</a:t>
            </a:r>
            <a:r>
              <a:rPr lang="en-GB" sz="1700" dirty="0">
                <a:solidFill>
                  <a:schemeClr val="tx1"/>
                </a:solidFill>
              </a:rPr>
              <a:t>, </a:t>
            </a:r>
            <a:r>
              <a:rPr lang="en-GB" sz="1700" dirty="0" err="1">
                <a:solidFill>
                  <a:schemeClr val="tx1"/>
                </a:solidFill>
              </a:rPr>
              <a:t>taktischer</a:t>
            </a:r>
            <a:r>
              <a:rPr lang="en-GB" sz="1700" dirty="0">
                <a:solidFill>
                  <a:schemeClr val="tx1"/>
                </a:solidFill>
              </a:rPr>
              <a:t> und </a:t>
            </a:r>
            <a:r>
              <a:rPr lang="en-GB" sz="1700" dirty="0" err="1">
                <a:solidFill>
                  <a:schemeClr val="tx1"/>
                </a:solidFill>
              </a:rPr>
              <a:t>operativer</a:t>
            </a:r>
            <a:r>
              <a:rPr lang="en-GB" sz="1700" dirty="0">
                <a:solidFill>
                  <a:schemeClr val="tx1"/>
                </a:solidFill>
              </a:rPr>
              <a:t> Ebene </a:t>
            </a:r>
            <a:r>
              <a:rPr lang="en-GB" sz="1700" dirty="0" err="1">
                <a:solidFill>
                  <a:schemeClr val="tx1"/>
                </a:solidFill>
              </a:rPr>
              <a:t>zu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ermitteln</a:t>
            </a:r>
            <a:r>
              <a:rPr lang="en-GB" sz="17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700" dirty="0" err="1">
                <a:solidFill>
                  <a:schemeClr val="tx1"/>
                </a:solidFill>
              </a:rPr>
              <a:t>Bestimmen</a:t>
            </a:r>
            <a:r>
              <a:rPr lang="en-GB" sz="1700" dirty="0">
                <a:solidFill>
                  <a:schemeClr val="tx1"/>
                </a:solidFill>
              </a:rPr>
              <a:t> Sie </a:t>
            </a:r>
            <a:r>
              <a:rPr lang="en-GB" sz="1700" dirty="0" err="1">
                <a:solidFill>
                  <a:schemeClr val="tx1"/>
                </a:solidFill>
              </a:rPr>
              <a:t>mögliche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Datenquellen</a:t>
            </a:r>
            <a:r>
              <a:rPr lang="en-GB" sz="17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700" dirty="0" err="1">
                <a:solidFill>
                  <a:schemeClr val="tx1"/>
                </a:solidFill>
              </a:rPr>
              <a:t>Sammeln</a:t>
            </a:r>
            <a:r>
              <a:rPr lang="en-GB" sz="1700" dirty="0">
                <a:solidFill>
                  <a:schemeClr val="tx1"/>
                </a:solidFill>
              </a:rPr>
              <a:t> Sie </a:t>
            </a:r>
            <a:r>
              <a:rPr lang="en-GB" sz="1700" dirty="0" err="1">
                <a:solidFill>
                  <a:schemeClr val="tx1"/>
                </a:solidFill>
              </a:rPr>
              <a:t>Informationen</a:t>
            </a:r>
            <a:r>
              <a:rPr lang="en-GB" sz="1700" dirty="0">
                <a:solidFill>
                  <a:schemeClr val="tx1"/>
                </a:solidFill>
              </a:rPr>
              <a:t> (Interviews, </a:t>
            </a:r>
            <a:r>
              <a:rPr lang="en-GB" sz="1700" dirty="0" err="1">
                <a:solidFill>
                  <a:schemeClr val="tx1"/>
                </a:solidFill>
              </a:rPr>
              <a:t>Umfragen</a:t>
            </a:r>
            <a:r>
              <a:rPr lang="en-GB" sz="1700" dirty="0">
                <a:solidFill>
                  <a:schemeClr val="tx1"/>
                </a:solidFill>
              </a:rPr>
              <a:t>, </a:t>
            </a:r>
            <a:r>
              <a:rPr lang="en-GB" sz="1700" dirty="0" err="1">
                <a:solidFill>
                  <a:schemeClr val="tx1"/>
                </a:solidFill>
              </a:rPr>
              <a:t>Fokusgruppen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usw</a:t>
            </a:r>
            <a:r>
              <a:rPr lang="en-GB" sz="1700" dirty="0">
                <a:solidFill>
                  <a:schemeClr val="tx1"/>
                </a:solidFill>
              </a:rPr>
              <a:t>.)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700" dirty="0" err="1">
                <a:solidFill>
                  <a:schemeClr val="tx1"/>
                </a:solidFill>
              </a:rPr>
              <a:t>Definieren</a:t>
            </a:r>
            <a:r>
              <a:rPr lang="en-GB" sz="1700" dirty="0">
                <a:solidFill>
                  <a:schemeClr val="tx1"/>
                </a:solidFill>
              </a:rPr>
              <a:t> Sie den </a:t>
            </a:r>
            <a:r>
              <a:rPr lang="en-GB" sz="1700" dirty="0" err="1">
                <a:solidFill>
                  <a:schemeClr val="tx1"/>
                </a:solidFill>
              </a:rPr>
              <a:t>endgültigen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Bedarf</a:t>
            </a:r>
            <a:r>
              <a:rPr lang="en-GB" sz="1700" dirty="0">
                <a:solidFill>
                  <a:schemeClr val="tx1"/>
                </a:solidFill>
              </a:rPr>
              <a:t> auf der </a:t>
            </a:r>
            <a:r>
              <a:rPr lang="en-GB" sz="1700" dirty="0" err="1">
                <a:solidFill>
                  <a:schemeClr val="tx1"/>
                </a:solidFill>
              </a:rPr>
              <a:t>Grundlage</a:t>
            </a:r>
            <a:r>
              <a:rPr lang="en-GB" sz="1700" dirty="0">
                <a:solidFill>
                  <a:schemeClr val="tx1"/>
                </a:solidFill>
              </a:rPr>
              <a:t> der </a:t>
            </a:r>
            <a:r>
              <a:rPr lang="en-GB" sz="1700" dirty="0" err="1">
                <a:solidFill>
                  <a:schemeClr val="tx1"/>
                </a:solidFill>
              </a:rPr>
              <a:t>Lücken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zwischen</a:t>
            </a:r>
            <a:r>
              <a:rPr lang="en-GB" sz="1700" dirty="0">
                <a:solidFill>
                  <a:schemeClr val="tx1"/>
                </a:solidFill>
              </a:rPr>
              <a:t> den </a:t>
            </a:r>
            <a:r>
              <a:rPr lang="en-GB" sz="1700" dirty="0" err="1">
                <a:solidFill>
                  <a:schemeClr val="tx1"/>
                </a:solidFill>
              </a:rPr>
              <a:t>aktuellen</a:t>
            </a:r>
            <a:r>
              <a:rPr lang="en-GB" sz="1700" dirty="0">
                <a:solidFill>
                  <a:schemeClr val="tx1"/>
                </a:solidFill>
              </a:rPr>
              <a:t> und den </a:t>
            </a:r>
            <a:r>
              <a:rPr lang="en-GB" sz="1700" dirty="0" err="1">
                <a:solidFill>
                  <a:schemeClr val="tx1"/>
                </a:solidFill>
              </a:rPr>
              <a:t>gewünschten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Ergebnissen</a:t>
            </a:r>
            <a:r>
              <a:rPr lang="en-GB" sz="17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lt-LT" sz="18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FC70AD2D-8209-4547-A59A-4EFECBC06FFF}"/>
              </a:ext>
            </a:extLst>
          </p:cNvPr>
          <p:cNvSpPr txBox="1">
            <a:spLocks/>
          </p:cNvSpPr>
          <p:nvPr/>
        </p:nvSpPr>
        <p:spPr>
          <a:xfrm>
            <a:off x="576834" y="4322423"/>
            <a:ext cx="10372709" cy="38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Schritt 2: </a:t>
            </a:r>
            <a:r>
              <a:rPr lang="en-US" i="1" dirty="0" err="1">
                <a:solidFill>
                  <a:schemeClr val="tx1"/>
                </a:solidFill>
              </a:rPr>
              <a:t>Analyse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13" name="Turinio vietos rezervavimo ženklas 6">
            <a:extLst>
              <a:ext uri="{FF2B5EF4-FFF2-40B4-BE49-F238E27FC236}">
                <a16:creationId xmlns:a16="http://schemas.microsoft.com/office/drawing/2014/main" id="{9FCDF243-E51F-4D98-8036-D1E71CD64E72}"/>
              </a:ext>
            </a:extLst>
          </p:cNvPr>
          <p:cNvSpPr txBox="1">
            <a:spLocks/>
          </p:cNvSpPr>
          <p:nvPr/>
        </p:nvSpPr>
        <p:spPr>
          <a:xfrm>
            <a:off x="576834" y="4669882"/>
            <a:ext cx="10775379" cy="1179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800" dirty="0" err="1">
                <a:solidFill>
                  <a:schemeClr val="tx1"/>
                </a:solidFill>
              </a:rPr>
              <a:t>Erstellen</a:t>
            </a:r>
            <a:r>
              <a:rPr lang="en-GB" sz="1800" dirty="0">
                <a:solidFill>
                  <a:schemeClr val="tx1"/>
                </a:solidFill>
              </a:rPr>
              <a:t> Sie </a:t>
            </a:r>
            <a:r>
              <a:rPr lang="en-GB" sz="1800" dirty="0" err="1">
                <a:solidFill>
                  <a:schemeClr val="tx1"/>
                </a:solidFill>
              </a:rPr>
              <a:t>eine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erste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Priorisierung</a:t>
            </a:r>
            <a:r>
              <a:rPr lang="en-GB" sz="1800" dirty="0">
                <a:solidFill>
                  <a:schemeClr val="tx1"/>
                </a:solidFill>
              </a:rPr>
              <a:t> der </a:t>
            </a:r>
            <a:r>
              <a:rPr lang="en-GB" sz="1800" dirty="0" err="1">
                <a:solidFill>
                  <a:schemeClr val="tx1"/>
                </a:solidFill>
              </a:rPr>
              <a:t>Bedürfnisse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>
                <a:solidFill>
                  <a:schemeClr val="tx1"/>
                </a:solidFill>
              </a:rPr>
              <a:t>Konzentrieren</a:t>
            </a:r>
            <a:r>
              <a:rPr lang="en-GB" sz="1800" dirty="0">
                <a:solidFill>
                  <a:schemeClr val="tx1"/>
                </a:solidFill>
              </a:rPr>
              <a:t> Sie </a:t>
            </a:r>
            <a:r>
              <a:rPr lang="en-GB" sz="1800" dirty="0" err="1">
                <a:solidFill>
                  <a:schemeClr val="tx1"/>
                </a:solidFill>
              </a:rPr>
              <a:t>sich</a:t>
            </a:r>
            <a:r>
              <a:rPr lang="en-GB" sz="1800" dirty="0">
                <a:solidFill>
                  <a:schemeClr val="tx1"/>
                </a:solidFill>
              </a:rPr>
              <a:t> auf die </a:t>
            </a:r>
            <a:r>
              <a:rPr lang="en-GB" sz="1800" dirty="0" err="1">
                <a:solidFill>
                  <a:schemeClr val="tx1"/>
                </a:solidFill>
              </a:rPr>
              <a:t>Bedürfnisse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mit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hoher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Priorität</a:t>
            </a:r>
            <a:r>
              <a:rPr lang="en-GB" sz="1800" dirty="0">
                <a:solidFill>
                  <a:schemeClr val="tx1"/>
                </a:solidFill>
              </a:rPr>
              <a:t> und </a:t>
            </a:r>
            <a:r>
              <a:rPr lang="en-GB" sz="1800" dirty="0" err="1">
                <a:solidFill>
                  <a:schemeClr val="tx1"/>
                </a:solidFill>
              </a:rPr>
              <a:t>prüfen</a:t>
            </a:r>
            <a:r>
              <a:rPr lang="en-GB" sz="1800" dirty="0">
                <a:solidFill>
                  <a:schemeClr val="tx1"/>
                </a:solidFill>
              </a:rPr>
              <a:t> Sie, was </a:t>
            </a:r>
            <a:r>
              <a:rPr lang="en-GB" sz="1800" dirty="0" err="1">
                <a:solidFill>
                  <a:schemeClr val="tx1"/>
                </a:solidFill>
              </a:rPr>
              <a:t>funktioniert</a:t>
            </a:r>
            <a:r>
              <a:rPr lang="en-GB" sz="1800" dirty="0">
                <a:solidFill>
                  <a:schemeClr val="tx1"/>
                </a:solidFill>
              </a:rPr>
              <a:t> und was </a:t>
            </a:r>
            <a:r>
              <a:rPr lang="en-GB" sz="1800" dirty="0" err="1">
                <a:solidFill>
                  <a:schemeClr val="tx1"/>
                </a:solidFill>
              </a:rPr>
              <a:t>nicht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>
                <a:solidFill>
                  <a:schemeClr val="tx1"/>
                </a:solidFill>
              </a:rPr>
              <a:t>Analysieren</a:t>
            </a:r>
            <a:r>
              <a:rPr lang="en-GB" sz="1800" dirty="0">
                <a:solidFill>
                  <a:schemeClr val="tx1"/>
                </a:solidFill>
              </a:rPr>
              <a:t> und </a:t>
            </a:r>
            <a:r>
              <a:rPr lang="en-GB" sz="1800" dirty="0" err="1">
                <a:solidFill>
                  <a:schemeClr val="tx1"/>
                </a:solidFill>
              </a:rPr>
              <a:t>Zusammenfassen</a:t>
            </a:r>
            <a:r>
              <a:rPr lang="en-GB" sz="1800" dirty="0">
                <a:solidFill>
                  <a:schemeClr val="tx1"/>
                </a:solidFill>
              </a:rPr>
              <a:t> der </a:t>
            </a:r>
            <a:r>
              <a:rPr lang="en-GB" sz="1800" dirty="0" err="1">
                <a:solidFill>
                  <a:schemeClr val="tx1"/>
                </a:solidFill>
              </a:rPr>
              <a:t>nützlichen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Informationen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lt-L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4" y="706826"/>
            <a:ext cx="10677725" cy="678815"/>
          </a:xfrm>
        </p:spPr>
        <p:txBody>
          <a:bodyPr>
            <a:normAutofit/>
          </a:bodyPr>
          <a:lstStyle/>
          <a:p>
            <a:r>
              <a:rPr lang="en-US" b="1" dirty="0"/>
              <a:t>Eine </a:t>
            </a:r>
            <a:r>
              <a:rPr lang="en-US" b="1" dirty="0" err="1"/>
              <a:t>Bedarfsanalyse</a:t>
            </a:r>
            <a:r>
              <a:rPr lang="en-US" b="1" dirty="0"/>
              <a:t> </a:t>
            </a:r>
            <a:r>
              <a:rPr lang="en-US" b="1" dirty="0" err="1"/>
              <a:t>durchführen</a:t>
            </a:r>
            <a:r>
              <a:rPr lang="en-US" b="1" dirty="0"/>
              <a:t> 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577" y="2050946"/>
            <a:ext cx="10372709" cy="38555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Schritt 3: </a:t>
            </a:r>
            <a:r>
              <a:rPr lang="en-US" sz="2800" i="1" dirty="0" err="1">
                <a:solidFill>
                  <a:schemeClr val="tx1"/>
                </a:solidFill>
              </a:rPr>
              <a:t>Entscheidungen</a:t>
            </a:r>
            <a:endParaRPr lang="lt-LT" sz="2800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599136"/>
            <a:ext cx="10775379" cy="26459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Der </a:t>
            </a:r>
            <a:r>
              <a:rPr lang="en-GB" dirty="0" err="1">
                <a:solidFill>
                  <a:schemeClr val="tx1"/>
                </a:solidFill>
              </a:rPr>
              <a:t>nächste</a:t>
            </a:r>
            <a:r>
              <a:rPr lang="en-GB" dirty="0">
                <a:solidFill>
                  <a:schemeClr val="tx1"/>
                </a:solidFill>
              </a:rPr>
              <a:t> und </a:t>
            </a:r>
            <a:r>
              <a:rPr lang="en-GB" dirty="0" err="1">
                <a:solidFill>
                  <a:schemeClr val="tx1"/>
                </a:solidFill>
              </a:rPr>
              <a:t>letzte</a:t>
            </a:r>
            <a:r>
              <a:rPr lang="en-GB" dirty="0">
                <a:solidFill>
                  <a:schemeClr val="tx1"/>
                </a:solidFill>
              </a:rPr>
              <a:t> Schritt </a:t>
            </a:r>
            <a:r>
              <a:rPr lang="en-GB" dirty="0" err="1">
                <a:solidFill>
                  <a:schemeClr val="tx1"/>
                </a:solidFill>
              </a:rPr>
              <a:t>ist</a:t>
            </a:r>
            <a:r>
              <a:rPr lang="en-GB" dirty="0">
                <a:solidFill>
                  <a:schemeClr val="tx1"/>
                </a:solidFill>
              </a:rPr>
              <a:t> das </a:t>
            </a:r>
            <a:r>
              <a:rPr lang="en-GB" dirty="0" err="1">
                <a:solidFill>
                  <a:schemeClr val="tx1"/>
                </a:solidFill>
              </a:rPr>
              <a:t>Treffen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komplexer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Entscheidungen</a:t>
            </a:r>
            <a:r>
              <a:rPr lang="en-GB" dirty="0">
                <a:solidFill>
                  <a:schemeClr val="tx1"/>
                </a:solidFill>
              </a:rPr>
              <a:t> auf der </a:t>
            </a:r>
            <a:r>
              <a:rPr lang="en-GB" dirty="0" err="1">
                <a:solidFill>
                  <a:schemeClr val="tx1"/>
                </a:solidFill>
              </a:rPr>
              <a:t>Grundlage</a:t>
            </a:r>
            <a:r>
              <a:rPr lang="en-GB" dirty="0">
                <a:solidFill>
                  <a:schemeClr val="tx1"/>
                </a:solidFill>
              </a:rPr>
              <a:t> der Analyse.</a:t>
            </a:r>
          </a:p>
          <a:p>
            <a:r>
              <a:rPr lang="en-GB" dirty="0">
                <a:solidFill>
                  <a:schemeClr val="tx1"/>
                </a:solidFill>
              </a:rPr>
              <a:t>Dieser Schritt </a:t>
            </a:r>
            <a:r>
              <a:rPr lang="en-GB" dirty="0" err="1">
                <a:solidFill>
                  <a:schemeClr val="tx1"/>
                </a:solidFill>
              </a:rPr>
              <a:t>ist</a:t>
            </a:r>
            <a:r>
              <a:rPr lang="en-GB" dirty="0">
                <a:solidFill>
                  <a:schemeClr val="tx1"/>
                </a:solidFill>
              </a:rPr>
              <a:t> oft </a:t>
            </a:r>
            <a:r>
              <a:rPr lang="en-GB" dirty="0" err="1">
                <a:solidFill>
                  <a:schemeClr val="tx1"/>
                </a:solidFill>
              </a:rPr>
              <a:t>auch</a:t>
            </a:r>
            <a:r>
              <a:rPr lang="en-GB" dirty="0">
                <a:solidFill>
                  <a:schemeClr val="tx1"/>
                </a:solidFill>
              </a:rPr>
              <a:t> der </a:t>
            </a:r>
            <a:r>
              <a:rPr lang="en-GB" dirty="0" err="1">
                <a:solidFill>
                  <a:schemeClr val="tx1"/>
                </a:solidFill>
              </a:rPr>
              <a:t>schwierigste</a:t>
            </a:r>
            <a:r>
              <a:rPr lang="en-GB" dirty="0">
                <a:solidFill>
                  <a:schemeClr val="tx1"/>
                </a:solidFill>
              </a:rPr>
              <a:t>, da:</a:t>
            </a:r>
          </a:p>
          <a:p>
            <a:pPr lvl="1"/>
            <a:r>
              <a:rPr lang="en-GB" sz="1700" dirty="0">
                <a:solidFill>
                  <a:schemeClr val="tx1"/>
                </a:solidFill>
              </a:rPr>
              <a:t>es </a:t>
            </a:r>
            <a:r>
              <a:rPr lang="en-GB" sz="1700" dirty="0" err="1">
                <a:solidFill>
                  <a:schemeClr val="tx1"/>
                </a:solidFill>
              </a:rPr>
              <a:t>konkurrierende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Interessen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für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bestimmte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Arten</a:t>
            </a:r>
            <a:r>
              <a:rPr lang="en-GB" sz="1700" dirty="0">
                <a:solidFill>
                  <a:schemeClr val="tx1"/>
                </a:solidFill>
              </a:rPr>
              <a:t> von </a:t>
            </a:r>
            <a:r>
              <a:rPr lang="en-GB" sz="1700" dirty="0" err="1">
                <a:solidFill>
                  <a:schemeClr val="tx1"/>
                </a:solidFill>
              </a:rPr>
              <a:t>Veränderungen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gibt</a:t>
            </a:r>
            <a:endParaRPr lang="en-GB" sz="1700" dirty="0">
              <a:solidFill>
                <a:schemeClr val="tx1"/>
              </a:solidFill>
            </a:endParaRPr>
          </a:p>
          <a:p>
            <a:pPr lvl="1"/>
            <a:r>
              <a:rPr lang="en-GB" sz="1700" dirty="0">
                <a:solidFill>
                  <a:schemeClr val="tx1"/>
                </a:solidFill>
              </a:rPr>
              <a:t>es </a:t>
            </a:r>
            <a:r>
              <a:rPr lang="en-GB" sz="1700" dirty="0" err="1">
                <a:solidFill>
                  <a:schemeClr val="tx1"/>
                </a:solidFill>
              </a:rPr>
              <a:t>schwierig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ist</a:t>
            </a:r>
            <a:r>
              <a:rPr lang="en-GB" sz="1700" dirty="0">
                <a:solidFill>
                  <a:schemeClr val="tx1"/>
                </a:solidFill>
              </a:rPr>
              <a:t>, </a:t>
            </a:r>
            <a:r>
              <a:rPr lang="en-GB" sz="1700" dirty="0" err="1">
                <a:solidFill>
                  <a:schemeClr val="tx1"/>
                </a:solidFill>
              </a:rPr>
              <a:t>sich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darauf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zu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einigen</a:t>
            </a:r>
            <a:r>
              <a:rPr lang="en-GB" sz="1700" dirty="0">
                <a:solidFill>
                  <a:schemeClr val="tx1"/>
                </a:solidFill>
              </a:rPr>
              <a:t>, </a:t>
            </a:r>
            <a:r>
              <a:rPr lang="en-GB" sz="1700" dirty="0" err="1">
                <a:solidFill>
                  <a:schemeClr val="tx1"/>
                </a:solidFill>
              </a:rPr>
              <a:t>welche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Kriterien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bei</a:t>
            </a:r>
            <a:r>
              <a:rPr lang="en-GB" sz="1700" dirty="0">
                <a:solidFill>
                  <a:schemeClr val="tx1"/>
                </a:solidFill>
              </a:rPr>
              <a:t> der </a:t>
            </a:r>
            <a:r>
              <a:rPr lang="en-GB" sz="1700" dirty="0" err="1">
                <a:solidFill>
                  <a:schemeClr val="tx1"/>
                </a:solidFill>
              </a:rPr>
              <a:t>Entscheidungsfindung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zugrunde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gelegt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werden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sollen</a:t>
            </a:r>
            <a:endParaRPr lang="en-GB" sz="1700" dirty="0">
              <a:solidFill>
                <a:schemeClr val="tx1"/>
              </a:solidFill>
            </a:endParaRPr>
          </a:p>
          <a:p>
            <a:pPr lvl="1"/>
            <a:r>
              <a:rPr lang="en-GB" sz="1700" dirty="0">
                <a:solidFill>
                  <a:schemeClr val="tx1"/>
                </a:solidFill>
              </a:rPr>
              <a:t>man </a:t>
            </a:r>
            <a:r>
              <a:rPr lang="en-GB" sz="1700" dirty="0" err="1">
                <a:solidFill>
                  <a:schemeClr val="tx1"/>
                </a:solidFill>
              </a:rPr>
              <a:t>möglicherweise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verhandeln</a:t>
            </a:r>
            <a:r>
              <a:rPr lang="en-GB" sz="1700" dirty="0">
                <a:solidFill>
                  <a:schemeClr val="tx1"/>
                </a:solidFill>
              </a:rPr>
              <a:t> und/</a:t>
            </a:r>
            <a:r>
              <a:rPr lang="en-GB" sz="1700" dirty="0" err="1">
                <a:solidFill>
                  <a:schemeClr val="tx1"/>
                </a:solidFill>
              </a:rPr>
              <a:t>oder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Kompromisse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 err="1">
                <a:solidFill>
                  <a:schemeClr val="tx1"/>
                </a:solidFill>
              </a:rPr>
              <a:t>eingehen</a:t>
            </a:r>
            <a:r>
              <a:rPr lang="en-GB" sz="1700" dirty="0">
                <a:solidFill>
                  <a:schemeClr val="tx1"/>
                </a:solidFill>
              </a:rPr>
              <a:t> muss</a:t>
            </a:r>
            <a:endParaRPr lang="lt-LT" sz="17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4380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88" y="1973580"/>
            <a:ext cx="4380282" cy="37779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Sie </a:t>
            </a:r>
            <a:r>
              <a:rPr lang="en-US" dirty="0" err="1">
                <a:solidFill>
                  <a:schemeClr val="tx1"/>
                </a:solidFill>
              </a:rPr>
              <a:t>lassen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zwei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Hauptkategorien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zusammenfassen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Instrumente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Techniken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Datenerhebung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Entscheidungsfindungs-instrumente</a:t>
            </a:r>
            <a:r>
              <a:rPr lang="en-US" dirty="0">
                <a:solidFill>
                  <a:schemeClr val="tx1"/>
                </a:solidFill>
              </a:rPr>
              <a:t> und -</a:t>
            </a:r>
            <a:r>
              <a:rPr lang="en-US" dirty="0" err="1">
                <a:solidFill>
                  <a:schemeClr val="tx1"/>
                </a:solidFill>
              </a:rPr>
              <a:t>techniken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Bedarfsanalyse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22BC-CB09-44C8-AB9C-A275E92A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Instrumente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die </a:t>
            </a:r>
            <a:r>
              <a:rPr lang="en-US" b="1" dirty="0" err="1"/>
              <a:t>Bedarfsanalyse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3E520-0275-466A-8F80-73CD959F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6907212" cy="40331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Einige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Beispiele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Instrumente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Methoden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9F928-45F6-4B71-BBA6-CB35FC74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0237"/>
            <a:ext cx="5157787" cy="3338003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Überprüfung</a:t>
            </a:r>
            <a:r>
              <a:rPr lang="en-US" sz="1800" dirty="0">
                <a:solidFill>
                  <a:schemeClr val="tx1"/>
                </a:solidFill>
              </a:rPr>
              <a:t> von </a:t>
            </a:r>
            <a:r>
              <a:rPr lang="en-US" sz="1800" dirty="0" err="1">
                <a:solidFill>
                  <a:schemeClr val="tx1"/>
                </a:solidFill>
              </a:rPr>
              <a:t>bereits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vorhandenen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Daten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Dokumenten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Geführte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Expertengespräche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Leitung</a:t>
            </a:r>
            <a:r>
              <a:rPr lang="en-US" sz="1800" dirty="0">
                <a:solidFill>
                  <a:schemeClr val="tx1"/>
                </a:solidFill>
              </a:rPr>
              <a:t> von </a:t>
            </a:r>
            <a:r>
              <a:rPr lang="en-US" sz="1800" dirty="0" err="1">
                <a:solidFill>
                  <a:schemeClr val="tx1"/>
                </a:solidFill>
              </a:rPr>
              <a:t>Fokusgruppen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Durchführung</a:t>
            </a:r>
            <a:r>
              <a:rPr lang="en-US" sz="1800" dirty="0">
                <a:solidFill>
                  <a:schemeClr val="tx1"/>
                </a:solidFill>
              </a:rPr>
              <a:t> von Interviews</a:t>
            </a:r>
          </a:p>
          <a:p>
            <a:r>
              <a:rPr lang="en-US" sz="1800" dirty="0">
                <a:solidFill>
                  <a:schemeClr val="tx1"/>
                </a:solidFill>
              </a:rPr>
              <a:t>Dual-Response-</a:t>
            </a:r>
            <a:r>
              <a:rPr lang="en-US" sz="1800" dirty="0" err="1">
                <a:solidFill>
                  <a:schemeClr val="tx1"/>
                </a:solidFill>
              </a:rPr>
              <a:t>Umfragen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SWOT-</a:t>
            </a:r>
            <a:r>
              <a:rPr lang="en-US" sz="1800" dirty="0" err="1">
                <a:solidFill>
                  <a:schemeClr val="tx1"/>
                </a:solidFill>
              </a:rPr>
              <a:t>Analyse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Beobachtungsdaten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Aufgaben-Analyse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D90990-08D4-49A3-820E-8501C5D9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F8C07D7-1CFC-4FBA-808B-EC10DF5BE54A}"/>
              </a:ext>
            </a:extLst>
          </p:cNvPr>
          <p:cNvSpPr/>
          <p:nvPr/>
        </p:nvSpPr>
        <p:spPr>
          <a:xfrm>
            <a:off x="6471821" y="2354691"/>
            <a:ext cx="5157787" cy="310718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521B4-0D84-448F-8D2E-B9107542C039}"/>
              </a:ext>
            </a:extLst>
          </p:cNvPr>
          <p:cNvSpPr txBox="1"/>
          <p:nvPr/>
        </p:nvSpPr>
        <p:spPr>
          <a:xfrm>
            <a:off x="7439417" y="3009531"/>
            <a:ext cx="3222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Zum</a:t>
            </a:r>
            <a:r>
              <a:rPr lang="en-US" sz="2400" b="1" dirty="0"/>
              <a:t> </a:t>
            </a:r>
            <a:r>
              <a:rPr lang="en-US" sz="2400" b="1" dirty="0" err="1"/>
              <a:t>Nachdenken</a:t>
            </a:r>
            <a:r>
              <a:rPr lang="en-US" sz="2400" b="1" dirty="0"/>
              <a:t>: </a:t>
            </a:r>
            <a:r>
              <a:rPr lang="en-US" sz="2000" b="1" dirty="0" err="1"/>
              <a:t>Welche</a:t>
            </a:r>
            <a:r>
              <a:rPr lang="en-US" sz="2000" b="1" dirty="0"/>
              <a:t> </a:t>
            </a:r>
            <a:r>
              <a:rPr lang="en-US" sz="2000" b="1" dirty="0" err="1"/>
              <a:t>Probleme</a:t>
            </a:r>
            <a:r>
              <a:rPr lang="en-US" sz="2000" b="1" dirty="0"/>
              <a:t> </a:t>
            </a:r>
            <a:r>
              <a:rPr lang="en-US" sz="2000" b="1" dirty="0" err="1"/>
              <a:t>könnten</a:t>
            </a:r>
            <a:r>
              <a:rPr lang="en-US" sz="2000" b="1" dirty="0"/>
              <a:t> </a:t>
            </a:r>
            <a:r>
              <a:rPr lang="en-US" sz="2000" b="1" dirty="0" err="1"/>
              <a:t>entstehen</a:t>
            </a:r>
            <a:r>
              <a:rPr lang="en-US" sz="2000" b="1" dirty="0"/>
              <a:t>, </a:t>
            </a:r>
            <a:r>
              <a:rPr lang="en-US" sz="2000" b="1" dirty="0" err="1"/>
              <a:t>wenn</a:t>
            </a:r>
            <a:r>
              <a:rPr lang="en-US" sz="2000" b="1" dirty="0"/>
              <a:t> </a:t>
            </a:r>
            <a:r>
              <a:rPr lang="en-US" sz="2000" b="1" dirty="0" err="1"/>
              <a:t>wir</a:t>
            </a:r>
            <a:r>
              <a:rPr lang="en-US" sz="2000" b="1" dirty="0"/>
              <a:t> die </a:t>
            </a:r>
            <a:r>
              <a:rPr lang="en-US" sz="2000" b="1" dirty="0" err="1"/>
              <a:t>Bedarfsanalyse</a:t>
            </a:r>
            <a:r>
              <a:rPr lang="en-US" sz="2000" b="1" dirty="0"/>
              <a:t> </a:t>
            </a:r>
            <a:r>
              <a:rPr lang="en-US" sz="2000" b="1" dirty="0" err="1"/>
              <a:t>bei</a:t>
            </a:r>
            <a:r>
              <a:rPr lang="en-US" sz="2000" b="1" dirty="0"/>
              <a:t> der </a:t>
            </a:r>
            <a:r>
              <a:rPr lang="en-US" sz="2000" b="1" dirty="0" err="1"/>
              <a:t>Planung</a:t>
            </a:r>
            <a:r>
              <a:rPr lang="en-US" sz="2000" b="1" dirty="0"/>
              <a:t> von </a:t>
            </a:r>
            <a:r>
              <a:rPr lang="en-US" sz="2000" b="1" dirty="0" err="1"/>
              <a:t>Veränderungen</a:t>
            </a:r>
            <a:r>
              <a:rPr lang="en-US" sz="2000" b="1" dirty="0"/>
              <a:t> </a:t>
            </a:r>
            <a:r>
              <a:rPr lang="en-US" sz="2000" b="1" dirty="0" err="1"/>
              <a:t>auslassen</a:t>
            </a:r>
            <a:r>
              <a:rPr lang="en-US" sz="2000" b="1" dirty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71976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1569</Words>
  <Application>Microsoft Office PowerPoint</Application>
  <PresentationFormat>Breitbild</PresentationFormat>
  <Paragraphs>187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Open Sans</vt:lpstr>
      <vt:lpstr>Open Sans Extrabold</vt:lpstr>
      <vt:lpstr>Open Sans Light</vt:lpstr>
      <vt:lpstr>Wingdings</vt:lpstr>
      <vt:lpstr>„Office“ tema</vt:lpstr>
      <vt:lpstr>Modul 5 Veränderung in Organisationen</vt:lpstr>
      <vt:lpstr>Inhalte</vt:lpstr>
      <vt:lpstr>Was ist der Veränderungskreislauf?</vt:lpstr>
      <vt:lpstr>Bedarfsanalyse (1)</vt:lpstr>
      <vt:lpstr>Bedarfsanalyse(2)</vt:lpstr>
      <vt:lpstr>Eine Bedarfsanalyse durchführen (1)</vt:lpstr>
      <vt:lpstr>Eine Bedarfsanalyse durchführen (2)</vt:lpstr>
      <vt:lpstr>Instrumente für die Bedarfsanalyse</vt:lpstr>
      <vt:lpstr>Instrumente für die Bedarfsanalyse </vt:lpstr>
      <vt:lpstr>Veränderung Implementieren (1)</vt:lpstr>
      <vt:lpstr>Veränderung Implementieren (2)</vt:lpstr>
      <vt:lpstr>Zum Nachdenken</vt:lpstr>
      <vt:lpstr>Veränderung absichern und evaluieren (1)</vt:lpstr>
      <vt:lpstr>Veränderung absichern und evaluieren (2)</vt:lpstr>
      <vt:lpstr>Zum Nachdenken</vt:lpstr>
      <vt:lpstr>Zusammenfassung</vt:lpstr>
      <vt:lpstr>Hausaufgabe</vt:lpstr>
      <vt:lpstr>Literatur</vt:lpstr>
      <vt:lpstr>Danke für Ihre Aufmerksamkeit Haben Sie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Edmund Panzenböck</cp:lastModifiedBy>
  <cp:revision>114</cp:revision>
  <cp:lastPrinted>2021-10-13T19:07:23Z</cp:lastPrinted>
  <dcterms:created xsi:type="dcterms:W3CDTF">2020-01-27T22:45:30Z</dcterms:created>
  <dcterms:modified xsi:type="dcterms:W3CDTF">2022-08-18T12:29:11Z</dcterms:modified>
</cp:coreProperties>
</file>