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33" r:id="rId3"/>
    <p:sldId id="332" r:id="rId4"/>
    <p:sldId id="340" r:id="rId5"/>
    <p:sldId id="309" r:id="rId6"/>
    <p:sldId id="322" r:id="rId7"/>
    <p:sldId id="314" r:id="rId8"/>
    <p:sldId id="327" r:id="rId9"/>
    <p:sldId id="316" r:id="rId10"/>
    <p:sldId id="323" r:id="rId11"/>
    <p:sldId id="318" r:id="rId12"/>
    <p:sldId id="334" r:id="rId13"/>
    <p:sldId id="317" r:id="rId14"/>
    <p:sldId id="335" r:id="rId15"/>
    <p:sldId id="325" r:id="rId16"/>
    <p:sldId id="336" r:id="rId17"/>
    <p:sldId id="345" r:id="rId18"/>
    <p:sldId id="313" r:id="rId19"/>
    <p:sldId id="330" r:id="rId20"/>
    <p:sldId id="338" r:id="rId21"/>
    <p:sldId id="344" r:id="rId22"/>
    <p:sldId id="339" r:id="rId23"/>
    <p:sldId id="342" r:id="rId24"/>
    <p:sldId id="343" r:id="rId25"/>
    <p:sldId id="331" r:id="rId26"/>
    <p:sldId id="265" r:id="rId27"/>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extLst>
      <p:ext uri="{19B8F6BF-5375-455C-9EA6-DF929625EA0E}">
        <p15:presenceInfo xmlns:p15="http://schemas.microsoft.com/office/powerpoint/2012/main" userId="Alek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EA9600"/>
    <a:srgbClr val="B23D12"/>
    <a:srgbClr val="B23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730056-E7ED-4F1D-8C85-F1418D11EA22}" v="72" dt="2022-07-31T19:54:33.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310" autoAdjust="0"/>
  </p:normalViewPr>
  <p:slideViewPr>
    <p:cSldViewPr snapToGrid="0" showGuides="1">
      <p:cViewPr varScale="1">
        <p:scale>
          <a:sx n="76" d="100"/>
          <a:sy n="76" d="100"/>
        </p:scale>
        <p:origin x="86" y="163"/>
      </p:cViewPr>
      <p:guideLst>
        <p:guide orient="horz" pos="2160"/>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41" d="100"/>
          <a:sy n="41" d="100"/>
        </p:scale>
        <p:origin x="1786"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Woldendorp" userId="b1e9083a-a84c-4d0e-8621-48b7e48ea49b" providerId="ADAL" clId="{AF730056-E7ED-4F1D-8C85-F1418D11EA22}"/>
    <pc:docChg chg="undo custSel addSld delSld modSld">
      <pc:chgData name="Jan Woldendorp" userId="b1e9083a-a84c-4d0e-8621-48b7e48ea49b" providerId="ADAL" clId="{AF730056-E7ED-4F1D-8C85-F1418D11EA22}" dt="2022-07-31T19:54:42.998" v="1819" actId="6549"/>
      <pc:docMkLst>
        <pc:docMk/>
      </pc:docMkLst>
      <pc:sldChg chg="modSp mod">
        <pc:chgData name="Jan Woldendorp" userId="b1e9083a-a84c-4d0e-8621-48b7e48ea49b" providerId="ADAL" clId="{AF730056-E7ED-4F1D-8C85-F1418D11EA22}" dt="2022-07-31T19:54:42.998" v="1819" actId="6549"/>
        <pc:sldMkLst>
          <pc:docMk/>
          <pc:sldMk cId="575510302" sldId="265"/>
        </pc:sldMkLst>
        <pc:spChg chg="mod">
          <ac:chgData name="Jan Woldendorp" userId="b1e9083a-a84c-4d0e-8621-48b7e48ea49b" providerId="ADAL" clId="{AF730056-E7ED-4F1D-8C85-F1418D11EA22}" dt="2022-07-31T19:54:42.998" v="1819" actId="6549"/>
          <ac:spMkLst>
            <pc:docMk/>
            <pc:sldMk cId="575510302" sldId="265"/>
            <ac:spMk id="13" creationId="{C846B201-1BEE-4ECD-886D-FCC666DE7BE5}"/>
          </ac:spMkLst>
        </pc:spChg>
      </pc:sldChg>
      <pc:sldChg chg="modSp mod">
        <pc:chgData name="Jan Woldendorp" userId="b1e9083a-a84c-4d0e-8621-48b7e48ea49b" providerId="ADAL" clId="{AF730056-E7ED-4F1D-8C85-F1418D11EA22}" dt="2022-07-31T19:14:36.132" v="207" actId="20577"/>
        <pc:sldMkLst>
          <pc:docMk/>
          <pc:sldMk cId="3383054626" sldId="309"/>
        </pc:sldMkLst>
        <pc:spChg chg="mod">
          <ac:chgData name="Jan Woldendorp" userId="b1e9083a-a84c-4d0e-8621-48b7e48ea49b" providerId="ADAL" clId="{AF730056-E7ED-4F1D-8C85-F1418D11EA22}" dt="2022-07-31T19:14:36.132" v="207" actId="20577"/>
          <ac:spMkLst>
            <pc:docMk/>
            <pc:sldMk cId="3383054626" sldId="309"/>
            <ac:spMk id="3" creationId="{00000000-0000-0000-0000-000000000000}"/>
          </ac:spMkLst>
        </pc:spChg>
      </pc:sldChg>
      <pc:sldChg chg="modSp mod">
        <pc:chgData name="Jan Woldendorp" userId="b1e9083a-a84c-4d0e-8621-48b7e48ea49b" providerId="ADAL" clId="{AF730056-E7ED-4F1D-8C85-F1418D11EA22}" dt="2022-07-31T19:45:30.869" v="1467" actId="20577"/>
        <pc:sldMkLst>
          <pc:docMk/>
          <pc:sldMk cId="978695333" sldId="313"/>
        </pc:sldMkLst>
        <pc:spChg chg="mod">
          <ac:chgData name="Jan Woldendorp" userId="b1e9083a-a84c-4d0e-8621-48b7e48ea49b" providerId="ADAL" clId="{AF730056-E7ED-4F1D-8C85-F1418D11EA22}" dt="2022-07-31T19:45:30.869" v="1467" actId="20577"/>
          <ac:spMkLst>
            <pc:docMk/>
            <pc:sldMk cId="978695333" sldId="313"/>
            <ac:spMk id="3" creationId="{00000000-0000-0000-0000-000000000000}"/>
          </ac:spMkLst>
        </pc:spChg>
      </pc:sldChg>
      <pc:sldChg chg="modSp mod">
        <pc:chgData name="Jan Woldendorp" userId="b1e9083a-a84c-4d0e-8621-48b7e48ea49b" providerId="ADAL" clId="{AF730056-E7ED-4F1D-8C85-F1418D11EA22}" dt="2022-07-31T19:17:19.076" v="383" actId="20577"/>
        <pc:sldMkLst>
          <pc:docMk/>
          <pc:sldMk cId="775806838" sldId="314"/>
        </pc:sldMkLst>
        <pc:spChg chg="mod">
          <ac:chgData name="Jan Woldendorp" userId="b1e9083a-a84c-4d0e-8621-48b7e48ea49b" providerId="ADAL" clId="{AF730056-E7ED-4F1D-8C85-F1418D11EA22}" dt="2022-07-31T19:16:39.908" v="373" actId="6549"/>
          <ac:spMkLst>
            <pc:docMk/>
            <pc:sldMk cId="775806838" sldId="314"/>
            <ac:spMk id="2" creationId="{00000000-0000-0000-0000-000000000000}"/>
          </ac:spMkLst>
        </pc:spChg>
        <pc:graphicFrameChg chg="modGraphic">
          <ac:chgData name="Jan Woldendorp" userId="b1e9083a-a84c-4d0e-8621-48b7e48ea49b" providerId="ADAL" clId="{AF730056-E7ED-4F1D-8C85-F1418D11EA22}" dt="2022-07-31T19:17:19.076" v="383" actId="20577"/>
          <ac:graphicFrameMkLst>
            <pc:docMk/>
            <pc:sldMk cId="775806838" sldId="314"/>
            <ac:graphicFrameMk id="6" creationId="{00000000-0000-0000-0000-000000000000}"/>
          </ac:graphicFrameMkLst>
        </pc:graphicFrameChg>
      </pc:sldChg>
      <pc:sldChg chg="modSp mod">
        <pc:chgData name="Jan Woldendorp" userId="b1e9083a-a84c-4d0e-8621-48b7e48ea49b" providerId="ADAL" clId="{AF730056-E7ED-4F1D-8C85-F1418D11EA22}" dt="2022-07-31T19:24:48.614" v="746" actId="27636"/>
        <pc:sldMkLst>
          <pc:docMk/>
          <pc:sldMk cId="1844037107" sldId="316"/>
        </pc:sldMkLst>
        <pc:spChg chg="mod">
          <ac:chgData name="Jan Woldendorp" userId="b1e9083a-a84c-4d0e-8621-48b7e48ea49b" providerId="ADAL" clId="{AF730056-E7ED-4F1D-8C85-F1418D11EA22}" dt="2022-07-31T19:19:04.085" v="451" actId="27636"/>
          <ac:spMkLst>
            <pc:docMk/>
            <pc:sldMk cId="1844037107" sldId="316"/>
            <ac:spMk id="2" creationId="{00000000-0000-0000-0000-000000000000}"/>
          </ac:spMkLst>
        </pc:spChg>
        <pc:spChg chg="mod">
          <ac:chgData name="Jan Woldendorp" userId="b1e9083a-a84c-4d0e-8621-48b7e48ea49b" providerId="ADAL" clId="{AF730056-E7ED-4F1D-8C85-F1418D11EA22}" dt="2022-07-31T19:24:48.614" v="746" actId="27636"/>
          <ac:spMkLst>
            <pc:docMk/>
            <pc:sldMk cId="1844037107" sldId="316"/>
            <ac:spMk id="3" creationId="{00000000-0000-0000-0000-000000000000}"/>
          </ac:spMkLst>
        </pc:spChg>
      </pc:sldChg>
      <pc:sldChg chg="modSp mod">
        <pc:chgData name="Jan Woldendorp" userId="b1e9083a-a84c-4d0e-8621-48b7e48ea49b" providerId="ADAL" clId="{AF730056-E7ED-4F1D-8C85-F1418D11EA22}" dt="2022-07-31T19:38:00.399" v="1149" actId="6549"/>
        <pc:sldMkLst>
          <pc:docMk/>
          <pc:sldMk cId="2097669209" sldId="317"/>
        </pc:sldMkLst>
        <pc:spChg chg="mod">
          <ac:chgData name="Jan Woldendorp" userId="b1e9083a-a84c-4d0e-8621-48b7e48ea49b" providerId="ADAL" clId="{AF730056-E7ED-4F1D-8C85-F1418D11EA22}" dt="2022-07-31T19:34:16.865" v="1032" actId="6549"/>
          <ac:spMkLst>
            <pc:docMk/>
            <pc:sldMk cId="2097669209" sldId="317"/>
            <ac:spMk id="2" creationId="{00000000-0000-0000-0000-000000000000}"/>
          </ac:spMkLst>
        </pc:spChg>
        <pc:spChg chg="mod">
          <ac:chgData name="Jan Woldendorp" userId="b1e9083a-a84c-4d0e-8621-48b7e48ea49b" providerId="ADAL" clId="{AF730056-E7ED-4F1D-8C85-F1418D11EA22}" dt="2022-07-31T19:38:00.399" v="1149" actId="6549"/>
          <ac:spMkLst>
            <pc:docMk/>
            <pc:sldMk cId="2097669209" sldId="317"/>
            <ac:spMk id="3" creationId="{00000000-0000-0000-0000-000000000000}"/>
          </ac:spMkLst>
        </pc:spChg>
      </pc:sldChg>
      <pc:sldChg chg="modSp mod">
        <pc:chgData name="Jan Woldendorp" userId="b1e9083a-a84c-4d0e-8621-48b7e48ea49b" providerId="ADAL" clId="{AF730056-E7ED-4F1D-8C85-F1418D11EA22}" dt="2022-07-31T19:35:44.464" v="1059" actId="6549"/>
        <pc:sldMkLst>
          <pc:docMk/>
          <pc:sldMk cId="3176757605" sldId="318"/>
        </pc:sldMkLst>
        <pc:spChg chg="mod">
          <ac:chgData name="Jan Woldendorp" userId="b1e9083a-a84c-4d0e-8621-48b7e48ea49b" providerId="ADAL" clId="{AF730056-E7ED-4F1D-8C85-F1418D11EA22}" dt="2022-07-31T19:35:44.464" v="1059" actId="6549"/>
          <ac:spMkLst>
            <pc:docMk/>
            <pc:sldMk cId="3176757605" sldId="318"/>
            <ac:spMk id="2" creationId="{00000000-0000-0000-0000-000000000000}"/>
          </ac:spMkLst>
        </pc:spChg>
        <pc:spChg chg="mod">
          <ac:chgData name="Jan Woldendorp" userId="b1e9083a-a84c-4d0e-8621-48b7e48ea49b" providerId="ADAL" clId="{AF730056-E7ED-4F1D-8C85-F1418D11EA22}" dt="2022-07-31T19:31:54.890" v="993" actId="20577"/>
          <ac:spMkLst>
            <pc:docMk/>
            <pc:sldMk cId="3176757605" sldId="318"/>
            <ac:spMk id="3" creationId="{00000000-0000-0000-0000-000000000000}"/>
          </ac:spMkLst>
        </pc:spChg>
      </pc:sldChg>
      <pc:sldChg chg="modSp mod">
        <pc:chgData name="Jan Woldendorp" userId="b1e9083a-a84c-4d0e-8621-48b7e48ea49b" providerId="ADAL" clId="{AF730056-E7ED-4F1D-8C85-F1418D11EA22}" dt="2022-07-31T19:16:12.482" v="356" actId="6549"/>
        <pc:sldMkLst>
          <pc:docMk/>
          <pc:sldMk cId="1497524831" sldId="322"/>
        </pc:sldMkLst>
        <pc:spChg chg="mod">
          <ac:chgData name="Jan Woldendorp" userId="b1e9083a-a84c-4d0e-8621-48b7e48ea49b" providerId="ADAL" clId="{AF730056-E7ED-4F1D-8C85-F1418D11EA22}" dt="2022-07-31T19:16:12.482" v="356" actId="6549"/>
          <ac:spMkLst>
            <pc:docMk/>
            <pc:sldMk cId="1497524831" sldId="322"/>
            <ac:spMk id="3" creationId="{00000000-0000-0000-0000-000000000000}"/>
          </ac:spMkLst>
        </pc:spChg>
      </pc:sldChg>
      <pc:sldChg chg="modSp mod">
        <pc:chgData name="Jan Woldendorp" userId="b1e9083a-a84c-4d0e-8621-48b7e48ea49b" providerId="ADAL" clId="{AF730056-E7ED-4F1D-8C85-F1418D11EA22}" dt="2022-07-31T19:29:04.883" v="859" actId="6549"/>
        <pc:sldMkLst>
          <pc:docMk/>
          <pc:sldMk cId="3328042913" sldId="323"/>
        </pc:sldMkLst>
        <pc:spChg chg="mod">
          <ac:chgData name="Jan Woldendorp" userId="b1e9083a-a84c-4d0e-8621-48b7e48ea49b" providerId="ADAL" clId="{AF730056-E7ED-4F1D-8C85-F1418D11EA22}" dt="2022-07-31T19:25:01.679" v="748" actId="6549"/>
          <ac:spMkLst>
            <pc:docMk/>
            <pc:sldMk cId="3328042913" sldId="323"/>
            <ac:spMk id="2" creationId="{00000000-0000-0000-0000-000000000000}"/>
          </ac:spMkLst>
        </pc:spChg>
        <pc:spChg chg="mod">
          <ac:chgData name="Jan Woldendorp" userId="b1e9083a-a84c-4d0e-8621-48b7e48ea49b" providerId="ADAL" clId="{AF730056-E7ED-4F1D-8C85-F1418D11EA22}" dt="2022-07-31T19:29:04.883" v="859" actId="6549"/>
          <ac:spMkLst>
            <pc:docMk/>
            <pc:sldMk cId="3328042913" sldId="323"/>
            <ac:spMk id="3" creationId="{00000000-0000-0000-0000-000000000000}"/>
          </ac:spMkLst>
        </pc:spChg>
      </pc:sldChg>
      <pc:sldChg chg="modSp mod">
        <pc:chgData name="Jan Woldendorp" userId="b1e9083a-a84c-4d0e-8621-48b7e48ea49b" providerId="ADAL" clId="{AF730056-E7ED-4F1D-8C85-F1418D11EA22}" dt="2022-07-31T19:42:54.446" v="1384" actId="27636"/>
        <pc:sldMkLst>
          <pc:docMk/>
          <pc:sldMk cId="691234314" sldId="325"/>
        </pc:sldMkLst>
        <pc:spChg chg="mod">
          <ac:chgData name="Jan Woldendorp" userId="b1e9083a-a84c-4d0e-8621-48b7e48ea49b" providerId="ADAL" clId="{AF730056-E7ED-4F1D-8C85-F1418D11EA22}" dt="2022-07-31T19:41:10.695" v="1273" actId="404"/>
          <ac:spMkLst>
            <pc:docMk/>
            <pc:sldMk cId="691234314" sldId="325"/>
            <ac:spMk id="2" creationId="{00000000-0000-0000-0000-000000000000}"/>
          </ac:spMkLst>
        </pc:spChg>
        <pc:spChg chg="mod">
          <ac:chgData name="Jan Woldendorp" userId="b1e9083a-a84c-4d0e-8621-48b7e48ea49b" providerId="ADAL" clId="{AF730056-E7ED-4F1D-8C85-F1418D11EA22}" dt="2022-07-31T19:42:54.446" v="1384" actId="27636"/>
          <ac:spMkLst>
            <pc:docMk/>
            <pc:sldMk cId="691234314" sldId="325"/>
            <ac:spMk id="3" creationId="{00000000-0000-0000-0000-000000000000}"/>
          </ac:spMkLst>
        </pc:spChg>
      </pc:sldChg>
      <pc:sldChg chg="modSp mod">
        <pc:chgData name="Jan Woldendorp" userId="b1e9083a-a84c-4d0e-8621-48b7e48ea49b" providerId="ADAL" clId="{AF730056-E7ED-4F1D-8C85-F1418D11EA22}" dt="2022-07-31T19:18:58.256" v="450" actId="1076"/>
        <pc:sldMkLst>
          <pc:docMk/>
          <pc:sldMk cId="2942069017" sldId="327"/>
        </pc:sldMkLst>
        <pc:spChg chg="mod">
          <ac:chgData name="Jan Woldendorp" userId="b1e9083a-a84c-4d0e-8621-48b7e48ea49b" providerId="ADAL" clId="{AF730056-E7ED-4F1D-8C85-F1418D11EA22}" dt="2022-07-31T19:18:58.256" v="450" actId="1076"/>
          <ac:spMkLst>
            <pc:docMk/>
            <pc:sldMk cId="2942069017" sldId="327"/>
            <ac:spMk id="3" creationId="{00000000-0000-0000-0000-000000000000}"/>
          </ac:spMkLst>
        </pc:spChg>
        <pc:spChg chg="mod">
          <ac:chgData name="Jan Woldendorp" userId="b1e9083a-a84c-4d0e-8621-48b7e48ea49b" providerId="ADAL" clId="{AF730056-E7ED-4F1D-8C85-F1418D11EA22}" dt="2022-07-31T19:18:50.700" v="447" actId="6549"/>
          <ac:spMkLst>
            <pc:docMk/>
            <pc:sldMk cId="2942069017" sldId="327"/>
            <ac:spMk id="6" creationId="{00000000-0000-0000-0000-000000000000}"/>
          </ac:spMkLst>
        </pc:spChg>
      </pc:sldChg>
      <pc:sldChg chg="modSp mod">
        <pc:chgData name="Jan Woldendorp" userId="b1e9083a-a84c-4d0e-8621-48b7e48ea49b" providerId="ADAL" clId="{AF730056-E7ED-4F1D-8C85-F1418D11EA22}" dt="2022-07-31T19:54:27.510" v="1800" actId="20577"/>
        <pc:sldMkLst>
          <pc:docMk/>
          <pc:sldMk cId="2144963625" sldId="331"/>
        </pc:sldMkLst>
        <pc:spChg chg="mod">
          <ac:chgData name="Jan Woldendorp" userId="b1e9083a-a84c-4d0e-8621-48b7e48ea49b" providerId="ADAL" clId="{AF730056-E7ED-4F1D-8C85-F1418D11EA22}" dt="2022-07-31T19:54:27.510" v="1800" actId="20577"/>
          <ac:spMkLst>
            <pc:docMk/>
            <pc:sldMk cId="2144963625" sldId="331"/>
            <ac:spMk id="2" creationId="{00000000-0000-0000-0000-000000000000}"/>
          </ac:spMkLst>
        </pc:spChg>
      </pc:sldChg>
      <pc:sldChg chg="modSp mod">
        <pc:chgData name="Jan Woldendorp" userId="b1e9083a-a84c-4d0e-8621-48b7e48ea49b" providerId="ADAL" clId="{AF730056-E7ED-4F1D-8C85-F1418D11EA22}" dt="2022-07-31T19:33:27.241" v="1027" actId="20577"/>
        <pc:sldMkLst>
          <pc:docMk/>
          <pc:sldMk cId="3818093958" sldId="334"/>
        </pc:sldMkLst>
        <pc:spChg chg="mod">
          <ac:chgData name="Jan Woldendorp" userId="b1e9083a-a84c-4d0e-8621-48b7e48ea49b" providerId="ADAL" clId="{AF730056-E7ED-4F1D-8C85-F1418D11EA22}" dt="2022-07-31T19:32:30.720" v="998" actId="27636"/>
          <ac:spMkLst>
            <pc:docMk/>
            <pc:sldMk cId="3818093958" sldId="334"/>
            <ac:spMk id="2" creationId="{00000000-0000-0000-0000-000000000000}"/>
          </ac:spMkLst>
        </pc:spChg>
        <pc:spChg chg="mod">
          <ac:chgData name="Jan Woldendorp" userId="b1e9083a-a84c-4d0e-8621-48b7e48ea49b" providerId="ADAL" clId="{AF730056-E7ED-4F1D-8C85-F1418D11EA22}" dt="2022-07-31T19:33:27.241" v="1027" actId="20577"/>
          <ac:spMkLst>
            <pc:docMk/>
            <pc:sldMk cId="3818093958" sldId="334"/>
            <ac:spMk id="3" creationId="{00000000-0000-0000-0000-000000000000}"/>
          </ac:spMkLst>
        </pc:spChg>
      </pc:sldChg>
      <pc:sldChg chg="modSp mod">
        <pc:chgData name="Jan Woldendorp" userId="b1e9083a-a84c-4d0e-8621-48b7e48ea49b" providerId="ADAL" clId="{AF730056-E7ED-4F1D-8C85-F1418D11EA22}" dt="2022-07-31T19:40:32.415" v="1253" actId="6549"/>
        <pc:sldMkLst>
          <pc:docMk/>
          <pc:sldMk cId="1910772572" sldId="335"/>
        </pc:sldMkLst>
        <pc:spChg chg="mod">
          <ac:chgData name="Jan Woldendorp" userId="b1e9083a-a84c-4d0e-8621-48b7e48ea49b" providerId="ADAL" clId="{AF730056-E7ED-4F1D-8C85-F1418D11EA22}" dt="2022-07-31T19:38:12.077" v="1154" actId="20577"/>
          <ac:spMkLst>
            <pc:docMk/>
            <pc:sldMk cId="1910772572" sldId="335"/>
            <ac:spMk id="2" creationId="{00000000-0000-0000-0000-000000000000}"/>
          </ac:spMkLst>
        </pc:spChg>
        <pc:spChg chg="mod">
          <ac:chgData name="Jan Woldendorp" userId="b1e9083a-a84c-4d0e-8621-48b7e48ea49b" providerId="ADAL" clId="{AF730056-E7ED-4F1D-8C85-F1418D11EA22}" dt="2022-07-31T19:40:32.415" v="1253" actId="6549"/>
          <ac:spMkLst>
            <pc:docMk/>
            <pc:sldMk cId="1910772572" sldId="335"/>
            <ac:spMk id="3" creationId="{00000000-0000-0000-0000-000000000000}"/>
          </ac:spMkLst>
        </pc:spChg>
      </pc:sldChg>
      <pc:sldChg chg="modSp mod">
        <pc:chgData name="Jan Woldendorp" userId="b1e9083a-a84c-4d0e-8621-48b7e48ea49b" providerId="ADAL" clId="{AF730056-E7ED-4F1D-8C85-F1418D11EA22}" dt="2022-07-31T19:45:01.518" v="1463" actId="6549"/>
        <pc:sldMkLst>
          <pc:docMk/>
          <pc:sldMk cId="1028814140" sldId="336"/>
        </pc:sldMkLst>
        <pc:spChg chg="mod">
          <ac:chgData name="Jan Woldendorp" userId="b1e9083a-a84c-4d0e-8621-48b7e48ea49b" providerId="ADAL" clId="{AF730056-E7ED-4F1D-8C85-F1418D11EA22}" dt="2022-07-31T19:43:04.350" v="1385" actId="27636"/>
          <ac:spMkLst>
            <pc:docMk/>
            <pc:sldMk cId="1028814140" sldId="336"/>
            <ac:spMk id="2" creationId="{00000000-0000-0000-0000-000000000000}"/>
          </ac:spMkLst>
        </pc:spChg>
        <pc:spChg chg="mod">
          <ac:chgData name="Jan Woldendorp" userId="b1e9083a-a84c-4d0e-8621-48b7e48ea49b" providerId="ADAL" clId="{AF730056-E7ED-4F1D-8C85-F1418D11EA22}" dt="2022-07-31T19:45:01.518" v="1463" actId="6549"/>
          <ac:spMkLst>
            <pc:docMk/>
            <pc:sldMk cId="1028814140" sldId="336"/>
            <ac:spMk id="3" creationId="{00000000-0000-0000-0000-000000000000}"/>
          </ac:spMkLst>
        </pc:spChg>
      </pc:sldChg>
      <pc:sldChg chg="add del">
        <pc:chgData name="Jan Woldendorp" userId="b1e9083a-a84c-4d0e-8621-48b7e48ea49b" providerId="ADAL" clId="{AF730056-E7ED-4F1D-8C85-F1418D11EA22}" dt="2022-07-31T19:45:58.630" v="1469" actId="47"/>
        <pc:sldMkLst>
          <pc:docMk/>
          <pc:sldMk cId="4145630112" sldId="338"/>
        </pc:sldMkLst>
      </pc:sldChg>
      <pc:sldChg chg="modSp mod">
        <pc:chgData name="Jan Woldendorp" userId="b1e9083a-a84c-4d0e-8621-48b7e48ea49b" providerId="ADAL" clId="{AF730056-E7ED-4F1D-8C85-F1418D11EA22}" dt="2022-07-31T19:49:28.822" v="1539" actId="27636"/>
        <pc:sldMkLst>
          <pc:docMk/>
          <pc:sldMk cId="2603372337" sldId="339"/>
        </pc:sldMkLst>
        <pc:spChg chg="mod">
          <ac:chgData name="Jan Woldendorp" userId="b1e9083a-a84c-4d0e-8621-48b7e48ea49b" providerId="ADAL" clId="{AF730056-E7ED-4F1D-8C85-F1418D11EA22}" dt="2022-07-31T19:49:28.822" v="1539" actId="27636"/>
          <ac:spMkLst>
            <pc:docMk/>
            <pc:sldMk cId="2603372337" sldId="339"/>
            <ac:spMk id="6" creationId="{00000000-0000-0000-0000-000000000000}"/>
          </ac:spMkLst>
        </pc:spChg>
      </pc:sldChg>
      <pc:sldChg chg="modSp mod">
        <pc:chgData name="Jan Woldendorp" userId="b1e9083a-a84c-4d0e-8621-48b7e48ea49b" providerId="ADAL" clId="{AF730056-E7ED-4F1D-8C85-F1418D11EA22}" dt="2022-07-31T19:13:16.346" v="135" actId="6549"/>
        <pc:sldMkLst>
          <pc:docMk/>
          <pc:sldMk cId="2956897825" sldId="340"/>
        </pc:sldMkLst>
        <pc:spChg chg="mod">
          <ac:chgData name="Jan Woldendorp" userId="b1e9083a-a84c-4d0e-8621-48b7e48ea49b" providerId="ADAL" clId="{AF730056-E7ED-4F1D-8C85-F1418D11EA22}" dt="2022-07-31T19:13:16.346" v="135" actId="6549"/>
          <ac:spMkLst>
            <pc:docMk/>
            <pc:sldMk cId="2956897825" sldId="340"/>
            <ac:spMk id="13" creationId="{CEF1B689-333A-4EBA-B0B8-D4853A6F83CC}"/>
          </ac:spMkLst>
        </pc:spChg>
        <pc:spChg chg="mod">
          <ac:chgData name="Jan Woldendorp" userId="b1e9083a-a84c-4d0e-8621-48b7e48ea49b" providerId="ADAL" clId="{AF730056-E7ED-4F1D-8C85-F1418D11EA22}" dt="2022-07-31T19:12:02.252" v="26" actId="20577"/>
          <ac:spMkLst>
            <pc:docMk/>
            <pc:sldMk cId="2956897825" sldId="340"/>
            <ac:spMk id="14" creationId="{B0AE554C-D68A-4657-B321-E64A4E2DEAEB}"/>
          </ac:spMkLst>
        </pc:spChg>
      </pc:sldChg>
      <pc:sldChg chg="modSp mod">
        <pc:chgData name="Jan Woldendorp" userId="b1e9083a-a84c-4d0e-8621-48b7e48ea49b" providerId="ADAL" clId="{AF730056-E7ED-4F1D-8C85-F1418D11EA22}" dt="2022-07-31T19:50:37.933" v="1567" actId="27636"/>
        <pc:sldMkLst>
          <pc:docMk/>
          <pc:sldMk cId="1122620871" sldId="342"/>
        </pc:sldMkLst>
        <pc:spChg chg="mod">
          <ac:chgData name="Jan Woldendorp" userId="b1e9083a-a84c-4d0e-8621-48b7e48ea49b" providerId="ADAL" clId="{AF730056-E7ED-4F1D-8C85-F1418D11EA22}" dt="2022-07-31T19:49:59.659" v="1559" actId="6549"/>
          <ac:spMkLst>
            <pc:docMk/>
            <pc:sldMk cId="1122620871" sldId="342"/>
            <ac:spMk id="2" creationId="{00000000-0000-0000-0000-000000000000}"/>
          </ac:spMkLst>
        </pc:spChg>
        <pc:spChg chg="mod">
          <ac:chgData name="Jan Woldendorp" userId="b1e9083a-a84c-4d0e-8621-48b7e48ea49b" providerId="ADAL" clId="{AF730056-E7ED-4F1D-8C85-F1418D11EA22}" dt="2022-07-31T19:50:37.933" v="1567" actId="27636"/>
          <ac:spMkLst>
            <pc:docMk/>
            <pc:sldMk cId="1122620871" sldId="342"/>
            <ac:spMk id="3" creationId="{00000000-0000-0000-0000-000000000000}"/>
          </ac:spMkLst>
        </pc:spChg>
      </pc:sldChg>
      <pc:sldChg chg="modSp mod">
        <pc:chgData name="Jan Woldendorp" userId="b1e9083a-a84c-4d0e-8621-48b7e48ea49b" providerId="ADAL" clId="{AF730056-E7ED-4F1D-8C85-F1418D11EA22}" dt="2022-07-31T19:54:04.504" v="1792" actId="6549"/>
        <pc:sldMkLst>
          <pc:docMk/>
          <pc:sldMk cId="4104420356" sldId="343"/>
        </pc:sldMkLst>
        <pc:spChg chg="mod">
          <ac:chgData name="Jan Woldendorp" userId="b1e9083a-a84c-4d0e-8621-48b7e48ea49b" providerId="ADAL" clId="{AF730056-E7ED-4F1D-8C85-F1418D11EA22}" dt="2022-07-31T19:50:55.189" v="1587" actId="6549"/>
          <ac:spMkLst>
            <pc:docMk/>
            <pc:sldMk cId="4104420356" sldId="343"/>
            <ac:spMk id="2" creationId="{00000000-0000-0000-0000-000000000000}"/>
          </ac:spMkLst>
        </pc:spChg>
        <pc:spChg chg="mod">
          <ac:chgData name="Jan Woldendorp" userId="b1e9083a-a84c-4d0e-8621-48b7e48ea49b" providerId="ADAL" clId="{AF730056-E7ED-4F1D-8C85-F1418D11EA22}" dt="2022-07-31T19:54:04.504" v="1792" actId="6549"/>
          <ac:spMkLst>
            <pc:docMk/>
            <pc:sldMk cId="4104420356" sldId="343"/>
            <ac:spMk id="3" creationId="{00000000-0000-0000-0000-000000000000}"/>
          </ac:spMkLst>
        </pc:spChg>
      </pc:sldChg>
      <pc:sldChg chg="modSp mod">
        <pc:chgData name="Jan Woldendorp" userId="b1e9083a-a84c-4d0e-8621-48b7e48ea49b" providerId="ADAL" clId="{AF730056-E7ED-4F1D-8C85-F1418D11EA22}" dt="2022-07-31T19:49:08.041" v="1538" actId="20577"/>
        <pc:sldMkLst>
          <pc:docMk/>
          <pc:sldMk cId="3558135158" sldId="344"/>
        </pc:sldMkLst>
        <pc:spChg chg="mod">
          <ac:chgData name="Jan Woldendorp" userId="b1e9083a-a84c-4d0e-8621-48b7e48ea49b" providerId="ADAL" clId="{AF730056-E7ED-4F1D-8C85-F1418D11EA22}" dt="2022-07-31T19:46:46.515" v="1505" actId="6549"/>
          <ac:spMkLst>
            <pc:docMk/>
            <pc:sldMk cId="3558135158" sldId="344"/>
            <ac:spMk id="2" creationId="{00000000-0000-0000-0000-000000000000}"/>
          </ac:spMkLst>
        </pc:spChg>
        <pc:spChg chg="mod">
          <ac:chgData name="Jan Woldendorp" userId="b1e9083a-a84c-4d0e-8621-48b7e48ea49b" providerId="ADAL" clId="{AF730056-E7ED-4F1D-8C85-F1418D11EA22}" dt="2022-07-31T19:48:38.482" v="1530" actId="404"/>
          <ac:spMkLst>
            <pc:docMk/>
            <pc:sldMk cId="3558135158" sldId="344"/>
            <ac:spMk id="6" creationId="{00000000-0000-0000-0000-000000000000}"/>
          </ac:spMkLst>
        </pc:spChg>
        <pc:spChg chg="mod">
          <ac:chgData name="Jan Woldendorp" userId="b1e9083a-a84c-4d0e-8621-48b7e48ea49b" providerId="ADAL" clId="{AF730056-E7ED-4F1D-8C85-F1418D11EA22}" dt="2022-07-31T19:48:42.290" v="1531" actId="20577"/>
          <ac:spMkLst>
            <pc:docMk/>
            <pc:sldMk cId="3558135158" sldId="344"/>
            <ac:spMk id="7" creationId="{00000000-0000-0000-0000-000000000000}"/>
          </ac:spMkLst>
        </pc:spChg>
        <pc:spChg chg="mod">
          <ac:chgData name="Jan Woldendorp" userId="b1e9083a-a84c-4d0e-8621-48b7e48ea49b" providerId="ADAL" clId="{AF730056-E7ED-4F1D-8C85-F1418D11EA22}" dt="2022-07-31T19:48:38.482" v="1530" actId="404"/>
          <ac:spMkLst>
            <pc:docMk/>
            <pc:sldMk cId="3558135158" sldId="344"/>
            <ac:spMk id="8" creationId="{00000000-0000-0000-0000-000000000000}"/>
          </ac:spMkLst>
        </pc:spChg>
        <pc:spChg chg="mod">
          <ac:chgData name="Jan Woldendorp" userId="b1e9083a-a84c-4d0e-8621-48b7e48ea49b" providerId="ADAL" clId="{AF730056-E7ED-4F1D-8C85-F1418D11EA22}" dt="2022-07-31T19:48:38.482" v="1530" actId="404"/>
          <ac:spMkLst>
            <pc:docMk/>
            <pc:sldMk cId="3558135158" sldId="344"/>
            <ac:spMk id="9" creationId="{00000000-0000-0000-0000-000000000000}"/>
          </ac:spMkLst>
        </pc:spChg>
        <pc:spChg chg="mod">
          <ac:chgData name="Jan Woldendorp" userId="b1e9083a-a84c-4d0e-8621-48b7e48ea49b" providerId="ADAL" clId="{AF730056-E7ED-4F1D-8C85-F1418D11EA22}" dt="2022-07-31T19:48:38.482" v="1530" actId="404"/>
          <ac:spMkLst>
            <pc:docMk/>
            <pc:sldMk cId="3558135158" sldId="344"/>
            <ac:spMk id="10" creationId="{00000000-0000-0000-0000-000000000000}"/>
          </ac:spMkLst>
        </pc:spChg>
        <pc:spChg chg="mod">
          <ac:chgData name="Jan Woldendorp" userId="b1e9083a-a84c-4d0e-8621-48b7e48ea49b" providerId="ADAL" clId="{AF730056-E7ED-4F1D-8C85-F1418D11EA22}" dt="2022-07-31T19:49:08.041" v="1538" actId="20577"/>
          <ac:spMkLst>
            <pc:docMk/>
            <pc:sldMk cId="3558135158" sldId="344"/>
            <ac:spMk id="11" creationId="{00000000-0000-0000-0000-000000000000}"/>
          </ac:spMkLst>
        </pc:spChg>
        <pc:spChg chg="mod">
          <ac:chgData name="Jan Woldendorp" userId="b1e9083a-a84c-4d0e-8621-48b7e48ea49b" providerId="ADAL" clId="{AF730056-E7ED-4F1D-8C85-F1418D11EA22}" dt="2022-07-31T19:48:38.482" v="1530" actId="404"/>
          <ac:spMkLst>
            <pc:docMk/>
            <pc:sldMk cId="3558135158" sldId="344"/>
            <ac:spMk id="12" creationId="{00000000-0000-0000-0000-000000000000}"/>
          </ac:spMkLst>
        </pc:spChg>
        <pc:spChg chg="mod">
          <ac:chgData name="Jan Woldendorp" userId="b1e9083a-a84c-4d0e-8621-48b7e48ea49b" providerId="ADAL" clId="{AF730056-E7ED-4F1D-8C85-F1418D11EA22}" dt="2022-07-31T19:48:49.584" v="1532" actId="1076"/>
          <ac:spMkLst>
            <pc:docMk/>
            <pc:sldMk cId="3558135158" sldId="344"/>
            <ac:spMk id="13" creationId="{00000000-0000-0000-0000-000000000000}"/>
          </ac:spMkLst>
        </pc:spChg>
        <pc:spChg chg="mod">
          <ac:chgData name="Jan Woldendorp" userId="b1e9083a-a84c-4d0e-8621-48b7e48ea49b" providerId="ADAL" clId="{AF730056-E7ED-4F1D-8C85-F1418D11EA22}" dt="2022-07-31T19:48:38.482" v="1530" actId="404"/>
          <ac:spMkLst>
            <pc:docMk/>
            <pc:sldMk cId="3558135158" sldId="344"/>
            <ac:spMk id="14" creationId="{00000000-0000-0000-0000-000000000000}"/>
          </ac:spMkLst>
        </pc:spChg>
        <pc:spChg chg="mod">
          <ac:chgData name="Jan Woldendorp" userId="b1e9083a-a84c-4d0e-8621-48b7e48ea49b" providerId="ADAL" clId="{AF730056-E7ED-4F1D-8C85-F1418D11EA22}" dt="2022-07-31T19:49:05.749" v="1537" actId="6549"/>
          <ac:spMkLst>
            <pc:docMk/>
            <pc:sldMk cId="3558135158" sldId="344"/>
            <ac:spMk id="15" creationId="{00000000-0000-0000-0000-000000000000}"/>
          </ac:spMkLst>
        </pc:spChg>
        <pc:spChg chg="mod">
          <ac:chgData name="Jan Woldendorp" userId="b1e9083a-a84c-4d0e-8621-48b7e48ea49b" providerId="ADAL" clId="{AF730056-E7ED-4F1D-8C85-F1418D11EA22}" dt="2022-07-31T19:48:38.482" v="1530" actId="404"/>
          <ac:spMkLst>
            <pc:docMk/>
            <pc:sldMk cId="3558135158" sldId="344"/>
            <ac:spMk id="16" creationId="{00000000-0000-0000-0000-000000000000}"/>
          </ac:spMkLst>
        </pc:spChg>
        <pc:spChg chg="mod">
          <ac:chgData name="Jan Woldendorp" userId="b1e9083a-a84c-4d0e-8621-48b7e48ea49b" providerId="ADAL" clId="{AF730056-E7ED-4F1D-8C85-F1418D11EA22}" dt="2022-07-31T19:48:38.482" v="1530" actId="404"/>
          <ac:spMkLst>
            <pc:docMk/>
            <pc:sldMk cId="3558135158" sldId="344"/>
            <ac:spMk id="17" creationId="{00000000-0000-0000-0000-000000000000}"/>
          </ac:spMkLst>
        </pc:spChg>
        <pc:spChg chg="mod">
          <ac:chgData name="Jan Woldendorp" userId="b1e9083a-a84c-4d0e-8621-48b7e48ea49b" providerId="ADAL" clId="{AF730056-E7ED-4F1D-8C85-F1418D11EA22}" dt="2022-07-31T19:48:38.482" v="1530" actId="404"/>
          <ac:spMkLst>
            <pc:docMk/>
            <pc:sldMk cId="3558135158" sldId="344"/>
            <ac:spMk id="21" creationId="{00000000-0000-0000-0000-000000000000}"/>
          </ac:spMkLst>
        </pc:spChg>
        <pc:spChg chg="mod">
          <ac:chgData name="Jan Woldendorp" userId="b1e9083a-a84c-4d0e-8621-48b7e48ea49b" providerId="ADAL" clId="{AF730056-E7ED-4F1D-8C85-F1418D11EA22}" dt="2022-07-31T19:49:01.488" v="1536" actId="20577"/>
          <ac:spMkLst>
            <pc:docMk/>
            <pc:sldMk cId="3558135158" sldId="344"/>
            <ac:spMk id="22" creationId="{00000000-0000-0000-0000-000000000000}"/>
          </ac:spMkLst>
        </pc:spChg>
        <pc:spChg chg="mod">
          <ac:chgData name="Jan Woldendorp" userId="b1e9083a-a84c-4d0e-8621-48b7e48ea49b" providerId="ADAL" clId="{AF730056-E7ED-4F1D-8C85-F1418D11EA22}" dt="2022-07-31T19:48:38.482" v="1530" actId="404"/>
          <ac:spMkLst>
            <pc:docMk/>
            <pc:sldMk cId="3558135158" sldId="344"/>
            <ac:spMk id="23" creationId="{00000000-0000-0000-0000-000000000000}"/>
          </ac:spMkLst>
        </pc:spChg>
        <pc:spChg chg="mod">
          <ac:chgData name="Jan Woldendorp" userId="b1e9083a-a84c-4d0e-8621-48b7e48ea49b" providerId="ADAL" clId="{AF730056-E7ED-4F1D-8C85-F1418D11EA22}" dt="2022-07-31T19:48:38.482" v="1530" actId="404"/>
          <ac:spMkLst>
            <pc:docMk/>
            <pc:sldMk cId="3558135158" sldId="344"/>
            <ac:spMk id="24" creationId="{00000000-0000-0000-0000-000000000000}"/>
          </ac:spMkLst>
        </pc:spChg>
        <pc:spChg chg="mod">
          <ac:chgData name="Jan Woldendorp" userId="b1e9083a-a84c-4d0e-8621-48b7e48ea49b" providerId="ADAL" clId="{AF730056-E7ED-4F1D-8C85-F1418D11EA22}" dt="2022-07-31T19:48:38.482" v="1530" actId="404"/>
          <ac:spMkLst>
            <pc:docMk/>
            <pc:sldMk cId="3558135158" sldId="344"/>
            <ac:spMk id="25" creationId="{00000000-0000-0000-0000-000000000000}"/>
          </ac:spMkLst>
        </pc:spChg>
        <pc:spChg chg="mod">
          <ac:chgData name="Jan Woldendorp" userId="b1e9083a-a84c-4d0e-8621-48b7e48ea49b" providerId="ADAL" clId="{AF730056-E7ED-4F1D-8C85-F1418D11EA22}" dt="2022-07-31T19:48:57.776" v="1534" actId="20577"/>
          <ac:spMkLst>
            <pc:docMk/>
            <pc:sldMk cId="3558135158" sldId="344"/>
            <ac:spMk id="26" creationId="{00000000-0000-0000-0000-000000000000}"/>
          </ac:spMkLst>
        </pc:spChg>
        <pc:spChg chg="mod">
          <ac:chgData name="Jan Woldendorp" userId="b1e9083a-a84c-4d0e-8621-48b7e48ea49b" providerId="ADAL" clId="{AF730056-E7ED-4F1D-8C85-F1418D11EA22}" dt="2022-07-31T19:48:38.482" v="1530" actId="404"/>
          <ac:spMkLst>
            <pc:docMk/>
            <pc:sldMk cId="3558135158" sldId="344"/>
            <ac:spMk id="27" creationId="{00000000-0000-0000-0000-000000000000}"/>
          </ac:spMkLst>
        </pc:spChg>
        <pc:spChg chg="mod">
          <ac:chgData name="Jan Woldendorp" userId="b1e9083a-a84c-4d0e-8621-48b7e48ea49b" providerId="ADAL" clId="{AF730056-E7ED-4F1D-8C85-F1418D11EA22}" dt="2022-07-31T19:48:38.482" v="1530" actId="404"/>
          <ac:spMkLst>
            <pc:docMk/>
            <pc:sldMk cId="3558135158" sldId="344"/>
            <ac:spMk id="28" creationId="{00000000-0000-0000-0000-000000000000}"/>
          </ac:spMkLst>
        </pc:spChg>
        <pc:grpChg chg="mod">
          <ac:chgData name="Jan Woldendorp" userId="b1e9083a-a84c-4d0e-8621-48b7e48ea49b" providerId="ADAL" clId="{AF730056-E7ED-4F1D-8C85-F1418D11EA22}" dt="2022-07-31T19:47:47.446" v="1529" actId="14100"/>
          <ac:grpSpMkLst>
            <pc:docMk/>
            <pc:sldMk cId="3558135158" sldId="344"/>
            <ac:grpSpMk id="5" creationId="{00000000-0000-0000-0000-000000000000}"/>
          </ac:grpSpMkLst>
        </pc:grpChg>
        <pc:grpChg chg="mod">
          <ac:chgData name="Jan Woldendorp" userId="b1e9083a-a84c-4d0e-8621-48b7e48ea49b" providerId="ADAL" clId="{AF730056-E7ED-4F1D-8C85-F1418D11EA22}" dt="2022-07-31T19:47:47.446" v="1529" actId="14100"/>
          <ac:grpSpMkLst>
            <pc:docMk/>
            <pc:sldMk cId="3558135158" sldId="344"/>
            <ac:grpSpMk id="20" creationId="{00000000-0000-0000-0000-000000000000}"/>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custT="1"/>
      <dgm:spPr/>
      <dgm:t>
        <a:bodyPr/>
        <a:lstStyle/>
        <a:p>
          <a:pPr algn="ctr">
            <a:buFont typeface="+mj-lt"/>
            <a:buNone/>
          </a:pPr>
          <a:r>
            <a:rPr lang="nl-NL" sz="1050" b="1" dirty="0">
              <a:solidFill>
                <a:schemeClr val="bg1"/>
              </a:solidFill>
            </a:rPr>
            <a:t>Versnellend tempo van technologische veranderingen
</a:t>
          </a:r>
          <a:endParaRPr lang="en-GB" sz="1050" b="1" dirty="0">
            <a:solidFill>
              <a:schemeClr val="bg1"/>
            </a:solidFill>
          </a:endParaRPr>
        </a:p>
      </dgm:t>
    </dgm:pt>
    <dgm:pt modelId="{20892C76-CD78-45AF-B3E1-3D76F2A37AFC}" type="parTrans" cxnId="{7210C9C8-6E30-45B8-A103-D9030BACDDB8}">
      <dgm:prSet/>
      <dgm:spPr/>
      <dgm:t>
        <a:bodyPr/>
        <a:lstStyle/>
        <a:p>
          <a:pPr algn="ctr"/>
          <a:endParaRPr lang="en-GB"/>
        </a:p>
      </dgm:t>
    </dgm:pt>
    <dgm:pt modelId="{41D5E014-00E4-4741-A5B2-53E79298F713}" type="sibTrans" cxnId="{7210C9C8-6E30-45B8-A103-D9030BACDDB8}">
      <dgm:prSet phldrT="01"/>
      <dgm:spPr/>
      <dgm:t>
        <a:bodyPr/>
        <a:lstStyle/>
        <a:p>
          <a:pPr algn="ctr"/>
          <a:r>
            <a:rPr lang="en-GB"/>
            <a:t>01</a:t>
          </a:r>
        </a:p>
      </dgm:t>
    </dgm:pt>
    <dgm:pt modelId="{37FE235D-A313-44D7-B3F6-820CFC7F1E6F}">
      <dgm:prSet custT="1"/>
      <dgm:spPr/>
      <dgm:t>
        <a:bodyPr/>
        <a:lstStyle/>
        <a:p>
          <a:pPr algn="ctr"/>
          <a:r>
            <a:rPr lang="nl-NL" sz="1050" b="1" i="0" noProof="0" dirty="0"/>
            <a:t>Demografische veranderingen</a:t>
          </a:r>
          <a:endParaRPr lang="en-GB" sz="1050" b="0" i="0" dirty="0"/>
        </a:p>
      </dgm:t>
    </dgm:pt>
    <dgm:pt modelId="{2EDE831A-F90F-4D9A-8E0B-DE0ABEA06136}" type="parTrans" cxnId="{903461EB-D9E6-468A-8608-3B4DA3FAE17A}">
      <dgm:prSet/>
      <dgm:spPr/>
      <dgm:t>
        <a:bodyPr/>
        <a:lstStyle/>
        <a:p>
          <a:pPr algn="ctr"/>
          <a:endParaRPr lang="en-GB"/>
        </a:p>
      </dgm:t>
    </dgm:pt>
    <dgm:pt modelId="{3715626F-6FB5-4039-8D0D-F000BD0B91FA}" type="sibTrans" cxnId="{903461EB-D9E6-468A-8608-3B4DA3FAE17A}">
      <dgm:prSet phldrT="02"/>
      <dgm:spPr/>
      <dgm:t>
        <a:bodyPr/>
        <a:lstStyle/>
        <a:p>
          <a:pPr algn="ctr"/>
          <a:r>
            <a:rPr lang="en-GB" dirty="0"/>
            <a:t>02</a:t>
          </a:r>
        </a:p>
      </dgm:t>
    </dgm:pt>
    <dgm:pt modelId="{4BB94112-F036-4259-A5D6-B0198A8B7B9D}">
      <dgm:prSet/>
      <dgm:spPr/>
      <dgm:t>
        <a:bodyPr/>
        <a:lstStyle/>
        <a:p>
          <a:pPr lvl="0" algn="ctr" defTabSz="755650">
            <a:lnSpc>
              <a:spcPct val="90000"/>
            </a:lnSpc>
            <a:spcBef>
              <a:spcPct val="0"/>
            </a:spcBef>
            <a:spcAft>
              <a:spcPct val="35000"/>
            </a:spcAft>
            <a:buFont typeface="+mj-lt"/>
            <a:buNone/>
          </a:pPr>
          <a:r>
            <a:rPr lang="sr-Latn-RS" b="1" dirty="0">
              <a:solidFill>
                <a:schemeClr val="bg1"/>
              </a:solidFill>
            </a:rPr>
            <a:t>COVID – 19 </a:t>
          </a:r>
        </a:p>
        <a:p>
          <a:pPr lvl="0" algn="ctr" defTabSz="755650">
            <a:lnSpc>
              <a:spcPct val="90000"/>
            </a:lnSpc>
            <a:spcBef>
              <a:spcPct val="0"/>
            </a:spcBef>
            <a:spcAft>
              <a:spcPct val="35000"/>
            </a:spcAft>
            <a:buFont typeface="+mj-lt"/>
            <a:buNone/>
          </a:pPr>
          <a:r>
            <a:rPr lang="en-US" b="1" noProof="0" dirty="0" err="1">
              <a:solidFill>
                <a:schemeClr val="bg1"/>
              </a:solidFill>
            </a:rPr>
            <a:t>Pandemie</a:t>
          </a:r>
          <a:r>
            <a:rPr lang="sr-Latn-RS" b="1" dirty="0">
              <a:solidFill>
                <a:schemeClr val="bg1"/>
              </a:solidFill>
            </a:rPr>
            <a:t> </a:t>
          </a:r>
          <a:endParaRPr lang="en-GB" dirty="0"/>
        </a:p>
        <a:p>
          <a:pPr algn="ct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pPr algn="ctr"/>
          <a:endParaRPr lang="en-GB"/>
        </a:p>
      </dgm:t>
    </dgm:pt>
    <dgm:pt modelId="{B8800921-5D7D-4B1C-B648-6397F7C11BDB}" type="sibTrans" cxnId="{042302BE-BE0B-4888-A679-80C51FAA7EEB}">
      <dgm:prSet phldrT="04"/>
      <dgm:spPr/>
      <dgm:t>
        <a:bodyPr/>
        <a:lstStyle/>
        <a:p>
          <a:pPr algn="ctr"/>
          <a:r>
            <a:rPr lang="en-GB" dirty="0"/>
            <a:t>04</a:t>
          </a:r>
        </a:p>
      </dgm:t>
    </dgm:pt>
    <dgm:pt modelId="{8AA400F1-2DAD-4C5E-A7AE-28B3A2F6B5D2}">
      <dgm:prSet/>
      <dgm:spPr/>
      <dgm:t>
        <a:bodyPr/>
        <a:lstStyle/>
        <a:p>
          <a:pPr marL="0" marR="0" lvl="0" indent="0" algn="ctr" defTabSz="914400" eaLnBrk="1" fontAlgn="auto" latinLnBrk="0" hangingPunct="1">
            <a:lnSpc>
              <a:spcPct val="100000"/>
            </a:lnSpc>
            <a:spcBef>
              <a:spcPts val="0"/>
            </a:spcBef>
            <a:spcAft>
              <a:spcPts val="0"/>
            </a:spcAft>
            <a:buClrTx/>
            <a:buSzTx/>
            <a:buFont typeface="+mj-lt"/>
            <a:buNone/>
            <a:tabLst/>
            <a:defRPr/>
          </a:pPr>
          <a:r>
            <a:rPr lang="en-US" b="1" i="0" noProof="0" dirty="0" err="1"/>
            <a:t>Klimaatverandering</a:t>
          </a:r>
          <a:r>
            <a:rPr lang="en-US" b="1" i="0" noProof="0" dirty="0"/>
            <a:t>
</a:t>
          </a:r>
        </a:p>
      </dgm:t>
    </dgm:pt>
    <dgm:pt modelId="{6FCCBD16-3537-48C9-A881-41A0E1C78FDB}" type="sibTrans" cxnId="{B2C2FAA5-F981-4D60-B0F0-5DE9C2C7FE10}">
      <dgm:prSet phldrT="03"/>
      <dgm:spPr/>
      <dgm:t>
        <a:bodyPr/>
        <a:lstStyle/>
        <a:p>
          <a:pPr algn="ctr"/>
          <a:r>
            <a:rPr lang="en-GB" dirty="0"/>
            <a:t>03</a:t>
          </a:r>
        </a:p>
      </dgm:t>
    </dgm:pt>
    <dgm:pt modelId="{DFAE832D-8D85-4045-A940-245A5CB1DAC0}" type="parTrans" cxnId="{B2C2FAA5-F981-4D60-B0F0-5DE9C2C7FE10}">
      <dgm:prSet/>
      <dgm:spPr/>
      <dgm:t>
        <a:bodyPr/>
        <a:lstStyle/>
        <a:p>
          <a:pPr algn="ctr"/>
          <a:endParaRPr lang="en-GB"/>
        </a:p>
      </dgm:t>
    </dgm:pt>
    <dgm:pt modelId="{20B9D2BE-B629-4B09-BF38-E0E3BF9DEBA4}">
      <dgm:prSet/>
      <dgm:spPr/>
      <dgm:t>
        <a:bodyPr/>
        <a:lstStyle/>
        <a:p>
          <a:pPr algn="ctr"/>
          <a:r>
            <a:rPr lang="sr-Latn-RS" b="1" i="0" noProof="0" dirty="0"/>
            <a:t>Globalisering</a:t>
          </a:r>
          <a:endParaRPr lang="en-US" b="1" i="0" noProof="0" dirty="0"/>
        </a:p>
        <a:p>
          <a:pPr algn="ctr">
            <a:buFont typeface="+mj-lt"/>
            <a:buAutoNum type="arabicPeriod"/>
          </a:pPr>
          <a:endParaRPr lang="en-GB" b="0" i="0" dirty="0"/>
        </a:p>
      </dgm:t>
    </dgm:pt>
    <dgm:pt modelId="{1A7E91E5-F57C-482E-82E0-2451106A3FC8}" type="parTrans" cxnId="{F5BB92B3-E842-40D7-B0AF-AC4505778FEE}">
      <dgm:prSet/>
      <dgm:spPr/>
      <dgm:t>
        <a:bodyPr/>
        <a:lstStyle/>
        <a:p>
          <a:pPr algn="ctr"/>
          <a:endParaRPr lang="en-US"/>
        </a:p>
      </dgm:t>
    </dgm:pt>
    <dgm:pt modelId="{030C850F-A707-4595-BE68-13664C14431D}" type="sibTrans" cxnId="{F5BB92B3-E842-40D7-B0AF-AC4505778FEE}">
      <dgm:prSet/>
      <dgm:spPr/>
      <dgm:t>
        <a:bodyPr/>
        <a:lstStyle/>
        <a:p>
          <a:pPr algn="ctr"/>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F29C8002-B835-4EBC-A8B2-7D0B6E59FF36}" type="presOf" srcId="{030C850F-A707-4595-BE68-13664C14431D}" destId="{F28DF6BC-2DCA-4F8F-91E2-A362C5473532}" srcOrd="0" destOrd="0" presId="urn:microsoft.com/office/officeart/2016/7/layout/LinearBlockProcessNumbered"/>
    <dgm:cxn modelId="{A5ED571C-1503-4B46-BCE6-2AFDFB55610F}" type="presOf" srcId="{8AA400F1-2DAD-4C5E-A7AE-28B3A2F6B5D2}" destId="{5710E9EF-EBD0-42F2-BB64-8F36A8B49B26}" srcOrd="1" destOrd="0" presId="urn:microsoft.com/office/officeart/2016/7/layout/LinearBlockProcessNumbered"/>
    <dgm:cxn modelId="{F99BF43F-8F70-45E2-B101-1248F3AC0D03}" type="presOf" srcId="{8AA400F1-2DAD-4C5E-A7AE-28B3A2F6B5D2}" destId="{C4A2D9FD-3FFA-4CBE-9E4F-004229F35DEC}" srcOrd="0" destOrd="0" presId="urn:microsoft.com/office/officeart/2016/7/layout/LinearBlockProcessNumbered"/>
    <dgm:cxn modelId="{7B764F5C-D407-4E76-B20E-1615677FB73E}" type="presOf" srcId="{41D5E014-00E4-4741-A5B2-53E79298F713}" destId="{BEDD5812-1115-4B8A-A19D-85AAFE354974}" srcOrd="0" destOrd="0" presId="urn:microsoft.com/office/officeart/2016/7/layout/LinearBlockProcessNumbered"/>
    <dgm:cxn modelId="{DD83876F-AD78-4B00-A8A9-7818262242EE}" type="presOf" srcId="{B8800921-5D7D-4B1C-B648-6397F7C11BDB}" destId="{23E3F2DC-471A-4ADF-8B75-839FF901E4EC}" srcOrd="0" destOrd="0" presId="urn:microsoft.com/office/officeart/2016/7/layout/LinearBlockProcessNumbered"/>
    <dgm:cxn modelId="{E5A9195A-BF48-40E3-83EB-1B758F97B04C}" type="presOf" srcId="{97DD52FA-8926-46F5-BD42-C476235ED686}" destId="{DBC4281D-C71B-4664-995C-7B7AB2EE42E2}" srcOrd="0" destOrd="0" presId="urn:microsoft.com/office/officeart/2016/7/layout/LinearBlockProcessNumbered"/>
    <dgm:cxn modelId="{B482C27F-C6E1-4FCD-892A-A02769BFF6B9}" type="presOf" srcId="{4BB94112-F036-4259-A5D6-B0198A8B7B9D}" destId="{166E0798-03A4-4980-8A23-C4DD7503F72C}" srcOrd="0" destOrd="0" presId="urn:microsoft.com/office/officeart/2016/7/layout/LinearBlockProcessNumbered"/>
    <dgm:cxn modelId="{39F3CE83-34BA-4C65-93D9-D3F830C9E0B8}" type="presOf" srcId="{8C982E7E-C4D1-42ED-9121-CE5900B3602D}" destId="{93517E33-9609-40E1-A04B-2BC457B04352}" srcOrd="0" destOrd="0" presId="urn:microsoft.com/office/officeart/2016/7/layout/LinearBlockProcessNumbered"/>
    <dgm:cxn modelId="{C52F4285-7A6E-401D-80C2-2AB1C51A6E2F}" type="presOf" srcId="{97DD52FA-8926-46F5-BD42-C476235ED686}" destId="{AFE06326-83F7-443C-BFD3-C5A597367D4B}" srcOrd="1" destOrd="0" presId="urn:microsoft.com/office/officeart/2016/7/layout/LinearBlockProcessNumbered"/>
    <dgm:cxn modelId="{BE3C868F-AA48-4981-9CE9-9F6CC164C066}" type="presOf" srcId="{37FE235D-A313-44D7-B3F6-820CFC7F1E6F}" destId="{6830736E-9DD1-41F4-BC1B-79E0CB339BC4}"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A56768AD-F6FB-4AAA-B3B3-0A2CF49099D9}" type="presOf" srcId="{20B9D2BE-B629-4B09-BF38-E0E3BF9DEBA4}" destId="{126F2B02-0981-4207-936B-F8F9DE01B1E1}" srcOrd="1"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0AE086B7-B509-448F-9762-93886339941D}" type="presOf" srcId="{6FCCBD16-3537-48C9-A881-41A0E1C78FDB}" destId="{06E3B730-F1E1-4C31-AA88-978153A3C3F4}"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16915AC4-3A01-4A9F-8D06-408B0FF20A0C}" type="presOf" srcId="{20B9D2BE-B629-4B09-BF38-E0E3BF9DEBA4}" destId="{8BCFB43A-7A5D-4907-941A-0C0C83EF4B4F}" srcOrd="0"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E3902FDE-C75D-4488-A3D8-0AE2A9FC0809}" type="presOf" srcId="{37FE235D-A313-44D7-B3F6-820CFC7F1E6F}" destId="{9C5372CC-55F9-41A2-B2A6-1914F78C1795}"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540761F8-7D07-49D8-88B7-F87069447582}" type="presOf" srcId="{4BB94112-F036-4259-A5D6-B0198A8B7B9D}" destId="{18A0F08D-97FC-40EE-9384-30886C9D8058}" srcOrd="1" destOrd="0" presId="urn:microsoft.com/office/officeart/2016/7/layout/LinearBlockProcessNumbered"/>
    <dgm:cxn modelId="{AC2917FD-B58B-4A60-B651-E877BDB94D3F}" type="presOf" srcId="{3715626F-6FB5-4039-8D0D-F000BD0B91FA}" destId="{616804D4-7870-46A6-B2A0-2CE8219FB9BB}" srcOrd="0" destOrd="0" presId="urn:microsoft.com/office/officeart/2016/7/layout/LinearBlockProcessNumbered"/>
    <dgm:cxn modelId="{BB0BA0F0-B152-487A-96A9-55FAB956211B}" type="presParOf" srcId="{93517E33-9609-40E1-A04B-2BC457B04352}" destId="{9F719ACC-AE4A-40FF-B6DB-4CFC1DC5E6D2}" srcOrd="0" destOrd="0" presId="urn:microsoft.com/office/officeart/2016/7/layout/LinearBlockProcessNumbered"/>
    <dgm:cxn modelId="{1AC29533-9EED-4775-AC70-FCBB170FA679}" type="presParOf" srcId="{9F719ACC-AE4A-40FF-B6DB-4CFC1DC5E6D2}" destId="{DBC4281D-C71B-4664-995C-7B7AB2EE42E2}" srcOrd="0" destOrd="0" presId="urn:microsoft.com/office/officeart/2016/7/layout/LinearBlockProcessNumbered"/>
    <dgm:cxn modelId="{32AE649D-FA10-482D-AFDB-6A38E0FCE98E}" type="presParOf" srcId="{9F719ACC-AE4A-40FF-B6DB-4CFC1DC5E6D2}" destId="{BEDD5812-1115-4B8A-A19D-85AAFE354974}" srcOrd="1" destOrd="0" presId="urn:microsoft.com/office/officeart/2016/7/layout/LinearBlockProcessNumbered"/>
    <dgm:cxn modelId="{8DEE68A7-9354-4917-B622-75D0741419A5}" type="presParOf" srcId="{9F719ACC-AE4A-40FF-B6DB-4CFC1DC5E6D2}" destId="{AFE06326-83F7-443C-BFD3-C5A597367D4B}" srcOrd="2" destOrd="0" presId="urn:microsoft.com/office/officeart/2016/7/layout/LinearBlockProcessNumbered"/>
    <dgm:cxn modelId="{FEF966B8-CBD8-4501-B6CC-7E782E2EE42C}" type="presParOf" srcId="{93517E33-9609-40E1-A04B-2BC457B04352}" destId="{97AD09E0-A391-43ED-921A-59444E810E1E}" srcOrd="1" destOrd="0" presId="urn:microsoft.com/office/officeart/2016/7/layout/LinearBlockProcessNumbered"/>
    <dgm:cxn modelId="{60C5B692-0029-452C-B75D-0126270E1131}" type="presParOf" srcId="{93517E33-9609-40E1-A04B-2BC457B04352}" destId="{AF1C2AC7-D46E-4BA0-8311-931587EC53CE}" srcOrd="2" destOrd="0" presId="urn:microsoft.com/office/officeart/2016/7/layout/LinearBlockProcessNumbered"/>
    <dgm:cxn modelId="{2AF2CF4C-3175-44D8-93AF-D0F98F3601E4}" type="presParOf" srcId="{AF1C2AC7-D46E-4BA0-8311-931587EC53CE}" destId="{9C5372CC-55F9-41A2-B2A6-1914F78C1795}" srcOrd="0" destOrd="0" presId="urn:microsoft.com/office/officeart/2016/7/layout/LinearBlockProcessNumbered"/>
    <dgm:cxn modelId="{3AFE423C-DE53-4D92-A358-0F01A6337E58}" type="presParOf" srcId="{AF1C2AC7-D46E-4BA0-8311-931587EC53CE}" destId="{616804D4-7870-46A6-B2A0-2CE8219FB9BB}" srcOrd="1" destOrd="0" presId="urn:microsoft.com/office/officeart/2016/7/layout/LinearBlockProcessNumbered"/>
    <dgm:cxn modelId="{28169FEF-EB5F-44B5-8AD9-9BC05BBF6413}" type="presParOf" srcId="{AF1C2AC7-D46E-4BA0-8311-931587EC53CE}" destId="{6830736E-9DD1-41F4-BC1B-79E0CB339BC4}" srcOrd="2" destOrd="0" presId="urn:microsoft.com/office/officeart/2016/7/layout/LinearBlockProcessNumbered"/>
    <dgm:cxn modelId="{2C501562-13AE-470A-B04F-19149FE25EA8}" type="presParOf" srcId="{93517E33-9609-40E1-A04B-2BC457B04352}" destId="{B11E35B1-820A-4B78-A94A-7CB2B31B32C6}" srcOrd="3" destOrd="0" presId="urn:microsoft.com/office/officeart/2016/7/layout/LinearBlockProcessNumbered"/>
    <dgm:cxn modelId="{9FBA36D4-9721-4D65-AC75-EC149658E008}" type="presParOf" srcId="{93517E33-9609-40E1-A04B-2BC457B04352}" destId="{5E006080-0930-4D03-8D52-84C0C771DC0D}" srcOrd="4" destOrd="0" presId="urn:microsoft.com/office/officeart/2016/7/layout/LinearBlockProcessNumbered"/>
    <dgm:cxn modelId="{88C5B3DA-8AD1-4C01-A517-60E3A6678A0A}" type="presParOf" srcId="{5E006080-0930-4D03-8D52-84C0C771DC0D}" destId="{8BCFB43A-7A5D-4907-941A-0C0C83EF4B4F}" srcOrd="0" destOrd="0" presId="urn:microsoft.com/office/officeart/2016/7/layout/LinearBlockProcessNumbered"/>
    <dgm:cxn modelId="{5B426188-D136-4433-8BB5-1D0A65FDE487}" type="presParOf" srcId="{5E006080-0930-4D03-8D52-84C0C771DC0D}" destId="{F28DF6BC-2DCA-4F8F-91E2-A362C5473532}" srcOrd="1" destOrd="0" presId="urn:microsoft.com/office/officeart/2016/7/layout/LinearBlockProcessNumbered"/>
    <dgm:cxn modelId="{C5386A05-D1B7-4499-84A6-9793C63E0F74}" type="presParOf" srcId="{5E006080-0930-4D03-8D52-84C0C771DC0D}" destId="{126F2B02-0981-4207-936B-F8F9DE01B1E1}" srcOrd="2" destOrd="0" presId="urn:microsoft.com/office/officeart/2016/7/layout/LinearBlockProcessNumbered"/>
    <dgm:cxn modelId="{612D6FE9-00C3-47A0-9F0A-93690696E7B1}" type="presParOf" srcId="{93517E33-9609-40E1-A04B-2BC457B04352}" destId="{19ED34A8-3F2A-4AAF-843E-6AE3DEC99199}" srcOrd="5" destOrd="0" presId="urn:microsoft.com/office/officeart/2016/7/layout/LinearBlockProcessNumbered"/>
    <dgm:cxn modelId="{69C7F292-EA22-4672-A87D-BB1441B73AB3}" type="presParOf" srcId="{93517E33-9609-40E1-A04B-2BC457B04352}" destId="{8588D146-0CA7-4D31-8760-8A29DB84E7C2}" srcOrd="6" destOrd="0" presId="urn:microsoft.com/office/officeart/2016/7/layout/LinearBlockProcessNumbered"/>
    <dgm:cxn modelId="{3D640CFC-E33C-4D7F-9173-E421F23408F3}" type="presParOf" srcId="{8588D146-0CA7-4D31-8760-8A29DB84E7C2}" destId="{C4A2D9FD-3FFA-4CBE-9E4F-004229F35DEC}" srcOrd="0" destOrd="0" presId="urn:microsoft.com/office/officeart/2016/7/layout/LinearBlockProcessNumbered"/>
    <dgm:cxn modelId="{0139CA85-5BC1-49B6-B617-29BA8C335931}" type="presParOf" srcId="{8588D146-0CA7-4D31-8760-8A29DB84E7C2}" destId="{06E3B730-F1E1-4C31-AA88-978153A3C3F4}" srcOrd="1" destOrd="0" presId="urn:microsoft.com/office/officeart/2016/7/layout/LinearBlockProcessNumbered"/>
    <dgm:cxn modelId="{89D7034A-7894-4139-934F-29CEEB391003}" type="presParOf" srcId="{8588D146-0CA7-4D31-8760-8A29DB84E7C2}" destId="{5710E9EF-EBD0-42F2-BB64-8F36A8B49B26}" srcOrd="2" destOrd="0" presId="urn:microsoft.com/office/officeart/2016/7/layout/LinearBlockProcessNumbered"/>
    <dgm:cxn modelId="{02073B92-3FFF-481B-AB8E-CA41CACA7101}" type="presParOf" srcId="{93517E33-9609-40E1-A04B-2BC457B04352}" destId="{AAD5CCC2-6A84-4CCD-969B-C9ABDC998B0D}" srcOrd="7" destOrd="0" presId="urn:microsoft.com/office/officeart/2016/7/layout/LinearBlockProcessNumbered"/>
    <dgm:cxn modelId="{518AFFBD-3EDA-4A32-B9CF-0130C58AE3EA}" type="presParOf" srcId="{93517E33-9609-40E1-A04B-2BC457B04352}" destId="{9E5AF944-9B16-4E43-B607-FD9F2CB46EB5}" srcOrd="8" destOrd="0" presId="urn:microsoft.com/office/officeart/2016/7/layout/LinearBlockProcessNumbered"/>
    <dgm:cxn modelId="{67A3C18A-F3F6-4606-AD72-762EB4CE2635}" type="presParOf" srcId="{9E5AF944-9B16-4E43-B607-FD9F2CB46EB5}" destId="{166E0798-03A4-4980-8A23-C4DD7503F72C}" srcOrd="0" destOrd="0" presId="urn:microsoft.com/office/officeart/2016/7/layout/LinearBlockProcessNumbered"/>
    <dgm:cxn modelId="{2F7C59FB-4D04-40DE-89C3-F3B35ED66C70}" type="presParOf" srcId="{9E5AF944-9B16-4E43-B607-FD9F2CB46EB5}" destId="{23E3F2DC-471A-4ADF-8B75-839FF901E4EC}" srcOrd="1" destOrd="0" presId="urn:microsoft.com/office/officeart/2016/7/layout/LinearBlockProcessNumbered"/>
    <dgm:cxn modelId="{E43BEC4B-03A6-426E-918E-8BDA0001AF96}"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6066" y="0"/>
          <a:ext cx="1896256" cy="160646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08" tIns="0" rIns="187308" bIns="330200" numCol="1" spcCol="1270" anchor="t" anchorCtr="0">
          <a:noAutofit/>
        </a:bodyPr>
        <a:lstStyle/>
        <a:p>
          <a:pPr marL="0" lvl="0" indent="0" algn="ctr" defTabSz="466725">
            <a:lnSpc>
              <a:spcPct val="90000"/>
            </a:lnSpc>
            <a:spcBef>
              <a:spcPct val="0"/>
            </a:spcBef>
            <a:spcAft>
              <a:spcPct val="35000"/>
            </a:spcAft>
            <a:buFont typeface="+mj-lt"/>
            <a:buNone/>
          </a:pPr>
          <a:r>
            <a:rPr lang="nl-NL" sz="1050" b="1" kern="1200" dirty="0">
              <a:solidFill>
                <a:schemeClr val="bg1"/>
              </a:solidFill>
            </a:rPr>
            <a:t>Versnellend tempo van technologische veranderingen
</a:t>
          </a:r>
          <a:endParaRPr lang="en-GB" sz="1050" b="1" kern="1200" dirty="0">
            <a:solidFill>
              <a:schemeClr val="bg1"/>
            </a:solidFill>
          </a:endParaRPr>
        </a:p>
      </dsp:txBody>
      <dsp:txXfrm>
        <a:off x="6066" y="642587"/>
        <a:ext cx="1896256" cy="963880"/>
      </dsp:txXfrm>
    </dsp:sp>
    <dsp:sp modelId="{BEDD5812-1115-4B8A-A19D-85AAFE354974}">
      <dsp:nvSpPr>
        <dsp:cNvPr id="0" name=""/>
        <dsp:cNvSpPr/>
      </dsp:nvSpPr>
      <dsp:spPr>
        <a:xfrm>
          <a:off x="6066" y="0"/>
          <a:ext cx="1896256" cy="642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7308" tIns="165100" rIns="187308" bIns="165100" numCol="1" spcCol="1270" anchor="ctr" anchorCtr="0">
          <a:noAutofit/>
        </a:bodyPr>
        <a:lstStyle/>
        <a:p>
          <a:pPr marL="0" lvl="0" indent="0" algn="ctr" defTabSz="889000">
            <a:lnSpc>
              <a:spcPct val="90000"/>
            </a:lnSpc>
            <a:spcBef>
              <a:spcPct val="0"/>
            </a:spcBef>
            <a:spcAft>
              <a:spcPct val="35000"/>
            </a:spcAft>
            <a:buNone/>
          </a:pPr>
          <a:r>
            <a:rPr lang="en-GB" sz="2000" kern="1200"/>
            <a:t>01</a:t>
          </a:r>
        </a:p>
      </dsp:txBody>
      <dsp:txXfrm>
        <a:off x="6066" y="0"/>
        <a:ext cx="1896256" cy="642587"/>
      </dsp:txXfrm>
    </dsp:sp>
    <dsp:sp modelId="{9C5372CC-55F9-41A2-B2A6-1914F78C1795}">
      <dsp:nvSpPr>
        <dsp:cNvPr id="0" name=""/>
        <dsp:cNvSpPr/>
      </dsp:nvSpPr>
      <dsp:spPr>
        <a:xfrm>
          <a:off x="2054023" y="0"/>
          <a:ext cx="1896256" cy="1606468"/>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08" tIns="0" rIns="187308" bIns="330200" numCol="1" spcCol="1270" anchor="t" anchorCtr="0">
          <a:noAutofit/>
        </a:bodyPr>
        <a:lstStyle/>
        <a:p>
          <a:pPr marL="0" lvl="0" indent="0" algn="ctr" defTabSz="466725">
            <a:lnSpc>
              <a:spcPct val="90000"/>
            </a:lnSpc>
            <a:spcBef>
              <a:spcPct val="0"/>
            </a:spcBef>
            <a:spcAft>
              <a:spcPct val="35000"/>
            </a:spcAft>
            <a:buNone/>
          </a:pPr>
          <a:r>
            <a:rPr lang="nl-NL" sz="1050" b="1" i="0" kern="1200" noProof="0" dirty="0"/>
            <a:t>Demografische veranderingen</a:t>
          </a:r>
          <a:endParaRPr lang="en-GB" sz="1050" b="0" i="0" kern="1200" dirty="0"/>
        </a:p>
      </dsp:txBody>
      <dsp:txXfrm>
        <a:off x="2054023" y="642587"/>
        <a:ext cx="1896256" cy="963880"/>
      </dsp:txXfrm>
    </dsp:sp>
    <dsp:sp modelId="{616804D4-7870-46A6-B2A0-2CE8219FB9BB}">
      <dsp:nvSpPr>
        <dsp:cNvPr id="0" name=""/>
        <dsp:cNvSpPr/>
      </dsp:nvSpPr>
      <dsp:spPr>
        <a:xfrm>
          <a:off x="2054023" y="0"/>
          <a:ext cx="1896256" cy="642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7308" tIns="165100" rIns="187308" bIns="165100" numCol="1" spcCol="1270" anchor="ctr" anchorCtr="0">
          <a:noAutofit/>
        </a:bodyPr>
        <a:lstStyle/>
        <a:p>
          <a:pPr marL="0" lvl="0" indent="0" algn="ctr" defTabSz="889000">
            <a:lnSpc>
              <a:spcPct val="90000"/>
            </a:lnSpc>
            <a:spcBef>
              <a:spcPct val="0"/>
            </a:spcBef>
            <a:spcAft>
              <a:spcPct val="35000"/>
            </a:spcAft>
            <a:buNone/>
          </a:pPr>
          <a:r>
            <a:rPr lang="en-GB" sz="2000" kern="1200" dirty="0"/>
            <a:t>02</a:t>
          </a:r>
        </a:p>
      </dsp:txBody>
      <dsp:txXfrm>
        <a:off x="2054023" y="0"/>
        <a:ext cx="1896256" cy="642587"/>
      </dsp:txXfrm>
    </dsp:sp>
    <dsp:sp modelId="{8BCFB43A-7A5D-4907-941A-0C0C83EF4B4F}">
      <dsp:nvSpPr>
        <dsp:cNvPr id="0" name=""/>
        <dsp:cNvSpPr/>
      </dsp:nvSpPr>
      <dsp:spPr>
        <a:xfrm>
          <a:off x="4101980" y="0"/>
          <a:ext cx="1896256" cy="1606468"/>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08" tIns="0" rIns="187308" bIns="330200" numCol="1" spcCol="1270" anchor="t" anchorCtr="0">
          <a:noAutofit/>
        </a:bodyPr>
        <a:lstStyle/>
        <a:p>
          <a:pPr marL="0" lvl="0" indent="0" algn="ctr" defTabSz="488950">
            <a:lnSpc>
              <a:spcPct val="90000"/>
            </a:lnSpc>
            <a:spcBef>
              <a:spcPct val="0"/>
            </a:spcBef>
            <a:spcAft>
              <a:spcPct val="35000"/>
            </a:spcAft>
            <a:buNone/>
          </a:pPr>
          <a:r>
            <a:rPr lang="sr-Latn-RS" sz="1100" b="1" i="0" kern="1200" noProof="0" dirty="0"/>
            <a:t>Globalisering</a:t>
          </a:r>
          <a:endParaRPr lang="en-US" sz="1100" b="1" i="0" kern="1200" noProof="0" dirty="0"/>
        </a:p>
        <a:p>
          <a:pPr marL="0" lvl="0" indent="0" algn="ctr" defTabSz="488950">
            <a:lnSpc>
              <a:spcPct val="90000"/>
            </a:lnSpc>
            <a:spcBef>
              <a:spcPct val="0"/>
            </a:spcBef>
            <a:spcAft>
              <a:spcPct val="35000"/>
            </a:spcAft>
            <a:buFont typeface="+mj-lt"/>
            <a:buNone/>
          </a:pPr>
          <a:endParaRPr lang="en-GB" sz="1100" b="0" i="0" kern="1200" dirty="0"/>
        </a:p>
      </dsp:txBody>
      <dsp:txXfrm>
        <a:off x="4101980" y="642587"/>
        <a:ext cx="1896256" cy="963880"/>
      </dsp:txXfrm>
    </dsp:sp>
    <dsp:sp modelId="{F28DF6BC-2DCA-4F8F-91E2-A362C5473532}">
      <dsp:nvSpPr>
        <dsp:cNvPr id="0" name=""/>
        <dsp:cNvSpPr/>
      </dsp:nvSpPr>
      <dsp:spPr>
        <a:xfrm>
          <a:off x="4101980" y="0"/>
          <a:ext cx="1896256" cy="642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7308" tIns="165100" rIns="187308" bIns="1651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101980" y="0"/>
        <a:ext cx="1896256" cy="642587"/>
      </dsp:txXfrm>
    </dsp:sp>
    <dsp:sp modelId="{C4A2D9FD-3FFA-4CBE-9E4F-004229F35DEC}">
      <dsp:nvSpPr>
        <dsp:cNvPr id="0" name=""/>
        <dsp:cNvSpPr/>
      </dsp:nvSpPr>
      <dsp:spPr>
        <a:xfrm>
          <a:off x="6149937" y="0"/>
          <a:ext cx="1896256" cy="1606468"/>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08" tIns="0" rIns="187308" bIns="33020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 typeface="+mj-lt"/>
            <a:buNone/>
            <a:tabLst/>
            <a:defRPr/>
          </a:pPr>
          <a:r>
            <a:rPr lang="en-US" sz="1100" b="1" i="0" kern="1200" noProof="0" dirty="0" err="1"/>
            <a:t>Klimaatverandering</a:t>
          </a:r>
          <a:r>
            <a:rPr lang="en-US" sz="1100" b="1" i="0" kern="1200" noProof="0" dirty="0"/>
            <a:t>
</a:t>
          </a:r>
        </a:p>
      </dsp:txBody>
      <dsp:txXfrm>
        <a:off x="6149937" y="642587"/>
        <a:ext cx="1896256" cy="963880"/>
      </dsp:txXfrm>
    </dsp:sp>
    <dsp:sp modelId="{06E3B730-F1E1-4C31-AA88-978153A3C3F4}">
      <dsp:nvSpPr>
        <dsp:cNvPr id="0" name=""/>
        <dsp:cNvSpPr/>
      </dsp:nvSpPr>
      <dsp:spPr>
        <a:xfrm>
          <a:off x="4128547" y="16527"/>
          <a:ext cx="1896256" cy="642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7308" tIns="165100" rIns="187308" bIns="165100" numCol="1" spcCol="1270" anchor="ctr" anchorCtr="0">
          <a:noAutofit/>
        </a:bodyPr>
        <a:lstStyle/>
        <a:p>
          <a:pPr marL="0" lvl="0" indent="0" algn="ctr" defTabSz="889000">
            <a:lnSpc>
              <a:spcPct val="90000"/>
            </a:lnSpc>
            <a:spcBef>
              <a:spcPct val="0"/>
            </a:spcBef>
            <a:spcAft>
              <a:spcPct val="35000"/>
            </a:spcAft>
            <a:buNone/>
          </a:pPr>
          <a:r>
            <a:rPr lang="en-GB" sz="2000" kern="1200" dirty="0"/>
            <a:t>03</a:t>
          </a:r>
        </a:p>
      </dsp:txBody>
      <dsp:txXfrm>
        <a:off x="4128547" y="16527"/>
        <a:ext cx="1896256" cy="642587"/>
      </dsp:txXfrm>
    </dsp:sp>
    <dsp:sp modelId="{166E0798-03A4-4980-8A23-C4DD7503F72C}">
      <dsp:nvSpPr>
        <dsp:cNvPr id="0" name=""/>
        <dsp:cNvSpPr/>
      </dsp:nvSpPr>
      <dsp:spPr>
        <a:xfrm>
          <a:off x="8197895" y="0"/>
          <a:ext cx="1896256" cy="1606468"/>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08" tIns="0" rIns="187308" bIns="330200" numCol="1" spcCol="1270" anchor="t" anchorCtr="0">
          <a:noAutofit/>
        </a:bodyPr>
        <a:lstStyle/>
        <a:p>
          <a:pPr marL="0" lvl="0" indent="0" algn="ctr" defTabSz="755650">
            <a:lnSpc>
              <a:spcPct val="90000"/>
            </a:lnSpc>
            <a:spcBef>
              <a:spcPct val="0"/>
            </a:spcBef>
            <a:spcAft>
              <a:spcPct val="35000"/>
            </a:spcAft>
            <a:buFont typeface="+mj-lt"/>
            <a:buNone/>
          </a:pPr>
          <a:r>
            <a:rPr lang="sr-Latn-RS" sz="1100" b="1" kern="1200" dirty="0">
              <a:solidFill>
                <a:schemeClr val="bg1"/>
              </a:solidFill>
            </a:rPr>
            <a:t>COVID – 19 </a:t>
          </a:r>
        </a:p>
        <a:p>
          <a:pPr marL="0" lvl="0" indent="0" algn="ctr" defTabSz="755650">
            <a:lnSpc>
              <a:spcPct val="90000"/>
            </a:lnSpc>
            <a:spcBef>
              <a:spcPct val="0"/>
            </a:spcBef>
            <a:spcAft>
              <a:spcPct val="35000"/>
            </a:spcAft>
            <a:buFont typeface="+mj-lt"/>
            <a:buNone/>
          </a:pPr>
          <a:r>
            <a:rPr lang="en-US" sz="1100" b="1" kern="1200" noProof="0" dirty="0" err="1">
              <a:solidFill>
                <a:schemeClr val="bg1"/>
              </a:solidFill>
            </a:rPr>
            <a:t>Pandemie</a:t>
          </a:r>
          <a:r>
            <a:rPr lang="sr-Latn-RS" sz="1100" b="1" kern="1200" dirty="0">
              <a:solidFill>
                <a:schemeClr val="bg1"/>
              </a:solidFill>
            </a:rPr>
            <a:t> </a:t>
          </a:r>
          <a:endParaRPr lang="en-GB" sz="1100" kern="1200" dirty="0"/>
        </a:p>
        <a:p>
          <a:pPr marL="0" indent="0" algn="ctr" defTabSz="755650">
            <a:lnSpc>
              <a:spcPct val="90000"/>
            </a:lnSpc>
            <a:spcBef>
              <a:spcPct val="0"/>
            </a:spcBef>
            <a:spcAft>
              <a:spcPct val="35000"/>
            </a:spcAft>
            <a:buFont typeface="+mj-lt"/>
            <a:buNone/>
          </a:pPr>
          <a:endParaRPr lang="en-US" sz="1100" b="1" i="0" kern="1200" noProof="0" dirty="0"/>
        </a:p>
      </dsp:txBody>
      <dsp:txXfrm>
        <a:off x="8197895" y="642587"/>
        <a:ext cx="1896256" cy="963880"/>
      </dsp:txXfrm>
    </dsp:sp>
    <dsp:sp modelId="{23E3F2DC-471A-4ADF-8B75-839FF901E4EC}">
      <dsp:nvSpPr>
        <dsp:cNvPr id="0" name=""/>
        <dsp:cNvSpPr/>
      </dsp:nvSpPr>
      <dsp:spPr>
        <a:xfrm>
          <a:off x="6182325" y="16527"/>
          <a:ext cx="1896256" cy="642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7308" tIns="165100" rIns="187308" bIns="165100" numCol="1" spcCol="1270" anchor="ctr" anchorCtr="0">
          <a:noAutofit/>
        </a:bodyPr>
        <a:lstStyle/>
        <a:p>
          <a:pPr marL="0" lvl="0" indent="0" algn="ctr" defTabSz="889000">
            <a:lnSpc>
              <a:spcPct val="90000"/>
            </a:lnSpc>
            <a:spcBef>
              <a:spcPct val="0"/>
            </a:spcBef>
            <a:spcAft>
              <a:spcPct val="35000"/>
            </a:spcAft>
            <a:buNone/>
          </a:pPr>
          <a:r>
            <a:rPr lang="en-GB" sz="2000" kern="1200" dirty="0"/>
            <a:t>04</a:t>
          </a:r>
        </a:p>
      </dsp:txBody>
      <dsp:txXfrm>
        <a:off x="6182325" y="16527"/>
        <a:ext cx="1896256" cy="642587"/>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2022-07-31</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‹nr.›</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a:t>
            </a:fld>
            <a:endParaRPr lang="lt-LT"/>
          </a:p>
        </p:txBody>
      </p:sp>
    </p:spTree>
    <p:extLst>
      <p:ext uri="{BB962C8B-B14F-4D97-AF65-F5344CB8AC3E}">
        <p14:creationId xmlns:p14="http://schemas.microsoft.com/office/powerpoint/2010/main" val="1329675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19</a:t>
            </a:fld>
            <a:endParaRPr lang="lt-LT"/>
          </a:p>
        </p:txBody>
      </p:sp>
    </p:spTree>
    <p:extLst>
      <p:ext uri="{BB962C8B-B14F-4D97-AF65-F5344CB8AC3E}">
        <p14:creationId xmlns:p14="http://schemas.microsoft.com/office/powerpoint/2010/main" val="1591401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20</a:t>
            </a:fld>
            <a:endParaRPr lang="lt-LT"/>
          </a:p>
        </p:txBody>
      </p:sp>
    </p:spTree>
    <p:extLst>
      <p:ext uri="{BB962C8B-B14F-4D97-AF65-F5344CB8AC3E}">
        <p14:creationId xmlns:p14="http://schemas.microsoft.com/office/powerpoint/2010/main" val="2457579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21</a:t>
            </a:fld>
            <a:endParaRPr lang="lt-LT"/>
          </a:p>
        </p:txBody>
      </p:sp>
    </p:spTree>
    <p:extLst>
      <p:ext uri="{BB962C8B-B14F-4D97-AF65-F5344CB8AC3E}">
        <p14:creationId xmlns:p14="http://schemas.microsoft.com/office/powerpoint/2010/main" val="1003918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23</a:t>
            </a:fld>
            <a:endParaRPr lang="lt-LT"/>
          </a:p>
        </p:txBody>
      </p:sp>
    </p:spTree>
    <p:extLst>
      <p:ext uri="{BB962C8B-B14F-4D97-AF65-F5344CB8AC3E}">
        <p14:creationId xmlns:p14="http://schemas.microsoft.com/office/powerpoint/2010/main" val="3406163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24</a:t>
            </a:fld>
            <a:endParaRPr lang="lt-LT"/>
          </a:p>
        </p:txBody>
      </p:sp>
    </p:spTree>
    <p:extLst>
      <p:ext uri="{BB962C8B-B14F-4D97-AF65-F5344CB8AC3E}">
        <p14:creationId xmlns:p14="http://schemas.microsoft.com/office/powerpoint/2010/main" val="298902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radar</a:t>
            </a:r>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25</a:t>
            </a:fld>
            <a:endParaRPr lang="lt-LT"/>
          </a:p>
        </p:txBody>
      </p:sp>
    </p:spTree>
    <p:extLst>
      <p:ext uri="{BB962C8B-B14F-4D97-AF65-F5344CB8AC3E}">
        <p14:creationId xmlns:p14="http://schemas.microsoft.com/office/powerpoint/2010/main" val="380185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368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86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a:p>
            <a:endParaRPr lang="sr-Latn-RS" dirty="0"/>
          </a:p>
          <a:p>
            <a:r>
              <a:rPr lang="sr-Latn-RS" dirty="0"/>
              <a:t>Naslovi</a:t>
            </a:r>
            <a:r>
              <a:rPr lang="sr-Latn-RS" baseline="0" dirty="0"/>
              <a:t> u pozadini</a:t>
            </a:r>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5</a:t>
            </a:fld>
            <a:endParaRPr lang="lt-LT"/>
          </a:p>
        </p:txBody>
      </p:sp>
    </p:spTree>
    <p:extLst>
      <p:ext uri="{BB962C8B-B14F-4D97-AF65-F5344CB8AC3E}">
        <p14:creationId xmlns:p14="http://schemas.microsoft.com/office/powerpoint/2010/main" val="76748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6</a:t>
            </a:fld>
            <a:endParaRPr lang="lt-LT"/>
          </a:p>
        </p:txBody>
      </p:sp>
    </p:spTree>
    <p:extLst>
      <p:ext uri="{BB962C8B-B14F-4D97-AF65-F5344CB8AC3E}">
        <p14:creationId xmlns:p14="http://schemas.microsoft.com/office/powerpoint/2010/main" val="2372847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8</a:t>
            </a:fld>
            <a:endParaRPr lang="lt-LT"/>
          </a:p>
        </p:txBody>
      </p:sp>
    </p:spTree>
    <p:extLst>
      <p:ext uri="{BB962C8B-B14F-4D97-AF65-F5344CB8AC3E}">
        <p14:creationId xmlns:p14="http://schemas.microsoft.com/office/powerpoint/2010/main" val="279355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15</a:t>
            </a:fld>
            <a:endParaRPr lang="lt-LT"/>
          </a:p>
        </p:txBody>
      </p:sp>
    </p:spTree>
    <p:extLst>
      <p:ext uri="{BB962C8B-B14F-4D97-AF65-F5344CB8AC3E}">
        <p14:creationId xmlns:p14="http://schemas.microsoft.com/office/powerpoint/2010/main" val="389432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16</a:t>
            </a:fld>
            <a:endParaRPr lang="lt-LT"/>
          </a:p>
        </p:txBody>
      </p:sp>
    </p:spTree>
    <p:extLst>
      <p:ext uri="{BB962C8B-B14F-4D97-AF65-F5344CB8AC3E}">
        <p14:creationId xmlns:p14="http://schemas.microsoft.com/office/powerpoint/2010/main" val="37783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18</a:t>
            </a:fld>
            <a:endParaRPr lang="lt-LT"/>
          </a:p>
        </p:txBody>
      </p:sp>
    </p:spTree>
    <p:extLst>
      <p:ext uri="{BB962C8B-B14F-4D97-AF65-F5344CB8AC3E}">
        <p14:creationId xmlns:p14="http://schemas.microsoft.com/office/powerpoint/2010/main" val="1297945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781F2A4D-8657-4199-9DF6-DE55BFEA5ABF}" type="datetimeFigureOut">
              <a:rPr lang="en-GB" smtClean="0"/>
              <a:t>31/07/2022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DF38156F-7A73-43FB-B550-E202D330E776}" type="slidenum">
              <a:rPr lang="en-GB" smtClean="0"/>
              <a:t>‹nr.›</a:t>
            </a:fld>
            <a:endParaRPr lang="en-GB"/>
          </a:p>
        </p:txBody>
      </p:sp>
    </p:spTree>
    <p:extLst>
      <p:ext uri="{BB962C8B-B14F-4D97-AF65-F5344CB8AC3E}">
        <p14:creationId xmlns:p14="http://schemas.microsoft.com/office/powerpoint/2010/main" val="100960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 id="214748366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channel/UCMlKI3GJcOpPbN59Eo0d6xA"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www.ilo.org/wcmsp5/groups/public/---dgreports/---inst/documents/publication/wcms_646143.pdf"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noAutofit/>
          </a:bodyPr>
          <a:lstStyle/>
          <a:p>
            <a:r>
              <a:rPr lang="nl-NL" sz="4800" dirty="0"/>
              <a:t>Overzicht van methoden die worden gebruikt om voorspellingen te doen </a:t>
            </a:r>
            <a:r>
              <a:rPr lang="nl-NL" sz="4800" dirty="0" err="1"/>
              <a:t>overe</a:t>
            </a:r>
            <a:r>
              <a:rPr lang="nl-NL" sz="4800" dirty="0"/>
              <a:t> de arbeidsmarkt</a:t>
            </a:r>
            <a:endParaRPr lang="en-US" sz="4800"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
        <p:nvSpPr>
          <p:cNvPr id="3" name="CasellaDiTesto 2">
            <a:extLst>
              <a:ext uri="{FF2B5EF4-FFF2-40B4-BE49-F238E27FC236}">
                <a16:creationId xmlns:a16="http://schemas.microsoft.com/office/drawing/2014/main" id="{B2519693-138A-4FCD-B2ED-A4C40F2ACAE7}"/>
              </a:ext>
            </a:extLst>
          </p:cNvPr>
          <p:cNvSpPr txBox="1"/>
          <p:nvPr/>
        </p:nvSpPr>
        <p:spPr>
          <a:xfrm>
            <a:off x="841829" y="3768876"/>
            <a:ext cx="430348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FFFF"/>
                </a:solidFill>
                <a:cs typeface="Segoe UI"/>
              </a:rPr>
              <a:t>Aleksandra </a:t>
            </a:r>
            <a:r>
              <a:rPr lang="en-US" sz="2400" b="1" dirty="0" err="1">
                <a:solidFill>
                  <a:srgbClr val="FFFFFF"/>
                </a:solidFill>
                <a:cs typeface="Segoe UI"/>
              </a:rPr>
              <a:t>Djurovic</a:t>
            </a:r>
            <a:endParaRPr lang="sr-Latn-RS" sz="2400" b="1" dirty="0">
              <a:solidFill>
                <a:srgbClr val="FFFFFF"/>
              </a:solidFill>
              <a:cs typeface="Segoe UI"/>
            </a:endParaRPr>
          </a:p>
          <a:p>
            <a:r>
              <a:rPr lang="sr-Latn-RS" sz="2400" b="1" dirty="0" err="1">
                <a:solidFill>
                  <a:srgbClr val="FFFFFF"/>
                </a:solidFill>
                <a:cs typeface="Segoe UI"/>
              </a:rPr>
              <a:t>Belgrade</a:t>
            </a:r>
            <a:r>
              <a:rPr lang="sr-Latn-RS" sz="2400" b="1" dirty="0">
                <a:solidFill>
                  <a:srgbClr val="FFFFFF"/>
                </a:solidFill>
                <a:cs typeface="Segoe UI"/>
              </a:rPr>
              <a:t> </a:t>
            </a:r>
            <a:r>
              <a:rPr lang="sr-Latn-RS" sz="2400" b="1" dirty="0" err="1">
                <a:solidFill>
                  <a:srgbClr val="FFFFFF"/>
                </a:solidFill>
                <a:cs typeface="Segoe UI"/>
              </a:rPr>
              <a:t>Open</a:t>
            </a:r>
            <a:r>
              <a:rPr lang="sr-Latn-RS" sz="2400" b="1" dirty="0">
                <a:solidFill>
                  <a:srgbClr val="FFFFFF"/>
                </a:solidFill>
                <a:cs typeface="Segoe UI"/>
              </a:rPr>
              <a:t> </a:t>
            </a:r>
            <a:r>
              <a:rPr lang="sr-Latn-RS" sz="2400" b="1" dirty="0" err="1">
                <a:solidFill>
                  <a:srgbClr val="FFFFFF"/>
                </a:solidFill>
                <a:cs typeface="Segoe UI"/>
              </a:rPr>
              <a:t>School</a:t>
            </a:r>
            <a:r>
              <a:rPr lang="sr-Latn-RS" sz="2400" b="1" dirty="0">
                <a:solidFill>
                  <a:srgbClr val="FFFFFF"/>
                </a:solidFill>
                <a:cs typeface="Segoe UI"/>
              </a:rPr>
              <a:t> </a:t>
            </a:r>
            <a:r>
              <a:rPr lang="sr-Latn-RS" sz="2400" b="1" dirty="0" err="1">
                <a:solidFill>
                  <a:srgbClr val="FFFFFF"/>
                </a:solidFill>
                <a:cs typeface="Segoe UI"/>
              </a:rPr>
              <a:t>team</a:t>
            </a:r>
            <a:r>
              <a:rPr lang="en-US" sz="2400" dirty="0">
                <a:cs typeface="Segoe UI"/>
              </a:rPr>
              <a:t>​​</a:t>
            </a:r>
            <a:endParaRPr lang="en-US" sz="2400" dirty="0">
              <a:ea typeface="Open Sans Light"/>
              <a:cs typeface="Segoe UI"/>
            </a:endParaRPr>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645"/>
            <a:ext cx="10515600" cy="781685"/>
          </a:xfrm>
        </p:spPr>
        <p:txBody>
          <a:bodyPr>
            <a:normAutofit fontScale="90000"/>
          </a:bodyPr>
          <a:lstStyle/>
          <a:p>
            <a:r>
              <a:rPr lang="en-US" dirty="0" err="1"/>
              <a:t>Kwantitatieve</a:t>
            </a:r>
            <a:r>
              <a:rPr lang="en-US" dirty="0"/>
              <a:t> </a:t>
            </a:r>
            <a:r>
              <a:rPr lang="en-US" dirty="0" err="1"/>
              <a:t>modellering</a:t>
            </a:r>
            <a:r>
              <a:rPr lang="en-US" dirty="0"/>
              <a:t> - </a:t>
            </a:r>
            <a:r>
              <a:rPr lang="en-US" dirty="0" err="1"/>
              <a:t>voorbeeld</a:t>
            </a:r>
            <a:endParaRPr lang="en-US" dirty="0"/>
          </a:p>
        </p:txBody>
      </p:sp>
      <p:sp>
        <p:nvSpPr>
          <p:cNvPr id="3" name="Content Placeholder 2"/>
          <p:cNvSpPr>
            <a:spLocks noGrp="1"/>
          </p:cNvSpPr>
          <p:nvPr>
            <p:ph idx="1"/>
          </p:nvPr>
        </p:nvSpPr>
        <p:spPr>
          <a:xfrm>
            <a:off x="838200" y="1221350"/>
            <a:ext cx="7625576" cy="4415300"/>
          </a:xfrm>
        </p:spPr>
        <p:txBody>
          <a:bodyPr>
            <a:noAutofit/>
          </a:bodyPr>
          <a:lstStyle/>
          <a:p>
            <a:r>
              <a:rPr lang="nl-NL" sz="1800" b="0" dirty="0">
                <a:solidFill>
                  <a:schemeClr val="tx1"/>
                </a:solidFill>
              </a:rPr>
              <a:t>De kwantitatieve modellering was gericht op industriële robots die in allerlei vormen van productie over de hele wereld worden gebruikt (bijvoorbeeld verwerkingsmaterialen - lasersnijden en mechanisch slijpen) om </a:t>
            </a:r>
            <a:r>
              <a:rPr lang="nl-NL" sz="1800" b="0" dirty="0">
                <a:solidFill>
                  <a:srgbClr val="FF7F2A"/>
                </a:solidFill>
              </a:rPr>
              <a:t>de impact te beoordelen van robots op de werkgelegenheid en de productiviteit.</a:t>
            </a:r>
            <a:r>
              <a:rPr lang="nl-NL" sz="1800" b="0" dirty="0">
                <a:solidFill>
                  <a:srgbClr val="EA9600"/>
                </a:solidFill>
              </a:rPr>
              <a:t>
</a:t>
            </a:r>
            <a:r>
              <a:rPr lang="en-US" sz="1800" b="0" dirty="0">
                <a:solidFill>
                  <a:schemeClr val="tx1"/>
                </a:solidFill>
              </a:rPr>
              <a:t>De </a:t>
            </a:r>
            <a:r>
              <a:rPr lang="en-US" sz="1800" b="0" dirty="0" err="1">
                <a:solidFill>
                  <a:schemeClr val="tx1"/>
                </a:solidFill>
              </a:rPr>
              <a:t>modellering</a:t>
            </a:r>
            <a:r>
              <a:rPr lang="en-US" sz="1800" b="0" dirty="0">
                <a:solidFill>
                  <a:schemeClr val="tx1"/>
                </a:solidFill>
              </a:rPr>
              <a:t> was </a:t>
            </a:r>
            <a:r>
              <a:rPr lang="nl-NL" sz="1800" b="0" dirty="0">
                <a:solidFill>
                  <a:srgbClr val="FF7F2A"/>
                </a:solidFill>
              </a:rPr>
              <a:t>gebaseerd op gegevens over robotinvesteringen </a:t>
            </a:r>
            <a:r>
              <a:rPr lang="nl-NL" sz="1800" b="0" dirty="0">
                <a:solidFill>
                  <a:schemeClr val="tx1"/>
                </a:solidFill>
              </a:rPr>
              <a:t>in Japan, de Europese Unie, de Verenigde Staten, Zuid-Korea en Australië in de periode van 1994 tot 2014. Het was gebaseerd op jaarlijkse enquêtes onder robotleveranciers.
Een van de modellen die in de analyse worden gebruikt, identificeert </a:t>
            </a:r>
            <a:r>
              <a:rPr lang="nl-NL" sz="1800" b="0" dirty="0">
                <a:solidFill>
                  <a:srgbClr val="FF7F2A"/>
                </a:solidFill>
              </a:rPr>
              <a:t>de impact van de robotdichtheid (aantal robots per 1.000 werknemers) op de verhouding tussen werkgelegenheid en beroepsbevolking in de industrie; </a:t>
            </a:r>
            <a:r>
              <a:rPr lang="nl-NL" sz="1800" b="0" dirty="0">
                <a:solidFill>
                  <a:schemeClr val="tx1"/>
                </a:solidFill>
              </a:rPr>
              <a:t>gecorrigeerd voor variabelen zoals economische prestaties (bbp per hoofd van de bevolking), globalisering (handel met China, handel met de rest van de wereld) en loonniveaus (compensatie per hoofd van de bevolking).</a:t>
            </a:r>
            <a:endParaRPr lang="sr-Latn-RS" sz="1800" b="0" dirty="0">
              <a:solidFill>
                <a:schemeClr val="tx1"/>
              </a:solidFill>
            </a:endParaRPr>
          </a:p>
        </p:txBody>
      </p:sp>
      <p:pic>
        <p:nvPicPr>
          <p:cNvPr id="5" name="Picture 4"/>
          <p:cNvPicPr>
            <a:picLocks noChangeAspect="1"/>
          </p:cNvPicPr>
          <p:nvPr/>
        </p:nvPicPr>
        <p:blipFill>
          <a:blip r:embed="rId2"/>
          <a:stretch>
            <a:fillRect/>
          </a:stretch>
        </p:blipFill>
        <p:spPr>
          <a:xfrm>
            <a:off x="8776004" y="980330"/>
            <a:ext cx="3202263" cy="4567268"/>
          </a:xfrm>
          <a:prstGeom prst="rect">
            <a:avLst/>
          </a:prstGeom>
        </p:spPr>
      </p:pic>
      <p:sp>
        <p:nvSpPr>
          <p:cNvPr id="7"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332804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774" y="1571705"/>
            <a:ext cx="10515600" cy="781685"/>
          </a:xfrm>
        </p:spPr>
        <p:txBody>
          <a:bodyPr>
            <a:normAutofit fontScale="90000"/>
          </a:bodyPr>
          <a:lstStyle/>
          <a:p>
            <a:r>
              <a:rPr lang="en-US" dirty="0"/>
              <a:t>De Delphi </a:t>
            </a:r>
            <a:r>
              <a:rPr lang="en-US" dirty="0" err="1"/>
              <a:t>methode</a:t>
            </a:r>
            <a:br>
              <a:rPr lang="sr-Latn-RS" dirty="0"/>
            </a:br>
            <a:r>
              <a:rPr lang="en-US" sz="2000" dirty="0"/>
              <a:t>“E</a:t>
            </a:r>
            <a:r>
              <a:rPr lang="nl-NL" sz="2000" dirty="0"/>
              <a:t>en methode om een groepscommunicatieproces zo te structureren dat het </a:t>
            </a:r>
            <a:r>
              <a:rPr lang="nl-NL" sz="2000" dirty="0" err="1"/>
              <a:t>het</a:t>
            </a:r>
            <a:r>
              <a:rPr lang="nl-NL" sz="2000" dirty="0"/>
              <a:t> mogelijk maakt om een groep individuen in staat te stellen een complex probleem aan te pakken" </a:t>
            </a:r>
            <a:r>
              <a:rPr lang="en-US" sz="2200" dirty="0"/>
              <a:t>(</a:t>
            </a:r>
            <a:r>
              <a:rPr lang="en-US" sz="2200" dirty="0" err="1"/>
              <a:t>Häder</a:t>
            </a:r>
            <a:r>
              <a:rPr lang="en-US" sz="2200" dirty="0"/>
              <a:t> and </a:t>
            </a:r>
            <a:r>
              <a:rPr lang="en-US" sz="2200" dirty="0" err="1"/>
              <a:t>Häder</a:t>
            </a:r>
            <a:r>
              <a:rPr lang="en-US" sz="2200" dirty="0"/>
              <a:t>, 1995)</a:t>
            </a:r>
            <a:br>
              <a:rPr lang="sr-Latn-RS" dirty="0"/>
            </a:br>
            <a:endParaRPr lang="sr-Latn-RS" dirty="0"/>
          </a:p>
        </p:txBody>
      </p:sp>
      <p:sp>
        <p:nvSpPr>
          <p:cNvPr id="3" name="Content Placeholder 2"/>
          <p:cNvSpPr>
            <a:spLocks noGrp="1"/>
          </p:cNvSpPr>
          <p:nvPr>
            <p:ph idx="1"/>
          </p:nvPr>
        </p:nvSpPr>
        <p:spPr>
          <a:xfrm>
            <a:off x="768626" y="2084428"/>
            <a:ext cx="10515600" cy="3716973"/>
          </a:xfrm>
        </p:spPr>
        <p:txBody>
          <a:bodyPr>
            <a:normAutofit/>
          </a:bodyPr>
          <a:lstStyle/>
          <a:p>
            <a:r>
              <a:rPr lang="nl-NL" sz="2000" b="0" dirty="0">
                <a:solidFill>
                  <a:schemeClr val="tx1"/>
                </a:solidFill>
              </a:rPr>
              <a:t>Wordt met name gebruikt door experts in een reeks iteratieve leerrondes
Delphi bepaalt eerst het eerste standpunt van de groep, geeft onmiddellijk feedback op verschillende meningen en zoekt een gemeenschappelijk standpunt in de laatste ronde. Deelnemers hoeven elkaar niet persoonlijk te ontmoeten en kunnen de resultaten zien terwijl zij en hun collega's hun bijdrage in </a:t>
            </a:r>
            <a:r>
              <a:rPr lang="nl-NL" sz="2000" b="0" dirty="0" err="1">
                <a:solidFill>
                  <a:schemeClr val="tx1"/>
                </a:solidFill>
              </a:rPr>
              <a:t>realtime</a:t>
            </a:r>
            <a:r>
              <a:rPr lang="nl-NL" sz="2000" b="0" dirty="0">
                <a:solidFill>
                  <a:schemeClr val="tx1"/>
                </a:solidFill>
              </a:rPr>
              <a:t> inbrengen.
Bij aanvang formuleert de organisator vragen over de toekomst en legt deze voor aan de inzenders. Bijdragers reageren door een beoordeling in de vorm van een ranking en hun opmerkingen toe te voegen. 
Het proces wordt opnieuw uitgevoerd, in een reeks rondes, totdat een consensusantwoord is bereikt (Jackson, 2013, Paragraaf 3.7)
</a:t>
            </a:r>
            <a:endParaRPr lang="sr-Latn-RS" sz="2000" b="0"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317675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241574"/>
            <a:ext cx="10515600" cy="781685"/>
          </a:xfrm>
        </p:spPr>
        <p:txBody>
          <a:bodyPr>
            <a:normAutofit/>
          </a:bodyPr>
          <a:lstStyle/>
          <a:p>
            <a:r>
              <a:rPr lang="en-US" dirty="0"/>
              <a:t>De Delphi </a:t>
            </a:r>
            <a:r>
              <a:rPr lang="en-US" dirty="0" err="1"/>
              <a:t>methode</a:t>
            </a:r>
            <a:r>
              <a:rPr lang="en-US" dirty="0"/>
              <a:t> - </a:t>
            </a:r>
            <a:r>
              <a:rPr lang="en-US" dirty="0" err="1"/>
              <a:t>voorbeeld</a:t>
            </a:r>
            <a:endParaRPr lang="en-US" dirty="0"/>
          </a:p>
        </p:txBody>
      </p:sp>
      <p:sp>
        <p:nvSpPr>
          <p:cNvPr id="3" name="Content Placeholder 2"/>
          <p:cNvSpPr>
            <a:spLocks noGrp="1"/>
          </p:cNvSpPr>
          <p:nvPr>
            <p:ph idx="1"/>
          </p:nvPr>
        </p:nvSpPr>
        <p:spPr>
          <a:xfrm>
            <a:off x="836613" y="1434582"/>
            <a:ext cx="7526802" cy="4519589"/>
          </a:xfrm>
        </p:spPr>
        <p:txBody>
          <a:bodyPr>
            <a:normAutofit/>
          </a:bodyPr>
          <a:lstStyle/>
          <a:p>
            <a:r>
              <a:rPr lang="nl-NL" sz="1600" b="0" dirty="0">
                <a:solidFill>
                  <a:schemeClr val="tx1"/>
                </a:solidFill>
              </a:rPr>
              <a:t>Het doel was om de belangrijkste thema's op het gebied van toekomstige werkzaamheden te identificeren die we moeten aanpakken om tot oplossingen te komen.
In totaal namen 298 mensen deel, die waren geïdentificeerd als toonaangevende experts uit de academische en zakelijke context 
Ze beantwoordden een reeks vooraf opgestelde vragen. Een van hen werd bijvoorbeeld als volgt geformuleerd: ‘er werden meer banen gecreëerd dan vervangen tijdens zowel het industriële als het informatietijdperk. Velen beweren echter dat de snelheid, integratie en globalisering van technologische veranderingen van de komende 35 jaar (tegen 2050) enorme structurele werkloosheid zal veroorzaken. Wat zijn de technologieën of factoren die dit waar of onwaar kunnen maken?
Respondenten konden op elk van de vragen vrijuit antwoorden geven en algemene opmerkingen maken. 
De volgende stap was het opstellen van routekaarten en scenario's op basis van de bevindingen en vervolgens het vragen van feedback van deelnemende experts hierover.</a:t>
            </a:r>
            <a:endParaRPr lang="en-US" sz="1600" b="0" i="1" dirty="0">
              <a:solidFill>
                <a:schemeClr val="tx1"/>
              </a:solidFill>
            </a:endParaRPr>
          </a:p>
        </p:txBody>
      </p:sp>
      <p:pic>
        <p:nvPicPr>
          <p:cNvPr id="5" name="Picture 4"/>
          <p:cNvPicPr>
            <a:picLocks noChangeAspect="1"/>
          </p:cNvPicPr>
          <p:nvPr/>
        </p:nvPicPr>
        <p:blipFill>
          <a:blip r:embed="rId2"/>
          <a:stretch>
            <a:fillRect/>
          </a:stretch>
        </p:blipFill>
        <p:spPr>
          <a:xfrm>
            <a:off x="8721931" y="1023259"/>
            <a:ext cx="3244298" cy="4629059"/>
          </a:xfrm>
          <a:prstGeom prst="rect">
            <a:avLst/>
          </a:prstGeom>
        </p:spPr>
      </p:pic>
      <p:sp>
        <p:nvSpPr>
          <p:cNvPr id="6"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3818093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0853"/>
            <a:ext cx="10515600" cy="781685"/>
          </a:xfrm>
        </p:spPr>
        <p:txBody>
          <a:bodyPr>
            <a:normAutofit fontScale="90000"/>
          </a:bodyPr>
          <a:lstStyle/>
          <a:p>
            <a:r>
              <a:rPr lang="en-US" dirty="0"/>
              <a:t>Focus </a:t>
            </a:r>
            <a:r>
              <a:rPr lang="en-US" dirty="0" err="1"/>
              <a:t>groepen</a:t>
            </a:r>
            <a:br>
              <a:rPr lang="sr-Latn-RS" dirty="0"/>
            </a:br>
            <a:r>
              <a:rPr lang="sr-Latn-RS" sz="2200" dirty="0"/>
              <a:t>„</a:t>
            </a:r>
            <a:r>
              <a:rPr lang="nl-NL" sz="2200" dirty="0"/>
              <a:t>een onderzoekstechniek die door groepsinteractie gegevens verzamelt over een door de onderzoeker bepaald onderwerp" </a:t>
            </a:r>
            <a:r>
              <a:rPr lang="sr-Latn-RS" sz="2200" dirty="0"/>
              <a:t>(Morgan, 1996)</a:t>
            </a:r>
            <a:br>
              <a:rPr lang="sr-Latn-RS" dirty="0"/>
            </a:br>
            <a:endParaRPr lang="en-US" dirty="0"/>
          </a:p>
        </p:txBody>
      </p:sp>
      <p:sp>
        <p:nvSpPr>
          <p:cNvPr id="3" name="Content Placeholder 2"/>
          <p:cNvSpPr>
            <a:spLocks noGrp="1"/>
          </p:cNvSpPr>
          <p:nvPr>
            <p:ph idx="1"/>
          </p:nvPr>
        </p:nvSpPr>
        <p:spPr>
          <a:xfrm>
            <a:off x="838200" y="2354481"/>
            <a:ext cx="10515600" cy="1988918"/>
          </a:xfrm>
        </p:spPr>
        <p:txBody>
          <a:bodyPr>
            <a:normAutofit/>
          </a:bodyPr>
          <a:lstStyle/>
          <a:p>
            <a:r>
              <a:rPr lang="nl-NL" dirty="0">
                <a:solidFill>
                  <a:schemeClr val="tx1"/>
                </a:solidFill>
              </a:rPr>
              <a:t>Een collectief gesprek over een bepaald onderwerp, waarbij over het algemeen 6-8 mensen betrokken zijn 
Het wordt gebruikt om op een efficiënte wijze een reeks ideeën en ervaringen en gedragingen van mensen in kaart te brengen</a:t>
            </a:r>
            <a:endParaRPr lang="sr-Latn-RS"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2097669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Focusgroepen</a:t>
            </a:r>
            <a:r>
              <a:rPr lang="en-US" dirty="0"/>
              <a:t> - </a:t>
            </a:r>
            <a:r>
              <a:rPr lang="en-US" dirty="0" err="1"/>
              <a:t>voorbeeld</a:t>
            </a:r>
            <a:endParaRPr lang="en-US" dirty="0"/>
          </a:p>
        </p:txBody>
      </p:sp>
      <p:sp>
        <p:nvSpPr>
          <p:cNvPr id="3" name="Content Placeholder 2"/>
          <p:cNvSpPr>
            <a:spLocks noGrp="1"/>
          </p:cNvSpPr>
          <p:nvPr>
            <p:ph idx="1"/>
          </p:nvPr>
        </p:nvSpPr>
        <p:spPr>
          <a:xfrm>
            <a:off x="772398" y="2036618"/>
            <a:ext cx="6910792" cy="3061795"/>
          </a:xfrm>
        </p:spPr>
        <p:txBody>
          <a:bodyPr>
            <a:normAutofit/>
          </a:bodyPr>
          <a:lstStyle/>
          <a:p>
            <a:r>
              <a:rPr lang="nl-NL" sz="2000" b="0" dirty="0">
                <a:solidFill>
                  <a:schemeClr val="tx1"/>
                </a:solidFill>
              </a:rPr>
              <a:t>De belangrijkste onderzoeksvraag die werd gesteld, was op welke manieren profielkeuze van middelbare scholieren inspelen op toekomstige arbeidsmarkttrends?
Er werden twee </a:t>
            </a:r>
            <a:r>
              <a:rPr lang="nl-NL" sz="2000" b="0" dirty="0" err="1">
                <a:solidFill>
                  <a:schemeClr val="tx1"/>
                </a:solidFill>
              </a:rPr>
              <a:t>focusgroepsessies</a:t>
            </a:r>
            <a:r>
              <a:rPr lang="nl-NL" sz="2000" b="0" dirty="0">
                <a:solidFill>
                  <a:schemeClr val="tx1"/>
                </a:solidFill>
              </a:rPr>
              <a:t> georganiseerd. Zes deelnemers woonden de eerste bij en zeven deelnemers woonden de tweede bij. Alle deelnemers waren ervaren schoolleiders en ze vertegenwoordigden een breed scala aan scholen.</a:t>
            </a:r>
            <a:endParaRPr lang="sr-Latn-RS" sz="2000" b="0" dirty="0">
              <a:solidFill>
                <a:schemeClr val="tx1"/>
              </a:solidFill>
            </a:endParaRPr>
          </a:p>
        </p:txBody>
      </p:sp>
      <p:pic>
        <p:nvPicPr>
          <p:cNvPr id="5" name="Picture 4"/>
          <p:cNvPicPr>
            <a:picLocks noChangeAspect="1"/>
          </p:cNvPicPr>
          <p:nvPr/>
        </p:nvPicPr>
        <p:blipFill>
          <a:blip r:embed="rId2"/>
          <a:stretch>
            <a:fillRect/>
          </a:stretch>
        </p:blipFill>
        <p:spPr>
          <a:xfrm>
            <a:off x="8351330" y="1453895"/>
            <a:ext cx="3002470" cy="4227240"/>
          </a:xfrm>
          <a:prstGeom prst="rect">
            <a:avLst/>
          </a:prstGeom>
        </p:spPr>
      </p:pic>
      <p:sp>
        <p:nvSpPr>
          <p:cNvPr id="6"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191077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239"/>
            <a:ext cx="10515600" cy="781685"/>
          </a:xfrm>
        </p:spPr>
        <p:txBody>
          <a:bodyPr>
            <a:noAutofit/>
          </a:bodyPr>
          <a:lstStyle/>
          <a:p>
            <a:r>
              <a:rPr lang="sr-Latn-RS" sz="3600" dirty="0"/>
              <a:t>Scenario planning</a:t>
            </a:r>
            <a:br>
              <a:rPr lang="sr-Latn-RS" sz="3600" dirty="0"/>
            </a:br>
            <a:r>
              <a:rPr lang="nl-NL" sz="2400" dirty="0"/>
              <a:t>een systemische methode om creatief na te denken over mogelijke complexe en onzekere toekomstige ontwikkelingen</a:t>
            </a:r>
            <a:endParaRPr lang="en-US" sz="2400" dirty="0"/>
          </a:p>
        </p:txBody>
      </p:sp>
      <p:sp>
        <p:nvSpPr>
          <p:cNvPr id="3" name="Content Placeholder 2"/>
          <p:cNvSpPr>
            <a:spLocks noGrp="1"/>
          </p:cNvSpPr>
          <p:nvPr>
            <p:ph idx="1"/>
          </p:nvPr>
        </p:nvSpPr>
        <p:spPr>
          <a:xfrm>
            <a:off x="838200" y="2040556"/>
            <a:ext cx="10515600" cy="3716973"/>
          </a:xfrm>
        </p:spPr>
        <p:txBody>
          <a:bodyPr>
            <a:normAutofit/>
          </a:bodyPr>
          <a:lstStyle/>
          <a:p>
            <a:r>
              <a:rPr lang="nl-NL" b="0" dirty="0">
                <a:solidFill>
                  <a:schemeClr val="tx1"/>
                </a:solidFill>
              </a:rPr>
              <a:t>Centraal idee van scenarioplanning is om een verscheidenheid aan mogelijke toekomstige ontwikkelingen te overwegen vanuit een aantal onzekerheden in de huidige situatie; in plaats van zich te concentreren op de nauwkeurige voorspelling van een enkele uitkomst
De scenariomethode wordt ook vaak gebruikt binnen kwantitatieve prognoseprojecten om de resultaten van een bepaalde prognose te analyseren en te beschrijven. 
De belangrijkste bijdrage van deze methode is het helpen van de besluitvormers om mogelijke opties te overwegen en de voorkeursvisie voor toekomstige beleidsbeslissingen te kiezen.</a:t>
            </a:r>
            <a:endParaRPr lang="sr-Latn-RS" b="0"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69123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9975"/>
            <a:ext cx="10515600" cy="781685"/>
          </a:xfrm>
        </p:spPr>
        <p:txBody>
          <a:bodyPr>
            <a:normAutofit fontScale="90000"/>
          </a:bodyPr>
          <a:lstStyle/>
          <a:p>
            <a:r>
              <a:rPr lang="sr-Latn-RS" dirty="0"/>
              <a:t>Scenariomethode - voorbeeld
</a:t>
            </a:r>
            <a:endParaRPr lang="en-US" dirty="0"/>
          </a:p>
        </p:txBody>
      </p:sp>
      <p:sp>
        <p:nvSpPr>
          <p:cNvPr id="3" name="Content Placeholder 2"/>
          <p:cNvSpPr>
            <a:spLocks noGrp="1"/>
          </p:cNvSpPr>
          <p:nvPr>
            <p:ph idx="1"/>
          </p:nvPr>
        </p:nvSpPr>
        <p:spPr>
          <a:xfrm>
            <a:off x="984504" y="1728439"/>
            <a:ext cx="7022072" cy="4052083"/>
          </a:xfrm>
        </p:spPr>
        <p:txBody>
          <a:bodyPr>
            <a:normAutofit/>
          </a:bodyPr>
          <a:lstStyle/>
          <a:p>
            <a:r>
              <a:rPr lang="nl-NL" sz="2000" b="0" dirty="0">
                <a:solidFill>
                  <a:schemeClr val="tx1"/>
                </a:solidFill>
              </a:rPr>
              <a:t>Het doel van contrasterende scenario's was om de beoordeling van scenario’s in de ontwikkeling van de wereldbevolking op basis van leeftijd, geslacht en opleidingsniveau te bepalen 
Contrasterende scenario's waren gebaseerd op de meest recente demografische gegevens, analyses en trajecten in 201 landen en ze hadden betrekking op belangrijke bevolkings- en human </a:t>
            </a:r>
            <a:r>
              <a:rPr lang="nl-NL" sz="2000" b="0" dirty="0" err="1">
                <a:solidFill>
                  <a:schemeClr val="tx1"/>
                </a:solidFill>
              </a:rPr>
              <a:t>capitalfactoren</a:t>
            </a:r>
            <a:r>
              <a:rPr lang="nl-NL" sz="2000" b="0" dirty="0">
                <a:solidFill>
                  <a:schemeClr val="tx1"/>
                </a:solidFill>
              </a:rPr>
              <a:t>
Ze werden gecombineerd met verschillende scenario’s voor arbeidsparticipatie om de impact van demografische veranderingen op de arbeidsmarkt te bepalen</a:t>
            </a:r>
            <a:endParaRPr lang="en-US" sz="2000" b="0" dirty="0">
              <a:solidFill>
                <a:schemeClr val="tx1"/>
              </a:solidFill>
            </a:endParaRPr>
          </a:p>
        </p:txBody>
      </p:sp>
      <p:pic>
        <p:nvPicPr>
          <p:cNvPr id="5" name="Picture 4"/>
          <p:cNvPicPr>
            <a:picLocks noChangeAspect="1"/>
          </p:cNvPicPr>
          <p:nvPr/>
        </p:nvPicPr>
        <p:blipFill>
          <a:blip r:embed="rId3"/>
          <a:stretch>
            <a:fillRect/>
          </a:stretch>
        </p:blipFill>
        <p:spPr>
          <a:xfrm>
            <a:off x="8261144" y="1221660"/>
            <a:ext cx="3091069" cy="4404146"/>
          </a:xfrm>
          <a:prstGeom prst="rect">
            <a:avLst/>
          </a:prstGeom>
        </p:spPr>
      </p:pic>
      <p:sp>
        <p:nvSpPr>
          <p:cNvPr id="7"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1028814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1871" y="1847088"/>
            <a:ext cx="6355080" cy="3716973"/>
          </a:xfrm>
        </p:spPr>
        <p:txBody>
          <a:bodyPr/>
          <a:lstStyle/>
          <a:p>
            <a:pPr marL="0" indent="0">
              <a:buNone/>
            </a:pPr>
            <a:r>
              <a:rPr lang="nl-NL" dirty="0">
                <a:solidFill>
                  <a:schemeClr val="tx1"/>
                </a:solidFill>
              </a:rPr>
              <a:t>Bespreek de voor- en nadelen van het gebruik van verschillende methoden voor het voorspellen van veranderingen in de wereld van werk en vermeld ze in de tabel in de meegeleverde sjabloon.
</a:t>
            </a:r>
            <a:endParaRPr lang="en-US" dirty="0"/>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193378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32" y="298037"/>
            <a:ext cx="10515600" cy="781685"/>
          </a:xfrm>
        </p:spPr>
        <p:txBody>
          <a:bodyPr>
            <a:noAutofit/>
          </a:bodyPr>
          <a:lstStyle/>
          <a:p>
            <a:r>
              <a:rPr lang="nl-NL" sz="3600" dirty="0"/>
              <a:t>Elke methode heeft zijn voor- en nadelen...
</a:t>
            </a:r>
            <a:endParaRPr lang="sr-Latn-RS"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86139592"/>
              </p:ext>
            </p:extLst>
          </p:nvPr>
        </p:nvGraphicFramePr>
        <p:xfrm>
          <a:off x="377685" y="1198992"/>
          <a:ext cx="11698357" cy="5212367"/>
        </p:xfrm>
        <a:graphic>
          <a:graphicData uri="http://schemas.openxmlformats.org/drawingml/2006/table">
            <a:tbl>
              <a:tblPr firstRow="1" bandRow="1">
                <a:tableStyleId>{5C22544A-7EE6-4342-B048-85BDC9FD1C3A}</a:tableStyleId>
              </a:tblPr>
              <a:tblGrid>
                <a:gridCol w="2345637">
                  <a:extLst>
                    <a:ext uri="{9D8B030D-6E8A-4147-A177-3AD203B41FA5}">
                      <a16:colId xmlns:a16="http://schemas.microsoft.com/office/drawing/2014/main" val="20000"/>
                    </a:ext>
                  </a:extLst>
                </a:gridCol>
                <a:gridCol w="4880113">
                  <a:extLst>
                    <a:ext uri="{9D8B030D-6E8A-4147-A177-3AD203B41FA5}">
                      <a16:colId xmlns:a16="http://schemas.microsoft.com/office/drawing/2014/main" val="20001"/>
                    </a:ext>
                  </a:extLst>
                </a:gridCol>
                <a:gridCol w="4472607">
                  <a:extLst>
                    <a:ext uri="{9D8B030D-6E8A-4147-A177-3AD203B41FA5}">
                      <a16:colId xmlns:a16="http://schemas.microsoft.com/office/drawing/2014/main" val="20002"/>
                    </a:ext>
                  </a:extLst>
                </a:gridCol>
              </a:tblGrid>
              <a:tr h="354517">
                <a:tc>
                  <a:txBody>
                    <a:bodyPr/>
                    <a:lstStyle/>
                    <a:p>
                      <a:r>
                        <a:rPr lang="sr-Latn-RS" dirty="0" err="1"/>
                        <a:t>Method</a:t>
                      </a:r>
                      <a:endParaRPr lang="sr-Latn-RS" dirty="0"/>
                    </a:p>
                  </a:txBody>
                  <a:tcPr/>
                </a:tc>
                <a:tc>
                  <a:txBody>
                    <a:bodyPr/>
                    <a:lstStyle/>
                    <a:p>
                      <a:r>
                        <a:rPr lang="sr-Latn-RS" dirty="0" err="1"/>
                        <a:t>Advantages</a:t>
                      </a:r>
                      <a:endParaRPr lang="sr-Latn-RS" dirty="0"/>
                    </a:p>
                  </a:txBody>
                  <a:tcPr/>
                </a:tc>
                <a:tc>
                  <a:txBody>
                    <a:bodyPr/>
                    <a:lstStyle/>
                    <a:p>
                      <a:r>
                        <a:rPr lang="sr-Latn-RS" dirty="0" err="1"/>
                        <a:t>Disadvantages</a:t>
                      </a:r>
                      <a:endParaRPr lang="sr-Latn-RS" dirty="0"/>
                    </a:p>
                  </a:txBody>
                  <a:tcPr/>
                </a:tc>
                <a:extLst>
                  <a:ext uri="{0D108BD9-81ED-4DB2-BD59-A6C34878D82A}">
                    <a16:rowId xmlns:a16="http://schemas.microsoft.com/office/drawing/2014/main" val="10000"/>
                  </a:ext>
                </a:extLst>
              </a:tr>
              <a:tr h="1270351">
                <a:tc>
                  <a:txBody>
                    <a:bodyPr/>
                    <a:lstStyle/>
                    <a:p>
                      <a:r>
                        <a:rPr lang="sr-Latn-RS" sz="1800" b="0" dirty="0" err="1">
                          <a:solidFill>
                            <a:srgbClr val="B23D12"/>
                          </a:solidFill>
                        </a:rPr>
                        <a:t>Quantitative</a:t>
                      </a:r>
                      <a:r>
                        <a:rPr lang="sr-Latn-RS" sz="1800" b="0" baseline="0" dirty="0">
                          <a:solidFill>
                            <a:srgbClr val="B23D12"/>
                          </a:solidFill>
                        </a:rPr>
                        <a:t> </a:t>
                      </a:r>
                      <a:r>
                        <a:rPr lang="sr-Latn-RS" sz="1800" b="0" dirty="0" err="1">
                          <a:solidFill>
                            <a:srgbClr val="B23D12"/>
                          </a:solidFill>
                        </a:rPr>
                        <a:t>forecasting</a:t>
                      </a:r>
                      <a:r>
                        <a:rPr lang="sr-Latn-RS" sz="1800" b="0" baseline="0" dirty="0">
                          <a:solidFill>
                            <a:srgbClr val="B23D12"/>
                          </a:solidFill>
                        </a:rPr>
                        <a:t> </a:t>
                      </a:r>
                      <a:r>
                        <a:rPr lang="sr-Latn-RS" sz="1800" b="0" dirty="0" err="1">
                          <a:solidFill>
                            <a:srgbClr val="B23D12"/>
                          </a:solidFill>
                        </a:rPr>
                        <a:t>models</a:t>
                      </a:r>
                      <a:endParaRPr lang="sr-Latn-RS" sz="1800" b="0" dirty="0">
                        <a:solidFill>
                          <a:srgbClr val="B23D12"/>
                        </a:solidFill>
                      </a:endParaRPr>
                    </a:p>
                  </a:txBody>
                  <a:tcPr anchor="ctr"/>
                </a:tc>
                <a:tc>
                  <a:txBody>
                    <a:bodyPr/>
                    <a:lstStyle/>
                    <a:p>
                      <a:pPr marL="285750" indent="-285750">
                        <a:buFont typeface="Arial" panose="020B0604020202020204" pitchFamily="34" charset="0"/>
                        <a:buChar char="•"/>
                      </a:pPr>
                      <a:r>
                        <a:rPr lang="en-US" sz="1600" noProof="0" dirty="0">
                          <a:solidFill>
                            <a:schemeClr val="tx1"/>
                          </a:solidFill>
                        </a:rPr>
                        <a:t>Comprehensive</a:t>
                      </a:r>
                    </a:p>
                    <a:p>
                      <a:pPr marL="285750" indent="-285750">
                        <a:buFont typeface="Arial" panose="020B0604020202020204" pitchFamily="34" charset="0"/>
                        <a:buChar char="•"/>
                      </a:pPr>
                      <a:r>
                        <a:rPr lang="en-US" sz="1600" noProof="0" dirty="0">
                          <a:solidFill>
                            <a:schemeClr val="tx1"/>
                          </a:solidFill>
                        </a:rPr>
                        <a:t>Consistent</a:t>
                      </a:r>
                    </a:p>
                    <a:p>
                      <a:pPr marL="285750" indent="-285750">
                        <a:buFont typeface="Arial" panose="020B0604020202020204" pitchFamily="34" charset="0"/>
                        <a:buChar char="•"/>
                      </a:pPr>
                      <a:r>
                        <a:rPr lang="sr-Latn-RS" sz="1600" dirty="0">
                          <a:solidFill>
                            <a:schemeClr val="tx1"/>
                          </a:solidFill>
                        </a:rPr>
                        <a:t>Transparent </a:t>
                      </a:r>
                      <a:r>
                        <a:rPr lang="en-US" sz="1600" noProof="0" dirty="0">
                          <a:solidFill>
                            <a:schemeClr val="tx1"/>
                          </a:solidFill>
                        </a:rPr>
                        <a:t>an explicit</a:t>
                      </a:r>
                    </a:p>
                    <a:p>
                      <a:pPr marL="285750" indent="-285750">
                        <a:buFont typeface="Arial" panose="020B0604020202020204" pitchFamily="34" charset="0"/>
                        <a:buChar char="•"/>
                      </a:pPr>
                      <a:r>
                        <a:rPr lang="sr-Latn-RS" sz="1600" dirty="0" err="1">
                          <a:solidFill>
                            <a:schemeClr val="tx1"/>
                          </a:solidFill>
                        </a:rPr>
                        <a:t>Measureable</a:t>
                      </a:r>
                      <a:endParaRPr lang="sr-Latn-RS" sz="1600" dirty="0">
                        <a:solidFill>
                          <a:schemeClr val="tx1"/>
                        </a:solidFill>
                      </a:endParaRPr>
                    </a:p>
                  </a:txBody>
                  <a:tcPr anchor="ctr"/>
                </a:tc>
                <a:tc>
                  <a:txBody>
                    <a:bodyPr/>
                    <a:lstStyle/>
                    <a:p>
                      <a:pPr marL="285750" indent="-285750">
                        <a:buFont typeface="Arial" panose="020B0604020202020204" pitchFamily="34" charset="0"/>
                        <a:buChar char="•"/>
                      </a:pPr>
                      <a:r>
                        <a:rPr lang="sr-Latn-RS" sz="1600" dirty="0" err="1">
                          <a:solidFill>
                            <a:schemeClr val="tx1"/>
                          </a:solidFill>
                        </a:rPr>
                        <a:t>Requires</a:t>
                      </a:r>
                      <a:r>
                        <a:rPr lang="sr-Latn-RS" sz="1600" dirty="0">
                          <a:solidFill>
                            <a:schemeClr val="tx1"/>
                          </a:solidFill>
                        </a:rPr>
                        <a:t> </a:t>
                      </a:r>
                      <a:r>
                        <a:rPr lang="sr-Latn-RS" sz="1600" dirty="0" err="1">
                          <a:solidFill>
                            <a:schemeClr val="tx1"/>
                          </a:solidFill>
                        </a:rPr>
                        <a:t>reliable</a:t>
                      </a:r>
                      <a:r>
                        <a:rPr lang="sr-Latn-RS" sz="1600" dirty="0">
                          <a:solidFill>
                            <a:schemeClr val="tx1"/>
                          </a:solidFill>
                        </a:rPr>
                        <a:t> </a:t>
                      </a:r>
                      <a:r>
                        <a:rPr lang="sr-Latn-RS" sz="1600" dirty="0" err="1">
                          <a:solidFill>
                            <a:schemeClr val="tx1"/>
                          </a:solidFill>
                        </a:rPr>
                        <a:t>and</a:t>
                      </a:r>
                      <a:r>
                        <a:rPr lang="sr-Latn-RS" sz="1600" dirty="0">
                          <a:solidFill>
                            <a:schemeClr val="tx1"/>
                          </a:solidFill>
                        </a:rPr>
                        <a:t> </a:t>
                      </a:r>
                      <a:r>
                        <a:rPr lang="sr-Latn-RS" sz="1600" dirty="0" err="1">
                          <a:solidFill>
                            <a:schemeClr val="tx1"/>
                          </a:solidFill>
                        </a:rPr>
                        <a:t>consistent</a:t>
                      </a:r>
                      <a:r>
                        <a:rPr lang="sr-Latn-RS" sz="1600" dirty="0">
                          <a:solidFill>
                            <a:schemeClr val="tx1"/>
                          </a:solidFill>
                        </a:rPr>
                        <a:t> time </a:t>
                      </a:r>
                      <a:r>
                        <a:rPr lang="sr-Latn-RS" sz="1600" dirty="0" err="1">
                          <a:solidFill>
                            <a:schemeClr val="tx1"/>
                          </a:solidFill>
                        </a:rPr>
                        <a:t>series</a:t>
                      </a:r>
                      <a:r>
                        <a:rPr lang="sr-Latn-RS" sz="1600" dirty="0">
                          <a:solidFill>
                            <a:schemeClr val="tx1"/>
                          </a:solidFill>
                        </a:rPr>
                        <a:t> on </a:t>
                      </a:r>
                      <a:r>
                        <a:rPr lang="sr-Latn-RS" sz="1600" dirty="0" err="1">
                          <a:solidFill>
                            <a:schemeClr val="tx1"/>
                          </a:solidFill>
                        </a:rPr>
                        <a:t>labour</a:t>
                      </a:r>
                      <a:r>
                        <a:rPr lang="sr-Latn-RS" sz="1600" dirty="0">
                          <a:solidFill>
                            <a:schemeClr val="tx1"/>
                          </a:solidFill>
                        </a:rPr>
                        <a:t> </a:t>
                      </a:r>
                      <a:r>
                        <a:rPr lang="sr-Latn-RS" sz="1600" dirty="0" err="1">
                          <a:solidFill>
                            <a:schemeClr val="tx1"/>
                          </a:solidFill>
                        </a:rPr>
                        <a:t>markets</a:t>
                      </a:r>
                      <a:r>
                        <a:rPr lang="sr-Latn-RS" sz="1600" dirty="0">
                          <a:solidFill>
                            <a:schemeClr val="tx1"/>
                          </a:solidFill>
                        </a:rPr>
                        <a:t> </a:t>
                      </a:r>
                      <a:r>
                        <a:rPr lang="sr-Latn-RS" sz="1600" dirty="0" err="1">
                          <a:solidFill>
                            <a:schemeClr val="tx1"/>
                          </a:solidFill>
                        </a:rPr>
                        <a:t>and</a:t>
                      </a:r>
                      <a:r>
                        <a:rPr lang="sr-Latn-RS" sz="1600" dirty="0">
                          <a:solidFill>
                            <a:schemeClr val="tx1"/>
                          </a:solidFill>
                        </a:rPr>
                        <a:t> </a:t>
                      </a:r>
                      <a:r>
                        <a:rPr lang="sr-Latn-RS" sz="1600" dirty="0" err="1">
                          <a:solidFill>
                            <a:schemeClr val="tx1"/>
                          </a:solidFill>
                        </a:rPr>
                        <a:t>population</a:t>
                      </a:r>
                      <a:r>
                        <a:rPr lang="sr-Latn-RS" sz="1600" dirty="0">
                          <a:solidFill>
                            <a:schemeClr val="tx1"/>
                          </a:solidFill>
                        </a:rPr>
                        <a:t> </a:t>
                      </a:r>
                    </a:p>
                    <a:p>
                      <a:pPr marL="285750" indent="-285750">
                        <a:buFont typeface="Arial" panose="020B0604020202020204" pitchFamily="34" charset="0"/>
                        <a:buChar char="•"/>
                      </a:pPr>
                      <a:r>
                        <a:rPr lang="en-US" sz="1600" dirty="0">
                          <a:solidFill>
                            <a:schemeClr val="tx1"/>
                          </a:solidFill>
                        </a:rPr>
                        <a:t>Costly</a:t>
                      </a:r>
                      <a:endParaRPr lang="sr-Latn-RS" sz="1600" dirty="0">
                        <a:solidFill>
                          <a:schemeClr val="tx1"/>
                        </a:solidFill>
                      </a:endParaRPr>
                    </a:p>
                    <a:p>
                      <a:pPr marL="285750" indent="-285750">
                        <a:buFont typeface="Arial" panose="020B0604020202020204" pitchFamily="34" charset="0"/>
                        <a:buChar char="•"/>
                      </a:pPr>
                      <a:r>
                        <a:rPr lang="en-US" sz="1600" dirty="0">
                          <a:solidFill>
                            <a:schemeClr val="tx1"/>
                          </a:solidFill>
                        </a:rPr>
                        <a:t>Not everything is quantifiable</a:t>
                      </a:r>
                      <a:endParaRPr lang="sr-Latn-RS" sz="1600" dirty="0">
                        <a:solidFill>
                          <a:schemeClr val="tx1"/>
                        </a:solidFill>
                      </a:endParaRPr>
                    </a:p>
                    <a:p>
                      <a:pPr marL="285750" indent="-285750">
                        <a:buFont typeface="Arial" panose="020B0604020202020204" pitchFamily="34" charset="0"/>
                        <a:buChar char="•"/>
                      </a:pPr>
                      <a:r>
                        <a:rPr lang="en-US" sz="1600" dirty="0">
                          <a:solidFill>
                            <a:schemeClr val="tx1"/>
                          </a:solidFill>
                        </a:rPr>
                        <a:t>May give false impression of precision</a:t>
                      </a:r>
                      <a:endParaRPr lang="sr-Latn-RS" sz="1600" dirty="0">
                        <a:solidFill>
                          <a:schemeClr val="tx1"/>
                        </a:solidFill>
                      </a:endParaRPr>
                    </a:p>
                  </a:txBody>
                  <a:tcPr anchor="ctr"/>
                </a:tc>
                <a:extLst>
                  <a:ext uri="{0D108BD9-81ED-4DB2-BD59-A6C34878D82A}">
                    <a16:rowId xmlns:a16="http://schemas.microsoft.com/office/drawing/2014/main" val="10001"/>
                  </a:ext>
                </a:extLst>
              </a:tr>
              <a:tr h="1743040">
                <a:tc>
                  <a:txBody>
                    <a:bodyPr/>
                    <a:lstStyle/>
                    <a:p>
                      <a:r>
                        <a:rPr lang="en-US" sz="1800" b="0" dirty="0">
                          <a:solidFill>
                            <a:srgbClr val="B23D12"/>
                          </a:solidFill>
                        </a:rPr>
                        <a:t>Focus groups,</a:t>
                      </a:r>
                      <a:r>
                        <a:rPr lang="sr-Latn-RS" sz="1800" b="0" baseline="0" dirty="0">
                          <a:solidFill>
                            <a:srgbClr val="B23D12"/>
                          </a:solidFill>
                        </a:rPr>
                        <a:t> </a:t>
                      </a:r>
                      <a:r>
                        <a:rPr lang="en-US" sz="1800" b="0" dirty="0">
                          <a:solidFill>
                            <a:srgbClr val="B23D12"/>
                          </a:solidFill>
                        </a:rPr>
                        <a:t>round tables,</a:t>
                      </a:r>
                    </a:p>
                    <a:p>
                      <a:r>
                        <a:rPr lang="en-US" sz="1800" b="0" dirty="0">
                          <a:solidFill>
                            <a:srgbClr val="B23D12"/>
                          </a:solidFill>
                        </a:rPr>
                        <a:t>Expert</a:t>
                      </a:r>
                      <a:r>
                        <a:rPr lang="sr-Latn-RS" sz="1800" b="0" baseline="0" dirty="0">
                          <a:solidFill>
                            <a:srgbClr val="B23D12"/>
                          </a:solidFill>
                        </a:rPr>
                        <a:t> </a:t>
                      </a:r>
                      <a:r>
                        <a:rPr lang="en-US" sz="1800" b="0" dirty="0">
                          <a:solidFill>
                            <a:srgbClr val="B23D12"/>
                          </a:solidFill>
                        </a:rPr>
                        <a:t>workshops,</a:t>
                      </a:r>
                      <a:r>
                        <a:rPr lang="sr-Latn-RS" sz="1800" b="0" baseline="0" dirty="0">
                          <a:solidFill>
                            <a:srgbClr val="B23D12"/>
                          </a:solidFill>
                        </a:rPr>
                        <a:t> </a:t>
                      </a:r>
                      <a:r>
                        <a:rPr lang="en-US" sz="1800" b="0" dirty="0">
                          <a:solidFill>
                            <a:srgbClr val="B23D12"/>
                          </a:solidFill>
                        </a:rPr>
                        <a:t>expert opinion</a:t>
                      </a:r>
                      <a:r>
                        <a:rPr lang="sr-Latn-RS" sz="1800" b="0" baseline="0" dirty="0">
                          <a:solidFill>
                            <a:srgbClr val="B23D12"/>
                          </a:solidFill>
                        </a:rPr>
                        <a:t> </a:t>
                      </a:r>
                      <a:r>
                        <a:rPr lang="en-US" sz="1800" b="0" dirty="0">
                          <a:solidFill>
                            <a:srgbClr val="B23D12"/>
                          </a:solidFill>
                        </a:rPr>
                        <a:t>surveys and</a:t>
                      </a:r>
                    </a:p>
                    <a:p>
                      <a:r>
                        <a:rPr lang="en-US" sz="1800" b="0" dirty="0">
                          <a:solidFill>
                            <a:srgbClr val="B23D12"/>
                          </a:solidFill>
                        </a:rPr>
                        <a:t>Delphi style</a:t>
                      </a:r>
                      <a:r>
                        <a:rPr lang="sr-Latn-RS" sz="1800" b="0" baseline="0" dirty="0">
                          <a:solidFill>
                            <a:srgbClr val="B23D12"/>
                          </a:solidFill>
                        </a:rPr>
                        <a:t> </a:t>
                      </a:r>
                      <a:r>
                        <a:rPr lang="en-US" sz="1800" b="0" dirty="0">
                          <a:solidFill>
                            <a:srgbClr val="B23D12"/>
                          </a:solidFill>
                        </a:rPr>
                        <a:t>methods</a:t>
                      </a:r>
                    </a:p>
                  </a:txBody>
                  <a:tcPr anchor="ctr"/>
                </a:tc>
                <a:tc>
                  <a:txBody>
                    <a:bodyPr/>
                    <a:lstStyle/>
                    <a:p>
                      <a:pPr marL="285750" indent="-285750">
                        <a:buFont typeface="Arial" panose="020B0604020202020204" pitchFamily="34" charset="0"/>
                        <a:buChar char="•"/>
                      </a:pPr>
                      <a:r>
                        <a:rPr lang="en-US" sz="1600" dirty="0">
                          <a:solidFill>
                            <a:schemeClr val="tx1"/>
                          </a:solidFill>
                        </a:rPr>
                        <a:t>Holistic</a:t>
                      </a:r>
                      <a:endParaRPr lang="sr-Latn-RS" sz="1600" dirty="0">
                        <a:solidFill>
                          <a:schemeClr val="tx1"/>
                        </a:solidFill>
                      </a:endParaRPr>
                    </a:p>
                    <a:p>
                      <a:pPr marL="285750" indent="-285750">
                        <a:buFont typeface="Arial" panose="020B0604020202020204" pitchFamily="34" charset="0"/>
                        <a:buChar char="•"/>
                      </a:pPr>
                      <a:r>
                        <a:rPr lang="en-US" sz="1600" dirty="0">
                          <a:solidFill>
                            <a:schemeClr val="tx1"/>
                          </a:solidFill>
                        </a:rPr>
                        <a:t>Direct user involvement</a:t>
                      </a:r>
                      <a:endParaRPr lang="sr-Latn-RS" sz="1600" dirty="0">
                        <a:solidFill>
                          <a:schemeClr val="tx1"/>
                        </a:solidFill>
                      </a:endParaRPr>
                    </a:p>
                    <a:p>
                      <a:pPr marL="285750" indent="-285750">
                        <a:buFont typeface="Arial" panose="020B0604020202020204" pitchFamily="34" charset="0"/>
                        <a:buChar char="•"/>
                      </a:pPr>
                      <a:r>
                        <a:rPr lang="en-US" sz="1600" dirty="0">
                          <a:solidFill>
                            <a:schemeClr val="tx1"/>
                          </a:solidFill>
                        </a:rPr>
                        <a:t>May be able to address problems in greater depth</a:t>
                      </a:r>
                      <a:endParaRPr lang="sr-Latn-RS" sz="1600" dirty="0">
                        <a:solidFill>
                          <a:schemeClr val="tx1"/>
                        </a:solidFill>
                      </a:endParaRPr>
                    </a:p>
                    <a:p>
                      <a:pPr marL="285750" indent="-285750">
                        <a:buFont typeface="Arial" panose="020B0604020202020204" pitchFamily="34" charset="0"/>
                        <a:buChar char="•"/>
                      </a:pPr>
                      <a:r>
                        <a:rPr lang="en-US" sz="1600" dirty="0">
                          <a:solidFill>
                            <a:schemeClr val="tx1"/>
                          </a:solidFill>
                        </a:rPr>
                        <a:t>Useful mechanisms for exchanging views</a:t>
                      </a:r>
                      <a:endParaRPr lang="sr-Latn-RS" sz="1600" dirty="0">
                        <a:solidFill>
                          <a:schemeClr val="tx1"/>
                        </a:solidFill>
                      </a:endParaRPr>
                    </a:p>
                  </a:txBody>
                  <a:tcPr anchor="ctr"/>
                </a:tc>
                <a:tc>
                  <a:txBody>
                    <a:bodyPr/>
                    <a:lstStyle/>
                    <a:p>
                      <a:pPr marL="285750" indent="-285750">
                        <a:buFont typeface="Arial" panose="020B0604020202020204" pitchFamily="34" charset="0"/>
                        <a:buChar char="•"/>
                      </a:pPr>
                      <a:r>
                        <a:rPr lang="en-US" sz="1600" dirty="0">
                          <a:solidFill>
                            <a:schemeClr val="tx1"/>
                          </a:solidFill>
                        </a:rPr>
                        <a:t>May be non-systematic</a:t>
                      </a:r>
                    </a:p>
                    <a:p>
                      <a:pPr marL="285750" indent="-285750">
                        <a:buFont typeface="Arial" panose="020B0604020202020204" pitchFamily="34" charset="0"/>
                        <a:buChar char="•"/>
                      </a:pPr>
                      <a:r>
                        <a:rPr lang="en-US" sz="1600" dirty="0">
                          <a:solidFill>
                            <a:schemeClr val="tx1"/>
                          </a:solidFill>
                        </a:rPr>
                        <a:t>May be inconsistent</a:t>
                      </a:r>
                    </a:p>
                    <a:p>
                      <a:pPr marL="285750" indent="-285750">
                        <a:buFont typeface="Arial" panose="020B0604020202020204" pitchFamily="34" charset="0"/>
                        <a:buChar char="•"/>
                      </a:pPr>
                      <a:r>
                        <a:rPr lang="en-US" sz="1600" dirty="0">
                          <a:solidFill>
                            <a:schemeClr val="tx1"/>
                          </a:solidFill>
                        </a:rPr>
                        <a:t>May be subjective</a:t>
                      </a:r>
                    </a:p>
                    <a:p>
                      <a:pPr marL="285750" indent="-285750">
                        <a:buFont typeface="Arial" panose="020B0604020202020204" pitchFamily="34" charset="0"/>
                        <a:buChar char="•"/>
                      </a:pPr>
                      <a:r>
                        <a:rPr lang="en-US" sz="1600" dirty="0">
                          <a:solidFill>
                            <a:schemeClr val="tx1"/>
                          </a:solidFill>
                        </a:rPr>
                        <a:t>May be </a:t>
                      </a:r>
                      <a:r>
                        <a:rPr lang="en-US" sz="1600" dirty="0" err="1">
                          <a:solidFill>
                            <a:schemeClr val="tx1"/>
                          </a:solidFill>
                        </a:rPr>
                        <a:t>nonrepresentative</a:t>
                      </a:r>
                      <a:r>
                        <a:rPr lang="en-US" sz="1600" dirty="0">
                          <a:solidFill>
                            <a:schemeClr val="tx1"/>
                          </a:solidFill>
                        </a:rPr>
                        <a:t> and provide</a:t>
                      </a:r>
                    </a:p>
                    <a:p>
                      <a:pPr marL="285750" indent="-285750">
                        <a:buFont typeface="Arial" panose="020B0604020202020204" pitchFamily="34" charset="0"/>
                        <a:buChar char="•"/>
                      </a:pPr>
                      <a:r>
                        <a:rPr lang="en-US" sz="1600" dirty="0">
                          <a:solidFill>
                            <a:schemeClr val="tx1"/>
                          </a:solidFill>
                        </a:rPr>
                        <a:t>a partial view</a:t>
                      </a:r>
                    </a:p>
                    <a:p>
                      <a:pPr marL="285750" indent="-285750">
                        <a:buFont typeface="Arial" panose="020B0604020202020204" pitchFamily="34" charset="0"/>
                        <a:buChar char="•"/>
                      </a:pPr>
                      <a:r>
                        <a:rPr lang="en-US" sz="1600" dirty="0">
                          <a:solidFill>
                            <a:schemeClr val="tx1"/>
                          </a:solidFill>
                        </a:rPr>
                        <a:t>May be anecdotal, not</a:t>
                      </a:r>
                    </a:p>
                    <a:p>
                      <a:pPr marL="285750" indent="-285750">
                        <a:buFont typeface="Arial" panose="020B0604020202020204" pitchFamily="34" charset="0"/>
                        <a:buChar char="•"/>
                      </a:pPr>
                      <a:r>
                        <a:rPr lang="en-US" sz="1600" dirty="0">
                          <a:solidFill>
                            <a:schemeClr val="tx1"/>
                          </a:solidFill>
                        </a:rPr>
                        <a:t>grounded in reality</a:t>
                      </a:r>
                      <a:endParaRPr lang="sr-Latn-RS" sz="1600" dirty="0">
                        <a:solidFill>
                          <a:schemeClr val="tx1"/>
                        </a:solidFill>
                      </a:endParaRPr>
                    </a:p>
                  </a:txBody>
                  <a:tcPr anchor="ctr"/>
                </a:tc>
                <a:extLst>
                  <a:ext uri="{0D108BD9-81ED-4DB2-BD59-A6C34878D82A}">
                    <a16:rowId xmlns:a16="http://schemas.microsoft.com/office/drawing/2014/main" val="10002"/>
                  </a:ext>
                </a:extLst>
              </a:tr>
              <a:tr h="1737647">
                <a:tc>
                  <a:txBody>
                    <a:bodyPr/>
                    <a:lstStyle/>
                    <a:p>
                      <a:r>
                        <a:rPr lang="sr-Latn-RS" sz="1800" b="0" dirty="0" err="1">
                          <a:solidFill>
                            <a:srgbClr val="B23D12"/>
                          </a:solidFill>
                        </a:rPr>
                        <a:t>Foresights</a:t>
                      </a:r>
                      <a:r>
                        <a:rPr lang="sr-Latn-RS" sz="1800" b="0" dirty="0">
                          <a:solidFill>
                            <a:srgbClr val="B23D12"/>
                          </a:solidFill>
                        </a:rPr>
                        <a:t> </a:t>
                      </a:r>
                      <a:r>
                        <a:rPr lang="sr-Latn-RS" sz="1800" b="0" dirty="0" err="1">
                          <a:solidFill>
                            <a:srgbClr val="B23D12"/>
                          </a:solidFill>
                        </a:rPr>
                        <a:t>and</a:t>
                      </a:r>
                      <a:r>
                        <a:rPr lang="sr-Latn-RS" sz="1800" b="0" baseline="0" dirty="0">
                          <a:solidFill>
                            <a:srgbClr val="B23D12"/>
                          </a:solidFill>
                        </a:rPr>
                        <a:t> </a:t>
                      </a:r>
                      <a:r>
                        <a:rPr lang="sr-Latn-RS" sz="1800" b="0" dirty="0">
                          <a:solidFill>
                            <a:srgbClr val="B23D12"/>
                          </a:solidFill>
                        </a:rPr>
                        <a:t>scenario</a:t>
                      </a:r>
                    </a:p>
                    <a:p>
                      <a:r>
                        <a:rPr lang="sr-Latn-RS" sz="1800" b="0" dirty="0" err="1">
                          <a:solidFill>
                            <a:srgbClr val="B23D12"/>
                          </a:solidFill>
                        </a:rPr>
                        <a:t>development</a:t>
                      </a:r>
                      <a:endParaRPr lang="sr-Latn-RS" sz="1800" b="0" dirty="0">
                        <a:solidFill>
                          <a:srgbClr val="B23D12"/>
                        </a:solidFill>
                      </a:endParaRPr>
                    </a:p>
                  </a:txBody>
                  <a:tcPr anchor="ctr"/>
                </a:tc>
                <a:tc>
                  <a:txBody>
                    <a:bodyPr/>
                    <a:lstStyle/>
                    <a:p>
                      <a:pPr marL="285750" indent="-285750">
                        <a:buFont typeface="Arial" panose="020B0604020202020204" pitchFamily="34" charset="0"/>
                        <a:buChar char="•"/>
                      </a:pPr>
                      <a:r>
                        <a:rPr lang="en-US" sz="1600" dirty="0">
                          <a:solidFill>
                            <a:schemeClr val="tx1"/>
                          </a:solidFill>
                        </a:rPr>
                        <a:t>Holistic</a:t>
                      </a:r>
                    </a:p>
                    <a:p>
                      <a:pPr marL="285750" indent="-285750">
                        <a:buFont typeface="Arial" panose="020B0604020202020204" pitchFamily="34" charset="0"/>
                        <a:buChar char="•"/>
                      </a:pPr>
                      <a:r>
                        <a:rPr lang="en-US" sz="1600" dirty="0">
                          <a:solidFill>
                            <a:schemeClr val="tx1"/>
                          </a:solidFill>
                        </a:rPr>
                        <a:t>Direct user involvement</a:t>
                      </a:r>
                    </a:p>
                    <a:p>
                      <a:pPr marL="285750" indent="-285750">
                        <a:buFont typeface="Arial" panose="020B0604020202020204" pitchFamily="34" charset="0"/>
                        <a:buChar char="•"/>
                      </a:pPr>
                      <a:r>
                        <a:rPr lang="en-US" sz="1600" dirty="0">
                          <a:solidFill>
                            <a:schemeClr val="tx1"/>
                          </a:solidFill>
                        </a:rPr>
                        <a:t>May be able to address</a:t>
                      </a:r>
                    </a:p>
                    <a:p>
                      <a:pPr marL="285750" indent="-285750">
                        <a:buFont typeface="Arial" panose="020B0604020202020204" pitchFamily="34" charset="0"/>
                        <a:buChar char="•"/>
                      </a:pPr>
                      <a:r>
                        <a:rPr lang="en-US" sz="1600" dirty="0">
                          <a:solidFill>
                            <a:schemeClr val="tx1"/>
                          </a:solidFill>
                        </a:rPr>
                        <a:t>problems in greater depth</a:t>
                      </a:r>
                      <a:endParaRPr lang="sr-Latn-RS" sz="1600" dirty="0">
                        <a:solidFill>
                          <a:schemeClr val="tx1"/>
                        </a:solidFill>
                      </a:endParaRPr>
                    </a:p>
                    <a:p>
                      <a:pPr marL="285750" indent="-285750">
                        <a:buFont typeface="Arial" panose="020B0604020202020204" pitchFamily="34" charset="0"/>
                        <a:buChar char="•"/>
                      </a:pPr>
                      <a:r>
                        <a:rPr lang="en-US" sz="1600" dirty="0">
                          <a:solidFill>
                            <a:schemeClr val="tx1"/>
                          </a:solidFill>
                        </a:rPr>
                        <a:t>Useful mechanisms for</a:t>
                      </a:r>
                      <a:r>
                        <a:rPr lang="sr-Latn-RS" sz="1600" baseline="0" dirty="0">
                          <a:solidFill>
                            <a:schemeClr val="tx1"/>
                          </a:solidFill>
                        </a:rPr>
                        <a:t> </a:t>
                      </a:r>
                      <a:r>
                        <a:rPr lang="en-US" sz="1600" dirty="0">
                          <a:solidFill>
                            <a:schemeClr val="tx1"/>
                          </a:solidFill>
                        </a:rPr>
                        <a:t>exchanging views</a:t>
                      </a:r>
                    </a:p>
                    <a:p>
                      <a:pPr marL="285750" indent="-285750">
                        <a:buFont typeface="Arial" panose="020B0604020202020204" pitchFamily="34" charset="0"/>
                        <a:buChar char="•"/>
                      </a:pPr>
                      <a:r>
                        <a:rPr lang="en-US" sz="1600" dirty="0">
                          <a:solidFill>
                            <a:schemeClr val="tx1"/>
                          </a:solidFill>
                        </a:rPr>
                        <a:t>Takes into account</a:t>
                      </a:r>
                      <a:r>
                        <a:rPr lang="sr-Latn-RS" sz="1600" baseline="0" dirty="0">
                          <a:solidFill>
                            <a:schemeClr val="tx1"/>
                          </a:solidFill>
                        </a:rPr>
                        <a:t> </a:t>
                      </a:r>
                      <a:r>
                        <a:rPr lang="en-US" sz="1600" dirty="0">
                          <a:solidFill>
                            <a:schemeClr val="tx1"/>
                          </a:solidFill>
                        </a:rPr>
                        <a:t>uncertainties for the</a:t>
                      </a:r>
                      <a:r>
                        <a:rPr lang="sr-Latn-RS" sz="1600" baseline="0" dirty="0">
                          <a:solidFill>
                            <a:schemeClr val="tx1"/>
                          </a:solidFill>
                        </a:rPr>
                        <a:t> </a:t>
                      </a:r>
                      <a:r>
                        <a:rPr lang="en-US" sz="1600" dirty="0">
                          <a:solidFill>
                            <a:schemeClr val="tx1"/>
                          </a:solidFill>
                        </a:rPr>
                        <a:t>future</a:t>
                      </a:r>
                      <a:endParaRPr lang="sr-Latn-RS" sz="1600" dirty="0">
                        <a:solidFill>
                          <a:schemeClr val="tx1"/>
                        </a:solidFill>
                      </a:endParaRPr>
                    </a:p>
                  </a:txBody>
                  <a:tcPr anchor="ctr"/>
                </a:tc>
                <a:tc>
                  <a:txBody>
                    <a:bodyPr/>
                    <a:lstStyle/>
                    <a:p>
                      <a:pPr marL="285750" indent="-285750">
                        <a:buFont typeface="Arial" panose="020B0604020202020204" pitchFamily="34" charset="0"/>
                        <a:buChar char="•"/>
                      </a:pPr>
                      <a:r>
                        <a:rPr lang="en-US" sz="1600" dirty="0">
                          <a:solidFill>
                            <a:schemeClr val="tx1"/>
                          </a:solidFill>
                        </a:rPr>
                        <a:t>May be non-systematic</a:t>
                      </a:r>
                    </a:p>
                    <a:p>
                      <a:pPr marL="285750" indent="-285750">
                        <a:buFont typeface="Arial" panose="020B0604020202020204" pitchFamily="34" charset="0"/>
                        <a:buChar char="•"/>
                      </a:pPr>
                      <a:r>
                        <a:rPr lang="en-US" sz="1600" dirty="0">
                          <a:solidFill>
                            <a:schemeClr val="tx1"/>
                          </a:solidFill>
                        </a:rPr>
                        <a:t>May be inconsistent</a:t>
                      </a:r>
                    </a:p>
                    <a:p>
                      <a:pPr marL="285750" indent="-285750">
                        <a:buFont typeface="Arial" panose="020B0604020202020204" pitchFamily="34" charset="0"/>
                        <a:buChar char="•"/>
                      </a:pPr>
                      <a:r>
                        <a:rPr lang="en-US" sz="1600" dirty="0">
                          <a:solidFill>
                            <a:schemeClr val="tx1"/>
                          </a:solidFill>
                        </a:rPr>
                        <a:t>May be subjective</a:t>
                      </a:r>
                      <a:endParaRPr lang="sr-Latn-RS" sz="1600" dirty="0">
                        <a:solidFill>
                          <a:schemeClr val="tx1"/>
                        </a:solidFill>
                      </a:endParaRPr>
                    </a:p>
                  </a:txBody>
                  <a:tcPr anchor="ctr"/>
                </a:tc>
                <a:extLst>
                  <a:ext uri="{0D108BD9-81ED-4DB2-BD59-A6C34878D82A}">
                    <a16:rowId xmlns:a16="http://schemas.microsoft.com/office/drawing/2014/main" val="10003"/>
                  </a:ext>
                </a:extLst>
              </a:tr>
            </a:tbl>
          </a:graphicData>
        </a:graphic>
      </p:graphicFrame>
      <p:sp>
        <p:nvSpPr>
          <p:cNvPr id="3" name="TextBox 2"/>
          <p:cNvSpPr txBox="1"/>
          <p:nvPr/>
        </p:nvSpPr>
        <p:spPr>
          <a:xfrm>
            <a:off x="733926" y="6396335"/>
            <a:ext cx="12440653" cy="553998"/>
          </a:xfrm>
          <a:prstGeom prst="rect">
            <a:avLst/>
          </a:prstGeom>
          <a:noFill/>
        </p:spPr>
        <p:txBody>
          <a:bodyPr wrap="square" rtlCol="0">
            <a:spAutoFit/>
          </a:bodyPr>
          <a:lstStyle/>
          <a:p>
            <a:r>
              <a:rPr lang="nl-NL" sz="1200" dirty="0"/>
              <a:t>Bron</a:t>
            </a:r>
            <a:r>
              <a:rPr lang="sr-Latn-RS" sz="1200" dirty="0"/>
              <a:t>: https://www.ilo.org/wcmsp5/groups/public/---dgreports/---inst/documents/publication/wcms_646143.pdf</a:t>
            </a:r>
          </a:p>
          <a:p>
            <a:endParaRPr lang="en-US" dirty="0"/>
          </a:p>
        </p:txBody>
      </p:sp>
    </p:spTree>
    <p:extLst>
      <p:ext uri="{BB962C8B-B14F-4D97-AF65-F5344CB8AC3E}">
        <p14:creationId xmlns:p14="http://schemas.microsoft.com/office/powerpoint/2010/main" val="978695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305" y="3288961"/>
            <a:ext cx="10515600" cy="781685"/>
          </a:xfrm>
        </p:spPr>
        <p:txBody>
          <a:bodyPr>
            <a:normAutofit fontScale="90000"/>
          </a:bodyPr>
          <a:lstStyle/>
          <a:p>
            <a:r>
              <a:rPr lang="en-US" dirty="0">
                <a:solidFill>
                  <a:srgbClr val="FF7F2A"/>
                </a:solidFill>
              </a:rPr>
              <a:t>How </a:t>
            </a:r>
            <a:r>
              <a:rPr lang="sr-Latn-RS" dirty="0">
                <a:solidFill>
                  <a:srgbClr val="FF7F2A"/>
                </a:solidFill>
              </a:rPr>
              <a:t>to </a:t>
            </a:r>
            <a:r>
              <a:rPr lang="en-US" dirty="0">
                <a:solidFill>
                  <a:srgbClr val="FF7F2A"/>
                </a:solidFill>
              </a:rPr>
              <a:t>assess quality of sources of information </a:t>
            </a:r>
            <a:r>
              <a:rPr lang="sr-Latn-RS" dirty="0">
                <a:solidFill>
                  <a:srgbClr val="FF7F2A"/>
                </a:solidFill>
              </a:rPr>
              <a:t>on </a:t>
            </a:r>
            <a:r>
              <a:rPr lang="en-US" dirty="0">
                <a:solidFill>
                  <a:srgbClr val="FF7F2A"/>
                </a:solidFill>
              </a:rPr>
              <a:t>the changes </a:t>
            </a:r>
            <a:r>
              <a:rPr lang="sr-Latn-RS" dirty="0">
                <a:solidFill>
                  <a:srgbClr val="FF7F2A"/>
                </a:solidFill>
              </a:rPr>
              <a:t>in </a:t>
            </a:r>
            <a:r>
              <a:rPr lang="en-US" dirty="0">
                <a:solidFill>
                  <a:srgbClr val="FF7F2A"/>
                </a:solidFill>
              </a:rPr>
              <a:t>the world of work?</a:t>
            </a:r>
            <a:br>
              <a:rPr lang="en-US" dirty="0"/>
            </a:br>
            <a:endParaRPr lang="en-US" dirty="0"/>
          </a:p>
        </p:txBody>
      </p:sp>
      <p:pic>
        <p:nvPicPr>
          <p:cNvPr id="9" name="Picture 8"/>
          <p:cNvPicPr>
            <a:picLocks noChangeAspect="1"/>
          </p:cNvPicPr>
          <p:nvPr/>
        </p:nvPicPr>
        <p:blipFill>
          <a:blip r:embed="rId3"/>
          <a:stretch>
            <a:fillRect/>
          </a:stretch>
        </p:blipFill>
        <p:spPr>
          <a:xfrm>
            <a:off x="411710" y="4272960"/>
            <a:ext cx="5617509" cy="739448"/>
          </a:xfrm>
          <a:prstGeom prst="rect">
            <a:avLst/>
          </a:prstGeom>
        </p:spPr>
      </p:pic>
      <p:pic>
        <p:nvPicPr>
          <p:cNvPr id="10" name="Picture 9"/>
          <p:cNvPicPr>
            <a:picLocks noChangeAspect="1"/>
          </p:cNvPicPr>
          <p:nvPr/>
        </p:nvPicPr>
        <p:blipFill>
          <a:blip r:embed="rId4"/>
          <a:stretch>
            <a:fillRect/>
          </a:stretch>
        </p:blipFill>
        <p:spPr>
          <a:xfrm>
            <a:off x="5694033" y="3449631"/>
            <a:ext cx="6080872" cy="823329"/>
          </a:xfrm>
          <a:prstGeom prst="rect">
            <a:avLst/>
          </a:prstGeom>
        </p:spPr>
      </p:pic>
      <p:pic>
        <p:nvPicPr>
          <p:cNvPr id="11" name="Picture 10"/>
          <p:cNvPicPr>
            <a:picLocks noChangeAspect="1"/>
          </p:cNvPicPr>
          <p:nvPr/>
        </p:nvPicPr>
        <p:blipFill>
          <a:blip r:embed="rId5"/>
          <a:stretch>
            <a:fillRect/>
          </a:stretch>
        </p:blipFill>
        <p:spPr>
          <a:xfrm>
            <a:off x="838932" y="343053"/>
            <a:ext cx="5814531" cy="1148933"/>
          </a:xfrm>
          <a:prstGeom prst="rect">
            <a:avLst/>
          </a:prstGeom>
        </p:spPr>
      </p:pic>
      <p:sp>
        <p:nvSpPr>
          <p:cNvPr id="12"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224825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5126180" y="1710738"/>
            <a:ext cx="6476169" cy="2158199"/>
          </a:xfrm>
        </p:spPr>
        <p:txBody>
          <a:bodyPr>
            <a:normAutofit fontScale="90000"/>
          </a:bodyPr>
          <a:lstStyle/>
          <a:p>
            <a:r>
              <a:rPr lang="nl-NL" sz="2400" dirty="0"/>
              <a:t>Dimensies van impact van verschillende arbeidsmarkttrends</a:t>
            </a:r>
            <a:br>
              <a:rPr lang="nl-NL" sz="2400" dirty="0"/>
            </a:br>
            <a:br>
              <a:rPr lang="nl-NL" sz="2400" dirty="0"/>
            </a:br>
            <a:r>
              <a:rPr lang="nl-NL" sz="2400" dirty="0"/>
              <a:t>Overzicht van de kwalitatieve en kwantitatieve gevolgen van die trends voor de arbeidsmarkt</a:t>
            </a:r>
            <a:br>
              <a:rPr lang="nl-NL" sz="2400" dirty="0"/>
            </a:br>
            <a:r>
              <a:rPr lang="nl-NL" sz="2400" dirty="0"/>
              <a:t>
</a:t>
            </a: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itle 3">
            <a:extLst>
              <a:ext uri="{FF2B5EF4-FFF2-40B4-BE49-F238E27FC236}">
                <a16:creationId xmlns:a16="http://schemas.microsoft.com/office/drawing/2014/main" id="{B0AE554C-D68A-4657-B321-E64A4E2DEAEB}"/>
              </a:ext>
            </a:extLst>
          </p:cNvPr>
          <p:cNvSpPr txBox="1">
            <a:spLocks/>
          </p:cNvSpPr>
          <p:nvPr/>
        </p:nvSpPr>
        <p:spPr>
          <a:xfrm>
            <a:off x="274855" y="1256145"/>
            <a:ext cx="4398745" cy="18756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nl-NL" dirty="0"/>
              <a:t>Terugblik op bijeenkomst 1</a:t>
            </a:r>
            <a:endParaRPr lang="en-US" dirty="0"/>
          </a:p>
        </p:txBody>
      </p:sp>
      <p:cxnSp>
        <p:nvCxnSpPr>
          <p:cNvPr id="6" name="Straight Connector 5"/>
          <p:cNvCxnSpPr/>
          <p:nvPr/>
        </p:nvCxnSpPr>
        <p:spPr>
          <a:xfrm>
            <a:off x="4793673" y="1071418"/>
            <a:ext cx="18472" cy="2918691"/>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2" name="Content Placeholder 3">
            <a:extLst>
              <a:ext uri="{FF2B5EF4-FFF2-40B4-BE49-F238E27FC236}">
                <a16:creationId xmlns:a16="http://schemas.microsoft.com/office/drawing/2014/main" id="{9B6E85A6-E44D-10F5-9CC6-48FB4C538DBF}"/>
              </a:ext>
            </a:extLst>
          </p:cNvPr>
          <p:cNvGraphicFramePr>
            <a:graphicFrameLocks/>
          </p:cNvGraphicFramePr>
          <p:nvPr>
            <p:extLst>
              <p:ext uri="{D42A27DB-BD31-4B8C-83A1-F6EECF244321}">
                <p14:modId xmlns:p14="http://schemas.microsoft.com/office/powerpoint/2010/main" val="1537046057"/>
              </p:ext>
            </p:extLst>
          </p:nvPr>
        </p:nvGraphicFramePr>
        <p:xfrm>
          <a:off x="581180" y="4180114"/>
          <a:ext cx="10100218" cy="1606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7564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2168" y="4913141"/>
            <a:ext cx="10515600" cy="594360"/>
          </a:xfrm>
        </p:spPr>
        <p:txBody>
          <a:bodyPr>
            <a:normAutofit fontScale="70000" lnSpcReduction="20000"/>
          </a:bodyPr>
          <a:lstStyle/>
          <a:p>
            <a:pPr marL="0" indent="0">
              <a:buNone/>
            </a:pPr>
            <a:r>
              <a:rPr lang="en-US" b="0" dirty="0">
                <a:solidFill>
                  <a:schemeClr val="tx1"/>
                </a:solidFill>
                <a:hlinkClick r:id="rId3"/>
              </a:rPr>
              <a:t>USU Libraries</a:t>
            </a:r>
            <a:r>
              <a:rPr lang="sr-Latn-RS" b="0" dirty="0">
                <a:solidFill>
                  <a:schemeClr val="tx1"/>
                </a:solidFill>
              </a:rPr>
              <a:t>, </a:t>
            </a:r>
            <a:r>
              <a:rPr lang="en-US" b="0" dirty="0">
                <a:solidFill>
                  <a:schemeClr val="tx1"/>
                </a:solidFill>
              </a:rPr>
              <a:t>Source evaluation</a:t>
            </a:r>
          </a:p>
          <a:p>
            <a:pPr marL="0" indent="0">
              <a:buNone/>
            </a:pPr>
            <a:r>
              <a:rPr lang="en-US" dirty="0"/>
              <a:t>https://www.youtube.com/watch?v=Tscm0fcb9CM</a:t>
            </a: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pic>
        <p:nvPicPr>
          <p:cNvPr id="6" name="Picture 5"/>
          <p:cNvPicPr>
            <a:picLocks noChangeAspect="1"/>
          </p:cNvPicPr>
          <p:nvPr/>
        </p:nvPicPr>
        <p:blipFill>
          <a:blip r:embed="rId4"/>
          <a:stretch>
            <a:fillRect/>
          </a:stretch>
        </p:blipFill>
        <p:spPr>
          <a:xfrm>
            <a:off x="2252663" y="938462"/>
            <a:ext cx="6663358" cy="3720515"/>
          </a:xfrm>
          <a:prstGeom prst="rect">
            <a:avLst/>
          </a:prstGeom>
        </p:spPr>
      </p:pic>
    </p:spTree>
    <p:extLst>
      <p:ext uri="{BB962C8B-B14F-4D97-AF65-F5344CB8AC3E}">
        <p14:creationId xmlns:p14="http://schemas.microsoft.com/office/powerpoint/2010/main" val="4145630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5" y="97401"/>
            <a:ext cx="10515600" cy="781685"/>
          </a:xfrm>
        </p:spPr>
        <p:txBody>
          <a:bodyPr>
            <a:noAutofit/>
          </a:bodyPr>
          <a:lstStyle/>
          <a:p>
            <a:r>
              <a:rPr lang="nl-NL" sz="2400" dirty="0"/>
              <a:t>Houd bij het evalueren van bronnen over arbeidsmarktontwikkelingen rekening met ...</a:t>
            </a:r>
            <a:endParaRPr lang="en-US" sz="3200" dirty="0"/>
          </a:p>
        </p:txBody>
      </p:sp>
      <p:grpSp>
        <p:nvGrpSpPr>
          <p:cNvPr id="5" name="Google Shape;115;p3"/>
          <p:cNvGrpSpPr/>
          <p:nvPr/>
        </p:nvGrpSpPr>
        <p:grpSpPr>
          <a:xfrm>
            <a:off x="1286807" y="860475"/>
            <a:ext cx="10055260" cy="2936719"/>
            <a:chOff x="-3" y="9492"/>
            <a:chExt cx="11261703" cy="2624846"/>
          </a:xfrm>
        </p:grpSpPr>
        <p:sp>
          <p:nvSpPr>
            <p:cNvPr id="6" name="Google Shape;116;p3"/>
            <p:cNvSpPr/>
            <p:nvPr/>
          </p:nvSpPr>
          <p:spPr>
            <a:xfrm>
              <a:off x="0" y="239491"/>
              <a:ext cx="11261700" cy="439934"/>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200"/>
            </a:p>
          </p:txBody>
        </p:sp>
        <p:sp>
          <p:nvSpPr>
            <p:cNvPr id="7" name="Google Shape;117;p3"/>
            <p:cNvSpPr txBox="1"/>
            <p:nvPr/>
          </p:nvSpPr>
          <p:spPr>
            <a:xfrm>
              <a:off x="0" y="239491"/>
              <a:ext cx="11261700" cy="439934"/>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lvl="1" indent="-228600">
                <a:lnSpc>
                  <a:spcPct val="90000"/>
                </a:lnSpc>
                <a:buClr>
                  <a:srgbClr val="FF7F2A"/>
                </a:buClr>
                <a:buSzPts val="2000"/>
                <a:buFont typeface="Calibri"/>
                <a:buChar char="•"/>
              </a:pPr>
              <a:r>
                <a:rPr lang="nl-NL" sz="1800" dirty="0"/>
                <a:t>Waarom heeft de auteur deze informatie beschikbaar gesteld?</a:t>
              </a:r>
              <a:endParaRPr sz="1200" dirty="0"/>
            </a:p>
          </p:txBody>
        </p:sp>
        <p:sp>
          <p:nvSpPr>
            <p:cNvPr id="8" name="Google Shape;118;p3"/>
            <p:cNvSpPr/>
            <p:nvPr/>
          </p:nvSpPr>
          <p:spPr>
            <a:xfrm>
              <a:off x="563086" y="949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200"/>
            </a:p>
          </p:txBody>
        </p:sp>
        <p:sp>
          <p:nvSpPr>
            <p:cNvPr id="9" name="Google Shape;119;p3"/>
            <p:cNvSpPr txBox="1"/>
            <p:nvPr/>
          </p:nvSpPr>
          <p:spPr>
            <a:xfrm>
              <a:off x="432037" y="25573"/>
              <a:ext cx="8157000"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90000"/>
                </a:lnSpc>
                <a:buClr>
                  <a:schemeClr val="lt1"/>
                </a:buClr>
                <a:buSzPts val="2400"/>
              </a:pPr>
              <a:r>
                <a:rPr lang="en-US" sz="2000" dirty="0" err="1">
                  <a:solidFill>
                    <a:schemeClr val="lt1"/>
                  </a:solidFill>
                  <a:latin typeface="Calibri"/>
                  <a:ea typeface="Calibri"/>
                  <a:cs typeface="Calibri"/>
                </a:rPr>
                <a:t>Motief</a:t>
              </a:r>
              <a:endParaRPr lang="en-US" sz="2000" dirty="0">
                <a:solidFill>
                  <a:schemeClr val="lt1"/>
                </a:solidFill>
                <a:latin typeface="Calibri"/>
                <a:ea typeface="Calibri"/>
                <a:cs typeface="Calibri"/>
                <a:sym typeface="Calibri"/>
              </a:endParaRPr>
            </a:p>
          </p:txBody>
        </p:sp>
        <p:sp>
          <p:nvSpPr>
            <p:cNvPr id="10" name="Google Shape;120;p3"/>
            <p:cNvSpPr/>
            <p:nvPr/>
          </p:nvSpPr>
          <p:spPr>
            <a:xfrm>
              <a:off x="0" y="866271"/>
              <a:ext cx="11261700" cy="630736"/>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200"/>
            </a:p>
          </p:txBody>
        </p:sp>
        <p:sp>
          <p:nvSpPr>
            <p:cNvPr id="11" name="Google Shape;121;p3"/>
            <p:cNvSpPr txBox="1"/>
            <p:nvPr/>
          </p:nvSpPr>
          <p:spPr>
            <a:xfrm>
              <a:off x="-3" y="998008"/>
              <a:ext cx="11261700" cy="400919"/>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lvl="1" indent="-228600">
                <a:lnSpc>
                  <a:spcPct val="90000"/>
                </a:lnSpc>
                <a:buClr>
                  <a:srgbClr val="FF7F2A"/>
                </a:buClr>
                <a:buSzPts val="2000"/>
                <a:buFont typeface="Calibri"/>
                <a:buChar char="•"/>
              </a:pPr>
              <a:r>
                <a:rPr lang="nl-NL" sz="1800" dirty="0"/>
                <a:t>Wat zijn de referenties van de auteur?</a:t>
              </a:r>
              <a:endParaRPr sz="1200" dirty="0"/>
            </a:p>
          </p:txBody>
        </p:sp>
        <p:sp>
          <p:nvSpPr>
            <p:cNvPr id="12" name="Google Shape;122;p3"/>
            <p:cNvSpPr/>
            <p:nvPr/>
          </p:nvSpPr>
          <p:spPr>
            <a:xfrm>
              <a:off x="563086" y="725634"/>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200"/>
            </a:p>
          </p:txBody>
        </p:sp>
        <p:sp>
          <p:nvSpPr>
            <p:cNvPr id="13" name="Google Shape;123;p3"/>
            <p:cNvSpPr txBox="1"/>
            <p:nvPr/>
          </p:nvSpPr>
          <p:spPr>
            <a:xfrm>
              <a:off x="432035" y="841646"/>
              <a:ext cx="8157000"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90000"/>
                </a:lnSpc>
                <a:buClr>
                  <a:schemeClr val="lt1"/>
                </a:buClr>
                <a:buSzPts val="2400"/>
              </a:pPr>
              <a:r>
                <a:rPr lang="en-GB" sz="2000" dirty="0" err="1">
                  <a:solidFill>
                    <a:schemeClr val="lt1"/>
                  </a:solidFill>
                  <a:latin typeface="Calibri"/>
                  <a:ea typeface="Calibri"/>
                  <a:cs typeface="Calibri"/>
                  <a:sym typeface="Calibri"/>
                </a:rPr>
                <a:t>Autoriteit</a:t>
              </a:r>
              <a:r>
                <a:rPr lang="en-GB" sz="2000" dirty="0">
                  <a:solidFill>
                    <a:schemeClr val="lt1"/>
                  </a:solidFill>
                  <a:latin typeface="Calibri"/>
                  <a:ea typeface="Calibri"/>
                  <a:cs typeface="Calibri"/>
                  <a:sym typeface="Calibri"/>
                </a:rPr>
                <a:t>
</a:t>
              </a:r>
              <a:endParaRPr sz="2000" b="0" i="0" u="none" strike="noStrike" cap="none" dirty="0">
                <a:solidFill>
                  <a:schemeClr val="lt1"/>
                </a:solidFill>
                <a:latin typeface="Calibri"/>
                <a:ea typeface="Calibri"/>
                <a:cs typeface="Calibri"/>
                <a:sym typeface="Calibri"/>
              </a:endParaRPr>
            </a:p>
          </p:txBody>
        </p:sp>
        <p:sp>
          <p:nvSpPr>
            <p:cNvPr id="14" name="Google Shape;124;p3"/>
            <p:cNvSpPr/>
            <p:nvPr/>
          </p:nvSpPr>
          <p:spPr>
            <a:xfrm>
              <a:off x="-3" y="1630325"/>
              <a:ext cx="11261701" cy="831600"/>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200"/>
            </a:p>
          </p:txBody>
        </p:sp>
        <p:sp>
          <p:nvSpPr>
            <p:cNvPr id="15" name="Google Shape;125;p3"/>
            <p:cNvSpPr txBox="1"/>
            <p:nvPr/>
          </p:nvSpPr>
          <p:spPr>
            <a:xfrm>
              <a:off x="-3" y="1802738"/>
              <a:ext cx="11261701" cy="831600"/>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lvl="1" indent="-228600">
                <a:lnSpc>
                  <a:spcPct val="90000"/>
                </a:lnSpc>
                <a:buClr>
                  <a:srgbClr val="FF7F2A"/>
                </a:buClr>
                <a:buSzPts val="2000"/>
                <a:buFont typeface="Arial"/>
                <a:buChar char="•"/>
              </a:pPr>
              <a:r>
                <a:rPr lang="nl-NL" sz="1800" dirty="0"/>
                <a:t>Wanneer is de informatie gepubliceerd of voor het laatst bijgewerkt? Zijn er nieuwere artikelen gepubliceerd over het onderwerp? onderwerp?</a:t>
              </a:r>
              <a:endParaRPr sz="1800" dirty="0"/>
            </a:p>
          </p:txBody>
        </p:sp>
        <p:sp>
          <p:nvSpPr>
            <p:cNvPr id="16" name="Google Shape;126;p3"/>
            <p:cNvSpPr/>
            <p:nvPr/>
          </p:nvSpPr>
          <p:spPr>
            <a:xfrm>
              <a:off x="547735" y="151358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200"/>
            </a:p>
          </p:txBody>
        </p:sp>
        <p:sp>
          <p:nvSpPr>
            <p:cNvPr id="17" name="Google Shape;127;p3"/>
            <p:cNvSpPr txBox="1"/>
            <p:nvPr/>
          </p:nvSpPr>
          <p:spPr>
            <a:xfrm>
              <a:off x="432037" y="1541512"/>
              <a:ext cx="8156999"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90000"/>
                </a:lnSpc>
                <a:buClr>
                  <a:schemeClr val="lt1"/>
                </a:buClr>
                <a:buSzPts val="2400"/>
              </a:pPr>
              <a:r>
                <a:rPr lang="sr-Latn-RS" sz="2000" dirty="0">
                  <a:solidFill>
                    <a:schemeClr val="lt1"/>
                  </a:solidFill>
                  <a:latin typeface="Calibri"/>
                  <a:ea typeface="Calibri"/>
                  <a:cs typeface="Calibri"/>
                  <a:sym typeface="Calibri"/>
                </a:rPr>
                <a:t>Datum</a:t>
              </a:r>
              <a:endParaRPr sz="2400" b="0" i="0" u="none" strike="noStrike" cap="none" dirty="0">
                <a:solidFill>
                  <a:schemeClr val="lt1"/>
                </a:solidFill>
                <a:latin typeface="Calibri"/>
                <a:ea typeface="Calibri"/>
                <a:cs typeface="Calibri"/>
                <a:sym typeface="Calibri"/>
              </a:endParaRPr>
            </a:p>
          </p:txBody>
        </p:sp>
      </p:grpSp>
      <p:grpSp>
        <p:nvGrpSpPr>
          <p:cNvPr id="20" name="Google Shape;115;p3"/>
          <p:cNvGrpSpPr/>
          <p:nvPr/>
        </p:nvGrpSpPr>
        <p:grpSpPr>
          <a:xfrm>
            <a:off x="1130765" y="3526971"/>
            <a:ext cx="10223872" cy="2403584"/>
            <a:chOff x="-188845" y="9492"/>
            <a:chExt cx="11450547" cy="1820273"/>
          </a:xfrm>
        </p:grpSpPr>
        <p:sp>
          <p:nvSpPr>
            <p:cNvPr id="21" name="Google Shape;116;p3"/>
            <p:cNvSpPr/>
            <p:nvPr/>
          </p:nvSpPr>
          <p:spPr>
            <a:xfrm>
              <a:off x="-1" y="239491"/>
              <a:ext cx="11261703" cy="754015"/>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200"/>
            </a:p>
          </p:txBody>
        </p:sp>
        <p:sp>
          <p:nvSpPr>
            <p:cNvPr id="22" name="Google Shape;117;p3"/>
            <p:cNvSpPr txBox="1"/>
            <p:nvPr/>
          </p:nvSpPr>
          <p:spPr>
            <a:xfrm>
              <a:off x="-188845" y="57286"/>
              <a:ext cx="11261700" cy="831744"/>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1">
                <a:lnSpc>
                  <a:spcPct val="90000"/>
                </a:lnSpc>
                <a:buClr>
                  <a:srgbClr val="FF7F2A"/>
                </a:buClr>
                <a:buSzPts val="2000"/>
              </a:pPr>
              <a:endParaRPr lang="sr-Latn-RS" sz="1800" dirty="0"/>
            </a:p>
            <a:p>
              <a:pPr marL="342900" lvl="1" indent="-342900">
                <a:lnSpc>
                  <a:spcPct val="90000"/>
                </a:lnSpc>
                <a:buClr>
                  <a:srgbClr val="FF7F2A"/>
                </a:buClr>
                <a:buSzPts val="2000"/>
                <a:buFont typeface="Arial" panose="020B0604020202020204" pitchFamily="34" charset="0"/>
                <a:buChar char="•"/>
              </a:pPr>
              <a:r>
                <a:rPr lang="nl-NL" sz="1800" dirty="0"/>
                <a:t>Ondersteunen de citaten en verwijzingen de bewering van de auteur? Is er algemene overeenstemming onder </a:t>
              </a:r>
              <a:r>
                <a:rPr lang="nl-NL" sz="1800" dirty="0" err="1"/>
                <a:t>vakdeskundigen</a:t>
              </a:r>
              <a:r>
                <a:rPr lang="nl-NL" sz="1800" dirty="0"/>
                <a:t>? Lijkt de methode geschikt en goed uitgevoerd</a:t>
              </a:r>
              <a:endParaRPr sz="1200" dirty="0"/>
            </a:p>
          </p:txBody>
        </p:sp>
        <p:sp>
          <p:nvSpPr>
            <p:cNvPr id="23" name="Google Shape;118;p3"/>
            <p:cNvSpPr/>
            <p:nvPr/>
          </p:nvSpPr>
          <p:spPr>
            <a:xfrm>
              <a:off x="563086" y="949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200"/>
            </a:p>
          </p:txBody>
        </p:sp>
        <p:sp>
          <p:nvSpPr>
            <p:cNvPr id="24" name="Google Shape;119;p3"/>
            <p:cNvSpPr txBox="1"/>
            <p:nvPr/>
          </p:nvSpPr>
          <p:spPr>
            <a:xfrm>
              <a:off x="475770" y="39184"/>
              <a:ext cx="8157000"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90000"/>
                </a:lnSpc>
                <a:buClr>
                  <a:schemeClr val="lt1"/>
                </a:buClr>
                <a:buSzPts val="2400"/>
              </a:pPr>
              <a:r>
                <a:rPr lang="en-US" sz="2000" dirty="0" err="1">
                  <a:solidFill>
                    <a:schemeClr val="lt1"/>
                  </a:solidFill>
                  <a:latin typeface="Calibri"/>
                  <a:ea typeface="Calibri"/>
                  <a:cs typeface="Calibri"/>
                </a:rPr>
                <a:t>Nauwkeurigheid</a:t>
              </a:r>
              <a:endParaRPr lang="en-US" sz="2000" dirty="0">
                <a:solidFill>
                  <a:schemeClr val="lt1"/>
                </a:solidFill>
                <a:latin typeface="Calibri"/>
                <a:ea typeface="Calibri"/>
                <a:cs typeface="Calibri"/>
                <a:sym typeface="Calibri"/>
              </a:endParaRPr>
            </a:p>
          </p:txBody>
        </p:sp>
        <p:sp>
          <p:nvSpPr>
            <p:cNvPr id="25" name="Google Shape;120;p3"/>
            <p:cNvSpPr/>
            <p:nvPr/>
          </p:nvSpPr>
          <p:spPr>
            <a:xfrm>
              <a:off x="-1" y="1102599"/>
              <a:ext cx="11261700" cy="637769"/>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200"/>
            </a:p>
          </p:txBody>
        </p:sp>
        <p:sp>
          <p:nvSpPr>
            <p:cNvPr id="26" name="Google Shape;121;p3"/>
            <p:cNvSpPr txBox="1"/>
            <p:nvPr/>
          </p:nvSpPr>
          <p:spPr>
            <a:xfrm>
              <a:off x="-188845" y="1237331"/>
              <a:ext cx="11261700" cy="592434"/>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lvl="1" indent="-228600">
                <a:lnSpc>
                  <a:spcPct val="90000"/>
                </a:lnSpc>
                <a:buClr>
                  <a:srgbClr val="FF7F2A"/>
                </a:buClr>
                <a:buSzPts val="2000"/>
                <a:buFont typeface="Calibri"/>
                <a:buChar char="•"/>
              </a:pPr>
              <a:r>
                <a:rPr lang="nl-NL" sz="1800" dirty="0"/>
                <a:t>Voegt de bron iets nieuws toe aan je kennis van het onderwerp</a:t>
              </a:r>
              <a:endParaRPr sz="1800" dirty="0"/>
            </a:p>
          </p:txBody>
        </p:sp>
        <p:sp>
          <p:nvSpPr>
            <p:cNvPr id="27" name="Google Shape;122;p3"/>
            <p:cNvSpPr/>
            <p:nvPr/>
          </p:nvSpPr>
          <p:spPr>
            <a:xfrm>
              <a:off x="578637" y="979418"/>
              <a:ext cx="8172551"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200"/>
            </a:p>
          </p:txBody>
        </p:sp>
        <p:sp>
          <p:nvSpPr>
            <p:cNvPr id="28" name="Google Shape;123;p3"/>
            <p:cNvSpPr txBox="1"/>
            <p:nvPr/>
          </p:nvSpPr>
          <p:spPr>
            <a:xfrm>
              <a:off x="593987" y="1000991"/>
              <a:ext cx="8157000"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90000"/>
                </a:lnSpc>
                <a:buClr>
                  <a:schemeClr val="lt1"/>
                </a:buClr>
                <a:buSzPts val="2400"/>
              </a:pPr>
              <a:r>
                <a:rPr lang="en-US" sz="2000" dirty="0" err="1">
                  <a:solidFill>
                    <a:schemeClr val="lt1"/>
                  </a:solidFill>
                  <a:latin typeface="Calibri"/>
                  <a:ea typeface="Calibri"/>
                  <a:cs typeface="Calibri"/>
                  <a:sym typeface="Calibri"/>
                </a:rPr>
                <a:t>Relevantie</a:t>
              </a:r>
              <a:endParaRPr lang="en-US" sz="2000" b="0" i="0" u="none" strike="noStrike" cap="none" dirty="0">
                <a:solidFill>
                  <a:schemeClr val="lt1"/>
                </a:solidFill>
                <a:latin typeface="Calibri"/>
                <a:ea typeface="Calibri"/>
                <a:cs typeface="Calibri"/>
                <a:sym typeface="Calibri"/>
              </a:endParaRPr>
            </a:p>
          </p:txBody>
        </p:sp>
      </p:grpSp>
      <p:sp>
        <p:nvSpPr>
          <p:cNvPr id="33" name="Google Shape;90;gcf7ead7544_0_9"/>
          <p:cNvSpPr txBox="1">
            <a:spLocks/>
          </p:cNvSpPr>
          <p:nvPr/>
        </p:nvSpPr>
        <p:spPr>
          <a:xfrm>
            <a:off x="2082362" y="6000936"/>
            <a:ext cx="1613400" cy="274200"/>
          </a:xfrm>
          <a:prstGeom prst="rect">
            <a:avLst/>
          </a:prstGeom>
          <a:noFill/>
          <a:ln>
            <a:noFill/>
          </a:ln>
        </p:spPr>
        <p:txBody>
          <a:bodyPr spcFirstLastPara="1" vert="horz" wrap="square" lIns="91425" tIns="45700" rIns="91425" bIns="45700" rtlCol="0" anchor="ctr" anchorCtr="0">
            <a:noAutofit/>
          </a:bodyPr>
          <a:lstStyle>
            <a:defPPr>
              <a:defRPr lang="lt-LT"/>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connect-erasmus.eu</a:t>
            </a:r>
            <a:endParaRPr lang="en-GB" dirty="0"/>
          </a:p>
        </p:txBody>
      </p:sp>
    </p:spTree>
    <p:extLst>
      <p:ext uri="{BB962C8B-B14F-4D97-AF65-F5344CB8AC3E}">
        <p14:creationId xmlns:p14="http://schemas.microsoft.com/office/powerpoint/2010/main" val="3558135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16" y="1816306"/>
            <a:ext cx="10515600" cy="781685"/>
          </a:xfrm>
        </p:spPr>
        <p:txBody>
          <a:bodyPr>
            <a:normAutofit fontScale="90000"/>
          </a:bodyPr>
          <a:lstStyle/>
          <a:p>
            <a:br>
              <a:rPr lang="en-US" dirty="0"/>
            </a:br>
            <a:endParaRPr lang="en-US" dirty="0"/>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6" name="Content Placeholder 5"/>
          <p:cNvSpPr>
            <a:spLocks noGrp="1"/>
          </p:cNvSpPr>
          <p:nvPr>
            <p:ph idx="1"/>
          </p:nvPr>
        </p:nvSpPr>
        <p:spPr>
          <a:xfrm>
            <a:off x="1433202" y="2320082"/>
            <a:ext cx="8678779" cy="389823"/>
          </a:xfrm>
        </p:spPr>
        <p:txBody>
          <a:bodyPr>
            <a:normAutofit fontScale="25000" lnSpcReduction="20000"/>
          </a:bodyPr>
          <a:lstStyle/>
          <a:p>
            <a:pPr marL="0" indent="0">
              <a:buNone/>
            </a:pPr>
            <a:r>
              <a:rPr lang="en-US" b="0" dirty="0"/>
              <a:t>Vaak </a:t>
            </a:r>
            <a:r>
              <a:rPr lang="en-US" b="0" dirty="0" err="1"/>
              <a:t>geciteerde</a:t>
            </a:r>
            <a:r>
              <a:rPr lang="en-US" b="0" dirty="0"/>
              <a:t> </a:t>
            </a:r>
            <a:r>
              <a:rPr lang="en-US" b="0" dirty="0" err="1"/>
              <a:t>bevinding</a:t>
            </a:r>
            <a:r>
              <a:rPr lang="en-US" b="0" dirty="0"/>
              <a:t>
</a:t>
            </a:r>
          </a:p>
        </p:txBody>
      </p:sp>
      <p:pic>
        <p:nvPicPr>
          <p:cNvPr id="7" name="Picture 6"/>
          <p:cNvPicPr>
            <a:picLocks noChangeAspect="1"/>
          </p:cNvPicPr>
          <p:nvPr/>
        </p:nvPicPr>
        <p:blipFill>
          <a:blip r:embed="rId2"/>
          <a:stretch>
            <a:fillRect/>
          </a:stretch>
        </p:blipFill>
        <p:spPr>
          <a:xfrm>
            <a:off x="1433202" y="3069536"/>
            <a:ext cx="8267700" cy="1885950"/>
          </a:xfrm>
          <a:prstGeom prst="rect">
            <a:avLst/>
          </a:prstGeom>
        </p:spPr>
      </p:pic>
      <p:sp>
        <p:nvSpPr>
          <p:cNvPr id="9" name="Rectangle 8"/>
          <p:cNvSpPr/>
          <p:nvPr/>
        </p:nvSpPr>
        <p:spPr>
          <a:xfrm>
            <a:off x="1433202" y="670982"/>
            <a:ext cx="8858128" cy="1040238"/>
          </a:xfrm>
          <a:prstGeom prst="rect">
            <a:avLst/>
          </a:prstGeom>
          <a:solidFill>
            <a:srgbClr val="EA96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i="1" dirty="0">
                <a:solidFill>
                  <a:schemeClr val="bg1"/>
                </a:solidFill>
              </a:rPr>
              <a:t>47% van alle mensen die in de VS werken, werkt momenteel in banen die binnen de komende 10 tot 20 jaar door computers en algoritmen kunnen worden uitgevoerd
</a:t>
            </a:r>
            <a:endParaRPr lang="en-US" dirty="0"/>
          </a:p>
        </p:txBody>
      </p:sp>
    </p:spTree>
    <p:extLst>
      <p:ext uri="{BB962C8B-B14F-4D97-AF65-F5344CB8AC3E}">
        <p14:creationId xmlns:p14="http://schemas.microsoft.com/office/powerpoint/2010/main" val="2603372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550574"/>
            <a:ext cx="10515600" cy="781685"/>
          </a:xfrm>
        </p:spPr>
        <p:txBody>
          <a:bodyPr>
            <a:normAutofit fontScale="90000"/>
          </a:bodyPr>
          <a:lstStyle/>
          <a:p>
            <a:r>
              <a:rPr lang="nl-NL" dirty="0"/>
              <a:t>Als we deze bron zouden willen beoordelen...</a:t>
            </a:r>
            <a:endParaRPr lang="en-US" dirty="0"/>
          </a:p>
        </p:txBody>
      </p:sp>
      <p:sp>
        <p:nvSpPr>
          <p:cNvPr id="3" name="Content Placeholder 2"/>
          <p:cNvSpPr>
            <a:spLocks noGrp="1"/>
          </p:cNvSpPr>
          <p:nvPr>
            <p:ph idx="1"/>
          </p:nvPr>
        </p:nvSpPr>
        <p:spPr>
          <a:xfrm>
            <a:off x="838200" y="1892030"/>
            <a:ext cx="6489032" cy="3462024"/>
          </a:xfrm>
        </p:spPr>
        <p:txBody>
          <a:bodyPr>
            <a:normAutofit fontScale="92500" lnSpcReduction="10000"/>
          </a:bodyPr>
          <a:lstStyle/>
          <a:p>
            <a:r>
              <a:rPr lang="en-US" dirty="0" err="1">
                <a:solidFill>
                  <a:srgbClr val="FF7F2A"/>
                </a:solidFill>
              </a:rPr>
              <a:t>Motief</a:t>
            </a:r>
            <a:r>
              <a:rPr lang="en-US" dirty="0"/>
              <a:t> </a:t>
            </a:r>
            <a:r>
              <a:rPr lang="sr-Latn-RS" dirty="0"/>
              <a:t> </a:t>
            </a:r>
            <a:r>
              <a:rPr lang="sr-Latn-RS" b="0" dirty="0">
                <a:solidFill>
                  <a:schemeClr val="tx1"/>
                </a:solidFill>
              </a:rPr>
              <a:t>- </a:t>
            </a:r>
            <a:r>
              <a:rPr lang="nl-NL" b="0" dirty="0">
                <a:solidFill>
                  <a:schemeClr val="tx1"/>
                </a:solidFill>
              </a:rPr>
              <a:t>Om de kloof in de literatuur te overbruggen - op het moment van schrijven van de studie was er geen onderzoek dat had gekwantificeerd wat technologische vooruitgang waarschijnlijk zou betekenen voor de toekomst van de werkgelegenheid
</a:t>
            </a:r>
            <a:r>
              <a:rPr lang="en-US" dirty="0" err="1">
                <a:solidFill>
                  <a:srgbClr val="FF7F2A"/>
                </a:solidFill>
              </a:rPr>
              <a:t>Autoriteit</a:t>
            </a:r>
            <a:r>
              <a:rPr lang="sr-Latn-RS" dirty="0"/>
              <a:t> </a:t>
            </a:r>
            <a:r>
              <a:rPr lang="sr-Latn-RS" b="0" dirty="0">
                <a:solidFill>
                  <a:schemeClr val="tx1"/>
                </a:solidFill>
              </a:rPr>
              <a:t>- Frey &amp; Osborne, University of Oxford </a:t>
            </a:r>
          </a:p>
          <a:p>
            <a:r>
              <a:rPr lang="en-US" dirty="0">
                <a:solidFill>
                  <a:srgbClr val="FF7F2A"/>
                </a:solidFill>
              </a:rPr>
              <a:t>Datum</a:t>
            </a:r>
            <a:r>
              <a:rPr lang="en-US" dirty="0">
                <a:solidFill>
                  <a:schemeClr val="tx1"/>
                </a:solidFill>
              </a:rPr>
              <a:t> </a:t>
            </a:r>
            <a:r>
              <a:rPr lang="sr-Latn-RS" b="0" dirty="0">
                <a:solidFill>
                  <a:schemeClr val="tx1"/>
                </a:solidFill>
              </a:rPr>
              <a:t>- </a:t>
            </a:r>
            <a:r>
              <a:rPr lang="nl-NL" b="0" dirty="0">
                <a:solidFill>
                  <a:schemeClr val="tx1"/>
                </a:solidFill>
              </a:rPr>
              <a:t>Het werd gepubliceerd in 2013, er zijn nieuwere onderzoeken over dit onderwerp, waaronder nieuwe </a:t>
            </a:r>
            <a:r>
              <a:rPr lang="nl-NL" b="0" dirty="0" err="1">
                <a:solidFill>
                  <a:schemeClr val="tx1"/>
                </a:solidFill>
              </a:rPr>
              <a:t>onderzoeksstudies</a:t>
            </a:r>
            <a:r>
              <a:rPr lang="nl-NL" b="0" dirty="0">
                <a:solidFill>
                  <a:schemeClr val="tx1"/>
                </a:solidFill>
              </a:rPr>
              <a:t> door de auteurs van deze studie</a:t>
            </a:r>
            <a:endParaRPr lang="sr-Latn-RS" b="0" dirty="0">
              <a:solidFill>
                <a:schemeClr val="tx1"/>
              </a:solidFill>
            </a:endParaRPr>
          </a:p>
          <a:p>
            <a:endParaRPr lang="sr-Latn-RS" dirty="0"/>
          </a:p>
          <a:p>
            <a:endParaRPr lang="en-US" dirty="0"/>
          </a:p>
        </p:txBody>
      </p:sp>
      <p:sp>
        <p:nvSpPr>
          <p:cNvPr id="6"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pic>
        <p:nvPicPr>
          <p:cNvPr id="5" name="Picture 4"/>
          <p:cNvPicPr>
            <a:picLocks noChangeAspect="1"/>
          </p:cNvPicPr>
          <p:nvPr/>
        </p:nvPicPr>
        <p:blipFill>
          <a:blip r:embed="rId3"/>
          <a:stretch>
            <a:fillRect/>
          </a:stretch>
        </p:blipFill>
        <p:spPr>
          <a:xfrm>
            <a:off x="8218449" y="1332259"/>
            <a:ext cx="3011416" cy="4267189"/>
          </a:xfrm>
          <a:prstGeom prst="rect">
            <a:avLst/>
          </a:prstGeom>
        </p:spPr>
      </p:pic>
    </p:spTree>
    <p:extLst>
      <p:ext uri="{BB962C8B-B14F-4D97-AF65-F5344CB8AC3E}">
        <p14:creationId xmlns:p14="http://schemas.microsoft.com/office/powerpoint/2010/main" val="1122620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Als we deze bron zouden willen beoordelen...</a:t>
            </a:r>
            <a:endParaRPr lang="en-US" dirty="0"/>
          </a:p>
        </p:txBody>
      </p:sp>
      <p:sp>
        <p:nvSpPr>
          <p:cNvPr id="3" name="Content Placeholder 2"/>
          <p:cNvSpPr>
            <a:spLocks noGrp="1"/>
          </p:cNvSpPr>
          <p:nvPr>
            <p:ph idx="1"/>
          </p:nvPr>
        </p:nvSpPr>
        <p:spPr>
          <a:xfrm>
            <a:off x="838200" y="1892029"/>
            <a:ext cx="10515600" cy="3716973"/>
          </a:xfrm>
        </p:spPr>
        <p:txBody>
          <a:bodyPr>
            <a:normAutofit/>
          </a:bodyPr>
          <a:lstStyle/>
          <a:p>
            <a:pPr fontAlgn="base"/>
            <a:r>
              <a:rPr lang="en-US" dirty="0" err="1">
                <a:solidFill>
                  <a:srgbClr val="FF7F2A"/>
                </a:solidFill>
              </a:rPr>
              <a:t>Nauwkeurigheid</a:t>
            </a:r>
            <a:r>
              <a:rPr lang="en-US" dirty="0"/>
              <a:t> </a:t>
            </a:r>
            <a:r>
              <a:rPr lang="sr-Latn-RS" b="0" dirty="0">
                <a:solidFill>
                  <a:schemeClr val="tx1"/>
                </a:solidFill>
              </a:rPr>
              <a:t>- </a:t>
            </a:r>
            <a:r>
              <a:rPr lang="nl-NL" b="0" dirty="0">
                <a:solidFill>
                  <a:schemeClr val="tx1"/>
                </a:solidFill>
              </a:rPr>
              <a:t>Er is geen overeenstemming tussen de deskundigen over dit onderwerp. De methode is gebaseerd op subjectieve meningen  van de mogelijkheid om bepaalde beroepen volledig te automatiseren. De auteurs geven aan dat ze geen poging hebben gedaan om daadwerkelijk in te schatten hoeveel banen er feitelijk zullen verdwijnen omdat </a:t>
            </a:r>
            <a:r>
              <a:rPr lang="nl-NL" b="0" dirty="0" err="1">
                <a:solidFill>
                  <a:schemeClr val="tx1"/>
                </a:solidFill>
              </a:rPr>
              <a:t>ditafhankelijk</a:t>
            </a:r>
            <a:r>
              <a:rPr lang="nl-NL" b="0" dirty="0">
                <a:solidFill>
                  <a:schemeClr val="tx1"/>
                </a:solidFill>
              </a:rPr>
              <a:t> is van te veel factoren. 
</a:t>
            </a:r>
            <a:r>
              <a:rPr lang="en-US" dirty="0" err="1">
                <a:solidFill>
                  <a:srgbClr val="FF7F2A"/>
                </a:solidFill>
              </a:rPr>
              <a:t>Relevantie</a:t>
            </a:r>
            <a:r>
              <a:rPr lang="sr-Latn-RS" dirty="0">
                <a:solidFill>
                  <a:srgbClr val="FF7F2A"/>
                </a:solidFill>
              </a:rPr>
              <a:t> </a:t>
            </a:r>
            <a:r>
              <a:rPr lang="sr-Latn-RS" b="0" dirty="0">
                <a:solidFill>
                  <a:schemeClr val="tx1"/>
                </a:solidFill>
              </a:rPr>
              <a:t>- </a:t>
            </a:r>
            <a:r>
              <a:rPr lang="nl-NL" b="0" dirty="0">
                <a:solidFill>
                  <a:schemeClr val="tx1"/>
                </a:solidFill>
              </a:rPr>
              <a:t>Het is een zeer relevante bron voor het begrijpen van veranderingen in de wereld van werk, maar de bevindingen moeten worden geplaatst in de context van doelen, methoden en beperkingen, evenals meer recente bevindingen</a:t>
            </a:r>
            <a:endParaRPr lang="sr-Latn-RS" b="0" dirty="0">
              <a:solidFill>
                <a:schemeClr val="tx1"/>
              </a:solidFill>
            </a:endParaRPr>
          </a:p>
          <a:p>
            <a:endParaRPr lang="sr-Latn-RS" dirty="0"/>
          </a:p>
          <a:p>
            <a:endParaRPr lang="en-US" dirty="0"/>
          </a:p>
        </p:txBody>
      </p:sp>
      <p:sp>
        <p:nvSpPr>
          <p:cNvPr id="6"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4104420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Bronnen:</a:t>
            </a:r>
            <a:endParaRPr lang="en-US" dirty="0"/>
          </a:p>
        </p:txBody>
      </p:sp>
      <p:sp>
        <p:nvSpPr>
          <p:cNvPr id="3" name="Content Placeholder 2"/>
          <p:cNvSpPr>
            <a:spLocks noGrp="1"/>
          </p:cNvSpPr>
          <p:nvPr>
            <p:ph idx="1"/>
          </p:nvPr>
        </p:nvSpPr>
        <p:spPr>
          <a:xfrm>
            <a:off x="838200" y="1619250"/>
            <a:ext cx="10928684" cy="4262530"/>
          </a:xfrm>
        </p:spPr>
        <p:txBody>
          <a:bodyPr>
            <a:normAutofit fontScale="85000" lnSpcReduction="20000"/>
          </a:bodyPr>
          <a:lstStyle/>
          <a:p>
            <a:r>
              <a:rPr lang="en-US" b="0" dirty="0">
                <a:solidFill>
                  <a:schemeClr val="tx1"/>
                </a:solidFill>
              </a:rPr>
              <a:t>International </a:t>
            </a:r>
            <a:r>
              <a:rPr lang="en-US" b="0" dirty="0" err="1">
                <a:solidFill>
                  <a:schemeClr val="tx1"/>
                </a:solidFill>
              </a:rPr>
              <a:t>Labour</a:t>
            </a:r>
            <a:r>
              <a:rPr lang="en-US" b="0" dirty="0">
                <a:solidFill>
                  <a:schemeClr val="tx1"/>
                </a:solidFill>
              </a:rPr>
              <a:t> Office</a:t>
            </a:r>
            <a:r>
              <a:rPr lang="sr-Latn-RS" b="0" dirty="0">
                <a:solidFill>
                  <a:schemeClr val="tx1"/>
                </a:solidFill>
              </a:rPr>
              <a:t> &amp; </a:t>
            </a:r>
            <a:r>
              <a:rPr lang="en-US" b="0" dirty="0" err="1">
                <a:solidFill>
                  <a:schemeClr val="tx1"/>
                </a:solidFill>
              </a:rPr>
              <a:t>Organisation</a:t>
            </a:r>
            <a:r>
              <a:rPr lang="en-US" b="0" dirty="0">
                <a:solidFill>
                  <a:schemeClr val="tx1"/>
                </a:solidFill>
              </a:rPr>
              <a:t> for Economic Co-operation and Development</a:t>
            </a:r>
            <a:r>
              <a:rPr lang="sr-Latn-RS" b="0" dirty="0">
                <a:solidFill>
                  <a:schemeClr val="tx1"/>
                </a:solidFill>
              </a:rPr>
              <a:t>.(2018). </a:t>
            </a:r>
            <a:r>
              <a:rPr lang="en-US" b="0" dirty="0">
                <a:solidFill>
                  <a:schemeClr val="tx1"/>
                </a:solidFill>
              </a:rPr>
              <a:t>Approaches to anticipating skills for the future of work : report prepared by the ILO and OECD for the G20 Employment Working Group</a:t>
            </a:r>
            <a:r>
              <a:rPr lang="sr-Latn-RS" b="0" dirty="0">
                <a:solidFill>
                  <a:schemeClr val="tx1"/>
                </a:solidFill>
              </a:rPr>
              <a:t>, </a:t>
            </a:r>
            <a:r>
              <a:rPr lang="sr-Latn-RS" b="0" dirty="0" err="1">
                <a:solidFill>
                  <a:schemeClr val="tx1"/>
                </a:solidFill>
              </a:rPr>
              <a:t>available</a:t>
            </a:r>
            <a:r>
              <a:rPr lang="sr-Latn-RS" b="0" dirty="0">
                <a:solidFill>
                  <a:schemeClr val="tx1"/>
                </a:solidFill>
              </a:rPr>
              <a:t> at: </a:t>
            </a:r>
            <a:r>
              <a:rPr lang="sr-Latn-RS" b="0" dirty="0">
                <a:solidFill>
                  <a:schemeClr val="tx1"/>
                </a:solidFill>
                <a:hlinkClick r:id="rId3"/>
              </a:rPr>
              <a:t>https://www.ilo.org/wcmsp5/groups/public/---dgreports/---inst/documents/publication/wcms_646143.pdf</a:t>
            </a:r>
            <a:r>
              <a:rPr lang="sr-Latn-RS" b="0" dirty="0">
                <a:solidFill>
                  <a:schemeClr val="tx1"/>
                </a:solidFill>
              </a:rPr>
              <a:t>.</a:t>
            </a:r>
          </a:p>
          <a:p>
            <a:r>
              <a:rPr lang="en-US" b="0" dirty="0">
                <a:solidFill>
                  <a:schemeClr val="tx1"/>
                </a:solidFill>
              </a:rPr>
              <a:t>Jackson, M. (2013). Practical foresight guide. Bishops Wood: Shaping Tomorrow Ltd. http://www.shapingtomorrow. com/media-</a:t>
            </a:r>
            <a:r>
              <a:rPr lang="en-US" b="0" dirty="0" err="1">
                <a:solidFill>
                  <a:schemeClr val="tx1"/>
                </a:solidFill>
              </a:rPr>
              <a:t>centre</a:t>
            </a:r>
            <a:r>
              <a:rPr lang="en-US" b="0" dirty="0">
                <a:solidFill>
                  <a:schemeClr val="tx1"/>
                </a:solidFill>
              </a:rPr>
              <a:t>/pf-ch03.pdf.</a:t>
            </a:r>
          </a:p>
          <a:p>
            <a:r>
              <a:rPr lang="en-US" b="0" dirty="0" err="1">
                <a:solidFill>
                  <a:schemeClr val="tx1"/>
                </a:solidFill>
              </a:rPr>
              <a:t>Kriechel</a:t>
            </a:r>
            <a:r>
              <a:rPr lang="en-US" b="0" dirty="0">
                <a:solidFill>
                  <a:schemeClr val="tx1"/>
                </a:solidFill>
              </a:rPr>
              <a:t> B, </a:t>
            </a:r>
            <a:r>
              <a:rPr lang="en-US" b="0" dirty="0" err="1">
                <a:solidFill>
                  <a:schemeClr val="tx1"/>
                </a:solidFill>
              </a:rPr>
              <a:t>Rašovec</a:t>
            </a:r>
            <a:r>
              <a:rPr lang="en-US" b="0" dirty="0">
                <a:solidFill>
                  <a:schemeClr val="tx1"/>
                </a:solidFill>
              </a:rPr>
              <a:t> T, Wilson RA (2016) Skills forecasts. Part B of the ETF, ILO and </a:t>
            </a:r>
            <a:r>
              <a:rPr lang="en-US" b="0" dirty="0" err="1">
                <a:solidFill>
                  <a:schemeClr val="tx1"/>
                </a:solidFill>
              </a:rPr>
              <a:t>Cedefop</a:t>
            </a:r>
            <a:r>
              <a:rPr lang="en-US" b="0" dirty="0">
                <a:solidFill>
                  <a:schemeClr val="tx1"/>
                </a:solidFill>
              </a:rPr>
              <a:t> guide on Developing skills foresights, scenarios and forecasts – guide to anticipating and matching skills and jobs, </a:t>
            </a:r>
            <a:r>
              <a:rPr lang="en-US" b="0" dirty="0" err="1">
                <a:solidFill>
                  <a:schemeClr val="tx1"/>
                </a:solidFill>
              </a:rPr>
              <a:t>vol</a:t>
            </a:r>
            <a:r>
              <a:rPr lang="en-US" b="0" dirty="0">
                <a:solidFill>
                  <a:schemeClr val="tx1"/>
                </a:solidFill>
              </a:rPr>
              <a:t> 2. Publications Office of the European Union, Luxembourg</a:t>
            </a:r>
            <a:endParaRPr lang="sr-Latn-RS" b="0" dirty="0">
              <a:solidFill>
                <a:schemeClr val="tx1"/>
              </a:solidFill>
            </a:endParaRPr>
          </a:p>
          <a:p>
            <a:r>
              <a:rPr lang="en-US" b="0" dirty="0">
                <a:solidFill>
                  <a:schemeClr val="tx1"/>
                </a:solidFill>
              </a:rPr>
              <a:t>Morgan, D. L. (1996). Focus groups. </a:t>
            </a:r>
            <a:r>
              <a:rPr lang="en-US" b="0" i="1" dirty="0">
                <a:solidFill>
                  <a:schemeClr val="tx1"/>
                </a:solidFill>
              </a:rPr>
              <a:t>Annual review of sociology</a:t>
            </a:r>
            <a:r>
              <a:rPr lang="en-US" b="0" dirty="0">
                <a:solidFill>
                  <a:schemeClr val="tx1"/>
                </a:solidFill>
              </a:rPr>
              <a:t>, </a:t>
            </a:r>
            <a:r>
              <a:rPr lang="en-US" b="0" i="1" dirty="0">
                <a:solidFill>
                  <a:schemeClr val="tx1"/>
                </a:solidFill>
              </a:rPr>
              <a:t>22</a:t>
            </a:r>
            <a:r>
              <a:rPr lang="en-US" b="0" dirty="0">
                <a:solidFill>
                  <a:schemeClr val="tx1"/>
                </a:solidFill>
              </a:rPr>
              <a:t>(1), 129-152.</a:t>
            </a:r>
            <a:endParaRPr lang="sr-Latn-RS" b="0" dirty="0">
              <a:solidFill>
                <a:schemeClr val="tx1"/>
              </a:solidFill>
            </a:endParaRPr>
          </a:p>
          <a:p>
            <a:r>
              <a:rPr lang="en-US" b="0" dirty="0" err="1">
                <a:solidFill>
                  <a:schemeClr val="tx1"/>
                </a:solidFill>
              </a:rPr>
              <a:t>Okoli</a:t>
            </a:r>
            <a:r>
              <a:rPr lang="en-US" b="0" dirty="0">
                <a:solidFill>
                  <a:schemeClr val="tx1"/>
                </a:solidFill>
              </a:rPr>
              <a:t>, C., &amp; </a:t>
            </a:r>
            <a:r>
              <a:rPr lang="en-US" b="0" dirty="0" err="1">
                <a:solidFill>
                  <a:schemeClr val="tx1"/>
                </a:solidFill>
              </a:rPr>
              <a:t>Pawlowski</a:t>
            </a:r>
            <a:r>
              <a:rPr lang="en-US" b="0" dirty="0">
                <a:solidFill>
                  <a:schemeClr val="tx1"/>
                </a:solidFill>
              </a:rPr>
              <a:t>, S. D. (2004). The Delphi method as a research tool: an example, design considerations and applications. </a:t>
            </a:r>
            <a:r>
              <a:rPr lang="en-US" b="0" i="1" dirty="0">
                <a:solidFill>
                  <a:schemeClr val="tx1"/>
                </a:solidFill>
              </a:rPr>
              <a:t>Information &amp; management</a:t>
            </a:r>
            <a:r>
              <a:rPr lang="en-US" b="0" dirty="0">
                <a:solidFill>
                  <a:schemeClr val="tx1"/>
                </a:solidFill>
              </a:rPr>
              <a:t>, </a:t>
            </a:r>
            <a:r>
              <a:rPr lang="en-US" b="0" i="1" dirty="0">
                <a:solidFill>
                  <a:schemeClr val="tx1"/>
                </a:solidFill>
              </a:rPr>
              <a:t>42</a:t>
            </a:r>
            <a:r>
              <a:rPr lang="en-US" b="0" dirty="0">
                <a:solidFill>
                  <a:schemeClr val="tx1"/>
                </a:solidFill>
              </a:rPr>
              <a:t>(1), 15-29.</a:t>
            </a:r>
            <a:endParaRPr lang="sr-Latn-RS" b="0" dirty="0">
              <a:solidFill>
                <a:schemeClr val="tx1"/>
              </a:solidFill>
            </a:endParaRPr>
          </a:p>
          <a:p>
            <a:r>
              <a:rPr lang="en-US" b="0" dirty="0">
                <a:solidFill>
                  <a:schemeClr val="tx1"/>
                </a:solidFill>
              </a:rPr>
              <a:t>Peterson, G. D., Cumming, G. S., &amp; Carpenter, S. R. (2003). Scenario planning: a tool for conservation in an uncertain world. </a:t>
            </a:r>
            <a:r>
              <a:rPr lang="en-US" b="0" i="1" dirty="0">
                <a:solidFill>
                  <a:schemeClr val="tx1"/>
                </a:solidFill>
              </a:rPr>
              <a:t>Conservation biology</a:t>
            </a:r>
            <a:r>
              <a:rPr lang="en-US" b="0" dirty="0">
                <a:solidFill>
                  <a:schemeClr val="tx1"/>
                </a:solidFill>
              </a:rPr>
              <a:t>, </a:t>
            </a:r>
            <a:r>
              <a:rPr lang="en-US" b="0" i="1" dirty="0">
                <a:solidFill>
                  <a:schemeClr val="tx1"/>
                </a:solidFill>
              </a:rPr>
              <a:t>17</a:t>
            </a:r>
            <a:r>
              <a:rPr lang="en-US" b="0" dirty="0">
                <a:solidFill>
                  <a:schemeClr val="tx1"/>
                </a:solidFill>
              </a:rPr>
              <a:t>(2), 358-366.</a:t>
            </a:r>
            <a:endParaRPr lang="sr-Latn-RS" b="0"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2144963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normAutofit/>
          </a:bodyPr>
          <a:lstStyle/>
          <a:p>
            <a:r>
              <a:rPr lang="nl-NL" dirty="0"/>
              <a:t>Bedankt voor je aandacht. </a:t>
            </a:r>
            <a:br>
              <a:rPr lang="nl-NL" dirty="0"/>
            </a:br>
            <a:r>
              <a:rPr lang="nl-NL" dirty="0"/>
              <a:t>Vragen?
</a:t>
            </a:r>
            <a:endParaRPr lang="lt-LT"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7551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nl-NL" sz="4000" dirty="0">
                <a:solidFill>
                  <a:schemeClr val="lt1"/>
                </a:solidFill>
                <a:latin typeface="Calibri"/>
                <a:ea typeface="Calibri"/>
                <a:cs typeface="Calibri"/>
                <a:sym typeface="Calibri"/>
              </a:rPr>
              <a:t>Leerdoelen</a:t>
            </a:r>
            <a:endParaRPr sz="4000" dirty="0">
              <a:solidFill>
                <a:schemeClr val="lt1"/>
              </a:solidFill>
              <a:latin typeface="Calibri"/>
              <a:ea typeface="Calibri"/>
              <a:cs typeface="Calibri"/>
              <a:sym typeface="Calibri"/>
            </a:endParaRPr>
          </a:p>
        </p:txBody>
      </p:sp>
      <p:sp>
        <p:nvSpPr>
          <p:cNvPr id="92" name="Google Shape;92;gcf7ead7544_0_9"/>
          <p:cNvSpPr txBox="1"/>
          <p:nvPr/>
        </p:nvSpPr>
        <p:spPr>
          <a:xfrm>
            <a:off x="1428175" y="2235700"/>
            <a:ext cx="9401190" cy="1574400"/>
          </a:xfrm>
          <a:prstGeom prst="rect">
            <a:avLst/>
          </a:prstGeom>
          <a:noFill/>
          <a:ln>
            <a:noFill/>
          </a:ln>
        </p:spPr>
        <p:txBody>
          <a:bodyPr spcFirstLastPara="1" wrap="square" lIns="91425" tIns="45700" rIns="91425" bIns="45700" anchor="t" anchorCtr="0">
            <a:normAutofit/>
          </a:bodyPr>
          <a:lstStyle/>
          <a:p>
            <a:pPr algn="just"/>
            <a:r>
              <a:rPr lang="nl-NL" sz="2400" i="1" dirty="0"/>
              <a:t>Het beschrijven van methoden die worden gebruikt om veranderingen op de arbeidsmarkt
</a:t>
            </a:r>
            <a:endParaRPr sz="1800" dirty="0"/>
          </a:p>
        </p:txBody>
      </p:sp>
      <p:grpSp>
        <p:nvGrpSpPr>
          <p:cNvPr id="93" name="Google Shape;93;gcf7ead7544_0_9"/>
          <p:cNvGrpSpPr/>
          <p:nvPr/>
        </p:nvGrpSpPr>
        <p:grpSpPr>
          <a:xfrm>
            <a:off x="779938" y="2109548"/>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1</a:t>
              </a:r>
              <a:endParaRPr sz="1800" b="1">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79938" y="3204338"/>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2</a:t>
              </a:r>
              <a:endParaRPr sz="1800" b="1" dirty="0">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28175" y="3248738"/>
            <a:ext cx="10626840" cy="1064400"/>
          </a:xfrm>
          <a:prstGeom prst="rect">
            <a:avLst/>
          </a:prstGeom>
          <a:noFill/>
          <a:ln>
            <a:noFill/>
          </a:ln>
        </p:spPr>
        <p:txBody>
          <a:bodyPr spcFirstLastPara="1" wrap="square" lIns="91425" tIns="45700" rIns="91425" bIns="45700" anchor="t" anchorCtr="0">
            <a:normAutofit fontScale="92500" lnSpcReduction="10000"/>
          </a:bodyPr>
          <a:lstStyle/>
          <a:p>
            <a:r>
              <a:rPr lang="nl-NL" sz="2400" i="1" dirty="0"/>
              <a:t>Nadenken over de uitdagingen in de wereld van werk, rekening houdend met methoden die werden toegepast
</a:t>
            </a:r>
            <a:endParaRPr lang="sr-Latn-RS" sz="2400" dirty="0"/>
          </a:p>
        </p:txBody>
      </p:sp>
    </p:spTree>
    <p:extLst>
      <p:ext uri="{BB962C8B-B14F-4D97-AF65-F5344CB8AC3E}">
        <p14:creationId xmlns:p14="http://schemas.microsoft.com/office/powerpoint/2010/main" val="9323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13" name="Content Placeholder 4">
            <a:extLst>
              <a:ext uri="{FF2B5EF4-FFF2-40B4-BE49-F238E27FC236}">
                <a16:creationId xmlns:a16="http://schemas.microsoft.com/office/drawing/2014/main" id="{CEF1B689-333A-4EBA-B0B8-D4853A6F83CC}"/>
              </a:ext>
            </a:extLst>
          </p:cNvPr>
          <p:cNvSpPr>
            <a:spLocks noGrp="1"/>
          </p:cNvSpPr>
          <p:nvPr>
            <p:ph idx="1"/>
          </p:nvPr>
        </p:nvSpPr>
        <p:spPr>
          <a:xfrm>
            <a:off x="4782677" y="2481067"/>
            <a:ext cx="6288260" cy="2961862"/>
          </a:xfrm>
        </p:spPr>
        <p:txBody>
          <a:bodyPr>
            <a:normAutofit lnSpcReduction="10000"/>
          </a:bodyPr>
          <a:lstStyle/>
          <a:p>
            <a:r>
              <a:rPr lang="nl-NL" dirty="0">
                <a:solidFill>
                  <a:schemeClr val="tx1"/>
                </a:solidFill>
              </a:rPr>
              <a:t>Methoden om veranderingen op de arbeidsmarkt te voorspellen?
Voor- en nadelen
Voorbeelden van het gebruik van verschillende methoden
Het beoordelen van de kwaliteit van de informatie?
</a:t>
            </a:r>
            <a:endParaRPr lang="en-US" dirty="0">
              <a:solidFill>
                <a:schemeClr val="tx1"/>
              </a:solidFill>
            </a:endParaRPr>
          </a:p>
        </p:txBody>
      </p:sp>
      <p:sp>
        <p:nvSpPr>
          <p:cNvPr id="14" name="Title 3">
            <a:extLst>
              <a:ext uri="{FF2B5EF4-FFF2-40B4-BE49-F238E27FC236}">
                <a16:creationId xmlns:a16="http://schemas.microsoft.com/office/drawing/2014/main" id="{B0AE554C-D68A-4657-B321-E64A4E2DEAEB}"/>
              </a:ext>
            </a:extLst>
          </p:cNvPr>
          <p:cNvSpPr>
            <a:spLocks noGrp="1"/>
          </p:cNvSpPr>
          <p:nvPr>
            <p:ph type="title"/>
          </p:nvPr>
        </p:nvSpPr>
        <p:spPr>
          <a:xfrm>
            <a:off x="199069" y="-156193"/>
            <a:ext cx="4299158" cy="4892040"/>
          </a:xfrm>
        </p:spPr>
        <p:txBody>
          <a:bodyPr>
            <a:normAutofit/>
          </a:bodyPr>
          <a:lstStyle/>
          <a:p>
            <a:pPr algn="r"/>
            <a:r>
              <a:rPr lang="nl-NL" dirty="0">
                <a:solidFill>
                  <a:srgbClr val="FF7F2A"/>
                </a:solidFill>
              </a:rPr>
              <a:t>Overzicht van bijeenkomst 2</a:t>
            </a:r>
            <a:endParaRPr lang="en-GB" dirty="0">
              <a:solidFill>
                <a:srgbClr val="FF7F2A"/>
              </a:solidFill>
            </a:endParaRPr>
          </a:p>
        </p:txBody>
      </p:sp>
      <p:cxnSp>
        <p:nvCxnSpPr>
          <p:cNvPr id="3" name="Straight Connector 2"/>
          <p:cNvCxnSpPr/>
          <p:nvPr/>
        </p:nvCxnSpPr>
        <p:spPr>
          <a:xfrm flipH="1">
            <a:off x="4616388" y="2301640"/>
            <a:ext cx="24063" cy="3320716"/>
          </a:xfrm>
          <a:prstGeom prst="line">
            <a:avLst/>
          </a:prstGeom>
          <a:ln w="38100">
            <a:solidFill>
              <a:srgbClr val="FF7F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89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nl-NL" dirty="0">
                <a:solidFill>
                  <a:schemeClr val="tx1"/>
                </a:solidFill>
              </a:rPr>
              <a:t>Er is veel informatie over arbeidsmarktinformatie</a:t>
            </a:r>
          </a:p>
          <a:p>
            <a:pPr marL="0" indent="0" algn="ctr">
              <a:buNone/>
            </a:pPr>
            <a:r>
              <a:rPr lang="nl-NL" dirty="0">
                <a:solidFill>
                  <a:schemeClr val="tx1"/>
                </a:solidFill>
              </a:rPr>
              <a:t>
Hoeveel daarvan is betrouwbaar?</a:t>
            </a:r>
          </a:p>
          <a:p>
            <a:pPr marL="0" indent="0" algn="ctr">
              <a:buNone/>
            </a:pPr>
            <a:r>
              <a:rPr lang="nl-NL" dirty="0">
                <a:solidFill>
                  <a:schemeClr val="tx1"/>
                </a:solidFill>
              </a:rPr>
              <a:t>
Hoe weet je of (en welke) informatie betrouwbaar is?
</a:t>
            </a:r>
            <a:endParaRPr lang="en-US" dirty="0"/>
          </a:p>
        </p:txBody>
      </p:sp>
      <p:sp>
        <p:nvSpPr>
          <p:cNvPr id="6" name="Google Shape;90;gcf7ead7544_0_9"/>
          <p:cNvSpPr txBox="1">
            <a:spLocks/>
          </p:cNvSpPr>
          <p:nvPr/>
        </p:nvSpPr>
        <p:spPr>
          <a:xfrm>
            <a:off x="2034236" y="5961534"/>
            <a:ext cx="1613400" cy="274200"/>
          </a:xfrm>
          <a:prstGeom prst="rect">
            <a:avLst/>
          </a:prstGeom>
          <a:noFill/>
          <a:ln>
            <a:noFill/>
          </a:ln>
        </p:spPr>
        <p:txBody>
          <a:bodyPr spcFirstLastPara="1" vert="horz" wrap="square" lIns="91425" tIns="45700" rIns="91425" bIns="45700" rtlCol="0" anchor="ctr" anchorCtr="0">
            <a:noAutofit/>
          </a:bodyPr>
          <a:lstStyle>
            <a:defPPr>
              <a:defRPr lang="lt-LT"/>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connect-erasmus.eu</a:t>
            </a:r>
          </a:p>
        </p:txBody>
      </p:sp>
    </p:spTree>
    <p:extLst>
      <p:ext uri="{BB962C8B-B14F-4D97-AF65-F5344CB8AC3E}">
        <p14:creationId xmlns:p14="http://schemas.microsoft.com/office/powerpoint/2010/main" val="3383054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nl-NL" b="0" dirty="0">
                <a:solidFill>
                  <a:schemeClr val="tx1"/>
                </a:solidFill>
              </a:rPr>
              <a:t>Om de informatie over de veranderingen op de arbeidsmarkt te beoordelen, is het belangrijk om inzicht te hebben in de methoden die worden gebruikt om de veranderingen in kaart te brengen.
Er worden verschillende methoden gebruikt om veranderingen te voorspellen, om te begrijpen welke beroepen in de toekomst zullen groeien, welke banen en taken waarschijnlijk worden beïnvloed door digitalisering en automatisering en naar welke ski8lls en vaardigheden in de toekomst vraag zal zijn.</a:t>
            </a:r>
            <a:endParaRPr lang="sr-Latn-RS"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97524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1282992"/>
            <a:ext cx="10515600" cy="781685"/>
          </a:xfrm>
        </p:spPr>
        <p:txBody>
          <a:bodyPr>
            <a:noAutofit/>
          </a:bodyPr>
          <a:lstStyle/>
          <a:p>
            <a:r>
              <a:rPr lang="nl-NL" sz="3600" dirty="0"/>
              <a:t>Methoden om trends in de wereld van werk te voorspellen ...</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8946693"/>
              </p:ext>
            </p:extLst>
          </p:nvPr>
        </p:nvGraphicFramePr>
        <p:xfrm>
          <a:off x="1323558" y="2417832"/>
          <a:ext cx="9370946" cy="2956426"/>
        </p:xfrm>
        <a:graphic>
          <a:graphicData uri="http://schemas.openxmlformats.org/drawingml/2006/table">
            <a:tbl>
              <a:tblPr firstRow="1" bandRow="1">
                <a:tableStyleId>{5C22544A-7EE6-4342-B048-85BDC9FD1C3A}</a:tableStyleId>
              </a:tblPr>
              <a:tblGrid>
                <a:gridCol w="4685473">
                  <a:extLst>
                    <a:ext uri="{9D8B030D-6E8A-4147-A177-3AD203B41FA5}">
                      <a16:colId xmlns:a16="http://schemas.microsoft.com/office/drawing/2014/main" val="20000"/>
                    </a:ext>
                  </a:extLst>
                </a:gridCol>
                <a:gridCol w="4685473">
                  <a:extLst>
                    <a:ext uri="{9D8B030D-6E8A-4147-A177-3AD203B41FA5}">
                      <a16:colId xmlns:a16="http://schemas.microsoft.com/office/drawing/2014/main" val="20001"/>
                    </a:ext>
                  </a:extLst>
                </a:gridCol>
              </a:tblGrid>
              <a:tr h="513684">
                <a:tc>
                  <a:txBody>
                    <a:bodyPr/>
                    <a:lstStyle/>
                    <a:p>
                      <a:r>
                        <a:rPr lang="sr-Latn-RS" dirty="0"/>
                        <a:t>KWANTITATIEVE METHODEN
</a:t>
                      </a:r>
                    </a:p>
                  </a:txBody>
                  <a:tcPr/>
                </a:tc>
                <a:tc>
                  <a:txBody>
                    <a:bodyPr/>
                    <a:lstStyle/>
                    <a:p>
                      <a:r>
                        <a:rPr lang="sr-Latn-RS" dirty="0"/>
                        <a:t>KWALITATIEVE METHODEN
</a:t>
                      </a:r>
                    </a:p>
                  </a:txBody>
                  <a:tcPr/>
                </a:tc>
                <a:extLst>
                  <a:ext uri="{0D108BD9-81ED-4DB2-BD59-A6C34878D82A}">
                    <a16:rowId xmlns:a16="http://schemas.microsoft.com/office/drawing/2014/main" val="10000"/>
                  </a:ext>
                </a:extLst>
              </a:tr>
              <a:tr h="2316346">
                <a:tc>
                  <a:txBody>
                    <a:bodyPr/>
                    <a:lstStyle/>
                    <a:p>
                      <a:pPr marL="285750" indent="-285750">
                        <a:buFont typeface="Arial" panose="020B0604020202020204" pitchFamily="34" charset="0"/>
                        <a:buChar char="•"/>
                      </a:pPr>
                      <a:r>
                        <a:rPr lang="nl-NL" noProof="0" dirty="0"/>
                        <a:t>Mechanistische/</a:t>
                      </a:r>
                      <a:r>
                        <a:rPr lang="nl-NL" noProof="0" dirty="0" err="1"/>
                        <a:t>extrapolatieve</a:t>
                      </a:r>
                      <a:r>
                        <a:rPr lang="nl-NL" noProof="0" dirty="0"/>
                        <a:t> technieken
Complexere tijdreeksmodellen
Gedrags-/econometrische modellen
Enquêtes
</a:t>
                      </a:r>
                      <a:endParaRPr lang="en-US" noProof="0" dirty="0"/>
                    </a:p>
                  </a:txBody>
                  <a:tcPr/>
                </a:tc>
                <a:tc>
                  <a:txBody>
                    <a:bodyPr/>
                    <a:lstStyle/>
                    <a:p>
                      <a:pPr marL="285750" indent="-285750">
                        <a:buFont typeface="Arial" panose="020B0604020202020204" pitchFamily="34" charset="0"/>
                        <a:buChar char="•"/>
                      </a:pPr>
                      <a:r>
                        <a:rPr lang="en-US" noProof="0" dirty="0"/>
                        <a:t>Delphi </a:t>
                      </a:r>
                      <a:r>
                        <a:rPr lang="en-US" noProof="0" dirty="0" err="1"/>
                        <a:t>technieken</a:t>
                      </a:r>
                      <a:r>
                        <a:rPr lang="en-US" noProof="0" dirty="0"/>
                        <a:t> (expert </a:t>
                      </a:r>
                      <a:r>
                        <a:rPr lang="en-US" noProof="0" dirty="0" err="1"/>
                        <a:t>consultatie</a:t>
                      </a:r>
                      <a:r>
                        <a:rPr lang="en-US" noProof="0" dirty="0"/>
                        <a:t>)
</a:t>
                      </a:r>
                      <a:r>
                        <a:rPr lang="en-US" noProof="0" dirty="0" err="1"/>
                        <a:t>Casestudy</a:t>
                      </a:r>
                      <a:r>
                        <a:rPr lang="en-US" noProof="0" dirty="0"/>
                        <a:t>
</a:t>
                      </a:r>
                      <a:r>
                        <a:rPr lang="en-US" noProof="0" dirty="0" err="1"/>
                        <a:t>Focusgroepen</a:t>
                      </a:r>
                      <a:r>
                        <a:rPr lang="en-US" noProof="0" dirty="0"/>
                        <a:t> 
</a:t>
                      </a:r>
                      <a:r>
                        <a:rPr lang="en-US" noProof="0" dirty="0" err="1"/>
                        <a:t>Scenarioplanning</a:t>
                      </a:r>
                      <a:endParaRPr lang="en-US" noProof="0" dirty="0"/>
                    </a:p>
                  </a:txBody>
                  <a:tcPr/>
                </a:tc>
                <a:extLst>
                  <a:ext uri="{0D108BD9-81ED-4DB2-BD59-A6C34878D82A}">
                    <a16:rowId xmlns:a16="http://schemas.microsoft.com/office/drawing/2014/main" val="10001"/>
                  </a:ext>
                </a:extLst>
              </a:tr>
            </a:tbl>
          </a:graphicData>
        </a:graphic>
      </p:graphicFrame>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77580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Wiskundige modellen gebruiken om trends te voorspellen
</a:t>
            </a:r>
            <a:endParaRPr lang="sr-Latn-RS" dirty="0"/>
          </a:p>
        </p:txBody>
      </p:sp>
      <p:sp>
        <p:nvSpPr>
          <p:cNvPr id="3" name="Content Placeholder 2"/>
          <p:cNvSpPr>
            <a:spLocks noGrp="1"/>
          </p:cNvSpPr>
          <p:nvPr>
            <p:ph idx="1"/>
          </p:nvPr>
        </p:nvSpPr>
        <p:spPr>
          <a:xfrm>
            <a:off x="838200" y="1269032"/>
            <a:ext cx="10515600" cy="3716973"/>
          </a:xfrm>
        </p:spPr>
        <p:txBody>
          <a:bodyPr>
            <a:normAutofit lnSpcReduction="10000"/>
          </a:bodyPr>
          <a:lstStyle/>
          <a:p>
            <a:r>
              <a:rPr lang="nl-NL" b="0" dirty="0">
                <a:solidFill>
                  <a:schemeClr val="tx1"/>
                </a:solidFill>
              </a:rPr>
              <a:t>Voorspellingen worden gedaan door een 'wiskundig’ model te ontwikkelen door (1) het verzamelen van bestaande data van trends in het verleden in economie, arbeidsmarkt, demografie, onderwijs, enz. (2) het maken van hypotheses over de toekomst van de economie, arbeidsmarkt, demografie, onderwijs. 
Modellen worden vaak gebouwd met behulp van statistische en econometrische technieken op basis van gegevens uit doorgaans officiële bronnen. 
Voorspellingsmodellen kunnen variëren afhankelijk van de gekozen methodologische benadering. Kwalitatieve methoden kunnen samen met kwantitatieve methoden in prognoses worden gebruikt.</a:t>
            </a:r>
            <a:endParaRPr lang="sr-Latn-RS" b="0"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6" name="TextBox 5"/>
          <p:cNvSpPr txBox="1"/>
          <p:nvPr/>
        </p:nvSpPr>
        <p:spPr>
          <a:xfrm>
            <a:off x="1259828" y="5212708"/>
            <a:ext cx="8257151" cy="1015663"/>
          </a:xfrm>
          <a:prstGeom prst="rect">
            <a:avLst/>
          </a:prstGeom>
          <a:noFill/>
        </p:spPr>
        <p:txBody>
          <a:bodyPr wrap="square" rtlCol="0">
            <a:spAutoFit/>
          </a:bodyPr>
          <a:lstStyle/>
          <a:p>
            <a:r>
              <a:rPr lang="nl-NL" sz="1400" dirty="0"/>
              <a:t>Bron</a:t>
            </a:r>
            <a:r>
              <a:rPr lang="sr-Latn-RS" sz="1400" dirty="0"/>
              <a:t>:</a:t>
            </a:r>
            <a:r>
              <a:rPr lang="nl-NL" sz="1400" dirty="0"/>
              <a:t> </a:t>
            </a:r>
            <a:r>
              <a:rPr lang="sr-Latn-RS" sz="1400" dirty="0"/>
              <a:t>https://www.etf.europa.eu/sites/default/files/m/B7B61B2538FFF764C12580E600495140_Skills%20forecasts.pdf</a:t>
            </a:r>
          </a:p>
          <a:p>
            <a:endParaRPr lang="en-US" dirty="0"/>
          </a:p>
        </p:txBody>
      </p:sp>
    </p:spTree>
    <p:extLst>
      <p:ext uri="{BB962C8B-B14F-4D97-AF65-F5344CB8AC3E}">
        <p14:creationId xmlns:p14="http://schemas.microsoft.com/office/powerpoint/2010/main" val="294206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21088"/>
            <a:ext cx="10515600" cy="781685"/>
          </a:xfrm>
        </p:spPr>
        <p:txBody>
          <a:bodyPr>
            <a:normAutofit fontScale="90000"/>
          </a:bodyPr>
          <a:lstStyle/>
          <a:p>
            <a:r>
              <a:rPr lang="en-US" dirty="0" err="1"/>
              <a:t>Kwantitatieve</a:t>
            </a:r>
            <a:r>
              <a:rPr lang="en-US" dirty="0"/>
              <a:t> </a:t>
            </a:r>
            <a:r>
              <a:rPr lang="en-US" dirty="0" err="1"/>
              <a:t>modellering</a:t>
            </a:r>
            <a:r>
              <a:rPr lang="en-US" dirty="0"/>
              <a:t> 
</a:t>
            </a:r>
            <a:endParaRPr lang="sr-Latn-RS" dirty="0"/>
          </a:p>
        </p:txBody>
      </p:sp>
      <p:sp>
        <p:nvSpPr>
          <p:cNvPr id="3" name="Content Placeholder 2"/>
          <p:cNvSpPr>
            <a:spLocks noGrp="1"/>
          </p:cNvSpPr>
          <p:nvPr>
            <p:ph idx="1"/>
          </p:nvPr>
        </p:nvSpPr>
        <p:spPr>
          <a:xfrm>
            <a:off x="838199" y="1691640"/>
            <a:ext cx="10830339" cy="3973664"/>
          </a:xfrm>
        </p:spPr>
        <p:txBody>
          <a:bodyPr>
            <a:normAutofit fontScale="92500"/>
          </a:bodyPr>
          <a:lstStyle/>
          <a:p>
            <a:pPr marL="0" indent="0">
              <a:buNone/>
            </a:pPr>
            <a:r>
              <a:rPr lang="nl-NL" b="0" dirty="0">
                <a:solidFill>
                  <a:schemeClr val="tx1"/>
                </a:solidFill>
              </a:rPr>
              <a:t>Basismethoden voor kwantitatieve modellering, die gericht op het vinden van patronen in beschikbare data die kunnen worden gebruikt om </a:t>
            </a:r>
            <a:r>
              <a:rPr lang="nl-NL" b="0" dirty="0" err="1">
                <a:solidFill>
                  <a:schemeClr val="tx1"/>
                </a:solidFill>
              </a:rPr>
              <a:t>voorsp</a:t>
            </a:r>
            <a:r>
              <a:rPr lang="nl-NL" b="0" dirty="0">
                <a:solidFill>
                  <a:schemeClr val="tx1"/>
                </a:solidFill>
              </a:rPr>
              <a:t>[</a:t>
            </a:r>
            <a:r>
              <a:rPr lang="nl-NL" b="0" dirty="0" err="1">
                <a:solidFill>
                  <a:schemeClr val="tx1"/>
                </a:solidFill>
              </a:rPr>
              <a:t>ellingen</a:t>
            </a:r>
            <a:r>
              <a:rPr lang="nl-NL" b="0" dirty="0">
                <a:solidFill>
                  <a:schemeClr val="tx1"/>
                </a:solidFill>
              </a:rPr>
              <a:t> te doen:
</a:t>
            </a:r>
            <a:r>
              <a:rPr lang="en-US" dirty="0">
                <a:solidFill>
                  <a:schemeClr val="tx1"/>
                </a:solidFill>
              </a:rPr>
              <a:t>(a) </a:t>
            </a:r>
            <a:r>
              <a:rPr lang="nl-NL" dirty="0">
                <a:solidFill>
                  <a:srgbClr val="FF7F2A"/>
                </a:solidFill>
              </a:rPr>
              <a:t>extrapolatie van trends uit het verleden, </a:t>
            </a:r>
            <a:r>
              <a:rPr lang="nl-NL" dirty="0">
                <a:solidFill>
                  <a:schemeClr val="tx1"/>
                </a:solidFill>
              </a:rPr>
              <a:t>vaak gebruikt wanneer er slechts beperkte historische informatie beschikbaar is; </a:t>
            </a:r>
          </a:p>
          <a:p>
            <a:pPr marL="0" indent="0">
              <a:buNone/>
            </a:pPr>
            <a:r>
              <a:rPr lang="en-US" dirty="0">
                <a:solidFill>
                  <a:schemeClr val="tx1"/>
                </a:solidFill>
              </a:rPr>
              <a:t>(b) </a:t>
            </a:r>
            <a:r>
              <a:rPr lang="en-US" dirty="0" err="1">
                <a:solidFill>
                  <a:srgbClr val="FF7F2A"/>
                </a:solidFill>
              </a:rPr>
              <a:t>complexere</a:t>
            </a:r>
            <a:r>
              <a:rPr lang="en-US" dirty="0">
                <a:solidFill>
                  <a:srgbClr val="FF7F2A"/>
                </a:solidFill>
              </a:rPr>
              <a:t> </a:t>
            </a:r>
            <a:r>
              <a:rPr lang="en-US" dirty="0" err="1">
                <a:solidFill>
                  <a:srgbClr val="FF7F2A"/>
                </a:solidFill>
              </a:rPr>
              <a:t>methoden</a:t>
            </a:r>
            <a:r>
              <a:rPr lang="nl-NL" dirty="0">
                <a:solidFill>
                  <a:schemeClr val="tx1"/>
                </a:solidFill>
              </a:rPr>
              <a:t>die kunnen worden gebruikt als er meer historische data beschikbaar zijn, met als doel om patronen in hun verloop te vinden;
 </a:t>
            </a:r>
            <a:r>
              <a:rPr lang="en-US" dirty="0">
                <a:solidFill>
                  <a:schemeClr val="tx1"/>
                </a:solidFill>
              </a:rPr>
              <a:t>(c) </a:t>
            </a:r>
            <a:r>
              <a:rPr lang="sr-Latn-RS" dirty="0">
                <a:solidFill>
                  <a:srgbClr val="FF7F2A"/>
                </a:solidFill>
              </a:rPr>
              <a:t>gedragsanalyse </a:t>
            </a:r>
            <a:r>
              <a:rPr lang="nl-NL" dirty="0">
                <a:solidFill>
                  <a:schemeClr val="tx1"/>
                </a:solidFill>
              </a:rPr>
              <a:t>als mogelijkheid om inzicht te krijgen in de wijze waarop patronen in de data gegevens zijn ontstaan en waarom ze in de toekomst kunnen veranderen, met behulp van inzichten uit de economie, sociologie en psychologie over wat het gedrag van de belangrijkste actoren op de arbeidsmarkt beïnvloedt </a:t>
            </a:r>
            <a:endParaRPr lang="sr-Latn-RS"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1844037107"/>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0</TotalTime>
  <Words>2258</Words>
  <Application>Microsoft Office PowerPoint</Application>
  <PresentationFormat>Breedbeeld</PresentationFormat>
  <Paragraphs>160</Paragraphs>
  <Slides>26</Slides>
  <Notes>15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26</vt:i4>
      </vt:variant>
    </vt:vector>
  </HeadingPairs>
  <TitlesOfParts>
    <vt:vector size="33" baseType="lpstr">
      <vt:lpstr>Arial</vt:lpstr>
      <vt:lpstr>Calibri</vt:lpstr>
      <vt:lpstr>Open Sans</vt:lpstr>
      <vt:lpstr>Open Sans ExtraBold</vt:lpstr>
      <vt:lpstr>Open Sans ExtraBold</vt:lpstr>
      <vt:lpstr>Open Sans Light</vt:lpstr>
      <vt:lpstr>„Office“ tema</vt:lpstr>
      <vt:lpstr>Overzicht van methoden die worden gebruikt om voorspellingen te doen overe de arbeidsmarkt</vt:lpstr>
      <vt:lpstr>Dimensies van impact van verschillende arbeidsmarkttrends  Overzicht van de kwalitatieve en kwantitatieve gevolgen van die trends voor de arbeidsmarkt 
</vt:lpstr>
      <vt:lpstr>PowerPoint-presentatie</vt:lpstr>
      <vt:lpstr>Overzicht van bijeenkomst 2</vt:lpstr>
      <vt:lpstr>PowerPoint-presentatie</vt:lpstr>
      <vt:lpstr>PowerPoint-presentatie</vt:lpstr>
      <vt:lpstr>Methoden om trends in de wereld van werk te voorspellen ...</vt:lpstr>
      <vt:lpstr>Wiskundige modellen gebruiken om trends te voorspellen
</vt:lpstr>
      <vt:lpstr>Kwantitatieve modellering 
</vt:lpstr>
      <vt:lpstr>Kwantitatieve modellering - voorbeeld</vt:lpstr>
      <vt:lpstr>De Delphi methode “Een methode om een groepscommunicatieproces zo te structureren dat het het mogelijk maakt om een groep individuen in staat te stellen een complex probleem aan te pakken" (Häder and Häder, 1995) </vt:lpstr>
      <vt:lpstr>De Delphi methode - voorbeeld</vt:lpstr>
      <vt:lpstr>Focus groepen „een onderzoekstechniek die door groepsinteractie gegevens verzamelt over een door de onderzoeker bepaald onderwerp" (Morgan, 1996) </vt:lpstr>
      <vt:lpstr>Focusgroepen - voorbeeld</vt:lpstr>
      <vt:lpstr>Scenario planning een systemische methode om creatief na te denken over mogelijke complexe en onzekere toekomstige ontwikkelingen</vt:lpstr>
      <vt:lpstr>Scenariomethode - voorbeeld
</vt:lpstr>
      <vt:lpstr>PowerPoint-presentatie</vt:lpstr>
      <vt:lpstr>Elke methode heeft zijn voor- en nadelen...
</vt:lpstr>
      <vt:lpstr>How to assess quality of sources of information on the changes in the world of work? </vt:lpstr>
      <vt:lpstr>PowerPoint-presentatie</vt:lpstr>
      <vt:lpstr>Houd bij het evalueren van bronnen over arbeidsmarktontwikkelingen rekening met ...</vt:lpstr>
      <vt:lpstr> </vt:lpstr>
      <vt:lpstr>Als we deze bron zouden willen beoordelen...</vt:lpstr>
      <vt:lpstr>Als we deze bron zouden willen beoordelen...</vt:lpstr>
      <vt:lpstr>Bronnen:</vt:lpstr>
      <vt:lpstr>Bedankt voor je aandacht.  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Jan Woldendorp</cp:lastModifiedBy>
  <cp:revision>169</cp:revision>
  <dcterms:created xsi:type="dcterms:W3CDTF">2020-01-27T22:45:30Z</dcterms:created>
  <dcterms:modified xsi:type="dcterms:W3CDTF">2022-07-31T19:54:48Z</dcterms:modified>
</cp:coreProperties>
</file>