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71" r:id="rId3"/>
    <p:sldId id="360" r:id="rId4"/>
    <p:sldId id="358" r:id="rId5"/>
    <p:sldId id="364" r:id="rId6"/>
    <p:sldId id="365" r:id="rId7"/>
    <p:sldId id="357" r:id="rId8"/>
    <p:sldId id="309" r:id="rId9"/>
    <p:sldId id="355" r:id="rId10"/>
    <p:sldId id="359" r:id="rId11"/>
    <p:sldId id="354" r:id="rId12"/>
    <p:sldId id="348" r:id="rId13"/>
    <p:sldId id="349" r:id="rId14"/>
    <p:sldId id="367" r:id="rId15"/>
    <p:sldId id="373" r:id="rId16"/>
    <p:sldId id="378" r:id="rId17"/>
    <p:sldId id="375" r:id="rId18"/>
    <p:sldId id="376" r:id="rId19"/>
    <p:sldId id="331" r:id="rId20"/>
    <p:sldId id="265"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12"/>
    <a:srgbClr val="B2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3705" autoAdjust="0"/>
  </p:normalViewPr>
  <p:slideViewPr>
    <p:cSldViewPr snapToGrid="0" showGuides="1">
      <p:cViewPr varScale="1">
        <p:scale>
          <a:sx n="76" d="100"/>
          <a:sy n="76" d="100"/>
        </p:scale>
        <p:origin x="77" y="154"/>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54022-BC20-4DB2-ABEE-534D487121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0329BA-2CCE-473F-B1D4-76A6ECA85C51}">
      <dgm:prSet phldrT="[Text]"/>
      <dgm:spPr/>
      <dgm:t>
        <a:bodyPr/>
        <a:lstStyle/>
        <a:p>
          <a:r>
            <a:rPr lang="en-GB" dirty="0" err="1"/>
            <a:t>Vraaggerichte</a:t>
          </a:r>
          <a:r>
            <a:rPr lang="en-GB" dirty="0"/>
            <a:t> </a:t>
          </a:r>
          <a:r>
            <a:rPr lang="en-GB" dirty="0" err="1"/>
            <a:t>loopbaanbegeeiding</a:t>
          </a:r>
          <a:endParaRPr lang="en-US" dirty="0"/>
        </a:p>
      </dgm:t>
    </dgm:pt>
    <dgm:pt modelId="{D493DF36-61BF-4F7F-BBA1-5E76B6019DD3}" type="parTrans" cxnId="{EDC5BDD4-1AE7-41D3-BB4E-9D289989CD22}">
      <dgm:prSet/>
      <dgm:spPr/>
      <dgm:t>
        <a:bodyPr/>
        <a:lstStyle/>
        <a:p>
          <a:endParaRPr lang="en-US"/>
        </a:p>
      </dgm:t>
    </dgm:pt>
    <dgm:pt modelId="{3A04472B-7FE1-431D-8CF0-3C701C30CB67}" type="sibTrans" cxnId="{EDC5BDD4-1AE7-41D3-BB4E-9D289989CD22}">
      <dgm:prSet/>
      <dgm:spPr/>
      <dgm:t>
        <a:bodyPr/>
        <a:lstStyle/>
        <a:p>
          <a:endParaRPr lang="en-US"/>
        </a:p>
      </dgm:t>
    </dgm:pt>
    <dgm:pt modelId="{8A0A9AB8-2B63-4F87-8FFE-300B973F1673}">
      <dgm:prSet phldrT="[Text]"/>
      <dgm:spPr/>
      <dgm:t>
        <a:bodyPr/>
        <a:lstStyle/>
        <a:p>
          <a:r>
            <a:rPr lang="nl-NL" dirty="0"/>
            <a:t>Mensen helpen om te gaan met veranderingen.</a:t>
          </a:r>
          <a:endParaRPr lang="en-US" dirty="0"/>
        </a:p>
      </dgm:t>
    </dgm:pt>
    <dgm:pt modelId="{39B53FEB-08FD-4CC6-98EA-5993A305A93B}" type="parTrans" cxnId="{80B0459E-B992-4F94-B4D5-C4E562CEFA1C}">
      <dgm:prSet/>
      <dgm:spPr/>
      <dgm:t>
        <a:bodyPr/>
        <a:lstStyle/>
        <a:p>
          <a:endParaRPr lang="en-US"/>
        </a:p>
      </dgm:t>
    </dgm:pt>
    <dgm:pt modelId="{90A57C96-386F-4292-B99A-AF9CA75FDF2A}" type="sibTrans" cxnId="{80B0459E-B992-4F94-B4D5-C4E562CEFA1C}">
      <dgm:prSet/>
      <dgm:spPr/>
      <dgm:t>
        <a:bodyPr/>
        <a:lstStyle/>
        <a:p>
          <a:endParaRPr lang="en-US"/>
        </a:p>
      </dgm:t>
    </dgm:pt>
    <dgm:pt modelId="{EF08B1A8-8F7C-4E28-B9F1-91D538322186}">
      <dgm:prSet phldrT="[Text]"/>
      <dgm:spPr/>
      <dgm:t>
        <a:bodyPr/>
        <a:lstStyle/>
        <a:p>
          <a:r>
            <a:rPr lang="en-GB" dirty="0"/>
            <a:t>Brede </a:t>
          </a:r>
          <a:r>
            <a:rPr lang="en-GB" dirty="0" err="1"/>
            <a:t>lopbaandienstverlening</a:t>
          </a:r>
          <a:endParaRPr lang="en-US" dirty="0"/>
        </a:p>
      </dgm:t>
    </dgm:pt>
    <dgm:pt modelId="{287CF4DB-E304-49BD-BFCA-0BBAD89A1EB6}" type="parTrans" cxnId="{FF09B8AA-078F-423C-8F4B-C48DF14F1AD2}">
      <dgm:prSet/>
      <dgm:spPr/>
      <dgm:t>
        <a:bodyPr/>
        <a:lstStyle/>
        <a:p>
          <a:endParaRPr lang="en-US"/>
        </a:p>
      </dgm:t>
    </dgm:pt>
    <dgm:pt modelId="{935BD43F-07EE-4603-8BCD-345D0BCD59D5}" type="sibTrans" cxnId="{FF09B8AA-078F-423C-8F4B-C48DF14F1AD2}">
      <dgm:prSet/>
      <dgm:spPr/>
      <dgm:t>
        <a:bodyPr/>
        <a:lstStyle/>
        <a:p>
          <a:endParaRPr lang="en-US"/>
        </a:p>
      </dgm:t>
    </dgm:pt>
    <dgm:pt modelId="{89E4B36A-3475-4658-927B-1CA11E3A1020}">
      <dgm:prSet phldrT="[Text]"/>
      <dgm:spPr/>
      <dgm:t>
        <a:bodyPr/>
        <a:lstStyle/>
        <a:p>
          <a:r>
            <a:rPr lang="nl-NL" dirty="0"/>
            <a:t>Mensen stimuleren om anders naar arbeid te kijken</a:t>
          </a:r>
          <a:endParaRPr lang="en-US" dirty="0"/>
        </a:p>
      </dgm:t>
    </dgm:pt>
    <dgm:pt modelId="{C09472FF-2F56-46E8-B9C3-232C03A89DEC}" type="parTrans" cxnId="{77EB595B-DA01-43F8-B828-A6F50B49D675}">
      <dgm:prSet/>
      <dgm:spPr/>
      <dgm:t>
        <a:bodyPr/>
        <a:lstStyle/>
        <a:p>
          <a:endParaRPr lang="en-US"/>
        </a:p>
      </dgm:t>
    </dgm:pt>
    <dgm:pt modelId="{275130FE-5324-4D8B-AE87-5943AD7FE2E3}" type="sibTrans" cxnId="{77EB595B-DA01-43F8-B828-A6F50B49D675}">
      <dgm:prSet/>
      <dgm:spPr/>
      <dgm:t>
        <a:bodyPr/>
        <a:lstStyle/>
        <a:p>
          <a:endParaRPr lang="en-US"/>
        </a:p>
      </dgm:t>
    </dgm:pt>
    <dgm:pt modelId="{93C4A7CF-52B0-4358-AB2E-5FA02496ED3B}">
      <dgm:prSet phldrT="[Text]"/>
      <dgm:spPr/>
      <dgm:t>
        <a:bodyPr/>
        <a:lstStyle/>
        <a:p>
          <a:r>
            <a:rPr lang="en-GB" dirty="0" err="1"/>
            <a:t>Emancipatoire</a:t>
          </a:r>
          <a:r>
            <a:rPr lang="en-GB" dirty="0"/>
            <a:t> </a:t>
          </a:r>
          <a:r>
            <a:rPr lang="en-GB" dirty="0" err="1"/>
            <a:t>loopbaandienstverlening</a:t>
          </a:r>
          <a:r>
            <a:rPr lang="en-GB" dirty="0"/>
            <a:t>
</a:t>
          </a:r>
          <a:endParaRPr lang="en-US" dirty="0"/>
        </a:p>
      </dgm:t>
    </dgm:pt>
    <dgm:pt modelId="{02CAA46D-FA40-44B1-8D78-0591BB27B9EE}" type="parTrans" cxnId="{BD3A5791-146A-4C3E-BCBA-BECDF2E826D0}">
      <dgm:prSet/>
      <dgm:spPr/>
      <dgm:t>
        <a:bodyPr/>
        <a:lstStyle/>
        <a:p>
          <a:endParaRPr lang="en-US"/>
        </a:p>
      </dgm:t>
    </dgm:pt>
    <dgm:pt modelId="{633E5D6A-B623-437D-8D08-5CAA32DBFE70}" type="sibTrans" cxnId="{BD3A5791-146A-4C3E-BCBA-BECDF2E826D0}">
      <dgm:prSet/>
      <dgm:spPr/>
      <dgm:t>
        <a:bodyPr/>
        <a:lstStyle/>
        <a:p>
          <a:endParaRPr lang="en-US"/>
        </a:p>
      </dgm:t>
    </dgm:pt>
    <dgm:pt modelId="{327582C4-9988-4659-BA61-8E61B2695E38}">
      <dgm:prSet phldrT="[Text]"/>
      <dgm:spPr/>
      <dgm:t>
        <a:bodyPr/>
        <a:lstStyle/>
        <a:p>
          <a:r>
            <a:rPr lang="nl-NL" dirty="0"/>
            <a:t>Bediscussieer de mogelijkheden en beperkingen van bestaande en toekomstige systemen</a:t>
          </a:r>
          <a:endParaRPr lang="en-US" dirty="0"/>
        </a:p>
      </dgm:t>
    </dgm:pt>
    <dgm:pt modelId="{1B41CE1F-F43B-49A0-9B02-14B1A44766ED}" type="parTrans" cxnId="{7C3DD61B-6A56-43DA-8A53-50315CC3C819}">
      <dgm:prSet/>
      <dgm:spPr/>
      <dgm:t>
        <a:bodyPr/>
        <a:lstStyle/>
        <a:p>
          <a:endParaRPr lang="en-US"/>
        </a:p>
      </dgm:t>
    </dgm:pt>
    <dgm:pt modelId="{3D2BF5B8-F126-4D41-BA4A-133E32B1508F}" type="sibTrans" cxnId="{7C3DD61B-6A56-43DA-8A53-50315CC3C819}">
      <dgm:prSet/>
      <dgm:spPr/>
      <dgm:t>
        <a:bodyPr/>
        <a:lstStyle/>
        <a:p>
          <a:endParaRPr lang="en-US"/>
        </a:p>
      </dgm:t>
    </dgm:pt>
    <dgm:pt modelId="{8747B878-A271-411D-9D6D-144959FA787E}">
      <dgm:prSet/>
      <dgm:spPr/>
      <dgm:t>
        <a:bodyPr/>
        <a:lstStyle/>
        <a:p>
          <a:r>
            <a:rPr lang="en-GB" dirty="0"/>
            <a:t>Het </a:t>
          </a:r>
          <a:r>
            <a:rPr lang="en-GB" dirty="0" err="1"/>
            <a:t>ontwikkelen</a:t>
          </a:r>
          <a:r>
            <a:rPr lang="en-GB" dirty="0"/>
            <a:t> van </a:t>
          </a:r>
          <a:r>
            <a:rPr lang="en-GB" dirty="0" err="1"/>
            <a:t>vaardigheden</a:t>
          </a:r>
          <a:r>
            <a:rPr lang="en-GB" dirty="0"/>
            <a:t> om met </a:t>
          </a:r>
          <a:r>
            <a:rPr lang="en-GB" dirty="0" err="1"/>
            <a:t>verandering</a:t>
          </a:r>
          <a:r>
            <a:rPr lang="en-GB" dirty="0"/>
            <a:t> om </a:t>
          </a:r>
          <a:r>
            <a:rPr lang="en-GB" dirty="0" err="1"/>
            <a:t>te</a:t>
          </a:r>
          <a:r>
            <a:rPr lang="en-GB" dirty="0"/>
            <a:t> </a:t>
          </a:r>
          <a:r>
            <a:rPr lang="en-GB" dirty="0" err="1"/>
            <a:t>gaan</a:t>
          </a:r>
          <a:r>
            <a:rPr lang="en-GB" dirty="0"/>
            <a:t>.</a:t>
          </a:r>
        </a:p>
      </dgm:t>
    </dgm:pt>
    <dgm:pt modelId="{6CE82719-9C11-408B-B173-382DFBA95844}" type="parTrans" cxnId="{230ADBFE-F8E9-466B-85D6-C574F048C7E9}">
      <dgm:prSet/>
      <dgm:spPr/>
      <dgm:t>
        <a:bodyPr/>
        <a:lstStyle/>
        <a:p>
          <a:endParaRPr lang="en-US"/>
        </a:p>
      </dgm:t>
    </dgm:pt>
    <dgm:pt modelId="{0AA66EC7-0656-4166-BBAE-34C9BB3F5834}" type="sibTrans" cxnId="{230ADBFE-F8E9-466B-85D6-C574F048C7E9}">
      <dgm:prSet/>
      <dgm:spPr/>
      <dgm:t>
        <a:bodyPr/>
        <a:lstStyle/>
        <a:p>
          <a:endParaRPr lang="en-US"/>
        </a:p>
      </dgm:t>
    </dgm:pt>
    <dgm:pt modelId="{6287064C-7B39-4764-B5C8-FABF86EF3298}">
      <dgm:prSet/>
      <dgm:spPr/>
      <dgm:t>
        <a:bodyPr/>
        <a:lstStyle/>
        <a:p>
          <a:r>
            <a:rPr lang="nl-NL" dirty="0"/>
            <a:t>Bespreek andere vormen van arbeid (vrijwilligerswerk, mantelzorg etc.)</a:t>
          </a:r>
          <a:endParaRPr lang="en-GB" dirty="0"/>
        </a:p>
      </dgm:t>
    </dgm:pt>
    <dgm:pt modelId="{40CD9198-C78F-4FEE-88DA-AEDF0D18A9A5}" type="parTrans" cxnId="{DA6447C7-6EAD-43ED-BD9E-1AEE51E71601}">
      <dgm:prSet/>
      <dgm:spPr/>
      <dgm:t>
        <a:bodyPr/>
        <a:lstStyle/>
        <a:p>
          <a:endParaRPr lang="en-US"/>
        </a:p>
      </dgm:t>
    </dgm:pt>
    <dgm:pt modelId="{A4AADB00-CD23-4408-A756-13029A63A41D}" type="sibTrans" cxnId="{DA6447C7-6EAD-43ED-BD9E-1AEE51E71601}">
      <dgm:prSet/>
      <dgm:spPr/>
      <dgm:t>
        <a:bodyPr/>
        <a:lstStyle/>
        <a:p>
          <a:endParaRPr lang="en-US"/>
        </a:p>
      </dgm:t>
    </dgm:pt>
    <dgm:pt modelId="{A1A17C9A-B39A-402E-A122-D44E08B68A6A}">
      <dgm:prSet/>
      <dgm:spPr/>
      <dgm:t>
        <a:bodyPr/>
        <a:lstStyle/>
        <a:p>
          <a:r>
            <a:rPr lang="nl-NL" dirty="0"/>
            <a:t>Bespreek de vraag of alleen betaald werk zaligmakend is. </a:t>
          </a:r>
          <a:endParaRPr lang="en-GB" dirty="0"/>
        </a:p>
      </dgm:t>
    </dgm:pt>
    <dgm:pt modelId="{75E72C88-0294-43EA-BED2-EAA54BAEABFA}" type="parTrans" cxnId="{EEB39087-BB12-4FAB-934F-714C1296AEE7}">
      <dgm:prSet/>
      <dgm:spPr/>
      <dgm:t>
        <a:bodyPr/>
        <a:lstStyle/>
        <a:p>
          <a:endParaRPr lang="en-US"/>
        </a:p>
      </dgm:t>
    </dgm:pt>
    <dgm:pt modelId="{F1812638-6209-4257-BC4A-D3CEF5AF596E}" type="sibTrans" cxnId="{EEB39087-BB12-4FAB-934F-714C1296AEE7}">
      <dgm:prSet/>
      <dgm:spPr/>
      <dgm:t>
        <a:bodyPr/>
        <a:lstStyle/>
        <a:p>
          <a:endParaRPr lang="en-US"/>
        </a:p>
      </dgm:t>
    </dgm:pt>
    <dgm:pt modelId="{99B4B78B-12FD-44C8-9E9B-8B2242ABA5A8}" type="pres">
      <dgm:prSet presAssocID="{23554022-BC20-4DB2-ABEE-534D4871217A}" presName="Name0" presStyleCnt="0">
        <dgm:presLayoutVars>
          <dgm:dir/>
          <dgm:animLvl val="lvl"/>
          <dgm:resizeHandles val="exact"/>
        </dgm:presLayoutVars>
      </dgm:prSet>
      <dgm:spPr/>
    </dgm:pt>
    <dgm:pt modelId="{FB27D880-53A3-4D94-B326-1A79F372CBE7}" type="pres">
      <dgm:prSet presAssocID="{D40329BA-2CCE-473F-B1D4-76A6ECA85C51}" presName="composite" presStyleCnt="0"/>
      <dgm:spPr/>
    </dgm:pt>
    <dgm:pt modelId="{34F8DF2A-FA9E-4923-8C91-74246C56869C}" type="pres">
      <dgm:prSet presAssocID="{D40329BA-2CCE-473F-B1D4-76A6ECA85C51}" presName="parTx" presStyleLbl="alignNode1" presStyleIdx="0" presStyleCnt="3">
        <dgm:presLayoutVars>
          <dgm:chMax val="0"/>
          <dgm:chPref val="0"/>
          <dgm:bulletEnabled val="1"/>
        </dgm:presLayoutVars>
      </dgm:prSet>
      <dgm:spPr/>
    </dgm:pt>
    <dgm:pt modelId="{D739F32E-72CB-4B62-B1F9-073C45F08BCB}" type="pres">
      <dgm:prSet presAssocID="{D40329BA-2CCE-473F-B1D4-76A6ECA85C51}" presName="desTx" presStyleLbl="alignAccFollowNode1" presStyleIdx="0" presStyleCnt="3">
        <dgm:presLayoutVars>
          <dgm:bulletEnabled val="1"/>
        </dgm:presLayoutVars>
      </dgm:prSet>
      <dgm:spPr/>
    </dgm:pt>
    <dgm:pt modelId="{BAE4B51F-B1C1-408B-9798-FDF166C2D6D8}" type="pres">
      <dgm:prSet presAssocID="{3A04472B-7FE1-431D-8CF0-3C701C30CB67}" presName="space" presStyleCnt="0"/>
      <dgm:spPr/>
    </dgm:pt>
    <dgm:pt modelId="{ECA98376-A7B4-4F57-AD88-DCDD4C6EB8C7}" type="pres">
      <dgm:prSet presAssocID="{EF08B1A8-8F7C-4E28-B9F1-91D538322186}" presName="composite" presStyleCnt="0"/>
      <dgm:spPr/>
    </dgm:pt>
    <dgm:pt modelId="{E961698E-69E3-42DA-A745-9870D5E877A3}" type="pres">
      <dgm:prSet presAssocID="{EF08B1A8-8F7C-4E28-B9F1-91D538322186}" presName="parTx" presStyleLbl="alignNode1" presStyleIdx="1" presStyleCnt="3">
        <dgm:presLayoutVars>
          <dgm:chMax val="0"/>
          <dgm:chPref val="0"/>
          <dgm:bulletEnabled val="1"/>
        </dgm:presLayoutVars>
      </dgm:prSet>
      <dgm:spPr/>
    </dgm:pt>
    <dgm:pt modelId="{6BB01C1F-452F-490A-973B-8DF3376CE4F1}" type="pres">
      <dgm:prSet presAssocID="{EF08B1A8-8F7C-4E28-B9F1-91D538322186}" presName="desTx" presStyleLbl="alignAccFollowNode1" presStyleIdx="1" presStyleCnt="3">
        <dgm:presLayoutVars>
          <dgm:bulletEnabled val="1"/>
        </dgm:presLayoutVars>
      </dgm:prSet>
      <dgm:spPr/>
    </dgm:pt>
    <dgm:pt modelId="{6603385E-5A6A-4035-805A-346D975525F2}" type="pres">
      <dgm:prSet presAssocID="{935BD43F-07EE-4603-8BCD-345D0BCD59D5}" presName="space" presStyleCnt="0"/>
      <dgm:spPr/>
    </dgm:pt>
    <dgm:pt modelId="{CE113990-D36A-4B30-B678-58AE72CF72DA}" type="pres">
      <dgm:prSet presAssocID="{93C4A7CF-52B0-4358-AB2E-5FA02496ED3B}" presName="composite" presStyleCnt="0"/>
      <dgm:spPr/>
    </dgm:pt>
    <dgm:pt modelId="{4DC5734D-DEBF-480F-8947-65CDF73D2CCB}" type="pres">
      <dgm:prSet presAssocID="{93C4A7CF-52B0-4358-AB2E-5FA02496ED3B}" presName="parTx" presStyleLbl="alignNode1" presStyleIdx="2" presStyleCnt="3">
        <dgm:presLayoutVars>
          <dgm:chMax val="0"/>
          <dgm:chPref val="0"/>
          <dgm:bulletEnabled val="1"/>
        </dgm:presLayoutVars>
      </dgm:prSet>
      <dgm:spPr/>
    </dgm:pt>
    <dgm:pt modelId="{77357FC6-4E93-4E87-A18C-ADE5B716F7C4}" type="pres">
      <dgm:prSet presAssocID="{93C4A7CF-52B0-4358-AB2E-5FA02496ED3B}" presName="desTx" presStyleLbl="alignAccFollowNode1" presStyleIdx="2" presStyleCnt="3">
        <dgm:presLayoutVars>
          <dgm:bulletEnabled val="1"/>
        </dgm:presLayoutVars>
      </dgm:prSet>
      <dgm:spPr/>
    </dgm:pt>
  </dgm:ptLst>
  <dgm:cxnLst>
    <dgm:cxn modelId="{7C3DD61B-6A56-43DA-8A53-50315CC3C819}" srcId="{93C4A7CF-52B0-4358-AB2E-5FA02496ED3B}" destId="{327582C4-9988-4659-BA61-8E61B2695E38}" srcOrd="0" destOrd="0" parTransId="{1B41CE1F-F43B-49A0-9B02-14B1A44766ED}" sibTransId="{3D2BF5B8-F126-4D41-BA4A-133E32B1508F}"/>
    <dgm:cxn modelId="{490B4528-64F9-4979-9099-18C3436E85AB}" type="presOf" srcId="{D40329BA-2CCE-473F-B1D4-76A6ECA85C51}" destId="{34F8DF2A-FA9E-4923-8C91-74246C56869C}" srcOrd="0" destOrd="0" presId="urn:microsoft.com/office/officeart/2005/8/layout/hList1"/>
    <dgm:cxn modelId="{77EB595B-DA01-43F8-B828-A6F50B49D675}" srcId="{EF08B1A8-8F7C-4E28-B9F1-91D538322186}" destId="{89E4B36A-3475-4658-927B-1CA11E3A1020}" srcOrd="0" destOrd="0" parTransId="{C09472FF-2F56-46E8-B9C3-232C03A89DEC}" sibTransId="{275130FE-5324-4D8B-AE87-5943AD7FE2E3}"/>
    <dgm:cxn modelId="{00E42568-B8A2-419A-9962-3C56317D93E7}" type="presOf" srcId="{89E4B36A-3475-4658-927B-1CA11E3A1020}" destId="{6BB01C1F-452F-490A-973B-8DF3376CE4F1}" srcOrd="0" destOrd="0" presId="urn:microsoft.com/office/officeart/2005/8/layout/hList1"/>
    <dgm:cxn modelId="{B0EB3A48-FFD7-425F-B020-4497084B9BB1}" type="presOf" srcId="{8A0A9AB8-2B63-4F87-8FFE-300B973F1673}" destId="{D739F32E-72CB-4B62-B1F9-073C45F08BCB}" srcOrd="0" destOrd="0" presId="urn:microsoft.com/office/officeart/2005/8/layout/hList1"/>
    <dgm:cxn modelId="{4D582D72-33A9-4FD2-9F23-F5D835742E5E}" type="presOf" srcId="{23554022-BC20-4DB2-ABEE-534D4871217A}" destId="{99B4B78B-12FD-44C8-9E9B-8B2242ABA5A8}" srcOrd="0" destOrd="0" presId="urn:microsoft.com/office/officeart/2005/8/layout/hList1"/>
    <dgm:cxn modelId="{320D1C56-7EA6-4CF9-A8CB-2161DF6E6F56}" type="presOf" srcId="{93C4A7CF-52B0-4358-AB2E-5FA02496ED3B}" destId="{4DC5734D-DEBF-480F-8947-65CDF73D2CCB}" srcOrd="0" destOrd="0" presId="urn:microsoft.com/office/officeart/2005/8/layout/hList1"/>
    <dgm:cxn modelId="{EEB39087-BB12-4FAB-934F-714C1296AEE7}" srcId="{EF08B1A8-8F7C-4E28-B9F1-91D538322186}" destId="{A1A17C9A-B39A-402E-A122-D44E08B68A6A}" srcOrd="2" destOrd="0" parTransId="{75E72C88-0294-43EA-BED2-EAA54BAEABFA}" sibTransId="{F1812638-6209-4257-BC4A-D3CEF5AF596E}"/>
    <dgm:cxn modelId="{F7CB9A88-ED72-4D70-92AD-155E8EFC3F50}" type="presOf" srcId="{EF08B1A8-8F7C-4E28-B9F1-91D538322186}" destId="{E961698E-69E3-42DA-A745-9870D5E877A3}" srcOrd="0" destOrd="0" presId="urn:microsoft.com/office/officeart/2005/8/layout/hList1"/>
    <dgm:cxn modelId="{BD3A5791-146A-4C3E-BCBA-BECDF2E826D0}" srcId="{23554022-BC20-4DB2-ABEE-534D4871217A}" destId="{93C4A7CF-52B0-4358-AB2E-5FA02496ED3B}" srcOrd="2" destOrd="0" parTransId="{02CAA46D-FA40-44B1-8D78-0591BB27B9EE}" sibTransId="{633E5D6A-B623-437D-8D08-5CAA32DBFE70}"/>
    <dgm:cxn modelId="{80B0459E-B992-4F94-B4D5-C4E562CEFA1C}" srcId="{D40329BA-2CCE-473F-B1D4-76A6ECA85C51}" destId="{8A0A9AB8-2B63-4F87-8FFE-300B973F1673}" srcOrd="0" destOrd="0" parTransId="{39B53FEB-08FD-4CC6-98EA-5993A305A93B}" sibTransId="{90A57C96-386F-4292-B99A-AF9CA75FDF2A}"/>
    <dgm:cxn modelId="{FF09B8AA-078F-423C-8F4B-C48DF14F1AD2}" srcId="{23554022-BC20-4DB2-ABEE-534D4871217A}" destId="{EF08B1A8-8F7C-4E28-B9F1-91D538322186}" srcOrd="1" destOrd="0" parTransId="{287CF4DB-E304-49BD-BFCA-0BBAD89A1EB6}" sibTransId="{935BD43F-07EE-4603-8BCD-345D0BCD59D5}"/>
    <dgm:cxn modelId="{16FE9AB7-C4FA-4D86-93D5-F66DC6A899AB}" type="presOf" srcId="{8747B878-A271-411D-9D6D-144959FA787E}" destId="{D739F32E-72CB-4B62-B1F9-073C45F08BCB}" srcOrd="0" destOrd="1" presId="urn:microsoft.com/office/officeart/2005/8/layout/hList1"/>
    <dgm:cxn modelId="{DA6447C7-6EAD-43ED-BD9E-1AEE51E71601}" srcId="{EF08B1A8-8F7C-4E28-B9F1-91D538322186}" destId="{6287064C-7B39-4764-B5C8-FABF86EF3298}" srcOrd="1" destOrd="0" parTransId="{40CD9198-C78F-4FEE-88DA-AEDF0D18A9A5}" sibTransId="{A4AADB00-CD23-4408-A756-13029A63A41D}"/>
    <dgm:cxn modelId="{EDC5BDD4-1AE7-41D3-BB4E-9D289989CD22}" srcId="{23554022-BC20-4DB2-ABEE-534D4871217A}" destId="{D40329BA-2CCE-473F-B1D4-76A6ECA85C51}" srcOrd="0" destOrd="0" parTransId="{D493DF36-61BF-4F7F-BBA1-5E76B6019DD3}" sibTransId="{3A04472B-7FE1-431D-8CF0-3C701C30CB67}"/>
    <dgm:cxn modelId="{7E948BEF-7969-44D8-8C5F-2C06A81BAF35}" type="presOf" srcId="{6287064C-7B39-4764-B5C8-FABF86EF3298}" destId="{6BB01C1F-452F-490A-973B-8DF3376CE4F1}" srcOrd="0" destOrd="1" presId="urn:microsoft.com/office/officeart/2005/8/layout/hList1"/>
    <dgm:cxn modelId="{9136A5F0-ACE9-4871-9D7D-9A913E955A60}" type="presOf" srcId="{327582C4-9988-4659-BA61-8E61B2695E38}" destId="{77357FC6-4E93-4E87-A18C-ADE5B716F7C4}" srcOrd="0" destOrd="0" presId="urn:microsoft.com/office/officeart/2005/8/layout/hList1"/>
    <dgm:cxn modelId="{2AC7B9F9-9267-4A43-A070-60BEC6CC6AEF}" type="presOf" srcId="{A1A17C9A-B39A-402E-A122-D44E08B68A6A}" destId="{6BB01C1F-452F-490A-973B-8DF3376CE4F1}" srcOrd="0" destOrd="2" presId="urn:microsoft.com/office/officeart/2005/8/layout/hList1"/>
    <dgm:cxn modelId="{230ADBFE-F8E9-466B-85D6-C574F048C7E9}" srcId="{D40329BA-2CCE-473F-B1D4-76A6ECA85C51}" destId="{8747B878-A271-411D-9D6D-144959FA787E}" srcOrd="1" destOrd="0" parTransId="{6CE82719-9C11-408B-B173-382DFBA95844}" sibTransId="{0AA66EC7-0656-4166-BBAE-34C9BB3F5834}"/>
    <dgm:cxn modelId="{5A9FD72F-2396-4219-B0ED-13C5F6B9DBFA}" type="presParOf" srcId="{99B4B78B-12FD-44C8-9E9B-8B2242ABA5A8}" destId="{FB27D880-53A3-4D94-B326-1A79F372CBE7}" srcOrd="0" destOrd="0" presId="urn:microsoft.com/office/officeart/2005/8/layout/hList1"/>
    <dgm:cxn modelId="{B7C05FBC-9524-4DDA-9E92-84B09B053351}" type="presParOf" srcId="{FB27D880-53A3-4D94-B326-1A79F372CBE7}" destId="{34F8DF2A-FA9E-4923-8C91-74246C56869C}" srcOrd="0" destOrd="0" presId="urn:microsoft.com/office/officeart/2005/8/layout/hList1"/>
    <dgm:cxn modelId="{D1CEC975-FA1A-4D40-87B6-3BD42A0356FD}" type="presParOf" srcId="{FB27D880-53A3-4D94-B326-1A79F372CBE7}" destId="{D739F32E-72CB-4B62-B1F9-073C45F08BCB}" srcOrd="1" destOrd="0" presId="urn:microsoft.com/office/officeart/2005/8/layout/hList1"/>
    <dgm:cxn modelId="{F37C8628-707A-49FC-BA79-DFA3DCEADC09}" type="presParOf" srcId="{99B4B78B-12FD-44C8-9E9B-8B2242ABA5A8}" destId="{BAE4B51F-B1C1-408B-9798-FDF166C2D6D8}" srcOrd="1" destOrd="0" presId="urn:microsoft.com/office/officeart/2005/8/layout/hList1"/>
    <dgm:cxn modelId="{D66AB58D-9063-4AF0-9E79-B293CDCA401A}" type="presParOf" srcId="{99B4B78B-12FD-44C8-9E9B-8B2242ABA5A8}" destId="{ECA98376-A7B4-4F57-AD88-DCDD4C6EB8C7}" srcOrd="2" destOrd="0" presId="urn:microsoft.com/office/officeart/2005/8/layout/hList1"/>
    <dgm:cxn modelId="{6D5B2B25-9F22-4C03-80AD-997FF895DA33}" type="presParOf" srcId="{ECA98376-A7B4-4F57-AD88-DCDD4C6EB8C7}" destId="{E961698E-69E3-42DA-A745-9870D5E877A3}" srcOrd="0" destOrd="0" presId="urn:microsoft.com/office/officeart/2005/8/layout/hList1"/>
    <dgm:cxn modelId="{C00D2639-AFA3-42D3-A7C8-F7140FA08E4B}" type="presParOf" srcId="{ECA98376-A7B4-4F57-AD88-DCDD4C6EB8C7}" destId="{6BB01C1F-452F-490A-973B-8DF3376CE4F1}" srcOrd="1" destOrd="0" presId="urn:microsoft.com/office/officeart/2005/8/layout/hList1"/>
    <dgm:cxn modelId="{09ACCC5E-3E9F-492D-BFCA-D8F9CBA84909}" type="presParOf" srcId="{99B4B78B-12FD-44C8-9E9B-8B2242ABA5A8}" destId="{6603385E-5A6A-4035-805A-346D975525F2}" srcOrd="3" destOrd="0" presId="urn:microsoft.com/office/officeart/2005/8/layout/hList1"/>
    <dgm:cxn modelId="{7414DE33-A89C-460E-B17C-EBDC2A112FE7}" type="presParOf" srcId="{99B4B78B-12FD-44C8-9E9B-8B2242ABA5A8}" destId="{CE113990-D36A-4B30-B678-58AE72CF72DA}" srcOrd="4" destOrd="0" presId="urn:microsoft.com/office/officeart/2005/8/layout/hList1"/>
    <dgm:cxn modelId="{BEFBA11B-3882-4E13-920E-66D8728AF0BE}" type="presParOf" srcId="{CE113990-D36A-4B30-B678-58AE72CF72DA}" destId="{4DC5734D-DEBF-480F-8947-65CDF73D2CCB}" srcOrd="0" destOrd="0" presId="urn:microsoft.com/office/officeart/2005/8/layout/hList1"/>
    <dgm:cxn modelId="{084ADB39-0E00-4CD4-8DCE-3AA48975AD3E}" type="presParOf" srcId="{CE113990-D36A-4B30-B678-58AE72CF72DA}" destId="{77357FC6-4E93-4E87-A18C-ADE5B716F7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A6972-FCFC-49CF-BC92-0ED9D30306BB}" type="doc">
      <dgm:prSet loTypeId="urn:diagrams.loki3.com/VaryingWidthList" loCatId="list" qsTypeId="urn:microsoft.com/office/officeart/2005/8/quickstyle/simple1" qsCatId="simple" csTypeId="urn:microsoft.com/office/officeart/2005/8/colors/colorful2" csCatId="colorful" phldr="1"/>
      <dgm:spPr/>
    </dgm:pt>
    <dgm:pt modelId="{9B042A5A-773A-4466-AC2F-EC91B1DE3077}">
      <dgm:prSet phldrT="[Text]" custT="1"/>
      <dgm:spPr>
        <a:solidFill>
          <a:schemeClr val="accent2">
            <a:lumMod val="75000"/>
          </a:schemeClr>
        </a:solidFill>
      </dgm:spPr>
      <dgm:t>
        <a:bodyPr/>
        <a:lstStyle/>
        <a:p>
          <a:r>
            <a:rPr lang="nl-NL" sz="2200" dirty="0"/>
            <a:t>Bewuste activiteiten, waar mogelijk, om iemands vaardigheden bij te werken en zijn interesses uit te breiden (bijv. het verfijnen van technische vaardigheden, het zoeken naar leiderschapskansen)</a:t>
          </a:r>
          <a:endParaRPr lang="en-US" sz="2200" dirty="0"/>
        </a:p>
      </dgm:t>
    </dgm:pt>
    <dgm:pt modelId="{7B810CAA-C37F-40E3-B22E-A9912623F243}" type="parTrans" cxnId="{A19393D5-D6FE-4C71-B4B7-F3BD7EDEE379}">
      <dgm:prSet/>
      <dgm:spPr/>
      <dgm:t>
        <a:bodyPr/>
        <a:lstStyle/>
        <a:p>
          <a:endParaRPr lang="en-US"/>
        </a:p>
      </dgm:t>
    </dgm:pt>
    <dgm:pt modelId="{7C132587-DA75-47C5-82D1-D41B5BFCBA83}" type="sibTrans" cxnId="{A19393D5-D6FE-4C71-B4B7-F3BD7EDEE379}">
      <dgm:prSet/>
      <dgm:spPr/>
      <dgm:t>
        <a:bodyPr/>
        <a:lstStyle/>
        <a:p>
          <a:endParaRPr lang="en-US"/>
        </a:p>
      </dgm:t>
    </dgm:pt>
    <dgm:pt modelId="{611684F5-5AA1-461C-A453-5187B9498C04}">
      <dgm:prSet phldrT="[Text]" custT="1"/>
      <dgm:spPr/>
      <dgm:t>
        <a:bodyPr/>
        <a:lstStyle/>
        <a:p>
          <a:r>
            <a:rPr lang="nl-NL" sz="2000" dirty="0"/>
            <a:t>Het verrijken van iemands huidige baan door te onderhandelen om meer aantrekkelijke taken op zich te nemen; het schrijven van de ideale functiebeschrijving of  het nadenken over de componenten ervan die kunnen worden geïmplementeerd, zelfstandig of met ondersteuning</a:t>
          </a:r>
          <a:endParaRPr lang="en-US" sz="2200" dirty="0"/>
        </a:p>
      </dgm:t>
    </dgm:pt>
    <dgm:pt modelId="{E87B073A-C847-4AE7-954D-B07484CBCB9B}" type="parTrans" cxnId="{F856D409-D498-4774-BD07-F085D7D2CCD9}">
      <dgm:prSet/>
      <dgm:spPr/>
      <dgm:t>
        <a:bodyPr/>
        <a:lstStyle/>
        <a:p>
          <a:endParaRPr lang="en-US"/>
        </a:p>
      </dgm:t>
    </dgm:pt>
    <dgm:pt modelId="{424CCEC3-728C-4185-8514-9647EC70F2D4}" type="sibTrans" cxnId="{F856D409-D498-4774-BD07-F085D7D2CCD9}">
      <dgm:prSet/>
      <dgm:spPr/>
      <dgm:t>
        <a:bodyPr/>
        <a:lstStyle/>
        <a:p>
          <a:endParaRPr lang="en-US"/>
        </a:p>
      </dgm:t>
    </dgm:pt>
    <dgm:pt modelId="{4BFFA887-2104-4E10-8B7C-711B20C8FB0A}">
      <dgm:prSet phldrT="[Text]" custT="1"/>
      <dgm:spPr/>
      <dgm:t>
        <a:bodyPr/>
        <a:lstStyle/>
        <a:p>
          <a:r>
            <a:rPr lang="nl-NL" sz="2200" dirty="0"/>
            <a:t>Betrokkenheid bij en deelname aan vormen van ‘</a:t>
          </a:r>
          <a:r>
            <a:rPr lang="en-US" sz="2200" dirty="0"/>
            <a:t>organizational citizenship’ </a:t>
          </a:r>
          <a:r>
            <a:rPr lang="en-US" sz="2200" dirty="0" err="1"/>
            <a:t>en</a:t>
          </a:r>
          <a:r>
            <a:rPr lang="en-US" sz="2200" dirty="0"/>
            <a:t> </a:t>
          </a:r>
          <a:r>
            <a:rPr lang="en-US" sz="2200" dirty="0" err="1"/>
            <a:t>andere</a:t>
          </a:r>
          <a:r>
            <a:rPr lang="en-US" sz="2200" dirty="0"/>
            <a:t> </a:t>
          </a:r>
          <a:r>
            <a:rPr lang="en-US" sz="2200" dirty="0" err="1"/>
            <a:t>organisatiebrede</a:t>
          </a:r>
          <a:r>
            <a:rPr lang="en-US" sz="2200" dirty="0"/>
            <a:t> </a:t>
          </a:r>
          <a:r>
            <a:rPr lang="en-US" sz="2200" dirty="0" err="1"/>
            <a:t>activiteiten</a:t>
          </a:r>
          <a:r>
            <a:rPr lang="en-US" sz="2200" dirty="0"/>
            <a:t> (</a:t>
          </a:r>
          <a:r>
            <a:rPr lang="en-US" sz="2200" dirty="0" err="1"/>
            <a:t>bijv</a:t>
          </a:r>
          <a:r>
            <a:rPr lang="en-US" sz="2200" dirty="0"/>
            <a:t>. </a:t>
          </a:r>
          <a:r>
            <a:rPr lang="en-US" sz="2200" dirty="0" err="1"/>
            <a:t>Mentoraat</a:t>
          </a:r>
          <a:r>
            <a:rPr lang="en-US" sz="2200" dirty="0"/>
            <a:t>)</a:t>
          </a:r>
        </a:p>
      </dgm:t>
    </dgm:pt>
    <dgm:pt modelId="{E2E7F143-A84F-49E2-ACA6-3DD5CAA0EAD6}" type="parTrans" cxnId="{964F01DC-530A-4CDB-A651-F136503F1E15}">
      <dgm:prSet/>
      <dgm:spPr/>
      <dgm:t>
        <a:bodyPr/>
        <a:lstStyle/>
        <a:p>
          <a:endParaRPr lang="en-US"/>
        </a:p>
      </dgm:t>
    </dgm:pt>
    <dgm:pt modelId="{EF1AFEBB-7977-4DA3-B49D-1F5193732F40}" type="sibTrans" cxnId="{964F01DC-530A-4CDB-A651-F136503F1E15}">
      <dgm:prSet/>
      <dgm:spPr/>
      <dgm:t>
        <a:bodyPr/>
        <a:lstStyle/>
        <a:p>
          <a:endParaRPr lang="en-US"/>
        </a:p>
      </dgm:t>
    </dgm:pt>
    <dgm:pt modelId="{14B356B6-C8F6-46CC-B7DA-8FA4730548C9}" type="pres">
      <dgm:prSet presAssocID="{C3AA6972-FCFC-49CF-BC92-0ED9D30306BB}" presName="Name0" presStyleCnt="0">
        <dgm:presLayoutVars>
          <dgm:resizeHandles/>
        </dgm:presLayoutVars>
      </dgm:prSet>
      <dgm:spPr/>
    </dgm:pt>
    <dgm:pt modelId="{AD43CECF-7A07-48F2-85E6-3848427F0750}" type="pres">
      <dgm:prSet presAssocID="{9B042A5A-773A-4466-AC2F-EC91B1DE3077}" presName="text" presStyleLbl="node1" presStyleIdx="0" presStyleCnt="3">
        <dgm:presLayoutVars>
          <dgm:bulletEnabled val="1"/>
        </dgm:presLayoutVars>
      </dgm:prSet>
      <dgm:spPr/>
    </dgm:pt>
    <dgm:pt modelId="{FDAC73C4-1E37-489A-8AD0-0711370DD9ED}" type="pres">
      <dgm:prSet presAssocID="{7C132587-DA75-47C5-82D1-D41B5BFCBA83}" presName="space" presStyleCnt="0"/>
      <dgm:spPr/>
    </dgm:pt>
    <dgm:pt modelId="{7CA0F8EB-78BA-4BBF-9094-12A23A546C4F}" type="pres">
      <dgm:prSet presAssocID="{611684F5-5AA1-461C-A453-5187B9498C04}" presName="text" presStyleLbl="node1" presStyleIdx="1" presStyleCnt="3">
        <dgm:presLayoutVars>
          <dgm:bulletEnabled val="1"/>
        </dgm:presLayoutVars>
      </dgm:prSet>
      <dgm:spPr/>
    </dgm:pt>
    <dgm:pt modelId="{85E68BC6-1EC5-4CBC-B2A4-73FE8287C138}" type="pres">
      <dgm:prSet presAssocID="{424CCEC3-728C-4185-8514-9647EC70F2D4}" presName="space" presStyleCnt="0"/>
      <dgm:spPr/>
    </dgm:pt>
    <dgm:pt modelId="{A6DAC2AD-3271-4E0B-866B-F947ABCDE6C7}" type="pres">
      <dgm:prSet presAssocID="{4BFFA887-2104-4E10-8B7C-711B20C8FB0A}" presName="text" presStyleLbl="node1" presStyleIdx="2" presStyleCnt="3">
        <dgm:presLayoutVars>
          <dgm:bulletEnabled val="1"/>
        </dgm:presLayoutVars>
      </dgm:prSet>
      <dgm:spPr/>
    </dgm:pt>
  </dgm:ptLst>
  <dgm:cxnLst>
    <dgm:cxn modelId="{F856D409-D498-4774-BD07-F085D7D2CCD9}" srcId="{C3AA6972-FCFC-49CF-BC92-0ED9D30306BB}" destId="{611684F5-5AA1-461C-A453-5187B9498C04}" srcOrd="1" destOrd="0" parTransId="{E87B073A-C847-4AE7-954D-B07484CBCB9B}" sibTransId="{424CCEC3-728C-4185-8514-9647EC70F2D4}"/>
    <dgm:cxn modelId="{13B99F0A-9F65-437D-AB88-50D84FE9D318}" type="presOf" srcId="{C3AA6972-FCFC-49CF-BC92-0ED9D30306BB}" destId="{14B356B6-C8F6-46CC-B7DA-8FA4730548C9}" srcOrd="0" destOrd="0" presId="urn:diagrams.loki3.com/VaryingWidthList"/>
    <dgm:cxn modelId="{7A3CD94E-408A-4169-91E9-83313B4F324F}" type="presOf" srcId="{9B042A5A-773A-4466-AC2F-EC91B1DE3077}" destId="{AD43CECF-7A07-48F2-85E6-3848427F0750}" srcOrd="0" destOrd="0" presId="urn:diagrams.loki3.com/VaryingWidthList"/>
    <dgm:cxn modelId="{D4BCCF7B-B7B8-4794-BA5F-E4C9EA35A4DF}" type="presOf" srcId="{611684F5-5AA1-461C-A453-5187B9498C04}" destId="{7CA0F8EB-78BA-4BBF-9094-12A23A546C4F}" srcOrd="0" destOrd="0" presId="urn:diagrams.loki3.com/VaryingWidthList"/>
    <dgm:cxn modelId="{8CEC359F-3926-4D49-A57A-365C611B9FBF}" type="presOf" srcId="{4BFFA887-2104-4E10-8B7C-711B20C8FB0A}" destId="{A6DAC2AD-3271-4E0B-866B-F947ABCDE6C7}" srcOrd="0" destOrd="0" presId="urn:diagrams.loki3.com/VaryingWidthList"/>
    <dgm:cxn modelId="{A19393D5-D6FE-4C71-B4B7-F3BD7EDEE379}" srcId="{C3AA6972-FCFC-49CF-BC92-0ED9D30306BB}" destId="{9B042A5A-773A-4466-AC2F-EC91B1DE3077}" srcOrd="0" destOrd="0" parTransId="{7B810CAA-C37F-40E3-B22E-A9912623F243}" sibTransId="{7C132587-DA75-47C5-82D1-D41B5BFCBA83}"/>
    <dgm:cxn modelId="{964F01DC-530A-4CDB-A651-F136503F1E15}" srcId="{C3AA6972-FCFC-49CF-BC92-0ED9D30306BB}" destId="{4BFFA887-2104-4E10-8B7C-711B20C8FB0A}" srcOrd="2" destOrd="0" parTransId="{E2E7F143-A84F-49E2-ACA6-3DD5CAA0EAD6}" sibTransId="{EF1AFEBB-7977-4DA3-B49D-1F5193732F40}"/>
    <dgm:cxn modelId="{0E9092A6-4E60-4EDA-BF81-C28CB4BD54D9}" type="presParOf" srcId="{14B356B6-C8F6-46CC-B7DA-8FA4730548C9}" destId="{AD43CECF-7A07-48F2-85E6-3848427F0750}" srcOrd="0" destOrd="0" presId="urn:diagrams.loki3.com/VaryingWidthList"/>
    <dgm:cxn modelId="{5DA4CECE-E9AD-40EC-920D-E008A10D2282}" type="presParOf" srcId="{14B356B6-C8F6-46CC-B7DA-8FA4730548C9}" destId="{FDAC73C4-1E37-489A-8AD0-0711370DD9ED}" srcOrd="1" destOrd="0" presId="urn:diagrams.loki3.com/VaryingWidthList"/>
    <dgm:cxn modelId="{25B06E8E-CF02-4813-8C70-F40C639DAFCD}" type="presParOf" srcId="{14B356B6-C8F6-46CC-B7DA-8FA4730548C9}" destId="{7CA0F8EB-78BA-4BBF-9094-12A23A546C4F}" srcOrd="2" destOrd="0" presId="urn:diagrams.loki3.com/VaryingWidthList"/>
    <dgm:cxn modelId="{AC335331-2BDE-43B7-B34E-FF7358D9E87C}" type="presParOf" srcId="{14B356B6-C8F6-46CC-B7DA-8FA4730548C9}" destId="{85E68BC6-1EC5-4CBC-B2A4-73FE8287C138}" srcOrd="3" destOrd="0" presId="urn:diagrams.loki3.com/VaryingWidthList"/>
    <dgm:cxn modelId="{F7738B03-CF37-4660-AD72-3CCD7438843F}" type="presParOf" srcId="{14B356B6-C8F6-46CC-B7DA-8FA4730548C9}" destId="{A6DAC2AD-3271-4E0B-866B-F947ABCDE6C7}"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E9AE0-FF11-41BF-ADF7-7165AB6B0E1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C66883A-3F23-4113-AFC3-81F379D0D64C}">
      <dgm:prSet phldrT="[Text]"/>
      <dgm:spPr/>
      <dgm:t>
        <a:bodyPr/>
        <a:lstStyle/>
        <a:p>
          <a:r>
            <a:rPr lang="en-US" noProof="0" dirty="0" err="1"/>
            <a:t>Technologische</a:t>
          </a:r>
          <a:r>
            <a:rPr lang="en-US" noProof="0" dirty="0"/>
            <a:t> </a:t>
          </a:r>
          <a:r>
            <a:rPr lang="en-US" noProof="0" dirty="0" err="1"/>
            <a:t>veranderingen</a:t>
          </a:r>
          <a:r>
            <a:rPr lang="en-US" noProof="0" dirty="0"/>
            <a:t>
</a:t>
          </a:r>
        </a:p>
      </dgm:t>
    </dgm:pt>
    <dgm:pt modelId="{6C5AD40A-234A-404C-88F7-DBBDE59F1EA8}" type="parTrans" cxnId="{B71834A0-9E88-4F03-8D46-D3FA84F87172}">
      <dgm:prSet/>
      <dgm:spPr/>
      <dgm:t>
        <a:bodyPr/>
        <a:lstStyle/>
        <a:p>
          <a:endParaRPr lang="en-US"/>
        </a:p>
      </dgm:t>
    </dgm:pt>
    <dgm:pt modelId="{6C327B64-E4EF-4D1D-9649-576C21C8E5EF}" type="sibTrans" cxnId="{B71834A0-9E88-4F03-8D46-D3FA84F87172}">
      <dgm:prSet/>
      <dgm:spPr/>
      <dgm:t>
        <a:bodyPr/>
        <a:lstStyle/>
        <a:p>
          <a:endParaRPr lang="en-US"/>
        </a:p>
      </dgm:t>
    </dgm:pt>
    <dgm:pt modelId="{09142A51-C3B1-47D8-9CC9-2AC6C5CB8CA4}">
      <dgm:prSet phldrT="[Text]"/>
      <dgm:spPr/>
      <dgm:t>
        <a:bodyPr/>
        <a:lstStyle/>
        <a:p>
          <a:r>
            <a:rPr lang="nl-NL" noProof="0" dirty="0"/>
            <a:t>Nieuwe vaardigheden voor nieuwe en veranderende taken en beroepen
</a:t>
          </a:r>
          <a:endParaRPr lang="en-US" noProof="0" dirty="0"/>
        </a:p>
      </dgm:t>
    </dgm:pt>
    <dgm:pt modelId="{88330125-77AE-4AB1-B43A-ABADC8E8D416}" type="parTrans" cxnId="{14EFC215-BFC2-45AA-BCCD-97FDDB752A3A}">
      <dgm:prSet/>
      <dgm:spPr/>
      <dgm:t>
        <a:bodyPr/>
        <a:lstStyle/>
        <a:p>
          <a:endParaRPr lang="en-US"/>
        </a:p>
      </dgm:t>
    </dgm:pt>
    <dgm:pt modelId="{FEDE0355-796F-46E5-8B86-1DDE75ECAB25}" type="sibTrans" cxnId="{14EFC215-BFC2-45AA-BCCD-97FDDB752A3A}">
      <dgm:prSet/>
      <dgm:spPr/>
      <dgm:t>
        <a:bodyPr/>
        <a:lstStyle/>
        <a:p>
          <a:endParaRPr lang="en-US"/>
        </a:p>
      </dgm:t>
    </dgm:pt>
    <dgm:pt modelId="{A88B9F69-3C12-4583-A80E-42398D44D877}">
      <dgm:prSet phldrT="[Text]"/>
      <dgm:spPr/>
      <dgm:t>
        <a:bodyPr/>
        <a:lstStyle/>
        <a:p>
          <a:r>
            <a:rPr lang="en-US" noProof="0" dirty="0" err="1"/>
            <a:t>Globalisering</a:t>
          </a:r>
          <a:r>
            <a:rPr lang="en-US" noProof="0" dirty="0"/>
            <a:t>
</a:t>
          </a:r>
        </a:p>
      </dgm:t>
    </dgm:pt>
    <dgm:pt modelId="{78551820-DC68-4204-9FAE-074BD4C99FC7}" type="parTrans" cxnId="{A2E06427-18A2-4D15-B41C-28CCD2CB8FFD}">
      <dgm:prSet/>
      <dgm:spPr/>
      <dgm:t>
        <a:bodyPr/>
        <a:lstStyle/>
        <a:p>
          <a:endParaRPr lang="en-US"/>
        </a:p>
      </dgm:t>
    </dgm:pt>
    <dgm:pt modelId="{7D46A952-7E12-40D0-BF63-2107CE34371E}" type="sibTrans" cxnId="{A2E06427-18A2-4D15-B41C-28CCD2CB8FFD}">
      <dgm:prSet/>
      <dgm:spPr/>
      <dgm:t>
        <a:bodyPr/>
        <a:lstStyle/>
        <a:p>
          <a:endParaRPr lang="en-US"/>
        </a:p>
      </dgm:t>
    </dgm:pt>
    <dgm:pt modelId="{3F6E1E75-7923-41C1-AD71-0CCBDCA7D880}">
      <dgm:prSet phldrT="[Text]"/>
      <dgm:spPr/>
      <dgm:t>
        <a:bodyPr/>
        <a:lstStyle/>
        <a:p>
          <a:r>
            <a:rPr lang="nl-NL" noProof="0" dirty="0"/>
            <a:t>Complexe vaardigheden - inclusief interpersoonlijke en multitaskingvaardigheden
</a:t>
          </a:r>
          <a:endParaRPr lang="en-US" noProof="0" dirty="0"/>
        </a:p>
      </dgm:t>
    </dgm:pt>
    <dgm:pt modelId="{7A05441C-A333-471E-8C4C-C245AA9DEA4A}" type="parTrans" cxnId="{3479D676-C6A4-4CE0-BBE5-AB78FF3E3B80}">
      <dgm:prSet/>
      <dgm:spPr/>
      <dgm:t>
        <a:bodyPr/>
        <a:lstStyle/>
        <a:p>
          <a:endParaRPr lang="en-US"/>
        </a:p>
      </dgm:t>
    </dgm:pt>
    <dgm:pt modelId="{CCFBDD52-0C75-4F5C-80E1-1013068B90CF}" type="sibTrans" cxnId="{3479D676-C6A4-4CE0-BBE5-AB78FF3E3B80}">
      <dgm:prSet/>
      <dgm:spPr/>
      <dgm:t>
        <a:bodyPr/>
        <a:lstStyle/>
        <a:p>
          <a:endParaRPr lang="en-US"/>
        </a:p>
      </dgm:t>
    </dgm:pt>
    <dgm:pt modelId="{575DDCE7-4D06-40BA-9F1E-3EF7AEF2CD06}">
      <dgm:prSet/>
      <dgm:spPr/>
      <dgm:t>
        <a:bodyPr/>
        <a:lstStyle/>
        <a:p>
          <a:r>
            <a:rPr lang="en-US" noProof="0" dirty="0" err="1"/>
            <a:t>Demografische</a:t>
          </a:r>
          <a:r>
            <a:rPr lang="en-US" noProof="0" dirty="0"/>
            <a:t> </a:t>
          </a:r>
          <a:r>
            <a:rPr lang="en-US" noProof="0" dirty="0" err="1"/>
            <a:t>veranderingen</a:t>
          </a:r>
          <a:r>
            <a:rPr lang="en-US" noProof="0" dirty="0"/>
            <a:t>
</a:t>
          </a:r>
        </a:p>
      </dgm:t>
    </dgm:pt>
    <dgm:pt modelId="{35314947-3707-457E-8602-3D2556B39A6A}" type="parTrans" cxnId="{7709A209-1598-4137-8F2B-6531546C2C38}">
      <dgm:prSet/>
      <dgm:spPr/>
      <dgm:t>
        <a:bodyPr/>
        <a:lstStyle/>
        <a:p>
          <a:endParaRPr lang="en-US"/>
        </a:p>
      </dgm:t>
    </dgm:pt>
    <dgm:pt modelId="{1FBACD42-D433-4107-9C23-5871EECC677D}" type="sibTrans" cxnId="{7709A209-1598-4137-8F2B-6531546C2C38}">
      <dgm:prSet/>
      <dgm:spPr/>
      <dgm:t>
        <a:bodyPr/>
        <a:lstStyle/>
        <a:p>
          <a:endParaRPr lang="en-US"/>
        </a:p>
      </dgm:t>
    </dgm:pt>
    <dgm:pt modelId="{50DDD910-65C4-4448-B487-980580DEBD7C}">
      <dgm:prSet/>
      <dgm:spPr/>
      <dgm:t>
        <a:bodyPr/>
        <a:lstStyle/>
        <a:p>
          <a:r>
            <a:rPr lang="en-US" noProof="0" dirty="0" err="1"/>
            <a:t>Vaardigheden</a:t>
          </a:r>
          <a:r>
            <a:rPr lang="en-US" noProof="0" dirty="0"/>
            <a:t> </a:t>
          </a:r>
          <a:r>
            <a:rPr lang="en-US" noProof="0" dirty="0" err="1"/>
            <a:t>bijwerken</a:t>
          </a:r>
          <a:r>
            <a:rPr lang="en-US" noProof="0" dirty="0"/>
            <a:t>
</a:t>
          </a:r>
        </a:p>
      </dgm:t>
    </dgm:pt>
    <dgm:pt modelId="{461D9579-2D14-4279-B7E2-31EBC327793A}" type="parTrans" cxnId="{672700B7-6193-460C-8EEB-EFF795740779}">
      <dgm:prSet/>
      <dgm:spPr/>
      <dgm:t>
        <a:bodyPr/>
        <a:lstStyle/>
        <a:p>
          <a:endParaRPr lang="en-US"/>
        </a:p>
      </dgm:t>
    </dgm:pt>
    <dgm:pt modelId="{968A7266-C29C-439B-B10F-571076289B0B}" type="sibTrans" cxnId="{672700B7-6193-460C-8EEB-EFF795740779}">
      <dgm:prSet/>
      <dgm:spPr/>
      <dgm:t>
        <a:bodyPr/>
        <a:lstStyle/>
        <a:p>
          <a:endParaRPr lang="en-US"/>
        </a:p>
      </dgm:t>
    </dgm:pt>
    <dgm:pt modelId="{7C72ABAD-28D6-4F73-A89C-AB9625487EE2}">
      <dgm:prSet/>
      <dgm:spPr/>
      <dgm:t>
        <a:bodyPr/>
        <a:lstStyle/>
        <a:p>
          <a:r>
            <a:rPr lang="en-US" noProof="0" dirty="0" err="1"/>
            <a:t>Klimaatverandering</a:t>
          </a:r>
          <a:r>
            <a:rPr lang="en-US" noProof="0" dirty="0"/>
            <a:t>
</a:t>
          </a:r>
        </a:p>
      </dgm:t>
    </dgm:pt>
    <dgm:pt modelId="{CBAD4415-94EB-49C3-A5BA-F000669DE7DF}" type="parTrans" cxnId="{9473D3C7-2280-45A7-8CDB-D683F48A2F6D}">
      <dgm:prSet/>
      <dgm:spPr/>
      <dgm:t>
        <a:bodyPr/>
        <a:lstStyle/>
        <a:p>
          <a:endParaRPr lang="en-US"/>
        </a:p>
      </dgm:t>
    </dgm:pt>
    <dgm:pt modelId="{51A4002C-BD17-41B4-A93B-D69D78ECC3B9}" type="sibTrans" cxnId="{9473D3C7-2280-45A7-8CDB-D683F48A2F6D}">
      <dgm:prSet/>
      <dgm:spPr/>
      <dgm:t>
        <a:bodyPr/>
        <a:lstStyle/>
        <a:p>
          <a:endParaRPr lang="en-US"/>
        </a:p>
      </dgm:t>
    </dgm:pt>
    <dgm:pt modelId="{B386E2B3-D74D-4385-9645-5B6686052368}">
      <dgm:prSet/>
      <dgm:spPr/>
      <dgm:t>
        <a:bodyPr/>
        <a:lstStyle/>
        <a:p>
          <a:r>
            <a:rPr lang="nl-NL" noProof="0" dirty="0"/>
            <a:t>Nieuwe vaardigheden voor nieuwe en veranderende taken en beroepen
</a:t>
          </a:r>
          <a:endParaRPr lang="en-US" dirty="0"/>
        </a:p>
      </dgm:t>
    </dgm:pt>
    <dgm:pt modelId="{EF6F85B6-A660-47DF-93E7-5B70EF68D0E7}" type="parTrans" cxnId="{4BFC5733-A03F-4D57-BCB0-3A81840A4462}">
      <dgm:prSet/>
      <dgm:spPr/>
      <dgm:t>
        <a:bodyPr/>
        <a:lstStyle/>
        <a:p>
          <a:endParaRPr lang="en-US"/>
        </a:p>
      </dgm:t>
    </dgm:pt>
    <dgm:pt modelId="{EBD57CD1-5762-4B9F-AFD4-A8062A72A415}" type="sibTrans" cxnId="{4BFC5733-A03F-4D57-BCB0-3A81840A4462}">
      <dgm:prSet/>
      <dgm:spPr/>
      <dgm:t>
        <a:bodyPr/>
        <a:lstStyle/>
        <a:p>
          <a:endParaRPr lang="en-US"/>
        </a:p>
      </dgm:t>
    </dgm:pt>
    <dgm:pt modelId="{BD04E85D-2A6C-493E-A61E-DA2307ED5163}" type="pres">
      <dgm:prSet presAssocID="{562E9AE0-FF11-41BF-ADF7-7165AB6B0E1E}" presName="Name0" presStyleCnt="0">
        <dgm:presLayoutVars>
          <dgm:dir/>
          <dgm:animLvl val="lvl"/>
          <dgm:resizeHandles val="exact"/>
        </dgm:presLayoutVars>
      </dgm:prSet>
      <dgm:spPr/>
    </dgm:pt>
    <dgm:pt modelId="{C5FC73B8-5A91-4207-AA36-90FC9DE07C33}" type="pres">
      <dgm:prSet presAssocID="{2C66883A-3F23-4113-AFC3-81F379D0D64C}" presName="linNode" presStyleCnt="0"/>
      <dgm:spPr/>
    </dgm:pt>
    <dgm:pt modelId="{0BA91D48-D7BA-4548-A2B2-CFB96319E859}" type="pres">
      <dgm:prSet presAssocID="{2C66883A-3F23-4113-AFC3-81F379D0D64C}" presName="parTx" presStyleLbl="revTx" presStyleIdx="0" presStyleCnt="4">
        <dgm:presLayoutVars>
          <dgm:chMax val="1"/>
          <dgm:bulletEnabled val="1"/>
        </dgm:presLayoutVars>
      </dgm:prSet>
      <dgm:spPr/>
    </dgm:pt>
    <dgm:pt modelId="{D40026BB-305C-4920-B7C9-56271612FE36}" type="pres">
      <dgm:prSet presAssocID="{2C66883A-3F23-4113-AFC3-81F379D0D64C}" presName="bracket" presStyleLbl="parChTrans1D1" presStyleIdx="0" presStyleCnt="4"/>
      <dgm:spPr/>
    </dgm:pt>
    <dgm:pt modelId="{8F05F251-CF32-4F30-BFB0-2E4F9087C005}" type="pres">
      <dgm:prSet presAssocID="{2C66883A-3F23-4113-AFC3-81F379D0D64C}" presName="spH" presStyleCnt="0"/>
      <dgm:spPr/>
    </dgm:pt>
    <dgm:pt modelId="{3842320F-5638-4E0A-80D5-A6C1FA62D587}" type="pres">
      <dgm:prSet presAssocID="{2C66883A-3F23-4113-AFC3-81F379D0D64C}" presName="desTx" presStyleLbl="node1" presStyleIdx="0" presStyleCnt="4">
        <dgm:presLayoutVars>
          <dgm:bulletEnabled val="1"/>
        </dgm:presLayoutVars>
      </dgm:prSet>
      <dgm:spPr/>
    </dgm:pt>
    <dgm:pt modelId="{54E29B68-DEE6-43F1-B04C-6D25FAC8CA80}" type="pres">
      <dgm:prSet presAssocID="{6C327B64-E4EF-4D1D-9649-576C21C8E5EF}" presName="spV" presStyleCnt="0"/>
      <dgm:spPr/>
    </dgm:pt>
    <dgm:pt modelId="{BE1C2541-E928-49A4-BC98-780C35EB18CC}" type="pres">
      <dgm:prSet presAssocID="{575DDCE7-4D06-40BA-9F1E-3EF7AEF2CD06}" presName="linNode" presStyleCnt="0"/>
      <dgm:spPr/>
    </dgm:pt>
    <dgm:pt modelId="{230537E5-E96B-48BE-9573-87D2EF45A66B}" type="pres">
      <dgm:prSet presAssocID="{575DDCE7-4D06-40BA-9F1E-3EF7AEF2CD06}" presName="parTx" presStyleLbl="revTx" presStyleIdx="1" presStyleCnt="4">
        <dgm:presLayoutVars>
          <dgm:chMax val="1"/>
          <dgm:bulletEnabled val="1"/>
        </dgm:presLayoutVars>
      </dgm:prSet>
      <dgm:spPr/>
    </dgm:pt>
    <dgm:pt modelId="{9D1772D9-1FEA-4338-BAB4-ECE37B1EC8C4}" type="pres">
      <dgm:prSet presAssocID="{575DDCE7-4D06-40BA-9F1E-3EF7AEF2CD06}" presName="bracket" presStyleLbl="parChTrans1D1" presStyleIdx="1" presStyleCnt="4"/>
      <dgm:spPr/>
    </dgm:pt>
    <dgm:pt modelId="{AFCF6E98-BC5B-4967-8E49-E2ABF9F7B7DB}" type="pres">
      <dgm:prSet presAssocID="{575DDCE7-4D06-40BA-9F1E-3EF7AEF2CD06}" presName="spH" presStyleCnt="0"/>
      <dgm:spPr/>
    </dgm:pt>
    <dgm:pt modelId="{AEEB2137-1844-4FE3-9331-EFB811F77426}" type="pres">
      <dgm:prSet presAssocID="{575DDCE7-4D06-40BA-9F1E-3EF7AEF2CD06}" presName="desTx" presStyleLbl="node1" presStyleIdx="1" presStyleCnt="4">
        <dgm:presLayoutVars>
          <dgm:bulletEnabled val="1"/>
        </dgm:presLayoutVars>
      </dgm:prSet>
      <dgm:spPr/>
    </dgm:pt>
    <dgm:pt modelId="{B3912D19-8EEB-4B36-A5DD-95A34850543C}" type="pres">
      <dgm:prSet presAssocID="{1FBACD42-D433-4107-9C23-5871EECC677D}" presName="spV" presStyleCnt="0"/>
      <dgm:spPr/>
    </dgm:pt>
    <dgm:pt modelId="{263A8586-06C6-4908-AF69-3BBAB6289D9E}" type="pres">
      <dgm:prSet presAssocID="{A88B9F69-3C12-4583-A80E-42398D44D877}" presName="linNode" presStyleCnt="0"/>
      <dgm:spPr/>
    </dgm:pt>
    <dgm:pt modelId="{80DF1101-C9B9-4452-A1D7-AE8DDC88F4F5}" type="pres">
      <dgm:prSet presAssocID="{A88B9F69-3C12-4583-A80E-42398D44D877}" presName="parTx" presStyleLbl="revTx" presStyleIdx="2" presStyleCnt="4">
        <dgm:presLayoutVars>
          <dgm:chMax val="1"/>
          <dgm:bulletEnabled val="1"/>
        </dgm:presLayoutVars>
      </dgm:prSet>
      <dgm:spPr/>
    </dgm:pt>
    <dgm:pt modelId="{4B32D57E-BE2C-45A5-A65A-90446E078BEB}" type="pres">
      <dgm:prSet presAssocID="{A88B9F69-3C12-4583-A80E-42398D44D877}" presName="bracket" presStyleLbl="parChTrans1D1" presStyleIdx="2" presStyleCnt="4"/>
      <dgm:spPr/>
    </dgm:pt>
    <dgm:pt modelId="{28C4BC58-61D4-45B5-93DF-E03FA8C997C2}" type="pres">
      <dgm:prSet presAssocID="{A88B9F69-3C12-4583-A80E-42398D44D877}" presName="spH" presStyleCnt="0"/>
      <dgm:spPr/>
    </dgm:pt>
    <dgm:pt modelId="{F540C385-0704-4669-818C-08D515689C0D}" type="pres">
      <dgm:prSet presAssocID="{A88B9F69-3C12-4583-A80E-42398D44D877}" presName="desTx" presStyleLbl="node1" presStyleIdx="2" presStyleCnt="4">
        <dgm:presLayoutVars>
          <dgm:bulletEnabled val="1"/>
        </dgm:presLayoutVars>
      </dgm:prSet>
      <dgm:spPr/>
    </dgm:pt>
    <dgm:pt modelId="{6E10852B-46F4-463F-BF02-49B0AFA9F13F}" type="pres">
      <dgm:prSet presAssocID="{7D46A952-7E12-40D0-BF63-2107CE34371E}" presName="spV" presStyleCnt="0"/>
      <dgm:spPr/>
    </dgm:pt>
    <dgm:pt modelId="{DC48A99A-7A22-4EBF-8993-C1863DC8B19B}" type="pres">
      <dgm:prSet presAssocID="{7C72ABAD-28D6-4F73-A89C-AB9625487EE2}" presName="linNode" presStyleCnt="0"/>
      <dgm:spPr/>
    </dgm:pt>
    <dgm:pt modelId="{AF973010-0BBA-4496-AFB2-851DC3742AB7}" type="pres">
      <dgm:prSet presAssocID="{7C72ABAD-28D6-4F73-A89C-AB9625487EE2}" presName="parTx" presStyleLbl="revTx" presStyleIdx="3" presStyleCnt="4">
        <dgm:presLayoutVars>
          <dgm:chMax val="1"/>
          <dgm:bulletEnabled val="1"/>
        </dgm:presLayoutVars>
      </dgm:prSet>
      <dgm:spPr/>
    </dgm:pt>
    <dgm:pt modelId="{F3F69513-F9BF-4613-8269-07AA017B1A78}" type="pres">
      <dgm:prSet presAssocID="{7C72ABAD-28D6-4F73-A89C-AB9625487EE2}" presName="bracket" presStyleLbl="parChTrans1D1" presStyleIdx="3" presStyleCnt="4"/>
      <dgm:spPr/>
    </dgm:pt>
    <dgm:pt modelId="{8767635D-1297-40FC-BACE-21BF35218FB4}" type="pres">
      <dgm:prSet presAssocID="{7C72ABAD-28D6-4F73-A89C-AB9625487EE2}" presName="spH" presStyleCnt="0"/>
      <dgm:spPr/>
    </dgm:pt>
    <dgm:pt modelId="{8639A4C3-21AE-4EE5-B77D-C463EF4D6A84}" type="pres">
      <dgm:prSet presAssocID="{7C72ABAD-28D6-4F73-A89C-AB9625487EE2}" presName="desTx" presStyleLbl="node1" presStyleIdx="3" presStyleCnt="4">
        <dgm:presLayoutVars>
          <dgm:bulletEnabled val="1"/>
        </dgm:presLayoutVars>
      </dgm:prSet>
      <dgm:spPr/>
    </dgm:pt>
  </dgm:ptLst>
  <dgm:cxnLst>
    <dgm:cxn modelId="{7709A209-1598-4137-8F2B-6531546C2C38}" srcId="{562E9AE0-FF11-41BF-ADF7-7165AB6B0E1E}" destId="{575DDCE7-4D06-40BA-9F1E-3EF7AEF2CD06}" srcOrd="1" destOrd="0" parTransId="{35314947-3707-457E-8602-3D2556B39A6A}" sibTransId="{1FBACD42-D433-4107-9C23-5871EECC677D}"/>
    <dgm:cxn modelId="{95D6C80C-CDD8-4CE1-8337-0B5F7B9F8AA2}" type="presOf" srcId="{562E9AE0-FF11-41BF-ADF7-7165AB6B0E1E}" destId="{BD04E85D-2A6C-493E-A61E-DA2307ED5163}" srcOrd="0" destOrd="0" presId="urn:diagrams.loki3.com/BracketList"/>
    <dgm:cxn modelId="{01E51613-98B1-4A52-AB9D-8F0228D5A3CC}" type="presOf" srcId="{B386E2B3-D74D-4385-9645-5B6686052368}" destId="{8639A4C3-21AE-4EE5-B77D-C463EF4D6A84}" srcOrd="0" destOrd="0" presId="urn:diagrams.loki3.com/BracketList"/>
    <dgm:cxn modelId="{14EFC215-BFC2-45AA-BCCD-97FDDB752A3A}" srcId="{2C66883A-3F23-4113-AFC3-81F379D0D64C}" destId="{09142A51-C3B1-47D8-9CC9-2AC6C5CB8CA4}" srcOrd="0" destOrd="0" parTransId="{88330125-77AE-4AB1-B43A-ABADC8E8D416}" sibTransId="{FEDE0355-796F-46E5-8B86-1DDE75ECAB25}"/>
    <dgm:cxn modelId="{E0051116-A925-4F37-842E-125A10A14B95}" type="presOf" srcId="{575DDCE7-4D06-40BA-9F1E-3EF7AEF2CD06}" destId="{230537E5-E96B-48BE-9573-87D2EF45A66B}" srcOrd="0" destOrd="0" presId="urn:diagrams.loki3.com/BracketList"/>
    <dgm:cxn modelId="{E0D83F26-3A5D-4F97-858B-D22685FB5923}" type="presOf" srcId="{2C66883A-3F23-4113-AFC3-81F379D0D64C}" destId="{0BA91D48-D7BA-4548-A2B2-CFB96319E859}" srcOrd="0" destOrd="0" presId="urn:diagrams.loki3.com/BracketList"/>
    <dgm:cxn modelId="{A2E06427-18A2-4D15-B41C-28CCD2CB8FFD}" srcId="{562E9AE0-FF11-41BF-ADF7-7165AB6B0E1E}" destId="{A88B9F69-3C12-4583-A80E-42398D44D877}" srcOrd="2" destOrd="0" parTransId="{78551820-DC68-4204-9FAE-074BD4C99FC7}" sibTransId="{7D46A952-7E12-40D0-BF63-2107CE34371E}"/>
    <dgm:cxn modelId="{56175830-5A3E-45B6-972B-197554567992}" type="presOf" srcId="{09142A51-C3B1-47D8-9CC9-2AC6C5CB8CA4}" destId="{3842320F-5638-4E0A-80D5-A6C1FA62D587}" srcOrd="0" destOrd="0" presId="urn:diagrams.loki3.com/BracketList"/>
    <dgm:cxn modelId="{4BFC5733-A03F-4D57-BCB0-3A81840A4462}" srcId="{7C72ABAD-28D6-4F73-A89C-AB9625487EE2}" destId="{B386E2B3-D74D-4385-9645-5B6686052368}" srcOrd="0" destOrd="0" parTransId="{EF6F85B6-A660-47DF-93E7-5B70EF68D0E7}" sibTransId="{EBD57CD1-5762-4B9F-AFD4-A8062A72A415}"/>
    <dgm:cxn modelId="{E651863F-58AD-4221-91DD-166F51E4EC3F}" type="presOf" srcId="{A88B9F69-3C12-4583-A80E-42398D44D877}" destId="{80DF1101-C9B9-4452-A1D7-AE8DDC88F4F5}" srcOrd="0" destOrd="0" presId="urn:diagrams.loki3.com/BracketList"/>
    <dgm:cxn modelId="{E633C85C-7891-4C99-8C23-918FF97AF126}" type="presOf" srcId="{3F6E1E75-7923-41C1-AD71-0CCBDCA7D880}" destId="{F540C385-0704-4669-818C-08D515689C0D}" srcOrd="0" destOrd="0" presId="urn:diagrams.loki3.com/BracketList"/>
    <dgm:cxn modelId="{3479D676-C6A4-4CE0-BBE5-AB78FF3E3B80}" srcId="{A88B9F69-3C12-4583-A80E-42398D44D877}" destId="{3F6E1E75-7923-41C1-AD71-0CCBDCA7D880}" srcOrd="0" destOrd="0" parTransId="{7A05441C-A333-471E-8C4C-C245AA9DEA4A}" sibTransId="{CCFBDD52-0C75-4F5C-80E1-1013068B90CF}"/>
    <dgm:cxn modelId="{A0544A8F-F691-4BB9-99C2-5C50C2AB6E88}" type="presOf" srcId="{7C72ABAD-28D6-4F73-A89C-AB9625487EE2}" destId="{AF973010-0BBA-4496-AFB2-851DC3742AB7}" srcOrd="0" destOrd="0" presId="urn:diagrams.loki3.com/BracketList"/>
    <dgm:cxn modelId="{B71834A0-9E88-4F03-8D46-D3FA84F87172}" srcId="{562E9AE0-FF11-41BF-ADF7-7165AB6B0E1E}" destId="{2C66883A-3F23-4113-AFC3-81F379D0D64C}" srcOrd="0" destOrd="0" parTransId="{6C5AD40A-234A-404C-88F7-DBBDE59F1EA8}" sibTransId="{6C327B64-E4EF-4D1D-9649-576C21C8E5EF}"/>
    <dgm:cxn modelId="{672700B7-6193-460C-8EEB-EFF795740779}" srcId="{575DDCE7-4D06-40BA-9F1E-3EF7AEF2CD06}" destId="{50DDD910-65C4-4448-B487-980580DEBD7C}" srcOrd="0" destOrd="0" parTransId="{461D9579-2D14-4279-B7E2-31EBC327793A}" sibTransId="{968A7266-C29C-439B-B10F-571076289B0B}"/>
    <dgm:cxn modelId="{9473D3C7-2280-45A7-8CDB-D683F48A2F6D}" srcId="{562E9AE0-FF11-41BF-ADF7-7165AB6B0E1E}" destId="{7C72ABAD-28D6-4F73-A89C-AB9625487EE2}" srcOrd="3" destOrd="0" parTransId="{CBAD4415-94EB-49C3-A5BA-F000669DE7DF}" sibTransId="{51A4002C-BD17-41B4-A93B-D69D78ECC3B9}"/>
    <dgm:cxn modelId="{45F64ADE-333B-4E77-9CF4-A122F1E313EE}" type="presOf" srcId="{50DDD910-65C4-4448-B487-980580DEBD7C}" destId="{AEEB2137-1844-4FE3-9331-EFB811F77426}" srcOrd="0" destOrd="0" presId="urn:diagrams.loki3.com/BracketList"/>
    <dgm:cxn modelId="{54E13BCC-C910-4C57-9934-A08823C9F978}" type="presParOf" srcId="{BD04E85D-2A6C-493E-A61E-DA2307ED5163}" destId="{C5FC73B8-5A91-4207-AA36-90FC9DE07C33}" srcOrd="0" destOrd="0" presId="urn:diagrams.loki3.com/BracketList"/>
    <dgm:cxn modelId="{72FE9F1B-E834-4BD2-8B31-1536CE3D4686}" type="presParOf" srcId="{C5FC73B8-5A91-4207-AA36-90FC9DE07C33}" destId="{0BA91D48-D7BA-4548-A2B2-CFB96319E859}" srcOrd="0" destOrd="0" presId="urn:diagrams.loki3.com/BracketList"/>
    <dgm:cxn modelId="{E99E3744-BCC7-4506-BA07-EF5131107F9D}" type="presParOf" srcId="{C5FC73B8-5A91-4207-AA36-90FC9DE07C33}" destId="{D40026BB-305C-4920-B7C9-56271612FE36}" srcOrd="1" destOrd="0" presId="urn:diagrams.loki3.com/BracketList"/>
    <dgm:cxn modelId="{502F3C36-9564-4CD1-BDFB-E40E0DF10E83}" type="presParOf" srcId="{C5FC73B8-5A91-4207-AA36-90FC9DE07C33}" destId="{8F05F251-CF32-4F30-BFB0-2E4F9087C005}" srcOrd="2" destOrd="0" presId="urn:diagrams.loki3.com/BracketList"/>
    <dgm:cxn modelId="{0D76A060-B0F0-460B-B63C-22A97A7024A5}" type="presParOf" srcId="{C5FC73B8-5A91-4207-AA36-90FC9DE07C33}" destId="{3842320F-5638-4E0A-80D5-A6C1FA62D587}" srcOrd="3" destOrd="0" presId="urn:diagrams.loki3.com/BracketList"/>
    <dgm:cxn modelId="{C6128220-6C43-41C2-9F8D-8FCC3FD650E6}" type="presParOf" srcId="{BD04E85D-2A6C-493E-A61E-DA2307ED5163}" destId="{54E29B68-DEE6-43F1-B04C-6D25FAC8CA80}" srcOrd="1" destOrd="0" presId="urn:diagrams.loki3.com/BracketList"/>
    <dgm:cxn modelId="{1E511413-D1FD-4D39-9523-4883FB90968B}" type="presParOf" srcId="{BD04E85D-2A6C-493E-A61E-DA2307ED5163}" destId="{BE1C2541-E928-49A4-BC98-780C35EB18CC}" srcOrd="2" destOrd="0" presId="urn:diagrams.loki3.com/BracketList"/>
    <dgm:cxn modelId="{BC35D1ED-76C3-43A1-80B4-445177B8F66C}" type="presParOf" srcId="{BE1C2541-E928-49A4-BC98-780C35EB18CC}" destId="{230537E5-E96B-48BE-9573-87D2EF45A66B}" srcOrd="0" destOrd="0" presId="urn:diagrams.loki3.com/BracketList"/>
    <dgm:cxn modelId="{305FE765-B2A1-46BB-A77D-A177FF6D4E9A}" type="presParOf" srcId="{BE1C2541-E928-49A4-BC98-780C35EB18CC}" destId="{9D1772D9-1FEA-4338-BAB4-ECE37B1EC8C4}" srcOrd="1" destOrd="0" presId="urn:diagrams.loki3.com/BracketList"/>
    <dgm:cxn modelId="{A452322A-19BC-48D1-A370-8ADCC05D5569}" type="presParOf" srcId="{BE1C2541-E928-49A4-BC98-780C35EB18CC}" destId="{AFCF6E98-BC5B-4967-8E49-E2ABF9F7B7DB}" srcOrd="2" destOrd="0" presId="urn:diagrams.loki3.com/BracketList"/>
    <dgm:cxn modelId="{981BE638-2164-43DB-BDE6-C0475DEC7BC2}" type="presParOf" srcId="{BE1C2541-E928-49A4-BC98-780C35EB18CC}" destId="{AEEB2137-1844-4FE3-9331-EFB811F77426}" srcOrd="3" destOrd="0" presId="urn:diagrams.loki3.com/BracketList"/>
    <dgm:cxn modelId="{29B058FC-C77F-4D9D-A0AE-578387D941A1}" type="presParOf" srcId="{BD04E85D-2A6C-493E-A61E-DA2307ED5163}" destId="{B3912D19-8EEB-4B36-A5DD-95A34850543C}" srcOrd="3" destOrd="0" presId="urn:diagrams.loki3.com/BracketList"/>
    <dgm:cxn modelId="{4D10583C-E693-42CD-8487-1BFEE5698DF2}" type="presParOf" srcId="{BD04E85D-2A6C-493E-A61E-DA2307ED5163}" destId="{263A8586-06C6-4908-AF69-3BBAB6289D9E}" srcOrd="4" destOrd="0" presId="urn:diagrams.loki3.com/BracketList"/>
    <dgm:cxn modelId="{0DAD21C1-44A7-47D1-9AAD-061EEC30760C}" type="presParOf" srcId="{263A8586-06C6-4908-AF69-3BBAB6289D9E}" destId="{80DF1101-C9B9-4452-A1D7-AE8DDC88F4F5}" srcOrd="0" destOrd="0" presId="urn:diagrams.loki3.com/BracketList"/>
    <dgm:cxn modelId="{461521FB-B22B-47FB-92E4-5A6DBFA5872A}" type="presParOf" srcId="{263A8586-06C6-4908-AF69-3BBAB6289D9E}" destId="{4B32D57E-BE2C-45A5-A65A-90446E078BEB}" srcOrd="1" destOrd="0" presId="urn:diagrams.loki3.com/BracketList"/>
    <dgm:cxn modelId="{BA7B93F3-772A-428F-94F9-A272176ACD43}" type="presParOf" srcId="{263A8586-06C6-4908-AF69-3BBAB6289D9E}" destId="{28C4BC58-61D4-45B5-93DF-E03FA8C997C2}" srcOrd="2" destOrd="0" presId="urn:diagrams.loki3.com/BracketList"/>
    <dgm:cxn modelId="{D9F35D0B-5FFF-45EC-8A65-FFB6210BF308}" type="presParOf" srcId="{263A8586-06C6-4908-AF69-3BBAB6289D9E}" destId="{F540C385-0704-4669-818C-08D515689C0D}" srcOrd="3" destOrd="0" presId="urn:diagrams.loki3.com/BracketList"/>
    <dgm:cxn modelId="{5F15047E-CA3B-45B0-99DA-352E169397F8}" type="presParOf" srcId="{BD04E85D-2A6C-493E-A61E-DA2307ED5163}" destId="{6E10852B-46F4-463F-BF02-49B0AFA9F13F}" srcOrd="5" destOrd="0" presId="urn:diagrams.loki3.com/BracketList"/>
    <dgm:cxn modelId="{E4B08FBF-FF52-4CF4-A6CE-CE337749D226}" type="presParOf" srcId="{BD04E85D-2A6C-493E-A61E-DA2307ED5163}" destId="{DC48A99A-7A22-4EBF-8993-C1863DC8B19B}" srcOrd="6" destOrd="0" presId="urn:diagrams.loki3.com/BracketList"/>
    <dgm:cxn modelId="{2D56013D-17DA-4A01-84B2-949D48A17A83}" type="presParOf" srcId="{DC48A99A-7A22-4EBF-8993-C1863DC8B19B}" destId="{AF973010-0BBA-4496-AFB2-851DC3742AB7}" srcOrd="0" destOrd="0" presId="urn:diagrams.loki3.com/BracketList"/>
    <dgm:cxn modelId="{97B15928-8F72-45F6-9B41-BAA8734D04B5}" type="presParOf" srcId="{DC48A99A-7A22-4EBF-8993-C1863DC8B19B}" destId="{F3F69513-F9BF-4613-8269-07AA017B1A78}" srcOrd="1" destOrd="0" presId="urn:diagrams.loki3.com/BracketList"/>
    <dgm:cxn modelId="{ED24B137-D268-40BA-80E0-E30805E37F6B}" type="presParOf" srcId="{DC48A99A-7A22-4EBF-8993-C1863DC8B19B}" destId="{8767635D-1297-40FC-BACE-21BF35218FB4}" srcOrd="2" destOrd="0" presId="urn:diagrams.loki3.com/BracketList"/>
    <dgm:cxn modelId="{063CE717-34C6-4A42-86AE-E55EE35393CD}" type="presParOf" srcId="{DC48A99A-7A22-4EBF-8993-C1863DC8B19B}" destId="{8639A4C3-21AE-4EE5-B77D-C463EF4D6A8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F33C5-E7A5-45C5-9B20-91CCDA97A41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23246A1-CA1E-400B-B6A5-3EB2FFCED484}">
      <dgm:prSet phldrT="[Text]" custT="1"/>
      <dgm:spPr/>
      <dgm:t>
        <a:bodyPr/>
        <a:lstStyle/>
        <a:p>
          <a:r>
            <a:rPr lang="nl-NL" sz="2000" noProof="0" dirty="0"/>
            <a:t>Er is een sterke behoefte aan loopbaandienstverlening voor alle leeftijden</a:t>
          </a:r>
          <a:endParaRPr lang="en-US" sz="2000" dirty="0"/>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nl-NL" sz="2000" dirty="0"/>
            <a:t>Er is een toename van ouderen die actief blijven op de arbeidsmarkt. Dat vaagt om ondersteuning van ouderen bij loopbaanvragen.</a:t>
          </a:r>
          <a:endParaRPr lang="en-US" sz="2000" dirty="0"/>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nl-NL" sz="2000" dirty="0"/>
            <a:t>Genderkwesties – er is behoefte aan een verhoging van de arbeidsparticipatie van vrouwen</a:t>
          </a:r>
          <a:endParaRPr lang="en-US" sz="20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nl-NL" sz="2000" dirty="0"/>
            <a:t>Er is behoefte aan specifieke loopbaandienstverlening voor (</a:t>
          </a:r>
          <a:r>
            <a:rPr lang="nl-NL" sz="2000" dirty="0" err="1"/>
            <a:t>arbeids</a:t>
          </a:r>
          <a:r>
            <a:rPr lang="nl-NL" sz="2000" dirty="0"/>
            <a:t>)migranten, voor mensen met een arbeidsbeperking en voor andere kwetsbare groepen op de arbeidsmarkt.</a:t>
          </a:r>
          <a:endParaRPr lang="en-US" sz="20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pt>
    <dgm:pt modelId="{4AEBF42F-3B80-4CC6-B316-0A22B25C2C68}" type="pres">
      <dgm:prSet presAssocID="{223246A1-CA1E-400B-B6A5-3EB2FFCED484}" presName="parentText" presStyleLbl="node1" presStyleIdx="0" presStyleCnt="4" custScaleX="125769" custScaleY="166051">
        <dgm:presLayoutVars>
          <dgm:chMax val="0"/>
          <dgm:bulletEnabled val="1"/>
        </dgm:presLayoutVars>
      </dgm:prSet>
      <dgm:spPr/>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pt>
    <dgm:pt modelId="{D0E54A32-F2F3-490C-BB08-76896894973C}" type="pres">
      <dgm:prSet presAssocID="{FF3E4FAA-C3CD-406B-B1ED-D47618869A08}" presName="parentText" presStyleLbl="node1" presStyleIdx="1" presStyleCnt="4" custScaleX="126037" custScaleY="168933">
        <dgm:presLayoutVars>
          <dgm:chMax val="0"/>
          <dgm:bulletEnabled val="1"/>
        </dgm:presLayoutVars>
      </dgm:prSet>
      <dgm:spPr/>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pt>
    <dgm:pt modelId="{1B3F21A8-3D04-4D10-A7C0-A5ADDB16CEEA}" type="pres">
      <dgm:prSet presAssocID="{9196EAC0-0711-4982-B81A-37BA7C71496A}" presName="parentText" presStyleLbl="node1" presStyleIdx="2" presStyleCnt="4" custScaleX="126347" custScaleY="169243">
        <dgm:presLayoutVars>
          <dgm:chMax val="0"/>
          <dgm:bulletEnabled val="1"/>
        </dgm:presLayoutVars>
      </dgm:prSet>
      <dgm:spPr/>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pt>
    <dgm:pt modelId="{87A75E5C-7D8E-4896-BF58-9AB5E1B364E2}" type="pres">
      <dgm:prSet presAssocID="{44B07ECA-378D-430D-874A-C5EBBC31EE6A}" presName="parentText" presStyleLbl="node1" presStyleIdx="3" presStyleCnt="4" custScaleX="126969" custScaleY="205832">
        <dgm:presLayoutVars>
          <dgm:chMax val="0"/>
          <dgm:bulletEnabled val="1"/>
        </dgm:presLayoutVars>
      </dgm:prSet>
      <dgm:spPr/>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F6AA7221-CA93-4496-88FA-2EFBA0FE46A9}" type="presOf" srcId="{FF3E4FAA-C3CD-406B-B1ED-D47618869A08}" destId="{8A3EDCBB-8240-42B7-B561-DFD156B3971C}" srcOrd="0" destOrd="0" presId="urn:microsoft.com/office/officeart/2005/8/layout/list1"/>
    <dgm:cxn modelId="{A8953A34-BDBE-4691-880E-2D8A16D7D85A}" type="presOf" srcId="{44B07ECA-378D-430D-874A-C5EBBC31EE6A}" destId="{C362F44A-410C-4485-8A0E-143525BB732F}" srcOrd="0" destOrd="0" presId="urn:microsoft.com/office/officeart/2005/8/layout/list1"/>
    <dgm:cxn modelId="{253C8763-0ECF-479E-8D76-366C7A6740EF}" type="presOf" srcId="{223246A1-CA1E-400B-B6A5-3EB2FFCED484}" destId="{4AEBF42F-3B80-4CC6-B316-0A22B25C2C68}" srcOrd="1" destOrd="0" presId="urn:microsoft.com/office/officeart/2005/8/layout/list1"/>
    <dgm:cxn modelId="{A9C8C645-81F0-4D40-8C53-738A2AF45FEA}" srcId="{3EFF33C5-E7A5-45C5-9B20-91CCDA97A410}" destId="{9196EAC0-0711-4982-B81A-37BA7C71496A}" srcOrd="2" destOrd="0" parTransId="{60F00304-13C8-4DCE-B27E-5834CE0115DA}" sibTransId="{5CDA13D2-A4A2-4985-A310-42FB920ED782}"/>
    <dgm:cxn modelId="{6E34464E-712F-4AD9-A723-5828CF5AE9F5}" srcId="{3EFF33C5-E7A5-45C5-9B20-91CCDA97A410}" destId="{44B07ECA-378D-430D-874A-C5EBBC31EE6A}" srcOrd="3" destOrd="0" parTransId="{9D586E73-ECE7-49BA-867A-030262B3D111}" sibTransId="{07E8269F-F3E9-4B9E-BBC1-E841847D80CE}"/>
    <dgm:cxn modelId="{3D262D4F-AE7E-4885-9332-9F1D58754086}" type="presOf" srcId="{9196EAC0-0711-4982-B81A-37BA7C71496A}" destId="{1B3F21A8-3D04-4D10-A7C0-A5ADDB16CEEA}" srcOrd="1" destOrd="0" presId="urn:microsoft.com/office/officeart/2005/8/layout/list1"/>
    <dgm:cxn modelId="{A3FF0551-49EA-4A3D-97D2-DF5217439294}" srcId="{3EFF33C5-E7A5-45C5-9B20-91CCDA97A410}" destId="{223246A1-CA1E-400B-B6A5-3EB2FFCED484}" srcOrd="0" destOrd="0" parTransId="{B80E92CF-921C-4750-8222-B151487DF9A5}" sibTransId="{16358818-10B4-430B-83DB-BCC1348D90DE}"/>
    <dgm:cxn modelId="{16DEB4A2-684B-45FA-AF0A-578DF0CA2C9D}" type="presOf" srcId="{44B07ECA-378D-430D-874A-C5EBBC31EE6A}" destId="{87A75E5C-7D8E-4896-BF58-9AB5E1B364E2}" srcOrd="1" destOrd="0" presId="urn:microsoft.com/office/officeart/2005/8/layout/list1"/>
    <dgm:cxn modelId="{D4B199B3-2F9F-487F-8152-51CC17E88218}" type="presOf" srcId="{3EFF33C5-E7A5-45C5-9B20-91CCDA97A410}" destId="{B7E7FE81-D40D-41A4-BB34-395B3F8CE407}" srcOrd="0" destOrd="0" presId="urn:microsoft.com/office/officeart/2005/8/layout/list1"/>
    <dgm:cxn modelId="{58BB5CD1-1981-4496-BDCE-DA6CE76E72B2}" type="presOf" srcId="{FF3E4FAA-C3CD-406B-B1ED-D47618869A08}" destId="{D0E54A32-F2F3-490C-BB08-76896894973C}" srcOrd="1" destOrd="0" presId="urn:microsoft.com/office/officeart/2005/8/layout/list1"/>
    <dgm:cxn modelId="{4825E4E0-9BCC-424F-BBD9-5ABC58D3B234}" type="presOf" srcId="{223246A1-CA1E-400B-B6A5-3EB2FFCED484}" destId="{AD758EB1-DAEA-428E-9A7D-6E5A131CBBDF}" srcOrd="0" destOrd="0" presId="urn:microsoft.com/office/officeart/2005/8/layout/list1"/>
    <dgm:cxn modelId="{774022FD-D470-4BEB-88A3-236FBFC861F0}" type="presOf" srcId="{9196EAC0-0711-4982-B81A-37BA7C71496A}" destId="{E367C59E-1EF5-488B-BCEA-6C6623EAA05E}" srcOrd="0" destOrd="0" presId="urn:microsoft.com/office/officeart/2005/8/layout/list1"/>
    <dgm:cxn modelId="{118A11FE-B300-4A24-9180-2D2C44507DF7}" srcId="{3EFF33C5-E7A5-45C5-9B20-91CCDA97A410}" destId="{FF3E4FAA-C3CD-406B-B1ED-D47618869A08}" srcOrd="1" destOrd="0" parTransId="{EADC92F2-EFD0-4026-BED8-D03872AE1986}" sibTransId="{89BE9EC8-E2C0-4600-839B-934B173EA9AF}"/>
    <dgm:cxn modelId="{3D19B8F0-9A7C-4194-B806-6584863ADD9E}" type="presParOf" srcId="{B7E7FE81-D40D-41A4-BB34-395B3F8CE407}" destId="{0797930D-5D03-44DE-BF0E-5480BEEA3290}" srcOrd="0" destOrd="0" presId="urn:microsoft.com/office/officeart/2005/8/layout/list1"/>
    <dgm:cxn modelId="{513C1C01-7212-4332-9EF3-BED637B188F0}" type="presParOf" srcId="{0797930D-5D03-44DE-BF0E-5480BEEA3290}" destId="{AD758EB1-DAEA-428E-9A7D-6E5A131CBBDF}" srcOrd="0" destOrd="0" presId="urn:microsoft.com/office/officeart/2005/8/layout/list1"/>
    <dgm:cxn modelId="{538B1FD9-AA79-419F-A456-5F2D3D2BBF2F}" type="presParOf" srcId="{0797930D-5D03-44DE-BF0E-5480BEEA3290}" destId="{4AEBF42F-3B80-4CC6-B316-0A22B25C2C68}" srcOrd="1" destOrd="0" presId="urn:microsoft.com/office/officeart/2005/8/layout/list1"/>
    <dgm:cxn modelId="{911699BF-F488-4101-B87A-20DAE06D1DA3}" type="presParOf" srcId="{B7E7FE81-D40D-41A4-BB34-395B3F8CE407}" destId="{4DA41CF3-9293-4A9D-8D7B-E59959C4C471}" srcOrd="1" destOrd="0" presId="urn:microsoft.com/office/officeart/2005/8/layout/list1"/>
    <dgm:cxn modelId="{B2F284E9-18E5-4F6E-B88A-1414195D054B}" type="presParOf" srcId="{B7E7FE81-D40D-41A4-BB34-395B3F8CE407}" destId="{7A7DEB5D-5E0E-4DF7-89A8-87E8BEDA04F4}" srcOrd="2" destOrd="0" presId="urn:microsoft.com/office/officeart/2005/8/layout/list1"/>
    <dgm:cxn modelId="{6B436EBD-7D59-4BBF-9C54-70C4E7E80332}" type="presParOf" srcId="{B7E7FE81-D40D-41A4-BB34-395B3F8CE407}" destId="{F46E84E6-6B47-40FB-BF00-2F549DB7CCAE}" srcOrd="3" destOrd="0" presId="urn:microsoft.com/office/officeart/2005/8/layout/list1"/>
    <dgm:cxn modelId="{53A3E384-6562-4F5E-9776-83CF20ED1A8F}" type="presParOf" srcId="{B7E7FE81-D40D-41A4-BB34-395B3F8CE407}" destId="{9314F07F-B1CD-47A1-A2D8-0F1384088732}" srcOrd="4" destOrd="0" presId="urn:microsoft.com/office/officeart/2005/8/layout/list1"/>
    <dgm:cxn modelId="{D2480CBD-3E0D-4490-9753-B4E8986BA324}" type="presParOf" srcId="{9314F07F-B1CD-47A1-A2D8-0F1384088732}" destId="{8A3EDCBB-8240-42B7-B561-DFD156B3971C}" srcOrd="0" destOrd="0" presId="urn:microsoft.com/office/officeart/2005/8/layout/list1"/>
    <dgm:cxn modelId="{F015BABB-F8EE-4282-A546-E129D62B2C9E}" type="presParOf" srcId="{9314F07F-B1CD-47A1-A2D8-0F1384088732}" destId="{D0E54A32-F2F3-490C-BB08-76896894973C}" srcOrd="1" destOrd="0" presId="urn:microsoft.com/office/officeart/2005/8/layout/list1"/>
    <dgm:cxn modelId="{4E206F57-17E4-4E19-BCB9-CCCDCDF83DDB}" type="presParOf" srcId="{B7E7FE81-D40D-41A4-BB34-395B3F8CE407}" destId="{E121D75C-A29D-4562-8F15-2A92B00C7250}" srcOrd="5" destOrd="0" presId="urn:microsoft.com/office/officeart/2005/8/layout/list1"/>
    <dgm:cxn modelId="{1E6E3E0C-8C1A-4FFA-AEF1-14AAB28E175F}" type="presParOf" srcId="{B7E7FE81-D40D-41A4-BB34-395B3F8CE407}" destId="{446235DF-6EC5-41F0-8406-4A23A5A5266A}" srcOrd="6" destOrd="0" presId="urn:microsoft.com/office/officeart/2005/8/layout/list1"/>
    <dgm:cxn modelId="{19ED8245-773E-4CD6-9503-D5970E86C856}" type="presParOf" srcId="{B7E7FE81-D40D-41A4-BB34-395B3F8CE407}" destId="{A08FA5E3-1D71-418B-9BD1-5A0E71C39F80}" srcOrd="7" destOrd="0" presId="urn:microsoft.com/office/officeart/2005/8/layout/list1"/>
    <dgm:cxn modelId="{1AD3D1FA-AFF8-4A53-9F7E-443950B43A76}" type="presParOf" srcId="{B7E7FE81-D40D-41A4-BB34-395B3F8CE407}" destId="{56DC7387-F527-4675-A025-9E9C27A0737F}" srcOrd="8" destOrd="0" presId="urn:microsoft.com/office/officeart/2005/8/layout/list1"/>
    <dgm:cxn modelId="{671DD8D7-BF34-489D-AA79-11D576FD084B}" type="presParOf" srcId="{56DC7387-F527-4675-A025-9E9C27A0737F}" destId="{E367C59E-1EF5-488B-BCEA-6C6623EAA05E}" srcOrd="0" destOrd="0" presId="urn:microsoft.com/office/officeart/2005/8/layout/list1"/>
    <dgm:cxn modelId="{04ED74F7-8821-43AA-948C-F67687D2A1A6}" type="presParOf" srcId="{56DC7387-F527-4675-A025-9E9C27A0737F}" destId="{1B3F21A8-3D04-4D10-A7C0-A5ADDB16CEEA}" srcOrd="1" destOrd="0" presId="urn:microsoft.com/office/officeart/2005/8/layout/list1"/>
    <dgm:cxn modelId="{BA788CD3-C5E8-4860-B4C5-CAF7BE3558A0}" type="presParOf" srcId="{B7E7FE81-D40D-41A4-BB34-395B3F8CE407}" destId="{176FDFAF-2408-4D5D-A940-9B127CF20D24}" srcOrd="9" destOrd="0" presId="urn:microsoft.com/office/officeart/2005/8/layout/list1"/>
    <dgm:cxn modelId="{313447DD-9C7F-49AD-8465-DB82CD060824}" type="presParOf" srcId="{B7E7FE81-D40D-41A4-BB34-395B3F8CE407}" destId="{CEE6B0D3-78E6-4054-86F7-9D7C0C92582F}" srcOrd="10" destOrd="0" presId="urn:microsoft.com/office/officeart/2005/8/layout/list1"/>
    <dgm:cxn modelId="{3DA42D09-81DB-4921-9803-5E4D766A19A7}" type="presParOf" srcId="{B7E7FE81-D40D-41A4-BB34-395B3F8CE407}" destId="{E25948F6-A28E-4643-9AF5-37E0358EB7E1}" srcOrd="11" destOrd="0" presId="urn:microsoft.com/office/officeart/2005/8/layout/list1"/>
    <dgm:cxn modelId="{ECC62A15-671A-4E19-A2DA-6648598880F2}" type="presParOf" srcId="{B7E7FE81-D40D-41A4-BB34-395B3F8CE407}" destId="{15AE70BF-3494-4A24-B797-AFFDC51C3A30}" srcOrd="12" destOrd="0" presId="urn:microsoft.com/office/officeart/2005/8/layout/list1"/>
    <dgm:cxn modelId="{6FCE69A9-8E90-4FBB-90AE-75133AE83643}" type="presParOf" srcId="{15AE70BF-3494-4A24-B797-AFFDC51C3A30}" destId="{C362F44A-410C-4485-8A0E-143525BB732F}" srcOrd="0" destOrd="0" presId="urn:microsoft.com/office/officeart/2005/8/layout/list1"/>
    <dgm:cxn modelId="{2E810AF3-C19D-4EB2-B626-ED7D6A29DE38}" type="presParOf" srcId="{15AE70BF-3494-4A24-B797-AFFDC51C3A30}" destId="{87A75E5C-7D8E-4896-BF58-9AB5E1B364E2}" srcOrd="1" destOrd="0" presId="urn:microsoft.com/office/officeart/2005/8/layout/list1"/>
    <dgm:cxn modelId="{01EAEDA9-4909-4117-953B-2AB2EC102783}" type="presParOf" srcId="{B7E7FE81-D40D-41A4-BB34-395B3F8CE407}" destId="{97899667-740D-433E-A9ED-63A12EB11541}" srcOrd="13" destOrd="0" presId="urn:microsoft.com/office/officeart/2005/8/layout/list1"/>
    <dgm:cxn modelId="{F3923DB5-C7D8-46A5-B565-E85F71D3D89B}" type="presParOf" srcId="{B7E7FE81-D40D-41A4-BB34-395B3F8CE407}" destId="{BA6A23BB-5507-4F96-AB84-E1E15289B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FF33C5-E7A5-45C5-9B20-91CCDA97A41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23246A1-CA1E-400B-B6A5-3EB2FFCED484}">
      <dgm:prSet phldrT="[Text]" custT="1"/>
      <dgm:spPr/>
      <dgm:t>
        <a:bodyPr/>
        <a:lstStyle/>
        <a:p>
          <a:r>
            <a:rPr lang="nl-NL" sz="1600" dirty="0"/>
            <a:t>Begeleiding moet een actieve rol spelen bij het creëren van opleidings- en onderwijsmogelijkheden met een positieve bijdrage op milieugebied</a:t>
          </a:r>
          <a:endParaRPr lang="en-US" sz="1600" dirty="0"/>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nl-NL" sz="1600" dirty="0"/>
            <a:t>Begeleiding moet worden gemeten, niet alleen aan de hand van een economische maatstaf, maar ook aan de hand van een </a:t>
          </a:r>
          <a:r>
            <a:rPr lang="nl-NL" sz="1600" dirty="0">
              <a:solidFill>
                <a:srgbClr val="00B050"/>
              </a:solidFill>
            </a:rPr>
            <a:t>groene</a:t>
          </a:r>
          <a:r>
            <a:rPr lang="nl-NL" sz="1600" dirty="0"/>
            <a:t> boekhouding (d.w.z. door milieudoelstellingen te relateren aan voorlichtingsactiviteiten)</a:t>
          </a:r>
          <a:endParaRPr lang="en-US" sz="1600" dirty="0"/>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nl-NL" sz="1600" dirty="0"/>
            <a:t>De begeleiding moet rekening houden met en bewustzijn creëren van de milieueffecten van loopbaankeuzes. Informatiemateriaal over carrièremogelijkheden moet milieuaspecten omvatten.</a:t>
          </a:r>
          <a:endParaRPr lang="en-US" sz="16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nl-NL" sz="1600" dirty="0"/>
            <a:t>Begeleiders moeten reflecteren op hun eigen gedrag: hoe groen zijn mijn eigen routines: afval recyclen, energieverbruik verminderen, enz.</a:t>
          </a:r>
          <a:endParaRPr lang="en-US" sz="16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pt>
    <dgm:pt modelId="{4AEBF42F-3B80-4CC6-B316-0A22B25C2C68}" type="pres">
      <dgm:prSet presAssocID="{223246A1-CA1E-400B-B6A5-3EB2FFCED484}" presName="parentText" presStyleLbl="node1" presStyleIdx="0" presStyleCnt="4" custScaleX="127330" custScaleY="166051">
        <dgm:presLayoutVars>
          <dgm:chMax val="0"/>
          <dgm:bulletEnabled val="1"/>
        </dgm:presLayoutVars>
      </dgm:prSet>
      <dgm:spPr/>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pt>
    <dgm:pt modelId="{D0E54A32-F2F3-490C-BB08-76896894973C}" type="pres">
      <dgm:prSet presAssocID="{FF3E4FAA-C3CD-406B-B1ED-D47618869A08}" presName="parentText" presStyleLbl="node1" presStyleIdx="1" presStyleCnt="4" custScaleX="127330" custScaleY="168933">
        <dgm:presLayoutVars>
          <dgm:chMax val="0"/>
          <dgm:bulletEnabled val="1"/>
        </dgm:presLayoutVars>
      </dgm:prSet>
      <dgm:spPr/>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pt>
    <dgm:pt modelId="{1B3F21A8-3D04-4D10-A7C0-A5ADDB16CEEA}" type="pres">
      <dgm:prSet presAssocID="{9196EAC0-0711-4982-B81A-37BA7C71496A}" presName="parentText" presStyleLbl="node1" presStyleIdx="2" presStyleCnt="4" custScaleX="127330" custScaleY="169243">
        <dgm:presLayoutVars>
          <dgm:chMax val="0"/>
          <dgm:bulletEnabled val="1"/>
        </dgm:presLayoutVars>
      </dgm:prSet>
      <dgm:spPr/>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pt>
    <dgm:pt modelId="{87A75E5C-7D8E-4896-BF58-9AB5E1B364E2}" type="pres">
      <dgm:prSet presAssocID="{44B07ECA-378D-430D-874A-C5EBBC31EE6A}" presName="parentText" presStyleLbl="node1" presStyleIdx="3" presStyleCnt="4" custScaleX="127330" custScaleY="159073">
        <dgm:presLayoutVars>
          <dgm:chMax val="0"/>
          <dgm:bulletEnabled val="1"/>
        </dgm:presLayoutVars>
      </dgm:prSet>
      <dgm:spPr/>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A4CAAC02-C867-4A89-AE25-BA9CB956B11C}" type="presOf" srcId="{223246A1-CA1E-400B-B6A5-3EB2FFCED484}" destId="{AD758EB1-DAEA-428E-9A7D-6E5A131CBBDF}" srcOrd="0" destOrd="0" presId="urn:microsoft.com/office/officeart/2005/8/layout/list1"/>
    <dgm:cxn modelId="{EFD02418-303C-4276-93A9-B91A7AD3A501}" type="presOf" srcId="{44B07ECA-378D-430D-874A-C5EBBC31EE6A}" destId="{C362F44A-410C-4485-8A0E-143525BB732F}" srcOrd="0" destOrd="0" presId="urn:microsoft.com/office/officeart/2005/8/layout/list1"/>
    <dgm:cxn modelId="{F0E2601D-AE96-415A-AE60-ADA4E164EE21}" type="presOf" srcId="{9196EAC0-0711-4982-B81A-37BA7C71496A}" destId="{E367C59E-1EF5-488B-BCEA-6C6623EAA05E}" srcOrd="0" destOrd="0" presId="urn:microsoft.com/office/officeart/2005/8/layout/list1"/>
    <dgm:cxn modelId="{706DF835-A0A7-4066-99F2-35ED234D9AA0}" type="presOf" srcId="{223246A1-CA1E-400B-B6A5-3EB2FFCED484}" destId="{4AEBF42F-3B80-4CC6-B316-0A22B25C2C68}" srcOrd="1" destOrd="0" presId="urn:microsoft.com/office/officeart/2005/8/layout/list1"/>
    <dgm:cxn modelId="{A9C8C645-81F0-4D40-8C53-738A2AF45FEA}" srcId="{3EFF33C5-E7A5-45C5-9B20-91CCDA97A410}" destId="{9196EAC0-0711-4982-B81A-37BA7C71496A}" srcOrd="2" destOrd="0" parTransId="{60F00304-13C8-4DCE-B27E-5834CE0115DA}" sibTransId="{5CDA13D2-A4A2-4985-A310-42FB920ED782}"/>
    <dgm:cxn modelId="{CD27D566-A461-47D7-AD5C-7E1FD372ECF4}" type="presOf" srcId="{FF3E4FAA-C3CD-406B-B1ED-D47618869A08}" destId="{8A3EDCBB-8240-42B7-B561-DFD156B3971C}" srcOrd="0" destOrd="0" presId="urn:microsoft.com/office/officeart/2005/8/layout/list1"/>
    <dgm:cxn modelId="{6E34464E-712F-4AD9-A723-5828CF5AE9F5}" srcId="{3EFF33C5-E7A5-45C5-9B20-91CCDA97A410}" destId="{44B07ECA-378D-430D-874A-C5EBBC31EE6A}" srcOrd="3" destOrd="0" parTransId="{9D586E73-ECE7-49BA-867A-030262B3D111}" sibTransId="{07E8269F-F3E9-4B9E-BBC1-E841847D80CE}"/>
    <dgm:cxn modelId="{A3FF0551-49EA-4A3D-97D2-DF5217439294}" srcId="{3EFF33C5-E7A5-45C5-9B20-91CCDA97A410}" destId="{223246A1-CA1E-400B-B6A5-3EB2FFCED484}" srcOrd="0" destOrd="0" parTransId="{B80E92CF-921C-4750-8222-B151487DF9A5}" sibTransId="{16358818-10B4-430B-83DB-BCC1348D90DE}"/>
    <dgm:cxn modelId="{49A74288-CC09-47EC-BE3C-05D93BB27F06}" type="presOf" srcId="{9196EAC0-0711-4982-B81A-37BA7C71496A}" destId="{1B3F21A8-3D04-4D10-A7C0-A5ADDB16CEEA}" srcOrd="1" destOrd="0" presId="urn:microsoft.com/office/officeart/2005/8/layout/list1"/>
    <dgm:cxn modelId="{BF85BEA8-8822-4461-95C5-16D8107630B9}" type="presOf" srcId="{3EFF33C5-E7A5-45C5-9B20-91CCDA97A410}" destId="{B7E7FE81-D40D-41A4-BB34-395B3F8CE407}" srcOrd="0" destOrd="0" presId="urn:microsoft.com/office/officeart/2005/8/layout/list1"/>
    <dgm:cxn modelId="{BC6698D7-430D-4737-A91C-171FB691A04F}" type="presOf" srcId="{FF3E4FAA-C3CD-406B-B1ED-D47618869A08}" destId="{D0E54A32-F2F3-490C-BB08-76896894973C}" srcOrd="1" destOrd="0" presId="urn:microsoft.com/office/officeart/2005/8/layout/list1"/>
    <dgm:cxn modelId="{BDBD2FFD-5896-48BF-8739-1288842ACF94}" type="presOf" srcId="{44B07ECA-378D-430D-874A-C5EBBC31EE6A}" destId="{87A75E5C-7D8E-4896-BF58-9AB5E1B364E2}" srcOrd="1" destOrd="0" presId="urn:microsoft.com/office/officeart/2005/8/layout/list1"/>
    <dgm:cxn modelId="{118A11FE-B300-4A24-9180-2D2C44507DF7}" srcId="{3EFF33C5-E7A5-45C5-9B20-91CCDA97A410}" destId="{FF3E4FAA-C3CD-406B-B1ED-D47618869A08}" srcOrd="1" destOrd="0" parTransId="{EADC92F2-EFD0-4026-BED8-D03872AE1986}" sibTransId="{89BE9EC8-E2C0-4600-839B-934B173EA9AF}"/>
    <dgm:cxn modelId="{E4BA53F0-51D8-4C6B-91C8-31993B4A4772}" type="presParOf" srcId="{B7E7FE81-D40D-41A4-BB34-395B3F8CE407}" destId="{0797930D-5D03-44DE-BF0E-5480BEEA3290}" srcOrd="0" destOrd="0" presId="urn:microsoft.com/office/officeart/2005/8/layout/list1"/>
    <dgm:cxn modelId="{002EE4F9-B76F-4AC4-8770-F948F05A3A78}" type="presParOf" srcId="{0797930D-5D03-44DE-BF0E-5480BEEA3290}" destId="{AD758EB1-DAEA-428E-9A7D-6E5A131CBBDF}" srcOrd="0" destOrd="0" presId="urn:microsoft.com/office/officeart/2005/8/layout/list1"/>
    <dgm:cxn modelId="{3A28A4CC-D44C-467B-855C-1B5D17090119}" type="presParOf" srcId="{0797930D-5D03-44DE-BF0E-5480BEEA3290}" destId="{4AEBF42F-3B80-4CC6-B316-0A22B25C2C68}" srcOrd="1" destOrd="0" presId="urn:microsoft.com/office/officeart/2005/8/layout/list1"/>
    <dgm:cxn modelId="{2129315B-B3BC-4C45-AC81-DA1D62FB2E8A}" type="presParOf" srcId="{B7E7FE81-D40D-41A4-BB34-395B3F8CE407}" destId="{4DA41CF3-9293-4A9D-8D7B-E59959C4C471}" srcOrd="1" destOrd="0" presId="urn:microsoft.com/office/officeart/2005/8/layout/list1"/>
    <dgm:cxn modelId="{3993FE45-6F4D-4033-A477-02C979EB3E73}" type="presParOf" srcId="{B7E7FE81-D40D-41A4-BB34-395B3F8CE407}" destId="{7A7DEB5D-5E0E-4DF7-89A8-87E8BEDA04F4}" srcOrd="2" destOrd="0" presId="urn:microsoft.com/office/officeart/2005/8/layout/list1"/>
    <dgm:cxn modelId="{0FE15B44-F9F3-4FDB-962C-9486585041BA}" type="presParOf" srcId="{B7E7FE81-D40D-41A4-BB34-395B3F8CE407}" destId="{F46E84E6-6B47-40FB-BF00-2F549DB7CCAE}" srcOrd="3" destOrd="0" presId="urn:microsoft.com/office/officeart/2005/8/layout/list1"/>
    <dgm:cxn modelId="{59BA72AF-C3C2-48EE-9530-13746BF14A9E}" type="presParOf" srcId="{B7E7FE81-D40D-41A4-BB34-395B3F8CE407}" destId="{9314F07F-B1CD-47A1-A2D8-0F1384088732}" srcOrd="4" destOrd="0" presId="urn:microsoft.com/office/officeart/2005/8/layout/list1"/>
    <dgm:cxn modelId="{9BDFB074-7BA2-4C78-9802-D72C9F6BA270}" type="presParOf" srcId="{9314F07F-B1CD-47A1-A2D8-0F1384088732}" destId="{8A3EDCBB-8240-42B7-B561-DFD156B3971C}" srcOrd="0" destOrd="0" presId="urn:microsoft.com/office/officeart/2005/8/layout/list1"/>
    <dgm:cxn modelId="{004A63F3-9E17-4A91-A745-9A6F6CAF840C}" type="presParOf" srcId="{9314F07F-B1CD-47A1-A2D8-0F1384088732}" destId="{D0E54A32-F2F3-490C-BB08-76896894973C}" srcOrd="1" destOrd="0" presId="urn:microsoft.com/office/officeart/2005/8/layout/list1"/>
    <dgm:cxn modelId="{553B0661-D84F-487A-9849-8E0BA5F4F2C4}" type="presParOf" srcId="{B7E7FE81-D40D-41A4-BB34-395B3F8CE407}" destId="{E121D75C-A29D-4562-8F15-2A92B00C7250}" srcOrd="5" destOrd="0" presId="urn:microsoft.com/office/officeart/2005/8/layout/list1"/>
    <dgm:cxn modelId="{77DD8B67-5C5C-4EF0-96F4-961F06BCCBC0}" type="presParOf" srcId="{B7E7FE81-D40D-41A4-BB34-395B3F8CE407}" destId="{446235DF-6EC5-41F0-8406-4A23A5A5266A}" srcOrd="6" destOrd="0" presId="urn:microsoft.com/office/officeart/2005/8/layout/list1"/>
    <dgm:cxn modelId="{AA5A8376-C33A-40FB-84A4-99419CB20E0F}" type="presParOf" srcId="{B7E7FE81-D40D-41A4-BB34-395B3F8CE407}" destId="{A08FA5E3-1D71-418B-9BD1-5A0E71C39F80}" srcOrd="7" destOrd="0" presId="urn:microsoft.com/office/officeart/2005/8/layout/list1"/>
    <dgm:cxn modelId="{C348C8F7-8CC1-4C27-A5F1-577789D8AE08}" type="presParOf" srcId="{B7E7FE81-D40D-41A4-BB34-395B3F8CE407}" destId="{56DC7387-F527-4675-A025-9E9C27A0737F}" srcOrd="8" destOrd="0" presId="urn:microsoft.com/office/officeart/2005/8/layout/list1"/>
    <dgm:cxn modelId="{5BF449A4-859D-4458-836E-E66E2384B606}" type="presParOf" srcId="{56DC7387-F527-4675-A025-9E9C27A0737F}" destId="{E367C59E-1EF5-488B-BCEA-6C6623EAA05E}" srcOrd="0" destOrd="0" presId="urn:microsoft.com/office/officeart/2005/8/layout/list1"/>
    <dgm:cxn modelId="{2ABC36A4-9C9C-444A-9006-6DA6FF7C3C2C}" type="presParOf" srcId="{56DC7387-F527-4675-A025-9E9C27A0737F}" destId="{1B3F21A8-3D04-4D10-A7C0-A5ADDB16CEEA}" srcOrd="1" destOrd="0" presId="urn:microsoft.com/office/officeart/2005/8/layout/list1"/>
    <dgm:cxn modelId="{E694BE1F-54D4-447D-9DE6-2399EF38893A}" type="presParOf" srcId="{B7E7FE81-D40D-41A4-BB34-395B3F8CE407}" destId="{176FDFAF-2408-4D5D-A940-9B127CF20D24}" srcOrd="9" destOrd="0" presId="urn:microsoft.com/office/officeart/2005/8/layout/list1"/>
    <dgm:cxn modelId="{29CE9853-FA56-4DBE-946B-62BD071BCC22}" type="presParOf" srcId="{B7E7FE81-D40D-41A4-BB34-395B3F8CE407}" destId="{CEE6B0D3-78E6-4054-86F7-9D7C0C92582F}" srcOrd="10" destOrd="0" presId="urn:microsoft.com/office/officeart/2005/8/layout/list1"/>
    <dgm:cxn modelId="{AE2E5835-540C-4217-8B5B-E0DF8A42096F}" type="presParOf" srcId="{B7E7FE81-D40D-41A4-BB34-395B3F8CE407}" destId="{E25948F6-A28E-4643-9AF5-37E0358EB7E1}" srcOrd="11" destOrd="0" presId="urn:microsoft.com/office/officeart/2005/8/layout/list1"/>
    <dgm:cxn modelId="{3FCAD956-14A3-469B-B0E0-A57569822AD6}" type="presParOf" srcId="{B7E7FE81-D40D-41A4-BB34-395B3F8CE407}" destId="{15AE70BF-3494-4A24-B797-AFFDC51C3A30}" srcOrd="12" destOrd="0" presId="urn:microsoft.com/office/officeart/2005/8/layout/list1"/>
    <dgm:cxn modelId="{1AF62033-0E9D-45AA-9B3E-A0402EF52247}" type="presParOf" srcId="{15AE70BF-3494-4A24-B797-AFFDC51C3A30}" destId="{C362F44A-410C-4485-8A0E-143525BB732F}" srcOrd="0" destOrd="0" presId="urn:microsoft.com/office/officeart/2005/8/layout/list1"/>
    <dgm:cxn modelId="{42D62982-A8D3-413A-BE43-093C3AD15224}" type="presParOf" srcId="{15AE70BF-3494-4A24-B797-AFFDC51C3A30}" destId="{87A75E5C-7D8E-4896-BF58-9AB5E1B364E2}" srcOrd="1" destOrd="0" presId="urn:microsoft.com/office/officeart/2005/8/layout/list1"/>
    <dgm:cxn modelId="{30189936-13CE-496F-9193-8FB995E08248}" type="presParOf" srcId="{B7E7FE81-D40D-41A4-BB34-395B3F8CE407}" destId="{97899667-740D-433E-A9ED-63A12EB11541}" srcOrd="13" destOrd="0" presId="urn:microsoft.com/office/officeart/2005/8/layout/list1"/>
    <dgm:cxn modelId="{477B827E-0AAD-47BD-8732-DE755157F645}" type="presParOf" srcId="{B7E7FE81-D40D-41A4-BB34-395B3F8CE407}" destId="{BA6A23BB-5507-4F96-AB84-E1E15289B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DF2A-FA9E-4923-8C91-74246C56869C}">
      <dsp:nvSpPr>
        <dsp:cNvPr id="0" name=""/>
        <dsp:cNvSpPr/>
      </dsp:nvSpPr>
      <dsp:spPr>
        <a:xfrm>
          <a:off x="2743" y="425183"/>
          <a:ext cx="2675381" cy="866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err="1"/>
            <a:t>Vraaggerichte</a:t>
          </a:r>
          <a:r>
            <a:rPr lang="en-GB" sz="1400" kern="1200" dirty="0"/>
            <a:t> </a:t>
          </a:r>
          <a:r>
            <a:rPr lang="en-GB" sz="1400" kern="1200" dirty="0" err="1"/>
            <a:t>loopbaanbegeeiding</a:t>
          </a:r>
          <a:endParaRPr lang="en-US" sz="1400" kern="1200" dirty="0"/>
        </a:p>
      </dsp:txBody>
      <dsp:txXfrm>
        <a:off x="2743" y="425183"/>
        <a:ext cx="2675381" cy="866940"/>
      </dsp:txXfrm>
    </dsp:sp>
    <dsp:sp modelId="{D739F32E-72CB-4B62-B1F9-073C45F08BCB}">
      <dsp:nvSpPr>
        <dsp:cNvPr id="0" name=""/>
        <dsp:cNvSpPr/>
      </dsp:nvSpPr>
      <dsp:spPr>
        <a:xfrm>
          <a:off x="2743" y="1292124"/>
          <a:ext cx="2675381" cy="18074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nl-NL" sz="1400" kern="1200" dirty="0"/>
            <a:t>Mensen helpen om te gaan met veranderingen.</a:t>
          </a:r>
          <a:endParaRPr lang="en-US" sz="1400" kern="1200" dirty="0"/>
        </a:p>
        <a:p>
          <a:pPr marL="114300" lvl="1" indent="-114300" algn="l" defTabSz="622300">
            <a:lnSpc>
              <a:spcPct val="90000"/>
            </a:lnSpc>
            <a:spcBef>
              <a:spcPct val="0"/>
            </a:spcBef>
            <a:spcAft>
              <a:spcPct val="15000"/>
            </a:spcAft>
            <a:buChar char="•"/>
          </a:pPr>
          <a:r>
            <a:rPr lang="en-GB" sz="1400" kern="1200" dirty="0"/>
            <a:t>Het </a:t>
          </a:r>
          <a:r>
            <a:rPr lang="en-GB" sz="1400" kern="1200" dirty="0" err="1"/>
            <a:t>ontwikkelen</a:t>
          </a:r>
          <a:r>
            <a:rPr lang="en-GB" sz="1400" kern="1200" dirty="0"/>
            <a:t> van </a:t>
          </a:r>
          <a:r>
            <a:rPr lang="en-GB" sz="1400" kern="1200" dirty="0" err="1"/>
            <a:t>vaardigheden</a:t>
          </a:r>
          <a:r>
            <a:rPr lang="en-GB" sz="1400" kern="1200" dirty="0"/>
            <a:t> om met </a:t>
          </a:r>
          <a:r>
            <a:rPr lang="en-GB" sz="1400" kern="1200" dirty="0" err="1"/>
            <a:t>verandering</a:t>
          </a:r>
          <a:r>
            <a:rPr lang="en-GB" sz="1400" kern="1200" dirty="0"/>
            <a:t> om </a:t>
          </a:r>
          <a:r>
            <a:rPr lang="en-GB" sz="1400" kern="1200" dirty="0" err="1"/>
            <a:t>te</a:t>
          </a:r>
          <a:r>
            <a:rPr lang="en-GB" sz="1400" kern="1200" dirty="0"/>
            <a:t> </a:t>
          </a:r>
          <a:r>
            <a:rPr lang="en-GB" sz="1400" kern="1200" dirty="0" err="1"/>
            <a:t>gaan</a:t>
          </a:r>
          <a:r>
            <a:rPr lang="en-GB" sz="1400" kern="1200" dirty="0"/>
            <a:t>.</a:t>
          </a:r>
        </a:p>
      </dsp:txBody>
      <dsp:txXfrm>
        <a:off x="2743" y="1292124"/>
        <a:ext cx="2675381" cy="1807410"/>
      </dsp:txXfrm>
    </dsp:sp>
    <dsp:sp modelId="{E961698E-69E3-42DA-A745-9870D5E877A3}">
      <dsp:nvSpPr>
        <dsp:cNvPr id="0" name=""/>
        <dsp:cNvSpPr/>
      </dsp:nvSpPr>
      <dsp:spPr>
        <a:xfrm>
          <a:off x="3052678" y="425183"/>
          <a:ext cx="2675381" cy="866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Brede </a:t>
          </a:r>
          <a:r>
            <a:rPr lang="en-GB" sz="1400" kern="1200" dirty="0" err="1"/>
            <a:t>lopbaandienstverlening</a:t>
          </a:r>
          <a:endParaRPr lang="en-US" sz="1400" kern="1200" dirty="0"/>
        </a:p>
      </dsp:txBody>
      <dsp:txXfrm>
        <a:off x="3052678" y="425183"/>
        <a:ext cx="2675381" cy="866940"/>
      </dsp:txXfrm>
    </dsp:sp>
    <dsp:sp modelId="{6BB01C1F-452F-490A-973B-8DF3376CE4F1}">
      <dsp:nvSpPr>
        <dsp:cNvPr id="0" name=""/>
        <dsp:cNvSpPr/>
      </dsp:nvSpPr>
      <dsp:spPr>
        <a:xfrm>
          <a:off x="3052678" y="1292124"/>
          <a:ext cx="2675381" cy="18074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nl-NL" sz="1400" kern="1200" dirty="0"/>
            <a:t>Mensen stimuleren om anders naar arbeid te kijken</a:t>
          </a:r>
          <a:endParaRPr lang="en-US" sz="1400" kern="1200" dirty="0"/>
        </a:p>
        <a:p>
          <a:pPr marL="114300" lvl="1" indent="-114300" algn="l" defTabSz="622300">
            <a:lnSpc>
              <a:spcPct val="90000"/>
            </a:lnSpc>
            <a:spcBef>
              <a:spcPct val="0"/>
            </a:spcBef>
            <a:spcAft>
              <a:spcPct val="15000"/>
            </a:spcAft>
            <a:buChar char="•"/>
          </a:pPr>
          <a:r>
            <a:rPr lang="nl-NL" sz="1400" kern="1200" dirty="0"/>
            <a:t>Bespreek andere vormen van arbeid (vrijwilligerswerk, mantelzorg etc.)</a:t>
          </a:r>
          <a:endParaRPr lang="en-GB" sz="1400" kern="1200" dirty="0"/>
        </a:p>
        <a:p>
          <a:pPr marL="114300" lvl="1" indent="-114300" algn="l" defTabSz="622300">
            <a:lnSpc>
              <a:spcPct val="90000"/>
            </a:lnSpc>
            <a:spcBef>
              <a:spcPct val="0"/>
            </a:spcBef>
            <a:spcAft>
              <a:spcPct val="15000"/>
            </a:spcAft>
            <a:buChar char="•"/>
          </a:pPr>
          <a:r>
            <a:rPr lang="nl-NL" sz="1400" kern="1200" dirty="0"/>
            <a:t>Bespreek de vraag of alleen betaald werk zaligmakend is. </a:t>
          </a:r>
          <a:endParaRPr lang="en-GB" sz="1400" kern="1200" dirty="0"/>
        </a:p>
      </dsp:txBody>
      <dsp:txXfrm>
        <a:off x="3052678" y="1292124"/>
        <a:ext cx="2675381" cy="1807410"/>
      </dsp:txXfrm>
    </dsp:sp>
    <dsp:sp modelId="{4DC5734D-DEBF-480F-8947-65CDF73D2CCB}">
      <dsp:nvSpPr>
        <dsp:cNvPr id="0" name=""/>
        <dsp:cNvSpPr/>
      </dsp:nvSpPr>
      <dsp:spPr>
        <a:xfrm>
          <a:off x="6102613" y="425183"/>
          <a:ext cx="2675381" cy="866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err="1"/>
            <a:t>Emancipatoire</a:t>
          </a:r>
          <a:r>
            <a:rPr lang="en-GB" sz="1400" kern="1200" dirty="0"/>
            <a:t> </a:t>
          </a:r>
          <a:r>
            <a:rPr lang="en-GB" sz="1400" kern="1200" dirty="0" err="1"/>
            <a:t>loopbaandienstverlening</a:t>
          </a:r>
          <a:r>
            <a:rPr lang="en-GB" sz="1400" kern="1200" dirty="0"/>
            <a:t>
</a:t>
          </a:r>
          <a:endParaRPr lang="en-US" sz="1400" kern="1200" dirty="0"/>
        </a:p>
      </dsp:txBody>
      <dsp:txXfrm>
        <a:off x="6102613" y="425183"/>
        <a:ext cx="2675381" cy="866940"/>
      </dsp:txXfrm>
    </dsp:sp>
    <dsp:sp modelId="{77357FC6-4E93-4E87-A18C-ADE5B716F7C4}">
      <dsp:nvSpPr>
        <dsp:cNvPr id="0" name=""/>
        <dsp:cNvSpPr/>
      </dsp:nvSpPr>
      <dsp:spPr>
        <a:xfrm>
          <a:off x="6102613" y="1292124"/>
          <a:ext cx="2675381" cy="18074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nl-NL" sz="1400" kern="1200" dirty="0"/>
            <a:t>Bediscussieer de mogelijkheden en beperkingen van bestaande en toekomstige systemen</a:t>
          </a:r>
          <a:endParaRPr lang="en-US" sz="1400" kern="1200" dirty="0"/>
        </a:p>
      </dsp:txBody>
      <dsp:txXfrm>
        <a:off x="6102613" y="1292124"/>
        <a:ext cx="2675381" cy="1807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CECF-7A07-48F2-85E6-3848427F0750}">
      <dsp:nvSpPr>
        <dsp:cNvPr id="0" name=""/>
        <dsp:cNvSpPr/>
      </dsp:nvSpPr>
      <dsp:spPr>
        <a:xfrm>
          <a:off x="890217" y="3843"/>
          <a:ext cx="8311302" cy="1267657"/>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nl-NL" sz="2200" kern="1200" dirty="0"/>
            <a:t>Bewuste activiteiten, waar mogelijk, om iemands vaardigheden bij te werken en zijn interesses uit te breiden (bijv. het verfijnen van technische vaardigheden, het zoeken naar leiderschapskansen)</a:t>
          </a:r>
          <a:endParaRPr lang="en-US" sz="2200" kern="1200" dirty="0"/>
        </a:p>
      </dsp:txBody>
      <dsp:txXfrm>
        <a:off x="890217" y="3843"/>
        <a:ext cx="8311302" cy="1267657"/>
      </dsp:txXfrm>
    </dsp:sp>
    <dsp:sp modelId="{7CA0F8EB-78BA-4BBF-9094-12A23A546C4F}">
      <dsp:nvSpPr>
        <dsp:cNvPr id="0" name=""/>
        <dsp:cNvSpPr/>
      </dsp:nvSpPr>
      <dsp:spPr>
        <a:xfrm>
          <a:off x="0" y="1334883"/>
          <a:ext cx="10091737" cy="1267657"/>
        </a:xfrm>
        <a:prstGeom prst="rect">
          <a:avLst/>
        </a:prstGeom>
        <a:solidFill>
          <a:schemeClr val="accent2">
            <a:hueOff val="-716791"/>
            <a:satOff val="-17272"/>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l-NL" sz="2000" kern="1200" dirty="0"/>
            <a:t>Het verrijken van iemands huidige baan door te onderhandelen om meer aantrekkelijke taken op zich te nemen; het schrijven van de ideale functiebeschrijving of  het nadenken over de componenten ervan die kunnen worden geïmplementeerd, zelfstandig of met ondersteuning</a:t>
          </a:r>
          <a:endParaRPr lang="en-US" sz="2200" kern="1200" dirty="0"/>
        </a:p>
      </dsp:txBody>
      <dsp:txXfrm>
        <a:off x="0" y="1334883"/>
        <a:ext cx="10091737" cy="1267657"/>
      </dsp:txXfrm>
    </dsp:sp>
    <dsp:sp modelId="{A6DAC2AD-3271-4E0B-866B-F947ABCDE6C7}">
      <dsp:nvSpPr>
        <dsp:cNvPr id="0" name=""/>
        <dsp:cNvSpPr/>
      </dsp:nvSpPr>
      <dsp:spPr>
        <a:xfrm>
          <a:off x="2082961" y="2665923"/>
          <a:ext cx="5925814" cy="1267657"/>
        </a:xfrm>
        <a:prstGeom prst="rect">
          <a:avLst/>
        </a:prstGeom>
        <a:solidFill>
          <a:schemeClr val="accent2">
            <a:hueOff val="-1433582"/>
            <a:satOff val="-34544"/>
            <a:lumOff val="-2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nl-NL" sz="2200" kern="1200" dirty="0"/>
            <a:t>Betrokkenheid bij en deelname aan vormen van ‘</a:t>
          </a:r>
          <a:r>
            <a:rPr lang="en-US" sz="2200" kern="1200" dirty="0"/>
            <a:t>organizational citizenship’ </a:t>
          </a:r>
          <a:r>
            <a:rPr lang="en-US" sz="2200" kern="1200" dirty="0" err="1"/>
            <a:t>en</a:t>
          </a:r>
          <a:r>
            <a:rPr lang="en-US" sz="2200" kern="1200" dirty="0"/>
            <a:t> </a:t>
          </a:r>
          <a:r>
            <a:rPr lang="en-US" sz="2200" kern="1200" dirty="0" err="1"/>
            <a:t>andere</a:t>
          </a:r>
          <a:r>
            <a:rPr lang="en-US" sz="2200" kern="1200" dirty="0"/>
            <a:t> </a:t>
          </a:r>
          <a:r>
            <a:rPr lang="en-US" sz="2200" kern="1200" dirty="0" err="1"/>
            <a:t>organisatiebrede</a:t>
          </a:r>
          <a:r>
            <a:rPr lang="en-US" sz="2200" kern="1200" dirty="0"/>
            <a:t> </a:t>
          </a:r>
          <a:r>
            <a:rPr lang="en-US" sz="2200" kern="1200" dirty="0" err="1"/>
            <a:t>activiteiten</a:t>
          </a:r>
          <a:r>
            <a:rPr lang="en-US" sz="2200" kern="1200" dirty="0"/>
            <a:t> (</a:t>
          </a:r>
          <a:r>
            <a:rPr lang="en-US" sz="2200" kern="1200" dirty="0" err="1"/>
            <a:t>bijv</a:t>
          </a:r>
          <a:r>
            <a:rPr lang="en-US" sz="2200" kern="1200" dirty="0"/>
            <a:t>. </a:t>
          </a:r>
          <a:r>
            <a:rPr lang="en-US" sz="2200" kern="1200" dirty="0" err="1"/>
            <a:t>Mentoraat</a:t>
          </a:r>
          <a:r>
            <a:rPr lang="en-US" sz="2200" kern="1200" dirty="0"/>
            <a:t>)</a:t>
          </a:r>
        </a:p>
      </dsp:txBody>
      <dsp:txXfrm>
        <a:off x="2082961" y="2665923"/>
        <a:ext cx="5925814" cy="1267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91D48-D7BA-4548-A2B2-CFB96319E859}">
      <dsp:nvSpPr>
        <dsp:cNvPr id="0" name=""/>
        <dsp:cNvSpPr/>
      </dsp:nvSpPr>
      <dsp:spPr>
        <a:xfrm>
          <a:off x="2975" y="611651"/>
          <a:ext cx="1522032" cy="69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noProof="0" dirty="0" err="1"/>
            <a:t>Technologische</a:t>
          </a:r>
          <a:r>
            <a:rPr lang="en-US" sz="1200" kern="1200" noProof="0" dirty="0"/>
            <a:t> </a:t>
          </a:r>
          <a:r>
            <a:rPr lang="en-US" sz="1200" kern="1200" noProof="0" dirty="0" err="1"/>
            <a:t>veranderingen</a:t>
          </a:r>
          <a:r>
            <a:rPr lang="en-US" sz="1200" kern="1200" noProof="0" dirty="0"/>
            <a:t>
</a:t>
          </a:r>
        </a:p>
      </dsp:txBody>
      <dsp:txXfrm>
        <a:off x="2975" y="611651"/>
        <a:ext cx="1522032" cy="697950"/>
      </dsp:txXfrm>
    </dsp:sp>
    <dsp:sp modelId="{D40026BB-305C-4920-B7C9-56271612FE36}">
      <dsp:nvSpPr>
        <dsp:cNvPr id="0" name=""/>
        <dsp:cNvSpPr/>
      </dsp:nvSpPr>
      <dsp:spPr>
        <a:xfrm>
          <a:off x="1525008" y="611651"/>
          <a:ext cx="304406" cy="6979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2320F-5638-4E0A-80D5-A6C1FA62D587}">
      <dsp:nvSpPr>
        <dsp:cNvPr id="0" name=""/>
        <dsp:cNvSpPr/>
      </dsp:nvSpPr>
      <dsp:spPr>
        <a:xfrm>
          <a:off x="1951177" y="611651"/>
          <a:ext cx="4139929" cy="697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nl-NL" sz="1200" kern="1200" noProof="0" dirty="0"/>
            <a:t>Nieuwe vaardigheden voor nieuwe en veranderende taken en beroepen
</a:t>
          </a:r>
          <a:endParaRPr lang="en-US" sz="1200" kern="1200" noProof="0" dirty="0"/>
        </a:p>
      </dsp:txBody>
      <dsp:txXfrm>
        <a:off x="1951177" y="611651"/>
        <a:ext cx="4139929" cy="697950"/>
      </dsp:txXfrm>
    </dsp:sp>
    <dsp:sp modelId="{230537E5-E96B-48BE-9573-87D2EF45A66B}">
      <dsp:nvSpPr>
        <dsp:cNvPr id="0" name=""/>
        <dsp:cNvSpPr/>
      </dsp:nvSpPr>
      <dsp:spPr>
        <a:xfrm>
          <a:off x="2975" y="1352801"/>
          <a:ext cx="1522032" cy="69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noProof="0" dirty="0" err="1"/>
            <a:t>Demografische</a:t>
          </a:r>
          <a:r>
            <a:rPr lang="en-US" sz="1200" kern="1200" noProof="0" dirty="0"/>
            <a:t> </a:t>
          </a:r>
          <a:r>
            <a:rPr lang="en-US" sz="1200" kern="1200" noProof="0" dirty="0" err="1"/>
            <a:t>veranderingen</a:t>
          </a:r>
          <a:r>
            <a:rPr lang="en-US" sz="1200" kern="1200" noProof="0" dirty="0"/>
            <a:t>
</a:t>
          </a:r>
        </a:p>
      </dsp:txBody>
      <dsp:txXfrm>
        <a:off x="2975" y="1352801"/>
        <a:ext cx="1522032" cy="697950"/>
      </dsp:txXfrm>
    </dsp:sp>
    <dsp:sp modelId="{9D1772D9-1FEA-4338-BAB4-ECE37B1EC8C4}">
      <dsp:nvSpPr>
        <dsp:cNvPr id="0" name=""/>
        <dsp:cNvSpPr/>
      </dsp:nvSpPr>
      <dsp:spPr>
        <a:xfrm>
          <a:off x="1525008" y="1352801"/>
          <a:ext cx="304406" cy="6979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B2137-1844-4FE3-9331-EFB811F77426}">
      <dsp:nvSpPr>
        <dsp:cNvPr id="0" name=""/>
        <dsp:cNvSpPr/>
      </dsp:nvSpPr>
      <dsp:spPr>
        <a:xfrm>
          <a:off x="1951177" y="1352801"/>
          <a:ext cx="4139929" cy="697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dirty="0" err="1"/>
            <a:t>Vaardigheden</a:t>
          </a:r>
          <a:r>
            <a:rPr lang="en-US" sz="1200" kern="1200" noProof="0" dirty="0"/>
            <a:t> </a:t>
          </a:r>
          <a:r>
            <a:rPr lang="en-US" sz="1200" kern="1200" noProof="0" dirty="0" err="1"/>
            <a:t>bijwerken</a:t>
          </a:r>
          <a:r>
            <a:rPr lang="en-US" sz="1200" kern="1200" noProof="0" dirty="0"/>
            <a:t>
</a:t>
          </a:r>
        </a:p>
      </dsp:txBody>
      <dsp:txXfrm>
        <a:off x="1951177" y="1352801"/>
        <a:ext cx="4139929" cy="697950"/>
      </dsp:txXfrm>
    </dsp:sp>
    <dsp:sp modelId="{80DF1101-C9B9-4452-A1D7-AE8DDC88F4F5}">
      <dsp:nvSpPr>
        <dsp:cNvPr id="0" name=""/>
        <dsp:cNvSpPr/>
      </dsp:nvSpPr>
      <dsp:spPr>
        <a:xfrm>
          <a:off x="2975" y="2183283"/>
          <a:ext cx="1522032" cy="51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noProof="0" dirty="0" err="1"/>
            <a:t>Globalisering</a:t>
          </a:r>
          <a:r>
            <a:rPr lang="en-US" sz="1200" kern="1200" noProof="0" dirty="0"/>
            <a:t>
</a:t>
          </a:r>
        </a:p>
      </dsp:txBody>
      <dsp:txXfrm>
        <a:off x="2975" y="2183283"/>
        <a:ext cx="1522032" cy="519750"/>
      </dsp:txXfrm>
    </dsp:sp>
    <dsp:sp modelId="{4B32D57E-BE2C-45A5-A65A-90446E078BEB}">
      <dsp:nvSpPr>
        <dsp:cNvPr id="0" name=""/>
        <dsp:cNvSpPr/>
      </dsp:nvSpPr>
      <dsp:spPr>
        <a:xfrm>
          <a:off x="1525008" y="2093951"/>
          <a:ext cx="304406" cy="69841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40C385-0704-4669-818C-08D515689C0D}">
      <dsp:nvSpPr>
        <dsp:cNvPr id="0" name=""/>
        <dsp:cNvSpPr/>
      </dsp:nvSpPr>
      <dsp:spPr>
        <a:xfrm>
          <a:off x="1951177" y="2093951"/>
          <a:ext cx="4139929" cy="698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nl-NL" sz="1200" kern="1200" noProof="0" dirty="0"/>
            <a:t>Complexe vaardigheden - inclusief interpersoonlijke en multitaskingvaardigheden
</a:t>
          </a:r>
          <a:endParaRPr lang="en-US" sz="1200" kern="1200" noProof="0" dirty="0"/>
        </a:p>
      </dsp:txBody>
      <dsp:txXfrm>
        <a:off x="1951177" y="2093951"/>
        <a:ext cx="4139929" cy="698414"/>
      </dsp:txXfrm>
    </dsp:sp>
    <dsp:sp modelId="{AF973010-0BBA-4496-AFB2-851DC3742AB7}">
      <dsp:nvSpPr>
        <dsp:cNvPr id="0" name=""/>
        <dsp:cNvSpPr/>
      </dsp:nvSpPr>
      <dsp:spPr>
        <a:xfrm>
          <a:off x="2975" y="2924897"/>
          <a:ext cx="1522032" cy="51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noProof="0" dirty="0" err="1"/>
            <a:t>Klimaatverandering</a:t>
          </a:r>
          <a:r>
            <a:rPr lang="en-US" sz="1200" kern="1200" noProof="0" dirty="0"/>
            <a:t>
</a:t>
          </a:r>
        </a:p>
      </dsp:txBody>
      <dsp:txXfrm>
        <a:off x="2975" y="2924897"/>
        <a:ext cx="1522032" cy="519750"/>
      </dsp:txXfrm>
    </dsp:sp>
    <dsp:sp modelId="{F3F69513-F9BF-4613-8269-07AA017B1A78}">
      <dsp:nvSpPr>
        <dsp:cNvPr id="0" name=""/>
        <dsp:cNvSpPr/>
      </dsp:nvSpPr>
      <dsp:spPr>
        <a:xfrm>
          <a:off x="1525008" y="2835565"/>
          <a:ext cx="304406" cy="69841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39A4C3-21AE-4EE5-B77D-C463EF4D6A84}">
      <dsp:nvSpPr>
        <dsp:cNvPr id="0" name=""/>
        <dsp:cNvSpPr/>
      </dsp:nvSpPr>
      <dsp:spPr>
        <a:xfrm>
          <a:off x="1951177" y="2835565"/>
          <a:ext cx="4139929" cy="698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nl-NL" sz="1200" kern="1200" noProof="0" dirty="0"/>
            <a:t>Nieuwe vaardigheden voor nieuwe en veranderende taken en beroepen
</a:t>
          </a:r>
          <a:endParaRPr lang="en-US" sz="1200" kern="1200" dirty="0"/>
        </a:p>
      </dsp:txBody>
      <dsp:txXfrm>
        <a:off x="1951177" y="2835565"/>
        <a:ext cx="4139929" cy="698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535697"/>
          <a:ext cx="10515600"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525780" y="21823"/>
          <a:ext cx="9257755" cy="7352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nl-NL" sz="2000" kern="1200" noProof="0" dirty="0"/>
            <a:t>Er is een sterke behoefte aan loopbaandienstverlening voor alle leeftijden</a:t>
          </a:r>
          <a:endParaRPr lang="en-US" sz="2000" kern="1200" dirty="0"/>
        </a:p>
      </dsp:txBody>
      <dsp:txXfrm>
        <a:off x="561673" y="57716"/>
        <a:ext cx="9185969" cy="663487"/>
      </dsp:txXfrm>
    </dsp:sp>
    <dsp:sp modelId="{446235DF-6EC5-41F0-8406-4A23A5A5266A}">
      <dsp:nvSpPr>
        <dsp:cNvPr id="0" name=""/>
        <dsp:cNvSpPr/>
      </dsp:nvSpPr>
      <dsp:spPr>
        <a:xfrm>
          <a:off x="0" y="1521333"/>
          <a:ext cx="10515600" cy="378000"/>
        </a:xfrm>
        <a:prstGeom prst="rect">
          <a:avLst/>
        </a:prstGeom>
        <a:solidFill>
          <a:schemeClr val="lt1">
            <a:alpha val="90000"/>
            <a:hueOff val="0"/>
            <a:satOff val="0"/>
            <a:lumOff val="0"/>
            <a:alphaOff val="0"/>
          </a:schemeClr>
        </a:solidFill>
        <a:ln w="12700" cap="flat" cmpd="sng" algn="ctr">
          <a:solidFill>
            <a:schemeClr val="accent3">
              <a:hueOff val="224959"/>
              <a:satOff val="11515"/>
              <a:lumOff val="48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525780" y="994697"/>
          <a:ext cx="9277482" cy="748035"/>
        </a:xfrm>
        <a:prstGeom prst="roundRect">
          <a:avLst/>
        </a:prstGeom>
        <a:solidFill>
          <a:schemeClr val="accent3">
            <a:hueOff val="224959"/>
            <a:satOff val="11515"/>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nl-NL" sz="2000" kern="1200" dirty="0"/>
            <a:t>Er is een toename van ouderen die actief blijven op de arbeidsmarkt. Dat vaagt om ondersteuning van ouderen bij loopbaanvragen.</a:t>
          </a:r>
          <a:endParaRPr lang="en-US" sz="2000" kern="1200" dirty="0"/>
        </a:p>
      </dsp:txBody>
      <dsp:txXfrm>
        <a:off x="562296" y="1031213"/>
        <a:ext cx="9204450" cy="675003"/>
      </dsp:txXfrm>
    </dsp:sp>
    <dsp:sp modelId="{CEE6B0D3-78E6-4054-86F7-9D7C0C92582F}">
      <dsp:nvSpPr>
        <dsp:cNvPr id="0" name=""/>
        <dsp:cNvSpPr/>
      </dsp:nvSpPr>
      <dsp:spPr>
        <a:xfrm>
          <a:off x="0" y="2508341"/>
          <a:ext cx="10515600" cy="378000"/>
        </a:xfrm>
        <a:prstGeom prst="rect">
          <a:avLst/>
        </a:prstGeom>
        <a:solidFill>
          <a:schemeClr val="lt1">
            <a:alpha val="90000"/>
            <a:hueOff val="0"/>
            <a:satOff val="0"/>
            <a:lumOff val="0"/>
            <a:alphaOff val="0"/>
          </a:schemeClr>
        </a:solidFill>
        <a:ln w="12700" cap="flat" cmpd="sng" algn="ctr">
          <a:solidFill>
            <a:schemeClr val="accent3">
              <a:hueOff val="449917"/>
              <a:satOff val="23029"/>
              <a:lumOff val="96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525780" y="1980333"/>
          <a:ext cx="9300301" cy="749408"/>
        </a:xfrm>
        <a:prstGeom prst="roundRect">
          <a:avLst/>
        </a:prstGeom>
        <a:solidFill>
          <a:schemeClr val="accent3">
            <a:hueOff val="449917"/>
            <a:satOff val="23029"/>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nl-NL" sz="2000" kern="1200" dirty="0"/>
            <a:t>Genderkwesties – er is behoefte aan een verhoging van de arbeidsparticipatie van vrouwen</a:t>
          </a:r>
          <a:endParaRPr lang="en-US" sz="2000" kern="1200" dirty="0"/>
        </a:p>
      </dsp:txBody>
      <dsp:txXfrm>
        <a:off x="562363" y="2016916"/>
        <a:ext cx="9227135" cy="676242"/>
      </dsp:txXfrm>
    </dsp:sp>
    <dsp:sp modelId="{BA6A23BB-5507-4F96-AB84-E1E15289B8B8}">
      <dsp:nvSpPr>
        <dsp:cNvPr id="0" name=""/>
        <dsp:cNvSpPr/>
      </dsp:nvSpPr>
      <dsp:spPr>
        <a:xfrm>
          <a:off x="0" y="3657365"/>
          <a:ext cx="10515600" cy="378000"/>
        </a:xfrm>
        <a:prstGeom prst="rect">
          <a:avLst/>
        </a:prstGeom>
        <a:solidFill>
          <a:schemeClr val="lt1">
            <a:alpha val="90000"/>
            <a:hueOff val="0"/>
            <a:satOff val="0"/>
            <a:lumOff val="0"/>
            <a:alphaOff val="0"/>
          </a:schemeClr>
        </a:solidFill>
        <a:ln w="12700" cap="flat" cmpd="sng" algn="ctr">
          <a:solidFill>
            <a:schemeClr val="accent3">
              <a:hueOff val="674876"/>
              <a:satOff val="34544"/>
              <a:lumOff val="145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525780" y="2967341"/>
          <a:ext cx="9346086" cy="911424"/>
        </a:xfrm>
        <a:prstGeom prst="roundRect">
          <a:avLst/>
        </a:prstGeom>
        <a:solidFill>
          <a:schemeClr val="accent3">
            <a:hueOff val="674876"/>
            <a:satOff val="34544"/>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nl-NL" sz="2000" kern="1200" dirty="0"/>
            <a:t>Er is behoefte aan specifieke loopbaandienstverlening voor (</a:t>
          </a:r>
          <a:r>
            <a:rPr lang="nl-NL" sz="2000" kern="1200" dirty="0" err="1"/>
            <a:t>arbeids</a:t>
          </a:r>
          <a:r>
            <a:rPr lang="nl-NL" sz="2000" kern="1200" dirty="0"/>
            <a:t>)migranten, voor mensen met een arbeidsbeperking en voor andere kwetsbare groepen op de arbeidsmarkt.</a:t>
          </a:r>
          <a:endParaRPr lang="en-US" sz="2000" kern="1200" dirty="0"/>
        </a:p>
      </dsp:txBody>
      <dsp:txXfrm>
        <a:off x="570272" y="3011833"/>
        <a:ext cx="9257102" cy="822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639222"/>
          <a:ext cx="10515600"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525780" y="125348"/>
          <a:ext cx="9372659" cy="7352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nl-NL" sz="1600" kern="1200" dirty="0"/>
            <a:t>Begeleiding moet een actieve rol spelen bij het creëren van opleidings- en onderwijsmogelijkheden met een positieve bijdrage op milieugebied</a:t>
          </a:r>
          <a:endParaRPr lang="en-US" sz="1600" kern="1200" dirty="0"/>
        </a:p>
      </dsp:txBody>
      <dsp:txXfrm>
        <a:off x="561673" y="161241"/>
        <a:ext cx="9300873" cy="663487"/>
      </dsp:txXfrm>
    </dsp:sp>
    <dsp:sp modelId="{446235DF-6EC5-41F0-8406-4A23A5A5266A}">
      <dsp:nvSpPr>
        <dsp:cNvPr id="0" name=""/>
        <dsp:cNvSpPr/>
      </dsp:nvSpPr>
      <dsp:spPr>
        <a:xfrm>
          <a:off x="0" y="1624857"/>
          <a:ext cx="10515600" cy="378000"/>
        </a:xfrm>
        <a:prstGeom prst="rect">
          <a:avLst/>
        </a:prstGeom>
        <a:solidFill>
          <a:schemeClr val="lt1">
            <a:alpha val="90000"/>
            <a:hueOff val="0"/>
            <a:satOff val="0"/>
            <a:lumOff val="0"/>
            <a:alphaOff val="0"/>
          </a:schemeClr>
        </a:solidFill>
        <a:ln w="12700" cap="flat" cmpd="sng" algn="ctr">
          <a:solidFill>
            <a:schemeClr val="accent4">
              <a:hueOff val="383341"/>
              <a:satOff val="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525780" y="1098222"/>
          <a:ext cx="9372659" cy="748035"/>
        </a:xfrm>
        <a:prstGeom prst="roundRect">
          <a:avLst/>
        </a:prstGeom>
        <a:solidFill>
          <a:schemeClr val="accent4">
            <a:hueOff val="383341"/>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nl-NL" sz="1600" kern="1200" dirty="0"/>
            <a:t>Begeleiding moet worden gemeten, niet alleen aan de hand van een economische maatstaf, maar ook aan de hand van een </a:t>
          </a:r>
          <a:r>
            <a:rPr lang="nl-NL" sz="1600" kern="1200" dirty="0">
              <a:solidFill>
                <a:srgbClr val="00B050"/>
              </a:solidFill>
            </a:rPr>
            <a:t>groene</a:t>
          </a:r>
          <a:r>
            <a:rPr lang="nl-NL" sz="1600" kern="1200" dirty="0"/>
            <a:t> boekhouding (d.w.z. door milieudoelstellingen te relateren aan voorlichtingsactiviteiten)</a:t>
          </a:r>
          <a:endParaRPr lang="en-US" sz="1600" kern="1200" dirty="0"/>
        </a:p>
      </dsp:txBody>
      <dsp:txXfrm>
        <a:off x="562296" y="1134738"/>
        <a:ext cx="9299627" cy="675003"/>
      </dsp:txXfrm>
    </dsp:sp>
    <dsp:sp modelId="{CEE6B0D3-78E6-4054-86F7-9D7C0C92582F}">
      <dsp:nvSpPr>
        <dsp:cNvPr id="0" name=""/>
        <dsp:cNvSpPr/>
      </dsp:nvSpPr>
      <dsp:spPr>
        <a:xfrm>
          <a:off x="0" y="2611865"/>
          <a:ext cx="10515600" cy="378000"/>
        </a:xfrm>
        <a:prstGeom prst="rect">
          <a:avLst/>
        </a:prstGeom>
        <a:solidFill>
          <a:schemeClr val="lt1">
            <a:alpha val="90000"/>
            <a:hueOff val="0"/>
            <a:satOff val="0"/>
            <a:lumOff val="0"/>
            <a:alphaOff val="0"/>
          </a:schemeClr>
        </a:solidFill>
        <a:ln w="12700" cap="flat" cmpd="sng" algn="ctr">
          <a:solidFill>
            <a:schemeClr val="accent4">
              <a:hueOff val="766681"/>
              <a:satOff val="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525780" y="2083857"/>
          <a:ext cx="9372659" cy="749408"/>
        </a:xfrm>
        <a:prstGeom prst="roundRect">
          <a:avLst/>
        </a:prstGeom>
        <a:solidFill>
          <a:schemeClr val="accent4">
            <a:hueOff val="766681"/>
            <a:satOff val="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nl-NL" sz="1600" kern="1200" dirty="0"/>
            <a:t>De begeleiding moet rekening houden met en bewustzijn creëren van de milieueffecten van loopbaankeuzes. Informatiemateriaal over carrièremogelijkheden moet milieuaspecten omvatten.</a:t>
          </a:r>
          <a:endParaRPr lang="en-US" sz="1600" kern="1200" dirty="0"/>
        </a:p>
      </dsp:txBody>
      <dsp:txXfrm>
        <a:off x="562363" y="2120440"/>
        <a:ext cx="9299493" cy="676242"/>
      </dsp:txXfrm>
    </dsp:sp>
    <dsp:sp modelId="{BA6A23BB-5507-4F96-AB84-E1E15289B8B8}">
      <dsp:nvSpPr>
        <dsp:cNvPr id="0" name=""/>
        <dsp:cNvSpPr/>
      </dsp:nvSpPr>
      <dsp:spPr>
        <a:xfrm>
          <a:off x="0" y="3553840"/>
          <a:ext cx="10515600" cy="378000"/>
        </a:xfrm>
        <a:prstGeom prst="rect">
          <a:avLst/>
        </a:prstGeom>
        <a:solidFill>
          <a:schemeClr val="lt1">
            <a:alpha val="90000"/>
            <a:hueOff val="0"/>
            <a:satOff val="0"/>
            <a:lumOff val="0"/>
            <a:alphaOff val="0"/>
          </a:schemeClr>
        </a:solidFill>
        <a:ln w="12700" cap="flat" cmpd="sng" algn="ctr">
          <a:solidFill>
            <a:schemeClr val="accent4">
              <a:hueOff val="1150022"/>
              <a:satOff val="0"/>
              <a:lumOff val="-17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525780" y="3070865"/>
          <a:ext cx="9372659" cy="704375"/>
        </a:xfrm>
        <a:prstGeom prst="roundRect">
          <a:avLst/>
        </a:prstGeom>
        <a:solidFill>
          <a:schemeClr val="accent4">
            <a:hueOff val="1150022"/>
            <a:satOff val="0"/>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nl-NL" sz="1600" kern="1200" dirty="0"/>
            <a:t>Begeleiders moeten reflecteren op hun eigen gedrag: hoe groen zijn mijn eigen routines: afval recyclen, energieverbruik verminderen, enz.</a:t>
          </a:r>
          <a:endParaRPr lang="en-US" sz="1600" kern="1200" dirty="0"/>
        </a:p>
      </dsp:txBody>
      <dsp:txXfrm>
        <a:off x="560165" y="3105250"/>
        <a:ext cx="9303889" cy="6356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2022-09-13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‹nr.›</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0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851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46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19</a:t>
            </a:fld>
            <a:endParaRPr lang="lt-LT"/>
          </a:p>
        </p:txBody>
      </p:sp>
    </p:spTree>
    <p:extLst>
      <p:ext uri="{BB962C8B-B14F-4D97-AF65-F5344CB8AC3E}">
        <p14:creationId xmlns:p14="http://schemas.microsoft.com/office/powerpoint/2010/main" val="38018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03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07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76748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23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23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11</a:t>
            </a:fld>
            <a:endParaRPr lang="lt-LT"/>
          </a:p>
        </p:txBody>
      </p:sp>
    </p:spTree>
    <p:extLst>
      <p:ext uri="{BB962C8B-B14F-4D97-AF65-F5344CB8AC3E}">
        <p14:creationId xmlns:p14="http://schemas.microsoft.com/office/powerpoint/2010/main" val="33664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97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394157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‹nr.›</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data.europa.eu/doi/10.2801/318103"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45820" y="924243"/>
            <a:ext cx="10736580" cy="2387600"/>
          </a:xfrm>
        </p:spPr>
        <p:txBody>
          <a:bodyPr>
            <a:normAutofit fontScale="90000"/>
          </a:bodyPr>
          <a:lstStyle/>
          <a:p>
            <a:r>
              <a:rPr lang="en-US" dirty="0"/>
              <a:t>De </a:t>
            </a:r>
            <a:r>
              <a:rPr lang="en-US" dirty="0" err="1"/>
              <a:t>rol</a:t>
            </a:r>
            <a:r>
              <a:rPr lang="en-US" dirty="0"/>
              <a:t> van </a:t>
            </a:r>
            <a:r>
              <a:rPr lang="en-US" dirty="0" err="1"/>
              <a:t>arbeidsmarkt-informatie</a:t>
            </a:r>
            <a:r>
              <a:rPr lang="en-US" dirty="0"/>
              <a:t> in </a:t>
            </a:r>
            <a:r>
              <a:rPr lang="en-US" dirty="0" err="1"/>
              <a:t>loopbaan-dienstverlening</a:t>
            </a:r>
            <a:endParaRPr lang="en-US"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D57F8620-E664-4690-96B5-CEE57C561320}"/>
              </a:ext>
            </a:extLst>
          </p:cNvPr>
          <p:cNvSpPr txBox="1"/>
          <p:nvPr/>
        </p:nvSpPr>
        <p:spPr>
          <a:xfrm>
            <a:off x="841829" y="3768876"/>
            <a:ext cx="436396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cs typeface="Segoe UI"/>
              </a:rPr>
              <a:t>Aleksandra </a:t>
            </a:r>
            <a:r>
              <a:rPr lang="en-US" sz="2400" b="1" dirty="0" err="1">
                <a:solidFill>
                  <a:srgbClr val="FFFFFF"/>
                </a:solidFill>
                <a:cs typeface="Segoe UI"/>
              </a:rPr>
              <a:t>Djurovic</a:t>
            </a:r>
            <a:endParaRPr lang="sr-Latn-RS" sz="2400" b="1" dirty="0">
              <a:solidFill>
                <a:srgbClr val="FFFFFF"/>
              </a:solidFill>
              <a:cs typeface="Segoe UI"/>
            </a:endParaRPr>
          </a:p>
          <a:p>
            <a:r>
              <a:rPr lang="sr-Latn-RS" sz="2400" b="1" dirty="0" err="1">
                <a:solidFill>
                  <a:srgbClr val="FFFFFF"/>
                </a:solidFill>
                <a:cs typeface="Segoe UI"/>
              </a:rPr>
              <a:t>Belgrade</a:t>
            </a:r>
            <a:r>
              <a:rPr lang="sr-Latn-RS" sz="2400" b="1" dirty="0">
                <a:solidFill>
                  <a:srgbClr val="FFFFFF"/>
                </a:solidFill>
                <a:cs typeface="Segoe UI"/>
              </a:rPr>
              <a:t> </a:t>
            </a:r>
            <a:r>
              <a:rPr lang="sr-Latn-RS" sz="2400" b="1" dirty="0" err="1">
                <a:solidFill>
                  <a:srgbClr val="FFFFFF"/>
                </a:solidFill>
                <a:cs typeface="Segoe UI"/>
              </a:rPr>
              <a:t>Open</a:t>
            </a:r>
            <a:r>
              <a:rPr lang="sr-Latn-RS" sz="2400" b="1" dirty="0">
                <a:solidFill>
                  <a:srgbClr val="FFFFFF"/>
                </a:solidFill>
                <a:cs typeface="Segoe UI"/>
              </a:rPr>
              <a:t> </a:t>
            </a:r>
            <a:r>
              <a:rPr lang="sr-Latn-RS" sz="2400" b="1" dirty="0" err="1">
                <a:solidFill>
                  <a:srgbClr val="FFFFFF"/>
                </a:solidFill>
                <a:cs typeface="Segoe UI"/>
              </a:rPr>
              <a:t>School</a:t>
            </a:r>
            <a:r>
              <a:rPr lang="sr-Latn-RS" sz="2400" b="1" dirty="0">
                <a:solidFill>
                  <a:srgbClr val="FFFFFF"/>
                </a:solidFill>
                <a:cs typeface="Segoe UI"/>
              </a:rPr>
              <a:t> </a:t>
            </a:r>
            <a:r>
              <a:rPr lang="sr-Latn-RS" sz="2400" b="1" dirty="0" err="1">
                <a:solidFill>
                  <a:srgbClr val="FFFFFF"/>
                </a:solidFill>
                <a:cs typeface="Segoe UI"/>
              </a:rPr>
              <a:t>team</a:t>
            </a:r>
            <a:r>
              <a:rPr lang="en-US" sz="2400" dirty="0">
                <a:cs typeface="Segoe UI"/>
              </a:rPr>
              <a:t>​</a:t>
            </a:r>
            <a:endParaRPr lang="en-US" sz="2400" dirty="0">
              <a:ea typeface="Open Sans Light"/>
              <a:cs typeface="Segoe UI"/>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13" y="1009185"/>
            <a:ext cx="10515600" cy="678815"/>
          </a:xfrm>
          <a:prstGeom prst="rect">
            <a:avLst/>
          </a:prstGeom>
          <a:noFill/>
          <a:ln>
            <a:noFill/>
          </a:ln>
        </p:spPr>
        <p:txBody>
          <a:bodyPr spcFirstLastPara="1" wrap="square" lIns="91425" tIns="45700" rIns="91425" bIns="45700" anchor="b" anchorCtr="0">
            <a:normAutofit fontScale="90000"/>
          </a:bodyPr>
          <a:lstStyle/>
          <a:p>
            <a:r>
              <a:rPr lang="nl-NL" dirty="0"/>
              <a:t>Loopbaankwesties aanpakken in de context van demografische veranderingen op de arbeidsmarkt</a:t>
            </a:r>
            <a:endParaRPr lang="sr-Latn-RS"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947867" y="2535286"/>
            <a:ext cx="6867665" cy="2215951"/>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nl-NL" sz="2400" dirty="0"/>
              <a:t>Demografische veranderingen, zoals ontgroening, vergrijzing, arbeidsmigratie creëren uitdagingen voor professionals op de arbeidsmarkt en bij loopbaandienstverlening aan werkenden en werkzoekenden.</a:t>
            </a:r>
            <a:endParaRPr lang="sr-Latn-R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234" y="2726362"/>
            <a:ext cx="1993725" cy="1329267"/>
          </a:xfrm>
          <a:prstGeom prst="rect">
            <a:avLst/>
          </a:prstGeom>
        </p:spPr>
      </p:pic>
    </p:spTree>
    <p:extLst>
      <p:ext uri="{BB962C8B-B14F-4D97-AF65-F5344CB8AC3E}">
        <p14:creationId xmlns:p14="http://schemas.microsoft.com/office/powerpoint/2010/main" val="300142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902937"/>
            <a:ext cx="10515600" cy="678815"/>
          </a:xfrm>
        </p:spPr>
        <p:txBody>
          <a:bodyPr>
            <a:normAutofit fontScale="90000"/>
          </a:bodyPr>
          <a:lstStyle/>
          <a:p>
            <a:r>
              <a:rPr lang="nl-NL" dirty="0"/>
              <a:t>Loopbaankwesties aanpakken in de context van demografische veranderingen op de arbeidsmarkt</a:t>
            </a:r>
            <a:endParaRPr lang="en-US"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77034755"/>
              </p:ext>
            </p:extLst>
          </p:nvPr>
        </p:nvGraphicFramePr>
        <p:xfrm>
          <a:off x="836613" y="1728216"/>
          <a:ext cx="10515600"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04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199" y="843745"/>
            <a:ext cx="11189677"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nl-NL" dirty="0"/>
              <a:t>Het ingaan op de effecten van klimaatverandering op loopbanen door middel van green </a:t>
            </a:r>
            <a:r>
              <a:rPr lang="nl-NL" dirty="0" err="1"/>
              <a:t>guidance</a:t>
            </a:r>
            <a:r>
              <a:rPr lang="nl-NL" dirty="0"/>
              <a:t>’</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2082362" y="2107004"/>
            <a:ext cx="9406899" cy="4201110"/>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n-US" sz="2000" dirty="0">
                <a:solidFill>
                  <a:schemeClr val="dk1"/>
                </a:solidFill>
                <a:latin typeface="Calibri"/>
                <a:ea typeface="Calibri"/>
                <a:cs typeface="Calibri"/>
                <a:sym typeface="Calibri"/>
              </a:rPr>
              <a:t>Green guidance </a:t>
            </a:r>
            <a:r>
              <a:rPr lang="nl-NL" sz="2000" dirty="0">
                <a:solidFill>
                  <a:schemeClr val="dk1"/>
                </a:solidFill>
                <a:latin typeface="Calibri"/>
                <a:ea typeface="Calibri"/>
                <a:cs typeface="Calibri"/>
                <a:sym typeface="Calibri"/>
              </a:rPr>
              <a:t>houdt zich bezig met duurzame ontwikkeling, milieubewustheid en verantwoordelijkheid voor het ecosysteem. </a:t>
            </a:r>
            <a:endParaRPr sz="1600" dirty="0"/>
          </a:p>
          <a:p>
            <a:pPr lvl="0">
              <a:lnSpc>
                <a:spcPct val="115000"/>
              </a:lnSpc>
              <a:spcBef>
                <a:spcPts val="2400"/>
              </a:spcBef>
              <a:buClr>
                <a:srgbClr val="FF7F2A"/>
              </a:buClr>
              <a:buSzPts val="3000"/>
            </a:pPr>
            <a:r>
              <a:rPr lang="nl-NL" sz="2000" dirty="0">
                <a:solidFill>
                  <a:schemeClr val="dk1"/>
                </a:solidFill>
                <a:latin typeface="Calibri"/>
                <a:ea typeface="Calibri"/>
                <a:cs typeface="Calibri"/>
                <a:sym typeface="Calibri"/>
              </a:rPr>
              <a:t>Het moedigt individuen aan om de milieugevolgen van hun carrièrekeuzes te overwegen en organisaties die hun sociale verantwoordelijkheden serieus nemen en moedigt organisaties aan om meer aandacht te besteden aan duurzaamheidskwesties.
</a:t>
            </a:r>
            <a:r>
              <a:rPr lang="nl-NL" sz="2000" dirty="0">
                <a:solidFill>
                  <a:schemeClr val="dk1"/>
                </a:solidFill>
                <a:latin typeface="Calibri"/>
                <a:ea typeface="Calibri"/>
                <a:cs typeface="Calibri"/>
              </a:rPr>
              <a:t>Een groene uitdaging voor loopbaanbeoefenaars is hoe ze hun klanten betrekken bij het overwegen van het soort wereld waarin ze willen leven en de rol ‘die ze daarin willen spelen.
</a:t>
            </a:r>
            <a:endParaRPr sz="2000" b="0" i="0" u="none" strike="noStrike" cap="none" dirty="0">
              <a:solidFill>
                <a:schemeClr val="dk1"/>
              </a:solidFill>
              <a:latin typeface="Calibri"/>
              <a:ea typeface="Calibri"/>
              <a:cs typeface="Calibri"/>
              <a:sym typeface="Calibri"/>
            </a:endParaRPr>
          </a:p>
        </p:txBody>
      </p:sp>
      <p:sp>
        <p:nvSpPr>
          <p:cNvPr id="6" name="Rectangle 5" descr="Deciduous tree"/>
          <p:cNvSpPr/>
          <p:nvPr/>
        </p:nvSpPr>
        <p:spPr>
          <a:xfrm>
            <a:off x="1299974" y="2107004"/>
            <a:ext cx="670758" cy="69258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Deciduous tree"/>
          <p:cNvSpPr/>
          <p:nvPr/>
        </p:nvSpPr>
        <p:spPr>
          <a:xfrm>
            <a:off x="1299974" y="3069584"/>
            <a:ext cx="670758" cy="692584"/>
          </a:xfrm>
          <a:prstGeom prst="rect">
            <a:avLst/>
          </a:prstGeom>
          <a: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Rectangle 9" descr="Deciduous tree"/>
          <p:cNvSpPr/>
          <p:nvPr/>
        </p:nvSpPr>
        <p:spPr>
          <a:xfrm>
            <a:off x="1299974" y="4346612"/>
            <a:ext cx="670758" cy="692584"/>
          </a:xfrm>
          <a:prstGeom prst="rect">
            <a:avLst/>
          </a:prstGeom>
          <a:blipFill>
            <a:blip r:embed="rId4"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83730021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544195"/>
            <a:ext cx="10704899" cy="678815"/>
          </a:xfrm>
        </p:spPr>
        <p:txBody>
          <a:bodyPr>
            <a:normAutofit fontScale="90000"/>
          </a:bodyPr>
          <a:lstStyle/>
          <a:p>
            <a:r>
              <a:rPr lang="en-US" dirty="0"/>
              <a:t>De </a:t>
            </a:r>
            <a:r>
              <a:rPr lang="en-US" dirty="0" err="1"/>
              <a:t>mogelijke</a:t>
            </a:r>
            <a:r>
              <a:rPr lang="en-US" dirty="0"/>
              <a:t> </a:t>
            </a:r>
            <a:r>
              <a:rPr lang="en-US" dirty="0" err="1"/>
              <a:t>rollen</a:t>
            </a:r>
            <a:r>
              <a:rPr lang="en-US" dirty="0"/>
              <a:t> van green career guidance</a:t>
            </a:r>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54479957"/>
              </p:ext>
            </p:extLst>
          </p:nvPr>
        </p:nvGraphicFramePr>
        <p:xfrm>
          <a:off x="836613" y="1728216"/>
          <a:ext cx="10515600"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53497" y="413039"/>
            <a:ext cx="10515600" cy="678815"/>
          </a:xfrm>
          <a:prstGeom prst="rect">
            <a:avLst/>
          </a:prstGeom>
          <a:noFill/>
          <a:ln>
            <a:noFill/>
          </a:ln>
        </p:spPr>
        <p:txBody>
          <a:bodyPr spcFirstLastPara="1" wrap="square" lIns="91425" tIns="45700" rIns="91425" bIns="45700" anchor="b" anchorCtr="0">
            <a:normAutofit/>
          </a:bodyPr>
          <a:lstStyle/>
          <a:p>
            <a:pPr lvl="0">
              <a:spcBef>
                <a:spcPts val="0"/>
              </a:spcBef>
              <a:buClr>
                <a:schemeClr val="lt1"/>
              </a:buClr>
              <a:buSzPts val="4000"/>
            </a:pPr>
            <a:r>
              <a:rPr lang="nl-NL" dirty="0"/>
              <a:t>Beleid en praktijk in de pandemie</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526661" y="2174835"/>
            <a:ext cx="8880238" cy="4093388"/>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nl-NL" sz="2000"/>
              <a:t>Veel landen hebben geïnvesteerd in loopbaanbegeleiding als onderdeel van hun reactie op de pandemie. 
De snelle invoering van nieuwe technologieën is van essentieel belang geweest voor de loopbaanbegeleiding. 
Er is een toegenomen vraag naar loopbaanbegeleiding, met name de vraag naar arbeidsmarktinformatie, hulp bij het zoeken naar werk, omscholingsmogelijkheden en onderwijs- en opleidingsmogelijkheden. 
Loopbaanbegeleiding kan het herstel na de pandemie ondersteunen. De respondenten bevestigden het potentieel van loopbaanbegeleiding om bij te dragen aan het herstel in termen van efficiënte investeringen in onderwijs, ontwikkeling van vaardigheden, efficiëntie van de arbeidsmarkt en sociale inclusie. 
</a:t>
            </a:r>
            <a:endParaRPr sz="2000" b="0" i="0" u="none" strike="noStrike" cap="none"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8D2FAD39-2E65-48D1-A4D3-C3A2F8D10179}"/>
              </a:ext>
            </a:extLst>
          </p:cNvPr>
          <p:cNvPicPr>
            <a:picLocks noChangeAspect="1"/>
          </p:cNvPicPr>
          <p:nvPr/>
        </p:nvPicPr>
        <p:blipFill rotWithShape="1">
          <a:blip r:embed="rId3"/>
          <a:srcRect r="-2" b="912"/>
          <a:stretch/>
        </p:blipFill>
        <p:spPr>
          <a:xfrm>
            <a:off x="9618772" y="2057248"/>
            <a:ext cx="2258440" cy="3151821"/>
          </a:xfrm>
          <a:prstGeom prst="rect">
            <a:avLst/>
          </a:prstGeom>
        </p:spPr>
      </p:pic>
    </p:spTree>
    <p:extLst>
      <p:ext uri="{BB962C8B-B14F-4D97-AF65-F5344CB8AC3E}">
        <p14:creationId xmlns:p14="http://schemas.microsoft.com/office/powerpoint/2010/main" val="282883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62733" y="739169"/>
            <a:ext cx="10515600" cy="678815"/>
          </a:xfrm>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4000"/>
            </a:pPr>
            <a:r>
              <a:rPr lang="nl-NL" sz="3200" dirty="0"/>
              <a:t>Implicaties voor de loopbaan van loopbaanprofessionals?</a:t>
            </a:r>
            <a:endParaRPr lang="en-US" sz="3200"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4860355" y="1832422"/>
            <a:ext cx="6596398" cy="4339609"/>
          </a:xfrm>
          <a:prstGeom prst="rect">
            <a:avLst/>
          </a:prstGeom>
          <a:noFill/>
          <a:ln>
            <a:noFill/>
          </a:ln>
        </p:spPr>
        <p:txBody>
          <a:bodyPr spcFirstLastPara="1" wrap="square" lIns="91425" tIns="45700" rIns="91425" bIns="45700" anchor="t" anchorCtr="0">
            <a:spAutoFit/>
          </a:bodyPr>
          <a:lstStyle/>
          <a:p>
            <a:pPr marL="285750" indent="-311150">
              <a:lnSpc>
                <a:spcPct val="115000"/>
              </a:lnSpc>
              <a:buClr>
                <a:srgbClr val="FF7F2A"/>
              </a:buClr>
              <a:buSzPts val="3000"/>
              <a:buFont typeface="Calibri"/>
              <a:buChar char="▲"/>
            </a:pPr>
            <a:r>
              <a:rPr lang="nl-NL" sz="2000" dirty="0"/>
              <a:t>Het ontwikkelen van expertise in </a:t>
            </a:r>
            <a:r>
              <a:rPr lang="nl-NL" sz="2000" dirty="0" err="1"/>
              <a:t>high-tech</a:t>
            </a:r>
            <a:r>
              <a:rPr lang="nl-NL" sz="2000" dirty="0"/>
              <a:t> (bijv. gebruik van technologie om zelfevaluaties uit te voeren en loopbaaninformatie te verzamelen) en high-</a:t>
            </a:r>
            <a:r>
              <a:rPr lang="nl-NL" sz="2000" dirty="0" err="1"/>
              <a:t>touch</a:t>
            </a:r>
            <a:r>
              <a:rPr lang="nl-NL" sz="2000" dirty="0"/>
              <a:t> (of helpende) domeinen
Digitale begeleiding moet een kerncompetentie zijn
Technologische ondersteuning kan mogelijk helpen bij meer routinematige aspecten van loopbaanplanning / verandering, terwijl de persoonlijke dienstverlener dan meer tijd heeft om te helpen met bepaalde beslissingsproblemen of met complexere carrièreprobleemscenario's
</a:t>
            </a:r>
            <a:endParaRPr sz="20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332510" y="2488456"/>
            <a:ext cx="4194885" cy="2055836"/>
          </a:xfrm>
          <a:prstGeom prst="rect">
            <a:avLst/>
          </a:prstGeom>
        </p:spPr>
      </p:pic>
    </p:spTree>
    <p:extLst>
      <p:ext uri="{BB962C8B-B14F-4D97-AF65-F5344CB8AC3E}">
        <p14:creationId xmlns:p14="http://schemas.microsoft.com/office/powerpoint/2010/main" val="183972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4488682" y="1608516"/>
            <a:ext cx="7201670" cy="461997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nl-NL" sz="3600" dirty="0">
                <a:solidFill>
                  <a:schemeClr val="tx1">
                    <a:lumMod val="95000"/>
                    <a:lumOff val="5000"/>
                  </a:schemeClr>
                </a:solidFill>
              </a:rPr>
              <a:t>Hoe vind je die informatie?
Hoe kijkt jij daar tegenaan?</a:t>
            </a:r>
          </a:p>
          <a:p>
            <a:pPr algn="r"/>
            <a:r>
              <a:rPr lang="nl-NL" sz="3600" dirty="0">
                <a:solidFill>
                  <a:schemeClr val="tx1">
                    <a:lumMod val="95000"/>
                    <a:lumOff val="5000"/>
                  </a:schemeClr>
                </a:solidFill>
              </a:rPr>
              <a:t>
Welke vaardigheden zullen van vitaal belang zijn? </a:t>
            </a:r>
          </a:p>
          <a:p>
            <a:pPr algn="r"/>
            <a:endParaRPr lang="nl-NL" sz="3600" dirty="0">
              <a:solidFill>
                <a:schemeClr val="tx1">
                  <a:lumMod val="95000"/>
                  <a:lumOff val="5000"/>
                </a:schemeClr>
              </a:solidFill>
            </a:endParaRPr>
          </a:p>
          <a:p>
            <a:pPr algn="r"/>
            <a:r>
              <a:rPr lang="nl-NL" sz="3600" dirty="0">
                <a:solidFill>
                  <a:schemeClr val="tx1">
                    <a:lumMod val="95000"/>
                    <a:lumOff val="5000"/>
                  </a:schemeClr>
                </a:solidFill>
              </a:rPr>
              <a:t>Hoe ontwikkel je ze gericht?
</a:t>
            </a:r>
            <a:endParaRPr lang="en-US" sz="36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9703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8813" y="1115288"/>
            <a:ext cx="10638000" cy="1174459"/>
          </a:xfrm>
        </p:spPr>
        <p:txBody>
          <a:bodyPr>
            <a:noAutofit/>
          </a:bodyPr>
          <a:lstStyle/>
          <a:p>
            <a:r>
              <a:rPr lang="nl-NL" sz="3600" dirty="0"/>
              <a:t>Weerspiegelt de verandering van loopbaanbegeleiding in de loop van de tijd ook veranderingen in de wereld van het werk?</a:t>
            </a:r>
            <a:endParaRPr lang="en-US" sz="3600" dirty="0"/>
          </a:p>
        </p:txBody>
      </p:sp>
      <p:sp>
        <p:nvSpPr>
          <p:cNvPr id="10" name="Text Placeholder 9"/>
          <p:cNvSpPr>
            <a:spLocks noGrp="1"/>
          </p:cNvSpPr>
          <p:nvPr>
            <p:ph type="body" idx="1"/>
          </p:nvPr>
        </p:nvSpPr>
        <p:spPr>
          <a:xfrm>
            <a:off x="847726" y="2646681"/>
            <a:ext cx="11112068" cy="2950556"/>
          </a:xfrm>
        </p:spPr>
        <p:txBody>
          <a:bodyPr/>
          <a:lstStyle/>
          <a:p>
            <a:r>
              <a:rPr lang="nl-NL" dirty="0">
                <a:solidFill>
                  <a:schemeClr val="tx1"/>
                </a:solidFill>
              </a:rPr>
              <a:t>Meer lezen</a:t>
            </a:r>
            <a:r>
              <a:rPr lang="en-US" dirty="0">
                <a:solidFill>
                  <a:schemeClr val="tx1"/>
                </a:solidFill>
              </a:rPr>
              <a:t>: </a:t>
            </a:r>
            <a:endParaRPr lang="sr-Latn-RS" dirty="0">
              <a:solidFill>
                <a:schemeClr val="tx1"/>
              </a:solidFill>
            </a:endParaRPr>
          </a:p>
          <a:p>
            <a:pPr marL="1076325" indent="-180975">
              <a:buFont typeface="Arial" panose="020B0604020202020204" pitchFamily="34" charset="0"/>
              <a:buChar char="•"/>
            </a:pPr>
            <a:r>
              <a:rPr lang="en-US" dirty="0">
                <a:solidFill>
                  <a:schemeClr val="tx1"/>
                </a:solidFill>
              </a:rPr>
              <a:t>Herr, E. L., &amp; </a:t>
            </a:r>
            <a:r>
              <a:rPr lang="en-US" dirty="0" err="1">
                <a:solidFill>
                  <a:schemeClr val="tx1"/>
                </a:solidFill>
              </a:rPr>
              <a:t>Shahnasarian</a:t>
            </a:r>
            <a:r>
              <a:rPr lang="en-US" dirty="0">
                <a:solidFill>
                  <a:schemeClr val="tx1"/>
                </a:solidFill>
              </a:rPr>
              <a:t>, M. (2001). Selected milestones in the evolution of career development practices in the twentieth century. </a:t>
            </a:r>
            <a:r>
              <a:rPr lang="en-US" i="1" dirty="0">
                <a:solidFill>
                  <a:schemeClr val="tx1"/>
                </a:solidFill>
              </a:rPr>
              <a:t>The Career Development Quarterly</a:t>
            </a:r>
            <a:r>
              <a:rPr lang="en-US" dirty="0">
                <a:solidFill>
                  <a:schemeClr val="tx1"/>
                </a:solidFill>
              </a:rPr>
              <a:t>, </a:t>
            </a:r>
            <a:r>
              <a:rPr lang="en-US" i="1" dirty="0">
                <a:solidFill>
                  <a:schemeClr val="tx1"/>
                </a:solidFill>
              </a:rPr>
              <a:t>49</a:t>
            </a:r>
            <a:r>
              <a:rPr lang="en-US" dirty="0">
                <a:solidFill>
                  <a:schemeClr val="tx1"/>
                </a:solidFill>
              </a:rPr>
              <a:t>(3), 225-232.</a:t>
            </a:r>
            <a:endParaRPr lang="sr-Latn-RS" dirty="0">
              <a:solidFill>
                <a:schemeClr val="tx1"/>
              </a:solidFill>
            </a:endParaRPr>
          </a:p>
          <a:p>
            <a:endParaRPr lang="en-US" dirty="0">
              <a:solidFill>
                <a:schemeClr val="tx1"/>
              </a:solidFill>
            </a:endParaRPr>
          </a:p>
          <a:p>
            <a:r>
              <a:rPr lang="nl-NL" dirty="0">
                <a:solidFill>
                  <a:schemeClr val="tx1"/>
                </a:solidFill>
              </a:rPr>
              <a:t>Je kunt dit onderwerp ook nog verder onderzoeken...
</a:t>
            </a:r>
            <a:endParaRPr lang="en-US" dirty="0">
              <a:solidFill>
                <a:schemeClr val="tx1"/>
              </a:solidFill>
            </a:endParaRPr>
          </a:p>
        </p:txBody>
      </p:sp>
      <p:sp>
        <p:nvSpPr>
          <p:cNvPr id="2" name="Footer Placeholder 1"/>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518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6" y="765176"/>
            <a:ext cx="6696074" cy="654049"/>
          </a:xfrm>
        </p:spPr>
        <p:txBody>
          <a:bodyPr>
            <a:normAutofit fontScale="90000"/>
          </a:bodyPr>
          <a:lstStyle/>
          <a:p>
            <a:pPr>
              <a:tabLst>
                <a:tab pos="2600325" algn="l"/>
              </a:tabLst>
            </a:pPr>
            <a:br>
              <a:rPr lang="de-AT" dirty="0"/>
            </a:br>
            <a:r>
              <a:rPr lang="en-US" dirty="0"/>
              <a:t>Next steps</a:t>
            </a:r>
            <a:r>
              <a:rPr lang="sr-Latn-RS" dirty="0"/>
              <a:t>…</a:t>
            </a:r>
            <a:endParaRPr lang="en-US" dirty="0"/>
          </a:p>
        </p:txBody>
      </p:sp>
      <p:sp>
        <p:nvSpPr>
          <p:cNvPr id="5" name="Text Placeholder 4"/>
          <p:cNvSpPr>
            <a:spLocks noGrp="1"/>
          </p:cNvSpPr>
          <p:nvPr>
            <p:ph type="body" idx="1"/>
          </p:nvPr>
        </p:nvSpPr>
        <p:spPr>
          <a:xfrm>
            <a:off x="839787" y="1630680"/>
            <a:ext cx="10085387" cy="3598545"/>
          </a:xfrm>
        </p:spPr>
        <p:txBody>
          <a:bodyPr/>
          <a:lstStyle/>
          <a:p>
            <a:r>
              <a:rPr lang="nl-NL" sz="4000" dirty="0">
                <a:solidFill>
                  <a:schemeClr val="tx1"/>
                </a:solidFill>
              </a:rPr>
              <a:t>Aan het begin van Unit 2 vind je meer informatie over de gevolgen van deze megatrends voor ondernemingen...
</a:t>
            </a:r>
            <a:endParaRPr lang="en-US" sz="4000" dirty="0">
              <a:solidFill>
                <a:schemeClr val="tx1"/>
              </a:solidFill>
            </a:endParaRPr>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6974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Bronnen</a:t>
            </a:r>
            <a:r>
              <a:rPr lang="en-US" dirty="0"/>
              <a:t>:</a:t>
            </a:r>
          </a:p>
        </p:txBody>
      </p:sp>
      <p:sp>
        <p:nvSpPr>
          <p:cNvPr id="3" name="Content Placeholder 2"/>
          <p:cNvSpPr>
            <a:spLocks noGrp="1"/>
          </p:cNvSpPr>
          <p:nvPr>
            <p:ph idx="1"/>
          </p:nvPr>
        </p:nvSpPr>
        <p:spPr>
          <a:xfrm>
            <a:off x="838200" y="1619250"/>
            <a:ext cx="10928684" cy="4262530"/>
          </a:xfrm>
        </p:spPr>
        <p:txBody>
          <a:bodyPr>
            <a:normAutofit fontScale="92500" lnSpcReduction="20000"/>
          </a:bodyPr>
          <a:lstStyle/>
          <a:p>
            <a:r>
              <a:rPr lang="en-US" b="0" dirty="0" err="1">
                <a:solidFill>
                  <a:schemeClr val="tx1"/>
                </a:solidFill>
              </a:rPr>
              <a:t>Cedefop</a:t>
            </a:r>
            <a:r>
              <a:rPr lang="en-US" b="0" dirty="0">
                <a:solidFill>
                  <a:schemeClr val="tx1"/>
                </a:solidFill>
              </a:rPr>
              <a:t>; European Commission; ETF; ICCDPP; ILO; OECD; UNESCO (2020). Career guidance policy and practice in the pandemic: results of a joint international survey – June to August 2020. Luxembourg: Publications Office of the European Union. </a:t>
            </a:r>
            <a:r>
              <a:rPr lang="en-US" b="0" dirty="0">
                <a:solidFill>
                  <a:schemeClr val="tx1"/>
                </a:solidFill>
                <a:hlinkClick r:id="rId3"/>
              </a:rPr>
              <a:t>http://data.europa.eu/doi/10.2801/318103</a:t>
            </a:r>
            <a:endParaRPr lang="sr-Latn-RS" b="0" dirty="0">
              <a:solidFill>
                <a:schemeClr val="tx1"/>
              </a:solidFill>
            </a:endParaRPr>
          </a:p>
          <a:p>
            <a:r>
              <a:rPr lang="en-US" b="0" dirty="0" err="1">
                <a:solidFill>
                  <a:schemeClr val="tx1"/>
                </a:solidFill>
              </a:rPr>
              <a:t>Bergmo-Prvulovic</a:t>
            </a:r>
            <a:r>
              <a:rPr lang="en-US" b="0" dirty="0">
                <a:solidFill>
                  <a:schemeClr val="tx1"/>
                </a:solidFill>
              </a:rPr>
              <a:t>, I. (2017). Demographic changes and the need for later career opportunities. </a:t>
            </a:r>
            <a:r>
              <a:rPr lang="en-US" b="0" i="1" dirty="0" err="1">
                <a:solidFill>
                  <a:schemeClr val="tx1"/>
                </a:solidFill>
              </a:rPr>
              <a:t>Dyskursy</a:t>
            </a:r>
            <a:r>
              <a:rPr lang="en-US" b="0" i="1" dirty="0">
                <a:solidFill>
                  <a:schemeClr val="tx1"/>
                </a:solidFill>
              </a:rPr>
              <a:t> </a:t>
            </a:r>
            <a:r>
              <a:rPr lang="en-US" b="0" i="1" dirty="0" err="1">
                <a:solidFill>
                  <a:schemeClr val="tx1"/>
                </a:solidFill>
              </a:rPr>
              <a:t>Młodych</a:t>
            </a:r>
            <a:r>
              <a:rPr lang="en-US" b="0" i="1" dirty="0">
                <a:solidFill>
                  <a:schemeClr val="tx1"/>
                </a:solidFill>
              </a:rPr>
              <a:t> </a:t>
            </a:r>
            <a:r>
              <a:rPr lang="en-US" b="0" i="1" dirty="0" err="1">
                <a:solidFill>
                  <a:schemeClr val="tx1"/>
                </a:solidFill>
              </a:rPr>
              <a:t>Andragogów</a:t>
            </a:r>
            <a:r>
              <a:rPr lang="en-US" b="0" dirty="0">
                <a:solidFill>
                  <a:schemeClr val="tx1"/>
                </a:solidFill>
              </a:rPr>
              <a:t>, </a:t>
            </a:r>
            <a:r>
              <a:rPr lang="en-US" b="0" i="1" dirty="0">
                <a:solidFill>
                  <a:schemeClr val="tx1"/>
                </a:solidFill>
              </a:rPr>
              <a:t>18</a:t>
            </a:r>
            <a:r>
              <a:rPr lang="en-US" b="0" dirty="0">
                <a:solidFill>
                  <a:schemeClr val="tx1"/>
                </a:solidFill>
              </a:rPr>
              <a:t>, 187-206.</a:t>
            </a:r>
            <a:endParaRPr lang="sr-Latn-RS" b="0" dirty="0">
              <a:solidFill>
                <a:schemeClr val="tx1"/>
              </a:solidFill>
            </a:endParaRPr>
          </a:p>
          <a:p>
            <a:r>
              <a:rPr lang="en-US" b="0" dirty="0">
                <a:solidFill>
                  <a:schemeClr val="tx1"/>
                </a:solidFill>
              </a:rPr>
              <a:t>Di Fabio, A., &amp; </a:t>
            </a:r>
            <a:r>
              <a:rPr lang="en-US" b="0" dirty="0" err="1">
                <a:solidFill>
                  <a:schemeClr val="tx1"/>
                </a:solidFill>
              </a:rPr>
              <a:t>Bucci</a:t>
            </a:r>
            <a:r>
              <a:rPr lang="en-US" b="0" dirty="0">
                <a:solidFill>
                  <a:schemeClr val="tx1"/>
                </a:solidFill>
              </a:rPr>
              <a:t>, O. (2016). Green positive guidance and green positive life counseling for decent work and decent lives: Some empirical results. </a:t>
            </a:r>
            <a:r>
              <a:rPr lang="en-US" b="0" i="1" dirty="0">
                <a:solidFill>
                  <a:schemeClr val="tx1"/>
                </a:solidFill>
              </a:rPr>
              <a:t>Frontiers in psychology</a:t>
            </a:r>
            <a:r>
              <a:rPr lang="en-US" b="0" dirty="0">
                <a:solidFill>
                  <a:schemeClr val="tx1"/>
                </a:solidFill>
              </a:rPr>
              <a:t>, </a:t>
            </a:r>
            <a:r>
              <a:rPr lang="en-US" b="0" i="1" dirty="0">
                <a:solidFill>
                  <a:schemeClr val="tx1"/>
                </a:solidFill>
              </a:rPr>
              <a:t>7</a:t>
            </a:r>
            <a:r>
              <a:rPr lang="en-US" b="0" dirty="0">
                <a:solidFill>
                  <a:schemeClr val="tx1"/>
                </a:solidFill>
              </a:rPr>
              <a:t>, 261. </a:t>
            </a:r>
            <a:endParaRPr lang="sr-Latn-RS" b="0" dirty="0">
              <a:solidFill>
                <a:schemeClr val="tx1"/>
              </a:solidFill>
            </a:endParaRPr>
          </a:p>
          <a:p>
            <a:r>
              <a:rPr lang="en-US" b="0" dirty="0" err="1">
                <a:solidFill>
                  <a:schemeClr val="tx1"/>
                </a:solidFill>
              </a:rPr>
              <a:t>Hirschi</a:t>
            </a:r>
            <a:r>
              <a:rPr lang="en-US" b="0" dirty="0">
                <a:solidFill>
                  <a:schemeClr val="tx1"/>
                </a:solidFill>
              </a:rPr>
              <a:t>, A. (2018). The fourth industrial revolution: Issues and implications for career research and practice. </a:t>
            </a:r>
            <a:r>
              <a:rPr lang="en-US" b="0" i="1" dirty="0">
                <a:solidFill>
                  <a:schemeClr val="tx1"/>
                </a:solidFill>
              </a:rPr>
              <a:t>The career development quarterly</a:t>
            </a:r>
            <a:r>
              <a:rPr lang="en-US" b="0" dirty="0">
                <a:solidFill>
                  <a:schemeClr val="tx1"/>
                </a:solidFill>
              </a:rPr>
              <a:t>, </a:t>
            </a:r>
            <a:r>
              <a:rPr lang="en-US" b="0" i="1" dirty="0">
                <a:solidFill>
                  <a:schemeClr val="tx1"/>
                </a:solidFill>
              </a:rPr>
              <a:t>66</a:t>
            </a:r>
            <a:r>
              <a:rPr lang="en-US" b="0" dirty="0">
                <a:solidFill>
                  <a:schemeClr val="tx1"/>
                </a:solidFill>
              </a:rPr>
              <a:t>(3), 192-204.</a:t>
            </a:r>
            <a:endParaRPr lang="sr-Latn-RS" b="0" dirty="0">
              <a:solidFill>
                <a:schemeClr val="tx1"/>
              </a:solidFill>
            </a:endParaRPr>
          </a:p>
          <a:p>
            <a:r>
              <a:rPr lang="en-US" b="0" dirty="0">
                <a:solidFill>
                  <a:schemeClr val="tx1"/>
                </a:solidFill>
              </a:rPr>
              <a:t>Lent, R. W. (2018). Future of work in the digital world: Preparing for instability and opportunity. </a:t>
            </a:r>
            <a:r>
              <a:rPr lang="en-US" b="0" i="1" dirty="0">
                <a:solidFill>
                  <a:schemeClr val="tx1"/>
                </a:solidFill>
              </a:rPr>
              <a:t>The Career Development Quarterly</a:t>
            </a:r>
            <a:r>
              <a:rPr lang="en-US" b="0" dirty="0">
                <a:solidFill>
                  <a:schemeClr val="tx1"/>
                </a:solidFill>
              </a:rPr>
              <a:t>, </a:t>
            </a:r>
            <a:r>
              <a:rPr lang="en-US" b="0" i="1" dirty="0">
                <a:solidFill>
                  <a:schemeClr val="tx1"/>
                </a:solidFill>
              </a:rPr>
              <a:t>66</a:t>
            </a:r>
            <a:r>
              <a:rPr lang="en-US" b="0" dirty="0">
                <a:solidFill>
                  <a:schemeClr val="tx1"/>
                </a:solidFill>
              </a:rPr>
              <a:t>(3), 205-219.</a:t>
            </a:r>
            <a:endParaRPr lang="sr-Latn-RS" b="0" dirty="0">
              <a:solidFill>
                <a:schemeClr val="tx1"/>
              </a:solidFill>
            </a:endParaRPr>
          </a:p>
          <a:p>
            <a:r>
              <a:rPr lang="en-US" b="0" dirty="0">
                <a:solidFill>
                  <a:schemeClr val="tx1"/>
                </a:solidFill>
              </a:rPr>
              <a:t>Plant, P. (2020). Paradigms under Pressure: Green Guidance. </a:t>
            </a:r>
            <a:r>
              <a:rPr lang="en-US" b="0" i="1" dirty="0">
                <a:solidFill>
                  <a:schemeClr val="tx1"/>
                </a:solidFill>
              </a:rPr>
              <a:t>Nordic Journal of Transitions, Careers and Guidance</a:t>
            </a:r>
            <a:r>
              <a:rPr lang="en-US" b="0" dirty="0">
                <a:solidFill>
                  <a:schemeClr val="tx1"/>
                </a:solidFill>
              </a:rPr>
              <a:t>, </a:t>
            </a:r>
            <a:r>
              <a:rPr lang="en-US" b="0" i="1" dirty="0">
                <a:solidFill>
                  <a:schemeClr val="tx1"/>
                </a:solidFill>
              </a:rPr>
              <a:t>1</a:t>
            </a:r>
            <a:r>
              <a:rPr lang="en-US" b="0" dirty="0">
                <a:solidFill>
                  <a:schemeClr val="tx1"/>
                </a:solidFill>
              </a:rPr>
              <a:t>(1).</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214496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53497" y="413039"/>
            <a:ext cx="10515600" cy="678815"/>
          </a:xfrm>
          <a:prstGeom prst="rect">
            <a:avLst/>
          </a:prstGeom>
          <a:noFill/>
          <a:ln>
            <a:noFill/>
          </a:ln>
        </p:spPr>
        <p:txBody>
          <a:bodyPr spcFirstLastPara="1" wrap="square" lIns="91425" tIns="45700" rIns="91425" bIns="45700" anchor="b" anchorCtr="0">
            <a:normAutofit/>
          </a:bodyPr>
          <a:lstStyle/>
          <a:p>
            <a:pPr lvl="0">
              <a:spcBef>
                <a:spcPts val="0"/>
              </a:spcBef>
              <a:buClr>
                <a:schemeClr val="lt1"/>
              </a:buClr>
              <a:buSzPts val="4000"/>
            </a:pPr>
            <a:r>
              <a:rPr lang="nl-NL" dirty="0"/>
              <a:t>De rol van</a:t>
            </a:r>
            <a:r>
              <a:rPr lang="sr-Latn-RS" dirty="0"/>
              <a:t>loopbaanbegeleiding</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2" name="Diagram 1"/>
          <p:cNvGraphicFramePr/>
          <p:nvPr>
            <p:extLst>
              <p:ext uri="{D42A27DB-BD31-4B8C-83A1-F6EECF244321}">
                <p14:modId xmlns:p14="http://schemas.microsoft.com/office/powerpoint/2010/main" val="2570409136"/>
              </p:ext>
            </p:extLst>
          </p:nvPr>
        </p:nvGraphicFramePr>
        <p:xfrm>
          <a:off x="1684061" y="1850845"/>
          <a:ext cx="8780739" cy="352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16364" y="5526369"/>
            <a:ext cx="8848436" cy="274324"/>
          </a:xfrm>
          <a:prstGeom prst="rect">
            <a:avLst/>
          </a:prstGeom>
          <a:noFill/>
        </p:spPr>
        <p:txBody>
          <a:bodyPr wrap="square" rtlCol="0">
            <a:spAutoFit/>
          </a:bodyPr>
          <a:lstStyle/>
          <a:p>
            <a:r>
              <a:rPr lang="sr-Latn-RS" sz="1200" dirty="0" err="1"/>
              <a:t>Source</a:t>
            </a:r>
            <a:r>
              <a:rPr lang="sr-Latn-RS" sz="1200" dirty="0"/>
              <a:t>: https://adventuresincareerdevelopment.wordpress.com/2019/11/22/are-the-robots-taking-over/</a:t>
            </a:r>
            <a:endParaRPr lang="en-US" sz="1200" dirty="0"/>
          </a:p>
        </p:txBody>
      </p:sp>
    </p:spTree>
    <p:extLst>
      <p:ext uri="{BB962C8B-B14F-4D97-AF65-F5344CB8AC3E}">
        <p14:creationId xmlns:p14="http://schemas.microsoft.com/office/powerpoint/2010/main" val="326021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nl-NL"/>
              <a:t>Dank voor </a:t>
            </a:r>
            <a:r>
              <a:rPr lang="nl-NL" dirty="0"/>
              <a:t>de aandacht. </a:t>
            </a:r>
            <a:br>
              <a:rPr lang="nl-NL" dirty="0"/>
            </a:br>
            <a:r>
              <a:rPr lang="nl-NL" dirty="0"/>
              <a:t>Vragen?
</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12948"/>
            <a:ext cx="10515600" cy="678815"/>
          </a:xfrm>
        </p:spPr>
        <p:txBody>
          <a:bodyPr>
            <a:normAutofit fontScale="90000"/>
          </a:bodyPr>
          <a:lstStyle/>
          <a:p>
            <a:r>
              <a:rPr lang="nl-NL" dirty="0"/>
              <a:t>Mensen helpen de veranderingen in de wereld van werk te begrijpen</a:t>
            </a:r>
            <a:endParaRPr lang="en-US" dirty="0"/>
          </a:p>
        </p:txBody>
      </p:sp>
      <p:sp>
        <p:nvSpPr>
          <p:cNvPr id="4" name="Content Placeholder 3"/>
          <p:cNvSpPr>
            <a:spLocks noGrp="1"/>
          </p:cNvSpPr>
          <p:nvPr>
            <p:ph sz="half" idx="2"/>
          </p:nvPr>
        </p:nvSpPr>
        <p:spPr>
          <a:xfrm>
            <a:off x="839788" y="2388547"/>
            <a:ext cx="10469442" cy="2450871"/>
          </a:xfrm>
        </p:spPr>
        <p:txBody>
          <a:bodyPr>
            <a:normAutofit fontScale="92500" lnSpcReduction="20000"/>
          </a:bodyPr>
          <a:lstStyle/>
          <a:p>
            <a:r>
              <a:rPr lang="nl-NL" sz="2400" dirty="0">
                <a:solidFill>
                  <a:schemeClr val="tx1"/>
                </a:solidFill>
              </a:rPr>
              <a:t>Werknemers helpen bij het verwerven, beoordelen en toepassen van relevante informatie voor hun loopbaanbeslissingen en -planning
Werknemers helpen om te gaan met de constante veranderingen in hun huidige baan en duurzaam inzetbaar blijven door middel van permanente educatie en leren
Werknemers helpen bij het in kaart brengen van leer- en trainingsbehoeften, het vinden van passende trainingen en opleidingen en het succesvol afronden daarvan</a:t>
            </a:r>
            <a:endParaRPr lang="en-US" sz="2400" dirty="0">
              <a:solidFill>
                <a:srgbClr val="FF7F2A"/>
              </a:solidFill>
            </a:endParaRPr>
          </a:p>
        </p:txBody>
      </p:sp>
      <p:sp>
        <p:nvSpPr>
          <p:cNvPr id="7" name="Footer Placeholder 6"/>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16734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966131" y="1000908"/>
            <a:ext cx="10800489" cy="697729"/>
          </a:xfrm>
          <a:prstGeom prst="rect">
            <a:avLst/>
          </a:prstGeom>
          <a:noFill/>
          <a:ln>
            <a:noFill/>
          </a:ln>
        </p:spPr>
        <p:txBody>
          <a:bodyPr spcFirstLastPara="1" wrap="square" lIns="91425" tIns="45700" rIns="91425" bIns="45700" anchor="b" anchorCtr="0">
            <a:normAutofit fontScale="90000"/>
          </a:bodyPr>
          <a:lstStyle/>
          <a:p>
            <a:br>
              <a:rPr lang="sr-Latn-RS" dirty="0"/>
            </a:br>
            <a:r>
              <a:rPr lang="nl-NL" dirty="0"/>
              <a:t>Loopbaanbewustzijn kan</a:t>
            </a:r>
            <a:r>
              <a:rPr lang="nl-NL" sz="3600" dirty="0"/>
              <a:t> worden ingebed in alle loopbaaninterventies of kan onderwerp zijn van </a:t>
            </a:r>
            <a:r>
              <a:rPr lang="nl-NL" dirty="0"/>
              <a:t>op zichzelf staande programma's</a:t>
            </a:r>
            <a:endParaRPr lang="sr-Latn-RS"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839788" y="1698637"/>
            <a:ext cx="10645626" cy="3985666"/>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nl-NL" sz="2800" dirty="0">
                <a:solidFill>
                  <a:srgbClr val="FF7F2A"/>
                </a:solidFill>
              </a:rPr>
              <a:t>Werken aan op loopbaanbewustzijn</a:t>
            </a:r>
            <a:endParaRPr lang="sr-Latn-RS" sz="2800" dirty="0">
              <a:solidFill>
                <a:srgbClr val="FF7F2A"/>
              </a:solidFill>
            </a:endParaRPr>
          </a:p>
          <a:p>
            <a:pPr lvl="0">
              <a:lnSpc>
                <a:spcPct val="115000"/>
              </a:lnSpc>
              <a:buClr>
                <a:srgbClr val="FF7F2A"/>
              </a:buClr>
              <a:buSzPts val="3000"/>
            </a:pPr>
            <a:endParaRPr lang="sr-Latn-RS" sz="2400" i="1" dirty="0"/>
          </a:p>
          <a:p>
            <a:pPr lvl="0">
              <a:lnSpc>
                <a:spcPct val="115000"/>
              </a:lnSpc>
              <a:buClr>
                <a:srgbClr val="FF7F2A"/>
              </a:buClr>
              <a:buSzPts val="3000"/>
            </a:pPr>
            <a:r>
              <a:rPr lang="en-US" sz="2400" i="1" dirty="0"/>
              <a:t>“a healthy state of vigilance regarding threats to one’s career well-being as well as alertness to resources and opportunities on which one can capitalize. Most important, preparedness can lead to the use of proactive strategies to manage barriers, build supports, and otherwise advocate for one’s own career-life future. . . . [It] encourages a focus on anticipating, coping with, and, to the extent possible, bouncing back from adverse work-life events.”</a:t>
            </a:r>
            <a:endParaRPr lang="sr-Latn-RS" sz="2400" i="1" dirty="0"/>
          </a:p>
          <a:p>
            <a:pPr lvl="0" algn="r">
              <a:lnSpc>
                <a:spcPct val="115000"/>
              </a:lnSpc>
              <a:buClr>
                <a:srgbClr val="FF7F2A"/>
              </a:buClr>
              <a:buSzPts val="3000"/>
            </a:pPr>
            <a:r>
              <a:rPr lang="en-US" sz="2400" dirty="0"/>
              <a:t>Lent, 2013</a:t>
            </a:r>
            <a:endParaRPr lang="sr-Latn-RS" sz="2400" i="1" dirty="0"/>
          </a:p>
        </p:txBody>
      </p:sp>
    </p:spTree>
    <p:extLst>
      <p:ext uri="{BB962C8B-B14F-4D97-AF65-F5344CB8AC3E}">
        <p14:creationId xmlns:p14="http://schemas.microsoft.com/office/powerpoint/2010/main" val="389433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1237860" cy="678815"/>
          </a:xfrm>
        </p:spPr>
        <p:txBody>
          <a:bodyPr>
            <a:noAutofit/>
          </a:bodyPr>
          <a:lstStyle/>
          <a:p>
            <a:r>
              <a:rPr lang="nl-NL" sz="2800" dirty="0"/>
              <a:t>Voor sommige werknemers kan een loopbaancheck een optie zijn die kan worden ondersteund door verschillende activiteiten</a:t>
            </a:r>
            <a:endParaRPr lang="en-US" sz="2800"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Diagram 7"/>
          <p:cNvGraphicFramePr/>
          <p:nvPr>
            <p:extLst>
              <p:ext uri="{D42A27DB-BD31-4B8C-83A1-F6EECF244321}">
                <p14:modId xmlns:p14="http://schemas.microsoft.com/office/powerpoint/2010/main" val="441167390"/>
              </p:ext>
            </p:extLst>
          </p:nvPr>
        </p:nvGraphicFramePr>
        <p:xfrm>
          <a:off x="1163638" y="1894664"/>
          <a:ext cx="10091737" cy="393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66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0515600" cy="678815"/>
          </a:xfrm>
        </p:spPr>
        <p:txBody>
          <a:bodyPr>
            <a:normAutofit fontScale="90000"/>
          </a:bodyPr>
          <a:lstStyle/>
          <a:p>
            <a:r>
              <a:rPr lang="nl-NL" dirty="0"/>
              <a:t>Kwetsbare medewerkers hebben deze opties vaak niet, vanwege hun kwetsbare positie op de arbeidsmarkt.</a:t>
            </a:r>
            <a:endParaRPr lang="en-US" dirty="0"/>
          </a:p>
        </p:txBody>
      </p:sp>
      <p:sp>
        <p:nvSpPr>
          <p:cNvPr id="4" name="Content Placeholder 3"/>
          <p:cNvSpPr>
            <a:spLocks noGrp="1"/>
          </p:cNvSpPr>
          <p:nvPr>
            <p:ph sz="half" idx="2"/>
          </p:nvPr>
        </p:nvSpPr>
        <p:spPr>
          <a:xfrm>
            <a:off x="839787" y="2355274"/>
            <a:ext cx="10415587" cy="3053340"/>
          </a:xfrm>
        </p:spPr>
        <p:txBody>
          <a:bodyPr>
            <a:normAutofit fontScale="92500" lnSpcReduction="10000"/>
          </a:bodyPr>
          <a:lstStyle/>
          <a:p>
            <a:r>
              <a:rPr lang="nl-NL" dirty="0">
                <a:solidFill>
                  <a:schemeClr val="tx1"/>
                </a:solidFill>
              </a:rPr>
              <a:t>Curatieve interventies kunnen nuttig zijn om kwetsbare werknemers te helpen, ongeacht hun huidige werkzekerheid, bij het omgaan met ongewenste werkgebeurtenissen. 
De focus dient te liggen op het anticiperen op de waarschijnlijkheid van gebeurtenissen; het voorbereiden van strategieën, aanpassingsvormen en ondersteuning om met onverwachte negatieve gebeurtenissen om te gaan; het bevorderen van een gevoel van coping-effectiviteit om doorzettingsvermogen onder stressvolle omstandigheden te bevorderen; en het ontwikkelen van back-upplannen voor het geval iemands voorkeursplan onbereikbaar is of onoverkomelijke obstakels zich voordoen.
Een dergelijke aanpak kan bijvoorbeeld gebaseerd zijn op het bedenken van </a:t>
            </a:r>
            <a:r>
              <a:rPr lang="nl-NL" dirty="0" err="1">
                <a:solidFill>
                  <a:schemeClr val="tx1"/>
                </a:solidFill>
              </a:rPr>
              <a:t>what-if</a:t>
            </a:r>
            <a:r>
              <a:rPr lang="nl-NL" dirty="0">
                <a:solidFill>
                  <a:schemeClr val="tx1"/>
                </a:solidFill>
              </a:rPr>
              <a:t> scenario’s: wat zou iemand bijvoorbeeld doen als deze volgend jaar, volgende maand of morgen zijn baan zou verliezen? </a:t>
            </a:r>
            <a:endParaRPr lang="en-US" dirty="0"/>
          </a:p>
        </p:txBody>
      </p:sp>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68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939445" y="707227"/>
            <a:ext cx="10515600" cy="678815"/>
          </a:xfrm>
          <a:prstGeom prst="rect">
            <a:avLst/>
          </a:prstGeom>
          <a:noFill/>
          <a:ln>
            <a:noFill/>
          </a:ln>
        </p:spPr>
        <p:txBody>
          <a:bodyPr spcFirstLastPara="1" wrap="square" lIns="91425" tIns="45700" rIns="91425" bIns="45700" anchor="b" anchorCtr="0">
            <a:normAutofit fontScale="90000"/>
          </a:bodyPr>
          <a:lstStyle/>
          <a:p>
            <a:r>
              <a:rPr lang="nl-NL" dirty="0"/>
              <a:t>Loopbaanvraagstukken aanpakken op een veranderende arbeidsmarkt</a:t>
            </a:r>
            <a:endParaRPr lang="en-US"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2" name="Diagram 1"/>
          <p:cNvGraphicFramePr/>
          <p:nvPr>
            <p:extLst>
              <p:ext uri="{D42A27DB-BD31-4B8C-83A1-F6EECF244321}">
                <p14:modId xmlns:p14="http://schemas.microsoft.com/office/powerpoint/2010/main" val="718883112"/>
              </p:ext>
            </p:extLst>
          </p:nvPr>
        </p:nvGraphicFramePr>
        <p:xfrm>
          <a:off x="1715839" y="1526875"/>
          <a:ext cx="6094083" cy="4145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548777" y="2003803"/>
            <a:ext cx="1820174" cy="3191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Toegenomen belang om werknemers te helpen hun vaardigheden in de loop van hun loopbaan aan te passen en bij te werken
</a:t>
            </a:r>
            <a:r>
              <a:rPr lang="sr-Latn-RS" dirty="0"/>
              <a:t> </a:t>
            </a:r>
            <a:endParaRPr lang="en-US" dirty="0"/>
          </a:p>
        </p:txBody>
      </p:sp>
    </p:spTree>
    <p:extLst>
      <p:ext uri="{BB962C8B-B14F-4D97-AF65-F5344CB8AC3E}">
        <p14:creationId xmlns:p14="http://schemas.microsoft.com/office/powerpoint/2010/main" val="27163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068" y="735104"/>
            <a:ext cx="10515600" cy="2093976"/>
          </a:xfrm>
        </p:spPr>
        <p:txBody>
          <a:bodyPr>
            <a:normAutofit/>
          </a:bodyPr>
          <a:lstStyle/>
          <a:p>
            <a:r>
              <a:rPr lang="nl-NL" dirty="0"/>
              <a:t>Welke vaardigheden moeten werknemers bezitten om beter aan te sluiten bij een veranderende arbeidsmarkt?
Hoe kunnen werkgevers er voor zorgen dat de vaardigheden van hun medewerkers voldoende zijn om aan de veranderende eisen te voldoen?</a:t>
            </a:r>
            <a:endParaRPr lang="en-US" dirty="0"/>
          </a:p>
        </p:txBody>
      </p:sp>
      <p:sp>
        <p:nvSpPr>
          <p:cNvPr id="6" name="Google Shape;90;gcf7ead7544_0_9"/>
          <p:cNvSpPr txBox="1">
            <a:spLocks/>
          </p:cNvSpPr>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78" y="2829080"/>
            <a:ext cx="2009336" cy="13292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755" y="4158347"/>
            <a:ext cx="1993725" cy="13292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0349" y="4148056"/>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3349" y="281890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9702" y="2818906"/>
            <a:ext cx="1993725" cy="1329150"/>
          </a:xfrm>
          <a:prstGeom prst="rect">
            <a:avLst/>
          </a:prstGeom>
        </p:spPr>
      </p:pic>
    </p:spTree>
    <p:extLst>
      <p:ext uri="{BB962C8B-B14F-4D97-AF65-F5344CB8AC3E}">
        <p14:creationId xmlns:p14="http://schemas.microsoft.com/office/powerpoint/2010/main" val="338305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369444" y="1614562"/>
            <a:ext cx="8350515" cy="4339609"/>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nl-NL" sz="2400" dirty="0"/>
              <a:t>Met de automatisering van routinetaken zal steeds meer de nadruk komen te liggen op vaardigheden die moeilijker te automatiseren zijn
</a:t>
            </a:r>
            <a:endParaRPr lang="sr-Latn-RS" sz="2400" dirty="0"/>
          </a:p>
          <a:p>
            <a:pPr marL="342900" lvl="0" indent="-342900">
              <a:lnSpc>
                <a:spcPct val="115000"/>
              </a:lnSpc>
              <a:buClr>
                <a:srgbClr val="FF7F2A"/>
              </a:buClr>
              <a:buSzPts val="3000"/>
              <a:buFont typeface="Arial" panose="020B0604020202020204" pitchFamily="34" charset="0"/>
              <a:buChar char="•"/>
            </a:pPr>
            <a:r>
              <a:rPr lang="nl-NL" sz="2400" dirty="0"/>
              <a:t>Soft skills zoals communicatieve vaardigheden, in teams te werken, problemen op te lossen, bereidheid om te leren en zichzelf te organiseren</a:t>
            </a:r>
            <a:r>
              <a:rPr lang="nl-NL" sz="2400" b="1" dirty="0"/>
              <a:t>
</a:t>
            </a:r>
            <a:r>
              <a:rPr lang="nl-NL" sz="2400" dirty="0"/>
              <a:t>Digitale vaardigheden - Generieke ICT-vaardigheden, zoals het vermogen om te communiceren en </a:t>
            </a:r>
            <a:r>
              <a:rPr lang="nl-NL" sz="2400" dirty="0" err="1"/>
              <a:t>infrmatie</a:t>
            </a:r>
            <a:r>
              <a:rPr lang="nl-NL" sz="2400" dirty="0"/>
              <a:t> te zoeken m.b.v. </a:t>
            </a:r>
            <a:r>
              <a:rPr lang="nl-NL" sz="2400" dirty="0" err="1"/>
              <a:t>ict</a:t>
            </a:r>
            <a:endParaRPr lang="sr-Latn-RS" sz="2400" dirty="0"/>
          </a:p>
        </p:txBody>
      </p:sp>
      <p:sp>
        <p:nvSpPr>
          <p:cNvPr id="6" name="Google Shape;98;p2"/>
          <p:cNvSpPr txBox="1">
            <a:spLocks/>
          </p:cNvSpPr>
          <p:nvPr/>
        </p:nvSpPr>
        <p:spPr>
          <a:xfrm>
            <a:off x="760409" y="531643"/>
            <a:ext cx="10515600" cy="678815"/>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nl-NL" sz="3200" dirty="0"/>
              <a:t>Loopbaankwesties aanpakken in de context </a:t>
            </a:r>
          </a:p>
          <a:p>
            <a:r>
              <a:rPr lang="nl-NL" sz="3200" dirty="0"/>
              <a:t>van technologische ontwikkeling</a:t>
            </a:r>
            <a:endParaRPr lang="en-US"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303" y="2041030"/>
            <a:ext cx="2009336" cy="13292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3407" y="3785064"/>
            <a:ext cx="1993725" cy="1329150"/>
          </a:xfrm>
          <a:prstGeom prst="rect">
            <a:avLst/>
          </a:prstGeom>
        </p:spPr>
      </p:pic>
    </p:spTree>
    <p:extLst>
      <p:ext uri="{BB962C8B-B14F-4D97-AF65-F5344CB8AC3E}">
        <p14:creationId xmlns:p14="http://schemas.microsoft.com/office/powerpoint/2010/main" val="4149894442"/>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0</TotalTime>
  <Words>1675</Words>
  <Application>Microsoft Office PowerPoint</Application>
  <PresentationFormat>Breedbeeld</PresentationFormat>
  <Paragraphs>105</Paragraphs>
  <Slides>20</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Open Sans</vt:lpstr>
      <vt:lpstr>Open Sans Extrabold</vt:lpstr>
      <vt:lpstr>Open Sans Light</vt:lpstr>
      <vt:lpstr>„Office“ tema</vt:lpstr>
      <vt:lpstr>De rol van arbeidsmarkt-informatie in loopbaan-dienstverlening</vt:lpstr>
      <vt:lpstr>De rol vanloopbaanbegeleiding</vt:lpstr>
      <vt:lpstr>Mensen helpen de veranderingen in de wereld van werk te begrijpen</vt:lpstr>
      <vt:lpstr> Loopbaanbewustzijn kan worden ingebed in alle loopbaaninterventies of kan onderwerp zijn van op zichzelf staande programma's</vt:lpstr>
      <vt:lpstr>Voor sommige werknemers kan een loopbaancheck een optie zijn die kan worden ondersteund door verschillende activiteiten</vt:lpstr>
      <vt:lpstr>Kwetsbare medewerkers hebben deze opties vaak niet, vanwege hun kwetsbare positie op de arbeidsmarkt.</vt:lpstr>
      <vt:lpstr>Loopbaanvraagstukken aanpakken op een veranderende arbeidsmarkt</vt:lpstr>
      <vt:lpstr>PowerPoint-presentatie</vt:lpstr>
      <vt:lpstr>PowerPoint-presentatie</vt:lpstr>
      <vt:lpstr>Loopbaankwesties aanpakken in de context van demografische veranderingen op de arbeidsmarkt</vt:lpstr>
      <vt:lpstr>Loopbaankwesties aanpakken in de context van demografische veranderingen op de arbeidsmarkt</vt:lpstr>
      <vt:lpstr>Het ingaan op de effecten van klimaatverandering op loopbanen door middel van green guidance’</vt:lpstr>
      <vt:lpstr>De mogelijke rollen van green career guidance</vt:lpstr>
      <vt:lpstr>Beleid en praktijk in de pandemie</vt:lpstr>
      <vt:lpstr>Implicaties voor de loopbaan van loopbaanprofessionals?</vt:lpstr>
      <vt:lpstr>PowerPoint-presentatie</vt:lpstr>
      <vt:lpstr>Weerspiegelt de verandering van loopbaanbegeleiding in de loop van de tijd ook veranderingen in de wereld van het werk?</vt:lpstr>
      <vt:lpstr> Next steps…</vt:lpstr>
      <vt:lpstr>Bronnen:</vt:lpstr>
      <vt:lpstr>Dank voor de aandacht.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Jan Woldendorp</cp:lastModifiedBy>
  <cp:revision>222</cp:revision>
  <dcterms:created xsi:type="dcterms:W3CDTF">2020-01-27T22:45:30Z</dcterms:created>
  <dcterms:modified xsi:type="dcterms:W3CDTF">2022-09-13T13:30:35Z</dcterms:modified>
</cp:coreProperties>
</file>