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66" r:id="rId6"/>
    <p:sldId id="268" r:id="rId7"/>
    <p:sldId id="267" r:id="rId8"/>
    <p:sldId id="269" r:id="rId9"/>
    <p:sldId id="270" r:id="rId10"/>
    <p:sldId id="271" r:id="rId11"/>
    <p:sldId id="272" r:id="rId12"/>
    <p:sldId id="273" r:id="rId13"/>
    <p:sldId id="274" r:id="rId14"/>
    <p:sldId id="275" r:id="rId15"/>
    <p:sldId id="276" r:id="rId16"/>
    <p:sldId id="277" r:id="rId17"/>
    <p:sldId id="288" r:id="rId18"/>
    <p:sldId id="289" r:id="rId19"/>
    <p:sldId id="278" r:id="rId20"/>
    <p:sldId id="279" r:id="rId21"/>
    <p:sldId id="280" r:id="rId22"/>
    <p:sldId id="258" r:id="rId23"/>
    <p:sldId id="281" r:id="rId24"/>
    <p:sldId id="282" r:id="rId25"/>
    <p:sldId id="283" r:id="rId26"/>
    <p:sldId id="284" r:id="rId27"/>
    <p:sldId id="285" r:id="rId28"/>
    <p:sldId id="286" r:id="rId29"/>
    <p:sldId id="287" r:id="rId30"/>
    <p:sldId id="265" r:id="rId31"/>
  </p:sldIdLst>
  <p:sldSz cx="12192000" cy="6858000"/>
  <p:notesSz cx="6889750" cy="1001871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E2B005-C87D-45C1-9AFA-0CD27A4C5B33}" v="43" dt="2022-09-13T15:25:02.98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2" autoAdjust="0"/>
    <p:restoredTop sz="94660"/>
  </p:normalViewPr>
  <p:slideViewPr>
    <p:cSldViewPr snapToGrid="0" showGuides="1">
      <p:cViewPr varScale="1">
        <p:scale>
          <a:sx n="73" d="100"/>
          <a:sy n="73" d="100"/>
        </p:scale>
        <p:origin x="72" y="3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Woldendorp" userId="b1e9083a-a84c-4d0e-8621-48b7e48ea49b" providerId="ADAL" clId="{41E2B005-C87D-45C1-9AFA-0CD27A4C5B33}"/>
    <pc:docChg chg="undo redo custSel modSld">
      <pc:chgData name="Jan Woldendorp" userId="b1e9083a-a84c-4d0e-8621-48b7e48ea49b" providerId="ADAL" clId="{41E2B005-C87D-45C1-9AFA-0CD27A4C5B33}" dt="2022-09-13T15:28:04.361" v="1704" actId="20577"/>
      <pc:docMkLst>
        <pc:docMk/>
      </pc:docMkLst>
      <pc:sldChg chg="modSp mod">
        <pc:chgData name="Jan Woldendorp" userId="b1e9083a-a84c-4d0e-8621-48b7e48ea49b" providerId="ADAL" clId="{41E2B005-C87D-45C1-9AFA-0CD27A4C5B33}" dt="2022-09-13T14:33:04.026" v="417" actId="6549"/>
        <pc:sldMkLst>
          <pc:docMk/>
          <pc:sldMk cId="3868003859" sldId="266"/>
        </pc:sldMkLst>
        <pc:spChg chg="mod">
          <ac:chgData name="Jan Woldendorp" userId="b1e9083a-a84c-4d0e-8621-48b7e48ea49b" providerId="ADAL" clId="{41E2B005-C87D-45C1-9AFA-0CD27A4C5B33}" dt="2022-09-13T14:28:09.271" v="71" actId="6549"/>
          <ac:spMkLst>
            <pc:docMk/>
            <pc:sldMk cId="3868003859" sldId="266"/>
            <ac:spMk id="2" creationId="{65DFFD49-F04D-465B-843F-7EDE578DCB1C}"/>
          </ac:spMkLst>
        </pc:spChg>
        <pc:spChg chg="mod">
          <ac:chgData name="Jan Woldendorp" userId="b1e9083a-a84c-4d0e-8621-48b7e48ea49b" providerId="ADAL" clId="{41E2B005-C87D-45C1-9AFA-0CD27A4C5B33}" dt="2022-09-13T14:33:04.026" v="417" actId="6549"/>
          <ac:spMkLst>
            <pc:docMk/>
            <pc:sldMk cId="3868003859" sldId="266"/>
            <ac:spMk id="3" creationId="{013E70B2-AFBA-447A-8182-315CEE9236F9}"/>
          </ac:spMkLst>
        </pc:spChg>
      </pc:sldChg>
      <pc:sldChg chg="modSp mod">
        <pc:chgData name="Jan Woldendorp" userId="b1e9083a-a84c-4d0e-8621-48b7e48ea49b" providerId="ADAL" clId="{41E2B005-C87D-45C1-9AFA-0CD27A4C5B33}" dt="2022-09-13T14:37:53.672" v="652" actId="20577"/>
        <pc:sldMkLst>
          <pc:docMk/>
          <pc:sldMk cId="3125362093" sldId="267"/>
        </pc:sldMkLst>
        <pc:spChg chg="mod">
          <ac:chgData name="Jan Woldendorp" userId="b1e9083a-a84c-4d0e-8621-48b7e48ea49b" providerId="ADAL" clId="{41E2B005-C87D-45C1-9AFA-0CD27A4C5B33}" dt="2022-09-13T14:35:28.125" v="515" actId="1076"/>
          <ac:spMkLst>
            <pc:docMk/>
            <pc:sldMk cId="3125362093" sldId="267"/>
            <ac:spMk id="2" creationId="{65DFFD49-F04D-465B-843F-7EDE578DCB1C}"/>
          </ac:spMkLst>
        </pc:spChg>
        <pc:spChg chg="mod">
          <ac:chgData name="Jan Woldendorp" userId="b1e9083a-a84c-4d0e-8621-48b7e48ea49b" providerId="ADAL" clId="{41E2B005-C87D-45C1-9AFA-0CD27A4C5B33}" dt="2022-09-13T14:37:53.672" v="652" actId="20577"/>
          <ac:spMkLst>
            <pc:docMk/>
            <pc:sldMk cId="3125362093" sldId="267"/>
            <ac:spMk id="3" creationId="{013E70B2-AFBA-447A-8182-315CEE9236F9}"/>
          </ac:spMkLst>
        </pc:spChg>
      </pc:sldChg>
      <pc:sldChg chg="delSp modSp mod">
        <pc:chgData name="Jan Woldendorp" userId="b1e9083a-a84c-4d0e-8621-48b7e48ea49b" providerId="ADAL" clId="{41E2B005-C87D-45C1-9AFA-0CD27A4C5B33}" dt="2022-09-13T14:34:29.774" v="499" actId="1076"/>
        <pc:sldMkLst>
          <pc:docMk/>
          <pc:sldMk cId="2116324348" sldId="268"/>
        </pc:sldMkLst>
        <pc:spChg chg="mod">
          <ac:chgData name="Jan Woldendorp" userId="b1e9083a-a84c-4d0e-8621-48b7e48ea49b" providerId="ADAL" clId="{41E2B005-C87D-45C1-9AFA-0CD27A4C5B33}" dt="2022-09-13T14:33:10.255" v="418" actId="27636"/>
          <ac:spMkLst>
            <pc:docMk/>
            <pc:sldMk cId="2116324348" sldId="268"/>
            <ac:spMk id="2" creationId="{E76A2F47-29C7-408F-976E-0A3AB647FD32}"/>
          </ac:spMkLst>
        </pc:spChg>
        <pc:spChg chg="del">
          <ac:chgData name="Jan Woldendorp" userId="b1e9083a-a84c-4d0e-8621-48b7e48ea49b" providerId="ADAL" clId="{41E2B005-C87D-45C1-9AFA-0CD27A4C5B33}" dt="2022-09-13T14:33:15.824" v="419" actId="478"/>
          <ac:spMkLst>
            <pc:docMk/>
            <pc:sldMk cId="2116324348" sldId="268"/>
            <ac:spMk id="4" creationId="{B995A04A-5668-4110-9AB9-A7FC4922F96D}"/>
          </ac:spMkLst>
        </pc:spChg>
        <pc:spChg chg="mod">
          <ac:chgData name="Jan Woldendorp" userId="b1e9083a-a84c-4d0e-8621-48b7e48ea49b" providerId="ADAL" clId="{41E2B005-C87D-45C1-9AFA-0CD27A4C5B33}" dt="2022-09-13T14:34:29.774" v="499" actId="1076"/>
          <ac:spMkLst>
            <pc:docMk/>
            <pc:sldMk cId="2116324348" sldId="268"/>
            <ac:spMk id="5" creationId="{E3B556BF-5C2B-4B16-B833-8E45DE4FF899}"/>
          </ac:spMkLst>
        </pc:spChg>
        <pc:spChg chg="del">
          <ac:chgData name="Jan Woldendorp" userId="b1e9083a-a84c-4d0e-8621-48b7e48ea49b" providerId="ADAL" clId="{41E2B005-C87D-45C1-9AFA-0CD27A4C5B33}" dt="2022-09-13T14:34:22.777" v="497" actId="478"/>
          <ac:spMkLst>
            <pc:docMk/>
            <pc:sldMk cId="2116324348" sldId="268"/>
            <ac:spMk id="6" creationId="{A8824F3B-B7BF-480D-8D6F-6605A2F7F860}"/>
          </ac:spMkLst>
        </pc:spChg>
        <pc:spChg chg="del">
          <ac:chgData name="Jan Woldendorp" userId="b1e9083a-a84c-4d0e-8621-48b7e48ea49b" providerId="ADAL" clId="{41E2B005-C87D-45C1-9AFA-0CD27A4C5B33}" dt="2022-09-13T14:34:25.509" v="498" actId="478"/>
          <ac:spMkLst>
            <pc:docMk/>
            <pc:sldMk cId="2116324348" sldId="268"/>
            <ac:spMk id="7" creationId="{487FE9CE-ABF4-42A5-9087-003801FE425B}"/>
          </ac:spMkLst>
        </pc:spChg>
      </pc:sldChg>
      <pc:sldChg chg="modSp mod">
        <pc:chgData name="Jan Woldendorp" userId="b1e9083a-a84c-4d0e-8621-48b7e48ea49b" providerId="ADAL" clId="{41E2B005-C87D-45C1-9AFA-0CD27A4C5B33}" dt="2022-09-13T14:40:19.560" v="728" actId="6549"/>
        <pc:sldMkLst>
          <pc:docMk/>
          <pc:sldMk cId="3256825944" sldId="269"/>
        </pc:sldMkLst>
        <pc:spChg chg="mod">
          <ac:chgData name="Jan Woldendorp" userId="b1e9083a-a84c-4d0e-8621-48b7e48ea49b" providerId="ADAL" clId="{41E2B005-C87D-45C1-9AFA-0CD27A4C5B33}" dt="2022-09-13T14:38:19.889" v="685" actId="20577"/>
          <ac:spMkLst>
            <pc:docMk/>
            <pc:sldMk cId="3256825944" sldId="269"/>
            <ac:spMk id="2" creationId="{65DFFD49-F04D-465B-843F-7EDE578DCB1C}"/>
          </ac:spMkLst>
        </pc:spChg>
        <pc:spChg chg="mod">
          <ac:chgData name="Jan Woldendorp" userId="b1e9083a-a84c-4d0e-8621-48b7e48ea49b" providerId="ADAL" clId="{41E2B005-C87D-45C1-9AFA-0CD27A4C5B33}" dt="2022-09-13T14:39:10.966" v="718" actId="6549"/>
          <ac:spMkLst>
            <pc:docMk/>
            <pc:sldMk cId="3256825944" sldId="269"/>
            <ac:spMk id="7" creationId="{D703779C-9031-4F34-85FB-0334D09CB2E1}"/>
          </ac:spMkLst>
        </pc:spChg>
        <pc:spChg chg="mod">
          <ac:chgData name="Jan Woldendorp" userId="b1e9083a-a84c-4d0e-8621-48b7e48ea49b" providerId="ADAL" clId="{41E2B005-C87D-45C1-9AFA-0CD27A4C5B33}" dt="2022-09-13T14:40:17.554" v="727" actId="6549"/>
          <ac:spMkLst>
            <pc:docMk/>
            <pc:sldMk cId="3256825944" sldId="269"/>
            <ac:spMk id="8" creationId="{7B5FE0C9-8961-48A7-8DEA-58D9FF93793A}"/>
          </ac:spMkLst>
        </pc:spChg>
        <pc:spChg chg="mod">
          <ac:chgData name="Jan Woldendorp" userId="b1e9083a-a84c-4d0e-8621-48b7e48ea49b" providerId="ADAL" clId="{41E2B005-C87D-45C1-9AFA-0CD27A4C5B33}" dt="2022-09-13T14:40:19.560" v="728" actId="6549"/>
          <ac:spMkLst>
            <pc:docMk/>
            <pc:sldMk cId="3256825944" sldId="269"/>
            <ac:spMk id="9" creationId="{E94C63D1-BF7C-4E57-A068-EB6FED276E0E}"/>
          </ac:spMkLst>
        </pc:spChg>
        <pc:spChg chg="mod">
          <ac:chgData name="Jan Woldendorp" userId="b1e9083a-a84c-4d0e-8621-48b7e48ea49b" providerId="ADAL" clId="{41E2B005-C87D-45C1-9AFA-0CD27A4C5B33}" dt="2022-09-13T14:40:15.873" v="726" actId="6549"/>
          <ac:spMkLst>
            <pc:docMk/>
            <pc:sldMk cId="3256825944" sldId="269"/>
            <ac:spMk id="10" creationId="{BEE82774-2698-461C-991B-E031B6610DBB}"/>
          </ac:spMkLst>
        </pc:spChg>
        <pc:spChg chg="mod">
          <ac:chgData name="Jan Woldendorp" userId="b1e9083a-a84c-4d0e-8621-48b7e48ea49b" providerId="ADAL" clId="{41E2B005-C87D-45C1-9AFA-0CD27A4C5B33}" dt="2022-09-13T14:39:39.952" v="722" actId="14100"/>
          <ac:spMkLst>
            <pc:docMk/>
            <pc:sldMk cId="3256825944" sldId="269"/>
            <ac:spMk id="11" creationId="{F8F8AA5C-0F7E-42F1-A3DD-076C671F66DE}"/>
          </ac:spMkLst>
        </pc:spChg>
        <pc:spChg chg="mod">
          <ac:chgData name="Jan Woldendorp" userId="b1e9083a-a84c-4d0e-8621-48b7e48ea49b" providerId="ADAL" clId="{41E2B005-C87D-45C1-9AFA-0CD27A4C5B33}" dt="2022-09-13T14:40:06.680" v="725"/>
          <ac:spMkLst>
            <pc:docMk/>
            <pc:sldMk cId="3256825944" sldId="269"/>
            <ac:spMk id="12" creationId="{AC3FCB30-A1F2-4CE3-ADE9-E13560377652}"/>
          </ac:spMkLst>
        </pc:spChg>
      </pc:sldChg>
      <pc:sldChg chg="modSp mod">
        <pc:chgData name="Jan Woldendorp" userId="b1e9083a-a84c-4d0e-8621-48b7e48ea49b" providerId="ADAL" clId="{41E2B005-C87D-45C1-9AFA-0CD27A4C5B33}" dt="2022-09-13T14:43:54.910" v="951" actId="20577"/>
        <pc:sldMkLst>
          <pc:docMk/>
          <pc:sldMk cId="507601972" sldId="270"/>
        </pc:sldMkLst>
        <pc:spChg chg="mod">
          <ac:chgData name="Jan Woldendorp" userId="b1e9083a-a84c-4d0e-8621-48b7e48ea49b" providerId="ADAL" clId="{41E2B005-C87D-45C1-9AFA-0CD27A4C5B33}" dt="2022-09-13T14:41:42.041" v="768" actId="14100"/>
          <ac:spMkLst>
            <pc:docMk/>
            <pc:sldMk cId="507601972" sldId="270"/>
            <ac:spMk id="3" creationId="{142F9688-B766-423F-B217-3FBC5A53E91B}"/>
          </ac:spMkLst>
        </pc:spChg>
        <pc:spChg chg="mod">
          <ac:chgData name="Jan Woldendorp" userId="b1e9083a-a84c-4d0e-8621-48b7e48ea49b" providerId="ADAL" clId="{41E2B005-C87D-45C1-9AFA-0CD27A4C5B33}" dt="2022-09-13T14:42:57.995" v="883" actId="6549"/>
          <ac:spMkLst>
            <pc:docMk/>
            <pc:sldMk cId="507601972" sldId="270"/>
            <ac:spMk id="4" creationId="{09E4CFB0-7D50-4EB7-B86D-3756E57F04DD}"/>
          </ac:spMkLst>
        </pc:spChg>
        <pc:spChg chg="mod">
          <ac:chgData name="Jan Woldendorp" userId="b1e9083a-a84c-4d0e-8621-48b7e48ea49b" providerId="ADAL" clId="{41E2B005-C87D-45C1-9AFA-0CD27A4C5B33}" dt="2022-09-13T14:43:54.910" v="951" actId="20577"/>
          <ac:spMkLst>
            <pc:docMk/>
            <pc:sldMk cId="507601972" sldId="270"/>
            <ac:spMk id="5" creationId="{8F371529-FC7B-4EB1-896C-340C8273EB23}"/>
          </ac:spMkLst>
        </pc:spChg>
      </pc:sldChg>
      <pc:sldChg chg="modSp mod">
        <pc:chgData name="Jan Woldendorp" userId="b1e9083a-a84c-4d0e-8621-48b7e48ea49b" providerId="ADAL" clId="{41E2B005-C87D-45C1-9AFA-0CD27A4C5B33}" dt="2022-09-13T14:45:37.878" v="1021" actId="6549"/>
        <pc:sldMkLst>
          <pc:docMk/>
          <pc:sldMk cId="1246933370" sldId="271"/>
        </pc:sldMkLst>
        <pc:spChg chg="mod">
          <ac:chgData name="Jan Woldendorp" userId="b1e9083a-a84c-4d0e-8621-48b7e48ea49b" providerId="ADAL" clId="{41E2B005-C87D-45C1-9AFA-0CD27A4C5B33}" dt="2022-09-13T14:44:15.191" v="955" actId="14100"/>
          <ac:spMkLst>
            <pc:docMk/>
            <pc:sldMk cId="1246933370" sldId="271"/>
            <ac:spMk id="3" creationId="{142F9688-B766-423F-B217-3FBC5A53E91B}"/>
          </ac:spMkLst>
        </pc:spChg>
        <pc:spChg chg="mod">
          <ac:chgData name="Jan Woldendorp" userId="b1e9083a-a84c-4d0e-8621-48b7e48ea49b" providerId="ADAL" clId="{41E2B005-C87D-45C1-9AFA-0CD27A4C5B33}" dt="2022-09-13T14:45:19.810" v="1016" actId="6549"/>
          <ac:spMkLst>
            <pc:docMk/>
            <pc:sldMk cId="1246933370" sldId="271"/>
            <ac:spMk id="4" creationId="{09E4CFB0-7D50-4EB7-B86D-3756E57F04DD}"/>
          </ac:spMkLst>
        </pc:spChg>
        <pc:spChg chg="mod">
          <ac:chgData name="Jan Woldendorp" userId="b1e9083a-a84c-4d0e-8621-48b7e48ea49b" providerId="ADAL" clId="{41E2B005-C87D-45C1-9AFA-0CD27A4C5B33}" dt="2022-09-13T14:45:37.878" v="1021" actId="6549"/>
          <ac:spMkLst>
            <pc:docMk/>
            <pc:sldMk cId="1246933370" sldId="271"/>
            <ac:spMk id="6" creationId="{A0D4ACA7-8A2B-49E7-941B-1489188771DB}"/>
          </ac:spMkLst>
        </pc:spChg>
      </pc:sldChg>
      <pc:sldChg chg="modSp mod">
        <pc:chgData name="Jan Woldendorp" userId="b1e9083a-a84c-4d0e-8621-48b7e48ea49b" providerId="ADAL" clId="{41E2B005-C87D-45C1-9AFA-0CD27A4C5B33}" dt="2022-09-13T14:47:13.640" v="1067" actId="14100"/>
        <pc:sldMkLst>
          <pc:docMk/>
          <pc:sldMk cId="3416494420" sldId="272"/>
        </pc:sldMkLst>
        <pc:spChg chg="mod">
          <ac:chgData name="Jan Woldendorp" userId="b1e9083a-a84c-4d0e-8621-48b7e48ea49b" providerId="ADAL" clId="{41E2B005-C87D-45C1-9AFA-0CD27A4C5B33}" dt="2022-09-13T14:45:48.526" v="1023" actId="14100"/>
          <ac:spMkLst>
            <pc:docMk/>
            <pc:sldMk cId="3416494420" sldId="272"/>
            <ac:spMk id="3" creationId="{142F9688-B766-423F-B217-3FBC5A53E91B}"/>
          </ac:spMkLst>
        </pc:spChg>
        <pc:spChg chg="mod">
          <ac:chgData name="Jan Woldendorp" userId="b1e9083a-a84c-4d0e-8621-48b7e48ea49b" providerId="ADAL" clId="{41E2B005-C87D-45C1-9AFA-0CD27A4C5B33}" dt="2022-09-13T14:46:42.637" v="1060" actId="27636"/>
          <ac:spMkLst>
            <pc:docMk/>
            <pc:sldMk cId="3416494420" sldId="272"/>
            <ac:spMk id="4" creationId="{09E4CFB0-7D50-4EB7-B86D-3756E57F04DD}"/>
          </ac:spMkLst>
        </pc:spChg>
        <pc:spChg chg="mod">
          <ac:chgData name="Jan Woldendorp" userId="b1e9083a-a84c-4d0e-8621-48b7e48ea49b" providerId="ADAL" clId="{41E2B005-C87D-45C1-9AFA-0CD27A4C5B33}" dt="2022-09-13T14:47:13.640" v="1067" actId="14100"/>
          <ac:spMkLst>
            <pc:docMk/>
            <pc:sldMk cId="3416494420" sldId="272"/>
            <ac:spMk id="6" creationId="{A0D4ACA7-8A2B-49E7-941B-1489188771DB}"/>
          </ac:spMkLst>
        </pc:spChg>
      </pc:sldChg>
      <pc:sldChg chg="modSp mod">
        <pc:chgData name="Jan Woldendorp" userId="b1e9083a-a84c-4d0e-8621-48b7e48ea49b" providerId="ADAL" clId="{41E2B005-C87D-45C1-9AFA-0CD27A4C5B33}" dt="2022-09-13T14:48:45.146" v="1118" actId="6549"/>
        <pc:sldMkLst>
          <pc:docMk/>
          <pc:sldMk cId="2848629781" sldId="273"/>
        </pc:sldMkLst>
        <pc:spChg chg="mod">
          <ac:chgData name="Jan Woldendorp" userId="b1e9083a-a84c-4d0e-8621-48b7e48ea49b" providerId="ADAL" clId="{41E2B005-C87D-45C1-9AFA-0CD27A4C5B33}" dt="2022-09-13T14:47:44.497" v="1068" actId="27636"/>
          <ac:spMkLst>
            <pc:docMk/>
            <pc:sldMk cId="2848629781" sldId="273"/>
            <ac:spMk id="3" creationId="{142F9688-B766-423F-B217-3FBC5A53E91B}"/>
          </ac:spMkLst>
        </pc:spChg>
        <pc:spChg chg="mod">
          <ac:chgData name="Jan Woldendorp" userId="b1e9083a-a84c-4d0e-8621-48b7e48ea49b" providerId="ADAL" clId="{41E2B005-C87D-45C1-9AFA-0CD27A4C5B33}" dt="2022-09-13T14:48:24.071" v="1086" actId="6549"/>
          <ac:spMkLst>
            <pc:docMk/>
            <pc:sldMk cId="2848629781" sldId="273"/>
            <ac:spMk id="4" creationId="{09E4CFB0-7D50-4EB7-B86D-3756E57F04DD}"/>
          </ac:spMkLst>
        </pc:spChg>
        <pc:spChg chg="mod">
          <ac:chgData name="Jan Woldendorp" userId="b1e9083a-a84c-4d0e-8621-48b7e48ea49b" providerId="ADAL" clId="{41E2B005-C87D-45C1-9AFA-0CD27A4C5B33}" dt="2022-09-13T14:48:45.146" v="1118" actId="6549"/>
          <ac:spMkLst>
            <pc:docMk/>
            <pc:sldMk cId="2848629781" sldId="273"/>
            <ac:spMk id="6" creationId="{A0D4ACA7-8A2B-49E7-941B-1489188771DB}"/>
          </ac:spMkLst>
        </pc:spChg>
      </pc:sldChg>
      <pc:sldChg chg="modSp mod">
        <pc:chgData name="Jan Woldendorp" userId="b1e9083a-a84c-4d0e-8621-48b7e48ea49b" providerId="ADAL" clId="{41E2B005-C87D-45C1-9AFA-0CD27A4C5B33}" dt="2022-09-13T14:55:31.696" v="1196" actId="6549"/>
        <pc:sldMkLst>
          <pc:docMk/>
          <pc:sldMk cId="349063229" sldId="274"/>
        </pc:sldMkLst>
        <pc:spChg chg="mod">
          <ac:chgData name="Jan Woldendorp" userId="b1e9083a-a84c-4d0e-8621-48b7e48ea49b" providerId="ADAL" clId="{41E2B005-C87D-45C1-9AFA-0CD27A4C5B33}" dt="2022-09-13T14:48:54.520" v="1119" actId="27636"/>
          <ac:spMkLst>
            <pc:docMk/>
            <pc:sldMk cId="349063229" sldId="274"/>
            <ac:spMk id="3" creationId="{142F9688-B766-423F-B217-3FBC5A53E91B}"/>
          </ac:spMkLst>
        </pc:spChg>
        <pc:spChg chg="mod">
          <ac:chgData name="Jan Woldendorp" userId="b1e9083a-a84c-4d0e-8621-48b7e48ea49b" providerId="ADAL" clId="{41E2B005-C87D-45C1-9AFA-0CD27A4C5B33}" dt="2022-09-13T14:54:56.283" v="1166" actId="6549"/>
          <ac:spMkLst>
            <pc:docMk/>
            <pc:sldMk cId="349063229" sldId="274"/>
            <ac:spMk id="4" creationId="{09E4CFB0-7D50-4EB7-B86D-3756E57F04DD}"/>
          </ac:spMkLst>
        </pc:spChg>
        <pc:spChg chg="mod">
          <ac:chgData name="Jan Woldendorp" userId="b1e9083a-a84c-4d0e-8621-48b7e48ea49b" providerId="ADAL" clId="{41E2B005-C87D-45C1-9AFA-0CD27A4C5B33}" dt="2022-09-13T14:55:31.696" v="1196" actId="6549"/>
          <ac:spMkLst>
            <pc:docMk/>
            <pc:sldMk cId="349063229" sldId="274"/>
            <ac:spMk id="6" creationId="{A0D4ACA7-8A2B-49E7-941B-1489188771DB}"/>
          </ac:spMkLst>
        </pc:spChg>
      </pc:sldChg>
      <pc:sldChg chg="modSp mod">
        <pc:chgData name="Jan Woldendorp" userId="b1e9083a-a84c-4d0e-8621-48b7e48ea49b" providerId="ADAL" clId="{41E2B005-C87D-45C1-9AFA-0CD27A4C5B33}" dt="2022-09-13T15:21:00.606" v="1296" actId="14100"/>
        <pc:sldMkLst>
          <pc:docMk/>
          <pc:sldMk cId="3316306042" sldId="275"/>
        </pc:sldMkLst>
        <pc:spChg chg="mod">
          <ac:chgData name="Jan Woldendorp" userId="b1e9083a-a84c-4d0e-8621-48b7e48ea49b" providerId="ADAL" clId="{41E2B005-C87D-45C1-9AFA-0CD27A4C5B33}" dt="2022-09-13T15:19:36.501" v="1197" actId="6549"/>
          <ac:spMkLst>
            <pc:docMk/>
            <pc:sldMk cId="3316306042" sldId="275"/>
            <ac:spMk id="2" creationId="{C17AD5F2-8AF1-4B8C-ABFD-638E8814D0C6}"/>
          </ac:spMkLst>
        </pc:spChg>
        <pc:spChg chg="mod">
          <ac:chgData name="Jan Woldendorp" userId="b1e9083a-a84c-4d0e-8621-48b7e48ea49b" providerId="ADAL" clId="{41E2B005-C87D-45C1-9AFA-0CD27A4C5B33}" dt="2022-09-13T15:21:00.606" v="1296" actId="14100"/>
          <ac:spMkLst>
            <pc:docMk/>
            <pc:sldMk cId="3316306042" sldId="275"/>
            <ac:spMk id="3" creationId="{F61063AE-C3C6-4050-8F85-9A914B11F486}"/>
          </ac:spMkLst>
        </pc:spChg>
      </pc:sldChg>
      <pc:sldChg chg="modSp mod">
        <pc:chgData name="Jan Woldendorp" userId="b1e9083a-a84c-4d0e-8621-48b7e48ea49b" providerId="ADAL" clId="{41E2B005-C87D-45C1-9AFA-0CD27A4C5B33}" dt="2022-09-13T15:24:30.239" v="1491" actId="6549"/>
        <pc:sldMkLst>
          <pc:docMk/>
          <pc:sldMk cId="2629022079" sldId="276"/>
        </pc:sldMkLst>
        <pc:spChg chg="mod">
          <ac:chgData name="Jan Woldendorp" userId="b1e9083a-a84c-4d0e-8621-48b7e48ea49b" providerId="ADAL" clId="{41E2B005-C87D-45C1-9AFA-0CD27A4C5B33}" dt="2022-09-13T15:23:55.576" v="1453" actId="1076"/>
          <ac:spMkLst>
            <pc:docMk/>
            <pc:sldMk cId="2629022079" sldId="276"/>
            <ac:spMk id="2" creationId="{85AB3CC0-AA9B-43B8-8CF4-E0363CAD0CA6}"/>
          </ac:spMkLst>
        </pc:spChg>
        <pc:spChg chg="mod">
          <ac:chgData name="Jan Woldendorp" userId="b1e9083a-a84c-4d0e-8621-48b7e48ea49b" providerId="ADAL" clId="{41E2B005-C87D-45C1-9AFA-0CD27A4C5B33}" dt="2022-09-13T15:24:30.239" v="1491" actId="6549"/>
          <ac:spMkLst>
            <pc:docMk/>
            <pc:sldMk cId="2629022079" sldId="276"/>
            <ac:spMk id="3" creationId="{F16ED4D3-F81D-4821-A756-07AD4DB17296}"/>
          </ac:spMkLst>
        </pc:spChg>
      </pc:sldChg>
      <pc:sldChg chg="modSp mod">
        <pc:chgData name="Jan Woldendorp" userId="b1e9083a-a84c-4d0e-8621-48b7e48ea49b" providerId="ADAL" clId="{41E2B005-C87D-45C1-9AFA-0CD27A4C5B33}" dt="2022-09-13T15:28:04.361" v="1704" actId="20577"/>
        <pc:sldMkLst>
          <pc:docMk/>
          <pc:sldMk cId="2939765001" sldId="277"/>
        </pc:sldMkLst>
        <pc:spChg chg="mod">
          <ac:chgData name="Jan Woldendorp" userId="b1e9083a-a84c-4d0e-8621-48b7e48ea49b" providerId="ADAL" clId="{41E2B005-C87D-45C1-9AFA-0CD27A4C5B33}" dt="2022-09-13T15:24:54.820" v="1519" actId="6549"/>
          <ac:spMkLst>
            <pc:docMk/>
            <pc:sldMk cId="2939765001" sldId="277"/>
            <ac:spMk id="2" creationId="{85AB3CC0-AA9B-43B8-8CF4-E0363CAD0CA6}"/>
          </ac:spMkLst>
        </pc:spChg>
        <pc:spChg chg="mod">
          <ac:chgData name="Jan Woldendorp" userId="b1e9083a-a84c-4d0e-8621-48b7e48ea49b" providerId="ADAL" clId="{41E2B005-C87D-45C1-9AFA-0CD27A4C5B33}" dt="2022-09-13T15:28:04.361" v="1704" actId="20577"/>
          <ac:spMkLst>
            <pc:docMk/>
            <pc:sldMk cId="2939765001" sldId="277"/>
            <ac:spMk id="3" creationId="{F16ED4D3-F81D-4821-A756-07AD4DB172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lt-LT"/>
          </a:p>
        </p:txBody>
      </p:sp>
      <p:sp>
        <p:nvSpPr>
          <p:cNvPr id="3" name="Datos vietos rezervavimo ženklas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6D2CC101-83B2-4FCF-8E40-64EEF50EDD64}" type="datetimeFigureOut">
              <a:rPr lang="lt-LT" smtClean="0"/>
              <a:t>2022-09-13</a:t>
            </a:fld>
            <a:endParaRPr lang="lt-LT"/>
          </a:p>
        </p:txBody>
      </p:sp>
      <p:sp>
        <p:nvSpPr>
          <p:cNvPr id="4" name="Skaidrės vaizdo vietos rezervavimo ženklas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lt-LT"/>
          </a:p>
        </p:txBody>
      </p:sp>
      <p:sp>
        <p:nvSpPr>
          <p:cNvPr id="5" name="Pastabų vietos rezervavimo ženklas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lt-LT"/>
          </a:p>
        </p:txBody>
      </p:sp>
      <p:sp>
        <p:nvSpPr>
          <p:cNvPr id="7" name="Skaidrės numerio vietos rezervavimo ženklas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474F2A99-8335-4AAC-9EFD-09FA6B9BBADF}" type="slidenum">
              <a:rPr lang="lt-LT" smtClean="0"/>
              <a:t>‹nr.›</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p:txBody>
          <a:bodyPr>
            <a:normAutofit fontScale="90000"/>
          </a:bodyPr>
          <a:lstStyle/>
          <a:p>
            <a:r>
              <a:rPr lang="en-US" dirty="0" err="1"/>
              <a:t>Bijeenkomst</a:t>
            </a:r>
            <a:r>
              <a:rPr lang="en-US" dirty="0"/>
              <a:t> 1:</a:t>
            </a:r>
            <a:br>
              <a:rPr lang="en-US" dirty="0"/>
            </a:br>
            <a:r>
              <a:rPr lang="en-US" dirty="0" err="1"/>
              <a:t>Transitie</a:t>
            </a:r>
            <a:r>
              <a:rPr lang="en-US" dirty="0"/>
              <a:t> </a:t>
            </a:r>
            <a:r>
              <a:rPr lang="en-US" dirty="0" err="1"/>
              <a:t>naar</a:t>
            </a:r>
            <a:r>
              <a:rPr lang="en-US" dirty="0"/>
              <a:t> </a:t>
            </a:r>
            <a:r>
              <a:rPr lang="en-US" dirty="0" err="1"/>
              <a:t>een</a:t>
            </a:r>
            <a:r>
              <a:rPr lang="en-US" dirty="0"/>
              <a:t> </a:t>
            </a:r>
            <a:r>
              <a:rPr lang="en-US" dirty="0" err="1"/>
              <a:t>lerende</a:t>
            </a:r>
            <a:r>
              <a:rPr lang="en-US" dirty="0"/>
              <a:t> </a:t>
            </a:r>
            <a:r>
              <a:rPr lang="en-US" dirty="0" err="1"/>
              <a:t>organisatie</a:t>
            </a:r>
            <a:endParaRPr lang="lt-LT" dirty="0"/>
          </a:p>
        </p:txBody>
      </p:sp>
      <p:sp>
        <p:nvSpPr>
          <p:cNvPr id="3" name="Antrinis pavadinimas 2">
            <a:extLst>
              <a:ext uri="{FF2B5EF4-FFF2-40B4-BE49-F238E27FC236}">
                <a16:creationId xmlns:a16="http://schemas.microsoft.com/office/drawing/2014/main" id="{11E258F2-1684-456C-BD99-58FC3C8EEE07}"/>
              </a:ext>
            </a:extLst>
          </p:cNvPr>
          <p:cNvSpPr>
            <a:spLocks noGrp="1"/>
          </p:cNvSpPr>
          <p:nvPr>
            <p:ph type="subTitle" idx="1"/>
          </p:nvPr>
        </p:nvSpPr>
        <p:spPr/>
        <p:txBody>
          <a:bodyPr>
            <a:normAutofit fontScale="92500" lnSpcReduction="10000"/>
          </a:bodyPr>
          <a:lstStyle/>
          <a:p>
            <a:r>
              <a:rPr lang="de-AT" dirty="0">
                <a:solidFill>
                  <a:srgbClr val="FFFFFF"/>
                </a:solidFill>
              </a:rPr>
              <a:t>2.1.2p Het belang van </a:t>
            </a:r>
            <a:r>
              <a:rPr lang="nl-NL" dirty="0">
                <a:solidFill>
                  <a:srgbClr val="FFFFFF"/>
                </a:solidFill>
              </a:rPr>
              <a:t>individualisering van HRD</a:t>
            </a:r>
            <a:endParaRPr lang="de-AT" dirty="0">
              <a:solidFill>
                <a:srgbClr val="FFFFFF"/>
              </a:solidFill>
            </a:endParaRPr>
          </a:p>
          <a:p>
            <a:r>
              <a:rPr lang="lt-LT" dirty="0">
                <a:solidFill>
                  <a:srgbClr val="FFFFFF"/>
                </a:solidFill>
              </a:rPr>
              <a:t> </a:t>
            </a:r>
            <a:endParaRPr lang="en-US" dirty="0">
              <a:solidFill>
                <a:srgbClr val="FFFFFF"/>
              </a:solidFill>
            </a:endParaRPr>
          </a:p>
          <a:p>
            <a:r>
              <a:rPr lang="de-AT" dirty="0">
                <a:solidFill>
                  <a:srgbClr val="FFFFFF"/>
                </a:solidFill>
              </a:rPr>
              <a:t>Monika Petermandl</a:t>
            </a:r>
          </a:p>
          <a:p>
            <a:r>
              <a:rPr lang="de-AT" dirty="0">
                <a:solidFill>
                  <a:srgbClr val="FFFFFF"/>
                </a:solidFill>
              </a:rPr>
              <a:t>Klausjürgen Heinrich</a:t>
            </a:r>
          </a:p>
          <a:p>
            <a:r>
              <a:rPr lang="de-AT" dirty="0" err="1">
                <a:solidFill>
                  <a:srgbClr val="FFFFFF"/>
                </a:solidFill>
              </a:rPr>
              <a:t>Filizliz</a:t>
            </a:r>
            <a:r>
              <a:rPr lang="de-AT" dirty="0">
                <a:solidFill>
                  <a:srgbClr val="FFFFFF"/>
                </a:solidFill>
              </a:rPr>
              <a:t> Keser Aschenberger</a:t>
            </a:r>
            <a:endParaRPr lang="lt-LT" dirty="0">
              <a:solidFill>
                <a:srgbClr val="FFFFFF"/>
              </a:solidFill>
            </a:endParaRPr>
          </a:p>
          <a:p>
            <a:endParaRPr lang="lt-LT"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41513" y="5776151"/>
            <a:ext cx="896520" cy="315182"/>
          </a:xfrm>
          <a:prstGeom prst="rect">
            <a:avLst/>
          </a:prstGeom>
        </p:spPr>
      </p:pic>
      <p:sp>
        <p:nvSpPr>
          <p:cNvPr id="6" name="TextBox 5"/>
          <p:cNvSpPr txBox="1"/>
          <p:nvPr/>
        </p:nvSpPr>
        <p:spPr>
          <a:xfrm>
            <a:off x="4753511" y="6091333"/>
            <a:ext cx="3584578" cy="461665"/>
          </a:xfrm>
          <a:prstGeom prst="rect">
            <a:avLst/>
          </a:prstGeom>
          <a:noFill/>
        </p:spPr>
        <p:txBody>
          <a:bodyPr wrap="square" rtlCol="0">
            <a:spAutoFit/>
          </a:bodyPr>
          <a:lstStyle/>
          <a:p>
            <a:r>
              <a:rPr lang="en-US" sz="800" dirty="0"/>
              <a:t>This license lets you (or other party) share, remix, transform, and build upon this material non-commercially, as long as you credit the Connect! project partners and license your new creations under identical terms.</a:t>
            </a:r>
            <a:endParaRPr lang="lt-LT" sz="800" dirty="0"/>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070718E-AEED-4DDC-897C-E8EBEFA02CB5}"/>
              </a:ext>
            </a:extLst>
          </p:cNvPr>
          <p:cNvSpPr>
            <a:spLocks noGrp="1"/>
          </p:cNvSpPr>
          <p:nvPr>
            <p:ph type="ftr" sz="quarter" idx="11"/>
          </p:nvPr>
        </p:nvSpPr>
        <p:spPr/>
        <p:txBody>
          <a:bodyPr/>
          <a:lstStyle/>
          <a:p>
            <a:r>
              <a:rPr lang="lt-LT"/>
              <a:t>connect-erasmus.eu</a:t>
            </a:r>
          </a:p>
        </p:txBody>
      </p:sp>
      <p:sp>
        <p:nvSpPr>
          <p:cNvPr id="3" name="Titel 2">
            <a:extLst>
              <a:ext uri="{FF2B5EF4-FFF2-40B4-BE49-F238E27FC236}">
                <a16:creationId xmlns:a16="http://schemas.microsoft.com/office/drawing/2014/main" id="{142F9688-B766-423F-B217-3FBC5A53E91B}"/>
              </a:ext>
            </a:extLst>
          </p:cNvPr>
          <p:cNvSpPr>
            <a:spLocks noGrp="1"/>
          </p:cNvSpPr>
          <p:nvPr>
            <p:ph type="title"/>
          </p:nvPr>
        </p:nvSpPr>
        <p:spPr/>
        <p:txBody>
          <a:bodyPr>
            <a:normAutofit fontScale="90000"/>
          </a:bodyPr>
          <a:lstStyle/>
          <a:p>
            <a:r>
              <a:rPr lang="de-AT" dirty="0"/>
              <a:t>Team </a:t>
            </a:r>
            <a:r>
              <a:rPr lang="de-AT" dirty="0" err="1"/>
              <a:t>leren</a:t>
            </a:r>
            <a:r>
              <a:rPr lang="de-AT" dirty="0"/>
              <a:t>
</a:t>
            </a:r>
          </a:p>
        </p:txBody>
      </p:sp>
      <p:sp>
        <p:nvSpPr>
          <p:cNvPr id="4" name="Textplatzhalter 3">
            <a:extLst>
              <a:ext uri="{FF2B5EF4-FFF2-40B4-BE49-F238E27FC236}">
                <a16:creationId xmlns:a16="http://schemas.microsoft.com/office/drawing/2014/main" id="{09E4CFB0-7D50-4EB7-B86D-3756E57F04DD}"/>
              </a:ext>
            </a:extLst>
          </p:cNvPr>
          <p:cNvSpPr>
            <a:spLocks noGrp="1"/>
          </p:cNvSpPr>
          <p:nvPr>
            <p:ph type="body" sz="half" idx="2"/>
          </p:nvPr>
        </p:nvSpPr>
        <p:spPr/>
        <p:txBody>
          <a:bodyPr>
            <a:normAutofit lnSpcReduction="10000"/>
          </a:bodyPr>
          <a:lstStyle/>
          <a:p>
            <a:r>
              <a:rPr lang="nl-NL" i="1" dirty="0">
                <a:solidFill>
                  <a:schemeClr val="tx1"/>
                </a:solidFill>
              </a:rPr>
              <a:t>Individueel leren ni in zekere zin niet relevant voor organisatorisch leren.
Maar als teams leren, worden ze een microkosmos om te leren in de hele organisatie.
Team Learning is een proces, waarbij een team zijn vermogen om doelen te bereiken voortdurend uitbreidt door dialoog en samenwerking. 
</a:t>
            </a:r>
            <a:endParaRPr lang="de-AT" dirty="0">
              <a:solidFill>
                <a:schemeClr val="tx1"/>
              </a:solidFill>
            </a:endParaRPr>
          </a:p>
        </p:txBody>
      </p:sp>
      <p:sp>
        <p:nvSpPr>
          <p:cNvPr id="6" name="Rechteck: abgerundete Ecken 5">
            <a:extLst>
              <a:ext uri="{FF2B5EF4-FFF2-40B4-BE49-F238E27FC236}">
                <a16:creationId xmlns:a16="http://schemas.microsoft.com/office/drawing/2014/main" id="{A0D4ACA7-8A2B-49E7-941B-1489188771DB}"/>
              </a:ext>
            </a:extLst>
          </p:cNvPr>
          <p:cNvSpPr/>
          <p:nvPr/>
        </p:nvSpPr>
        <p:spPr>
          <a:xfrm>
            <a:off x="6914147" y="2518611"/>
            <a:ext cx="3866148" cy="1435768"/>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Senge</a:t>
            </a:r>
            <a:r>
              <a:rPr lang="nl-NL" dirty="0">
                <a:solidFill>
                  <a:schemeClr val="tx1"/>
                </a:solidFill>
              </a:rPr>
              <a:t> noemt Team leren als vierde kerndiscipline.
Hij ziet het als een voorwaarde </a:t>
            </a:r>
            <a:r>
              <a:rPr lang="nl-NL">
                <a:solidFill>
                  <a:schemeClr val="tx1"/>
                </a:solidFill>
              </a:rPr>
              <a:t>voor organisatieleren</a:t>
            </a:r>
            <a:r>
              <a:rPr lang="nl-NL" dirty="0">
                <a:solidFill>
                  <a:schemeClr val="tx1"/>
                </a:solidFill>
              </a:rPr>
              <a:t>.
</a:t>
            </a:r>
            <a:endParaRPr lang="de-AT" dirty="0">
              <a:solidFill>
                <a:schemeClr val="tx1"/>
              </a:solidFill>
            </a:endParaRPr>
          </a:p>
        </p:txBody>
      </p:sp>
    </p:spTree>
    <p:extLst>
      <p:ext uri="{BB962C8B-B14F-4D97-AF65-F5344CB8AC3E}">
        <p14:creationId xmlns:p14="http://schemas.microsoft.com/office/powerpoint/2010/main" val="349063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AD5F2-8AF1-4B8C-ABFD-638E8814D0C6}"/>
              </a:ext>
            </a:extLst>
          </p:cNvPr>
          <p:cNvSpPr>
            <a:spLocks noGrp="1"/>
          </p:cNvSpPr>
          <p:nvPr>
            <p:ph type="title"/>
          </p:nvPr>
        </p:nvSpPr>
        <p:spPr>
          <a:xfrm>
            <a:off x="775537" y="3384884"/>
            <a:ext cx="10504487" cy="684211"/>
          </a:xfrm>
        </p:spPr>
        <p:txBody>
          <a:bodyPr>
            <a:normAutofit fontScale="90000"/>
          </a:bodyPr>
          <a:lstStyle/>
          <a:p>
            <a:r>
              <a:rPr lang="nl-NL" dirty="0"/>
              <a:t>Conclusies 
</a:t>
            </a:r>
            <a:endParaRPr lang="de-AT" dirty="0"/>
          </a:p>
        </p:txBody>
      </p:sp>
      <p:sp>
        <p:nvSpPr>
          <p:cNvPr id="3" name="Textplatzhalter 2">
            <a:extLst>
              <a:ext uri="{FF2B5EF4-FFF2-40B4-BE49-F238E27FC236}">
                <a16:creationId xmlns:a16="http://schemas.microsoft.com/office/drawing/2014/main" id="{F61063AE-C3C6-4050-8F85-9A914B11F486}"/>
              </a:ext>
            </a:extLst>
          </p:cNvPr>
          <p:cNvSpPr>
            <a:spLocks noGrp="1"/>
          </p:cNvSpPr>
          <p:nvPr>
            <p:ph type="body" idx="1"/>
          </p:nvPr>
        </p:nvSpPr>
        <p:spPr>
          <a:xfrm>
            <a:off x="839787" y="3720663"/>
            <a:ext cx="10512425" cy="1901326"/>
          </a:xfrm>
        </p:spPr>
        <p:txBody>
          <a:bodyPr/>
          <a:lstStyle/>
          <a:p>
            <a:r>
              <a:rPr lang="nl-NL" dirty="0">
                <a:solidFill>
                  <a:schemeClr val="tx1"/>
                </a:solidFill>
              </a:rPr>
              <a:t>De publicatie van </a:t>
            </a:r>
            <a:r>
              <a:rPr lang="nl-NL" dirty="0" err="1">
                <a:solidFill>
                  <a:schemeClr val="tx1"/>
                </a:solidFill>
              </a:rPr>
              <a:t>Senge</a:t>
            </a:r>
            <a:r>
              <a:rPr lang="nl-NL" dirty="0">
                <a:solidFill>
                  <a:schemeClr val="tx1"/>
                </a:solidFill>
              </a:rPr>
              <a:t> is rijk aan prikkelende inzichten, maar laat ook ruimte voor vragen
</a:t>
            </a:r>
            <a:endParaRPr lang="de-AT" dirty="0">
              <a:solidFill>
                <a:schemeClr val="tx1"/>
              </a:solidFill>
            </a:endParaRPr>
          </a:p>
          <a:p>
            <a:r>
              <a:rPr lang="nl-NL" sz="2400" b="1" i="1" dirty="0">
                <a:solidFill>
                  <a:schemeClr val="tx1"/>
                </a:solidFill>
              </a:rPr>
              <a:t>Bespreek in subgroepen je conclusies over "De vijfde discipline" voorloopbaanontwikkeling in organisaties
</a:t>
            </a:r>
            <a:endParaRPr lang="de-AT" dirty="0"/>
          </a:p>
        </p:txBody>
      </p:sp>
      <p:sp>
        <p:nvSpPr>
          <p:cNvPr id="4" name="Fußzeilenplatzhalter 3">
            <a:extLst>
              <a:ext uri="{FF2B5EF4-FFF2-40B4-BE49-F238E27FC236}">
                <a16:creationId xmlns:a16="http://schemas.microsoft.com/office/drawing/2014/main" id="{26EB2388-8B7B-49B3-B5AE-0B7DDA5A1128}"/>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31630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AB3CC0-AA9B-43B8-8CF4-E0363CAD0CA6}"/>
              </a:ext>
            </a:extLst>
          </p:cNvPr>
          <p:cNvSpPr>
            <a:spLocks noGrp="1"/>
          </p:cNvSpPr>
          <p:nvPr>
            <p:ph type="title"/>
          </p:nvPr>
        </p:nvSpPr>
        <p:spPr>
          <a:xfrm>
            <a:off x="855664" y="2258614"/>
            <a:ext cx="11010515" cy="684211"/>
          </a:xfrm>
        </p:spPr>
        <p:txBody>
          <a:bodyPr>
            <a:noAutofit/>
          </a:bodyPr>
          <a:lstStyle/>
          <a:p>
            <a:r>
              <a:rPr lang="nl-NL" sz="3600" dirty="0"/>
              <a:t>Een korte samenvatting van de conclusies</a:t>
            </a:r>
            <a:endParaRPr lang="de-AT" sz="3600" dirty="0"/>
          </a:p>
        </p:txBody>
      </p:sp>
      <p:sp>
        <p:nvSpPr>
          <p:cNvPr id="3" name="Textplatzhalter 2">
            <a:extLst>
              <a:ext uri="{FF2B5EF4-FFF2-40B4-BE49-F238E27FC236}">
                <a16:creationId xmlns:a16="http://schemas.microsoft.com/office/drawing/2014/main" id="{F16ED4D3-F81D-4821-A756-07AD4DB17296}"/>
              </a:ext>
            </a:extLst>
          </p:cNvPr>
          <p:cNvSpPr>
            <a:spLocks noGrp="1"/>
          </p:cNvSpPr>
          <p:nvPr>
            <p:ph type="body" idx="1"/>
          </p:nvPr>
        </p:nvSpPr>
        <p:spPr>
          <a:xfrm>
            <a:off x="823911" y="2942825"/>
            <a:ext cx="10916144" cy="2749910"/>
          </a:xfrm>
        </p:spPr>
        <p:txBody>
          <a:bodyPr/>
          <a:lstStyle/>
          <a:p>
            <a:pPr marL="342900" indent="-342900">
              <a:buFont typeface="Arial" panose="020B0604020202020204" pitchFamily="34" charset="0"/>
              <a:buChar char="•"/>
            </a:pPr>
            <a:r>
              <a:rPr lang="nl-NL" dirty="0" err="1">
                <a:solidFill>
                  <a:schemeClr val="tx1"/>
                </a:solidFill>
              </a:rPr>
              <a:t>Senge</a:t>
            </a:r>
            <a:r>
              <a:rPr lang="nl-NL" dirty="0">
                <a:solidFill>
                  <a:schemeClr val="tx1"/>
                </a:solidFill>
              </a:rPr>
              <a:t> laat duidelijk de verwevenheid zien tussen de individuele medewerkers in een organisatie en de organisatie als geheel &gt; systeemdenken.
De kerndisciplines "persoonlijk meesterschap" en "mentale modellen" zetten het human resource management op het spoor van individuele maatregelen, terwijl "gedeelde visie" en "teamleren" vragen om meer integrale ontwikkelingsmodellen.
HRM waardeert vaak de samenwerking met externe loopbaandienstverleners die nieuwe expertise in het bedrijf introduceren.</a:t>
            </a:r>
            <a:endParaRPr lang="de-AT" dirty="0">
              <a:solidFill>
                <a:schemeClr val="tx1"/>
              </a:solidFill>
            </a:endParaRPr>
          </a:p>
        </p:txBody>
      </p:sp>
      <p:sp>
        <p:nvSpPr>
          <p:cNvPr id="4" name="Fußzeilenplatzhalter 3">
            <a:extLst>
              <a:ext uri="{FF2B5EF4-FFF2-40B4-BE49-F238E27FC236}">
                <a16:creationId xmlns:a16="http://schemas.microsoft.com/office/drawing/2014/main" id="{B33C92C5-0036-4A5C-9605-80FD692B63C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629022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AB3CC0-AA9B-43B8-8CF4-E0363CAD0CA6}"/>
              </a:ext>
            </a:extLst>
          </p:cNvPr>
          <p:cNvSpPr>
            <a:spLocks noGrp="1"/>
          </p:cNvSpPr>
          <p:nvPr>
            <p:ph type="title"/>
          </p:nvPr>
        </p:nvSpPr>
        <p:spPr>
          <a:xfrm>
            <a:off x="855664" y="2437290"/>
            <a:ext cx="10504487" cy="684211"/>
          </a:xfrm>
        </p:spPr>
        <p:txBody>
          <a:bodyPr>
            <a:normAutofit fontScale="90000"/>
          </a:bodyPr>
          <a:lstStyle/>
          <a:p>
            <a:r>
              <a:rPr lang="nl-NL" dirty="0"/>
              <a:t>Conclusies (vervolg)</a:t>
            </a:r>
            <a:endParaRPr lang="de-AT" dirty="0"/>
          </a:p>
        </p:txBody>
      </p:sp>
      <p:sp>
        <p:nvSpPr>
          <p:cNvPr id="3" name="Textplatzhalter 2">
            <a:extLst>
              <a:ext uri="{FF2B5EF4-FFF2-40B4-BE49-F238E27FC236}">
                <a16:creationId xmlns:a16="http://schemas.microsoft.com/office/drawing/2014/main" id="{F16ED4D3-F81D-4821-A756-07AD4DB17296}"/>
              </a:ext>
            </a:extLst>
          </p:cNvPr>
          <p:cNvSpPr>
            <a:spLocks noGrp="1"/>
          </p:cNvSpPr>
          <p:nvPr>
            <p:ph type="body" idx="1"/>
          </p:nvPr>
        </p:nvSpPr>
        <p:spPr>
          <a:xfrm>
            <a:off x="823911" y="3121501"/>
            <a:ext cx="10512425" cy="2749910"/>
          </a:xfrm>
        </p:spPr>
        <p:txBody>
          <a:bodyPr/>
          <a:lstStyle/>
          <a:p>
            <a:pPr marL="342900" indent="-342900">
              <a:buFont typeface="Arial" panose="020B0604020202020204" pitchFamily="34" charset="0"/>
              <a:buChar char="•"/>
            </a:pPr>
            <a:r>
              <a:rPr lang="nl-NL" sz="2000" dirty="0">
                <a:solidFill>
                  <a:schemeClr val="tx1"/>
                </a:solidFill>
              </a:rPr>
              <a:t>Loopbaanbegeleiders zijn vooral gericht op het persoonlijke perspectief en de individuele groei van de medewerker, terwijl HR-managers vooral geïnteresseerd zijn in het perspectief van de organisatie.
Systemisch denken kan helpen om de opvattingen van loopbaanbegeleiders enerzijds en HR-managers anderzijds te beïnvloeden.
Teamleren kan de weg vrijmaken voor een evenwichtige relatie tussen het bedrijfs- en het individuele perspectief  door een dialoog tussen beide tot stand te brengen.
Beide perspectieven zouden moeten samenkomen teneinde een leercultuur op te bouwen.
</a:t>
            </a:r>
            <a:endParaRPr lang="de-AT" sz="2000" dirty="0"/>
          </a:p>
        </p:txBody>
      </p:sp>
      <p:sp>
        <p:nvSpPr>
          <p:cNvPr id="4" name="Fußzeilenplatzhalter 3">
            <a:extLst>
              <a:ext uri="{FF2B5EF4-FFF2-40B4-BE49-F238E27FC236}">
                <a16:creationId xmlns:a16="http://schemas.microsoft.com/office/drawing/2014/main" id="{B33C92C5-0036-4A5C-9605-80FD692B63C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939765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664D2B-B7B3-4A21-B284-12FFE0E48318}"/>
              </a:ext>
            </a:extLst>
          </p:cNvPr>
          <p:cNvSpPr>
            <a:spLocks noGrp="1"/>
          </p:cNvSpPr>
          <p:nvPr>
            <p:ph type="title"/>
          </p:nvPr>
        </p:nvSpPr>
        <p:spPr/>
        <p:txBody>
          <a:bodyPr>
            <a:normAutofit fontScale="90000"/>
          </a:bodyPr>
          <a:lstStyle/>
          <a:p>
            <a:r>
              <a:rPr lang="de-AT" dirty="0"/>
              <a:t>Who </a:t>
            </a:r>
            <a:r>
              <a:rPr lang="de-AT" dirty="0" err="1"/>
              <a:t>are</a:t>
            </a:r>
            <a:r>
              <a:rPr lang="de-AT" dirty="0"/>
              <a:t> </a:t>
            </a:r>
            <a:r>
              <a:rPr lang="de-AT" dirty="0" err="1"/>
              <a:t>the</a:t>
            </a:r>
            <a:r>
              <a:rPr lang="de-AT" dirty="0"/>
              <a:t> </a:t>
            </a:r>
            <a:r>
              <a:rPr lang="de-AT" dirty="0" err="1"/>
              <a:t>players</a:t>
            </a:r>
            <a:r>
              <a:rPr lang="de-AT" dirty="0"/>
              <a:t> in </a:t>
            </a:r>
            <a:r>
              <a:rPr lang="de-AT" dirty="0" err="1"/>
              <a:t>the</a:t>
            </a:r>
            <a:r>
              <a:rPr lang="de-AT" dirty="0"/>
              <a:t> Learning </a:t>
            </a:r>
            <a:r>
              <a:rPr lang="de-AT" dirty="0" err="1"/>
              <a:t>Organization</a:t>
            </a:r>
            <a:r>
              <a:rPr lang="de-AT" dirty="0"/>
              <a:t>?</a:t>
            </a:r>
          </a:p>
        </p:txBody>
      </p:sp>
      <p:sp>
        <p:nvSpPr>
          <p:cNvPr id="3" name="Textplatzhalter 2">
            <a:extLst>
              <a:ext uri="{FF2B5EF4-FFF2-40B4-BE49-F238E27FC236}">
                <a16:creationId xmlns:a16="http://schemas.microsoft.com/office/drawing/2014/main" id="{E106816D-D384-4C89-9CE0-C25FC21DA80D}"/>
              </a:ext>
            </a:extLst>
          </p:cNvPr>
          <p:cNvSpPr>
            <a:spLocks noGrp="1"/>
          </p:cNvSpPr>
          <p:nvPr>
            <p:ph type="body" idx="1"/>
          </p:nvPr>
        </p:nvSpPr>
        <p:spPr>
          <a:xfrm>
            <a:off x="839787" y="3596640"/>
            <a:ext cx="10512425" cy="2357531"/>
          </a:xfrm>
        </p:spPr>
        <p:txBody>
          <a:bodyPr/>
          <a:lstStyle/>
          <a:p>
            <a:pPr marL="342900" indent="-342900">
              <a:buFont typeface="Arial" panose="020B0604020202020204" pitchFamily="34" charset="0"/>
              <a:buChar char="•"/>
            </a:pPr>
            <a:r>
              <a:rPr lang="de-AT" dirty="0">
                <a:solidFill>
                  <a:schemeClr val="tx1"/>
                </a:solidFill>
              </a:rPr>
              <a:t>The </a:t>
            </a:r>
            <a:r>
              <a:rPr lang="de-AT" dirty="0" err="1">
                <a:solidFill>
                  <a:schemeClr val="tx1"/>
                </a:solidFill>
              </a:rPr>
              <a:t>Learnig</a:t>
            </a:r>
            <a:r>
              <a:rPr lang="de-AT" dirty="0">
                <a:solidFill>
                  <a:schemeClr val="tx1"/>
                </a:solidFill>
              </a:rPr>
              <a:t> </a:t>
            </a:r>
            <a:r>
              <a:rPr lang="de-AT" dirty="0" err="1">
                <a:solidFill>
                  <a:schemeClr val="tx1"/>
                </a:solidFill>
              </a:rPr>
              <a:t>Organization</a:t>
            </a:r>
            <a:r>
              <a:rPr lang="de-AT" dirty="0">
                <a:solidFill>
                  <a:schemeClr val="tx1"/>
                </a:solidFill>
              </a:rPr>
              <a:t> </a:t>
            </a:r>
            <a:r>
              <a:rPr lang="de-AT" dirty="0" err="1">
                <a:solidFill>
                  <a:schemeClr val="tx1"/>
                </a:solidFill>
              </a:rPr>
              <a:t>is</a:t>
            </a:r>
            <a:r>
              <a:rPr lang="de-AT" dirty="0">
                <a:solidFill>
                  <a:schemeClr val="tx1"/>
                </a:solidFill>
              </a:rPr>
              <a:t> </a:t>
            </a:r>
            <a:r>
              <a:rPr lang="de-AT" dirty="0" err="1">
                <a:solidFill>
                  <a:schemeClr val="tx1"/>
                </a:solidFill>
              </a:rPr>
              <a:t>characterized</a:t>
            </a:r>
            <a:r>
              <a:rPr lang="de-AT" dirty="0">
                <a:solidFill>
                  <a:schemeClr val="tx1"/>
                </a:solidFill>
              </a:rPr>
              <a:t> </a:t>
            </a:r>
            <a:r>
              <a:rPr lang="de-AT" dirty="0" err="1">
                <a:solidFill>
                  <a:schemeClr val="tx1"/>
                </a:solidFill>
              </a:rPr>
              <a:t>by</a:t>
            </a:r>
            <a:r>
              <a:rPr lang="de-AT" dirty="0">
                <a:solidFill>
                  <a:schemeClr val="tx1"/>
                </a:solidFill>
              </a:rPr>
              <a:t> a </a:t>
            </a:r>
            <a:r>
              <a:rPr lang="de-AT" dirty="0" err="1">
                <a:solidFill>
                  <a:schemeClr val="tx1"/>
                </a:solidFill>
              </a:rPr>
              <a:t>spirit</a:t>
            </a:r>
            <a:r>
              <a:rPr lang="de-AT" dirty="0">
                <a:solidFill>
                  <a:schemeClr val="tx1"/>
                </a:solidFill>
              </a:rPr>
              <a:t> </a:t>
            </a:r>
            <a:r>
              <a:rPr lang="de-AT" dirty="0" err="1">
                <a:solidFill>
                  <a:schemeClr val="tx1"/>
                </a:solidFill>
              </a:rPr>
              <a:t>of</a:t>
            </a:r>
            <a:r>
              <a:rPr lang="de-AT" dirty="0">
                <a:solidFill>
                  <a:schemeClr val="tx1"/>
                </a:solidFill>
              </a:rPr>
              <a:t> </a:t>
            </a:r>
            <a:r>
              <a:rPr lang="de-AT" dirty="0" err="1">
                <a:solidFill>
                  <a:srgbClr val="FF0000"/>
                </a:solidFill>
              </a:rPr>
              <a:t>reaching</a:t>
            </a:r>
            <a:r>
              <a:rPr lang="de-AT" dirty="0">
                <a:solidFill>
                  <a:srgbClr val="FF0000"/>
                </a:solidFill>
              </a:rPr>
              <a:t> excellence</a:t>
            </a:r>
            <a:r>
              <a:rPr lang="de-AT" dirty="0">
                <a:solidFill>
                  <a:schemeClr val="tx1"/>
                </a:solidFill>
              </a:rPr>
              <a:t>.</a:t>
            </a:r>
            <a:r>
              <a:rPr lang="de-AT" dirty="0"/>
              <a:t> </a:t>
            </a:r>
            <a:r>
              <a:rPr lang="de-AT" dirty="0" err="1">
                <a:solidFill>
                  <a:schemeClr val="tx1"/>
                </a:solidFill>
              </a:rPr>
              <a:t>Continuous</a:t>
            </a:r>
            <a:r>
              <a:rPr lang="de-AT" dirty="0">
                <a:solidFill>
                  <a:schemeClr val="tx1"/>
                </a:solidFill>
              </a:rPr>
              <a:t> </a:t>
            </a:r>
            <a:r>
              <a:rPr lang="de-AT" dirty="0" err="1">
                <a:solidFill>
                  <a:schemeClr val="tx1"/>
                </a:solidFill>
              </a:rPr>
              <a:t>improvements</a:t>
            </a:r>
            <a:r>
              <a:rPr lang="de-AT" dirty="0">
                <a:solidFill>
                  <a:schemeClr val="tx1"/>
                </a:solidFill>
              </a:rPr>
              <a:t> happen </a:t>
            </a:r>
            <a:r>
              <a:rPr lang="de-AT" dirty="0" err="1">
                <a:solidFill>
                  <a:schemeClr val="tx1"/>
                </a:solidFill>
              </a:rPr>
              <a:t>by</a:t>
            </a:r>
            <a:r>
              <a:rPr lang="de-AT" dirty="0">
                <a:solidFill>
                  <a:schemeClr val="tx1"/>
                </a:solidFill>
              </a:rPr>
              <a:t> </a:t>
            </a:r>
            <a:r>
              <a:rPr lang="de-AT" dirty="0" err="1">
                <a:solidFill>
                  <a:schemeClr val="tx1"/>
                </a:solidFill>
              </a:rPr>
              <a:t>collecting</a:t>
            </a:r>
            <a:r>
              <a:rPr lang="de-AT" dirty="0">
                <a:solidFill>
                  <a:schemeClr val="tx1"/>
                </a:solidFill>
              </a:rPr>
              <a:t> </a:t>
            </a:r>
            <a:r>
              <a:rPr lang="de-AT" dirty="0" err="1">
                <a:solidFill>
                  <a:schemeClr val="tx1"/>
                </a:solidFill>
              </a:rPr>
              <a:t>the</a:t>
            </a:r>
            <a:r>
              <a:rPr lang="de-AT" dirty="0">
                <a:solidFill>
                  <a:schemeClr val="tx1"/>
                </a:solidFill>
              </a:rPr>
              <a:t> </a:t>
            </a:r>
            <a:r>
              <a:rPr lang="de-AT" dirty="0" err="1">
                <a:solidFill>
                  <a:srgbClr val="FF0000"/>
                </a:solidFill>
              </a:rPr>
              <a:t>experiences</a:t>
            </a:r>
            <a:r>
              <a:rPr lang="de-AT" dirty="0">
                <a:solidFill>
                  <a:srgbClr val="FF0000"/>
                </a:solidFill>
              </a:rPr>
              <a:t> </a:t>
            </a:r>
            <a:r>
              <a:rPr lang="de-AT" dirty="0" err="1">
                <a:solidFill>
                  <a:srgbClr val="FF0000"/>
                </a:solidFill>
              </a:rPr>
              <a:t>of</a:t>
            </a:r>
            <a:r>
              <a:rPr lang="de-AT" dirty="0">
                <a:solidFill>
                  <a:srgbClr val="FF0000"/>
                </a:solidFill>
              </a:rPr>
              <a:t> all </a:t>
            </a:r>
            <a:r>
              <a:rPr lang="de-AT" dirty="0" err="1">
                <a:solidFill>
                  <a:srgbClr val="FF0000"/>
                </a:solidFill>
              </a:rPr>
              <a:t>staff</a:t>
            </a:r>
            <a:r>
              <a:rPr lang="de-AT" dirty="0">
                <a:solidFill>
                  <a:srgbClr val="FF0000"/>
                </a:solidFill>
              </a:rPr>
              <a:t> </a:t>
            </a:r>
            <a:r>
              <a:rPr lang="de-AT" dirty="0" err="1">
                <a:solidFill>
                  <a:srgbClr val="FF0000"/>
                </a:solidFill>
              </a:rPr>
              <a:t>members</a:t>
            </a:r>
            <a:r>
              <a:rPr lang="de-AT" dirty="0">
                <a:solidFill>
                  <a:schemeClr val="tx1"/>
                </a:solidFill>
              </a:rPr>
              <a:t>, </a:t>
            </a:r>
            <a:r>
              <a:rPr lang="de-AT" dirty="0" err="1">
                <a:solidFill>
                  <a:schemeClr val="tx1"/>
                </a:solidFill>
              </a:rPr>
              <a:t>converting</a:t>
            </a:r>
            <a:r>
              <a:rPr lang="de-AT" dirty="0">
                <a:solidFill>
                  <a:schemeClr val="tx1"/>
                </a:solidFill>
              </a:rPr>
              <a:t> </a:t>
            </a:r>
            <a:r>
              <a:rPr lang="de-AT" dirty="0" err="1">
                <a:solidFill>
                  <a:schemeClr val="tx1"/>
                </a:solidFill>
              </a:rPr>
              <a:t>these</a:t>
            </a:r>
            <a:r>
              <a:rPr lang="de-AT" dirty="0">
                <a:solidFill>
                  <a:schemeClr val="tx1"/>
                </a:solidFill>
              </a:rPr>
              <a:t> </a:t>
            </a:r>
            <a:r>
              <a:rPr lang="de-AT" dirty="0" err="1">
                <a:solidFill>
                  <a:schemeClr val="tx1"/>
                </a:solidFill>
              </a:rPr>
              <a:t>into</a:t>
            </a:r>
            <a:r>
              <a:rPr lang="de-AT" dirty="0">
                <a:solidFill>
                  <a:schemeClr val="tx1"/>
                </a:solidFill>
              </a:rPr>
              <a:t>  </a:t>
            </a:r>
            <a:r>
              <a:rPr lang="de-AT" dirty="0" err="1">
                <a:solidFill>
                  <a:schemeClr val="tx1"/>
                </a:solidFill>
              </a:rPr>
              <a:t>knowledge</a:t>
            </a:r>
            <a:r>
              <a:rPr lang="de-AT" dirty="0">
                <a:solidFill>
                  <a:schemeClr val="tx1"/>
                </a:solidFill>
              </a:rPr>
              <a:t> and </a:t>
            </a:r>
            <a:r>
              <a:rPr lang="de-AT" dirty="0" err="1">
                <a:solidFill>
                  <a:srgbClr val="FF0000"/>
                </a:solidFill>
              </a:rPr>
              <a:t>disseminating</a:t>
            </a:r>
            <a:r>
              <a:rPr lang="de-AT" dirty="0">
                <a:solidFill>
                  <a:srgbClr val="FF0000"/>
                </a:solidFill>
              </a:rPr>
              <a:t> </a:t>
            </a:r>
            <a:r>
              <a:rPr lang="de-AT" dirty="0" err="1">
                <a:solidFill>
                  <a:srgbClr val="FF0000"/>
                </a:solidFill>
              </a:rPr>
              <a:t>the</a:t>
            </a:r>
            <a:r>
              <a:rPr lang="de-AT" dirty="0">
                <a:solidFill>
                  <a:srgbClr val="FF0000"/>
                </a:solidFill>
              </a:rPr>
              <a:t> </a:t>
            </a:r>
            <a:r>
              <a:rPr lang="de-AT" dirty="0" err="1">
                <a:solidFill>
                  <a:srgbClr val="FF0000"/>
                </a:solidFill>
              </a:rPr>
              <a:t>knowledge</a:t>
            </a:r>
            <a:r>
              <a:rPr lang="de-AT" dirty="0">
                <a:solidFill>
                  <a:srgbClr val="FF0000"/>
                </a:solidFill>
              </a:rPr>
              <a:t> </a:t>
            </a:r>
            <a:r>
              <a:rPr lang="de-AT" dirty="0" err="1">
                <a:solidFill>
                  <a:srgbClr val="FF0000"/>
                </a:solidFill>
              </a:rPr>
              <a:t>by</a:t>
            </a:r>
            <a:r>
              <a:rPr lang="de-AT" dirty="0">
                <a:solidFill>
                  <a:srgbClr val="FF0000"/>
                </a:solidFill>
              </a:rPr>
              <a:t> </a:t>
            </a:r>
            <a:r>
              <a:rPr lang="de-AT" dirty="0" err="1">
                <a:solidFill>
                  <a:srgbClr val="FF0000"/>
                </a:solidFill>
              </a:rPr>
              <a:t>interacting</a:t>
            </a:r>
            <a:r>
              <a:rPr lang="de-AT" dirty="0">
                <a:solidFill>
                  <a:srgbClr val="FF0000"/>
                </a:solidFill>
              </a:rPr>
              <a:t> </a:t>
            </a:r>
            <a:r>
              <a:rPr lang="de-AT" dirty="0">
                <a:solidFill>
                  <a:schemeClr val="tx1"/>
                </a:solidFill>
              </a:rPr>
              <a:t>all </a:t>
            </a:r>
            <a:r>
              <a:rPr lang="de-AT" dirty="0" err="1">
                <a:solidFill>
                  <a:schemeClr val="tx1"/>
                </a:solidFill>
              </a:rPr>
              <a:t>over</a:t>
            </a:r>
            <a:r>
              <a:rPr lang="de-AT" dirty="0">
                <a:solidFill>
                  <a:schemeClr val="tx1"/>
                </a:solidFill>
              </a:rPr>
              <a:t> </a:t>
            </a:r>
            <a:r>
              <a:rPr lang="de-AT" dirty="0" err="1">
                <a:solidFill>
                  <a:schemeClr val="tx1"/>
                </a:solidFill>
              </a:rPr>
              <a:t>the</a:t>
            </a:r>
            <a:r>
              <a:rPr lang="de-AT" dirty="0">
                <a:solidFill>
                  <a:schemeClr val="tx1"/>
                </a:solidFill>
              </a:rPr>
              <a:t> </a:t>
            </a:r>
            <a:r>
              <a:rPr lang="de-AT" dirty="0" err="1">
                <a:solidFill>
                  <a:schemeClr val="tx1"/>
                </a:solidFill>
              </a:rPr>
              <a:t>organization</a:t>
            </a:r>
            <a:r>
              <a:rPr lang="de-AT" dirty="0">
                <a:solidFill>
                  <a:schemeClr val="tx1"/>
                </a:solidFill>
              </a:rPr>
              <a:t>. Team Learning </a:t>
            </a:r>
            <a:r>
              <a:rPr lang="de-AT" dirty="0" err="1">
                <a:solidFill>
                  <a:schemeClr val="tx1"/>
                </a:solidFill>
              </a:rPr>
              <a:t>is</a:t>
            </a:r>
            <a:r>
              <a:rPr lang="de-AT" dirty="0">
                <a:solidFill>
                  <a:schemeClr val="tx1"/>
                </a:solidFill>
              </a:rPr>
              <a:t> in </a:t>
            </a:r>
            <a:r>
              <a:rPr lang="de-AT" dirty="0" err="1">
                <a:solidFill>
                  <a:schemeClr val="tx1"/>
                </a:solidFill>
              </a:rPr>
              <a:t>the</a:t>
            </a:r>
            <a:r>
              <a:rPr lang="de-AT" dirty="0">
                <a:solidFill>
                  <a:schemeClr val="tx1"/>
                </a:solidFill>
              </a:rPr>
              <a:t> </a:t>
            </a:r>
            <a:r>
              <a:rPr lang="de-AT" dirty="0" err="1">
                <a:solidFill>
                  <a:schemeClr val="tx1"/>
                </a:solidFill>
              </a:rPr>
              <a:t>center</a:t>
            </a:r>
            <a:r>
              <a:rPr lang="de-AT" dirty="0">
                <a:solidFill>
                  <a:schemeClr val="tx1"/>
                </a:solidFill>
              </a:rPr>
              <a:t>.</a:t>
            </a:r>
          </a:p>
          <a:p>
            <a:pPr marL="342900" indent="-342900">
              <a:buFont typeface="Arial" panose="020B0604020202020204" pitchFamily="34" charset="0"/>
              <a:buChar char="•"/>
            </a:pPr>
            <a:r>
              <a:rPr lang="de-AT" dirty="0">
                <a:solidFill>
                  <a:schemeClr val="tx1"/>
                </a:solidFill>
              </a:rPr>
              <a:t>The </a:t>
            </a:r>
            <a:r>
              <a:rPr lang="de-AT" dirty="0" err="1">
                <a:solidFill>
                  <a:srgbClr val="FF0000"/>
                </a:solidFill>
              </a:rPr>
              <a:t>management</a:t>
            </a:r>
            <a:r>
              <a:rPr lang="de-AT" dirty="0">
                <a:solidFill>
                  <a:srgbClr val="FF0000"/>
                </a:solidFill>
              </a:rPr>
              <a:t> </a:t>
            </a:r>
            <a:r>
              <a:rPr lang="de-AT" dirty="0">
                <a:solidFill>
                  <a:schemeClr val="tx1"/>
                </a:solidFill>
              </a:rPr>
              <a:t>In Learning </a:t>
            </a:r>
            <a:r>
              <a:rPr lang="de-AT" dirty="0" err="1">
                <a:solidFill>
                  <a:schemeClr val="tx1"/>
                </a:solidFill>
              </a:rPr>
              <a:t>Organizations</a:t>
            </a:r>
            <a:r>
              <a:rPr lang="de-AT" dirty="0">
                <a:solidFill>
                  <a:schemeClr val="tx1"/>
                </a:solidFill>
              </a:rPr>
              <a:t> </a:t>
            </a:r>
            <a:r>
              <a:rPr lang="de-AT" dirty="0" err="1">
                <a:solidFill>
                  <a:schemeClr val="tx1"/>
                </a:solidFill>
              </a:rPr>
              <a:t>facilitates</a:t>
            </a:r>
            <a:r>
              <a:rPr lang="de-AT" dirty="0">
                <a:solidFill>
                  <a:schemeClr val="tx1"/>
                </a:solidFill>
              </a:rPr>
              <a:t> and </a:t>
            </a:r>
            <a:r>
              <a:rPr lang="de-AT" dirty="0" err="1">
                <a:solidFill>
                  <a:schemeClr val="tx1"/>
                </a:solidFill>
              </a:rPr>
              <a:t>promotes</a:t>
            </a:r>
            <a:r>
              <a:rPr lang="de-AT" dirty="0">
                <a:solidFill>
                  <a:schemeClr val="tx1"/>
                </a:solidFill>
              </a:rPr>
              <a:t> </a:t>
            </a:r>
            <a:r>
              <a:rPr lang="de-AT" dirty="0" err="1">
                <a:solidFill>
                  <a:schemeClr val="tx1"/>
                </a:solidFill>
              </a:rPr>
              <a:t>continuous</a:t>
            </a:r>
            <a:r>
              <a:rPr lang="de-AT" dirty="0">
                <a:solidFill>
                  <a:schemeClr val="tx1"/>
                </a:solidFill>
              </a:rPr>
              <a:t> </a:t>
            </a:r>
            <a:r>
              <a:rPr lang="de-AT" dirty="0" err="1">
                <a:solidFill>
                  <a:schemeClr val="tx1"/>
                </a:solidFill>
              </a:rPr>
              <a:t>learning</a:t>
            </a:r>
            <a:r>
              <a:rPr lang="de-AT" dirty="0">
                <a:solidFill>
                  <a:schemeClr val="tx1"/>
                </a:solidFill>
              </a:rPr>
              <a:t>.</a:t>
            </a:r>
          </a:p>
          <a:p>
            <a:pPr marL="342900" indent="-342900">
              <a:buFont typeface="Arial" panose="020B0604020202020204" pitchFamily="34" charset="0"/>
              <a:buChar char="•"/>
            </a:pPr>
            <a:endParaRPr lang="de-AT" dirty="0"/>
          </a:p>
        </p:txBody>
      </p:sp>
      <p:sp>
        <p:nvSpPr>
          <p:cNvPr id="4" name="Fußzeilenplatzhalter 3">
            <a:extLst>
              <a:ext uri="{FF2B5EF4-FFF2-40B4-BE49-F238E27FC236}">
                <a16:creationId xmlns:a16="http://schemas.microsoft.com/office/drawing/2014/main" id="{2642AE9C-BC82-4A9C-AC34-C4935D574BF9}"/>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532318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3B75A-613F-408E-8832-DF41DED19472}"/>
              </a:ext>
            </a:extLst>
          </p:cNvPr>
          <p:cNvSpPr>
            <a:spLocks noGrp="1"/>
          </p:cNvSpPr>
          <p:nvPr>
            <p:ph type="title"/>
          </p:nvPr>
        </p:nvSpPr>
        <p:spPr/>
        <p:txBody>
          <a:bodyPr>
            <a:normAutofit fontScale="90000"/>
          </a:bodyPr>
          <a:lstStyle/>
          <a:p>
            <a:r>
              <a:rPr lang="de-AT" dirty="0"/>
              <a:t>Challenges </a:t>
            </a:r>
            <a:r>
              <a:rPr lang="de-AT" dirty="0" err="1"/>
              <a:t>for</a:t>
            </a:r>
            <a:r>
              <a:rPr lang="de-AT" dirty="0"/>
              <a:t> SMEs </a:t>
            </a:r>
            <a:r>
              <a:rPr lang="de-AT" dirty="0" err="1"/>
              <a:t>becomig</a:t>
            </a:r>
            <a:r>
              <a:rPr lang="de-AT" dirty="0"/>
              <a:t> a Learning </a:t>
            </a:r>
            <a:r>
              <a:rPr lang="de-AT" dirty="0" err="1"/>
              <a:t>Orgnization</a:t>
            </a:r>
            <a:endParaRPr lang="de-AT" dirty="0"/>
          </a:p>
        </p:txBody>
      </p:sp>
      <p:sp>
        <p:nvSpPr>
          <p:cNvPr id="3" name="Textplatzhalter 2">
            <a:extLst>
              <a:ext uri="{FF2B5EF4-FFF2-40B4-BE49-F238E27FC236}">
                <a16:creationId xmlns:a16="http://schemas.microsoft.com/office/drawing/2014/main" id="{BCBD9B3A-FC9A-4A5F-B1ED-2470717DAFC8}"/>
              </a:ext>
            </a:extLst>
          </p:cNvPr>
          <p:cNvSpPr>
            <a:spLocks noGrp="1"/>
          </p:cNvSpPr>
          <p:nvPr>
            <p:ph type="body" idx="1"/>
          </p:nvPr>
        </p:nvSpPr>
        <p:spPr>
          <a:xfrm>
            <a:off x="839787" y="3429000"/>
            <a:ext cx="10512425" cy="2446421"/>
          </a:xfrm>
        </p:spPr>
        <p:txBody>
          <a:bodyPr/>
          <a:lstStyle/>
          <a:p>
            <a:pPr marL="342900" indent="-342900">
              <a:buFont typeface="Arial" panose="020B0604020202020204" pitchFamily="34" charset="0"/>
              <a:buChar char="•"/>
            </a:pPr>
            <a:r>
              <a:rPr lang="de-AT" dirty="0">
                <a:solidFill>
                  <a:schemeClr val="tx1"/>
                </a:solidFill>
              </a:rPr>
              <a:t>In SMEs </a:t>
            </a:r>
            <a:r>
              <a:rPr lang="de-AT" dirty="0" err="1">
                <a:solidFill>
                  <a:schemeClr val="tx1"/>
                </a:solidFill>
              </a:rPr>
              <a:t>predominate</a:t>
            </a:r>
            <a:r>
              <a:rPr lang="de-AT" dirty="0">
                <a:solidFill>
                  <a:schemeClr val="tx1"/>
                </a:solidFill>
              </a:rPr>
              <a:t> </a:t>
            </a:r>
            <a:r>
              <a:rPr lang="de-AT" dirty="0">
                <a:solidFill>
                  <a:srgbClr val="FF0000"/>
                </a:solidFill>
              </a:rPr>
              <a:t>informal, </a:t>
            </a:r>
            <a:r>
              <a:rPr lang="de-AT" dirty="0" err="1">
                <a:solidFill>
                  <a:srgbClr val="FF0000"/>
                </a:solidFill>
              </a:rPr>
              <a:t>experience</a:t>
            </a:r>
            <a:r>
              <a:rPr lang="de-AT" dirty="0">
                <a:solidFill>
                  <a:srgbClr val="FF0000"/>
                </a:solidFill>
              </a:rPr>
              <a:t>- and experimental-</a:t>
            </a:r>
            <a:r>
              <a:rPr lang="de-AT" dirty="0" err="1">
                <a:solidFill>
                  <a:srgbClr val="FF0000"/>
                </a:solidFill>
              </a:rPr>
              <a:t>based</a:t>
            </a:r>
            <a:r>
              <a:rPr lang="de-AT" dirty="0">
                <a:solidFill>
                  <a:srgbClr val="FF0000"/>
                </a:solidFill>
              </a:rPr>
              <a:t> </a:t>
            </a:r>
            <a:r>
              <a:rPr lang="de-AT" dirty="0" err="1">
                <a:solidFill>
                  <a:schemeClr val="tx1"/>
                </a:solidFill>
              </a:rPr>
              <a:t>learning</a:t>
            </a:r>
            <a:r>
              <a:rPr lang="de-AT" dirty="0">
                <a:solidFill>
                  <a:schemeClr val="tx1"/>
                </a:solidFill>
              </a:rPr>
              <a:t> </a:t>
            </a:r>
            <a:r>
              <a:rPr lang="de-AT" dirty="0" err="1">
                <a:solidFill>
                  <a:schemeClr val="tx1"/>
                </a:solidFill>
              </a:rPr>
              <a:t>processes</a:t>
            </a:r>
            <a:r>
              <a:rPr lang="de-AT" dirty="0">
                <a:solidFill>
                  <a:schemeClr val="tx1"/>
                </a:solidFill>
              </a:rPr>
              <a:t> </a:t>
            </a:r>
            <a:r>
              <a:rPr lang="de-AT" dirty="0" err="1">
                <a:solidFill>
                  <a:schemeClr val="tx1"/>
                </a:solidFill>
              </a:rPr>
              <a:t>which</a:t>
            </a:r>
            <a:r>
              <a:rPr lang="de-AT" dirty="0">
                <a:solidFill>
                  <a:schemeClr val="tx1"/>
                </a:solidFill>
              </a:rPr>
              <a:t> </a:t>
            </a:r>
            <a:r>
              <a:rPr lang="de-AT" dirty="0" err="1">
                <a:solidFill>
                  <a:schemeClr val="tx1"/>
                </a:solidFill>
              </a:rPr>
              <a:t>are</a:t>
            </a:r>
            <a:r>
              <a:rPr lang="de-AT" dirty="0">
                <a:solidFill>
                  <a:schemeClr val="tx1"/>
                </a:solidFill>
              </a:rPr>
              <a:t> </a:t>
            </a:r>
            <a:r>
              <a:rPr lang="de-AT" dirty="0" err="1">
                <a:solidFill>
                  <a:schemeClr val="tx1"/>
                </a:solidFill>
              </a:rPr>
              <a:t>influenced</a:t>
            </a:r>
            <a:r>
              <a:rPr lang="de-AT" dirty="0">
                <a:solidFill>
                  <a:schemeClr val="tx1"/>
                </a:solidFill>
              </a:rPr>
              <a:t> </a:t>
            </a:r>
            <a:r>
              <a:rPr lang="de-AT" dirty="0" err="1">
                <a:solidFill>
                  <a:schemeClr val="tx1"/>
                </a:solidFill>
              </a:rPr>
              <a:t>by</a:t>
            </a:r>
            <a:r>
              <a:rPr lang="de-AT" dirty="0">
                <a:solidFill>
                  <a:schemeClr val="tx1"/>
                </a:solidFill>
              </a:rPr>
              <a:t> </a:t>
            </a:r>
            <a:r>
              <a:rPr lang="de-AT" dirty="0" err="1">
                <a:solidFill>
                  <a:schemeClr val="tx1"/>
                </a:solidFill>
              </a:rPr>
              <a:t>the</a:t>
            </a:r>
            <a:r>
              <a:rPr lang="de-AT" dirty="0">
                <a:solidFill>
                  <a:schemeClr val="tx1"/>
                </a:solidFill>
              </a:rPr>
              <a:t> </a:t>
            </a:r>
            <a:r>
              <a:rPr lang="de-AT" dirty="0" err="1">
                <a:solidFill>
                  <a:srgbClr val="FF0000"/>
                </a:solidFill>
              </a:rPr>
              <a:t>personlity</a:t>
            </a:r>
            <a:r>
              <a:rPr lang="de-AT" dirty="0">
                <a:solidFill>
                  <a:srgbClr val="FF0000"/>
                </a:solidFill>
              </a:rPr>
              <a:t> </a:t>
            </a:r>
            <a:r>
              <a:rPr lang="de-AT" dirty="0" err="1">
                <a:solidFill>
                  <a:srgbClr val="FF0000"/>
                </a:solidFill>
              </a:rPr>
              <a:t>of</a:t>
            </a:r>
            <a:r>
              <a:rPr lang="de-AT" dirty="0">
                <a:solidFill>
                  <a:srgbClr val="FF0000"/>
                </a:solidFill>
              </a:rPr>
              <a:t> </a:t>
            </a:r>
            <a:r>
              <a:rPr lang="de-AT" dirty="0" err="1">
                <a:solidFill>
                  <a:srgbClr val="FF0000"/>
                </a:solidFill>
              </a:rPr>
              <a:t>the</a:t>
            </a:r>
            <a:r>
              <a:rPr lang="de-AT" dirty="0">
                <a:solidFill>
                  <a:srgbClr val="FF0000"/>
                </a:solidFill>
              </a:rPr>
              <a:t> </a:t>
            </a:r>
            <a:r>
              <a:rPr lang="de-AT" dirty="0" err="1">
                <a:solidFill>
                  <a:srgbClr val="FF0000"/>
                </a:solidFill>
              </a:rPr>
              <a:t>founder</a:t>
            </a:r>
            <a:r>
              <a:rPr lang="de-AT" dirty="0">
                <a:solidFill>
                  <a:schemeClr val="tx1"/>
                </a:solidFill>
              </a:rPr>
              <a:t>. His/her </a:t>
            </a:r>
            <a:r>
              <a:rPr lang="de-AT" dirty="0" err="1">
                <a:solidFill>
                  <a:schemeClr val="tx1"/>
                </a:solidFill>
              </a:rPr>
              <a:t>knowledge</a:t>
            </a:r>
            <a:r>
              <a:rPr lang="de-AT" dirty="0">
                <a:solidFill>
                  <a:schemeClr val="tx1"/>
                </a:solidFill>
              </a:rPr>
              <a:t> and </a:t>
            </a:r>
            <a:r>
              <a:rPr lang="de-AT" dirty="0" err="1">
                <a:solidFill>
                  <a:schemeClr val="tx1"/>
                </a:solidFill>
              </a:rPr>
              <a:t>attitude</a:t>
            </a:r>
            <a:r>
              <a:rPr lang="de-AT" dirty="0">
                <a:solidFill>
                  <a:schemeClr val="tx1"/>
                </a:solidFill>
              </a:rPr>
              <a:t> </a:t>
            </a:r>
            <a:r>
              <a:rPr lang="de-AT" dirty="0" err="1">
                <a:solidFill>
                  <a:schemeClr val="tx1"/>
                </a:solidFill>
              </a:rPr>
              <a:t>towards</a:t>
            </a:r>
            <a:r>
              <a:rPr lang="de-AT" dirty="0">
                <a:solidFill>
                  <a:schemeClr val="tx1"/>
                </a:solidFill>
              </a:rPr>
              <a:t> </a:t>
            </a:r>
            <a:r>
              <a:rPr lang="de-AT" dirty="0" err="1">
                <a:solidFill>
                  <a:schemeClr val="tx1"/>
                </a:solidFill>
              </a:rPr>
              <a:t>learning</a:t>
            </a:r>
            <a:r>
              <a:rPr lang="de-AT" dirty="0">
                <a:solidFill>
                  <a:schemeClr val="tx1"/>
                </a:solidFill>
              </a:rPr>
              <a:t> </a:t>
            </a:r>
            <a:r>
              <a:rPr lang="de-AT" dirty="0" err="1">
                <a:solidFill>
                  <a:schemeClr val="tx1"/>
                </a:solidFill>
              </a:rPr>
              <a:t>determine</a:t>
            </a:r>
            <a:r>
              <a:rPr lang="de-AT" dirty="0">
                <a:solidFill>
                  <a:schemeClr val="tx1"/>
                </a:solidFill>
              </a:rPr>
              <a:t> </a:t>
            </a:r>
            <a:r>
              <a:rPr lang="de-AT" dirty="0" err="1">
                <a:solidFill>
                  <a:schemeClr val="tx1"/>
                </a:solidFill>
              </a:rPr>
              <a:t>the</a:t>
            </a:r>
            <a:r>
              <a:rPr lang="de-AT" dirty="0">
                <a:solidFill>
                  <a:schemeClr val="tx1"/>
                </a:solidFill>
              </a:rPr>
              <a:t> </a:t>
            </a:r>
            <a:r>
              <a:rPr lang="de-AT" dirty="0" err="1">
                <a:solidFill>
                  <a:schemeClr val="tx1"/>
                </a:solidFill>
              </a:rPr>
              <a:t>learning</a:t>
            </a:r>
            <a:r>
              <a:rPr lang="de-AT" dirty="0">
                <a:solidFill>
                  <a:schemeClr val="tx1"/>
                </a:solidFill>
              </a:rPr>
              <a:t> </a:t>
            </a:r>
            <a:r>
              <a:rPr lang="de-AT" dirty="0" err="1">
                <a:solidFill>
                  <a:schemeClr val="tx1"/>
                </a:solidFill>
              </a:rPr>
              <a:t>spirit</a:t>
            </a:r>
            <a:r>
              <a:rPr lang="de-AT" dirty="0">
                <a:solidFill>
                  <a:schemeClr val="tx1"/>
                </a:solidFill>
              </a:rPr>
              <a:t> </a:t>
            </a:r>
            <a:r>
              <a:rPr lang="de-AT" dirty="0" err="1">
                <a:solidFill>
                  <a:schemeClr val="tx1"/>
                </a:solidFill>
              </a:rPr>
              <a:t>of</a:t>
            </a:r>
            <a:r>
              <a:rPr lang="de-AT" dirty="0">
                <a:solidFill>
                  <a:schemeClr val="tx1"/>
                </a:solidFill>
              </a:rPr>
              <a:t> </a:t>
            </a:r>
            <a:r>
              <a:rPr lang="de-AT" dirty="0" err="1">
                <a:solidFill>
                  <a:schemeClr val="tx1"/>
                </a:solidFill>
              </a:rPr>
              <a:t>the</a:t>
            </a:r>
            <a:r>
              <a:rPr lang="de-AT" dirty="0">
                <a:solidFill>
                  <a:schemeClr val="tx1"/>
                </a:solidFill>
              </a:rPr>
              <a:t> </a:t>
            </a:r>
            <a:r>
              <a:rPr lang="de-AT" dirty="0" err="1">
                <a:solidFill>
                  <a:schemeClr val="tx1"/>
                </a:solidFill>
              </a:rPr>
              <a:t>organization</a:t>
            </a:r>
            <a:r>
              <a:rPr lang="de-AT" dirty="0">
                <a:solidFill>
                  <a:schemeClr val="tx1"/>
                </a:solidFill>
              </a:rPr>
              <a:t>.</a:t>
            </a:r>
          </a:p>
          <a:p>
            <a:pPr marL="342900" indent="-342900">
              <a:buFont typeface="Arial" panose="020B0604020202020204" pitchFamily="34" charset="0"/>
              <a:buChar char="•"/>
            </a:pPr>
            <a:r>
              <a:rPr lang="de-AT" dirty="0">
                <a:solidFill>
                  <a:schemeClr val="tx1"/>
                </a:solidFill>
              </a:rPr>
              <a:t>The </a:t>
            </a:r>
            <a:r>
              <a:rPr lang="de-AT" dirty="0" err="1">
                <a:solidFill>
                  <a:schemeClr val="tx1"/>
                </a:solidFill>
              </a:rPr>
              <a:t>focus</a:t>
            </a:r>
            <a:r>
              <a:rPr lang="de-AT" dirty="0">
                <a:solidFill>
                  <a:schemeClr val="tx1"/>
                </a:solidFill>
              </a:rPr>
              <a:t> </a:t>
            </a:r>
            <a:r>
              <a:rPr lang="de-AT" dirty="0" err="1">
                <a:solidFill>
                  <a:schemeClr val="tx1"/>
                </a:solidFill>
              </a:rPr>
              <a:t>is</a:t>
            </a:r>
            <a:r>
              <a:rPr lang="de-AT" dirty="0">
                <a:solidFill>
                  <a:schemeClr val="tx1"/>
                </a:solidFill>
              </a:rPr>
              <a:t> on „</a:t>
            </a:r>
            <a:r>
              <a:rPr lang="de-AT" dirty="0" err="1">
                <a:solidFill>
                  <a:srgbClr val="FF0000"/>
                </a:solidFill>
              </a:rPr>
              <a:t>dynamic</a:t>
            </a:r>
            <a:r>
              <a:rPr lang="de-AT" dirty="0">
                <a:solidFill>
                  <a:srgbClr val="FF0000"/>
                </a:solidFill>
              </a:rPr>
              <a:t> </a:t>
            </a:r>
            <a:r>
              <a:rPr lang="de-AT" dirty="0" err="1">
                <a:solidFill>
                  <a:srgbClr val="FF0000"/>
                </a:solidFill>
              </a:rPr>
              <a:t>capabilities</a:t>
            </a:r>
            <a:r>
              <a:rPr lang="de-AT" dirty="0">
                <a:solidFill>
                  <a:schemeClr val="tx1"/>
                </a:solidFill>
              </a:rPr>
              <a:t>“ </a:t>
            </a:r>
            <a:r>
              <a:rPr lang="de-AT" dirty="0" err="1">
                <a:solidFill>
                  <a:schemeClr val="tx1"/>
                </a:solidFill>
              </a:rPr>
              <a:t>which</a:t>
            </a:r>
            <a:r>
              <a:rPr lang="de-AT" dirty="0">
                <a:solidFill>
                  <a:schemeClr val="tx1"/>
                </a:solidFill>
              </a:rPr>
              <a:t> </a:t>
            </a:r>
            <a:r>
              <a:rPr lang="de-AT" dirty="0" err="1">
                <a:solidFill>
                  <a:schemeClr val="tx1"/>
                </a:solidFill>
              </a:rPr>
              <a:t>enable</a:t>
            </a:r>
            <a:r>
              <a:rPr lang="de-AT" dirty="0">
                <a:solidFill>
                  <a:schemeClr val="tx1"/>
                </a:solidFill>
              </a:rPr>
              <a:t> </a:t>
            </a:r>
            <a:r>
              <a:rPr lang="de-AT" dirty="0" err="1">
                <a:solidFill>
                  <a:schemeClr val="tx1"/>
                </a:solidFill>
              </a:rPr>
              <a:t>the</a:t>
            </a:r>
            <a:r>
              <a:rPr lang="de-AT" dirty="0">
                <a:solidFill>
                  <a:schemeClr val="tx1"/>
                </a:solidFill>
              </a:rPr>
              <a:t> </a:t>
            </a:r>
            <a:r>
              <a:rPr lang="de-AT" dirty="0" err="1">
                <a:solidFill>
                  <a:schemeClr val="tx1"/>
                </a:solidFill>
              </a:rPr>
              <a:t>firms</a:t>
            </a:r>
            <a:r>
              <a:rPr lang="de-AT" dirty="0">
                <a:solidFill>
                  <a:schemeClr val="tx1"/>
                </a:solidFill>
              </a:rPr>
              <a:t> „</a:t>
            </a:r>
            <a:r>
              <a:rPr lang="de-AT" dirty="0" err="1">
                <a:solidFill>
                  <a:schemeClr val="tx1"/>
                </a:solidFill>
              </a:rPr>
              <a:t>to</a:t>
            </a:r>
            <a:r>
              <a:rPr lang="de-AT" dirty="0">
                <a:solidFill>
                  <a:schemeClr val="tx1"/>
                </a:solidFill>
              </a:rPr>
              <a:t> </a:t>
            </a:r>
            <a:r>
              <a:rPr lang="de-AT" dirty="0" err="1">
                <a:solidFill>
                  <a:schemeClr val="tx1"/>
                </a:solidFill>
              </a:rPr>
              <a:t>integrate</a:t>
            </a:r>
            <a:r>
              <a:rPr lang="de-AT" dirty="0">
                <a:solidFill>
                  <a:schemeClr val="tx1"/>
                </a:solidFill>
              </a:rPr>
              <a:t>, </a:t>
            </a:r>
            <a:r>
              <a:rPr lang="de-AT" dirty="0" err="1">
                <a:solidFill>
                  <a:schemeClr val="tx1"/>
                </a:solidFill>
              </a:rPr>
              <a:t>build</a:t>
            </a:r>
            <a:r>
              <a:rPr lang="de-AT" dirty="0">
                <a:solidFill>
                  <a:schemeClr val="tx1"/>
                </a:solidFill>
              </a:rPr>
              <a:t> and </a:t>
            </a:r>
            <a:r>
              <a:rPr lang="de-AT" dirty="0" err="1">
                <a:solidFill>
                  <a:schemeClr val="tx1"/>
                </a:solidFill>
              </a:rPr>
              <a:t>reconfigure</a:t>
            </a:r>
            <a:r>
              <a:rPr lang="de-AT" dirty="0">
                <a:solidFill>
                  <a:schemeClr val="tx1"/>
                </a:solidFill>
              </a:rPr>
              <a:t> internal and external </a:t>
            </a:r>
            <a:r>
              <a:rPr lang="de-AT" dirty="0" err="1">
                <a:solidFill>
                  <a:schemeClr val="tx1"/>
                </a:solidFill>
              </a:rPr>
              <a:t>competences</a:t>
            </a:r>
            <a:r>
              <a:rPr lang="de-AT" dirty="0">
                <a:solidFill>
                  <a:schemeClr val="tx1"/>
                </a:solidFill>
              </a:rPr>
              <a:t> </a:t>
            </a:r>
            <a:r>
              <a:rPr lang="de-AT" dirty="0" err="1">
                <a:solidFill>
                  <a:schemeClr val="tx1"/>
                </a:solidFill>
              </a:rPr>
              <a:t>to</a:t>
            </a:r>
            <a:r>
              <a:rPr lang="de-AT" dirty="0">
                <a:solidFill>
                  <a:schemeClr val="tx1"/>
                </a:solidFill>
              </a:rPr>
              <a:t> </a:t>
            </a:r>
            <a:r>
              <a:rPr lang="de-AT" dirty="0" err="1">
                <a:solidFill>
                  <a:srgbClr val="FF0000"/>
                </a:solidFill>
              </a:rPr>
              <a:t>address</a:t>
            </a:r>
            <a:r>
              <a:rPr lang="de-AT" dirty="0">
                <a:solidFill>
                  <a:srgbClr val="FF0000"/>
                </a:solidFill>
              </a:rPr>
              <a:t> </a:t>
            </a:r>
            <a:r>
              <a:rPr lang="de-AT" dirty="0" err="1">
                <a:solidFill>
                  <a:srgbClr val="FF0000"/>
                </a:solidFill>
              </a:rPr>
              <a:t>rapidly</a:t>
            </a:r>
            <a:r>
              <a:rPr lang="de-AT" dirty="0">
                <a:solidFill>
                  <a:srgbClr val="FF0000"/>
                </a:solidFill>
              </a:rPr>
              <a:t> </a:t>
            </a:r>
            <a:r>
              <a:rPr lang="de-AT" dirty="0" err="1">
                <a:solidFill>
                  <a:srgbClr val="FF0000"/>
                </a:solidFill>
              </a:rPr>
              <a:t>changing</a:t>
            </a:r>
            <a:r>
              <a:rPr lang="de-AT" dirty="0">
                <a:solidFill>
                  <a:srgbClr val="FF0000"/>
                </a:solidFill>
              </a:rPr>
              <a:t> </a:t>
            </a:r>
            <a:r>
              <a:rPr lang="de-AT" dirty="0" err="1">
                <a:solidFill>
                  <a:srgbClr val="FF0000"/>
                </a:solidFill>
              </a:rPr>
              <a:t>environments</a:t>
            </a:r>
            <a:r>
              <a:rPr lang="de-AT" dirty="0">
                <a:solidFill>
                  <a:schemeClr val="tx1"/>
                </a:solidFill>
              </a:rPr>
              <a:t>“ </a:t>
            </a:r>
            <a:r>
              <a:rPr lang="de-AT" dirty="0" err="1">
                <a:solidFill>
                  <a:schemeClr val="tx1"/>
                </a:solidFill>
              </a:rPr>
              <a:t>Teece</a:t>
            </a:r>
            <a:r>
              <a:rPr lang="de-AT" dirty="0">
                <a:solidFill>
                  <a:schemeClr val="tx1"/>
                </a:solidFill>
              </a:rPr>
              <a:t> et.al. 1997, p 516). Networking </a:t>
            </a:r>
            <a:r>
              <a:rPr lang="de-AT" dirty="0" err="1">
                <a:solidFill>
                  <a:schemeClr val="tx1"/>
                </a:solidFill>
              </a:rPr>
              <a:t>plays</a:t>
            </a:r>
            <a:r>
              <a:rPr lang="de-AT" dirty="0">
                <a:solidFill>
                  <a:schemeClr val="tx1"/>
                </a:solidFill>
              </a:rPr>
              <a:t> an </a:t>
            </a:r>
            <a:r>
              <a:rPr lang="de-AT" dirty="0" err="1">
                <a:solidFill>
                  <a:schemeClr val="tx1"/>
                </a:solidFill>
              </a:rPr>
              <a:t>important</a:t>
            </a:r>
            <a:r>
              <a:rPr lang="de-AT" dirty="0">
                <a:solidFill>
                  <a:schemeClr val="tx1"/>
                </a:solidFill>
              </a:rPr>
              <a:t> </a:t>
            </a:r>
            <a:r>
              <a:rPr lang="de-AT" dirty="0" err="1">
                <a:solidFill>
                  <a:schemeClr val="tx1"/>
                </a:solidFill>
              </a:rPr>
              <a:t>role</a:t>
            </a:r>
            <a:r>
              <a:rPr lang="de-AT" dirty="0">
                <a:solidFill>
                  <a:schemeClr val="tx1"/>
                </a:solidFill>
              </a:rPr>
              <a:t>.</a:t>
            </a:r>
          </a:p>
        </p:txBody>
      </p:sp>
      <p:sp>
        <p:nvSpPr>
          <p:cNvPr id="4" name="Fußzeilenplatzhalter 3">
            <a:extLst>
              <a:ext uri="{FF2B5EF4-FFF2-40B4-BE49-F238E27FC236}">
                <a16:creationId xmlns:a16="http://schemas.microsoft.com/office/drawing/2014/main" id="{871EDAD5-A09F-4DFD-8DBC-D0F4E6E6EFF8}"/>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860887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707D3F-1845-44D4-A018-A9C221CED69A}"/>
              </a:ext>
            </a:extLst>
          </p:cNvPr>
          <p:cNvSpPr>
            <a:spLocks noGrp="1"/>
          </p:cNvSpPr>
          <p:nvPr>
            <p:ph type="ctrTitle"/>
          </p:nvPr>
        </p:nvSpPr>
        <p:spPr>
          <a:xfrm>
            <a:off x="845820" y="924243"/>
            <a:ext cx="10058400" cy="3110346"/>
          </a:xfrm>
        </p:spPr>
        <p:txBody>
          <a:bodyPr>
            <a:normAutofit/>
          </a:bodyPr>
          <a:lstStyle/>
          <a:p>
            <a:r>
              <a:rPr lang="de-AT" dirty="0"/>
              <a:t>Multigeneration </a:t>
            </a:r>
            <a:r>
              <a:rPr lang="de-AT" dirty="0" err="1"/>
              <a:t>staff</a:t>
            </a:r>
            <a:br>
              <a:rPr lang="de-AT" dirty="0"/>
            </a:br>
            <a:r>
              <a:rPr lang="de-AT" dirty="0"/>
              <a:t>Generations‘ </a:t>
            </a:r>
            <a:r>
              <a:rPr lang="de-AT" dirty="0" err="1"/>
              <a:t>value</a:t>
            </a:r>
            <a:r>
              <a:rPr lang="de-AT" dirty="0"/>
              <a:t> </a:t>
            </a:r>
            <a:r>
              <a:rPr lang="de-AT" dirty="0" err="1"/>
              <a:t>systems</a:t>
            </a:r>
            <a:endParaRPr lang="de-AT" dirty="0"/>
          </a:p>
        </p:txBody>
      </p:sp>
      <p:sp>
        <p:nvSpPr>
          <p:cNvPr id="4" name="Fußzeilenplatzhalter 3">
            <a:extLst>
              <a:ext uri="{FF2B5EF4-FFF2-40B4-BE49-F238E27FC236}">
                <a16:creationId xmlns:a16="http://schemas.microsoft.com/office/drawing/2014/main" id="{7E76DBA2-E949-4238-8B84-B94CB03EF1D0}"/>
              </a:ext>
            </a:extLst>
          </p:cNvPr>
          <p:cNvSpPr>
            <a:spLocks noGrp="1"/>
          </p:cNvSpPr>
          <p:nvPr>
            <p:ph type="ftr" sz="quarter" idx="11"/>
          </p:nvPr>
        </p:nvSpPr>
        <p:spPr/>
        <p:txBody>
          <a:bodyPr/>
          <a:lstStyle/>
          <a:p>
            <a:r>
              <a:rPr lang="lt-LT"/>
              <a:t>connect-erasmus.eu</a:t>
            </a:r>
            <a:endParaRPr lang="lt-LT" dirty="0"/>
          </a:p>
        </p:txBody>
      </p:sp>
    </p:spTree>
    <p:extLst>
      <p:ext uri="{BB962C8B-B14F-4D97-AF65-F5344CB8AC3E}">
        <p14:creationId xmlns:p14="http://schemas.microsoft.com/office/powerpoint/2010/main" val="3449672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0F764-7DAF-4B4D-A206-4AF79E2A6F16}"/>
              </a:ext>
            </a:extLst>
          </p:cNvPr>
          <p:cNvSpPr>
            <a:spLocks noGrp="1"/>
          </p:cNvSpPr>
          <p:nvPr>
            <p:ph type="title"/>
          </p:nvPr>
        </p:nvSpPr>
        <p:spPr/>
        <p:txBody>
          <a:bodyPr>
            <a:normAutofit fontScale="90000"/>
          </a:bodyPr>
          <a:lstStyle/>
          <a:p>
            <a:r>
              <a:rPr lang="de-AT" dirty="0"/>
              <a:t>The </a:t>
            </a:r>
            <a:r>
              <a:rPr lang="de-AT" dirty="0" err="1"/>
              <a:t>aging</a:t>
            </a:r>
            <a:r>
              <a:rPr lang="de-AT" dirty="0"/>
              <a:t> </a:t>
            </a:r>
            <a:r>
              <a:rPr lang="de-AT" dirty="0" err="1"/>
              <a:t>society</a:t>
            </a:r>
            <a:r>
              <a:rPr lang="de-AT" dirty="0"/>
              <a:t> </a:t>
            </a:r>
            <a:r>
              <a:rPr lang="de-AT" dirty="0" err="1"/>
              <a:t>makes</a:t>
            </a:r>
            <a:r>
              <a:rPr lang="de-AT" dirty="0"/>
              <a:t> </a:t>
            </a:r>
            <a:r>
              <a:rPr lang="de-AT" dirty="0" err="1"/>
              <a:t>working</a:t>
            </a:r>
            <a:r>
              <a:rPr lang="de-AT" dirty="0"/>
              <a:t> in </a:t>
            </a:r>
            <a:r>
              <a:rPr lang="de-AT" dirty="0" err="1"/>
              <a:t>multigeneration</a:t>
            </a:r>
            <a:r>
              <a:rPr lang="de-AT" dirty="0"/>
              <a:t> </a:t>
            </a:r>
            <a:r>
              <a:rPr lang="de-AT" dirty="0" err="1"/>
              <a:t>teams</a:t>
            </a:r>
            <a:r>
              <a:rPr lang="de-AT" dirty="0"/>
              <a:t> </a:t>
            </a:r>
            <a:r>
              <a:rPr lang="de-AT" dirty="0" err="1"/>
              <a:t>more</a:t>
            </a:r>
            <a:r>
              <a:rPr lang="de-AT" dirty="0"/>
              <a:t> </a:t>
            </a:r>
            <a:r>
              <a:rPr lang="de-AT" dirty="0" err="1"/>
              <a:t>likely</a:t>
            </a:r>
            <a:endParaRPr lang="de-AT" dirty="0"/>
          </a:p>
        </p:txBody>
      </p:sp>
      <p:sp>
        <p:nvSpPr>
          <p:cNvPr id="3" name="Textplatzhalter 2">
            <a:extLst>
              <a:ext uri="{FF2B5EF4-FFF2-40B4-BE49-F238E27FC236}">
                <a16:creationId xmlns:a16="http://schemas.microsoft.com/office/drawing/2014/main" id="{155613A0-5A6D-40C0-BE62-16A7CF906F0A}"/>
              </a:ext>
            </a:extLst>
          </p:cNvPr>
          <p:cNvSpPr>
            <a:spLocks noGrp="1"/>
          </p:cNvSpPr>
          <p:nvPr>
            <p:ph type="body" idx="1"/>
          </p:nvPr>
        </p:nvSpPr>
        <p:spPr>
          <a:xfrm>
            <a:off x="847726" y="3416017"/>
            <a:ext cx="10512425" cy="2483318"/>
          </a:xfrm>
        </p:spPr>
        <p:txBody>
          <a:bodyPr/>
          <a:lstStyle/>
          <a:p>
            <a:r>
              <a:rPr lang="de-AT" dirty="0" err="1">
                <a:solidFill>
                  <a:schemeClr val="tx1"/>
                </a:solidFill>
              </a:rPr>
              <a:t>Around</a:t>
            </a:r>
            <a:r>
              <a:rPr lang="de-AT" dirty="0">
                <a:solidFill>
                  <a:schemeClr val="tx1"/>
                </a:solidFill>
              </a:rPr>
              <a:t> </a:t>
            </a:r>
            <a:r>
              <a:rPr lang="de-AT" dirty="0" err="1">
                <a:solidFill>
                  <a:schemeClr val="tx1"/>
                </a:solidFill>
              </a:rPr>
              <a:t>the</a:t>
            </a:r>
            <a:r>
              <a:rPr lang="de-AT" dirty="0">
                <a:solidFill>
                  <a:schemeClr val="tx1"/>
                </a:solidFill>
              </a:rPr>
              <a:t> </a:t>
            </a:r>
            <a:r>
              <a:rPr lang="de-AT" dirty="0" err="1">
                <a:solidFill>
                  <a:schemeClr val="tx1"/>
                </a:solidFill>
              </a:rPr>
              <a:t>year</a:t>
            </a:r>
            <a:r>
              <a:rPr lang="de-AT" dirty="0">
                <a:solidFill>
                  <a:schemeClr val="tx1"/>
                </a:solidFill>
              </a:rPr>
              <a:t> 2010 </a:t>
            </a:r>
            <a:r>
              <a:rPr lang="de-AT" dirty="0" err="1">
                <a:solidFill>
                  <a:schemeClr val="tx1"/>
                </a:solidFill>
              </a:rPr>
              <a:t>the</a:t>
            </a:r>
            <a:r>
              <a:rPr lang="de-AT" dirty="0">
                <a:solidFill>
                  <a:schemeClr val="tx1"/>
                </a:solidFill>
              </a:rPr>
              <a:t> </a:t>
            </a:r>
            <a:r>
              <a:rPr lang="de-AT" dirty="0" err="1">
                <a:solidFill>
                  <a:schemeClr val="tx1"/>
                </a:solidFill>
              </a:rPr>
              <a:t>awareness</a:t>
            </a:r>
            <a:r>
              <a:rPr lang="de-AT" dirty="0">
                <a:solidFill>
                  <a:schemeClr val="tx1"/>
                </a:solidFill>
              </a:rPr>
              <a:t> was </a:t>
            </a:r>
            <a:r>
              <a:rPr lang="de-AT" dirty="0" err="1">
                <a:solidFill>
                  <a:schemeClr val="tx1"/>
                </a:solidFill>
              </a:rPr>
              <a:t>rising</a:t>
            </a:r>
            <a:r>
              <a:rPr lang="de-AT" dirty="0">
                <a:solidFill>
                  <a:schemeClr val="tx1"/>
                </a:solidFill>
              </a:rPr>
              <a:t> </a:t>
            </a:r>
            <a:r>
              <a:rPr lang="de-AT" dirty="0" err="1">
                <a:solidFill>
                  <a:schemeClr val="tx1"/>
                </a:solidFill>
              </a:rPr>
              <a:t>that</a:t>
            </a:r>
            <a:r>
              <a:rPr lang="de-AT" dirty="0">
                <a:solidFill>
                  <a:schemeClr val="tx1"/>
                </a:solidFill>
              </a:rPr>
              <a:t> </a:t>
            </a:r>
            <a:r>
              <a:rPr lang="de-AT" dirty="0" err="1">
                <a:solidFill>
                  <a:schemeClr val="tx1"/>
                </a:solidFill>
              </a:rPr>
              <a:t>value</a:t>
            </a:r>
            <a:r>
              <a:rPr lang="de-AT" dirty="0">
                <a:solidFill>
                  <a:schemeClr val="tx1"/>
                </a:solidFill>
              </a:rPr>
              <a:t> </a:t>
            </a:r>
            <a:r>
              <a:rPr lang="de-AT" dirty="0" err="1">
                <a:solidFill>
                  <a:schemeClr val="tx1"/>
                </a:solidFill>
              </a:rPr>
              <a:t>systems</a:t>
            </a:r>
            <a:r>
              <a:rPr lang="de-AT" dirty="0">
                <a:solidFill>
                  <a:schemeClr val="tx1"/>
                </a:solidFill>
              </a:rPr>
              <a:t> </a:t>
            </a:r>
            <a:r>
              <a:rPr lang="de-AT" dirty="0" err="1">
                <a:solidFill>
                  <a:schemeClr val="tx1"/>
                </a:solidFill>
              </a:rPr>
              <a:t>of</a:t>
            </a:r>
            <a:r>
              <a:rPr lang="de-AT" dirty="0">
                <a:solidFill>
                  <a:schemeClr val="tx1"/>
                </a:solidFill>
              </a:rPr>
              <a:t> </a:t>
            </a:r>
            <a:r>
              <a:rPr lang="de-AT" dirty="0" err="1">
                <a:solidFill>
                  <a:schemeClr val="tx1"/>
                </a:solidFill>
              </a:rPr>
              <a:t>people</a:t>
            </a:r>
            <a:r>
              <a:rPr lang="de-AT" dirty="0">
                <a:solidFill>
                  <a:schemeClr val="tx1"/>
                </a:solidFill>
              </a:rPr>
              <a:t> </a:t>
            </a:r>
            <a:r>
              <a:rPr lang="de-AT" dirty="0" err="1">
                <a:solidFill>
                  <a:schemeClr val="tx1"/>
                </a:solidFill>
              </a:rPr>
              <a:t>are</a:t>
            </a:r>
            <a:r>
              <a:rPr lang="de-AT" dirty="0">
                <a:solidFill>
                  <a:schemeClr val="tx1"/>
                </a:solidFill>
              </a:rPr>
              <a:t> different </a:t>
            </a:r>
            <a:r>
              <a:rPr lang="de-AT" dirty="0" err="1">
                <a:solidFill>
                  <a:schemeClr val="tx1"/>
                </a:solidFill>
              </a:rPr>
              <a:t>according</a:t>
            </a:r>
            <a:r>
              <a:rPr lang="de-AT" dirty="0">
                <a:solidFill>
                  <a:schemeClr val="tx1"/>
                </a:solidFill>
              </a:rPr>
              <a:t> </a:t>
            </a:r>
            <a:r>
              <a:rPr lang="de-AT" dirty="0" err="1">
                <a:solidFill>
                  <a:schemeClr val="tx1"/>
                </a:solidFill>
              </a:rPr>
              <a:t>to</a:t>
            </a:r>
            <a:r>
              <a:rPr lang="de-AT" dirty="0">
                <a:solidFill>
                  <a:schemeClr val="tx1"/>
                </a:solidFill>
              </a:rPr>
              <a:t> </a:t>
            </a:r>
            <a:r>
              <a:rPr lang="de-AT" dirty="0" err="1">
                <a:solidFill>
                  <a:schemeClr val="tx1"/>
                </a:solidFill>
              </a:rPr>
              <a:t>their</a:t>
            </a:r>
            <a:r>
              <a:rPr lang="de-AT" dirty="0">
                <a:solidFill>
                  <a:schemeClr val="tx1"/>
                </a:solidFill>
              </a:rPr>
              <a:t> </a:t>
            </a:r>
            <a:r>
              <a:rPr lang="de-AT" dirty="0" err="1">
                <a:solidFill>
                  <a:schemeClr val="tx1"/>
                </a:solidFill>
              </a:rPr>
              <a:t>belonging</a:t>
            </a:r>
            <a:r>
              <a:rPr lang="de-AT" dirty="0">
                <a:solidFill>
                  <a:schemeClr val="tx1"/>
                </a:solidFill>
              </a:rPr>
              <a:t> </a:t>
            </a:r>
            <a:r>
              <a:rPr lang="de-AT" dirty="0" err="1">
                <a:solidFill>
                  <a:schemeClr val="tx1"/>
                </a:solidFill>
              </a:rPr>
              <a:t>to</a:t>
            </a:r>
            <a:r>
              <a:rPr lang="de-AT" dirty="0">
                <a:solidFill>
                  <a:schemeClr val="tx1"/>
                </a:solidFill>
              </a:rPr>
              <a:t> a </a:t>
            </a:r>
            <a:r>
              <a:rPr lang="de-AT" dirty="0" err="1">
                <a:solidFill>
                  <a:schemeClr val="tx1"/>
                </a:solidFill>
              </a:rPr>
              <a:t>specific</a:t>
            </a:r>
            <a:r>
              <a:rPr lang="de-AT" dirty="0">
                <a:solidFill>
                  <a:schemeClr val="tx1"/>
                </a:solidFill>
              </a:rPr>
              <a:t> </a:t>
            </a:r>
            <a:r>
              <a:rPr lang="de-AT" dirty="0" err="1">
                <a:solidFill>
                  <a:schemeClr val="tx1"/>
                </a:solidFill>
              </a:rPr>
              <a:t>generation</a:t>
            </a:r>
            <a:r>
              <a:rPr lang="de-AT" dirty="0">
                <a:solidFill>
                  <a:schemeClr val="tx1"/>
                </a:solidFill>
              </a:rPr>
              <a:t>. This </a:t>
            </a:r>
            <a:r>
              <a:rPr lang="de-AT" dirty="0" err="1">
                <a:solidFill>
                  <a:schemeClr val="tx1"/>
                </a:solidFill>
              </a:rPr>
              <a:t>fact</a:t>
            </a:r>
            <a:r>
              <a:rPr lang="de-AT" dirty="0">
                <a:solidFill>
                  <a:schemeClr val="tx1"/>
                </a:solidFill>
              </a:rPr>
              <a:t>, </a:t>
            </a:r>
            <a:r>
              <a:rPr lang="de-AT" dirty="0" err="1">
                <a:solidFill>
                  <a:schemeClr val="tx1"/>
                </a:solidFill>
              </a:rPr>
              <a:t>underpinned</a:t>
            </a:r>
            <a:r>
              <a:rPr lang="de-AT" dirty="0">
                <a:solidFill>
                  <a:schemeClr val="tx1"/>
                </a:solidFill>
              </a:rPr>
              <a:t> </a:t>
            </a:r>
            <a:r>
              <a:rPr lang="de-AT" dirty="0" err="1">
                <a:solidFill>
                  <a:schemeClr val="tx1"/>
                </a:solidFill>
              </a:rPr>
              <a:t>by</a:t>
            </a:r>
            <a:r>
              <a:rPr lang="de-AT" dirty="0">
                <a:solidFill>
                  <a:schemeClr val="tx1"/>
                </a:solidFill>
              </a:rPr>
              <a:t> </a:t>
            </a:r>
            <a:r>
              <a:rPr lang="de-AT" dirty="0" err="1">
                <a:solidFill>
                  <a:schemeClr val="tx1"/>
                </a:solidFill>
              </a:rPr>
              <a:t>repeated</a:t>
            </a:r>
            <a:r>
              <a:rPr lang="de-AT" dirty="0">
                <a:solidFill>
                  <a:schemeClr val="tx1"/>
                </a:solidFill>
              </a:rPr>
              <a:t> </a:t>
            </a:r>
            <a:r>
              <a:rPr lang="de-AT" dirty="0" err="1">
                <a:solidFill>
                  <a:schemeClr val="tx1"/>
                </a:solidFill>
              </a:rPr>
              <a:t>youth</a:t>
            </a:r>
            <a:r>
              <a:rPr lang="de-AT" dirty="0">
                <a:solidFill>
                  <a:schemeClr val="tx1"/>
                </a:solidFill>
              </a:rPr>
              <a:t> </a:t>
            </a:r>
            <a:r>
              <a:rPr lang="de-AT" dirty="0" err="1">
                <a:solidFill>
                  <a:schemeClr val="tx1"/>
                </a:solidFill>
              </a:rPr>
              <a:t>studies</a:t>
            </a:r>
            <a:r>
              <a:rPr lang="de-AT" dirty="0">
                <a:solidFill>
                  <a:schemeClr val="tx1"/>
                </a:solidFill>
              </a:rPr>
              <a:t>, </a:t>
            </a:r>
            <a:r>
              <a:rPr lang="de-AT" dirty="0" err="1">
                <a:solidFill>
                  <a:schemeClr val="tx1"/>
                </a:solidFill>
              </a:rPr>
              <a:t>initiated</a:t>
            </a:r>
            <a:r>
              <a:rPr lang="de-AT" dirty="0">
                <a:solidFill>
                  <a:schemeClr val="tx1"/>
                </a:solidFill>
              </a:rPr>
              <a:t> a </a:t>
            </a:r>
            <a:r>
              <a:rPr lang="de-AT" b="1" dirty="0" err="1">
                <a:solidFill>
                  <a:srgbClr val="C00000"/>
                </a:solidFill>
              </a:rPr>
              <a:t>typification</a:t>
            </a:r>
            <a:r>
              <a:rPr lang="de-AT" b="1" dirty="0">
                <a:solidFill>
                  <a:srgbClr val="C00000"/>
                </a:solidFill>
              </a:rPr>
              <a:t> </a:t>
            </a:r>
            <a:r>
              <a:rPr lang="de-AT" b="1" dirty="0" err="1">
                <a:solidFill>
                  <a:srgbClr val="C00000"/>
                </a:solidFill>
              </a:rPr>
              <a:t>of</a:t>
            </a:r>
            <a:r>
              <a:rPr lang="de-AT" b="1" dirty="0">
                <a:solidFill>
                  <a:srgbClr val="C00000"/>
                </a:solidFill>
              </a:rPr>
              <a:t> </a:t>
            </a:r>
            <a:r>
              <a:rPr lang="de-AT" b="1" dirty="0" err="1">
                <a:solidFill>
                  <a:srgbClr val="C00000"/>
                </a:solidFill>
              </a:rPr>
              <a:t>the</a:t>
            </a:r>
            <a:r>
              <a:rPr lang="de-AT" b="1" dirty="0">
                <a:solidFill>
                  <a:srgbClr val="C00000"/>
                </a:solidFill>
              </a:rPr>
              <a:t> </a:t>
            </a:r>
            <a:r>
              <a:rPr lang="de-AT" b="1" dirty="0" err="1">
                <a:solidFill>
                  <a:srgbClr val="C00000"/>
                </a:solidFill>
              </a:rPr>
              <a:t>generations</a:t>
            </a:r>
            <a:r>
              <a:rPr lang="de-AT" dirty="0">
                <a:solidFill>
                  <a:schemeClr val="tx1"/>
                </a:solidFill>
              </a:rPr>
              <a:t>.</a:t>
            </a:r>
          </a:p>
          <a:p>
            <a:r>
              <a:rPr lang="de-AT" dirty="0" err="1">
                <a:solidFill>
                  <a:schemeClr val="tx1"/>
                </a:solidFill>
              </a:rPr>
              <a:t>Yet</a:t>
            </a:r>
            <a:r>
              <a:rPr lang="de-AT" dirty="0">
                <a:solidFill>
                  <a:schemeClr val="tx1"/>
                </a:solidFill>
              </a:rPr>
              <a:t> </a:t>
            </a:r>
            <a:r>
              <a:rPr lang="de-AT" dirty="0" err="1">
                <a:solidFill>
                  <a:schemeClr val="tx1"/>
                </a:solidFill>
              </a:rPr>
              <a:t>there</a:t>
            </a:r>
            <a:r>
              <a:rPr lang="de-AT" dirty="0">
                <a:solidFill>
                  <a:schemeClr val="tx1"/>
                </a:solidFill>
              </a:rPr>
              <a:t> </a:t>
            </a:r>
            <a:r>
              <a:rPr lang="de-AT" dirty="0" err="1">
                <a:solidFill>
                  <a:schemeClr val="tx1"/>
                </a:solidFill>
              </a:rPr>
              <a:t>is</a:t>
            </a:r>
            <a:r>
              <a:rPr lang="de-AT" dirty="0">
                <a:solidFill>
                  <a:schemeClr val="tx1"/>
                </a:solidFill>
              </a:rPr>
              <a:t> also </a:t>
            </a:r>
            <a:r>
              <a:rPr lang="de-AT" dirty="0" err="1">
                <a:solidFill>
                  <a:schemeClr val="tx1"/>
                </a:solidFill>
              </a:rPr>
              <a:t>the</a:t>
            </a:r>
            <a:r>
              <a:rPr lang="de-AT" dirty="0">
                <a:solidFill>
                  <a:schemeClr val="tx1"/>
                </a:solidFill>
              </a:rPr>
              <a:t> </a:t>
            </a:r>
            <a:r>
              <a:rPr lang="de-AT" dirty="0" err="1">
                <a:solidFill>
                  <a:schemeClr val="tx1"/>
                </a:solidFill>
              </a:rPr>
              <a:t>warning</a:t>
            </a:r>
            <a:r>
              <a:rPr lang="de-AT" dirty="0">
                <a:solidFill>
                  <a:schemeClr val="tx1"/>
                </a:solidFill>
              </a:rPr>
              <a:t> (</a:t>
            </a:r>
            <a:r>
              <a:rPr lang="de-AT" dirty="0" err="1">
                <a:solidFill>
                  <a:schemeClr val="tx1"/>
                </a:solidFill>
              </a:rPr>
              <a:t>even</a:t>
            </a:r>
            <a:r>
              <a:rPr lang="de-AT" dirty="0">
                <a:solidFill>
                  <a:schemeClr val="tx1"/>
                </a:solidFill>
              </a:rPr>
              <a:t> </a:t>
            </a:r>
            <a:r>
              <a:rPr lang="de-AT" dirty="0" err="1">
                <a:solidFill>
                  <a:schemeClr val="tx1"/>
                </a:solidFill>
              </a:rPr>
              <a:t>by</a:t>
            </a:r>
            <a:r>
              <a:rPr lang="de-AT" dirty="0">
                <a:solidFill>
                  <a:schemeClr val="tx1"/>
                </a:solidFill>
              </a:rPr>
              <a:t> </a:t>
            </a:r>
            <a:r>
              <a:rPr lang="de-AT" dirty="0" err="1">
                <a:solidFill>
                  <a:schemeClr val="tx1"/>
                </a:solidFill>
              </a:rPr>
              <a:t>authors</a:t>
            </a:r>
            <a:r>
              <a:rPr lang="de-AT" dirty="0">
                <a:solidFill>
                  <a:schemeClr val="tx1"/>
                </a:solidFill>
              </a:rPr>
              <a:t> </a:t>
            </a:r>
            <a:r>
              <a:rPr lang="de-AT" dirty="0" err="1">
                <a:solidFill>
                  <a:schemeClr val="tx1"/>
                </a:solidFill>
              </a:rPr>
              <a:t>of</a:t>
            </a:r>
            <a:r>
              <a:rPr lang="de-AT" dirty="0">
                <a:solidFill>
                  <a:schemeClr val="tx1"/>
                </a:solidFill>
              </a:rPr>
              <a:t> such </a:t>
            </a:r>
            <a:r>
              <a:rPr lang="de-AT" dirty="0" err="1">
                <a:solidFill>
                  <a:schemeClr val="tx1"/>
                </a:solidFill>
              </a:rPr>
              <a:t>studies</a:t>
            </a:r>
            <a:r>
              <a:rPr lang="de-AT" dirty="0">
                <a:solidFill>
                  <a:schemeClr val="tx1"/>
                </a:solidFill>
              </a:rPr>
              <a:t>) </a:t>
            </a:r>
            <a:r>
              <a:rPr lang="de-AT" dirty="0" err="1">
                <a:solidFill>
                  <a:schemeClr val="tx1"/>
                </a:solidFill>
              </a:rPr>
              <a:t>of</a:t>
            </a:r>
            <a:r>
              <a:rPr lang="de-AT" dirty="0">
                <a:solidFill>
                  <a:schemeClr val="tx1"/>
                </a:solidFill>
              </a:rPr>
              <a:t> an </a:t>
            </a:r>
            <a:r>
              <a:rPr lang="de-AT" dirty="0" err="1">
                <a:solidFill>
                  <a:schemeClr val="tx1"/>
                </a:solidFill>
              </a:rPr>
              <a:t>undifferentiated</a:t>
            </a:r>
            <a:r>
              <a:rPr lang="de-AT" dirty="0">
                <a:solidFill>
                  <a:schemeClr val="tx1"/>
                </a:solidFill>
              </a:rPr>
              <a:t> </a:t>
            </a:r>
            <a:r>
              <a:rPr lang="de-AT" dirty="0" err="1">
                <a:solidFill>
                  <a:schemeClr val="tx1"/>
                </a:solidFill>
              </a:rPr>
              <a:t>classification</a:t>
            </a:r>
            <a:r>
              <a:rPr lang="de-AT" dirty="0">
                <a:solidFill>
                  <a:schemeClr val="tx1"/>
                </a:solidFill>
              </a:rPr>
              <a:t>.</a:t>
            </a:r>
          </a:p>
          <a:p>
            <a:r>
              <a:rPr lang="de-AT" dirty="0" err="1">
                <a:solidFill>
                  <a:schemeClr val="tx1"/>
                </a:solidFill>
              </a:rPr>
              <a:t>Nevertheles</a:t>
            </a:r>
            <a:r>
              <a:rPr lang="de-AT" dirty="0">
                <a:solidFill>
                  <a:schemeClr val="tx1"/>
                </a:solidFill>
              </a:rPr>
              <a:t> </a:t>
            </a:r>
            <a:r>
              <a:rPr lang="de-AT" dirty="0" err="1">
                <a:solidFill>
                  <a:schemeClr val="tx1"/>
                </a:solidFill>
              </a:rPr>
              <a:t>the</a:t>
            </a:r>
            <a:r>
              <a:rPr lang="de-AT" dirty="0">
                <a:solidFill>
                  <a:schemeClr val="tx1"/>
                </a:solidFill>
              </a:rPr>
              <a:t> </a:t>
            </a:r>
            <a:r>
              <a:rPr lang="de-AT" dirty="0" err="1">
                <a:solidFill>
                  <a:schemeClr val="tx1"/>
                </a:solidFill>
              </a:rPr>
              <a:t>obvious</a:t>
            </a:r>
            <a:r>
              <a:rPr lang="de-AT" dirty="0">
                <a:solidFill>
                  <a:schemeClr val="tx1"/>
                </a:solidFill>
              </a:rPr>
              <a:t> </a:t>
            </a:r>
            <a:r>
              <a:rPr lang="de-AT" dirty="0" err="1">
                <a:solidFill>
                  <a:schemeClr val="tx1"/>
                </a:solidFill>
              </a:rPr>
              <a:t>specifics</a:t>
            </a:r>
            <a:r>
              <a:rPr lang="de-AT" dirty="0">
                <a:solidFill>
                  <a:schemeClr val="tx1"/>
                </a:solidFill>
              </a:rPr>
              <a:t> </a:t>
            </a:r>
            <a:r>
              <a:rPr lang="de-AT" dirty="0" err="1">
                <a:solidFill>
                  <a:schemeClr val="tx1"/>
                </a:solidFill>
              </a:rPr>
              <a:t>of</a:t>
            </a:r>
            <a:r>
              <a:rPr lang="de-AT" dirty="0">
                <a:solidFill>
                  <a:schemeClr val="tx1"/>
                </a:solidFill>
              </a:rPr>
              <a:t> </a:t>
            </a:r>
            <a:r>
              <a:rPr lang="de-AT" dirty="0" err="1">
                <a:solidFill>
                  <a:schemeClr val="tx1"/>
                </a:solidFill>
              </a:rPr>
              <a:t>generations</a:t>
            </a:r>
            <a:r>
              <a:rPr lang="de-AT" dirty="0">
                <a:solidFill>
                  <a:schemeClr val="tx1"/>
                </a:solidFill>
              </a:rPr>
              <a:t> </a:t>
            </a:r>
            <a:r>
              <a:rPr lang="de-AT" dirty="0" err="1">
                <a:solidFill>
                  <a:schemeClr val="tx1"/>
                </a:solidFill>
              </a:rPr>
              <a:t>may</a:t>
            </a:r>
            <a:r>
              <a:rPr lang="de-AT" dirty="0">
                <a:solidFill>
                  <a:schemeClr val="tx1"/>
                </a:solidFill>
              </a:rPr>
              <a:t> not </a:t>
            </a:r>
            <a:r>
              <a:rPr lang="de-AT" dirty="0" err="1">
                <a:solidFill>
                  <a:schemeClr val="tx1"/>
                </a:solidFill>
              </a:rPr>
              <a:t>be</a:t>
            </a:r>
            <a:r>
              <a:rPr lang="de-AT" dirty="0">
                <a:solidFill>
                  <a:schemeClr val="tx1"/>
                </a:solidFill>
              </a:rPr>
              <a:t> </a:t>
            </a:r>
            <a:r>
              <a:rPr lang="de-AT" dirty="0" err="1">
                <a:solidFill>
                  <a:schemeClr val="tx1"/>
                </a:solidFill>
              </a:rPr>
              <a:t>neglected</a:t>
            </a:r>
            <a:r>
              <a:rPr lang="de-AT" dirty="0">
                <a:solidFill>
                  <a:schemeClr val="tx1"/>
                </a:solidFill>
              </a:rPr>
              <a:t>.</a:t>
            </a:r>
          </a:p>
          <a:p>
            <a:r>
              <a:rPr lang="de-AT" dirty="0" err="1">
                <a:solidFill>
                  <a:schemeClr val="tx1"/>
                </a:solidFill>
              </a:rPr>
              <a:t>They</a:t>
            </a:r>
            <a:r>
              <a:rPr lang="de-AT" dirty="0">
                <a:solidFill>
                  <a:schemeClr val="tx1"/>
                </a:solidFill>
              </a:rPr>
              <a:t> </a:t>
            </a:r>
            <a:r>
              <a:rPr lang="de-AT" dirty="0" err="1">
                <a:solidFill>
                  <a:schemeClr val="tx1"/>
                </a:solidFill>
              </a:rPr>
              <a:t>underline</a:t>
            </a:r>
            <a:r>
              <a:rPr lang="de-AT" dirty="0">
                <a:solidFill>
                  <a:schemeClr val="tx1"/>
                </a:solidFill>
              </a:rPr>
              <a:t> </a:t>
            </a:r>
            <a:r>
              <a:rPr lang="de-AT" dirty="0" err="1">
                <a:solidFill>
                  <a:schemeClr val="tx1"/>
                </a:solidFill>
              </a:rPr>
              <a:t>the</a:t>
            </a:r>
            <a:r>
              <a:rPr lang="de-AT" dirty="0">
                <a:solidFill>
                  <a:schemeClr val="tx1"/>
                </a:solidFill>
              </a:rPr>
              <a:t> </a:t>
            </a:r>
            <a:r>
              <a:rPr lang="de-AT" dirty="0" err="1">
                <a:solidFill>
                  <a:schemeClr val="tx1"/>
                </a:solidFill>
              </a:rPr>
              <a:t>need</a:t>
            </a:r>
            <a:r>
              <a:rPr lang="de-AT" dirty="0">
                <a:solidFill>
                  <a:schemeClr val="tx1"/>
                </a:solidFill>
              </a:rPr>
              <a:t> </a:t>
            </a:r>
            <a:r>
              <a:rPr lang="de-AT" dirty="0" err="1">
                <a:solidFill>
                  <a:schemeClr val="tx1"/>
                </a:solidFill>
              </a:rPr>
              <a:t>of</a:t>
            </a:r>
            <a:r>
              <a:rPr lang="de-AT" dirty="0">
                <a:solidFill>
                  <a:schemeClr val="tx1"/>
                </a:solidFill>
              </a:rPr>
              <a:t> </a:t>
            </a:r>
            <a:r>
              <a:rPr lang="de-AT" dirty="0" err="1">
                <a:solidFill>
                  <a:schemeClr val="tx1"/>
                </a:solidFill>
              </a:rPr>
              <a:t>individuaization</a:t>
            </a:r>
            <a:r>
              <a:rPr lang="de-AT" dirty="0">
                <a:solidFill>
                  <a:schemeClr val="tx1"/>
                </a:solidFill>
              </a:rPr>
              <a:t> </a:t>
            </a:r>
            <a:r>
              <a:rPr lang="de-AT" dirty="0" err="1">
                <a:solidFill>
                  <a:schemeClr val="tx1"/>
                </a:solidFill>
              </a:rPr>
              <a:t>of</a:t>
            </a:r>
            <a:r>
              <a:rPr lang="de-AT" dirty="0">
                <a:solidFill>
                  <a:schemeClr val="tx1"/>
                </a:solidFill>
              </a:rPr>
              <a:t> Human </a:t>
            </a:r>
            <a:r>
              <a:rPr lang="de-AT" dirty="0" err="1">
                <a:solidFill>
                  <a:schemeClr val="tx1"/>
                </a:solidFill>
              </a:rPr>
              <a:t>resource</a:t>
            </a:r>
            <a:r>
              <a:rPr lang="de-AT" dirty="0">
                <a:solidFill>
                  <a:schemeClr val="tx1"/>
                </a:solidFill>
              </a:rPr>
              <a:t> </a:t>
            </a:r>
            <a:r>
              <a:rPr lang="de-AT" dirty="0" err="1">
                <a:solidFill>
                  <a:schemeClr val="tx1"/>
                </a:solidFill>
              </a:rPr>
              <a:t>development</a:t>
            </a:r>
            <a:r>
              <a:rPr lang="de-AT" dirty="0">
                <a:solidFill>
                  <a:schemeClr val="tx1"/>
                </a:solidFill>
              </a:rPr>
              <a:t>.</a:t>
            </a:r>
          </a:p>
        </p:txBody>
      </p:sp>
      <p:sp>
        <p:nvSpPr>
          <p:cNvPr id="4" name="Fußzeilenplatzhalter 3">
            <a:extLst>
              <a:ext uri="{FF2B5EF4-FFF2-40B4-BE49-F238E27FC236}">
                <a16:creationId xmlns:a16="http://schemas.microsoft.com/office/drawing/2014/main" id="{B6CC3D91-F789-4EF0-8205-82534AF9D215}"/>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381169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0F764-7DAF-4B4D-A206-4AF79E2A6F16}"/>
              </a:ext>
            </a:extLst>
          </p:cNvPr>
          <p:cNvSpPr>
            <a:spLocks noGrp="1"/>
          </p:cNvSpPr>
          <p:nvPr>
            <p:ph type="title"/>
          </p:nvPr>
        </p:nvSpPr>
        <p:spPr>
          <a:xfrm>
            <a:off x="735348" y="2326105"/>
            <a:ext cx="10504487" cy="922420"/>
          </a:xfrm>
        </p:spPr>
        <p:txBody>
          <a:bodyPr>
            <a:normAutofit/>
          </a:bodyPr>
          <a:lstStyle/>
          <a:p>
            <a:r>
              <a:rPr lang="de-AT" dirty="0"/>
              <a:t>Generations X, Y, Z</a:t>
            </a:r>
          </a:p>
        </p:txBody>
      </p:sp>
      <p:sp>
        <p:nvSpPr>
          <p:cNvPr id="3" name="Textplatzhalter 2">
            <a:extLst>
              <a:ext uri="{FF2B5EF4-FFF2-40B4-BE49-F238E27FC236}">
                <a16:creationId xmlns:a16="http://schemas.microsoft.com/office/drawing/2014/main" id="{155613A0-5A6D-40C0-BE62-16A7CF906F0A}"/>
              </a:ext>
            </a:extLst>
          </p:cNvPr>
          <p:cNvSpPr>
            <a:spLocks noGrp="1"/>
          </p:cNvSpPr>
          <p:nvPr>
            <p:ph type="body" idx="1"/>
          </p:nvPr>
        </p:nvSpPr>
        <p:spPr>
          <a:xfrm>
            <a:off x="735348" y="3929186"/>
            <a:ext cx="10512425" cy="1268456"/>
          </a:xfrm>
        </p:spPr>
        <p:txBody>
          <a:bodyPr/>
          <a:lstStyle/>
          <a:p>
            <a:r>
              <a:rPr lang="de-AT" dirty="0">
                <a:solidFill>
                  <a:schemeClr val="tx1"/>
                </a:solidFill>
              </a:rPr>
              <a:t>The </a:t>
            </a:r>
            <a:r>
              <a:rPr lang="de-AT" dirty="0" err="1">
                <a:solidFill>
                  <a:schemeClr val="tx1"/>
                </a:solidFill>
              </a:rPr>
              <a:t>youth</a:t>
            </a:r>
            <a:r>
              <a:rPr lang="de-AT" dirty="0">
                <a:solidFill>
                  <a:schemeClr val="tx1"/>
                </a:solidFill>
              </a:rPr>
              <a:t> </a:t>
            </a:r>
            <a:r>
              <a:rPr lang="de-AT" dirty="0" err="1">
                <a:solidFill>
                  <a:schemeClr val="tx1"/>
                </a:solidFill>
              </a:rPr>
              <a:t>studies</a:t>
            </a:r>
            <a:r>
              <a:rPr lang="de-AT" dirty="0">
                <a:solidFill>
                  <a:schemeClr val="tx1"/>
                </a:solidFill>
              </a:rPr>
              <a:t> </a:t>
            </a:r>
            <a:r>
              <a:rPr lang="de-AT" dirty="0" err="1">
                <a:solidFill>
                  <a:schemeClr val="tx1"/>
                </a:solidFill>
              </a:rPr>
              <a:t>have</a:t>
            </a:r>
            <a:r>
              <a:rPr lang="de-AT" dirty="0">
                <a:solidFill>
                  <a:schemeClr val="tx1"/>
                </a:solidFill>
              </a:rPr>
              <a:t> </a:t>
            </a:r>
            <a:r>
              <a:rPr lang="de-AT" dirty="0" err="1">
                <a:solidFill>
                  <a:schemeClr val="tx1"/>
                </a:solidFill>
              </a:rPr>
              <a:t>shown</a:t>
            </a:r>
            <a:r>
              <a:rPr lang="de-AT" dirty="0">
                <a:solidFill>
                  <a:schemeClr val="tx1"/>
                </a:solidFill>
              </a:rPr>
              <a:t> </a:t>
            </a:r>
            <a:r>
              <a:rPr lang="de-AT" dirty="0" err="1">
                <a:solidFill>
                  <a:schemeClr val="tx1"/>
                </a:solidFill>
              </a:rPr>
              <a:t>that</a:t>
            </a:r>
            <a:r>
              <a:rPr lang="de-AT" dirty="0">
                <a:solidFill>
                  <a:schemeClr val="tx1"/>
                </a:solidFill>
              </a:rPr>
              <a:t> </a:t>
            </a:r>
            <a:r>
              <a:rPr lang="de-AT" dirty="0" err="1">
                <a:solidFill>
                  <a:schemeClr val="tx1"/>
                </a:solidFill>
              </a:rPr>
              <a:t>generations</a:t>
            </a:r>
            <a:r>
              <a:rPr lang="de-AT" dirty="0">
                <a:solidFill>
                  <a:schemeClr val="tx1"/>
                </a:solidFill>
              </a:rPr>
              <a:t> </a:t>
            </a:r>
            <a:r>
              <a:rPr lang="de-AT" dirty="0" err="1">
                <a:solidFill>
                  <a:schemeClr val="tx1"/>
                </a:solidFill>
              </a:rPr>
              <a:t>stamp</a:t>
            </a:r>
            <a:r>
              <a:rPr lang="de-AT" dirty="0">
                <a:solidFill>
                  <a:schemeClr val="tx1"/>
                </a:solidFill>
              </a:rPr>
              <a:t> </a:t>
            </a:r>
            <a:r>
              <a:rPr lang="de-AT" dirty="0" err="1">
                <a:solidFill>
                  <a:schemeClr val="tx1"/>
                </a:solidFill>
              </a:rPr>
              <a:t>the</a:t>
            </a:r>
            <a:r>
              <a:rPr lang="de-AT" dirty="0">
                <a:solidFill>
                  <a:schemeClr val="tx1"/>
                </a:solidFill>
              </a:rPr>
              <a:t> </a:t>
            </a:r>
            <a:r>
              <a:rPr lang="de-AT" dirty="0" err="1">
                <a:solidFill>
                  <a:schemeClr val="tx1"/>
                </a:solidFill>
              </a:rPr>
              <a:t>spirit</a:t>
            </a:r>
            <a:r>
              <a:rPr lang="de-AT" dirty="0">
                <a:solidFill>
                  <a:schemeClr val="tx1"/>
                </a:solidFill>
              </a:rPr>
              <a:t> </a:t>
            </a:r>
            <a:r>
              <a:rPr lang="de-AT" dirty="0" err="1">
                <a:solidFill>
                  <a:schemeClr val="tx1"/>
                </a:solidFill>
              </a:rPr>
              <a:t>of</a:t>
            </a:r>
            <a:r>
              <a:rPr lang="de-AT" dirty="0">
                <a:solidFill>
                  <a:schemeClr val="tx1"/>
                </a:solidFill>
              </a:rPr>
              <a:t> a time.</a:t>
            </a:r>
          </a:p>
          <a:p>
            <a:r>
              <a:rPr lang="de-AT" b="1" dirty="0" err="1">
                <a:solidFill>
                  <a:srgbClr val="C00000"/>
                </a:solidFill>
              </a:rPr>
              <a:t>Cohorts</a:t>
            </a:r>
            <a:r>
              <a:rPr lang="de-AT" b="1" dirty="0">
                <a:solidFill>
                  <a:srgbClr val="C00000"/>
                </a:solidFill>
              </a:rPr>
              <a:t> </a:t>
            </a:r>
            <a:r>
              <a:rPr lang="de-AT" b="1" dirty="0" err="1">
                <a:solidFill>
                  <a:srgbClr val="C00000"/>
                </a:solidFill>
              </a:rPr>
              <a:t>with</a:t>
            </a:r>
            <a:r>
              <a:rPr lang="de-AT" b="1" dirty="0">
                <a:solidFill>
                  <a:srgbClr val="C00000"/>
                </a:solidFill>
              </a:rPr>
              <a:t> </a:t>
            </a:r>
            <a:r>
              <a:rPr lang="de-AT" b="1" dirty="0" err="1">
                <a:solidFill>
                  <a:srgbClr val="C00000"/>
                </a:solidFill>
              </a:rPr>
              <a:t>interval</a:t>
            </a:r>
            <a:r>
              <a:rPr lang="de-AT" b="1" dirty="0">
                <a:solidFill>
                  <a:srgbClr val="C00000"/>
                </a:solidFill>
              </a:rPr>
              <a:t> </a:t>
            </a:r>
            <a:r>
              <a:rPr lang="de-AT" b="1" dirty="0" err="1">
                <a:solidFill>
                  <a:srgbClr val="C00000"/>
                </a:solidFill>
              </a:rPr>
              <a:t>of</a:t>
            </a:r>
            <a:r>
              <a:rPr lang="de-AT" b="1" dirty="0">
                <a:solidFill>
                  <a:srgbClr val="C00000"/>
                </a:solidFill>
              </a:rPr>
              <a:t> 10 </a:t>
            </a:r>
            <a:r>
              <a:rPr lang="de-AT" b="1" dirty="0" err="1">
                <a:solidFill>
                  <a:srgbClr val="C00000"/>
                </a:solidFill>
              </a:rPr>
              <a:t>to</a:t>
            </a:r>
            <a:r>
              <a:rPr lang="de-AT" b="1" dirty="0">
                <a:solidFill>
                  <a:srgbClr val="C00000"/>
                </a:solidFill>
              </a:rPr>
              <a:t> 15 </a:t>
            </a:r>
            <a:r>
              <a:rPr lang="de-AT" b="1" dirty="0" err="1">
                <a:solidFill>
                  <a:srgbClr val="C00000"/>
                </a:solidFill>
              </a:rPr>
              <a:t>years</a:t>
            </a:r>
            <a:r>
              <a:rPr lang="de-AT" b="1" dirty="0">
                <a:solidFill>
                  <a:srgbClr val="C00000"/>
                </a:solidFill>
              </a:rPr>
              <a:t> </a:t>
            </a:r>
            <a:r>
              <a:rPr lang="de-AT" dirty="0" err="1">
                <a:solidFill>
                  <a:schemeClr val="tx1"/>
                </a:solidFill>
              </a:rPr>
              <a:t>have</a:t>
            </a:r>
            <a:r>
              <a:rPr lang="de-AT" dirty="0">
                <a:solidFill>
                  <a:schemeClr val="tx1"/>
                </a:solidFill>
              </a:rPr>
              <a:t> </a:t>
            </a:r>
            <a:r>
              <a:rPr lang="de-AT" dirty="0" err="1">
                <a:solidFill>
                  <a:schemeClr val="tx1"/>
                </a:solidFill>
              </a:rPr>
              <a:t>been</a:t>
            </a:r>
            <a:r>
              <a:rPr lang="de-AT" dirty="0">
                <a:solidFill>
                  <a:schemeClr val="tx1"/>
                </a:solidFill>
              </a:rPr>
              <a:t> </a:t>
            </a:r>
            <a:r>
              <a:rPr lang="de-AT" dirty="0" err="1">
                <a:solidFill>
                  <a:schemeClr val="tx1"/>
                </a:solidFill>
              </a:rPr>
              <a:t>distinguished</a:t>
            </a:r>
            <a:r>
              <a:rPr lang="de-AT" dirty="0">
                <a:solidFill>
                  <a:schemeClr val="tx1"/>
                </a:solidFill>
              </a:rPr>
              <a:t> </a:t>
            </a:r>
            <a:r>
              <a:rPr lang="de-AT" dirty="0" err="1">
                <a:solidFill>
                  <a:schemeClr val="tx1"/>
                </a:solidFill>
              </a:rPr>
              <a:t>as</a:t>
            </a:r>
            <a:r>
              <a:rPr lang="de-AT" dirty="0">
                <a:solidFill>
                  <a:schemeClr val="tx1"/>
                </a:solidFill>
              </a:rPr>
              <a:t> </a:t>
            </a:r>
            <a:r>
              <a:rPr lang="de-AT" dirty="0" err="1">
                <a:solidFill>
                  <a:schemeClr val="tx1"/>
                </a:solidFill>
              </a:rPr>
              <a:t>being</a:t>
            </a:r>
            <a:r>
              <a:rPr lang="de-AT" dirty="0">
                <a:solidFill>
                  <a:schemeClr val="tx1"/>
                </a:solidFill>
              </a:rPr>
              <a:t> </a:t>
            </a:r>
            <a:r>
              <a:rPr lang="de-AT" dirty="0" err="1">
                <a:solidFill>
                  <a:schemeClr val="tx1"/>
                </a:solidFill>
              </a:rPr>
              <a:t>considerably</a:t>
            </a:r>
            <a:r>
              <a:rPr lang="de-AT" dirty="0">
                <a:solidFill>
                  <a:schemeClr val="tx1"/>
                </a:solidFill>
              </a:rPr>
              <a:t> </a:t>
            </a:r>
            <a:r>
              <a:rPr lang="de-AT" b="1" dirty="0">
                <a:solidFill>
                  <a:srgbClr val="C00000"/>
                </a:solidFill>
              </a:rPr>
              <a:t>divers, </a:t>
            </a:r>
            <a:r>
              <a:rPr lang="de-AT" b="1" dirty="0" err="1">
                <a:solidFill>
                  <a:srgbClr val="C00000"/>
                </a:solidFill>
              </a:rPr>
              <a:t>concerning</a:t>
            </a:r>
            <a:r>
              <a:rPr lang="de-AT" b="1" dirty="0">
                <a:solidFill>
                  <a:srgbClr val="C00000"/>
                </a:solidFill>
              </a:rPr>
              <a:t> </a:t>
            </a:r>
            <a:r>
              <a:rPr lang="de-AT" b="1" dirty="0" err="1">
                <a:solidFill>
                  <a:srgbClr val="C00000"/>
                </a:solidFill>
              </a:rPr>
              <a:t>their</a:t>
            </a:r>
            <a:r>
              <a:rPr lang="de-AT" b="1" dirty="0">
                <a:solidFill>
                  <a:srgbClr val="C00000"/>
                </a:solidFill>
              </a:rPr>
              <a:t> </a:t>
            </a:r>
            <a:r>
              <a:rPr lang="de-AT" b="1" dirty="0" err="1">
                <a:solidFill>
                  <a:srgbClr val="C00000"/>
                </a:solidFill>
              </a:rPr>
              <a:t>expetations</a:t>
            </a:r>
            <a:r>
              <a:rPr lang="de-AT" b="1" dirty="0">
                <a:solidFill>
                  <a:srgbClr val="C00000"/>
                </a:solidFill>
              </a:rPr>
              <a:t> and </a:t>
            </a:r>
            <a:r>
              <a:rPr lang="de-AT" b="1" dirty="0" err="1">
                <a:solidFill>
                  <a:srgbClr val="C00000"/>
                </a:solidFill>
              </a:rPr>
              <a:t>attitudes</a:t>
            </a:r>
            <a:r>
              <a:rPr lang="de-AT" b="1" dirty="0">
                <a:solidFill>
                  <a:srgbClr val="C00000"/>
                </a:solidFill>
              </a:rPr>
              <a:t> </a:t>
            </a:r>
            <a:r>
              <a:rPr lang="de-AT" b="1" dirty="0" err="1">
                <a:solidFill>
                  <a:srgbClr val="C00000"/>
                </a:solidFill>
              </a:rPr>
              <a:t>towards</a:t>
            </a:r>
            <a:r>
              <a:rPr lang="de-AT" b="1" dirty="0">
                <a:solidFill>
                  <a:srgbClr val="C00000"/>
                </a:solidFill>
              </a:rPr>
              <a:t> (</a:t>
            </a:r>
            <a:r>
              <a:rPr lang="de-AT" b="1" dirty="0" err="1">
                <a:solidFill>
                  <a:srgbClr val="C00000"/>
                </a:solidFill>
              </a:rPr>
              <a:t>working</a:t>
            </a:r>
            <a:r>
              <a:rPr lang="de-AT" b="1" dirty="0">
                <a:solidFill>
                  <a:srgbClr val="C00000"/>
                </a:solidFill>
              </a:rPr>
              <a:t>) </a:t>
            </a:r>
            <a:r>
              <a:rPr lang="de-AT" b="1" dirty="0" err="1">
                <a:solidFill>
                  <a:srgbClr val="C00000"/>
                </a:solidFill>
              </a:rPr>
              <a:t>life</a:t>
            </a:r>
            <a:r>
              <a:rPr lang="de-AT" b="1" dirty="0">
                <a:solidFill>
                  <a:srgbClr val="C00000"/>
                </a:solidFill>
              </a:rPr>
              <a:t>.</a:t>
            </a:r>
          </a:p>
        </p:txBody>
      </p:sp>
      <p:sp>
        <p:nvSpPr>
          <p:cNvPr id="4" name="Fußzeilenplatzhalter 3">
            <a:extLst>
              <a:ext uri="{FF2B5EF4-FFF2-40B4-BE49-F238E27FC236}">
                <a16:creationId xmlns:a16="http://schemas.microsoft.com/office/drawing/2014/main" id="{B6CC3D91-F789-4EF0-8205-82534AF9D215}"/>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430155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FBFB05C8-A146-45BE-83DD-9DEB107AF8D7}"/>
              </a:ext>
            </a:extLst>
          </p:cNvPr>
          <p:cNvSpPr>
            <a:spLocks noGrp="1"/>
          </p:cNvSpPr>
          <p:nvPr>
            <p:ph type="title"/>
          </p:nvPr>
        </p:nvSpPr>
        <p:spPr/>
        <p:txBody>
          <a:bodyPr>
            <a:normAutofit fontScale="90000"/>
          </a:bodyPr>
          <a:lstStyle/>
          <a:p>
            <a:r>
              <a:rPr lang="de-AT" dirty="0" err="1"/>
              <a:t>Overview</a:t>
            </a:r>
            <a:r>
              <a:rPr lang="de-AT" dirty="0"/>
              <a:t> </a:t>
            </a:r>
            <a:r>
              <a:rPr lang="de-AT" dirty="0" err="1"/>
              <a:t>of</a:t>
            </a:r>
            <a:r>
              <a:rPr lang="de-AT" dirty="0"/>
              <a:t> </a:t>
            </a:r>
            <a:r>
              <a:rPr lang="de-AT" dirty="0" err="1"/>
              <a:t>the</a:t>
            </a:r>
            <a:r>
              <a:rPr lang="de-AT" dirty="0"/>
              <a:t> </a:t>
            </a:r>
            <a:r>
              <a:rPr lang="de-AT" dirty="0" err="1"/>
              <a:t>generations</a:t>
            </a:r>
            <a:r>
              <a:rPr lang="de-AT" dirty="0"/>
              <a:t>‘ </a:t>
            </a:r>
            <a:r>
              <a:rPr lang="de-AT" dirty="0" err="1"/>
              <a:t>values</a:t>
            </a:r>
            <a:endParaRPr lang="lt-LT" dirty="0"/>
          </a:p>
        </p:txBody>
      </p:sp>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a:xfrm>
            <a:off x="1163637" y="1528265"/>
            <a:ext cx="4856163" cy="466586"/>
          </a:xfrm>
        </p:spPr>
        <p:txBody>
          <a:bodyPr>
            <a:noAutofit/>
          </a:bodyPr>
          <a:lstStyle/>
          <a:p>
            <a:r>
              <a:rPr lang="de-AT" sz="2400" dirty="0">
                <a:solidFill>
                  <a:schemeClr val="tx1"/>
                </a:solidFill>
              </a:rPr>
              <a:t>Generation X, </a:t>
            </a:r>
            <a:r>
              <a:rPr lang="de-AT" sz="2400" dirty="0" err="1">
                <a:solidFill>
                  <a:schemeClr val="tx1"/>
                </a:solidFill>
              </a:rPr>
              <a:t>born</a:t>
            </a:r>
            <a:r>
              <a:rPr lang="de-AT" sz="2400" dirty="0">
                <a:solidFill>
                  <a:schemeClr val="tx1"/>
                </a:solidFill>
              </a:rPr>
              <a:t> 1966 - 1980</a:t>
            </a:r>
            <a:endParaRPr lang="lt-LT" sz="2400" dirty="0">
              <a:solidFill>
                <a:schemeClr val="tx1"/>
              </a:solidFill>
            </a:endParaRPr>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a:xfrm>
            <a:off x="1163638" y="1973955"/>
            <a:ext cx="4856162" cy="2066019"/>
          </a:xfrm>
        </p:spPr>
        <p:txBody>
          <a:bodyPr>
            <a:normAutofit fontScale="77500" lnSpcReduction="20000"/>
          </a:bodyPr>
          <a:lstStyle/>
          <a:p>
            <a:r>
              <a:rPr lang="en-US" sz="2300" dirty="0">
                <a:solidFill>
                  <a:schemeClr val="tx1"/>
                </a:solidFill>
              </a:rPr>
              <a:t>Strong consumer orientation and brand awareness </a:t>
            </a:r>
          </a:p>
          <a:p>
            <a:r>
              <a:rPr lang="en-US" sz="2300" dirty="0">
                <a:solidFill>
                  <a:schemeClr val="tx1"/>
                </a:solidFill>
              </a:rPr>
              <a:t>Experienced the move of the new digital media (e-mail, mobile phone)</a:t>
            </a:r>
          </a:p>
          <a:p>
            <a:r>
              <a:rPr lang="en-US" sz="2300" dirty="0">
                <a:solidFill>
                  <a:schemeClr val="tx1"/>
                </a:solidFill>
              </a:rPr>
              <a:t>East West conflict brought uncertainness</a:t>
            </a:r>
          </a:p>
          <a:p>
            <a:r>
              <a:rPr lang="en-US" sz="2300" dirty="0">
                <a:solidFill>
                  <a:schemeClr val="tx1"/>
                </a:solidFill>
              </a:rPr>
              <a:t>Job satisfaction is less important than financial security; seek an even work-life balance</a:t>
            </a:r>
          </a:p>
          <a:p>
            <a:endParaRPr lang="lt-LT" dirty="0">
              <a:solidFill>
                <a:schemeClr val="tx1"/>
              </a:solidFill>
            </a:endParaRPr>
          </a:p>
        </p:txBody>
      </p:sp>
      <p:sp>
        <p:nvSpPr>
          <p:cNvPr id="11" name="Teksto vietos rezervavimo ženklas 10">
            <a:extLst>
              <a:ext uri="{FF2B5EF4-FFF2-40B4-BE49-F238E27FC236}">
                <a16:creationId xmlns:a16="http://schemas.microsoft.com/office/drawing/2014/main" id="{7B8256B7-F102-4AE2-BCF7-BE2DF7ED5D9B}"/>
              </a:ext>
            </a:extLst>
          </p:cNvPr>
          <p:cNvSpPr>
            <a:spLocks noGrp="1"/>
          </p:cNvSpPr>
          <p:nvPr>
            <p:ph type="body" sz="quarter" idx="13"/>
          </p:nvPr>
        </p:nvSpPr>
        <p:spPr>
          <a:xfrm>
            <a:off x="1128553" y="4102588"/>
            <a:ext cx="4856162" cy="466586"/>
          </a:xfrm>
        </p:spPr>
        <p:txBody>
          <a:bodyPr>
            <a:normAutofit fontScale="77500" lnSpcReduction="20000"/>
          </a:bodyPr>
          <a:lstStyle/>
          <a:p>
            <a:r>
              <a:rPr lang="de-AT" sz="3100" dirty="0">
                <a:solidFill>
                  <a:schemeClr val="tx1"/>
                </a:solidFill>
              </a:rPr>
              <a:t>Generation Z, </a:t>
            </a:r>
            <a:r>
              <a:rPr lang="de-AT" sz="3100" dirty="0" err="1">
                <a:solidFill>
                  <a:schemeClr val="tx1"/>
                </a:solidFill>
              </a:rPr>
              <a:t>born</a:t>
            </a:r>
            <a:r>
              <a:rPr lang="de-AT" sz="3100" dirty="0">
                <a:solidFill>
                  <a:schemeClr val="tx1"/>
                </a:solidFill>
              </a:rPr>
              <a:t> after 1995</a:t>
            </a:r>
            <a:endParaRPr lang="lt-LT" sz="3100" dirty="0">
              <a:solidFill>
                <a:schemeClr val="tx1"/>
              </a:solidFill>
            </a:endParaRPr>
          </a:p>
          <a:p>
            <a:endParaRPr lang="lt-LT" dirty="0">
              <a:solidFill>
                <a:schemeClr val="tx1"/>
              </a:solidFill>
            </a:endParaRPr>
          </a:p>
        </p:txBody>
      </p:sp>
      <p:sp>
        <p:nvSpPr>
          <p:cNvPr id="12" name="Teksto vietos rezervavimo ženklas 11">
            <a:extLst>
              <a:ext uri="{FF2B5EF4-FFF2-40B4-BE49-F238E27FC236}">
                <a16:creationId xmlns:a16="http://schemas.microsoft.com/office/drawing/2014/main" id="{53937C1D-E292-40BA-BBDC-28303FB400EC}"/>
              </a:ext>
            </a:extLst>
          </p:cNvPr>
          <p:cNvSpPr>
            <a:spLocks noGrp="1"/>
          </p:cNvSpPr>
          <p:nvPr>
            <p:ph type="body" sz="quarter" idx="14"/>
          </p:nvPr>
        </p:nvSpPr>
        <p:spPr>
          <a:xfrm>
            <a:off x="1171259" y="4446646"/>
            <a:ext cx="4856162" cy="1507525"/>
          </a:xfrm>
        </p:spPr>
        <p:txBody>
          <a:bodyPr>
            <a:normAutofit fontScale="62500" lnSpcReduction="20000"/>
          </a:bodyPr>
          <a:lstStyle/>
          <a:p>
            <a:r>
              <a:rPr lang="en-US" sz="2900" dirty="0">
                <a:solidFill>
                  <a:schemeClr val="tx1"/>
                </a:solidFill>
              </a:rPr>
              <a:t>Also called “digital natives”; they cannot imagine a world without internet</a:t>
            </a:r>
          </a:p>
          <a:p>
            <a:r>
              <a:rPr lang="en-US" sz="2900" dirty="0">
                <a:solidFill>
                  <a:schemeClr val="tx1"/>
                </a:solidFill>
              </a:rPr>
              <a:t>They position against political escapades, business lapses and social grievances.</a:t>
            </a:r>
          </a:p>
          <a:p>
            <a:r>
              <a:rPr lang="en-US" sz="2900" dirty="0">
                <a:solidFill>
                  <a:schemeClr val="tx1"/>
                </a:solidFill>
              </a:rPr>
              <a:t>They are campaigning for human rights and equality of disadvantaged people.</a:t>
            </a:r>
          </a:p>
          <a:p>
            <a:endParaRPr lang="lt-LT" dirty="0">
              <a:solidFill>
                <a:schemeClr val="tx1"/>
              </a:solidFill>
            </a:endParaRPr>
          </a:p>
        </p:txBody>
      </p:sp>
      <p:sp>
        <p:nvSpPr>
          <p:cNvPr id="13" name="Teksto vietos rezervavimo ženklas 12">
            <a:extLst>
              <a:ext uri="{FF2B5EF4-FFF2-40B4-BE49-F238E27FC236}">
                <a16:creationId xmlns:a16="http://schemas.microsoft.com/office/drawing/2014/main" id="{9266811C-9BE2-4E05-B4FB-2BE6A87EDCB7}"/>
              </a:ext>
            </a:extLst>
          </p:cNvPr>
          <p:cNvSpPr>
            <a:spLocks noGrp="1"/>
          </p:cNvSpPr>
          <p:nvPr>
            <p:ph type="body" sz="quarter" idx="15"/>
          </p:nvPr>
        </p:nvSpPr>
        <p:spPr>
          <a:xfrm>
            <a:off x="6161187" y="1482910"/>
            <a:ext cx="4856163" cy="466586"/>
          </a:xfrm>
        </p:spPr>
        <p:txBody>
          <a:bodyPr>
            <a:normAutofit/>
          </a:bodyPr>
          <a:lstStyle/>
          <a:p>
            <a:r>
              <a:rPr lang="de-AT" sz="2400" dirty="0">
                <a:solidFill>
                  <a:schemeClr val="tx1"/>
                </a:solidFill>
              </a:rPr>
              <a:t>Generation Y, </a:t>
            </a:r>
            <a:r>
              <a:rPr lang="de-AT" sz="2400" dirty="0" err="1">
                <a:solidFill>
                  <a:schemeClr val="tx1"/>
                </a:solidFill>
              </a:rPr>
              <a:t>born</a:t>
            </a:r>
            <a:r>
              <a:rPr lang="de-AT" sz="2400" dirty="0">
                <a:solidFill>
                  <a:schemeClr val="tx1"/>
                </a:solidFill>
              </a:rPr>
              <a:t> 1981-1995</a:t>
            </a:r>
            <a:endParaRPr lang="lt-LT" sz="2400" dirty="0">
              <a:solidFill>
                <a:schemeClr val="tx1"/>
              </a:solidFill>
            </a:endParaRPr>
          </a:p>
          <a:p>
            <a:endParaRPr lang="lt-LT" dirty="0">
              <a:solidFill>
                <a:schemeClr val="tx1"/>
              </a:solidFill>
            </a:endParaRPr>
          </a:p>
        </p:txBody>
      </p:sp>
      <p:sp>
        <p:nvSpPr>
          <p:cNvPr id="14" name="Teksto vietos rezervavimo ženklas 13">
            <a:extLst>
              <a:ext uri="{FF2B5EF4-FFF2-40B4-BE49-F238E27FC236}">
                <a16:creationId xmlns:a16="http://schemas.microsoft.com/office/drawing/2014/main" id="{69ECCA98-5D2A-4952-9F26-699D8C7A7C36}"/>
              </a:ext>
            </a:extLst>
          </p:cNvPr>
          <p:cNvSpPr>
            <a:spLocks noGrp="1"/>
          </p:cNvSpPr>
          <p:nvPr>
            <p:ph type="body" sz="quarter" idx="16"/>
          </p:nvPr>
        </p:nvSpPr>
        <p:spPr>
          <a:xfrm>
            <a:off x="6109017" y="1870330"/>
            <a:ext cx="5762141" cy="2359264"/>
          </a:xfrm>
        </p:spPr>
        <p:txBody>
          <a:bodyPr>
            <a:noAutofit/>
          </a:bodyPr>
          <a:lstStyle/>
          <a:p>
            <a:r>
              <a:rPr lang="en-US" sz="1800" dirty="0"/>
              <a:t>Also called “</a:t>
            </a:r>
            <a:r>
              <a:rPr lang="en-US" sz="1800" dirty="0" err="1"/>
              <a:t>Millenials</a:t>
            </a:r>
            <a:r>
              <a:rPr lang="en-US" sz="1800" dirty="0"/>
              <a:t>” or “generation-me”; Experienced the digitalization to the full; </a:t>
            </a:r>
            <a:r>
              <a:rPr lang="en-US" sz="1800" dirty="0" err="1"/>
              <a:t>persuing</a:t>
            </a:r>
            <a:r>
              <a:rPr lang="en-US" sz="1800" dirty="0"/>
              <a:t> freedom and self-portrayal in social networks</a:t>
            </a:r>
          </a:p>
          <a:p>
            <a:r>
              <a:rPr lang="en-US" sz="1800" dirty="0"/>
              <a:t>They question the established structures; work-life balance merges more and more to a work-life integration; they appreciate independence but nevertheless networking and teamwork; environment protection and social issues are important</a:t>
            </a:r>
            <a:endParaRPr lang="lt-LT" sz="1800" dirty="0"/>
          </a:p>
        </p:txBody>
      </p:sp>
      <p:sp>
        <p:nvSpPr>
          <p:cNvPr id="15" name="Teksto vietos rezervavimo ženklas 14">
            <a:extLst>
              <a:ext uri="{FF2B5EF4-FFF2-40B4-BE49-F238E27FC236}">
                <a16:creationId xmlns:a16="http://schemas.microsoft.com/office/drawing/2014/main" id="{72BC9B5B-B642-4D78-ADB2-5D5DCD429BD0}"/>
              </a:ext>
            </a:extLst>
          </p:cNvPr>
          <p:cNvSpPr>
            <a:spLocks noGrp="1"/>
          </p:cNvSpPr>
          <p:nvPr>
            <p:ph type="body" sz="quarter" idx="17"/>
          </p:nvPr>
        </p:nvSpPr>
        <p:spPr>
          <a:xfrm>
            <a:off x="6135103" y="4084880"/>
            <a:ext cx="5667175" cy="338628"/>
          </a:xfrm>
        </p:spPr>
        <p:txBody>
          <a:bodyPr>
            <a:normAutofit fontScale="25000" lnSpcReduction="20000"/>
          </a:bodyPr>
          <a:lstStyle/>
          <a:p>
            <a:r>
              <a:rPr lang="de-AT" sz="9600" dirty="0">
                <a:solidFill>
                  <a:schemeClr val="tx1"/>
                </a:solidFill>
              </a:rPr>
              <a:t>Generation Alpha, </a:t>
            </a:r>
            <a:r>
              <a:rPr lang="de-AT" sz="9600" dirty="0" err="1">
                <a:solidFill>
                  <a:schemeClr val="tx1"/>
                </a:solidFill>
              </a:rPr>
              <a:t>born</a:t>
            </a:r>
            <a:r>
              <a:rPr lang="de-AT" sz="9600" dirty="0">
                <a:solidFill>
                  <a:schemeClr val="tx1"/>
                </a:solidFill>
              </a:rPr>
              <a:t> after 2020</a:t>
            </a:r>
            <a:endParaRPr lang="lt-LT" dirty="0">
              <a:solidFill>
                <a:schemeClr val="tx1"/>
              </a:solidFill>
            </a:endParaRPr>
          </a:p>
        </p:txBody>
      </p:sp>
      <p:sp>
        <p:nvSpPr>
          <p:cNvPr id="16" name="Teksto vietos rezervavimo ženklas 15">
            <a:extLst>
              <a:ext uri="{FF2B5EF4-FFF2-40B4-BE49-F238E27FC236}">
                <a16:creationId xmlns:a16="http://schemas.microsoft.com/office/drawing/2014/main" id="{E8920523-CE39-4B2F-BD48-C88732927CF3}"/>
              </a:ext>
            </a:extLst>
          </p:cNvPr>
          <p:cNvSpPr>
            <a:spLocks noGrp="1"/>
          </p:cNvSpPr>
          <p:nvPr>
            <p:ph type="body" sz="quarter" idx="18"/>
          </p:nvPr>
        </p:nvSpPr>
        <p:spPr>
          <a:xfrm>
            <a:off x="6332320" y="4958835"/>
            <a:ext cx="5538838" cy="1143327"/>
          </a:xfrm>
        </p:spPr>
        <p:txBody>
          <a:bodyPr/>
          <a:lstStyle/>
          <a:p>
            <a:pPr algn="ctr"/>
            <a:r>
              <a:rPr lang="de-AT" sz="4000" b="1" dirty="0">
                <a:solidFill>
                  <a:schemeClr val="tx1"/>
                </a:solidFill>
              </a:rPr>
              <a:t>?</a:t>
            </a:r>
          </a:p>
          <a:p>
            <a:pPr algn="ctr"/>
            <a:endParaRPr lang="de-AT" dirty="0">
              <a:solidFill>
                <a:schemeClr val="tx1"/>
              </a:solidFill>
            </a:endParaRPr>
          </a:p>
          <a:p>
            <a:pPr algn="ctr"/>
            <a:endParaRPr lang="lt-LT" dirty="0">
              <a:solidFill>
                <a:schemeClr val="tx1"/>
              </a:solidFill>
            </a:endParaRPr>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93921" y="1620448"/>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Lygiašonis trikampis 21">
            <a:extLst>
              <a:ext uri="{FF2B5EF4-FFF2-40B4-BE49-F238E27FC236}">
                <a16:creationId xmlns:a16="http://schemas.microsoft.com/office/drawing/2014/main" id="{EC25D523-0539-4B97-A69F-C1E9B2FCEEF0}"/>
              </a:ext>
            </a:extLst>
          </p:cNvPr>
          <p:cNvSpPr/>
          <p:nvPr/>
        </p:nvSpPr>
        <p:spPr>
          <a:xfrm>
            <a:off x="936627" y="4102588"/>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3" name="Lygiašonis trikampis 22">
            <a:extLst>
              <a:ext uri="{FF2B5EF4-FFF2-40B4-BE49-F238E27FC236}">
                <a16:creationId xmlns:a16="http://schemas.microsoft.com/office/drawing/2014/main" id="{5A47F3EB-3FA2-4B25-954D-0655101960C9}"/>
              </a:ext>
            </a:extLst>
          </p:cNvPr>
          <p:cNvSpPr/>
          <p:nvPr/>
        </p:nvSpPr>
        <p:spPr>
          <a:xfrm>
            <a:off x="6017787" y="1576410"/>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4" name="Lygiašonis trikampis 23">
            <a:extLst>
              <a:ext uri="{FF2B5EF4-FFF2-40B4-BE49-F238E27FC236}">
                <a16:creationId xmlns:a16="http://schemas.microsoft.com/office/drawing/2014/main" id="{8BF4F1A2-9B07-459B-A261-6A70F997E4F7}"/>
              </a:ext>
            </a:extLst>
          </p:cNvPr>
          <p:cNvSpPr/>
          <p:nvPr/>
        </p:nvSpPr>
        <p:spPr>
          <a:xfrm>
            <a:off x="6005763" y="4102588"/>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062039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FFD49-F04D-465B-843F-7EDE578DCB1C}"/>
              </a:ext>
            </a:extLst>
          </p:cNvPr>
          <p:cNvSpPr>
            <a:spLocks noGrp="1"/>
          </p:cNvSpPr>
          <p:nvPr>
            <p:ph type="title"/>
          </p:nvPr>
        </p:nvSpPr>
        <p:spPr>
          <a:xfrm>
            <a:off x="284788" y="2350167"/>
            <a:ext cx="11774905" cy="537411"/>
          </a:xfrm>
        </p:spPr>
        <p:txBody>
          <a:bodyPr>
            <a:normAutofit fontScale="90000"/>
          </a:bodyPr>
          <a:lstStyle/>
          <a:p>
            <a:r>
              <a:rPr lang="nl-NL" sz="2800" dirty="0"/>
              <a:t>Innovatieve concepten voor loopbaanontwikkeling in organisaties</a:t>
            </a:r>
            <a:endParaRPr lang="de-AT" sz="2800" dirty="0"/>
          </a:p>
        </p:txBody>
      </p:sp>
      <p:sp>
        <p:nvSpPr>
          <p:cNvPr id="3" name="Textplatzhalter 2">
            <a:extLst>
              <a:ext uri="{FF2B5EF4-FFF2-40B4-BE49-F238E27FC236}">
                <a16:creationId xmlns:a16="http://schemas.microsoft.com/office/drawing/2014/main" id="{013E70B2-AFBA-447A-8182-315CEE9236F9}"/>
              </a:ext>
            </a:extLst>
          </p:cNvPr>
          <p:cNvSpPr>
            <a:spLocks noGrp="1"/>
          </p:cNvSpPr>
          <p:nvPr>
            <p:ph type="body" idx="1"/>
          </p:nvPr>
        </p:nvSpPr>
        <p:spPr>
          <a:xfrm>
            <a:off x="392478" y="2887578"/>
            <a:ext cx="11067505" cy="2838392"/>
          </a:xfrm>
        </p:spPr>
        <p:txBody>
          <a:bodyPr/>
          <a:lstStyle/>
          <a:p>
            <a:r>
              <a:rPr lang="nl-NL" sz="2000" dirty="0">
                <a:solidFill>
                  <a:schemeClr val="tx1"/>
                </a:solidFill>
              </a:rPr>
              <a:t>Niet alleen de megatrends op de arbeidsmarkt vragen veranderingen in loopbaanontwikkeling. 
Ook nieuwe inzichten vanuit de in managementtheorie en organisatiekunde beïnvloeden en veranderen en veranderen de visie op leiderschap en de positie van medewerkers. Hoewel veel van die theorie al decennia oud is, bepalen ze nog steeds de huidige strategieën van human resources development.
In deze inleiding worden drie concepten geïntroduceerd. Allemaal dragen ze bij aan een veranderende visie op individualisering van HRD. 
</a:t>
            </a:r>
            <a:endParaRPr lang="de-AT" sz="2000" b="1" dirty="0">
              <a:solidFill>
                <a:srgbClr val="C00000"/>
              </a:solidFill>
            </a:endParaRPr>
          </a:p>
          <a:p>
            <a:r>
              <a:rPr lang="nl-NL" sz="2000" b="1" i="1" dirty="0">
                <a:solidFill>
                  <a:schemeClr val="tx1"/>
                </a:solidFill>
              </a:rPr>
              <a:t>Bespreek in kleine groepen jouw visie op geïndividualiseerd HRD.
</a:t>
            </a:r>
            <a:endParaRPr lang="de-AT" dirty="0"/>
          </a:p>
        </p:txBody>
      </p:sp>
      <p:sp>
        <p:nvSpPr>
          <p:cNvPr id="4" name="Fußzeilenplatzhalter 3">
            <a:extLst>
              <a:ext uri="{FF2B5EF4-FFF2-40B4-BE49-F238E27FC236}">
                <a16:creationId xmlns:a16="http://schemas.microsoft.com/office/drawing/2014/main" id="{F3BC4C4D-8DAF-4611-B5B6-C28C91860B5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868003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9D64E5-98A4-4BD8-A1A9-D7AA0C3566F8}"/>
              </a:ext>
            </a:extLst>
          </p:cNvPr>
          <p:cNvSpPr>
            <a:spLocks noGrp="1"/>
          </p:cNvSpPr>
          <p:nvPr>
            <p:ph type="title"/>
          </p:nvPr>
        </p:nvSpPr>
        <p:spPr/>
        <p:txBody>
          <a:bodyPr>
            <a:normAutofit fontScale="90000"/>
          </a:bodyPr>
          <a:lstStyle/>
          <a:p>
            <a:r>
              <a:rPr lang="de-AT" dirty="0" err="1"/>
              <a:t>Conclusions</a:t>
            </a:r>
            <a:r>
              <a:rPr lang="de-AT" dirty="0"/>
              <a:t> </a:t>
            </a:r>
            <a:r>
              <a:rPr lang="de-AT" dirty="0" err="1"/>
              <a:t>from</a:t>
            </a:r>
            <a:r>
              <a:rPr lang="de-AT" dirty="0"/>
              <a:t> </a:t>
            </a:r>
            <a:r>
              <a:rPr lang="de-AT" dirty="0" err="1"/>
              <a:t>the</a:t>
            </a:r>
            <a:r>
              <a:rPr lang="de-AT" dirty="0"/>
              <a:t> </a:t>
            </a:r>
            <a:r>
              <a:rPr lang="de-AT" dirty="0" err="1"/>
              <a:t>generations</a:t>
            </a:r>
            <a:r>
              <a:rPr lang="de-AT" dirty="0"/>
              <a:t>‘ </a:t>
            </a:r>
            <a:r>
              <a:rPr lang="de-AT" dirty="0" err="1"/>
              <a:t>value</a:t>
            </a:r>
            <a:r>
              <a:rPr lang="de-AT" dirty="0"/>
              <a:t> </a:t>
            </a:r>
            <a:r>
              <a:rPr lang="de-AT" dirty="0" err="1"/>
              <a:t>systems</a:t>
            </a:r>
            <a:r>
              <a:rPr lang="de-AT" dirty="0"/>
              <a:t> </a:t>
            </a:r>
          </a:p>
        </p:txBody>
      </p:sp>
      <p:sp>
        <p:nvSpPr>
          <p:cNvPr id="3" name="Textplatzhalter 2">
            <a:extLst>
              <a:ext uri="{FF2B5EF4-FFF2-40B4-BE49-F238E27FC236}">
                <a16:creationId xmlns:a16="http://schemas.microsoft.com/office/drawing/2014/main" id="{CB06AE38-0189-4139-8D2C-2014562C62E8}"/>
              </a:ext>
            </a:extLst>
          </p:cNvPr>
          <p:cNvSpPr>
            <a:spLocks noGrp="1"/>
          </p:cNvSpPr>
          <p:nvPr>
            <p:ph type="body" idx="1"/>
          </p:nvPr>
        </p:nvSpPr>
        <p:spPr/>
        <p:txBody>
          <a:bodyPr/>
          <a:lstStyle/>
          <a:p>
            <a:r>
              <a:rPr lang="de-AT" sz="2000" dirty="0">
                <a:solidFill>
                  <a:schemeClr val="tx1"/>
                </a:solidFill>
              </a:rPr>
              <a:t>The </a:t>
            </a:r>
            <a:r>
              <a:rPr lang="de-AT" sz="2000" dirty="0" err="1">
                <a:solidFill>
                  <a:schemeClr val="tx1"/>
                </a:solidFill>
              </a:rPr>
              <a:t>generation</a:t>
            </a:r>
            <a:r>
              <a:rPr lang="de-AT" sz="2000" dirty="0">
                <a:solidFill>
                  <a:schemeClr val="tx1"/>
                </a:solidFill>
              </a:rPr>
              <a:t> </a:t>
            </a:r>
            <a:r>
              <a:rPr lang="de-AT" sz="2000" dirty="0" err="1">
                <a:solidFill>
                  <a:schemeClr val="tx1"/>
                </a:solidFill>
              </a:rPr>
              <a:t>typification</a:t>
            </a:r>
            <a:r>
              <a:rPr lang="de-AT" sz="2000" dirty="0">
                <a:solidFill>
                  <a:schemeClr val="tx1"/>
                </a:solidFill>
              </a:rPr>
              <a:t> </a:t>
            </a:r>
            <a:r>
              <a:rPr lang="de-AT" sz="2000" dirty="0" err="1">
                <a:solidFill>
                  <a:schemeClr val="tx1"/>
                </a:solidFill>
              </a:rPr>
              <a:t>causes</a:t>
            </a:r>
            <a:r>
              <a:rPr lang="de-AT" sz="2000" dirty="0">
                <a:solidFill>
                  <a:schemeClr val="tx1"/>
                </a:solidFill>
              </a:rPr>
              <a:t> </a:t>
            </a:r>
            <a:r>
              <a:rPr lang="de-AT" sz="2000" dirty="0" err="1">
                <a:solidFill>
                  <a:schemeClr val="tx1"/>
                </a:solidFill>
              </a:rPr>
              <a:t>controversial</a:t>
            </a:r>
            <a:r>
              <a:rPr lang="de-AT" sz="2000" dirty="0">
                <a:solidFill>
                  <a:schemeClr val="tx1"/>
                </a:solidFill>
              </a:rPr>
              <a:t> </a:t>
            </a:r>
            <a:r>
              <a:rPr lang="de-AT" sz="2000" dirty="0" err="1">
                <a:solidFill>
                  <a:schemeClr val="tx1"/>
                </a:solidFill>
              </a:rPr>
              <a:t>reactions</a:t>
            </a:r>
            <a:endParaRPr lang="de-AT" sz="2000" b="1" i="1" dirty="0">
              <a:solidFill>
                <a:schemeClr val="tx1"/>
              </a:solidFill>
            </a:endParaRPr>
          </a:p>
          <a:p>
            <a:endParaRPr lang="de-AT" sz="2000" b="1" i="1" dirty="0">
              <a:solidFill>
                <a:schemeClr val="tx1"/>
              </a:solidFill>
            </a:endParaRPr>
          </a:p>
          <a:p>
            <a:endParaRPr lang="de-AT" sz="2000" b="1" i="1" dirty="0">
              <a:solidFill>
                <a:schemeClr val="tx1"/>
              </a:solidFill>
            </a:endParaRPr>
          </a:p>
          <a:p>
            <a:r>
              <a:rPr lang="de-AT" sz="2000" b="1" i="1" dirty="0" err="1">
                <a:solidFill>
                  <a:schemeClr val="tx1"/>
                </a:solidFill>
              </a:rPr>
              <a:t>Discuss</a:t>
            </a:r>
            <a:r>
              <a:rPr lang="de-AT" sz="2000" b="1" i="1" dirty="0">
                <a:solidFill>
                  <a:schemeClr val="tx1"/>
                </a:solidFill>
              </a:rPr>
              <a:t> </a:t>
            </a:r>
            <a:r>
              <a:rPr lang="de-AT" sz="2000" b="1" i="1" dirty="0" err="1">
                <a:solidFill>
                  <a:schemeClr val="tx1"/>
                </a:solidFill>
              </a:rPr>
              <a:t>with</a:t>
            </a:r>
            <a:r>
              <a:rPr lang="de-AT" sz="2000" b="1" i="1" dirty="0">
                <a:solidFill>
                  <a:schemeClr val="tx1"/>
                </a:solidFill>
              </a:rPr>
              <a:t> </a:t>
            </a:r>
            <a:r>
              <a:rPr lang="de-AT" sz="2000" b="1" i="1" dirty="0" err="1">
                <a:solidFill>
                  <a:schemeClr val="tx1"/>
                </a:solidFill>
              </a:rPr>
              <a:t>some</a:t>
            </a:r>
            <a:r>
              <a:rPr lang="de-AT" sz="2000" b="1" i="1" dirty="0">
                <a:solidFill>
                  <a:schemeClr val="tx1"/>
                </a:solidFill>
              </a:rPr>
              <a:t> </a:t>
            </a:r>
            <a:r>
              <a:rPr lang="de-AT" sz="2000" b="1" i="1" dirty="0" err="1">
                <a:solidFill>
                  <a:schemeClr val="tx1"/>
                </a:solidFill>
              </a:rPr>
              <a:t>peers</a:t>
            </a:r>
            <a:r>
              <a:rPr lang="de-AT" sz="2000" b="1" i="1" dirty="0">
                <a:solidFill>
                  <a:schemeClr val="tx1"/>
                </a:solidFill>
              </a:rPr>
              <a:t> </a:t>
            </a:r>
            <a:r>
              <a:rPr lang="de-AT" sz="2000" b="1" i="1" dirty="0" err="1">
                <a:solidFill>
                  <a:schemeClr val="tx1"/>
                </a:solidFill>
              </a:rPr>
              <a:t>surrounding</a:t>
            </a:r>
            <a:r>
              <a:rPr lang="de-AT" sz="2000" b="1" i="1" dirty="0">
                <a:solidFill>
                  <a:schemeClr val="tx1"/>
                </a:solidFill>
              </a:rPr>
              <a:t> </a:t>
            </a:r>
            <a:r>
              <a:rPr lang="de-AT" sz="2000" b="1" i="1" dirty="0" err="1">
                <a:solidFill>
                  <a:schemeClr val="tx1"/>
                </a:solidFill>
              </a:rPr>
              <a:t>you</a:t>
            </a:r>
            <a:r>
              <a:rPr lang="de-AT" sz="2000" b="1" i="1" dirty="0">
                <a:solidFill>
                  <a:schemeClr val="tx1"/>
                </a:solidFill>
              </a:rPr>
              <a:t> </a:t>
            </a:r>
            <a:r>
              <a:rPr lang="de-AT" sz="2000" b="1" i="1" dirty="0" err="1">
                <a:solidFill>
                  <a:schemeClr val="tx1"/>
                </a:solidFill>
              </a:rPr>
              <a:t>your</a:t>
            </a:r>
            <a:r>
              <a:rPr lang="de-AT" sz="2000" b="1" i="1" dirty="0">
                <a:solidFill>
                  <a:schemeClr val="tx1"/>
                </a:solidFill>
              </a:rPr>
              <a:t> </a:t>
            </a:r>
            <a:r>
              <a:rPr lang="de-AT" sz="2000" b="1" i="1" dirty="0" err="1">
                <a:solidFill>
                  <a:schemeClr val="tx1"/>
                </a:solidFill>
              </a:rPr>
              <a:t>conclusions</a:t>
            </a:r>
            <a:r>
              <a:rPr lang="de-AT" sz="2000" b="1" i="1" dirty="0">
                <a:solidFill>
                  <a:schemeClr val="tx1"/>
                </a:solidFill>
              </a:rPr>
              <a:t> </a:t>
            </a:r>
            <a:r>
              <a:rPr lang="de-AT" sz="2000" b="1" i="1" dirty="0" err="1">
                <a:solidFill>
                  <a:schemeClr val="tx1"/>
                </a:solidFill>
              </a:rPr>
              <a:t>from</a:t>
            </a:r>
            <a:r>
              <a:rPr lang="de-AT" sz="2000" b="1" i="1" dirty="0">
                <a:solidFill>
                  <a:schemeClr val="tx1"/>
                </a:solidFill>
              </a:rPr>
              <a:t> </a:t>
            </a:r>
            <a:r>
              <a:rPr lang="de-AT" sz="2000" b="1" i="1" dirty="0" err="1">
                <a:solidFill>
                  <a:schemeClr val="tx1"/>
                </a:solidFill>
              </a:rPr>
              <a:t>the</a:t>
            </a:r>
            <a:r>
              <a:rPr lang="de-AT" sz="2000" b="1" i="1" dirty="0">
                <a:solidFill>
                  <a:schemeClr val="tx1"/>
                </a:solidFill>
              </a:rPr>
              <a:t> </a:t>
            </a:r>
            <a:r>
              <a:rPr lang="de-AT" sz="2000" b="1" i="1" dirty="0" err="1">
                <a:solidFill>
                  <a:schemeClr val="tx1"/>
                </a:solidFill>
              </a:rPr>
              <a:t>generations</a:t>
            </a:r>
            <a:r>
              <a:rPr lang="de-AT" sz="2000" b="1" i="1" dirty="0">
                <a:solidFill>
                  <a:schemeClr val="tx1"/>
                </a:solidFill>
              </a:rPr>
              <a:t>‘ </a:t>
            </a:r>
            <a:r>
              <a:rPr lang="de-AT" sz="2000" b="1" i="1" dirty="0" err="1">
                <a:solidFill>
                  <a:schemeClr val="tx1"/>
                </a:solidFill>
              </a:rPr>
              <a:t>value</a:t>
            </a:r>
            <a:r>
              <a:rPr lang="de-AT" sz="2000" b="1" i="1" dirty="0">
                <a:solidFill>
                  <a:schemeClr val="tx1"/>
                </a:solidFill>
              </a:rPr>
              <a:t> </a:t>
            </a:r>
            <a:r>
              <a:rPr lang="de-AT" sz="2000" b="1" i="1" dirty="0" err="1">
                <a:solidFill>
                  <a:schemeClr val="tx1"/>
                </a:solidFill>
              </a:rPr>
              <a:t>system</a:t>
            </a:r>
            <a:r>
              <a:rPr lang="de-AT" sz="2000" b="1" i="1" dirty="0">
                <a:solidFill>
                  <a:schemeClr val="tx1"/>
                </a:solidFill>
              </a:rPr>
              <a:t>  </a:t>
            </a:r>
            <a:r>
              <a:rPr lang="de-AT" sz="2000" b="1" i="1" dirty="0" err="1">
                <a:solidFill>
                  <a:schemeClr val="tx1"/>
                </a:solidFill>
              </a:rPr>
              <a:t>for</a:t>
            </a:r>
            <a:r>
              <a:rPr lang="de-AT" sz="2000" b="1" i="1" dirty="0">
                <a:solidFill>
                  <a:schemeClr val="tx1"/>
                </a:solidFill>
              </a:rPr>
              <a:t> </a:t>
            </a:r>
            <a:r>
              <a:rPr lang="de-AT" sz="2000" b="1" i="1" dirty="0" err="1">
                <a:solidFill>
                  <a:schemeClr val="tx1"/>
                </a:solidFill>
              </a:rPr>
              <a:t>company-based</a:t>
            </a:r>
            <a:r>
              <a:rPr lang="de-AT" sz="2000" b="1" i="1" dirty="0">
                <a:solidFill>
                  <a:schemeClr val="tx1"/>
                </a:solidFill>
              </a:rPr>
              <a:t> </a:t>
            </a:r>
            <a:r>
              <a:rPr lang="de-AT" sz="2000" b="1" i="1" dirty="0" err="1">
                <a:solidFill>
                  <a:schemeClr val="tx1"/>
                </a:solidFill>
              </a:rPr>
              <a:t>career</a:t>
            </a:r>
            <a:r>
              <a:rPr lang="de-AT" sz="2000" b="1" i="1" dirty="0">
                <a:solidFill>
                  <a:schemeClr val="tx1"/>
                </a:solidFill>
              </a:rPr>
              <a:t> </a:t>
            </a:r>
            <a:r>
              <a:rPr lang="de-AT" sz="2000" b="1" i="1" dirty="0" err="1">
                <a:solidFill>
                  <a:schemeClr val="tx1"/>
                </a:solidFill>
              </a:rPr>
              <a:t>work</a:t>
            </a:r>
            <a:r>
              <a:rPr lang="de-AT" sz="2000" b="1" i="1" dirty="0">
                <a:solidFill>
                  <a:schemeClr val="tx1"/>
                </a:solidFill>
              </a:rPr>
              <a:t>. </a:t>
            </a:r>
          </a:p>
          <a:p>
            <a:endParaRPr lang="de-AT" dirty="0"/>
          </a:p>
        </p:txBody>
      </p:sp>
      <p:sp>
        <p:nvSpPr>
          <p:cNvPr id="4" name="Fußzeilenplatzhalter 3">
            <a:extLst>
              <a:ext uri="{FF2B5EF4-FFF2-40B4-BE49-F238E27FC236}">
                <a16:creationId xmlns:a16="http://schemas.microsoft.com/office/drawing/2014/main" id="{908CFA0C-5F8A-4949-A1C9-FF50539857EA}"/>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314880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04DF0-E802-4167-8492-E3712582AB3C}"/>
              </a:ext>
            </a:extLst>
          </p:cNvPr>
          <p:cNvSpPr>
            <a:spLocks noGrp="1"/>
          </p:cNvSpPr>
          <p:nvPr>
            <p:ph type="title"/>
          </p:nvPr>
        </p:nvSpPr>
        <p:spPr/>
        <p:txBody>
          <a:bodyPr>
            <a:normAutofit fontScale="90000"/>
          </a:bodyPr>
          <a:lstStyle/>
          <a:p>
            <a:r>
              <a:rPr lang="de-AT" dirty="0"/>
              <a:t>A </a:t>
            </a:r>
            <a:r>
              <a:rPr lang="de-AT" dirty="0" err="1"/>
              <a:t>short</a:t>
            </a:r>
            <a:r>
              <a:rPr lang="de-AT" dirty="0"/>
              <a:t> </a:t>
            </a:r>
            <a:r>
              <a:rPr lang="de-AT" dirty="0" err="1"/>
              <a:t>summary</a:t>
            </a:r>
            <a:r>
              <a:rPr lang="de-AT" dirty="0"/>
              <a:t> </a:t>
            </a:r>
            <a:r>
              <a:rPr lang="de-AT" dirty="0" err="1"/>
              <a:t>of</a:t>
            </a:r>
            <a:r>
              <a:rPr lang="de-AT" dirty="0"/>
              <a:t> </a:t>
            </a:r>
            <a:r>
              <a:rPr lang="de-AT" dirty="0" err="1"/>
              <a:t>conclusions</a:t>
            </a:r>
            <a:endParaRPr lang="de-AT" dirty="0"/>
          </a:p>
        </p:txBody>
      </p:sp>
      <p:sp>
        <p:nvSpPr>
          <p:cNvPr id="3" name="Textplatzhalter 2">
            <a:extLst>
              <a:ext uri="{FF2B5EF4-FFF2-40B4-BE49-F238E27FC236}">
                <a16:creationId xmlns:a16="http://schemas.microsoft.com/office/drawing/2014/main" id="{11F1FEC1-EF15-432C-8426-D0237EDA9C41}"/>
              </a:ext>
            </a:extLst>
          </p:cNvPr>
          <p:cNvSpPr>
            <a:spLocks noGrp="1"/>
          </p:cNvSpPr>
          <p:nvPr>
            <p:ph type="body" idx="1"/>
          </p:nvPr>
        </p:nvSpPr>
        <p:spPr/>
        <p:txBody>
          <a:bodyPr/>
          <a:lstStyle/>
          <a:p>
            <a:pPr marL="342900" indent="-342900">
              <a:buFont typeface="Arial" panose="020B0604020202020204" pitchFamily="34" charset="0"/>
              <a:buChar char="•"/>
            </a:pPr>
            <a:r>
              <a:rPr lang="de-AT" dirty="0">
                <a:solidFill>
                  <a:schemeClr val="tx1"/>
                </a:solidFill>
              </a:rPr>
              <a:t>The </a:t>
            </a:r>
            <a:r>
              <a:rPr lang="de-AT" dirty="0" err="1">
                <a:solidFill>
                  <a:schemeClr val="tx1"/>
                </a:solidFill>
              </a:rPr>
              <a:t>generation</a:t>
            </a:r>
            <a:r>
              <a:rPr lang="de-AT" dirty="0">
                <a:solidFill>
                  <a:schemeClr val="tx1"/>
                </a:solidFill>
              </a:rPr>
              <a:t> </a:t>
            </a:r>
            <a:r>
              <a:rPr lang="de-AT" dirty="0" err="1">
                <a:solidFill>
                  <a:schemeClr val="tx1"/>
                </a:solidFill>
              </a:rPr>
              <a:t>typification</a:t>
            </a:r>
            <a:r>
              <a:rPr lang="de-AT" dirty="0">
                <a:solidFill>
                  <a:schemeClr val="tx1"/>
                </a:solidFill>
              </a:rPr>
              <a:t> </a:t>
            </a:r>
            <a:r>
              <a:rPr lang="de-AT" dirty="0" err="1">
                <a:solidFill>
                  <a:schemeClr val="tx1"/>
                </a:solidFill>
              </a:rPr>
              <a:t>may</a:t>
            </a:r>
            <a:r>
              <a:rPr lang="de-AT" dirty="0">
                <a:solidFill>
                  <a:schemeClr val="tx1"/>
                </a:solidFill>
              </a:rPr>
              <a:t> not </a:t>
            </a:r>
            <a:r>
              <a:rPr lang="de-AT" dirty="0" err="1">
                <a:solidFill>
                  <a:schemeClr val="tx1"/>
                </a:solidFill>
              </a:rPr>
              <a:t>be</a:t>
            </a:r>
            <a:r>
              <a:rPr lang="de-AT" dirty="0">
                <a:solidFill>
                  <a:schemeClr val="tx1"/>
                </a:solidFill>
              </a:rPr>
              <a:t> </a:t>
            </a:r>
            <a:r>
              <a:rPr lang="de-AT" dirty="0" err="1">
                <a:solidFill>
                  <a:schemeClr val="tx1"/>
                </a:solidFill>
              </a:rPr>
              <a:t>used</a:t>
            </a:r>
            <a:r>
              <a:rPr lang="de-AT" dirty="0">
                <a:solidFill>
                  <a:schemeClr val="tx1"/>
                </a:solidFill>
              </a:rPr>
              <a:t> </a:t>
            </a:r>
            <a:r>
              <a:rPr lang="de-AT" dirty="0" err="1">
                <a:solidFill>
                  <a:schemeClr val="tx1"/>
                </a:solidFill>
              </a:rPr>
              <a:t>as</a:t>
            </a:r>
            <a:r>
              <a:rPr lang="de-AT" dirty="0">
                <a:solidFill>
                  <a:schemeClr val="tx1"/>
                </a:solidFill>
              </a:rPr>
              <a:t> an </a:t>
            </a:r>
            <a:r>
              <a:rPr lang="de-AT" dirty="0" err="1">
                <a:solidFill>
                  <a:schemeClr val="tx1"/>
                </a:solidFill>
              </a:rPr>
              <a:t>apodictic</a:t>
            </a:r>
            <a:r>
              <a:rPr lang="de-AT" dirty="0">
                <a:solidFill>
                  <a:schemeClr val="tx1"/>
                </a:solidFill>
              </a:rPr>
              <a:t> </a:t>
            </a:r>
            <a:r>
              <a:rPr lang="de-AT" dirty="0" err="1">
                <a:solidFill>
                  <a:schemeClr val="tx1"/>
                </a:solidFill>
              </a:rPr>
              <a:t>tool</a:t>
            </a:r>
            <a:r>
              <a:rPr lang="de-AT" dirty="0">
                <a:solidFill>
                  <a:schemeClr val="tx1"/>
                </a:solidFill>
              </a:rPr>
              <a:t>.</a:t>
            </a:r>
          </a:p>
          <a:p>
            <a:pPr marL="342900" indent="-342900">
              <a:buFont typeface="Arial" panose="020B0604020202020204" pitchFamily="34" charset="0"/>
              <a:buChar char="•"/>
            </a:pPr>
            <a:r>
              <a:rPr lang="de-AT" dirty="0" err="1">
                <a:solidFill>
                  <a:schemeClr val="tx1"/>
                </a:solidFill>
              </a:rPr>
              <a:t>Its</a:t>
            </a:r>
            <a:r>
              <a:rPr lang="de-AT" dirty="0">
                <a:solidFill>
                  <a:schemeClr val="tx1"/>
                </a:solidFill>
              </a:rPr>
              <a:t> </a:t>
            </a:r>
            <a:r>
              <a:rPr lang="de-AT" dirty="0" err="1">
                <a:solidFill>
                  <a:schemeClr val="tx1"/>
                </a:solidFill>
              </a:rPr>
              <a:t>benefit</a:t>
            </a:r>
            <a:r>
              <a:rPr lang="de-AT" dirty="0">
                <a:solidFill>
                  <a:schemeClr val="tx1"/>
                </a:solidFill>
              </a:rPr>
              <a:t> </a:t>
            </a:r>
            <a:r>
              <a:rPr lang="de-AT" dirty="0" err="1">
                <a:solidFill>
                  <a:schemeClr val="tx1"/>
                </a:solidFill>
              </a:rPr>
              <a:t>is</a:t>
            </a:r>
            <a:r>
              <a:rPr lang="de-AT" dirty="0">
                <a:solidFill>
                  <a:schemeClr val="tx1"/>
                </a:solidFill>
              </a:rPr>
              <a:t> </a:t>
            </a:r>
            <a:r>
              <a:rPr lang="de-AT" dirty="0" err="1">
                <a:solidFill>
                  <a:schemeClr val="tx1"/>
                </a:solidFill>
              </a:rPr>
              <a:t>the</a:t>
            </a:r>
            <a:r>
              <a:rPr lang="de-AT" dirty="0">
                <a:solidFill>
                  <a:schemeClr val="tx1"/>
                </a:solidFill>
              </a:rPr>
              <a:t> </a:t>
            </a:r>
            <a:r>
              <a:rPr lang="de-AT" dirty="0" err="1">
                <a:solidFill>
                  <a:schemeClr val="tx1"/>
                </a:solidFill>
              </a:rPr>
              <a:t>awareness</a:t>
            </a:r>
            <a:r>
              <a:rPr lang="de-AT" dirty="0">
                <a:solidFill>
                  <a:schemeClr val="tx1"/>
                </a:solidFill>
              </a:rPr>
              <a:t> </a:t>
            </a:r>
            <a:r>
              <a:rPr lang="de-AT" dirty="0" err="1">
                <a:solidFill>
                  <a:schemeClr val="tx1"/>
                </a:solidFill>
              </a:rPr>
              <a:t>that</a:t>
            </a:r>
            <a:r>
              <a:rPr lang="de-AT" dirty="0">
                <a:solidFill>
                  <a:schemeClr val="tx1"/>
                </a:solidFill>
              </a:rPr>
              <a:t> </a:t>
            </a:r>
            <a:r>
              <a:rPr lang="de-AT" dirty="0" err="1">
                <a:solidFill>
                  <a:schemeClr val="tx1"/>
                </a:solidFill>
              </a:rPr>
              <a:t>there</a:t>
            </a:r>
            <a:r>
              <a:rPr lang="de-AT" dirty="0">
                <a:solidFill>
                  <a:schemeClr val="tx1"/>
                </a:solidFill>
              </a:rPr>
              <a:t> </a:t>
            </a:r>
            <a:r>
              <a:rPr lang="de-AT" dirty="0" err="1">
                <a:solidFill>
                  <a:schemeClr val="tx1"/>
                </a:solidFill>
              </a:rPr>
              <a:t>are</a:t>
            </a:r>
            <a:r>
              <a:rPr lang="de-AT" dirty="0">
                <a:solidFill>
                  <a:schemeClr val="tx1"/>
                </a:solidFill>
              </a:rPr>
              <a:t> </a:t>
            </a:r>
            <a:r>
              <a:rPr lang="de-AT" dirty="0" err="1">
                <a:solidFill>
                  <a:schemeClr val="tx1"/>
                </a:solidFill>
              </a:rPr>
              <a:t>differences</a:t>
            </a:r>
            <a:r>
              <a:rPr lang="de-AT" dirty="0">
                <a:solidFill>
                  <a:schemeClr val="tx1"/>
                </a:solidFill>
              </a:rPr>
              <a:t> in </a:t>
            </a:r>
            <a:r>
              <a:rPr lang="de-AT" dirty="0" err="1">
                <a:solidFill>
                  <a:schemeClr val="tx1"/>
                </a:solidFill>
              </a:rPr>
              <a:t>the</a:t>
            </a:r>
            <a:r>
              <a:rPr lang="de-AT" dirty="0">
                <a:solidFill>
                  <a:schemeClr val="tx1"/>
                </a:solidFill>
              </a:rPr>
              <a:t> </a:t>
            </a:r>
            <a:r>
              <a:rPr lang="de-AT" dirty="0" err="1">
                <a:solidFill>
                  <a:schemeClr val="tx1"/>
                </a:solidFill>
              </a:rPr>
              <a:t>value</a:t>
            </a:r>
            <a:r>
              <a:rPr lang="de-AT" dirty="0">
                <a:solidFill>
                  <a:schemeClr val="tx1"/>
                </a:solidFill>
              </a:rPr>
              <a:t> </a:t>
            </a:r>
            <a:r>
              <a:rPr lang="de-AT" dirty="0" err="1">
                <a:solidFill>
                  <a:schemeClr val="tx1"/>
                </a:solidFill>
              </a:rPr>
              <a:t>systems</a:t>
            </a:r>
            <a:r>
              <a:rPr lang="de-AT" dirty="0">
                <a:solidFill>
                  <a:schemeClr val="tx1"/>
                </a:solidFill>
              </a:rPr>
              <a:t> </a:t>
            </a:r>
            <a:r>
              <a:rPr lang="de-AT" dirty="0" err="1">
                <a:solidFill>
                  <a:schemeClr val="tx1"/>
                </a:solidFill>
              </a:rPr>
              <a:t>of</a:t>
            </a:r>
            <a:r>
              <a:rPr lang="de-AT" dirty="0">
                <a:solidFill>
                  <a:schemeClr val="tx1"/>
                </a:solidFill>
              </a:rPr>
              <a:t> </a:t>
            </a:r>
            <a:r>
              <a:rPr lang="de-AT" dirty="0" err="1">
                <a:solidFill>
                  <a:schemeClr val="tx1"/>
                </a:solidFill>
              </a:rPr>
              <a:t>generation</a:t>
            </a:r>
            <a:r>
              <a:rPr lang="de-AT" dirty="0">
                <a:solidFill>
                  <a:schemeClr val="tx1"/>
                </a:solidFill>
              </a:rPr>
              <a:t> </a:t>
            </a:r>
            <a:r>
              <a:rPr lang="de-AT" dirty="0" err="1">
                <a:solidFill>
                  <a:schemeClr val="tx1"/>
                </a:solidFill>
              </a:rPr>
              <a:t>groups</a:t>
            </a:r>
            <a:r>
              <a:rPr lang="de-AT" dirty="0">
                <a:solidFill>
                  <a:schemeClr val="tx1"/>
                </a:solidFill>
              </a:rPr>
              <a:t> </a:t>
            </a:r>
            <a:r>
              <a:rPr lang="de-AT" dirty="0" err="1">
                <a:solidFill>
                  <a:schemeClr val="tx1"/>
                </a:solidFill>
              </a:rPr>
              <a:t>which</a:t>
            </a:r>
            <a:r>
              <a:rPr lang="de-AT" dirty="0">
                <a:solidFill>
                  <a:schemeClr val="tx1"/>
                </a:solidFill>
              </a:rPr>
              <a:t> </a:t>
            </a:r>
            <a:r>
              <a:rPr lang="de-AT" dirty="0" err="1">
                <a:solidFill>
                  <a:schemeClr val="tx1"/>
                </a:solidFill>
              </a:rPr>
              <a:t>are</a:t>
            </a:r>
            <a:r>
              <a:rPr lang="de-AT" dirty="0">
                <a:solidFill>
                  <a:schemeClr val="tx1"/>
                </a:solidFill>
              </a:rPr>
              <a:t> </a:t>
            </a:r>
            <a:r>
              <a:rPr lang="de-AT" dirty="0" err="1">
                <a:solidFill>
                  <a:schemeClr val="tx1"/>
                </a:solidFill>
              </a:rPr>
              <a:t>to</a:t>
            </a:r>
            <a:r>
              <a:rPr lang="de-AT" dirty="0">
                <a:solidFill>
                  <a:schemeClr val="tx1"/>
                </a:solidFill>
              </a:rPr>
              <a:t> </a:t>
            </a:r>
            <a:r>
              <a:rPr lang="de-AT" dirty="0" err="1">
                <a:solidFill>
                  <a:schemeClr val="tx1"/>
                </a:solidFill>
              </a:rPr>
              <a:t>be</a:t>
            </a:r>
            <a:r>
              <a:rPr lang="de-AT" dirty="0">
                <a:solidFill>
                  <a:schemeClr val="tx1"/>
                </a:solidFill>
              </a:rPr>
              <a:t> </a:t>
            </a:r>
            <a:r>
              <a:rPr lang="de-AT" dirty="0" err="1">
                <a:solidFill>
                  <a:schemeClr val="tx1"/>
                </a:solidFill>
              </a:rPr>
              <a:t>considered</a:t>
            </a:r>
            <a:r>
              <a:rPr lang="de-AT" dirty="0">
                <a:solidFill>
                  <a:schemeClr val="tx1"/>
                </a:solidFill>
              </a:rPr>
              <a:t>.</a:t>
            </a:r>
          </a:p>
          <a:p>
            <a:pPr marL="342900" indent="-342900">
              <a:buFont typeface="Arial" panose="020B0604020202020204" pitchFamily="34" charset="0"/>
              <a:buChar char="•"/>
            </a:pPr>
            <a:r>
              <a:rPr lang="de-AT" dirty="0" err="1">
                <a:solidFill>
                  <a:schemeClr val="tx1"/>
                </a:solidFill>
              </a:rPr>
              <a:t>It</a:t>
            </a:r>
            <a:r>
              <a:rPr lang="de-AT" dirty="0">
                <a:solidFill>
                  <a:schemeClr val="tx1"/>
                </a:solidFill>
              </a:rPr>
              <a:t> </a:t>
            </a:r>
            <a:r>
              <a:rPr lang="de-AT" dirty="0" err="1">
                <a:solidFill>
                  <a:schemeClr val="tx1"/>
                </a:solidFill>
              </a:rPr>
              <a:t>gives</a:t>
            </a:r>
            <a:r>
              <a:rPr lang="de-AT" dirty="0">
                <a:solidFill>
                  <a:schemeClr val="tx1"/>
                </a:solidFill>
              </a:rPr>
              <a:t> </a:t>
            </a:r>
            <a:r>
              <a:rPr lang="de-AT" dirty="0" err="1">
                <a:solidFill>
                  <a:schemeClr val="tx1"/>
                </a:solidFill>
              </a:rPr>
              <a:t>the</a:t>
            </a:r>
            <a:r>
              <a:rPr lang="de-AT" dirty="0">
                <a:solidFill>
                  <a:schemeClr val="tx1"/>
                </a:solidFill>
              </a:rPr>
              <a:t> </a:t>
            </a:r>
            <a:r>
              <a:rPr lang="de-AT" dirty="0" err="1">
                <a:solidFill>
                  <a:schemeClr val="tx1"/>
                </a:solidFill>
              </a:rPr>
              <a:t>hint</a:t>
            </a:r>
            <a:r>
              <a:rPr lang="de-AT" dirty="0">
                <a:solidFill>
                  <a:schemeClr val="tx1"/>
                </a:solidFill>
              </a:rPr>
              <a:t> </a:t>
            </a:r>
            <a:r>
              <a:rPr lang="de-AT" dirty="0" err="1">
                <a:solidFill>
                  <a:schemeClr val="tx1"/>
                </a:solidFill>
              </a:rPr>
              <a:t>that</a:t>
            </a:r>
            <a:r>
              <a:rPr lang="de-AT" dirty="0">
                <a:solidFill>
                  <a:schemeClr val="tx1"/>
                </a:solidFill>
              </a:rPr>
              <a:t> </a:t>
            </a:r>
            <a:r>
              <a:rPr lang="de-AT" dirty="0" err="1">
                <a:solidFill>
                  <a:schemeClr val="tx1"/>
                </a:solidFill>
              </a:rPr>
              <a:t>employee</a:t>
            </a:r>
            <a:r>
              <a:rPr lang="de-AT" dirty="0">
                <a:solidFill>
                  <a:schemeClr val="tx1"/>
                </a:solidFill>
              </a:rPr>
              <a:t> </a:t>
            </a:r>
            <a:r>
              <a:rPr lang="de-AT" dirty="0" err="1">
                <a:solidFill>
                  <a:schemeClr val="tx1"/>
                </a:solidFill>
              </a:rPr>
              <a:t>development</a:t>
            </a:r>
            <a:r>
              <a:rPr lang="de-AT" dirty="0">
                <a:solidFill>
                  <a:schemeClr val="tx1"/>
                </a:solidFill>
              </a:rPr>
              <a:t> </a:t>
            </a:r>
            <a:r>
              <a:rPr lang="de-AT" dirty="0" err="1">
                <a:solidFill>
                  <a:schemeClr val="tx1"/>
                </a:solidFill>
              </a:rPr>
              <a:t>needs</a:t>
            </a:r>
            <a:r>
              <a:rPr lang="de-AT" dirty="0">
                <a:solidFill>
                  <a:schemeClr val="tx1"/>
                </a:solidFill>
              </a:rPr>
              <a:t> an </a:t>
            </a:r>
            <a:r>
              <a:rPr lang="de-AT" dirty="0" err="1">
                <a:solidFill>
                  <a:schemeClr val="tx1"/>
                </a:solidFill>
              </a:rPr>
              <a:t>individualized</a:t>
            </a:r>
            <a:r>
              <a:rPr lang="de-AT" dirty="0">
                <a:solidFill>
                  <a:schemeClr val="tx1"/>
                </a:solidFill>
              </a:rPr>
              <a:t> </a:t>
            </a:r>
            <a:r>
              <a:rPr lang="de-AT" dirty="0" err="1">
                <a:solidFill>
                  <a:schemeClr val="tx1"/>
                </a:solidFill>
              </a:rPr>
              <a:t>approach</a:t>
            </a:r>
            <a:r>
              <a:rPr lang="de-AT" dirty="0">
                <a:solidFill>
                  <a:schemeClr val="tx1"/>
                </a:solidFill>
              </a:rPr>
              <a:t> </a:t>
            </a:r>
            <a:r>
              <a:rPr lang="de-AT" dirty="0" err="1">
                <a:solidFill>
                  <a:schemeClr val="tx1"/>
                </a:solidFill>
              </a:rPr>
              <a:t>based</a:t>
            </a:r>
            <a:r>
              <a:rPr lang="de-AT" dirty="0">
                <a:solidFill>
                  <a:schemeClr val="tx1"/>
                </a:solidFill>
              </a:rPr>
              <a:t> on a </a:t>
            </a:r>
            <a:r>
              <a:rPr lang="de-AT" dirty="0" err="1">
                <a:solidFill>
                  <a:schemeClr val="tx1"/>
                </a:solidFill>
              </a:rPr>
              <a:t>dialogue</a:t>
            </a:r>
            <a:r>
              <a:rPr lang="de-AT" dirty="0">
                <a:solidFill>
                  <a:schemeClr val="tx1"/>
                </a:solidFill>
              </a:rPr>
              <a:t> </a:t>
            </a:r>
            <a:r>
              <a:rPr lang="de-AT" dirty="0" err="1">
                <a:solidFill>
                  <a:schemeClr val="tx1"/>
                </a:solidFill>
              </a:rPr>
              <a:t>between</a:t>
            </a:r>
            <a:r>
              <a:rPr lang="de-AT" dirty="0">
                <a:solidFill>
                  <a:schemeClr val="tx1"/>
                </a:solidFill>
              </a:rPr>
              <a:t> </a:t>
            </a:r>
            <a:r>
              <a:rPr lang="de-AT" dirty="0" err="1">
                <a:solidFill>
                  <a:schemeClr val="tx1"/>
                </a:solidFill>
              </a:rPr>
              <a:t>leader</a:t>
            </a:r>
            <a:r>
              <a:rPr lang="de-AT" dirty="0">
                <a:solidFill>
                  <a:schemeClr val="tx1"/>
                </a:solidFill>
              </a:rPr>
              <a:t> and </a:t>
            </a:r>
            <a:r>
              <a:rPr lang="de-AT" dirty="0" err="1">
                <a:solidFill>
                  <a:schemeClr val="tx1"/>
                </a:solidFill>
              </a:rPr>
              <a:t>employee</a:t>
            </a:r>
            <a:r>
              <a:rPr lang="de-AT" dirty="0">
                <a:solidFill>
                  <a:schemeClr val="tx1"/>
                </a:solidFill>
              </a:rPr>
              <a:t>.</a:t>
            </a:r>
          </a:p>
          <a:p>
            <a:pPr marL="342900" indent="-342900">
              <a:buFont typeface="Arial" panose="020B0604020202020204" pitchFamily="34" charset="0"/>
              <a:buChar char="•"/>
            </a:pPr>
            <a:r>
              <a:rPr lang="de-AT" dirty="0">
                <a:solidFill>
                  <a:schemeClr val="tx1"/>
                </a:solidFill>
              </a:rPr>
              <a:t>Professional </a:t>
            </a:r>
            <a:r>
              <a:rPr lang="de-AT" dirty="0" err="1">
                <a:solidFill>
                  <a:schemeClr val="tx1"/>
                </a:solidFill>
              </a:rPr>
              <a:t>career</a:t>
            </a:r>
            <a:r>
              <a:rPr lang="de-AT" dirty="0">
                <a:solidFill>
                  <a:schemeClr val="tx1"/>
                </a:solidFill>
              </a:rPr>
              <a:t> </a:t>
            </a:r>
            <a:r>
              <a:rPr lang="de-AT" dirty="0" err="1">
                <a:solidFill>
                  <a:schemeClr val="tx1"/>
                </a:solidFill>
              </a:rPr>
              <a:t>counsellors</a:t>
            </a:r>
            <a:r>
              <a:rPr lang="de-AT" dirty="0">
                <a:solidFill>
                  <a:schemeClr val="tx1"/>
                </a:solidFill>
              </a:rPr>
              <a:t> </a:t>
            </a:r>
            <a:r>
              <a:rPr lang="de-AT" dirty="0" err="1">
                <a:solidFill>
                  <a:schemeClr val="tx1"/>
                </a:solidFill>
              </a:rPr>
              <a:t>may</a:t>
            </a:r>
            <a:r>
              <a:rPr lang="de-AT" dirty="0">
                <a:solidFill>
                  <a:schemeClr val="tx1"/>
                </a:solidFill>
              </a:rPr>
              <a:t> </a:t>
            </a:r>
            <a:r>
              <a:rPr lang="de-AT" dirty="0" err="1">
                <a:solidFill>
                  <a:schemeClr val="tx1"/>
                </a:solidFill>
              </a:rPr>
              <a:t>play</a:t>
            </a:r>
            <a:r>
              <a:rPr lang="de-AT" dirty="0">
                <a:solidFill>
                  <a:schemeClr val="tx1"/>
                </a:solidFill>
              </a:rPr>
              <a:t> </a:t>
            </a:r>
            <a:r>
              <a:rPr lang="de-AT" dirty="0" err="1">
                <a:solidFill>
                  <a:schemeClr val="tx1"/>
                </a:solidFill>
              </a:rPr>
              <a:t>the</a:t>
            </a:r>
            <a:r>
              <a:rPr lang="de-AT" dirty="0">
                <a:solidFill>
                  <a:schemeClr val="tx1"/>
                </a:solidFill>
              </a:rPr>
              <a:t> </a:t>
            </a:r>
            <a:r>
              <a:rPr lang="de-AT" dirty="0" err="1">
                <a:solidFill>
                  <a:schemeClr val="tx1"/>
                </a:solidFill>
              </a:rPr>
              <a:t>role</a:t>
            </a:r>
            <a:r>
              <a:rPr lang="de-AT" dirty="0">
                <a:solidFill>
                  <a:schemeClr val="tx1"/>
                </a:solidFill>
              </a:rPr>
              <a:t> </a:t>
            </a:r>
            <a:r>
              <a:rPr lang="de-AT" dirty="0" err="1">
                <a:solidFill>
                  <a:schemeClr val="tx1"/>
                </a:solidFill>
              </a:rPr>
              <a:t>of</a:t>
            </a:r>
            <a:r>
              <a:rPr lang="de-AT" dirty="0">
                <a:solidFill>
                  <a:schemeClr val="tx1"/>
                </a:solidFill>
              </a:rPr>
              <a:t> </a:t>
            </a:r>
            <a:r>
              <a:rPr lang="de-AT" dirty="0" err="1">
                <a:solidFill>
                  <a:schemeClr val="tx1"/>
                </a:solidFill>
              </a:rPr>
              <a:t>facilitators</a:t>
            </a:r>
            <a:r>
              <a:rPr lang="de-AT" dirty="0">
                <a:solidFill>
                  <a:schemeClr val="tx1"/>
                </a:solidFill>
              </a:rPr>
              <a:t>.</a:t>
            </a:r>
          </a:p>
          <a:p>
            <a:pPr marL="342900" indent="-342900">
              <a:buFont typeface="Arial" panose="020B0604020202020204" pitchFamily="34" charset="0"/>
              <a:buChar char="•"/>
            </a:pPr>
            <a:endParaRPr lang="de-AT" dirty="0"/>
          </a:p>
          <a:p>
            <a:pPr marL="342900" indent="-342900">
              <a:buFont typeface="Arial" panose="020B0604020202020204" pitchFamily="34" charset="0"/>
              <a:buChar char="•"/>
            </a:pPr>
            <a:endParaRPr lang="de-AT" dirty="0"/>
          </a:p>
        </p:txBody>
      </p:sp>
      <p:sp>
        <p:nvSpPr>
          <p:cNvPr id="4" name="Fußzeilenplatzhalter 3">
            <a:extLst>
              <a:ext uri="{FF2B5EF4-FFF2-40B4-BE49-F238E27FC236}">
                <a16:creationId xmlns:a16="http://schemas.microsoft.com/office/drawing/2014/main" id="{A27CF373-B76D-4C96-B0BA-FA2D043B6B55}"/>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506936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02B4C2-8185-46B4-AACC-BF589C4B4D44}"/>
              </a:ext>
            </a:extLst>
          </p:cNvPr>
          <p:cNvSpPr>
            <a:spLocks noGrp="1"/>
          </p:cNvSpPr>
          <p:nvPr>
            <p:ph type="ctrTitle"/>
          </p:nvPr>
        </p:nvSpPr>
        <p:spPr/>
        <p:txBody>
          <a:bodyPr>
            <a:normAutofit fontScale="90000"/>
          </a:bodyPr>
          <a:lstStyle/>
          <a:p>
            <a:r>
              <a:rPr lang="de-AT" dirty="0" err="1"/>
              <a:t>Profeesional</a:t>
            </a:r>
            <a:r>
              <a:rPr lang="de-AT" dirty="0"/>
              <a:t> Life Cycle </a:t>
            </a:r>
            <a:r>
              <a:rPr lang="de-AT" dirty="0" err="1"/>
              <a:t>oriented</a:t>
            </a:r>
            <a:r>
              <a:rPr lang="de-AT" dirty="0"/>
              <a:t> </a:t>
            </a:r>
            <a:r>
              <a:rPr lang="de-AT" dirty="0" err="1"/>
              <a:t>personnel</a:t>
            </a:r>
            <a:r>
              <a:rPr lang="de-AT" dirty="0"/>
              <a:t> </a:t>
            </a:r>
            <a:r>
              <a:rPr lang="de-AT" dirty="0" err="1"/>
              <a:t>development</a:t>
            </a:r>
            <a:endParaRPr lang="de-AT" dirty="0"/>
          </a:p>
        </p:txBody>
      </p:sp>
      <p:sp>
        <p:nvSpPr>
          <p:cNvPr id="4" name="Fußzeilenplatzhalter 3">
            <a:extLst>
              <a:ext uri="{FF2B5EF4-FFF2-40B4-BE49-F238E27FC236}">
                <a16:creationId xmlns:a16="http://schemas.microsoft.com/office/drawing/2014/main" id="{F8B53505-D1F2-4BA1-B95C-13819CF5FCA9}"/>
              </a:ext>
            </a:extLst>
          </p:cNvPr>
          <p:cNvSpPr>
            <a:spLocks noGrp="1"/>
          </p:cNvSpPr>
          <p:nvPr>
            <p:ph type="ftr" sz="quarter" idx="11"/>
          </p:nvPr>
        </p:nvSpPr>
        <p:spPr/>
        <p:txBody>
          <a:bodyPr/>
          <a:lstStyle/>
          <a:p>
            <a:r>
              <a:rPr lang="lt-LT"/>
              <a:t>connect-erasmus.eu</a:t>
            </a:r>
            <a:endParaRPr lang="lt-LT" dirty="0"/>
          </a:p>
        </p:txBody>
      </p:sp>
    </p:spTree>
    <p:extLst>
      <p:ext uri="{BB962C8B-B14F-4D97-AF65-F5344CB8AC3E}">
        <p14:creationId xmlns:p14="http://schemas.microsoft.com/office/powerpoint/2010/main" val="1807859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05C19-56F6-45B3-91FC-335DBF5F8646}"/>
              </a:ext>
            </a:extLst>
          </p:cNvPr>
          <p:cNvSpPr>
            <a:spLocks noGrp="1"/>
          </p:cNvSpPr>
          <p:nvPr>
            <p:ph type="title"/>
          </p:nvPr>
        </p:nvSpPr>
        <p:spPr/>
        <p:txBody>
          <a:bodyPr>
            <a:normAutofit fontScale="90000"/>
          </a:bodyPr>
          <a:lstStyle/>
          <a:p>
            <a:r>
              <a:rPr lang="de-AT" dirty="0" err="1"/>
              <a:t>Its</a:t>
            </a:r>
            <a:r>
              <a:rPr lang="de-AT" dirty="0"/>
              <a:t> </a:t>
            </a:r>
            <a:r>
              <a:rPr lang="de-AT" dirty="0" err="1"/>
              <a:t>origin</a:t>
            </a:r>
            <a:endParaRPr lang="de-AT" dirty="0"/>
          </a:p>
        </p:txBody>
      </p:sp>
      <p:sp>
        <p:nvSpPr>
          <p:cNvPr id="3" name="Textplatzhalter 2">
            <a:extLst>
              <a:ext uri="{FF2B5EF4-FFF2-40B4-BE49-F238E27FC236}">
                <a16:creationId xmlns:a16="http://schemas.microsoft.com/office/drawing/2014/main" id="{798CDCD6-0B09-48A6-A33B-F5AA458C92A9}"/>
              </a:ext>
            </a:extLst>
          </p:cNvPr>
          <p:cNvSpPr>
            <a:spLocks noGrp="1"/>
          </p:cNvSpPr>
          <p:nvPr>
            <p:ph type="body" idx="1"/>
          </p:nvPr>
        </p:nvSpPr>
        <p:spPr>
          <a:xfrm>
            <a:off x="839787" y="3596640"/>
            <a:ext cx="10512425" cy="2499360"/>
          </a:xfrm>
        </p:spPr>
        <p:txBody>
          <a:bodyPr/>
          <a:lstStyle/>
          <a:p>
            <a:r>
              <a:rPr lang="de-AT" dirty="0">
                <a:solidFill>
                  <a:schemeClr val="tx1"/>
                </a:solidFill>
              </a:rPr>
              <a:t>The </a:t>
            </a:r>
            <a:r>
              <a:rPr lang="de-AT" dirty="0" err="1">
                <a:solidFill>
                  <a:schemeClr val="tx1"/>
                </a:solidFill>
              </a:rPr>
              <a:t>approach</a:t>
            </a:r>
            <a:r>
              <a:rPr lang="de-AT" dirty="0">
                <a:solidFill>
                  <a:schemeClr val="tx1"/>
                </a:solidFill>
              </a:rPr>
              <a:t> </a:t>
            </a:r>
            <a:r>
              <a:rPr lang="de-AT" dirty="0" err="1">
                <a:solidFill>
                  <a:schemeClr val="tx1"/>
                </a:solidFill>
              </a:rPr>
              <a:t>of</a:t>
            </a:r>
            <a:r>
              <a:rPr lang="de-AT" dirty="0">
                <a:solidFill>
                  <a:schemeClr val="tx1"/>
                </a:solidFill>
              </a:rPr>
              <a:t> a professional </a:t>
            </a:r>
            <a:r>
              <a:rPr lang="de-AT" dirty="0" err="1">
                <a:solidFill>
                  <a:schemeClr val="tx1"/>
                </a:solidFill>
              </a:rPr>
              <a:t>life</a:t>
            </a:r>
            <a:r>
              <a:rPr lang="de-AT" dirty="0">
                <a:solidFill>
                  <a:schemeClr val="tx1"/>
                </a:solidFill>
              </a:rPr>
              <a:t> </a:t>
            </a:r>
            <a:r>
              <a:rPr lang="de-AT" dirty="0" err="1">
                <a:solidFill>
                  <a:schemeClr val="tx1"/>
                </a:solidFill>
              </a:rPr>
              <a:t>cycle</a:t>
            </a:r>
            <a:r>
              <a:rPr lang="de-AT" dirty="0">
                <a:solidFill>
                  <a:schemeClr val="tx1"/>
                </a:solidFill>
              </a:rPr>
              <a:t> </a:t>
            </a:r>
            <a:r>
              <a:rPr lang="de-AT" dirty="0" err="1">
                <a:solidFill>
                  <a:schemeClr val="tx1"/>
                </a:solidFill>
              </a:rPr>
              <a:t>oriented</a:t>
            </a:r>
            <a:r>
              <a:rPr lang="de-AT" dirty="0">
                <a:solidFill>
                  <a:schemeClr val="tx1"/>
                </a:solidFill>
              </a:rPr>
              <a:t> </a:t>
            </a:r>
            <a:r>
              <a:rPr lang="de-AT" dirty="0" err="1">
                <a:solidFill>
                  <a:schemeClr val="tx1"/>
                </a:solidFill>
              </a:rPr>
              <a:t>personnel</a:t>
            </a:r>
            <a:r>
              <a:rPr lang="de-AT" dirty="0">
                <a:solidFill>
                  <a:schemeClr val="tx1"/>
                </a:solidFill>
              </a:rPr>
              <a:t> </a:t>
            </a:r>
            <a:r>
              <a:rPr lang="de-AT" dirty="0" err="1">
                <a:solidFill>
                  <a:schemeClr val="tx1"/>
                </a:solidFill>
              </a:rPr>
              <a:t>development</a:t>
            </a:r>
            <a:r>
              <a:rPr lang="de-AT" dirty="0">
                <a:solidFill>
                  <a:schemeClr val="tx1"/>
                </a:solidFill>
              </a:rPr>
              <a:t> </a:t>
            </a:r>
            <a:r>
              <a:rPr lang="de-AT" dirty="0" err="1">
                <a:solidFill>
                  <a:schemeClr val="tx1"/>
                </a:solidFill>
              </a:rPr>
              <a:t>has</a:t>
            </a:r>
            <a:r>
              <a:rPr lang="de-AT" dirty="0">
                <a:solidFill>
                  <a:schemeClr val="tx1"/>
                </a:solidFill>
              </a:rPr>
              <a:t> </a:t>
            </a:r>
            <a:r>
              <a:rPr lang="de-AT" dirty="0" err="1">
                <a:solidFill>
                  <a:schemeClr val="tx1"/>
                </a:solidFill>
              </a:rPr>
              <a:t>been</a:t>
            </a:r>
            <a:r>
              <a:rPr lang="de-AT" dirty="0">
                <a:solidFill>
                  <a:schemeClr val="tx1"/>
                </a:solidFill>
              </a:rPr>
              <a:t> </a:t>
            </a:r>
            <a:r>
              <a:rPr lang="de-AT" dirty="0" err="1">
                <a:solidFill>
                  <a:schemeClr val="tx1"/>
                </a:solidFill>
              </a:rPr>
              <a:t>discussed</a:t>
            </a:r>
            <a:r>
              <a:rPr lang="de-AT" dirty="0">
                <a:solidFill>
                  <a:schemeClr val="tx1"/>
                </a:solidFill>
              </a:rPr>
              <a:t> in </a:t>
            </a:r>
            <a:r>
              <a:rPr lang="de-AT" dirty="0" err="1">
                <a:solidFill>
                  <a:schemeClr val="tx1"/>
                </a:solidFill>
              </a:rPr>
              <a:t>the</a:t>
            </a:r>
            <a:r>
              <a:rPr lang="de-AT" dirty="0">
                <a:solidFill>
                  <a:schemeClr val="tx1"/>
                </a:solidFill>
              </a:rPr>
              <a:t> German HRM </a:t>
            </a:r>
            <a:r>
              <a:rPr lang="de-AT" dirty="0" err="1">
                <a:solidFill>
                  <a:schemeClr val="tx1"/>
                </a:solidFill>
              </a:rPr>
              <a:t>literature</a:t>
            </a:r>
            <a:r>
              <a:rPr lang="de-AT" dirty="0">
                <a:solidFill>
                  <a:schemeClr val="tx1"/>
                </a:solidFill>
              </a:rPr>
              <a:t> </a:t>
            </a:r>
            <a:r>
              <a:rPr lang="de-AT" dirty="0" err="1">
                <a:solidFill>
                  <a:schemeClr val="tx1"/>
                </a:solidFill>
              </a:rPr>
              <a:t>since</a:t>
            </a:r>
            <a:r>
              <a:rPr lang="de-AT" dirty="0">
                <a:solidFill>
                  <a:schemeClr val="tx1"/>
                </a:solidFill>
              </a:rPr>
              <a:t> 1970. </a:t>
            </a:r>
          </a:p>
          <a:p>
            <a:r>
              <a:rPr lang="de-AT" dirty="0">
                <a:solidFill>
                  <a:schemeClr val="tx1"/>
                </a:solidFill>
              </a:rPr>
              <a:t>The </a:t>
            </a:r>
            <a:r>
              <a:rPr lang="de-AT" dirty="0" err="1">
                <a:solidFill>
                  <a:schemeClr val="tx1"/>
                </a:solidFill>
              </a:rPr>
              <a:t>discussion</a:t>
            </a:r>
            <a:r>
              <a:rPr lang="de-AT" dirty="0">
                <a:solidFill>
                  <a:schemeClr val="tx1"/>
                </a:solidFill>
              </a:rPr>
              <a:t> </a:t>
            </a:r>
            <a:r>
              <a:rPr lang="de-AT" dirty="0" err="1">
                <a:solidFill>
                  <a:schemeClr val="tx1"/>
                </a:solidFill>
              </a:rPr>
              <a:t>of</a:t>
            </a:r>
            <a:r>
              <a:rPr lang="de-AT" dirty="0">
                <a:solidFill>
                  <a:schemeClr val="tx1"/>
                </a:solidFill>
              </a:rPr>
              <a:t> </a:t>
            </a:r>
            <a:r>
              <a:rPr lang="de-AT" dirty="0" err="1">
                <a:solidFill>
                  <a:schemeClr val="tx1"/>
                </a:solidFill>
              </a:rPr>
              <a:t>the</a:t>
            </a:r>
            <a:r>
              <a:rPr lang="de-AT" dirty="0">
                <a:solidFill>
                  <a:schemeClr val="tx1"/>
                </a:solidFill>
              </a:rPr>
              <a:t> </a:t>
            </a:r>
            <a:r>
              <a:rPr lang="de-AT" dirty="0" err="1">
                <a:solidFill>
                  <a:schemeClr val="tx1"/>
                </a:solidFill>
              </a:rPr>
              <a:t>concept</a:t>
            </a:r>
            <a:r>
              <a:rPr lang="de-AT" dirty="0">
                <a:solidFill>
                  <a:schemeClr val="tx1"/>
                </a:solidFill>
              </a:rPr>
              <a:t> </a:t>
            </a:r>
            <a:r>
              <a:rPr lang="de-AT" dirty="0" err="1">
                <a:solidFill>
                  <a:schemeClr val="tx1"/>
                </a:solidFill>
              </a:rPr>
              <a:t>has</a:t>
            </a:r>
            <a:r>
              <a:rPr lang="de-AT" dirty="0">
                <a:solidFill>
                  <a:schemeClr val="tx1"/>
                </a:solidFill>
              </a:rPr>
              <a:t> </a:t>
            </a:r>
            <a:r>
              <a:rPr lang="de-AT" dirty="0" err="1">
                <a:solidFill>
                  <a:schemeClr val="tx1"/>
                </a:solidFill>
              </a:rPr>
              <a:t>been</a:t>
            </a:r>
            <a:r>
              <a:rPr lang="de-AT" dirty="0">
                <a:solidFill>
                  <a:schemeClr val="tx1"/>
                </a:solidFill>
              </a:rPr>
              <a:t> </a:t>
            </a:r>
            <a:r>
              <a:rPr lang="de-AT" dirty="0" err="1">
                <a:solidFill>
                  <a:schemeClr val="tx1"/>
                </a:solidFill>
              </a:rPr>
              <a:t>revived</a:t>
            </a:r>
            <a:r>
              <a:rPr lang="de-AT" dirty="0">
                <a:solidFill>
                  <a:schemeClr val="tx1"/>
                </a:solidFill>
              </a:rPr>
              <a:t> </a:t>
            </a:r>
            <a:r>
              <a:rPr lang="de-AT" dirty="0" err="1">
                <a:solidFill>
                  <a:schemeClr val="tx1"/>
                </a:solidFill>
              </a:rPr>
              <a:t>by</a:t>
            </a:r>
            <a:r>
              <a:rPr lang="de-AT" dirty="0">
                <a:solidFill>
                  <a:schemeClr val="tx1"/>
                </a:solidFill>
              </a:rPr>
              <a:t> </a:t>
            </a:r>
            <a:r>
              <a:rPr lang="de-AT" dirty="0" err="1">
                <a:solidFill>
                  <a:schemeClr val="tx1"/>
                </a:solidFill>
              </a:rPr>
              <a:t>Antia</a:t>
            </a:r>
            <a:r>
              <a:rPr lang="de-AT" dirty="0">
                <a:solidFill>
                  <a:schemeClr val="tx1"/>
                </a:solidFill>
              </a:rPr>
              <a:t> Graf in her </a:t>
            </a:r>
            <a:r>
              <a:rPr lang="de-AT" dirty="0" err="1">
                <a:solidFill>
                  <a:schemeClr val="tx1"/>
                </a:solidFill>
              </a:rPr>
              <a:t>book</a:t>
            </a:r>
            <a:r>
              <a:rPr lang="de-AT" dirty="0">
                <a:solidFill>
                  <a:schemeClr val="tx1"/>
                </a:solidFill>
              </a:rPr>
              <a:t> </a:t>
            </a:r>
            <a:r>
              <a:rPr lang="de-AT" dirty="0" err="1">
                <a:solidFill>
                  <a:schemeClr val="tx1"/>
                </a:solidFill>
              </a:rPr>
              <a:t>published</a:t>
            </a:r>
            <a:r>
              <a:rPr lang="de-AT" dirty="0">
                <a:solidFill>
                  <a:schemeClr val="tx1"/>
                </a:solidFill>
              </a:rPr>
              <a:t> in 2002 („Lebenszyklusorientierte Personalentwicklung“).</a:t>
            </a:r>
          </a:p>
          <a:p>
            <a:r>
              <a:rPr lang="de-AT" dirty="0">
                <a:solidFill>
                  <a:schemeClr val="tx1"/>
                </a:solidFill>
              </a:rPr>
              <a:t>The professional </a:t>
            </a:r>
            <a:r>
              <a:rPr lang="de-AT" dirty="0" err="1">
                <a:solidFill>
                  <a:schemeClr val="tx1"/>
                </a:solidFill>
              </a:rPr>
              <a:t>life</a:t>
            </a:r>
            <a:r>
              <a:rPr lang="de-AT" dirty="0">
                <a:solidFill>
                  <a:schemeClr val="tx1"/>
                </a:solidFill>
              </a:rPr>
              <a:t> </a:t>
            </a:r>
            <a:r>
              <a:rPr lang="de-AT" dirty="0" err="1">
                <a:solidFill>
                  <a:schemeClr val="tx1"/>
                </a:solidFill>
              </a:rPr>
              <a:t>cycle</a:t>
            </a:r>
            <a:r>
              <a:rPr lang="de-AT" dirty="0">
                <a:solidFill>
                  <a:schemeClr val="tx1"/>
                </a:solidFill>
              </a:rPr>
              <a:t> </a:t>
            </a:r>
            <a:r>
              <a:rPr lang="de-AT" dirty="0" err="1">
                <a:solidFill>
                  <a:schemeClr val="tx1"/>
                </a:solidFill>
              </a:rPr>
              <a:t>orientation</a:t>
            </a:r>
            <a:r>
              <a:rPr lang="de-AT" dirty="0">
                <a:solidFill>
                  <a:schemeClr val="tx1"/>
                </a:solidFill>
              </a:rPr>
              <a:t> </a:t>
            </a:r>
            <a:r>
              <a:rPr lang="de-AT" dirty="0" err="1">
                <a:solidFill>
                  <a:schemeClr val="tx1"/>
                </a:solidFill>
              </a:rPr>
              <a:t>induces</a:t>
            </a:r>
            <a:r>
              <a:rPr lang="de-AT" dirty="0">
                <a:solidFill>
                  <a:schemeClr val="tx1"/>
                </a:solidFill>
              </a:rPr>
              <a:t> </a:t>
            </a:r>
            <a:r>
              <a:rPr lang="de-AT" dirty="0" err="1">
                <a:solidFill>
                  <a:schemeClr val="tx1"/>
                </a:solidFill>
              </a:rPr>
              <a:t>the</a:t>
            </a:r>
            <a:r>
              <a:rPr lang="de-AT" dirty="0">
                <a:solidFill>
                  <a:schemeClr val="tx1"/>
                </a:solidFill>
              </a:rPr>
              <a:t> </a:t>
            </a:r>
            <a:r>
              <a:rPr lang="de-AT" dirty="0" err="1">
                <a:solidFill>
                  <a:schemeClr val="tx1"/>
                </a:solidFill>
              </a:rPr>
              <a:t>continuous</a:t>
            </a:r>
            <a:r>
              <a:rPr lang="de-AT" dirty="0">
                <a:solidFill>
                  <a:schemeClr val="tx1"/>
                </a:solidFill>
              </a:rPr>
              <a:t> </a:t>
            </a:r>
            <a:r>
              <a:rPr lang="de-AT" dirty="0" err="1">
                <a:solidFill>
                  <a:schemeClr val="tx1"/>
                </a:solidFill>
              </a:rPr>
              <a:t>development</a:t>
            </a:r>
            <a:r>
              <a:rPr lang="de-AT" dirty="0">
                <a:solidFill>
                  <a:schemeClr val="tx1"/>
                </a:solidFill>
              </a:rPr>
              <a:t> </a:t>
            </a:r>
            <a:r>
              <a:rPr lang="de-AT" dirty="0" err="1">
                <a:solidFill>
                  <a:schemeClr val="tx1"/>
                </a:solidFill>
              </a:rPr>
              <a:t>of</a:t>
            </a:r>
            <a:r>
              <a:rPr lang="de-AT" dirty="0">
                <a:solidFill>
                  <a:schemeClr val="tx1"/>
                </a:solidFill>
              </a:rPr>
              <a:t> all </a:t>
            </a:r>
            <a:r>
              <a:rPr lang="de-AT" dirty="0" err="1">
                <a:solidFill>
                  <a:schemeClr val="tx1"/>
                </a:solidFill>
              </a:rPr>
              <a:t>employees</a:t>
            </a:r>
            <a:r>
              <a:rPr lang="de-AT" dirty="0">
                <a:solidFill>
                  <a:schemeClr val="tx1"/>
                </a:solidFill>
              </a:rPr>
              <a:t> in </a:t>
            </a:r>
            <a:r>
              <a:rPr lang="de-AT" dirty="0" err="1">
                <a:solidFill>
                  <a:schemeClr val="tx1"/>
                </a:solidFill>
              </a:rPr>
              <a:t>the</a:t>
            </a:r>
            <a:r>
              <a:rPr lang="de-AT" dirty="0">
                <a:solidFill>
                  <a:schemeClr val="tx1"/>
                </a:solidFill>
              </a:rPr>
              <a:t> </a:t>
            </a:r>
            <a:r>
              <a:rPr lang="de-AT" dirty="0" err="1">
                <a:solidFill>
                  <a:schemeClr val="tx1"/>
                </a:solidFill>
              </a:rPr>
              <a:t>organization</a:t>
            </a:r>
            <a:r>
              <a:rPr lang="de-AT" dirty="0">
                <a:solidFill>
                  <a:schemeClr val="tx1"/>
                </a:solidFill>
              </a:rPr>
              <a:t> </a:t>
            </a:r>
            <a:r>
              <a:rPr lang="de-AT" dirty="0" err="1">
                <a:solidFill>
                  <a:schemeClr val="tx1"/>
                </a:solidFill>
              </a:rPr>
              <a:t>throughout</a:t>
            </a:r>
            <a:r>
              <a:rPr lang="de-AT" dirty="0">
                <a:solidFill>
                  <a:schemeClr val="tx1"/>
                </a:solidFill>
              </a:rPr>
              <a:t> </a:t>
            </a:r>
            <a:r>
              <a:rPr lang="de-AT" dirty="0" err="1">
                <a:solidFill>
                  <a:schemeClr val="tx1"/>
                </a:solidFill>
              </a:rPr>
              <a:t>their</a:t>
            </a:r>
            <a:r>
              <a:rPr lang="de-AT" dirty="0">
                <a:solidFill>
                  <a:schemeClr val="tx1"/>
                </a:solidFill>
              </a:rPr>
              <a:t> </a:t>
            </a:r>
            <a:r>
              <a:rPr lang="de-AT" dirty="0" err="1">
                <a:solidFill>
                  <a:schemeClr val="tx1"/>
                </a:solidFill>
              </a:rPr>
              <a:t>affiliation</a:t>
            </a:r>
            <a:r>
              <a:rPr lang="de-AT" dirty="0">
                <a:solidFill>
                  <a:schemeClr val="tx1"/>
                </a:solidFill>
              </a:rPr>
              <a:t> </a:t>
            </a:r>
            <a:r>
              <a:rPr lang="de-AT" dirty="0" err="1">
                <a:solidFill>
                  <a:schemeClr val="tx1"/>
                </a:solidFill>
              </a:rPr>
              <a:t>to</a:t>
            </a:r>
            <a:r>
              <a:rPr lang="de-AT" dirty="0">
                <a:solidFill>
                  <a:schemeClr val="tx1"/>
                </a:solidFill>
              </a:rPr>
              <a:t> </a:t>
            </a:r>
            <a:r>
              <a:rPr lang="de-AT" dirty="0" err="1">
                <a:solidFill>
                  <a:schemeClr val="tx1"/>
                </a:solidFill>
              </a:rPr>
              <a:t>the</a:t>
            </a:r>
            <a:r>
              <a:rPr lang="de-AT" dirty="0">
                <a:solidFill>
                  <a:schemeClr val="tx1"/>
                </a:solidFill>
              </a:rPr>
              <a:t> </a:t>
            </a:r>
            <a:r>
              <a:rPr lang="de-AT" dirty="0" err="1">
                <a:solidFill>
                  <a:schemeClr val="tx1"/>
                </a:solidFill>
              </a:rPr>
              <a:t>company</a:t>
            </a:r>
            <a:r>
              <a:rPr lang="de-AT" dirty="0">
                <a:solidFill>
                  <a:schemeClr val="tx1"/>
                </a:solidFill>
              </a:rPr>
              <a:t>. </a:t>
            </a:r>
          </a:p>
        </p:txBody>
      </p:sp>
      <p:sp>
        <p:nvSpPr>
          <p:cNvPr id="4" name="Fußzeilenplatzhalter 3">
            <a:extLst>
              <a:ext uri="{FF2B5EF4-FFF2-40B4-BE49-F238E27FC236}">
                <a16:creationId xmlns:a16="http://schemas.microsoft.com/office/drawing/2014/main" id="{A4CE3B9D-AABA-4B56-B6C5-475E3ED854DE}"/>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22964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D82CE3-8DC9-4CF8-93CD-C2F797DB686C}"/>
              </a:ext>
            </a:extLst>
          </p:cNvPr>
          <p:cNvSpPr>
            <a:spLocks noGrp="1"/>
          </p:cNvSpPr>
          <p:nvPr>
            <p:ph type="title"/>
          </p:nvPr>
        </p:nvSpPr>
        <p:spPr>
          <a:xfrm>
            <a:off x="839788" y="629505"/>
            <a:ext cx="5569116" cy="364266"/>
          </a:xfrm>
        </p:spPr>
        <p:txBody>
          <a:bodyPr>
            <a:noAutofit/>
          </a:bodyPr>
          <a:lstStyle/>
          <a:p>
            <a:r>
              <a:rPr lang="de-AT" sz="2000" dirty="0" err="1"/>
              <a:t>Diagram</a:t>
            </a:r>
            <a:r>
              <a:rPr lang="de-AT" sz="2000" dirty="0"/>
              <a:t> </a:t>
            </a:r>
            <a:r>
              <a:rPr lang="de-AT" sz="2000" dirty="0" err="1"/>
              <a:t>of</a:t>
            </a:r>
            <a:r>
              <a:rPr lang="de-AT" sz="2000" dirty="0"/>
              <a:t> </a:t>
            </a:r>
            <a:r>
              <a:rPr lang="de-AT" sz="2000" dirty="0" err="1"/>
              <a:t>the</a:t>
            </a:r>
            <a:r>
              <a:rPr lang="de-AT" sz="2000" dirty="0"/>
              <a:t> Professional Life Cycle</a:t>
            </a:r>
          </a:p>
        </p:txBody>
      </p:sp>
      <p:sp>
        <p:nvSpPr>
          <p:cNvPr id="3" name="Textplatzhalter 2">
            <a:extLst>
              <a:ext uri="{FF2B5EF4-FFF2-40B4-BE49-F238E27FC236}">
                <a16:creationId xmlns:a16="http://schemas.microsoft.com/office/drawing/2014/main" id="{BE4FEB51-A564-48E2-A55A-08F427A6283E}"/>
              </a:ext>
            </a:extLst>
          </p:cNvPr>
          <p:cNvSpPr>
            <a:spLocks noGrp="1"/>
          </p:cNvSpPr>
          <p:nvPr>
            <p:ph type="body" idx="1"/>
          </p:nvPr>
        </p:nvSpPr>
        <p:spPr>
          <a:xfrm>
            <a:off x="839789" y="974564"/>
            <a:ext cx="5199464" cy="4736425"/>
          </a:xfrm>
        </p:spPr>
        <p:txBody>
          <a:bodyPr/>
          <a:lstStyle/>
          <a:p>
            <a:r>
              <a:rPr lang="de-AT" sz="1800" b="1" dirty="0">
                <a:solidFill>
                  <a:schemeClr val="tx1"/>
                </a:solidFill>
              </a:rPr>
              <a:t>Translation and </a:t>
            </a:r>
            <a:r>
              <a:rPr lang="de-AT" sz="1800" b="1" dirty="0" err="1">
                <a:solidFill>
                  <a:schemeClr val="tx1"/>
                </a:solidFill>
              </a:rPr>
              <a:t>explanation</a:t>
            </a:r>
            <a:endParaRPr lang="de-AT" sz="1800" b="1" dirty="0">
              <a:solidFill>
                <a:schemeClr val="tx1"/>
              </a:solidFill>
            </a:endParaRPr>
          </a:p>
          <a:p>
            <a:endParaRPr lang="de-AT" sz="2000" b="1" dirty="0">
              <a:solidFill>
                <a:schemeClr val="tx1"/>
              </a:solidFill>
            </a:endParaRPr>
          </a:p>
          <a:p>
            <a:r>
              <a:rPr lang="de-AT" sz="1800" b="1" dirty="0">
                <a:solidFill>
                  <a:schemeClr val="tx1"/>
                </a:solidFill>
              </a:rPr>
              <a:t>Phase 1: </a:t>
            </a:r>
            <a:r>
              <a:rPr lang="de-AT" sz="1800" b="1" dirty="0" err="1">
                <a:solidFill>
                  <a:schemeClr val="tx1"/>
                </a:solidFill>
              </a:rPr>
              <a:t>Introduction</a:t>
            </a:r>
            <a:endParaRPr lang="de-AT" sz="1800" b="1" dirty="0">
              <a:solidFill>
                <a:schemeClr val="tx1"/>
              </a:solidFill>
            </a:endParaRPr>
          </a:p>
          <a:p>
            <a:r>
              <a:rPr lang="de-AT" sz="1800" dirty="0">
                <a:solidFill>
                  <a:schemeClr val="tx1"/>
                </a:solidFill>
              </a:rPr>
              <a:t>Organizational </a:t>
            </a:r>
            <a:r>
              <a:rPr lang="de-AT" sz="1800" dirty="0" err="1">
                <a:solidFill>
                  <a:schemeClr val="tx1"/>
                </a:solidFill>
              </a:rPr>
              <a:t>socialization</a:t>
            </a:r>
            <a:r>
              <a:rPr lang="de-AT" sz="1800" dirty="0">
                <a:solidFill>
                  <a:schemeClr val="tx1"/>
                </a:solidFill>
              </a:rPr>
              <a:t> and </a:t>
            </a:r>
            <a:r>
              <a:rPr lang="de-AT" sz="1800" dirty="0" err="1">
                <a:solidFill>
                  <a:schemeClr val="tx1"/>
                </a:solidFill>
              </a:rPr>
              <a:t>binding</a:t>
            </a:r>
            <a:endParaRPr lang="de-AT" sz="1800" dirty="0">
              <a:solidFill>
                <a:schemeClr val="tx1"/>
              </a:solidFill>
            </a:endParaRPr>
          </a:p>
          <a:p>
            <a:r>
              <a:rPr lang="de-AT" sz="1800" b="1" dirty="0">
                <a:solidFill>
                  <a:schemeClr val="tx1"/>
                </a:solidFill>
              </a:rPr>
              <a:t>Phase 2: Growth</a:t>
            </a:r>
          </a:p>
          <a:p>
            <a:r>
              <a:rPr lang="de-AT" sz="1800" dirty="0" err="1">
                <a:solidFill>
                  <a:schemeClr val="tx1"/>
                </a:solidFill>
              </a:rPr>
              <a:t>It</a:t>
            </a:r>
            <a:r>
              <a:rPr lang="de-AT" sz="1800" dirty="0">
                <a:solidFill>
                  <a:schemeClr val="tx1"/>
                </a:solidFill>
              </a:rPr>
              <a:t> </a:t>
            </a:r>
            <a:r>
              <a:rPr lang="de-AT" sz="1800" dirty="0" err="1">
                <a:solidFill>
                  <a:schemeClr val="tx1"/>
                </a:solidFill>
              </a:rPr>
              <a:t>is</a:t>
            </a:r>
            <a:r>
              <a:rPr lang="de-AT" sz="1800" dirty="0">
                <a:solidFill>
                  <a:schemeClr val="tx1"/>
                </a:solidFill>
              </a:rPr>
              <a:t> </a:t>
            </a:r>
            <a:r>
              <a:rPr lang="de-AT" sz="1800" dirty="0" err="1">
                <a:solidFill>
                  <a:schemeClr val="tx1"/>
                </a:solidFill>
              </a:rPr>
              <a:t>decisive</a:t>
            </a:r>
            <a:r>
              <a:rPr lang="de-AT" sz="1800" dirty="0">
                <a:solidFill>
                  <a:schemeClr val="tx1"/>
                </a:solidFill>
              </a:rPr>
              <a:t> </a:t>
            </a:r>
            <a:r>
              <a:rPr lang="de-AT" sz="1800" dirty="0" err="1">
                <a:solidFill>
                  <a:schemeClr val="tx1"/>
                </a:solidFill>
              </a:rPr>
              <a:t>for</a:t>
            </a:r>
            <a:r>
              <a:rPr lang="de-AT" sz="1800" dirty="0">
                <a:solidFill>
                  <a:schemeClr val="tx1"/>
                </a:solidFill>
              </a:rPr>
              <a:t> </a:t>
            </a:r>
            <a:r>
              <a:rPr lang="de-AT" sz="1800" dirty="0" err="1">
                <a:solidFill>
                  <a:schemeClr val="tx1"/>
                </a:solidFill>
              </a:rPr>
              <a:t>the</a:t>
            </a:r>
            <a:r>
              <a:rPr lang="de-AT" sz="1800" dirty="0">
                <a:solidFill>
                  <a:schemeClr val="tx1"/>
                </a:solidFill>
              </a:rPr>
              <a:t> </a:t>
            </a:r>
            <a:r>
              <a:rPr lang="de-AT" sz="1800" dirty="0" err="1">
                <a:solidFill>
                  <a:schemeClr val="tx1"/>
                </a:solidFill>
              </a:rPr>
              <a:t>further</a:t>
            </a:r>
            <a:r>
              <a:rPr lang="de-AT" sz="1800" dirty="0">
                <a:solidFill>
                  <a:schemeClr val="tx1"/>
                </a:solidFill>
              </a:rPr>
              <a:t> </a:t>
            </a:r>
            <a:r>
              <a:rPr lang="de-AT" sz="1800" dirty="0" err="1">
                <a:solidFill>
                  <a:schemeClr val="tx1"/>
                </a:solidFill>
              </a:rPr>
              <a:t>career</a:t>
            </a:r>
            <a:r>
              <a:rPr lang="de-AT" sz="1800" dirty="0">
                <a:solidFill>
                  <a:schemeClr val="tx1"/>
                </a:solidFill>
              </a:rPr>
              <a:t> </a:t>
            </a:r>
            <a:r>
              <a:rPr lang="de-AT" sz="1800" dirty="0" err="1">
                <a:solidFill>
                  <a:schemeClr val="tx1"/>
                </a:solidFill>
              </a:rPr>
              <a:t>of</a:t>
            </a:r>
            <a:r>
              <a:rPr lang="de-AT" sz="1800" dirty="0">
                <a:solidFill>
                  <a:schemeClr val="tx1"/>
                </a:solidFill>
              </a:rPr>
              <a:t> </a:t>
            </a:r>
            <a:r>
              <a:rPr lang="de-AT" sz="1800" dirty="0" err="1">
                <a:solidFill>
                  <a:schemeClr val="tx1"/>
                </a:solidFill>
              </a:rPr>
              <a:t>the</a:t>
            </a:r>
            <a:r>
              <a:rPr lang="de-AT" sz="1800" dirty="0">
                <a:solidFill>
                  <a:schemeClr val="tx1"/>
                </a:solidFill>
              </a:rPr>
              <a:t> </a:t>
            </a:r>
            <a:r>
              <a:rPr lang="de-AT" sz="1800" dirty="0" err="1">
                <a:solidFill>
                  <a:schemeClr val="tx1"/>
                </a:solidFill>
              </a:rPr>
              <a:t>employee</a:t>
            </a:r>
            <a:r>
              <a:rPr lang="de-AT" sz="1800" dirty="0">
                <a:solidFill>
                  <a:schemeClr val="tx1"/>
                </a:solidFill>
              </a:rPr>
              <a:t>; also an </a:t>
            </a:r>
            <a:r>
              <a:rPr lang="de-AT" sz="1800" dirty="0" err="1">
                <a:solidFill>
                  <a:schemeClr val="tx1"/>
                </a:solidFill>
              </a:rPr>
              <a:t>early</a:t>
            </a:r>
            <a:r>
              <a:rPr lang="de-AT" sz="1800" dirty="0">
                <a:solidFill>
                  <a:schemeClr val="tx1"/>
                </a:solidFill>
              </a:rPr>
              <a:t> </a:t>
            </a:r>
            <a:r>
              <a:rPr lang="de-AT" sz="1800" dirty="0" err="1">
                <a:solidFill>
                  <a:schemeClr val="tx1"/>
                </a:solidFill>
              </a:rPr>
              <a:t>fluctuation</a:t>
            </a:r>
            <a:r>
              <a:rPr lang="de-AT" sz="1800" dirty="0">
                <a:solidFill>
                  <a:schemeClr val="tx1"/>
                </a:solidFill>
              </a:rPr>
              <a:t> </a:t>
            </a:r>
            <a:r>
              <a:rPr lang="de-AT" sz="1800" dirty="0" err="1">
                <a:solidFill>
                  <a:schemeClr val="tx1"/>
                </a:solidFill>
              </a:rPr>
              <a:t>may</a:t>
            </a:r>
            <a:r>
              <a:rPr lang="de-AT" sz="1800" dirty="0">
                <a:solidFill>
                  <a:schemeClr val="tx1"/>
                </a:solidFill>
              </a:rPr>
              <a:t> happen</a:t>
            </a:r>
          </a:p>
          <a:p>
            <a:r>
              <a:rPr lang="de-AT" sz="1800" b="1" dirty="0">
                <a:solidFill>
                  <a:schemeClr val="tx1"/>
                </a:solidFill>
              </a:rPr>
              <a:t>Phase 3: </a:t>
            </a:r>
            <a:r>
              <a:rPr lang="de-AT" sz="1800" b="1" dirty="0" err="1">
                <a:solidFill>
                  <a:schemeClr val="tx1"/>
                </a:solidFill>
              </a:rPr>
              <a:t>Maturity</a:t>
            </a:r>
            <a:endParaRPr lang="de-AT" sz="1800" b="1" dirty="0">
              <a:solidFill>
                <a:schemeClr val="tx1"/>
              </a:solidFill>
            </a:endParaRPr>
          </a:p>
          <a:p>
            <a:r>
              <a:rPr lang="de-AT" sz="1800" dirty="0">
                <a:solidFill>
                  <a:schemeClr val="tx1"/>
                </a:solidFill>
              </a:rPr>
              <a:t>The </a:t>
            </a:r>
            <a:r>
              <a:rPr lang="de-AT" sz="1800" dirty="0" err="1">
                <a:solidFill>
                  <a:schemeClr val="tx1"/>
                </a:solidFill>
              </a:rPr>
              <a:t>career</a:t>
            </a:r>
            <a:r>
              <a:rPr lang="de-AT" sz="1800" dirty="0">
                <a:solidFill>
                  <a:schemeClr val="tx1"/>
                </a:solidFill>
              </a:rPr>
              <a:t> </a:t>
            </a:r>
            <a:r>
              <a:rPr lang="de-AT" sz="1800" dirty="0" err="1">
                <a:solidFill>
                  <a:schemeClr val="tx1"/>
                </a:solidFill>
              </a:rPr>
              <a:t>curve</a:t>
            </a:r>
            <a:r>
              <a:rPr lang="de-AT" sz="1800" dirty="0">
                <a:solidFill>
                  <a:schemeClr val="tx1"/>
                </a:solidFill>
              </a:rPr>
              <a:t> </a:t>
            </a:r>
            <a:r>
              <a:rPr lang="de-AT" sz="1800" dirty="0" err="1">
                <a:solidFill>
                  <a:schemeClr val="tx1"/>
                </a:solidFill>
              </a:rPr>
              <a:t>may</a:t>
            </a:r>
            <a:r>
              <a:rPr lang="de-AT" sz="1800" dirty="0">
                <a:solidFill>
                  <a:schemeClr val="tx1"/>
                </a:solidFill>
              </a:rPr>
              <a:t> turn </a:t>
            </a:r>
            <a:r>
              <a:rPr lang="de-AT" sz="1800" dirty="0" err="1">
                <a:solidFill>
                  <a:schemeClr val="tx1"/>
                </a:solidFill>
              </a:rPr>
              <a:t>to</a:t>
            </a:r>
            <a:r>
              <a:rPr lang="de-AT" sz="1800" dirty="0">
                <a:solidFill>
                  <a:schemeClr val="tx1"/>
                </a:solidFill>
              </a:rPr>
              <a:t> </a:t>
            </a:r>
            <a:r>
              <a:rPr lang="de-AT" sz="1800" dirty="0" err="1">
                <a:solidFill>
                  <a:schemeClr val="tx1"/>
                </a:solidFill>
              </a:rPr>
              <a:t>further</a:t>
            </a:r>
            <a:r>
              <a:rPr lang="de-AT" sz="1800" dirty="0">
                <a:solidFill>
                  <a:schemeClr val="tx1"/>
                </a:solidFill>
              </a:rPr>
              <a:t> </a:t>
            </a:r>
            <a:r>
              <a:rPr lang="de-AT" sz="1800" dirty="0" err="1">
                <a:solidFill>
                  <a:schemeClr val="tx1"/>
                </a:solidFill>
              </a:rPr>
              <a:t>growth</a:t>
            </a:r>
            <a:r>
              <a:rPr lang="de-AT" sz="1800" dirty="0">
                <a:solidFill>
                  <a:schemeClr val="tx1"/>
                </a:solidFill>
              </a:rPr>
              <a:t> </a:t>
            </a:r>
            <a:r>
              <a:rPr lang="de-AT" sz="1800" dirty="0" err="1">
                <a:solidFill>
                  <a:schemeClr val="tx1"/>
                </a:solidFill>
              </a:rPr>
              <a:t>or</a:t>
            </a:r>
            <a:r>
              <a:rPr lang="de-AT" sz="1800" dirty="0">
                <a:solidFill>
                  <a:schemeClr val="tx1"/>
                </a:solidFill>
              </a:rPr>
              <a:t> </a:t>
            </a:r>
            <a:r>
              <a:rPr lang="de-AT" sz="1800" dirty="0" err="1">
                <a:solidFill>
                  <a:schemeClr val="tx1"/>
                </a:solidFill>
              </a:rPr>
              <a:t>having</a:t>
            </a:r>
            <a:r>
              <a:rPr lang="de-AT" sz="1800" dirty="0">
                <a:solidFill>
                  <a:schemeClr val="tx1"/>
                </a:solidFill>
              </a:rPr>
              <a:t> </a:t>
            </a:r>
            <a:r>
              <a:rPr lang="de-AT" sz="1800" dirty="0" err="1">
                <a:solidFill>
                  <a:schemeClr val="tx1"/>
                </a:solidFill>
              </a:rPr>
              <a:t>reached</a:t>
            </a:r>
            <a:r>
              <a:rPr lang="de-AT" sz="1800" dirty="0">
                <a:solidFill>
                  <a:schemeClr val="tx1"/>
                </a:solidFill>
              </a:rPr>
              <a:t> </a:t>
            </a:r>
            <a:r>
              <a:rPr lang="de-AT" sz="1800" dirty="0" err="1">
                <a:solidFill>
                  <a:schemeClr val="tx1"/>
                </a:solidFill>
              </a:rPr>
              <a:t>the</a:t>
            </a:r>
            <a:r>
              <a:rPr lang="de-AT" sz="1800" dirty="0">
                <a:solidFill>
                  <a:schemeClr val="tx1"/>
                </a:solidFill>
              </a:rPr>
              <a:t> </a:t>
            </a:r>
            <a:r>
              <a:rPr lang="de-AT" sz="1800" dirty="0" err="1">
                <a:solidFill>
                  <a:schemeClr val="tx1"/>
                </a:solidFill>
              </a:rPr>
              <a:t>career</a:t>
            </a:r>
            <a:r>
              <a:rPr lang="de-AT" sz="1800" dirty="0">
                <a:solidFill>
                  <a:schemeClr val="tx1"/>
                </a:solidFill>
              </a:rPr>
              <a:t> </a:t>
            </a:r>
            <a:r>
              <a:rPr lang="de-AT" sz="1800" dirty="0" err="1">
                <a:solidFill>
                  <a:schemeClr val="tx1"/>
                </a:solidFill>
              </a:rPr>
              <a:t>plateau</a:t>
            </a:r>
            <a:r>
              <a:rPr lang="de-AT" sz="1800" dirty="0">
                <a:solidFill>
                  <a:schemeClr val="tx1"/>
                </a:solidFill>
              </a:rPr>
              <a:t> </a:t>
            </a:r>
            <a:r>
              <a:rPr lang="de-AT" sz="1800" dirty="0" err="1">
                <a:solidFill>
                  <a:schemeClr val="tx1"/>
                </a:solidFill>
              </a:rPr>
              <a:t>or</a:t>
            </a:r>
            <a:r>
              <a:rPr lang="de-AT" sz="1800" dirty="0">
                <a:solidFill>
                  <a:schemeClr val="tx1"/>
                </a:solidFill>
              </a:rPr>
              <a:t> </a:t>
            </a:r>
            <a:r>
              <a:rPr lang="de-AT" sz="1800" dirty="0" err="1">
                <a:solidFill>
                  <a:schemeClr val="tx1"/>
                </a:solidFill>
              </a:rPr>
              <a:t>is</a:t>
            </a:r>
            <a:r>
              <a:rPr lang="de-AT" sz="1800" dirty="0">
                <a:solidFill>
                  <a:schemeClr val="tx1"/>
                </a:solidFill>
              </a:rPr>
              <a:t> </a:t>
            </a:r>
            <a:r>
              <a:rPr lang="de-AT" sz="1800" dirty="0" err="1">
                <a:solidFill>
                  <a:schemeClr val="tx1"/>
                </a:solidFill>
              </a:rPr>
              <a:t>stagnating</a:t>
            </a:r>
            <a:endParaRPr lang="de-AT" sz="1800" dirty="0">
              <a:solidFill>
                <a:schemeClr val="tx1"/>
              </a:solidFill>
            </a:endParaRPr>
          </a:p>
          <a:p>
            <a:r>
              <a:rPr lang="de-AT" sz="1800" b="1" dirty="0">
                <a:solidFill>
                  <a:schemeClr val="tx1"/>
                </a:solidFill>
              </a:rPr>
              <a:t>Phase 4: </a:t>
            </a:r>
            <a:r>
              <a:rPr lang="de-AT" sz="1800" b="1" dirty="0" err="1">
                <a:solidFill>
                  <a:schemeClr val="tx1"/>
                </a:solidFill>
              </a:rPr>
              <a:t>Satiation</a:t>
            </a:r>
            <a:endParaRPr lang="de-AT" sz="1800" b="1" dirty="0">
              <a:solidFill>
                <a:schemeClr val="tx1"/>
              </a:solidFill>
            </a:endParaRPr>
          </a:p>
          <a:p>
            <a:r>
              <a:rPr lang="de-AT" sz="1800" dirty="0">
                <a:solidFill>
                  <a:schemeClr val="tx1"/>
                </a:solidFill>
              </a:rPr>
              <a:t>The </a:t>
            </a:r>
            <a:r>
              <a:rPr lang="de-AT" sz="1800" dirty="0" err="1">
                <a:solidFill>
                  <a:schemeClr val="tx1"/>
                </a:solidFill>
              </a:rPr>
              <a:t>career</a:t>
            </a:r>
            <a:r>
              <a:rPr lang="de-AT" sz="1800" dirty="0">
                <a:solidFill>
                  <a:schemeClr val="tx1"/>
                </a:solidFill>
              </a:rPr>
              <a:t> </a:t>
            </a:r>
            <a:r>
              <a:rPr lang="de-AT" sz="1800" dirty="0" err="1">
                <a:solidFill>
                  <a:schemeClr val="tx1"/>
                </a:solidFill>
              </a:rPr>
              <a:t>may</a:t>
            </a:r>
            <a:r>
              <a:rPr lang="de-AT" sz="1800" dirty="0">
                <a:solidFill>
                  <a:schemeClr val="tx1"/>
                </a:solidFill>
              </a:rPr>
              <a:t> </a:t>
            </a:r>
            <a:r>
              <a:rPr lang="de-AT" sz="1800" dirty="0" err="1">
                <a:solidFill>
                  <a:schemeClr val="tx1"/>
                </a:solidFill>
              </a:rPr>
              <a:t>even</a:t>
            </a:r>
            <a:r>
              <a:rPr lang="de-AT" sz="1800" dirty="0">
                <a:solidFill>
                  <a:schemeClr val="tx1"/>
                </a:solidFill>
              </a:rPr>
              <a:t> </a:t>
            </a:r>
            <a:r>
              <a:rPr lang="de-AT" sz="1800" dirty="0" err="1">
                <a:solidFill>
                  <a:schemeClr val="tx1"/>
                </a:solidFill>
              </a:rPr>
              <a:t>decline</a:t>
            </a:r>
            <a:r>
              <a:rPr lang="de-AT" sz="1800" dirty="0">
                <a:solidFill>
                  <a:schemeClr val="tx1"/>
                </a:solidFill>
              </a:rPr>
              <a:t> in </a:t>
            </a:r>
            <a:r>
              <a:rPr lang="de-AT" sz="1800" dirty="0" err="1">
                <a:solidFill>
                  <a:schemeClr val="tx1"/>
                </a:solidFill>
              </a:rPr>
              <a:t>case</a:t>
            </a:r>
            <a:r>
              <a:rPr lang="de-AT" sz="1800" dirty="0">
                <a:solidFill>
                  <a:schemeClr val="tx1"/>
                </a:solidFill>
              </a:rPr>
              <a:t> </a:t>
            </a:r>
            <a:r>
              <a:rPr lang="de-AT" sz="1800" dirty="0" err="1">
                <a:solidFill>
                  <a:schemeClr val="tx1"/>
                </a:solidFill>
              </a:rPr>
              <a:t>of</a:t>
            </a:r>
            <a:r>
              <a:rPr lang="de-AT" sz="1800" dirty="0">
                <a:solidFill>
                  <a:schemeClr val="tx1"/>
                </a:solidFill>
              </a:rPr>
              <a:t> </a:t>
            </a:r>
            <a:r>
              <a:rPr lang="de-AT" sz="1800" dirty="0" err="1">
                <a:solidFill>
                  <a:schemeClr val="tx1"/>
                </a:solidFill>
              </a:rPr>
              <a:t>misfit</a:t>
            </a:r>
            <a:r>
              <a:rPr lang="de-AT" sz="1800" dirty="0">
                <a:solidFill>
                  <a:schemeClr val="tx1"/>
                </a:solidFill>
              </a:rPr>
              <a:t> </a:t>
            </a:r>
            <a:r>
              <a:rPr lang="de-AT" sz="1800" dirty="0" err="1">
                <a:solidFill>
                  <a:schemeClr val="tx1"/>
                </a:solidFill>
              </a:rPr>
              <a:t>of</a:t>
            </a:r>
            <a:r>
              <a:rPr lang="de-AT" sz="1800" dirty="0">
                <a:solidFill>
                  <a:schemeClr val="tx1"/>
                </a:solidFill>
              </a:rPr>
              <a:t> </a:t>
            </a:r>
            <a:r>
              <a:rPr lang="de-AT" sz="1800" dirty="0" err="1">
                <a:solidFill>
                  <a:schemeClr val="tx1"/>
                </a:solidFill>
              </a:rPr>
              <a:t>performance</a:t>
            </a:r>
            <a:r>
              <a:rPr lang="de-AT" sz="1800" dirty="0">
                <a:solidFill>
                  <a:schemeClr val="tx1"/>
                </a:solidFill>
              </a:rPr>
              <a:t>, </a:t>
            </a:r>
            <a:r>
              <a:rPr lang="de-AT" sz="1800" dirty="0" err="1">
                <a:solidFill>
                  <a:schemeClr val="tx1"/>
                </a:solidFill>
              </a:rPr>
              <a:t>qualification</a:t>
            </a:r>
            <a:r>
              <a:rPr lang="de-AT" sz="1800" dirty="0">
                <a:solidFill>
                  <a:schemeClr val="tx1"/>
                </a:solidFill>
              </a:rPr>
              <a:t> </a:t>
            </a:r>
            <a:r>
              <a:rPr lang="de-AT" sz="1800" dirty="0" err="1">
                <a:solidFill>
                  <a:schemeClr val="tx1"/>
                </a:solidFill>
              </a:rPr>
              <a:t>or</a:t>
            </a:r>
            <a:r>
              <a:rPr lang="de-AT" sz="1800" dirty="0">
                <a:solidFill>
                  <a:schemeClr val="tx1"/>
                </a:solidFill>
              </a:rPr>
              <a:t> </a:t>
            </a:r>
            <a:r>
              <a:rPr lang="de-AT" sz="1800" dirty="0" err="1">
                <a:solidFill>
                  <a:schemeClr val="tx1"/>
                </a:solidFill>
              </a:rPr>
              <a:t>position</a:t>
            </a:r>
            <a:r>
              <a:rPr lang="de-AT" sz="1800" dirty="0">
                <a:solidFill>
                  <a:schemeClr val="tx1"/>
                </a:solidFill>
              </a:rPr>
              <a:t>; </a:t>
            </a:r>
            <a:r>
              <a:rPr lang="de-AT" sz="1800" dirty="0" err="1">
                <a:solidFill>
                  <a:schemeClr val="tx1"/>
                </a:solidFill>
              </a:rPr>
              <a:t>consequences</a:t>
            </a:r>
            <a:r>
              <a:rPr lang="de-AT" sz="1800" dirty="0">
                <a:solidFill>
                  <a:schemeClr val="tx1"/>
                </a:solidFill>
              </a:rPr>
              <a:t> </a:t>
            </a:r>
            <a:r>
              <a:rPr lang="de-AT" sz="1800" dirty="0" err="1">
                <a:solidFill>
                  <a:schemeClr val="tx1"/>
                </a:solidFill>
              </a:rPr>
              <a:t>may</a:t>
            </a:r>
            <a:r>
              <a:rPr lang="de-AT" sz="1800" dirty="0">
                <a:solidFill>
                  <a:schemeClr val="tx1"/>
                </a:solidFill>
              </a:rPr>
              <a:t> </a:t>
            </a:r>
            <a:r>
              <a:rPr lang="de-AT" sz="1800" dirty="0" err="1">
                <a:solidFill>
                  <a:schemeClr val="tx1"/>
                </a:solidFill>
              </a:rPr>
              <a:t>be</a:t>
            </a:r>
            <a:r>
              <a:rPr lang="de-AT" sz="1800" dirty="0">
                <a:solidFill>
                  <a:schemeClr val="tx1"/>
                </a:solidFill>
              </a:rPr>
              <a:t> an internal </a:t>
            </a:r>
            <a:r>
              <a:rPr lang="de-AT" sz="1800" dirty="0" err="1">
                <a:solidFill>
                  <a:schemeClr val="tx1"/>
                </a:solidFill>
              </a:rPr>
              <a:t>fluctuation</a:t>
            </a:r>
            <a:r>
              <a:rPr lang="de-AT" sz="1800" dirty="0">
                <a:solidFill>
                  <a:schemeClr val="tx1"/>
                </a:solidFill>
              </a:rPr>
              <a:t>, </a:t>
            </a:r>
            <a:r>
              <a:rPr lang="de-AT" sz="1800" dirty="0" err="1">
                <a:solidFill>
                  <a:schemeClr val="tx1"/>
                </a:solidFill>
              </a:rPr>
              <a:t>dismissal</a:t>
            </a:r>
            <a:r>
              <a:rPr lang="de-AT" sz="1800" dirty="0">
                <a:solidFill>
                  <a:schemeClr val="tx1"/>
                </a:solidFill>
              </a:rPr>
              <a:t>, </a:t>
            </a:r>
            <a:r>
              <a:rPr lang="de-AT" sz="1800" dirty="0" err="1">
                <a:solidFill>
                  <a:schemeClr val="tx1"/>
                </a:solidFill>
              </a:rPr>
              <a:t>outplacement</a:t>
            </a:r>
            <a:r>
              <a:rPr lang="de-AT" sz="1800" dirty="0">
                <a:solidFill>
                  <a:schemeClr val="tx1"/>
                </a:solidFill>
              </a:rPr>
              <a:t> </a:t>
            </a:r>
            <a:r>
              <a:rPr lang="de-AT" sz="1800" dirty="0" err="1">
                <a:solidFill>
                  <a:schemeClr val="tx1"/>
                </a:solidFill>
              </a:rPr>
              <a:t>or</a:t>
            </a:r>
            <a:r>
              <a:rPr lang="de-AT" sz="1800" dirty="0">
                <a:solidFill>
                  <a:schemeClr val="tx1"/>
                </a:solidFill>
              </a:rPr>
              <a:t> </a:t>
            </a:r>
            <a:r>
              <a:rPr lang="de-AT" sz="1800" dirty="0" err="1">
                <a:solidFill>
                  <a:schemeClr val="tx1"/>
                </a:solidFill>
              </a:rPr>
              <a:t>early</a:t>
            </a:r>
            <a:r>
              <a:rPr lang="de-AT" sz="1800" dirty="0">
                <a:solidFill>
                  <a:schemeClr val="tx1"/>
                </a:solidFill>
              </a:rPr>
              <a:t> </a:t>
            </a:r>
            <a:r>
              <a:rPr lang="de-AT" sz="1800" dirty="0" err="1">
                <a:solidFill>
                  <a:schemeClr val="tx1"/>
                </a:solidFill>
              </a:rPr>
              <a:t>retirement</a:t>
            </a:r>
            <a:endParaRPr lang="de-AT" sz="1800" dirty="0">
              <a:solidFill>
                <a:schemeClr val="tx1"/>
              </a:solidFill>
            </a:endParaRPr>
          </a:p>
          <a:p>
            <a:r>
              <a:rPr lang="de-AT" sz="1800" b="1" dirty="0" err="1">
                <a:solidFill>
                  <a:schemeClr val="tx1"/>
                </a:solidFill>
              </a:rPr>
              <a:t>Leave</a:t>
            </a:r>
            <a:endParaRPr lang="de-AT" sz="1800" b="1" dirty="0">
              <a:solidFill>
                <a:schemeClr val="tx1"/>
              </a:solidFill>
            </a:endParaRPr>
          </a:p>
        </p:txBody>
      </p:sp>
      <p:sp>
        <p:nvSpPr>
          <p:cNvPr id="4" name="Fußzeilenplatzhalter 3">
            <a:extLst>
              <a:ext uri="{FF2B5EF4-FFF2-40B4-BE49-F238E27FC236}">
                <a16:creationId xmlns:a16="http://schemas.microsoft.com/office/drawing/2014/main" id="{6469FBEE-2DF7-4E31-B370-2579A63F08DA}"/>
              </a:ext>
            </a:extLst>
          </p:cNvPr>
          <p:cNvSpPr>
            <a:spLocks noGrp="1"/>
          </p:cNvSpPr>
          <p:nvPr>
            <p:ph type="ftr" sz="quarter" idx="11"/>
          </p:nvPr>
        </p:nvSpPr>
        <p:spPr/>
        <p:txBody>
          <a:bodyPr/>
          <a:lstStyle/>
          <a:p>
            <a:r>
              <a:rPr lang="lt-LT"/>
              <a:t>connect-erasmus.eu</a:t>
            </a:r>
          </a:p>
        </p:txBody>
      </p:sp>
      <p:pic>
        <p:nvPicPr>
          <p:cNvPr id="5" name="Grafik 4">
            <a:extLst>
              <a:ext uri="{FF2B5EF4-FFF2-40B4-BE49-F238E27FC236}">
                <a16:creationId xmlns:a16="http://schemas.microsoft.com/office/drawing/2014/main" id="{1F1C5FFD-0D80-4493-B6FF-75F0EE878F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52749" y="1630679"/>
            <a:ext cx="5317356" cy="3777933"/>
          </a:xfrm>
          <a:prstGeom prst="rect">
            <a:avLst/>
          </a:prstGeom>
          <a:noFill/>
          <a:ln>
            <a:noFill/>
          </a:ln>
        </p:spPr>
      </p:pic>
      <p:sp>
        <p:nvSpPr>
          <p:cNvPr id="6" name="Textfeld 5">
            <a:extLst>
              <a:ext uri="{FF2B5EF4-FFF2-40B4-BE49-F238E27FC236}">
                <a16:creationId xmlns:a16="http://schemas.microsoft.com/office/drawing/2014/main" id="{C0A37366-4DB7-4D40-BD84-C6996850D5AB}"/>
              </a:ext>
            </a:extLst>
          </p:cNvPr>
          <p:cNvSpPr txBox="1"/>
          <p:nvPr/>
        </p:nvSpPr>
        <p:spPr>
          <a:xfrm>
            <a:off x="7732294" y="5408612"/>
            <a:ext cx="2411429" cy="369332"/>
          </a:xfrm>
          <a:prstGeom prst="rect">
            <a:avLst/>
          </a:prstGeom>
          <a:noFill/>
        </p:spPr>
        <p:txBody>
          <a:bodyPr wrap="none" rtlCol="0">
            <a:spAutoFit/>
          </a:bodyPr>
          <a:lstStyle/>
          <a:p>
            <a:r>
              <a:rPr lang="de-AT" dirty="0"/>
              <a:t>(After Graf 2002. p99)</a:t>
            </a:r>
          </a:p>
        </p:txBody>
      </p:sp>
    </p:spTree>
    <p:extLst>
      <p:ext uri="{BB962C8B-B14F-4D97-AF65-F5344CB8AC3E}">
        <p14:creationId xmlns:p14="http://schemas.microsoft.com/office/powerpoint/2010/main" val="1309199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9841A-1AE3-4B42-AEE1-8E9B6552FCEA}"/>
              </a:ext>
            </a:extLst>
          </p:cNvPr>
          <p:cNvSpPr>
            <a:spLocks noGrp="1"/>
          </p:cNvSpPr>
          <p:nvPr>
            <p:ph type="title"/>
          </p:nvPr>
        </p:nvSpPr>
        <p:spPr/>
        <p:txBody>
          <a:bodyPr>
            <a:normAutofit fontScale="90000"/>
          </a:bodyPr>
          <a:lstStyle/>
          <a:p>
            <a:r>
              <a:rPr lang="de-AT" dirty="0" err="1"/>
              <a:t>Conclusions</a:t>
            </a:r>
            <a:r>
              <a:rPr lang="de-AT" dirty="0"/>
              <a:t> </a:t>
            </a:r>
            <a:r>
              <a:rPr lang="de-AT" dirty="0" err="1"/>
              <a:t>from</a:t>
            </a:r>
            <a:r>
              <a:rPr lang="de-AT" dirty="0"/>
              <a:t> </a:t>
            </a:r>
            <a:r>
              <a:rPr lang="de-AT" dirty="0" err="1"/>
              <a:t>the</a:t>
            </a:r>
            <a:r>
              <a:rPr lang="de-AT" dirty="0"/>
              <a:t> Professional Life Cycle </a:t>
            </a:r>
          </a:p>
        </p:txBody>
      </p:sp>
      <p:sp>
        <p:nvSpPr>
          <p:cNvPr id="3" name="Textplatzhalter 2">
            <a:extLst>
              <a:ext uri="{FF2B5EF4-FFF2-40B4-BE49-F238E27FC236}">
                <a16:creationId xmlns:a16="http://schemas.microsoft.com/office/drawing/2014/main" id="{D4CB6979-32BE-4C59-8B4E-CE60945EA2AC}"/>
              </a:ext>
            </a:extLst>
          </p:cNvPr>
          <p:cNvSpPr>
            <a:spLocks noGrp="1"/>
          </p:cNvSpPr>
          <p:nvPr>
            <p:ph type="body" idx="1"/>
          </p:nvPr>
        </p:nvSpPr>
        <p:spPr>
          <a:xfrm>
            <a:off x="839787" y="3596640"/>
            <a:ext cx="10512425" cy="2042160"/>
          </a:xfrm>
        </p:spPr>
        <p:txBody>
          <a:bodyPr/>
          <a:lstStyle/>
          <a:p>
            <a:r>
              <a:rPr lang="de-AT" dirty="0">
                <a:solidFill>
                  <a:schemeClr val="tx1"/>
                </a:solidFill>
              </a:rPr>
              <a:t>The </a:t>
            </a:r>
            <a:r>
              <a:rPr lang="de-AT" dirty="0" err="1">
                <a:solidFill>
                  <a:schemeClr val="tx1"/>
                </a:solidFill>
              </a:rPr>
              <a:t>concept</a:t>
            </a:r>
            <a:r>
              <a:rPr lang="de-AT" dirty="0">
                <a:solidFill>
                  <a:schemeClr val="tx1"/>
                </a:solidFill>
              </a:rPr>
              <a:t> </a:t>
            </a:r>
            <a:r>
              <a:rPr lang="de-AT" dirty="0" err="1">
                <a:solidFill>
                  <a:schemeClr val="tx1"/>
                </a:solidFill>
              </a:rPr>
              <a:t>induces</a:t>
            </a:r>
            <a:r>
              <a:rPr lang="de-AT" dirty="0">
                <a:solidFill>
                  <a:schemeClr val="tx1"/>
                </a:solidFill>
              </a:rPr>
              <a:t> </a:t>
            </a:r>
            <a:r>
              <a:rPr lang="de-AT" dirty="0" err="1">
                <a:solidFill>
                  <a:schemeClr val="tx1"/>
                </a:solidFill>
              </a:rPr>
              <a:t>individualized</a:t>
            </a:r>
            <a:r>
              <a:rPr lang="de-AT" dirty="0">
                <a:solidFill>
                  <a:schemeClr val="tx1"/>
                </a:solidFill>
              </a:rPr>
              <a:t> </a:t>
            </a:r>
            <a:r>
              <a:rPr lang="de-AT" dirty="0" err="1">
                <a:solidFill>
                  <a:schemeClr val="tx1"/>
                </a:solidFill>
              </a:rPr>
              <a:t>development</a:t>
            </a:r>
            <a:r>
              <a:rPr lang="de-AT" dirty="0">
                <a:solidFill>
                  <a:schemeClr val="tx1"/>
                </a:solidFill>
              </a:rPr>
              <a:t> and </a:t>
            </a:r>
            <a:r>
              <a:rPr lang="de-AT" dirty="0" err="1">
                <a:solidFill>
                  <a:schemeClr val="tx1"/>
                </a:solidFill>
              </a:rPr>
              <a:t>counselling</a:t>
            </a:r>
            <a:r>
              <a:rPr lang="de-AT" dirty="0">
                <a:solidFill>
                  <a:schemeClr val="tx1"/>
                </a:solidFill>
              </a:rPr>
              <a:t> </a:t>
            </a:r>
            <a:r>
              <a:rPr lang="de-AT" dirty="0" err="1">
                <a:solidFill>
                  <a:schemeClr val="tx1"/>
                </a:solidFill>
              </a:rPr>
              <a:t>measures</a:t>
            </a:r>
            <a:r>
              <a:rPr lang="de-AT" dirty="0">
                <a:solidFill>
                  <a:schemeClr val="tx1"/>
                </a:solidFill>
              </a:rPr>
              <a:t> in </a:t>
            </a:r>
            <a:r>
              <a:rPr lang="de-AT" dirty="0" err="1">
                <a:solidFill>
                  <a:schemeClr val="tx1"/>
                </a:solidFill>
              </a:rPr>
              <a:t>each</a:t>
            </a:r>
            <a:r>
              <a:rPr lang="de-AT" dirty="0">
                <a:solidFill>
                  <a:schemeClr val="tx1"/>
                </a:solidFill>
              </a:rPr>
              <a:t> </a:t>
            </a:r>
            <a:r>
              <a:rPr lang="de-AT" dirty="0" err="1">
                <a:solidFill>
                  <a:schemeClr val="tx1"/>
                </a:solidFill>
              </a:rPr>
              <a:t>phase</a:t>
            </a:r>
            <a:r>
              <a:rPr lang="de-AT" dirty="0">
                <a:solidFill>
                  <a:schemeClr val="tx1"/>
                </a:solidFill>
              </a:rPr>
              <a:t> </a:t>
            </a:r>
            <a:r>
              <a:rPr lang="de-AT" dirty="0" err="1">
                <a:solidFill>
                  <a:schemeClr val="tx1"/>
                </a:solidFill>
              </a:rPr>
              <a:t>of</a:t>
            </a:r>
            <a:r>
              <a:rPr lang="de-AT" dirty="0">
                <a:solidFill>
                  <a:schemeClr val="tx1"/>
                </a:solidFill>
              </a:rPr>
              <a:t> </a:t>
            </a:r>
            <a:r>
              <a:rPr lang="de-AT" dirty="0" err="1">
                <a:solidFill>
                  <a:schemeClr val="tx1"/>
                </a:solidFill>
              </a:rPr>
              <a:t>the</a:t>
            </a:r>
            <a:r>
              <a:rPr lang="de-AT" dirty="0">
                <a:solidFill>
                  <a:schemeClr val="tx1"/>
                </a:solidFill>
              </a:rPr>
              <a:t> professional </a:t>
            </a:r>
            <a:r>
              <a:rPr lang="de-AT" dirty="0" err="1">
                <a:solidFill>
                  <a:schemeClr val="tx1"/>
                </a:solidFill>
              </a:rPr>
              <a:t>life</a:t>
            </a:r>
            <a:r>
              <a:rPr lang="de-AT" dirty="0">
                <a:solidFill>
                  <a:schemeClr val="tx1"/>
                </a:solidFill>
              </a:rPr>
              <a:t> </a:t>
            </a:r>
            <a:r>
              <a:rPr lang="de-AT" dirty="0" err="1">
                <a:solidFill>
                  <a:schemeClr val="tx1"/>
                </a:solidFill>
              </a:rPr>
              <a:t>cycle</a:t>
            </a:r>
            <a:r>
              <a:rPr lang="de-AT" dirty="0">
                <a:solidFill>
                  <a:schemeClr val="tx1"/>
                </a:solidFill>
              </a:rPr>
              <a:t> </a:t>
            </a:r>
            <a:r>
              <a:rPr lang="de-AT" dirty="0" err="1">
                <a:solidFill>
                  <a:schemeClr val="tx1"/>
                </a:solidFill>
              </a:rPr>
              <a:t>of</a:t>
            </a:r>
            <a:r>
              <a:rPr lang="de-AT" dirty="0">
                <a:solidFill>
                  <a:schemeClr val="tx1"/>
                </a:solidFill>
              </a:rPr>
              <a:t> an </a:t>
            </a:r>
            <a:r>
              <a:rPr lang="de-AT" dirty="0" err="1">
                <a:solidFill>
                  <a:schemeClr val="tx1"/>
                </a:solidFill>
              </a:rPr>
              <a:t>employee</a:t>
            </a:r>
            <a:r>
              <a:rPr lang="de-AT" dirty="0">
                <a:solidFill>
                  <a:schemeClr val="tx1"/>
                </a:solidFill>
              </a:rPr>
              <a:t>.</a:t>
            </a:r>
          </a:p>
          <a:p>
            <a:endParaRPr lang="de-AT" dirty="0">
              <a:solidFill>
                <a:schemeClr val="tx1"/>
              </a:solidFill>
            </a:endParaRPr>
          </a:p>
          <a:p>
            <a:endParaRPr lang="de-AT" dirty="0">
              <a:solidFill>
                <a:schemeClr val="tx1"/>
              </a:solidFill>
            </a:endParaRPr>
          </a:p>
          <a:p>
            <a:r>
              <a:rPr lang="de-AT" sz="2400" b="1" i="1" dirty="0" err="1">
                <a:solidFill>
                  <a:schemeClr val="tx1"/>
                </a:solidFill>
              </a:rPr>
              <a:t>Discuss</a:t>
            </a:r>
            <a:r>
              <a:rPr lang="de-AT" sz="2400" b="1" i="1" dirty="0">
                <a:solidFill>
                  <a:schemeClr val="tx1"/>
                </a:solidFill>
              </a:rPr>
              <a:t> </a:t>
            </a:r>
            <a:r>
              <a:rPr lang="de-AT" sz="2400" b="1" i="1" dirty="0" err="1">
                <a:solidFill>
                  <a:schemeClr val="tx1"/>
                </a:solidFill>
              </a:rPr>
              <a:t>with</a:t>
            </a:r>
            <a:r>
              <a:rPr lang="de-AT" sz="2400" b="1" i="1" dirty="0">
                <a:solidFill>
                  <a:schemeClr val="tx1"/>
                </a:solidFill>
              </a:rPr>
              <a:t> </a:t>
            </a:r>
            <a:r>
              <a:rPr lang="de-AT" sz="2400" b="1" i="1" dirty="0" err="1">
                <a:solidFill>
                  <a:schemeClr val="tx1"/>
                </a:solidFill>
              </a:rPr>
              <a:t>some</a:t>
            </a:r>
            <a:r>
              <a:rPr lang="de-AT" sz="2400" b="1" i="1" dirty="0">
                <a:solidFill>
                  <a:schemeClr val="tx1"/>
                </a:solidFill>
              </a:rPr>
              <a:t> </a:t>
            </a:r>
            <a:r>
              <a:rPr lang="de-AT" sz="2400" b="1" i="1" dirty="0" err="1">
                <a:solidFill>
                  <a:schemeClr val="tx1"/>
                </a:solidFill>
              </a:rPr>
              <a:t>peers</a:t>
            </a:r>
            <a:r>
              <a:rPr lang="de-AT" sz="2400" b="1" i="1" dirty="0">
                <a:solidFill>
                  <a:schemeClr val="tx1"/>
                </a:solidFill>
              </a:rPr>
              <a:t> </a:t>
            </a:r>
            <a:r>
              <a:rPr lang="de-AT" sz="2400" b="1" i="1" dirty="0" err="1">
                <a:solidFill>
                  <a:schemeClr val="tx1"/>
                </a:solidFill>
              </a:rPr>
              <a:t>surrounding</a:t>
            </a:r>
            <a:r>
              <a:rPr lang="de-AT" sz="2400" b="1" i="1" dirty="0">
                <a:solidFill>
                  <a:schemeClr val="tx1"/>
                </a:solidFill>
              </a:rPr>
              <a:t> </a:t>
            </a:r>
            <a:r>
              <a:rPr lang="de-AT" sz="2400" b="1" i="1" dirty="0" err="1">
                <a:solidFill>
                  <a:schemeClr val="tx1"/>
                </a:solidFill>
              </a:rPr>
              <a:t>you</a:t>
            </a:r>
            <a:r>
              <a:rPr lang="de-AT" sz="2400" b="1" i="1" dirty="0">
                <a:solidFill>
                  <a:schemeClr val="tx1"/>
                </a:solidFill>
              </a:rPr>
              <a:t> </a:t>
            </a:r>
            <a:r>
              <a:rPr lang="de-AT" sz="2400" b="1" i="1" dirty="0" err="1">
                <a:solidFill>
                  <a:schemeClr val="tx1"/>
                </a:solidFill>
              </a:rPr>
              <a:t>your</a:t>
            </a:r>
            <a:r>
              <a:rPr lang="de-AT" sz="2400" b="1" i="1" dirty="0">
                <a:solidFill>
                  <a:schemeClr val="tx1"/>
                </a:solidFill>
              </a:rPr>
              <a:t> </a:t>
            </a:r>
            <a:r>
              <a:rPr lang="de-AT" sz="2400" b="1" i="1" dirty="0" err="1">
                <a:solidFill>
                  <a:schemeClr val="tx1"/>
                </a:solidFill>
              </a:rPr>
              <a:t>conclusions</a:t>
            </a:r>
            <a:r>
              <a:rPr lang="de-AT" sz="2400" b="1" i="1" dirty="0">
                <a:solidFill>
                  <a:schemeClr val="tx1"/>
                </a:solidFill>
              </a:rPr>
              <a:t> </a:t>
            </a:r>
            <a:r>
              <a:rPr lang="de-AT" sz="2400" b="1" i="1" dirty="0" err="1">
                <a:solidFill>
                  <a:schemeClr val="tx1"/>
                </a:solidFill>
              </a:rPr>
              <a:t>from</a:t>
            </a:r>
            <a:r>
              <a:rPr lang="de-AT" sz="2400" b="1" i="1" dirty="0">
                <a:solidFill>
                  <a:schemeClr val="tx1"/>
                </a:solidFill>
              </a:rPr>
              <a:t> </a:t>
            </a:r>
            <a:r>
              <a:rPr lang="de-AT" sz="2400" b="1" i="1" dirty="0" err="1">
                <a:solidFill>
                  <a:schemeClr val="tx1"/>
                </a:solidFill>
              </a:rPr>
              <a:t>the</a:t>
            </a:r>
            <a:r>
              <a:rPr lang="de-AT" sz="2400" b="1" i="1" dirty="0">
                <a:solidFill>
                  <a:schemeClr val="tx1"/>
                </a:solidFill>
              </a:rPr>
              <a:t> Professional Life Cycle </a:t>
            </a:r>
            <a:r>
              <a:rPr lang="de-AT" sz="2400" b="1" i="1" dirty="0" err="1">
                <a:solidFill>
                  <a:schemeClr val="tx1"/>
                </a:solidFill>
              </a:rPr>
              <a:t>for</a:t>
            </a:r>
            <a:r>
              <a:rPr lang="de-AT" sz="2400" b="1" i="1" dirty="0">
                <a:solidFill>
                  <a:schemeClr val="tx1"/>
                </a:solidFill>
              </a:rPr>
              <a:t> relevant </a:t>
            </a:r>
            <a:r>
              <a:rPr lang="de-AT" sz="2400" b="1" i="1" dirty="0" err="1">
                <a:solidFill>
                  <a:schemeClr val="tx1"/>
                </a:solidFill>
              </a:rPr>
              <a:t>measures</a:t>
            </a:r>
            <a:r>
              <a:rPr lang="de-AT" sz="2400" b="1" i="1" dirty="0">
                <a:solidFill>
                  <a:schemeClr val="tx1"/>
                </a:solidFill>
              </a:rPr>
              <a:t> </a:t>
            </a:r>
            <a:r>
              <a:rPr lang="de-AT" sz="2400" b="1" i="1" dirty="0" err="1">
                <a:solidFill>
                  <a:schemeClr val="tx1"/>
                </a:solidFill>
              </a:rPr>
              <a:t>of</a:t>
            </a:r>
            <a:r>
              <a:rPr lang="de-AT" sz="2400" b="1" i="1" dirty="0">
                <a:solidFill>
                  <a:schemeClr val="tx1"/>
                </a:solidFill>
              </a:rPr>
              <a:t> Human </a:t>
            </a:r>
            <a:r>
              <a:rPr lang="de-AT" sz="2400" b="1" i="1" dirty="0" err="1">
                <a:solidFill>
                  <a:schemeClr val="tx1"/>
                </a:solidFill>
              </a:rPr>
              <a:t>Resource</a:t>
            </a:r>
            <a:r>
              <a:rPr lang="de-AT" sz="2400" b="1" i="1" dirty="0">
                <a:solidFill>
                  <a:schemeClr val="tx1"/>
                </a:solidFill>
              </a:rPr>
              <a:t> </a:t>
            </a:r>
            <a:r>
              <a:rPr lang="de-AT" sz="2400" b="1" i="1" dirty="0" err="1">
                <a:solidFill>
                  <a:schemeClr val="tx1"/>
                </a:solidFill>
              </a:rPr>
              <a:t>development</a:t>
            </a:r>
            <a:r>
              <a:rPr lang="de-AT" sz="2400" b="1" i="1" dirty="0">
                <a:solidFill>
                  <a:schemeClr val="tx1"/>
                </a:solidFill>
              </a:rPr>
              <a:t>. </a:t>
            </a:r>
          </a:p>
          <a:p>
            <a:endParaRPr lang="de-AT" dirty="0">
              <a:solidFill>
                <a:schemeClr val="tx1"/>
              </a:solidFill>
            </a:endParaRPr>
          </a:p>
        </p:txBody>
      </p:sp>
      <p:sp>
        <p:nvSpPr>
          <p:cNvPr id="4" name="Fußzeilenplatzhalter 3">
            <a:extLst>
              <a:ext uri="{FF2B5EF4-FFF2-40B4-BE49-F238E27FC236}">
                <a16:creationId xmlns:a16="http://schemas.microsoft.com/office/drawing/2014/main" id="{5BFFFBA6-D984-45A9-822A-72C6EF50BA46}"/>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69591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282B7-7828-42B4-8D9A-20A6769E6103}"/>
              </a:ext>
            </a:extLst>
          </p:cNvPr>
          <p:cNvSpPr>
            <a:spLocks noGrp="1"/>
          </p:cNvSpPr>
          <p:nvPr>
            <p:ph type="title"/>
          </p:nvPr>
        </p:nvSpPr>
        <p:spPr/>
        <p:txBody>
          <a:bodyPr>
            <a:normAutofit fontScale="90000"/>
          </a:bodyPr>
          <a:lstStyle/>
          <a:p>
            <a:r>
              <a:rPr lang="de-AT" dirty="0"/>
              <a:t>A </a:t>
            </a:r>
            <a:r>
              <a:rPr lang="de-AT" dirty="0" err="1"/>
              <a:t>short</a:t>
            </a:r>
            <a:r>
              <a:rPr lang="de-AT" dirty="0"/>
              <a:t> </a:t>
            </a:r>
            <a:r>
              <a:rPr lang="de-AT" dirty="0" err="1"/>
              <a:t>summay</a:t>
            </a:r>
            <a:r>
              <a:rPr lang="de-AT" dirty="0"/>
              <a:t> </a:t>
            </a:r>
            <a:r>
              <a:rPr lang="de-AT" dirty="0" err="1"/>
              <a:t>of</a:t>
            </a:r>
            <a:r>
              <a:rPr lang="de-AT" dirty="0"/>
              <a:t> </a:t>
            </a:r>
            <a:r>
              <a:rPr lang="de-AT" dirty="0" err="1"/>
              <a:t>conclusions</a:t>
            </a:r>
            <a:endParaRPr lang="de-AT" dirty="0"/>
          </a:p>
        </p:txBody>
      </p:sp>
      <p:sp>
        <p:nvSpPr>
          <p:cNvPr id="3" name="Textplatzhalter 2">
            <a:extLst>
              <a:ext uri="{FF2B5EF4-FFF2-40B4-BE49-F238E27FC236}">
                <a16:creationId xmlns:a16="http://schemas.microsoft.com/office/drawing/2014/main" id="{1C8DC037-F5A8-4B2D-8BAC-F6F92A84EA02}"/>
              </a:ext>
            </a:extLst>
          </p:cNvPr>
          <p:cNvSpPr>
            <a:spLocks noGrp="1"/>
          </p:cNvSpPr>
          <p:nvPr>
            <p:ph type="body" idx="1"/>
          </p:nvPr>
        </p:nvSpPr>
        <p:spPr>
          <a:xfrm>
            <a:off x="839787" y="3450364"/>
            <a:ext cx="10512425" cy="2356878"/>
          </a:xfrm>
        </p:spPr>
        <p:txBody>
          <a:bodyPr/>
          <a:lstStyle/>
          <a:p>
            <a:pPr marL="342900" indent="-342900">
              <a:buFont typeface="Arial" panose="020B0604020202020204" pitchFamily="34" charset="0"/>
              <a:buChar char="•"/>
            </a:pPr>
            <a:r>
              <a:rPr lang="de-AT" dirty="0">
                <a:solidFill>
                  <a:schemeClr val="tx1"/>
                </a:solidFill>
              </a:rPr>
              <a:t>The </a:t>
            </a:r>
            <a:r>
              <a:rPr lang="de-AT" dirty="0" err="1">
                <a:solidFill>
                  <a:schemeClr val="tx1"/>
                </a:solidFill>
              </a:rPr>
              <a:t>concept</a:t>
            </a:r>
            <a:r>
              <a:rPr lang="de-AT" dirty="0">
                <a:solidFill>
                  <a:schemeClr val="tx1"/>
                </a:solidFill>
              </a:rPr>
              <a:t> </a:t>
            </a:r>
            <a:r>
              <a:rPr lang="de-AT" dirty="0" err="1">
                <a:solidFill>
                  <a:schemeClr val="tx1"/>
                </a:solidFill>
              </a:rPr>
              <a:t>is</a:t>
            </a:r>
            <a:r>
              <a:rPr lang="de-AT" dirty="0">
                <a:solidFill>
                  <a:schemeClr val="tx1"/>
                </a:solidFill>
              </a:rPr>
              <a:t> </a:t>
            </a:r>
            <a:r>
              <a:rPr lang="de-AT" dirty="0" err="1">
                <a:solidFill>
                  <a:schemeClr val="tx1"/>
                </a:solidFill>
              </a:rPr>
              <a:t>liable</a:t>
            </a:r>
            <a:r>
              <a:rPr lang="de-AT" dirty="0">
                <a:solidFill>
                  <a:schemeClr val="tx1"/>
                </a:solidFill>
              </a:rPr>
              <a:t> </a:t>
            </a:r>
            <a:r>
              <a:rPr lang="de-AT" dirty="0" err="1">
                <a:solidFill>
                  <a:schemeClr val="tx1"/>
                </a:solidFill>
              </a:rPr>
              <a:t>to</a:t>
            </a:r>
            <a:r>
              <a:rPr lang="de-AT" dirty="0">
                <a:solidFill>
                  <a:schemeClr val="tx1"/>
                </a:solidFill>
              </a:rPr>
              <a:t> a </a:t>
            </a:r>
            <a:r>
              <a:rPr lang="de-AT" dirty="0" err="1">
                <a:solidFill>
                  <a:schemeClr val="tx1"/>
                </a:solidFill>
              </a:rPr>
              <a:t>systemic</a:t>
            </a:r>
            <a:r>
              <a:rPr lang="de-AT" dirty="0">
                <a:solidFill>
                  <a:schemeClr val="tx1"/>
                </a:solidFill>
              </a:rPr>
              <a:t> </a:t>
            </a:r>
            <a:r>
              <a:rPr lang="de-AT" dirty="0" err="1">
                <a:solidFill>
                  <a:schemeClr val="tx1"/>
                </a:solidFill>
              </a:rPr>
              <a:t>approach</a:t>
            </a:r>
            <a:r>
              <a:rPr lang="de-AT" dirty="0">
                <a:solidFill>
                  <a:schemeClr val="tx1"/>
                </a:solidFill>
              </a:rPr>
              <a:t> </a:t>
            </a:r>
            <a:r>
              <a:rPr lang="de-AT" dirty="0" err="1">
                <a:solidFill>
                  <a:schemeClr val="tx1"/>
                </a:solidFill>
              </a:rPr>
              <a:t>with</a:t>
            </a:r>
            <a:r>
              <a:rPr lang="de-AT" dirty="0">
                <a:solidFill>
                  <a:schemeClr val="tx1"/>
                </a:solidFill>
              </a:rPr>
              <a:t> </a:t>
            </a:r>
            <a:r>
              <a:rPr lang="de-AT" dirty="0" err="1">
                <a:solidFill>
                  <a:schemeClr val="tx1"/>
                </a:solidFill>
              </a:rPr>
              <a:t>view</a:t>
            </a:r>
            <a:r>
              <a:rPr lang="de-AT" dirty="0">
                <a:solidFill>
                  <a:schemeClr val="tx1"/>
                </a:solidFill>
              </a:rPr>
              <a:t> </a:t>
            </a:r>
            <a:r>
              <a:rPr lang="de-AT" dirty="0" err="1">
                <a:solidFill>
                  <a:schemeClr val="tx1"/>
                </a:solidFill>
              </a:rPr>
              <a:t>both</a:t>
            </a:r>
            <a:r>
              <a:rPr lang="de-AT" dirty="0">
                <a:solidFill>
                  <a:schemeClr val="tx1"/>
                </a:solidFill>
              </a:rPr>
              <a:t> on </a:t>
            </a:r>
            <a:r>
              <a:rPr lang="de-AT" dirty="0" err="1">
                <a:solidFill>
                  <a:schemeClr val="tx1"/>
                </a:solidFill>
              </a:rPr>
              <a:t>the</a:t>
            </a:r>
            <a:r>
              <a:rPr lang="de-AT" dirty="0">
                <a:solidFill>
                  <a:schemeClr val="tx1"/>
                </a:solidFill>
              </a:rPr>
              <a:t> </a:t>
            </a:r>
            <a:r>
              <a:rPr lang="de-AT" dirty="0" err="1">
                <a:solidFill>
                  <a:schemeClr val="tx1"/>
                </a:solidFill>
              </a:rPr>
              <a:t>employees</a:t>
            </a:r>
            <a:r>
              <a:rPr lang="de-AT" dirty="0">
                <a:solidFill>
                  <a:schemeClr val="tx1"/>
                </a:solidFill>
              </a:rPr>
              <a:t> and on </a:t>
            </a:r>
            <a:r>
              <a:rPr lang="de-AT" dirty="0" err="1">
                <a:solidFill>
                  <a:schemeClr val="tx1"/>
                </a:solidFill>
              </a:rPr>
              <a:t>the</a:t>
            </a:r>
            <a:r>
              <a:rPr lang="de-AT" dirty="0">
                <a:solidFill>
                  <a:schemeClr val="tx1"/>
                </a:solidFill>
              </a:rPr>
              <a:t> </a:t>
            </a:r>
            <a:r>
              <a:rPr lang="de-AT" dirty="0" err="1">
                <a:solidFill>
                  <a:schemeClr val="tx1"/>
                </a:solidFill>
              </a:rPr>
              <a:t>company</a:t>
            </a:r>
            <a:r>
              <a:rPr lang="de-AT" dirty="0">
                <a:solidFill>
                  <a:schemeClr val="tx1"/>
                </a:solidFill>
              </a:rPr>
              <a:t>.</a:t>
            </a:r>
          </a:p>
          <a:p>
            <a:pPr marL="342900" indent="-342900">
              <a:buFont typeface="Arial" panose="020B0604020202020204" pitchFamily="34" charset="0"/>
              <a:buChar char="•"/>
            </a:pPr>
            <a:r>
              <a:rPr lang="de-AT" dirty="0" err="1">
                <a:solidFill>
                  <a:schemeClr val="tx1"/>
                </a:solidFill>
              </a:rPr>
              <a:t>It</a:t>
            </a:r>
            <a:r>
              <a:rPr lang="de-AT" dirty="0">
                <a:solidFill>
                  <a:schemeClr val="tx1"/>
                </a:solidFill>
              </a:rPr>
              <a:t> </a:t>
            </a:r>
            <a:r>
              <a:rPr lang="de-AT" dirty="0" err="1">
                <a:solidFill>
                  <a:schemeClr val="tx1"/>
                </a:solidFill>
              </a:rPr>
              <a:t>may</a:t>
            </a:r>
            <a:r>
              <a:rPr lang="de-AT" dirty="0">
                <a:solidFill>
                  <a:schemeClr val="tx1"/>
                </a:solidFill>
              </a:rPr>
              <a:t> </a:t>
            </a:r>
            <a:r>
              <a:rPr lang="de-AT" dirty="0" err="1">
                <a:solidFill>
                  <a:schemeClr val="tx1"/>
                </a:solidFill>
              </a:rPr>
              <a:t>put</a:t>
            </a:r>
            <a:r>
              <a:rPr lang="de-AT" dirty="0">
                <a:solidFill>
                  <a:schemeClr val="tx1"/>
                </a:solidFill>
              </a:rPr>
              <a:t> </a:t>
            </a:r>
            <a:r>
              <a:rPr lang="de-AT" dirty="0" err="1">
                <a:solidFill>
                  <a:schemeClr val="tx1"/>
                </a:solidFill>
              </a:rPr>
              <a:t>into</a:t>
            </a:r>
            <a:r>
              <a:rPr lang="de-AT" dirty="0">
                <a:solidFill>
                  <a:schemeClr val="tx1"/>
                </a:solidFill>
              </a:rPr>
              <a:t> </a:t>
            </a:r>
            <a:r>
              <a:rPr lang="de-AT" dirty="0" err="1">
                <a:solidFill>
                  <a:schemeClr val="tx1"/>
                </a:solidFill>
              </a:rPr>
              <a:t>practice</a:t>
            </a:r>
            <a:r>
              <a:rPr lang="de-AT" dirty="0">
                <a:solidFill>
                  <a:schemeClr val="tx1"/>
                </a:solidFill>
              </a:rPr>
              <a:t> </a:t>
            </a:r>
            <a:r>
              <a:rPr lang="de-AT" dirty="0" err="1">
                <a:solidFill>
                  <a:schemeClr val="tx1"/>
                </a:solidFill>
              </a:rPr>
              <a:t>the</a:t>
            </a:r>
            <a:r>
              <a:rPr lang="de-AT" dirty="0">
                <a:solidFill>
                  <a:schemeClr val="tx1"/>
                </a:solidFill>
              </a:rPr>
              <a:t> </a:t>
            </a:r>
            <a:r>
              <a:rPr lang="de-AT" dirty="0" err="1">
                <a:solidFill>
                  <a:schemeClr val="tx1"/>
                </a:solidFill>
              </a:rPr>
              <a:t>learning</a:t>
            </a:r>
            <a:r>
              <a:rPr lang="de-AT" dirty="0">
                <a:solidFill>
                  <a:schemeClr val="tx1"/>
                </a:solidFill>
              </a:rPr>
              <a:t> </a:t>
            </a:r>
            <a:r>
              <a:rPr lang="de-AT" dirty="0" err="1">
                <a:solidFill>
                  <a:schemeClr val="tx1"/>
                </a:solidFill>
              </a:rPr>
              <a:t>organization</a:t>
            </a:r>
            <a:r>
              <a:rPr lang="de-AT" dirty="0">
                <a:solidFill>
                  <a:schemeClr val="tx1"/>
                </a:solidFill>
              </a:rPr>
              <a:t>, </a:t>
            </a:r>
            <a:r>
              <a:rPr lang="de-AT" dirty="0" err="1">
                <a:solidFill>
                  <a:schemeClr val="tx1"/>
                </a:solidFill>
              </a:rPr>
              <a:t>including</a:t>
            </a:r>
            <a:r>
              <a:rPr lang="de-AT" dirty="0">
                <a:solidFill>
                  <a:schemeClr val="tx1"/>
                </a:solidFill>
              </a:rPr>
              <a:t> </a:t>
            </a:r>
            <a:r>
              <a:rPr lang="de-AT" dirty="0" err="1">
                <a:solidFill>
                  <a:schemeClr val="tx1"/>
                </a:solidFill>
              </a:rPr>
              <a:t>team</a:t>
            </a:r>
            <a:r>
              <a:rPr lang="de-AT" dirty="0">
                <a:solidFill>
                  <a:schemeClr val="tx1"/>
                </a:solidFill>
              </a:rPr>
              <a:t> </a:t>
            </a:r>
            <a:r>
              <a:rPr lang="de-AT" dirty="0" err="1">
                <a:solidFill>
                  <a:schemeClr val="tx1"/>
                </a:solidFill>
              </a:rPr>
              <a:t>learning</a:t>
            </a:r>
            <a:r>
              <a:rPr lang="de-AT" dirty="0">
                <a:solidFill>
                  <a:schemeClr val="tx1"/>
                </a:solidFill>
              </a:rPr>
              <a:t> </a:t>
            </a:r>
            <a:r>
              <a:rPr lang="de-AT" dirty="0" err="1">
                <a:solidFill>
                  <a:schemeClr val="tx1"/>
                </a:solidFill>
              </a:rPr>
              <a:t>as</a:t>
            </a:r>
            <a:r>
              <a:rPr lang="de-AT" dirty="0">
                <a:solidFill>
                  <a:schemeClr val="tx1"/>
                </a:solidFill>
              </a:rPr>
              <a:t> </a:t>
            </a:r>
            <a:r>
              <a:rPr lang="de-AT" dirty="0" err="1">
                <a:solidFill>
                  <a:schemeClr val="tx1"/>
                </a:solidFill>
              </a:rPr>
              <a:t>well</a:t>
            </a:r>
            <a:r>
              <a:rPr lang="de-AT" dirty="0">
                <a:solidFill>
                  <a:schemeClr val="tx1"/>
                </a:solidFill>
              </a:rPr>
              <a:t> </a:t>
            </a:r>
            <a:r>
              <a:rPr lang="de-AT" dirty="0" err="1">
                <a:solidFill>
                  <a:schemeClr val="tx1"/>
                </a:solidFill>
              </a:rPr>
              <a:t>as</a:t>
            </a:r>
            <a:r>
              <a:rPr lang="de-AT" dirty="0">
                <a:solidFill>
                  <a:schemeClr val="tx1"/>
                </a:solidFill>
              </a:rPr>
              <a:t> </a:t>
            </a:r>
            <a:r>
              <a:rPr lang="de-AT" dirty="0" err="1">
                <a:solidFill>
                  <a:schemeClr val="tx1"/>
                </a:solidFill>
              </a:rPr>
              <a:t>autonomous</a:t>
            </a:r>
            <a:r>
              <a:rPr lang="de-AT" dirty="0">
                <a:solidFill>
                  <a:schemeClr val="tx1"/>
                </a:solidFill>
              </a:rPr>
              <a:t> </a:t>
            </a:r>
            <a:r>
              <a:rPr lang="de-AT" dirty="0" err="1">
                <a:solidFill>
                  <a:schemeClr val="tx1"/>
                </a:solidFill>
              </a:rPr>
              <a:t>learning</a:t>
            </a:r>
            <a:r>
              <a:rPr lang="de-AT" dirty="0">
                <a:solidFill>
                  <a:schemeClr val="tx1"/>
                </a:solidFill>
              </a:rPr>
              <a:t>.</a:t>
            </a:r>
          </a:p>
          <a:p>
            <a:pPr marL="342900" indent="-342900">
              <a:buFont typeface="Arial" panose="020B0604020202020204" pitchFamily="34" charset="0"/>
              <a:buChar char="•"/>
            </a:pPr>
            <a:r>
              <a:rPr lang="de-AT" dirty="0" err="1">
                <a:solidFill>
                  <a:schemeClr val="tx1"/>
                </a:solidFill>
              </a:rPr>
              <a:t>It</a:t>
            </a:r>
            <a:r>
              <a:rPr lang="de-AT" dirty="0">
                <a:solidFill>
                  <a:schemeClr val="tx1"/>
                </a:solidFill>
              </a:rPr>
              <a:t> </a:t>
            </a:r>
            <a:r>
              <a:rPr lang="de-AT" dirty="0" err="1">
                <a:solidFill>
                  <a:schemeClr val="tx1"/>
                </a:solidFill>
              </a:rPr>
              <a:t>is</a:t>
            </a:r>
            <a:r>
              <a:rPr lang="de-AT" dirty="0">
                <a:solidFill>
                  <a:schemeClr val="tx1"/>
                </a:solidFill>
              </a:rPr>
              <a:t> a </a:t>
            </a:r>
            <a:r>
              <a:rPr lang="de-AT" dirty="0" err="1">
                <a:solidFill>
                  <a:schemeClr val="tx1"/>
                </a:solidFill>
              </a:rPr>
              <a:t>worthwhile</a:t>
            </a:r>
            <a:r>
              <a:rPr lang="de-AT" dirty="0">
                <a:solidFill>
                  <a:schemeClr val="tx1"/>
                </a:solidFill>
              </a:rPr>
              <a:t> </a:t>
            </a:r>
            <a:r>
              <a:rPr lang="de-AT" dirty="0" err="1">
                <a:solidFill>
                  <a:schemeClr val="tx1"/>
                </a:solidFill>
              </a:rPr>
              <a:t>challenge</a:t>
            </a:r>
            <a:r>
              <a:rPr lang="de-AT" dirty="0">
                <a:solidFill>
                  <a:schemeClr val="tx1"/>
                </a:solidFill>
              </a:rPr>
              <a:t> </a:t>
            </a:r>
            <a:r>
              <a:rPr lang="de-AT" dirty="0" err="1">
                <a:solidFill>
                  <a:schemeClr val="tx1"/>
                </a:solidFill>
              </a:rPr>
              <a:t>merging</a:t>
            </a:r>
            <a:r>
              <a:rPr lang="de-AT" dirty="0">
                <a:solidFill>
                  <a:schemeClr val="tx1"/>
                </a:solidFill>
              </a:rPr>
              <a:t> </a:t>
            </a:r>
            <a:r>
              <a:rPr lang="de-AT" dirty="0" err="1">
                <a:solidFill>
                  <a:schemeClr val="tx1"/>
                </a:solidFill>
              </a:rPr>
              <a:t>counselling</a:t>
            </a:r>
            <a:r>
              <a:rPr lang="de-AT" dirty="0">
                <a:solidFill>
                  <a:schemeClr val="tx1"/>
                </a:solidFill>
              </a:rPr>
              <a:t> and </a:t>
            </a:r>
            <a:r>
              <a:rPr lang="de-AT" dirty="0" err="1">
                <a:solidFill>
                  <a:schemeClr val="tx1"/>
                </a:solidFill>
              </a:rPr>
              <a:t>learning</a:t>
            </a:r>
            <a:r>
              <a:rPr lang="de-AT" dirty="0">
                <a:solidFill>
                  <a:schemeClr val="tx1"/>
                </a:solidFill>
              </a:rPr>
              <a:t> </a:t>
            </a:r>
            <a:r>
              <a:rPr lang="de-AT" dirty="0" err="1">
                <a:solidFill>
                  <a:schemeClr val="tx1"/>
                </a:solidFill>
              </a:rPr>
              <a:t>opportunities</a:t>
            </a:r>
            <a:r>
              <a:rPr lang="de-AT" dirty="0">
                <a:solidFill>
                  <a:schemeClr val="tx1"/>
                </a:solidFill>
              </a:rPr>
              <a:t> </a:t>
            </a:r>
            <a:r>
              <a:rPr lang="de-AT" dirty="0" err="1">
                <a:solidFill>
                  <a:schemeClr val="tx1"/>
                </a:solidFill>
              </a:rPr>
              <a:t>accompanying</a:t>
            </a:r>
            <a:r>
              <a:rPr lang="de-AT" dirty="0">
                <a:solidFill>
                  <a:schemeClr val="tx1"/>
                </a:solidFill>
              </a:rPr>
              <a:t> </a:t>
            </a:r>
            <a:r>
              <a:rPr lang="de-AT" dirty="0" err="1">
                <a:solidFill>
                  <a:schemeClr val="tx1"/>
                </a:solidFill>
              </a:rPr>
              <a:t>employees</a:t>
            </a:r>
            <a:r>
              <a:rPr lang="de-AT" dirty="0">
                <a:solidFill>
                  <a:schemeClr val="tx1"/>
                </a:solidFill>
              </a:rPr>
              <a:t> in </a:t>
            </a:r>
            <a:r>
              <a:rPr lang="de-AT" dirty="0" err="1">
                <a:solidFill>
                  <a:schemeClr val="tx1"/>
                </a:solidFill>
              </a:rPr>
              <a:t>their</a:t>
            </a:r>
            <a:r>
              <a:rPr lang="de-AT" dirty="0">
                <a:solidFill>
                  <a:schemeClr val="tx1"/>
                </a:solidFill>
              </a:rPr>
              <a:t> </a:t>
            </a:r>
            <a:r>
              <a:rPr lang="de-AT" dirty="0" err="1">
                <a:solidFill>
                  <a:schemeClr val="tx1"/>
                </a:solidFill>
              </a:rPr>
              <a:t>career</a:t>
            </a:r>
            <a:r>
              <a:rPr lang="de-AT" dirty="0">
                <a:solidFill>
                  <a:schemeClr val="tx1"/>
                </a:solidFill>
              </a:rPr>
              <a:t> </a:t>
            </a:r>
            <a:r>
              <a:rPr lang="de-AT" dirty="0" err="1">
                <a:solidFill>
                  <a:schemeClr val="tx1"/>
                </a:solidFill>
              </a:rPr>
              <a:t>development</a:t>
            </a:r>
            <a:r>
              <a:rPr lang="de-AT" dirty="0">
                <a:solidFill>
                  <a:schemeClr val="tx1"/>
                </a:solidFill>
              </a:rPr>
              <a:t>  </a:t>
            </a:r>
            <a:r>
              <a:rPr lang="de-AT" dirty="0" err="1">
                <a:solidFill>
                  <a:schemeClr val="tx1"/>
                </a:solidFill>
              </a:rPr>
              <a:t>throughout</a:t>
            </a:r>
            <a:r>
              <a:rPr lang="de-AT" dirty="0">
                <a:solidFill>
                  <a:schemeClr val="tx1"/>
                </a:solidFill>
              </a:rPr>
              <a:t> </a:t>
            </a:r>
            <a:r>
              <a:rPr lang="de-AT" dirty="0" err="1">
                <a:solidFill>
                  <a:schemeClr val="tx1"/>
                </a:solidFill>
              </a:rPr>
              <a:t>their</a:t>
            </a:r>
            <a:r>
              <a:rPr lang="de-AT" dirty="0">
                <a:solidFill>
                  <a:schemeClr val="tx1"/>
                </a:solidFill>
              </a:rPr>
              <a:t> </a:t>
            </a:r>
            <a:r>
              <a:rPr lang="de-AT" dirty="0" err="1">
                <a:solidFill>
                  <a:schemeClr val="tx1"/>
                </a:solidFill>
              </a:rPr>
              <a:t>affiliation</a:t>
            </a:r>
            <a:r>
              <a:rPr lang="de-AT" dirty="0">
                <a:solidFill>
                  <a:schemeClr val="tx1"/>
                </a:solidFill>
              </a:rPr>
              <a:t> </a:t>
            </a:r>
            <a:r>
              <a:rPr lang="de-AT" dirty="0" err="1">
                <a:solidFill>
                  <a:schemeClr val="tx1"/>
                </a:solidFill>
              </a:rPr>
              <a:t>to</a:t>
            </a:r>
            <a:r>
              <a:rPr lang="de-AT" dirty="0">
                <a:solidFill>
                  <a:schemeClr val="tx1"/>
                </a:solidFill>
              </a:rPr>
              <a:t> a </a:t>
            </a:r>
            <a:r>
              <a:rPr lang="de-AT" dirty="0" err="1">
                <a:solidFill>
                  <a:schemeClr val="tx1"/>
                </a:solidFill>
              </a:rPr>
              <a:t>company</a:t>
            </a:r>
            <a:r>
              <a:rPr lang="de-AT" dirty="0">
                <a:solidFill>
                  <a:schemeClr val="tx1"/>
                </a:solidFill>
              </a:rPr>
              <a:t>.</a:t>
            </a:r>
          </a:p>
        </p:txBody>
      </p:sp>
      <p:sp>
        <p:nvSpPr>
          <p:cNvPr id="4" name="Fußzeilenplatzhalter 3">
            <a:extLst>
              <a:ext uri="{FF2B5EF4-FFF2-40B4-BE49-F238E27FC236}">
                <a16:creationId xmlns:a16="http://schemas.microsoft.com/office/drawing/2014/main" id="{6EFFA163-8EE7-43A9-9B79-8E1A818509E8}"/>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94470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lstStyle/>
          <a:p>
            <a:r>
              <a:rPr lang="en-US" dirty="0"/>
              <a:t>Thank you for </a:t>
            </a:r>
            <a:br>
              <a:rPr lang="en-US" dirty="0"/>
            </a:br>
            <a:r>
              <a:rPr lang="en-US" dirty="0"/>
              <a:t>the Attention. </a:t>
            </a:r>
            <a:br>
              <a:rPr lang="en-US" dirty="0"/>
            </a:br>
            <a:r>
              <a:rPr lang="en-US" dirty="0"/>
              <a:t>Questions?</a:t>
            </a:r>
            <a:endParaRPr lang="lt-LT"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57551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6A2F47-29C7-408F-976E-0A3AB647FD32}"/>
              </a:ext>
            </a:extLst>
          </p:cNvPr>
          <p:cNvSpPr>
            <a:spLocks noGrp="1"/>
          </p:cNvSpPr>
          <p:nvPr>
            <p:ph type="title"/>
          </p:nvPr>
        </p:nvSpPr>
        <p:spPr/>
        <p:txBody>
          <a:bodyPr>
            <a:normAutofit fontScale="90000"/>
          </a:bodyPr>
          <a:lstStyle/>
          <a:p>
            <a:r>
              <a:rPr lang="nl-NL" dirty="0"/>
              <a:t>De leerdoelen van deze sessie
</a:t>
            </a:r>
            <a:endParaRPr lang="de-AT" dirty="0"/>
          </a:p>
        </p:txBody>
      </p:sp>
      <p:sp>
        <p:nvSpPr>
          <p:cNvPr id="3" name="Fußzeilenplatzhalter 2">
            <a:extLst>
              <a:ext uri="{FF2B5EF4-FFF2-40B4-BE49-F238E27FC236}">
                <a16:creationId xmlns:a16="http://schemas.microsoft.com/office/drawing/2014/main" id="{2036DBF8-C2BD-498C-9D9F-6A8EF8FDD602}"/>
              </a:ext>
            </a:extLst>
          </p:cNvPr>
          <p:cNvSpPr>
            <a:spLocks noGrp="1"/>
          </p:cNvSpPr>
          <p:nvPr>
            <p:ph type="ftr" sz="quarter" idx="11"/>
          </p:nvPr>
        </p:nvSpPr>
        <p:spPr/>
        <p:txBody>
          <a:bodyPr/>
          <a:lstStyle/>
          <a:p>
            <a:r>
              <a:rPr lang="lt-LT"/>
              <a:t>connect-erasmus.eu</a:t>
            </a:r>
          </a:p>
        </p:txBody>
      </p:sp>
      <p:sp>
        <p:nvSpPr>
          <p:cNvPr id="5" name="Textplatzhalter 4">
            <a:extLst>
              <a:ext uri="{FF2B5EF4-FFF2-40B4-BE49-F238E27FC236}">
                <a16:creationId xmlns:a16="http://schemas.microsoft.com/office/drawing/2014/main" id="{E3B556BF-5C2B-4B16-B833-8E45DE4FF899}"/>
              </a:ext>
            </a:extLst>
          </p:cNvPr>
          <p:cNvSpPr>
            <a:spLocks noGrp="1"/>
          </p:cNvSpPr>
          <p:nvPr>
            <p:ph type="body" sz="quarter" idx="12"/>
          </p:nvPr>
        </p:nvSpPr>
        <p:spPr>
          <a:xfrm>
            <a:off x="838200" y="1823736"/>
            <a:ext cx="10190162" cy="880901"/>
          </a:xfrm>
        </p:spPr>
        <p:txBody>
          <a:bodyPr>
            <a:normAutofit fontScale="92500" lnSpcReduction="20000"/>
          </a:bodyPr>
          <a:lstStyle/>
          <a:p>
            <a:pPr marL="342900" indent="-342900">
              <a:buFont typeface="Arial" panose="020B0604020202020204" pitchFamily="34" charset="0"/>
              <a:buChar char="•"/>
            </a:pPr>
            <a:r>
              <a:rPr lang="nl-NL" dirty="0">
                <a:solidFill>
                  <a:schemeClr val="tx1"/>
                </a:solidFill>
              </a:rPr>
              <a:t>Leg de voorwaarden uit van individualisering van HRD
Beschrijf relevante methoden gericht op geïndividualiseerde loopbaanontwikkeling in organisaties</a:t>
            </a:r>
            <a:endParaRPr lang="de-AT" dirty="0">
              <a:solidFill>
                <a:schemeClr val="tx1"/>
              </a:solidFill>
            </a:endParaRPr>
          </a:p>
        </p:txBody>
      </p:sp>
    </p:spTree>
    <p:extLst>
      <p:ext uri="{BB962C8B-B14F-4D97-AF65-F5344CB8AC3E}">
        <p14:creationId xmlns:p14="http://schemas.microsoft.com/office/powerpoint/2010/main" val="211632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FFD49-F04D-465B-843F-7EDE578DCB1C}"/>
              </a:ext>
            </a:extLst>
          </p:cNvPr>
          <p:cNvSpPr>
            <a:spLocks noGrp="1"/>
          </p:cNvSpPr>
          <p:nvPr>
            <p:ph type="title"/>
          </p:nvPr>
        </p:nvSpPr>
        <p:spPr>
          <a:xfrm>
            <a:off x="839787" y="2448909"/>
            <a:ext cx="10504487" cy="706821"/>
          </a:xfrm>
        </p:spPr>
        <p:txBody>
          <a:bodyPr>
            <a:normAutofit/>
          </a:bodyPr>
          <a:lstStyle/>
          <a:p>
            <a:r>
              <a:rPr lang="de-AT" sz="2800" dirty="0"/>
              <a:t>Peter Senge: The </a:t>
            </a:r>
            <a:r>
              <a:rPr lang="de-AT" sz="2800" dirty="0" err="1"/>
              <a:t>fifth</a:t>
            </a:r>
            <a:r>
              <a:rPr lang="de-AT" sz="2800" dirty="0"/>
              <a:t> </a:t>
            </a:r>
            <a:r>
              <a:rPr lang="de-AT" sz="2800" dirty="0" err="1"/>
              <a:t>discipline</a:t>
            </a:r>
            <a:r>
              <a:rPr lang="de-AT" sz="2800" dirty="0"/>
              <a:t> (Senge, 1990)</a:t>
            </a:r>
          </a:p>
        </p:txBody>
      </p:sp>
      <p:sp>
        <p:nvSpPr>
          <p:cNvPr id="3" name="Textplatzhalter 2">
            <a:extLst>
              <a:ext uri="{FF2B5EF4-FFF2-40B4-BE49-F238E27FC236}">
                <a16:creationId xmlns:a16="http://schemas.microsoft.com/office/drawing/2014/main" id="{013E70B2-AFBA-447A-8182-315CEE9236F9}"/>
              </a:ext>
            </a:extLst>
          </p:cNvPr>
          <p:cNvSpPr>
            <a:spLocks noGrp="1"/>
          </p:cNvSpPr>
          <p:nvPr>
            <p:ph type="body" idx="1"/>
          </p:nvPr>
        </p:nvSpPr>
        <p:spPr>
          <a:xfrm>
            <a:off x="934381" y="3284482"/>
            <a:ext cx="11089453" cy="2559269"/>
          </a:xfrm>
        </p:spPr>
        <p:txBody>
          <a:bodyPr/>
          <a:lstStyle/>
          <a:p>
            <a:r>
              <a:rPr lang="nl-NL" dirty="0">
                <a:solidFill>
                  <a:schemeClr val="tx1"/>
                </a:solidFill>
              </a:rPr>
              <a:t>Dit boek is van grote invloed geweest op het </a:t>
            </a:r>
            <a:r>
              <a:rPr lang="nl-NL" dirty="0" err="1">
                <a:solidFill>
                  <a:schemeClr val="tx1"/>
                </a:solidFill>
              </a:rPr>
              <a:t>herdefinieren</a:t>
            </a:r>
            <a:r>
              <a:rPr lang="nl-NL" dirty="0">
                <a:solidFill>
                  <a:schemeClr val="tx1"/>
                </a:solidFill>
              </a:rPr>
              <a:t> van human resource management in ondernemingen. Het uitgangspunt ervan was de ontwikkeling van innovatieve benaderingen die het leervermogen van individuen, teams en organisaties vergroten en zo de complexiteit en dynamiek van de omgeving van de organisatie als uitgangspunt nemen.</a:t>
            </a:r>
          </a:p>
          <a:p>
            <a:endParaRPr lang="de-AT" dirty="0"/>
          </a:p>
          <a:p>
            <a:r>
              <a:rPr lang="nl-NL" dirty="0" err="1">
                <a:solidFill>
                  <a:schemeClr val="tx1"/>
                </a:solidFill>
              </a:rPr>
              <a:t>Senge</a:t>
            </a:r>
            <a:r>
              <a:rPr lang="nl-NL" dirty="0">
                <a:solidFill>
                  <a:schemeClr val="tx1"/>
                </a:solidFill>
              </a:rPr>
              <a:t> ontwikkelde daarmee een </a:t>
            </a:r>
            <a:r>
              <a:rPr lang="nl-NL" dirty="0">
                <a:solidFill>
                  <a:srgbClr val="00B050"/>
                </a:solidFill>
              </a:rPr>
              <a:t>systemische</a:t>
            </a:r>
            <a:r>
              <a:rPr lang="nl-NL" dirty="0">
                <a:solidFill>
                  <a:schemeClr val="tx1"/>
                </a:solidFill>
              </a:rPr>
              <a:t> benadering van organisatiemanagement.
</a:t>
            </a:r>
            <a:endParaRPr lang="de-AT" dirty="0">
              <a:solidFill>
                <a:schemeClr val="tx1"/>
              </a:solidFill>
            </a:endParaRPr>
          </a:p>
        </p:txBody>
      </p:sp>
      <p:sp>
        <p:nvSpPr>
          <p:cNvPr id="4" name="Fußzeilenplatzhalter 3">
            <a:extLst>
              <a:ext uri="{FF2B5EF4-FFF2-40B4-BE49-F238E27FC236}">
                <a16:creationId xmlns:a16="http://schemas.microsoft.com/office/drawing/2014/main" id="{F3BC4C4D-8DAF-4611-B5B6-C28C91860B5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12536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FFD49-F04D-465B-843F-7EDE578DCB1C}"/>
              </a:ext>
            </a:extLst>
          </p:cNvPr>
          <p:cNvSpPr>
            <a:spLocks noGrp="1"/>
          </p:cNvSpPr>
          <p:nvPr>
            <p:ph type="title"/>
          </p:nvPr>
        </p:nvSpPr>
        <p:spPr>
          <a:xfrm>
            <a:off x="771650" y="2362200"/>
            <a:ext cx="10504487" cy="1066800"/>
          </a:xfrm>
        </p:spPr>
        <p:txBody>
          <a:bodyPr>
            <a:normAutofit/>
          </a:bodyPr>
          <a:lstStyle/>
          <a:p>
            <a:r>
              <a:rPr lang="de-AT" sz="2800" dirty="0"/>
              <a:t>Peter Senge </a:t>
            </a:r>
            <a:r>
              <a:rPr lang="nl-NL" sz="2800" dirty="0"/>
              <a:t>verdeelt de opdracht van het management in vijf disciplines</a:t>
            </a:r>
            <a:endParaRPr lang="de-AT" sz="2800" dirty="0"/>
          </a:p>
        </p:txBody>
      </p:sp>
      <p:sp>
        <p:nvSpPr>
          <p:cNvPr id="4" name="Fußzeilenplatzhalter 3">
            <a:extLst>
              <a:ext uri="{FF2B5EF4-FFF2-40B4-BE49-F238E27FC236}">
                <a16:creationId xmlns:a16="http://schemas.microsoft.com/office/drawing/2014/main" id="{F3BC4C4D-8DAF-4611-B5B6-C28C91860B5B}"/>
              </a:ext>
            </a:extLst>
          </p:cNvPr>
          <p:cNvSpPr>
            <a:spLocks noGrp="1"/>
          </p:cNvSpPr>
          <p:nvPr>
            <p:ph type="ftr" sz="quarter" idx="11"/>
          </p:nvPr>
        </p:nvSpPr>
        <p:spPr/>
        <p:txBody>
          <a:bodyPr/>
          <a:lstStyle/>
          <a:p>
            <a:r>
              <a:rPr lang="lt-LT"/>
              <a:t>connect-erasmus.eu</a:t>
            </a:r>
          </a:p>
        </p:txBody>
      </p:sp>
      <p:sp>
        <p:nvSpPr>
          <p:cNvPr id="5" name="Ellipse 4">
            <a:extLst>
              <a:ext uri="{FF2B5EF4-FFF2-40B4-BE49-F238E27FC236}">
                <a16:creationId xmlns:a16="http://schemas.microsoft.com/office/drawing/2014/main" id="{519B7A82-99FA-452C-B7CA-A4026EF2C4DE}"/>
              </a:ext>
            </a:extLst>
          </p:cNvPr>
          <p:cNvSpPr/>
          <p:nvPr/>
        </p:nvSpPr>
        <p:spPr>
          <a:xfrm>
            <a:off x="805718" y="3439300"/>
            <a:ext cx="10436350" cy="244897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Systems</a:t>
            </a:r>
          </a:p>
        </p:txBody>
      </p:sp>
      <p:sp>
        <p:nvSpPr>
          <p:cNvPr id="7" name="Textfeld 6">
            <a:extLst>
              <a:ext uri="{FF2B5EF4-FFF2-40B4-BE49-F238E27FC236}">
                <a16:creationId xmlns:a16="http://schemas.microsoft.com/office/drawing/2014/main" id="{D703779C-9031-4F34-85FB-0334D09CB2E1}"/>
              </a:ext>
            </a:extLst>
          </p:cNvPr>
          <p:cNvSpPr txBox="1"/>
          <p:nvPr/>
        </p:nvSpPr>
        <p:spPr>
          <a:xfrm>
            <a:off x="3384332" y="3578666"/>
            <a:ext cx="5570482" cy="646331"/>
          </a:xfrm>
          <a:prstGeom prst="rect">
            <a:avLst/>
          </a:prstGeom>
          <a:noFill/>
        </p:spPr>
        <p:txBody>
          <a:bodyPr wrap="square" rtlCol="0">
            <a:spAutoFit/>
          </a:bodyPr>
          <a:lstStyle/>
          <a:p>
            <a:r>
              <a:rPr lang="nl-NL" dirty="0"/>
              <a:t>Systeembenadering (als overkoepelend principe) 
</a:t>
            </a:r>
            <a:endParaRPr lang="de-AT" dirty="0"/>
          </a:p>
        </p:txBody>
      </p:sp>
      <p:sp>
        <p:nvSpPr>
          <p:cNvPr id="8" name="Rechteck: abgerundete Ecken 7">
            <a:extLst>
              <a:ext uri="{FF2B5EF4-FFF2-40B4-BE49-F238E27FC236}">
                <a16:creationId xmlns:a16="http://schemas.microsoft.com/office/drawing/2014/main" id="{7B5FE0C9-8961-48A7-8DEA-58D9FF93793A}"/>
              </a:ext>
            </a:extLst>
          </p:cNvPr>
          <p:cNvSpPr/>
          <p:nvPr/>
        </p:nvSpPr>
        <p:spPr>
          <a:xfrm>
            <a:off x="2648607" y="4026933"/>
            <a:ext cx="2942067" cy="6974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err="1">
                <a:solidFill>
                  <a:schemeClr val="tx1"/>
                </a:solidFill>
              </a:rPr>
              <a:t>Persoonlijk</a:t>
            </a:r>
            <a:r>
              <a:rPr lang="de-AT" dirty="0">
                <a:solidFill>
                  <a:schemeClr val="tx1"/>
                </a:solidFill>
              </a:rPr>
              <a:t> </a:t>
            </a:r>
            <a:r>
              <a:rPr lang="de-AT" dirty="0" err="1">
                <a:solidFill>
                  <a:schemeClr val="tx1"/>
                </a:solidFill>
              </a:rPr>
              <a:t>meesterschap</a:t>
            </a:r>
            <a:endParaRPr lang="de-AT" dirty="0">
              <a:solidFill>
                <a:schemeClr val="tx1"/>
              </a:solidFill>
            </a:endParaRPr>
          </a:p>
        </p:txBody>
      </p:sp>
      <p:sp>
        <p:nvSpPr>
          <p:cNvPr id="9" name="Rechteck: abgerundete Ecken 8">
            <a:extLst>
              <a:ext uri="{FF2B5EF4-FFF2-40B4-BE49-F238E27FC236}">
                <a16:creationId xmlns:a16="http://schemas.microsoft.com/office/drawing/2014/main" id="{E94C63D1-BF7C-4E57-A068-EB6FED276E0E}"/>
              </a:ext>
            </a:extLst>
          </p:cNvPr>
          <p:cNvSpPr/>
          <p:nvPr/>
        </p:nvSpPr>
        <p:spPr>
          <a:xfrm>
            <a:off x="6352674" y="4026932"/>
            <a:ext cx="2812347" cy="69746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Mentale </a:t>
            </a:r>
            <a:r>
              <a:rPr lang="de-AT" dirty="0" err="1">
                <a:solidFill>
                  <a:schemeClr val="tx1"/>
                </a:solidFill>
              </a:rPr>
              <a:t>modellen</a:t>
            </a:r>
            <a:endParaRPr lang="de-AT" dirty="0">
              <a:solidFill>
                <a:schemeClr val="tx1"/>
              </a:solidFill>
            </a:endParaRPr>
          </a:p>
        </p:txBody>
      </p:sp>
      <p:sp>
        <p:nvSpPr>
          <p:cNvPr id="10" name="Rechteck: abgerundete Ecken 9">
            <a:extLst>
              <a:ext uri="{FF2B5EF4-FFF2-40B4-BE49-F238E27FC236}">
                <a16:creationId xmlns:a16="http://schemas.microsoft.com/office/drawing/2014/main" id="{BEE82774-2698-461C-991B-E031B6610DBB}"/>
              </a:ext>
            </a:extLst>
          </p:cNvPr>
          <p:cNvSpPr/>
          <p:nvPr/>
        </p:nvSpPr>
        <p:spPr>
          <a:xfrm>
            <a:off x="2648606" y="4823388"/>
            <a:ext cx="2942067" cy="697468"/>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err="1">
                <a:solidFill>
                  <a:schemeClr val="tx1"/>
                </a:solidFill>
              </a:rPr>
              <a:t>Gedeelde</a:t>
            </a:r>
            <a:r>
              <a:rPr lang="de-AT" dirty="0">
                <a:solidFill>
                  <a:schemeClr val="tx1"/>
                </a:solidFill>
              </a:rPr>
              <a:t> </a:t>
            </a:r>
            <a:r>
              <a:rPr lang="de-AT" dirty="0" err="1">
                <a:solidFill>
                  <a:schemeClr val="tx1"/>
                </a:solidFill>
              </a:rPr>
              <a:t>visie</a:t>
            </a:r>
            <a:endParaRPr lang="de-AT" dirty="0">
              <a:solidFill>
                <a:schemeClr val="tx1"/>
              </a:solidFill>
            </a:endParaRPr>
          </a:p>
        </p:txBody>
      </p:sp>
      <p:sp>
        <p:nvSpPr>
          <p:cNvPr id="11" name="Rechteck: abgerundete Ecken 10">
            <a:extLst>
              <a:ext uri="{FF2B5EF4-FFF2-40B4-BE49-F238E27FC236}">
                <a16:creationId xmlns:a16="http://schemas.microsoft.com/office/drawing/2014/main" id="{F8F8AA5C-0F7E-42F1-A3DD-076C671F66DE}"/>
              </a:ext>
            </a:extLst>
          </p:cNvPr>
          <p:cNvSpPr/>
          <p:nvPr/>
        </p:nvSpPr>
        <p:spPr>
          <a:xfrm>
            <a:off x="6352674" y="4806982"/>
            <a:ext cx="2738774" cy="713874"/>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a:p>
            <a:pPr algn="ctr"/>
            <a:endParaRPr lang="de-AT" dirty="0"/>
          </a:p>
          <a:p>
            <a:pPr algn="ctr"/>
            <a:r>
              <a:rPr lang="de-AT" dirty="0">
                <a:solidFill>
                  <a:schemeClr val="tx1"/>
                </a:solidFill>
              </a:rPr>
              <a:t>Team </a:t>
            </a:r>
            <a:r>
              <a:rPr lang="de-AT" dirty="0" err="1">
                <a:solidFill>
                  <a:schemeClr val="tx1"/>
                </a:solidFill>
              </a:rPr>
              <a:t>leren</a:t>
            </a:r>
            <a:r>
              <a:rPr lang="de-AT" dirty="0">
                <a:solidFill>
                  <a:schemeClr val="tx1"/>
                </a:solidFill>
              </a:rPr>
              <a:t>
</a:t>
            </a:r>
          </a:p>
          <a:p>
            <a:pPr algn="ctr"/>
            <a:endParaRPr lang="de-AT" dirty="0"/>
          </a:p>
        </p:txBody>
      </p:sp>
      <p:sp>
        <p:nvSpPr>
          <p:cNvPr id="12" name="Textfeld 11">
            <a:extLst>
              <a:ext uri="{FF2B5EF4-FFF2-40B4-BE49-F238E27FC236}">
                <a16:creationId xmlns:a16="http://schemas.microsoft.com/office/drawing/2014/main" id="{AC3FCB30-A1F2-4CE3-ADE9-E13560377652}"/>
              </a:ext>
            </a:extLst>
          </p:cNvPr>
          <p:cNvSpPr txBox="1"/>
          <p:nvPr/>
        </p:nvSpPr>
        <p:spPr>
          <a:xfrm>
            <a:off x="4923826" y="5531156"/>
            <a:ext cx="1936749" cy="646331"/>
          </a:xfrm>
          <a:prstGeom prst="rect">
            <a:avLst/>
          </a:prstGeom>
          <a:noFill/>
        </p:spPr>
        <p:txBody>
          <a:bodyPr wrap="none" rtlCol="0">
            <a:spAutoFit/>
          </a:bodyPr>
          <a:lstStyle/>
          <a:p>
            <a:r>
              <a:rPr lang="de-AT" dirty="0"/>
              <a:t>4 </a:t>
            </a:r>
            <a:r>
              <a:rPr lang="de-AT" dirty="0" err="1"/>
              <a:t>Kerndisciplines</a:t>
            </a:r>
            <a:r>
              <a:rPr lang="de-AT" dirty="0"/>
              <a:t>
</a:t>
            </a:r>
          </a:p>
        </p:txBody>
      </p:sp>
    </p:spTree>
    <p:extLst>
      <p:ext uri="{BB962C8B-B14F-4D97-AF65-F5344CB8AC3E}">
        <p14:creationId xmlns:p14="http://schemas.microsoft.com/office/powerpoint/2010/main" val="325682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070718E-AEED-4DDC-897C-E8EBEFA02CB5}"/>
              </a:ext>
            </a:extLst>
          </p:cNvPr>
          <p:cNvSpPr>
            <a:spLocks noGrp="1"/>
          </p:cNvSpPr>
          <p:nvPr>
            <p:ph type="ftr" sz="quarter" idx="11"/>
          </p:nvPr>
        </p:nvSpPr>
        <p:spPr/>
        <p:txBody>
          <a:bodyPr/>
          <a:lstStyle/>
          <a:p>
            <a:r>
              <a:rPr lang="lt-LT"/>
              <a:t>connect-erasmus.eu</a:t>
            </a:r>
          </a:p>
        </p:txBody>
      </p:sp>
      <p:sp>
        <p:nvSpPr>
          <p:cNvPr id="3" name="Titel 2">
            <a:extLst>
              <a:ext uri="{FF2B5EF4-FFF2-40B4-BE49-F238E27FC236}">
                <a16:creationId xmlns:a16="http://schemas.microsoft.com/office/drawing/2014/main" id="{142F9688-B766-423F-B217-3FBC5A53E91B}"/>
              </a:ext>
            </a:extLst>
          </p:cNvPr>
          <p:cNvSpPr>
            <a:spLocks noGrp="1"/>
          </p:cNvSpPr>
          <p:nvPr>
            <p:ph type="title"/>
          </p:nvPr>
        </p:nvSpPr>
        <p:spPr>
          <a:xfrm>
            <a:off x="839788" y="178676"/>
            <a:ext cx="6118060" cy="1314845"/>
          </a:xfrm>
        </p:spPr>
        <p:txBody>
          <a:bodyPr>
            <a:normAutofit/>
          </a:bodyPr>
          <a:lstStyle/>
          <a:p>
            <a:r>
              <a:rPr lang="de-AT" dirty="0" err="1"/>
              <a:t>Systeembenadering</a:t>
            </a:r>
            <a:endParaRPr lang="de-AT" dirty="0"/>
          </a:p>
        </p:txBody>
      </p:sp>
      <p:sp>
        <p:nvSpPr>
          <p:cNvPr id="4" name="Textplatzhalter 3">
            <a:extLst>
              <a:ext uri="{FF2B5EF4-FFF2-40B4-BE49-F238E27FC236}">
                <a16:creationId xmlns:a16="http://schemas.microsoft.com/office/drawing/2014/main" id="{09E4CFB0-7D50-4EB7-B86D-3756E57F04DD}"/>
              </a:ext>
            </a:extLst>
          </p:cNvPr>
          <p:cNvSpPr>
            <a:spLocks noGrp="1"/>
          </p:cNvSpPr>
          <p:nvPr>
            <p:ph type="body" sz="half" idx="2"/>
          </p:nvPr>
        </p:nvSpPr>
        <p:spPr/>
        <p:txBody>
          <a:bodyPr>
            <a:normAutofit/>
          </a:bodyPr>
          <a:lstStyle/>
          <a:p>
            <a:r>
              <a:rPr lang="nl-NL" i="1" dirty="0">
                <a:solidFill>
                  <a:schemeClr val="tx1"/>
                </a:solidFill>
              </a:rPr>
              <a:t>Naarmate de wereld meer en meer met elkaar verbonden raakt en de economie steeds complexer en dynamischer wordt, moet het werk "leerzamer" worden.
</a:t>
            </a:r>
            <a:r>
              <a:rPr lang="nl-NL" i="1" dirty="0" err="1">
                <a:solidFill>
                  <a:schemeClr val="tx1"/>
                </a:solidFill>
              </a:rPr>
              <a:t>Senge</a:t>
            </a:r>
            <a:r>
              <a:rPr lang="nl-NL" i="1" dirty="0">
                <a:solidFill>
                  <a:schemeClr val="tx1"/>
                </a:solidFill>
              </a:rPr>
              <a:t> ontwikkelde een visie waarin het collectieve streven wordt vrijgemaakt en mensen continue blijven leren. 
</a:t>
            </a:r>
            <a:endParaRPr lang="de-AT" dirty="0">
              <a:solidFill>
                <a:schemeClr val="tx1"/>
              </a:solidFill>
            </a:endParaRPr>
          </a:p>
        </p:txBody>
      </p:sp>
      <p:sp>
        <p:nvSpPr>
          <p:cNvPr id="5" name="Ellipse 4">
            <a:extLst>
              <a:ext uri="{FF2B5EF4-FFF2-40B4-BE49-F238E27FC236}">
                <a16:creationId xmlns:a16="http://schemas.microsoft.com/office/drawing/2014/main" id="{8F371529-FC7B-4EB1-896C-340C8273EB23}"/>
              </a:ext>
            </a:extLst>
          </p:cNvPr>
          <p:cNvSpPr/>
          <p:nvPr/>
        </p:nvSpPr>
        <p:spPr>
          <a:xfrm>
            <a:off x="6585284" y="2430379"/>
            <a:ext cx="4766929" cy="213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De systemische benadering is de overkoepelende discipline.
</a:t>
            </a:r>
            <a:r>
              <a:rPr lang="nl-NL" dirty="0" err="1">
                <a:solidFill>
                  <a:schemeClr val="tx1"/>
                </a:solidFill>
              </a:rPr>
              <a:t>Senge</a:t>
            </a:r>
            <a:r>
              <a:rPr lang="nl-NL" dirty="0">
                <a:solidFill>
                  <a:schemeClr val="tx1"/>
                </a:solidFill>
              </a:rPr>
              <a:t> begint zijn betoog vanuit deze benadering.
</a:t>
            </a:r>
            <a:endParaRPr lang="de-AT" dirty="0">
              <a:solidFill>
                <a:schemeClr val="tx1"/>
              </a:solidFill>
            </a:endParaRPr>
          </a:p>
        </p:txBody>
      </p:sp>
    </p:spTree>
    <p:extLst>
      <p:ext uri="{BB962C8B-B14F-4D97-AF65-F5344CB8AC3E}">
        <p14:creationId xmlns:p14="http://schemas.microsoft.com/office/powerpoint/2010/main" val="507601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070718E-AEED-4DDC-897C-E8EBEFA02CB5}"/>
              </a:ext>
            </a:extLst>
          </p:cNvPr>
          <p:cNvSpPr>
            <a:spLocks noGrp="1"/>
          </p:cNvSpPr>
          <p:nvPr>
            <p:ph type="ftr" sz="quarter" idx="11"/>
          </p:nvPr>
        </p:nvSpPr>
        <p:spPr/>
        <p:txBody>
          <a:bodyPr/>
          <a:lstStyle/>
          <a:p>
            <a:r>
              <a:rPr lang="lt-LT"/>
              <a:t>connect-erasmus.eu</a:t>
            </a:r>
          </a:p>
        </p:txBody>
      </p:sp>
      <p:sp>
        <p:nvSpPr>
          <p:cNvPr id="3" name="Titel 2">
            <a:extLst>
              <a:ext uri="{FF2B5EF4-FFF2-40B4-BE49-F238E27FC236}">
                <a16:creationId xmlns:a16="http://schemas.microsoft.com/office/drawing/2014/main" id="{142F9688-B766-423F-B217-3FBC5A53E91B}"/>
              </a:ext>
            </a:extLst>
          </p:cNvPr>
          <p:cNvSpPr>
            <a:spLocks noGrp="1"/>
          </p:cNvSpPr>
          <p:nvPr>
            <p:ph type="title"/>
          </p:nvPr>
        </p:nvSpPr>
        <p:spPr>
          <a:xfrm>
            <a:off x="839788" y="765175"/>
            <a:ext cx="7116543" cy="728346"/>
          </a:xfrm>
        </p:spPr>
        <p:txBody>
          <a:bodyPr>
            <a:normAutofit fontScale="90000"/>
          </a:bodyPr>
          <a:lstStyle/>
          <a:p>
            <a:r>
              <a:rPr lang="de-AT" dirty="0" err="1"/>
              <a:t>Persoonlijk</a:t>
            </a:r>
            <a:r>
              <a:rPr lang="de-AT" dirty="0"/>
              <a:t> </a:t>
            </a:r>
            <a:r>
              <a:rPr lang="de-AT" dirty="0" err="1"/>
              <a:t>meesterschap</a:t>
            </a:r>
            <a:endParaRPr lang="de-AT" dirty="0"/>
          </a:p>
        </p:txBody>
      </p:sp>
      <p:sp>
        <p:nvSpPr>
          <p:cNvPr id="4" name="Textplatzhalter 3">
            <a:extLst>
              <a:ext uri="{FF2B5EF4-FFF2-40B4-BE49-F238E27FC236}">
                <a16:creationId xmlns:a16="http://schemas.microsoft.com/office/drawing/2014/main" id="{09E4CFB0-7D50-4EB7-B86D-3756E57F04DD}"/>
              </a:ext>
            </a:extLst>
          </p:cNvPr>
          <p:cNvSpPr>
            <a:spLocks noGrp="1"/>
          </p:cNvSpPr>
          <p:nvPr>
            <p:ph type="body" sz="half" idx="2"/>
          </p:nvPr>
        </p:nvSpPr>
        <p:spPr/>
        <p:txBody>
          <a:bodyPr>
            <a:normAutofit/>
          </a:bodyPr>
          <a:lstStyle/>
          <a:p>
            <a:r>
              <a:rPr lang="nl-NL" i="1" dirty="0">
                <a:solidFill>
                  <a:schemeClr val="tx1"/>
                </a:solidFill>
              </a:rPr>
              <a:t>Organisaties leren alleen door individuen die leren.
</a:t>
            </a:r>
            <a:endParaRPr lang="de-AT" i="1" dirty="0">
              <a:solidFill>
                <a:schemeClr val="tx1"/>
              </a:solidFill>
            </a:endParaRPr>
          </a:p>
          <a:p>
            <a:r>
              <a:rPr lang="nl-NL" dirty="0" err="1">
                <a:solidFill>
                  <a:schemeClr val="tx1"/>
                </a:solidFill>
              </a:rPr>
              <a:t>Senge</a:t>
            </a:r>
            <a:r>
              <a:rPr lang="nl-NL" dirty="0">
                <a:solidFill>
                  <a:schemeClr val="tx1"/>
                </a:solidFill>
              </a:rPr>
              <a:t> vult aan dat individueel leren geen garantie biedt voor organisatorisch leren.
</a:t>
            </a:r>
            <a:r>
              <a:rPr lang="nl-NL" i="1" dirty="0">
                <a:solidFill>
                  <a:schemeClr val="tx1"/>
                </a:solidFill>
              </a:rPr>
              <a:t>Maar individueel leren vindt geen organisatieleren plaats.</a:t>
            </a:r>
            <a:endParaRPr lang="de-AT" i="1" dirty="0">
              <a:solidFill>
                <a:schemeClr val="tx1"/>
              </a:solidFill>
            </a:endParaRPr>
          </a:p>
        </p:txBody>
      </p:sp>
      <p:sp>
        <p:nvSpPr>
          <p:cNvPr id="6" name="Rechteck: abgerundete Ecken 5">
            <a:extLst>
              <a:ext uri="{FF2B5EF4-FFF2-40B4-BE49-F238E27FC236}">
                <a16:creationId xmlns:a16="http://schemas.microsoft.com/office/drawing/2014/main" id="{A0D4ACA7-8A2B-49E7-941B-1489188771DB}"/>
              </a:ext>
            </a:extLst>
          </p:cNvPr>
          <p:cNvSpPr/>
          <p:nvPr/>
        </p:nvSpPr>
        <p:spPr>
          <a:xfrm>
            <a:off x="6914147" y="2518611"/>
            <a:ext cx="3866148" cy="14357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Senge</a:t>
            </a:r>
            <a:r>
              <a:rPr lang="nl-NL" dirty="0">
                <a:solidFill>
                  <a:schemeClr val="tx1"/>
                </a:solidFill>
              </a:rPr>
              <a:t> noemt Persoonlijk meesterschap de eerste kerndiscipline</a:t>
            </a:r>
            <a:endParaRPr lang="de-AT" dirty="0">
              <a:solidFill>
                <a:schemeClr val="tx1"/>
              </a:solidFill>
            </a:endParaRPr>
          </a:p>
        </p:txBody>
      </p:sp>
    </p:spTree>
    <p:extLst>
      <p:ext uri="{BB962C8B-B14F-4D97-AF65-F5344CB8AC3E}">
        <p14:creationId xmlns:p14="http://schemas.microsoft.com/office/powerpoint/2010/main" val="124693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070718E-AEED-4DDC-897C-E8EBEFA02CB5}"/>
              </a:ext>
            </a:extLst>
          </p:cNvPr>
          <p:cNvSpPr>
            <a:spLocks noGrp="1"/>
          </p:cNvSpPr>
          <p:nvPr>
            <p:ph type="ftr" sz="quarter" idx="11"/>
          </p:nvPr>
        </p:nvSpPr>
        <p:spPr/>
        <p:txBody>
          <a:bodyPr/>
          <a:lstStyle/>
          <a:p>
            <a:r>
              <a:rPr lang="lt-LT"/>
              <a:t>connect-erasmus.eu</a:t>
            </a:r>
          </a:p>
        </p:txBody>
      </p:sp>
      <p:sp>
        <p:nvSpPr>
          <p:cNvPr id="3" name="Titel 2">
            <a:extLst>
              <a:ext uri="{FF2B5EF4-FFF2-40B4-BE49-F238E27FC236}">
                <a16:creationId xmlns:a16="http://schemas.microsoft.com/office/drawing/2014/main" id="{142F9688-B766-423F-B217-3FBC5A53E91B}"/>
              </a:ext>
            </a:extLst>
          </p:cNvPr>
          <p:cNvSpPr>
            <a:spLocks noGrp="1"/>
          </p:cNvSpPr>
          <p:nvPr>
            <p:ph type="title"/>
          </p:nvPr>
        </p:nvSpPr>
        <p:spPr>
          <a:xfrm>
            <a:off x="839788" y="765175"/>
            <a:ext cx="5634584" cy="728346"/>
          </a:xfrm>
        </p:spPr>
        <p:txBody>
          <a:bodyPr>
            <a:normAutofit fontScale="90000"/>
          </a:bodyPr>
          <a:lstStyle/>
          <a:p>
            <a:r>
              <a:rPr lang="de-AT" dirty="0"/>
              <a:t>Mentale </a:t>
            </a:r>
            <a:r>
              <a:rPr lang="de-AT" dirty="0" err="1"/>
              <a:t>modellen</a:t>
            </a:r>
            <a:r>
              <a:rPr lang="de-AT" dirty="0"/>
              <a:t>
</a:t>
            </a:r>
          </a:p>
        </p:txBody>
      </p:sp>
      <p:sp>
        <p:nvSpPr>
          <p:cNvPr id="4" name="Textplatzhalter 3">
            <a:extLst>
              <a:ext uri="{FF2B5EF4-FFF2-40B4-BE49-F238E27FC236}">
                <a16:creationId xmlns:a16="http://schemas.microsoft.com/office/drawing/2014/main" id="{09E4CFB0-7D50-4EB7-B86D-3756E57F04DD}"/>
              </a:ext>
            </a:extLst>
          </p:cNvPr>
          <p:cNvSpPr>
            <a:spLocks noGrp="1"/>
          </p:cNvSpPr>
          <p:nvPr>
            <p:ph type="body" sz="half" idx="2"/>
          </p:nvPr>
        </p:nvSpPr>
        <p:spPr/>
        <p:txBody>
          <a:bodyPr>
            <a:normAutofit fontScale="85000" lnSpcReduction="20000"/>
          </a:bodyPr>
          <a:lstStyle/>
          <a:p>
            <a:r>
              <a:rPr lang="nl-NL" i="1" dirty="0">
                <a:solidFill>
                  <a:schemeClr val="tx1"/>
                </a:solidFill>
              </a:rPr>
              <a:t>Alle managers moeten zich realiseren dat veel van de beste ideeën nooit in de praktijk worden gebracht. Briljante strategieën worden niet omgezet in actie.
</a:t>
            </a:r>
            <a:endParaRPr lang="de-AT" i="1" dirty="0">
              <a:solidFill>
                <a:schemeClr val="tx1"/>
              </a:solidFill>
            </a:endParaRPr>
          </a:p>
          <a:p>
            <a:r>
              <a:rPr lang="nl-NL" dirty="0">
                <a:solidFill>
                  <a:schemeClr val="tx1"/>
                </a:solidFill>
              </a:rPr>
              <a:t>Dit komt door aannames die mensen hebben op basis van vooroordelen en negatieve ervaringen.</a:t>
            </a:r>
          </a:p>
          <a:p>
            <a:r>
              <a:rPr lang="nl-NL" dirty="0">
                <a:solidFill>
                  <a:schemeClr val="tx1"/>
                </a:solidFill>
              </a:rPr>
              <a:t>
Slechte mentale modellen moeten worden "afgeleerd".
</a:t>
            </a:r>
            <a:endParaRPr lang="de-AT" dirty="0">
              <a:solidFill>
                <a:schemeClr val="tx1"/>
              </a:solidFill>
            </a:endParaRPr>
          </a:p>
        </p:txBody>
      </p:sp>
      <p:sp>
        <p:nvSpPr>
          <p:cNvPr id="6" name="Rechteck: abgerundete Ecken 5">
            <a:extLst>
              <a:ext uri="{FF2B5EF4-FFF2-40B4-BE49-F238E27FC236}">
                <a16:creationId xmlns:a16="http://schemas.microsoft.com/office/drawing/2014/main" id="{A0D4ACA7-8A2B-49E7-941B-1489188771DB}"/>
              </a:ext>
            </a:extLst>
          </p:cNvPr>
          <p:cNvSpPr/>
          <p:nvPr/>
        </p:nvSpPr>
        <p:spPr>
          <a:xfrm>
            <a:off x="6914147" y="2322786"/>
            <a:ext cx="3866148" cy="163159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Senge</a:t>
            </a:r>
            <a:r>
              <a:rPr lang="nl-NL" dirty="0">
                <a:solidFill>
                  <a:schemeClr val="tx1"/>
                </a:solidFill>
              </a:rPr>
              <a:t> noemt </a:t>
            </a:r>
            <a:r>
              <a:rPr lang="nl-NL" dirty="0" err="1">
                <a:solidFill>
                  <a:schemeClr val="tx1"/>
                </a:solidFill>
              </a:rPr>
              <a:t>Mental</a:t>
            </a:r>
            <a:r>
              <a:rPr lang="nl-NL" dirty="0">
                <a:solidFill>
                  <a:schemeClr val="tx1"/>
                </a:solidFill>
              </a:rPr>
              <a:t> Modellen als tweede kerndiscipline
Mentale modellen kunnen innovatieve oplossingen in de weg staan.</a:t>
            </a:r>
            <a:endParaRPr lang="de-AT" dirty="0">
              <a:solidFill>
                <a:schemeClr val="tx1"/>
              </a:solidFill>
            </a:endParaRPr>
          </a:p>
        </p:txBody>
      </p:sp>
    </p:spTree>
    <p:extLst>
      <p:ext uri="{BB962C8B-B14F-4D97-AF65-F5344CB8AC3E}">
        <p14:creationId xmlns:p14="http://schemas.microsoft.com/office/powerpoint/2010/main" val="341649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070718E-AEED-4DDC-897C-E8EBEFA02CB5}"/>
              </a:ext>
            </a:extLst>
          </p:cNvPr>
          <p:cNvSpPr>
            <a:spLocks noGrp="1"/>
          </p:cNvSpPr>
          <p:nvPr>
            <p:ph type="ftr" sz="quarter" idx="11"/>
          </p:nvPr>
        </p:nvSpPr>
        <p:spPr/>
        <p:txBody>
          <a:bodyPr/>
          <a:lstStyle/>
          <a:p>
            <a:r>
              <a:rPr lang="lt-LT"/>
              <a:t>connect-erasmus.eu</a:t>
            </a:r>
          </a:p>
        </p:txBody>
      </p:sp>
      <p:sp>
        <p:nvSpPr>
          <p:cNvPr id="3" name="Titel 2">
            <a:extLst>
              <a:ext uri="{FF2B5EF4-FFF2-40B4-BE49-F238E27FC236}">
                <a16:creationId xmlns:a16="http://schemas.microsoft.com/office/drawing/2014/main" id="{142F9688-B766-423F-B217-3FBC5A53E91B}"/>
              </a:ext>
            </a:extLst>
          </p:cNvPr>
          <p:cNvSpPr>
            <a:spLocks noGrp="1"/>
          </p:cNvSpPr>
          <p:nvPr>
            <p:ph type="title"/>
          </p:nvPr>
        </p:nvSpPr>
        <p:spPr/>
        <p:txBody>
          <a:bodyPr>
            <a:normAutofit fontScale="90000"/>
          </a:bodyPr>
          <a:lstStyle/>
          <a:p>
            <a:r>
              <a:rPr lang="de-AT" dirty="0" err="1"/>
              <a:t>Gedeelde</a:t>
            </a:r>
            <a:r>
              <a:rPr lang="de-AT" dirty="0"/>
              <a:t> </a:t>
            </a:r>
            <a:r>
              <a:rPr lang="de-AT" dirty="0" err="1"/>
              <a:t>visie</a:t>
            </a:r>
            <a:r>
              <a:rPr lang="de-AT" dirty="0"/>
              <a:t>
</a:t>
            </a:r>
          </a:p>
        </p:txBody>
      </p:sp>
      <p:sp>
        <p:nvSpPr>
          <p:cNvPr id="4" name="Textplatzhalter 3">
            <a:extLst>
              <a:ext uri="{FF2B5EF4-FFF2-40B4-BE49-F238E27FC236}">
                <a16:creationId xmlns:a16="http://schemas.microsoft.com/office/drawing/2014/main" id="{09E4CFB0-7D50-4EB7-B86D-3756E57F04DD}"/>
              </a:ext>
            </a:extLst>
          </p:cNvPr>
          <p:cNvSpPr>
            <a:spLocks noGrp="1"/>
          </p:cNvSpPr>
          <p:nvPr>
            <p:ph type="body" sz="half" idx="2"/>
          </p:nvPr>
        </p:nvSpPr>
        <p:spPr/>
        <p:txBody>
          <a:bodyPr>
            <a:normAutofit/>
          </a:bodyPr>
          <a:lstStyle/>
          <a:p>
            <a:r>
              <a:rPr lang="nl-NL" i="1" dirty="0">
                <a:solidFill>
                  <a:schemeClr val="tx1"/>
                </a:solidFill>
              </a:rPr>
              <a:t>Weinig krachten in menselijke relaties zijn zo krachtig als gedeelde visies.
</a:t>
            </a:r>
          </a:p>
          <a:p>
            <a:r>
              <a:rPr lang="nl-NL" i="1" dirty="0">
                <a:solidFill>
                  <a:schemeClr val="tx1"/>
                </a:solidFill>
              </a:rPr>
              <a:t>Gedeelde visies vormen een kracht die energie geeft en mensen beter doet presteren. Zonder gedeelde visies zijn er geen lerende organisaties.</a:t>
            </a:r>
            <a:endParaRPr lang="de-AT" i="1" dirty="0">
              <a:solidFill>
                <a:schemeClr val="tx1"/>
              </a:solidFill>
            </a:endParaRPr>
          </a:p>
        </p:txBody>
      </p:sp>
      <p:sp>
        <p:nvSpPr>
          <p:cNvPr id="6" name="Rechteck: abgerundete Ecken 5">
            <a:extLst>
              <a:ext uri="{FF2B5EF4-FFF2-40B4-BE49-F238E27FC236}">
                <a16:creationId xmlns:a16="http://schemas.microsoft.com/office/drawing/2014/main" id="{A0D4ACA7-8A2B-49E7-941B-1489188771DB}"/>
              </a:ext>
            </a:extLst>
          </p:cNvPr>
          <p:cNvSpPr/>
          <p:nvPr/>
        </p:nvSpPr>
        <p:spPr>
          <a:xfrm>
            <a:off x="6914147" y="2518611"/>
            <a:ext cx="3866148" cy="1435768"/>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Senge</a:t>
            </a:r>
            <a:r>
              <a:rPr lang="nl-NL" dirty="0">
                <a:solidFill>
                  <a:schemeClr val="tx1"/>
                </a:solidFill>
              </a:rPr>
              <a:t> noemt gedeelde visie als derde kerndiscipline
</a:t>
            </a:r>
            <a:endParaRPr lang="de-AT" dirty="0">
              <a:solidFill>
                <a:schemeClr val="tx1"/>
              </a:solidFill>
            </a:endParaRPr>
          </a:p>
        </p:txBody>
      </p:sp>
    </p:spTree>
    <p:extLst>
      <p:ext uri="{BB962C8B-B14F-4D97-AF65-F5344CB8AC3E}">
        <p14:creationId xmlns:p14="http://schemas.microsoft.com/office/powerpoint/2010/main" val="2848629781"/>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F529AA9CA3DCB45A16DFEF82201AD85" ma:contentTypeVersion="4" ma:contentTypeDescription="Ein neues Dokument erstellen." ma:contentTypeScope="" ma:versionID="c9f990fa3e6a169c23539c76cf572e64">
  <xsd:schema xmlns:xsd="http://www.w3.org/2001/XMLSchema" xmlns:xs="http://www.w3.org/2001/XMLSchema" xmlns:p="http://schemas.microsoft.com/office/2006/metadata/properties" xmlns:ns2="ce91692a-71f6-4995-8c76-1780da81be24" targetNamespace="http://schemas.microsoft.com/office/2006/metadata/properties" ma:root="true" ma:fieldsID="3434ed6445015526b9fff06ebc57f5d8" ns2:_="">
    <xsd:import namespace="ce91692a-71f6-4995-8c76-1780da81be2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1692a-71f6-4995-8c76-1780da81be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A591CE-4DD3-425A-B5BE-261EAD0EBB1A}">
  <ds:schemaRefs>
    <ds:schemaRef ds:uri="http://schemas.microsoft.com/sharepoint/v3/contenttype/forms"/>
  </ds:schemaRefs>
</ds:datastoreItem>
</file>

<file path=customXml/itemProps2.xml><?xml version="1.0" encoding="utf-8"?>
<ds:datastoreItem xmlns:ds="http://schemas.openxmlformats.org/officeDocument/2006/customXml" ds:itemID="{303E9C96-CB4F-4417-8E6C-4765278172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91692a-71f6-4995-8c76-1780da81be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4A7ACF-0E5E-4125-B06A-08A44A7D345A}">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ce91692a-71f6-4995-8c76-1780da81be2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Connect! template</Template>
  <TotalTime>0</TotalTime>
  <Words>1737</Words>
  <Application>Microsoft Office PowerPoint</Application>
  <PresentationFormat>Breedbeeld</PresentationFormat>
  <Paragraphs>147</Paragraphs>
  <Slides>27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27</vt:i4>
      </vt:variant>
    </vt:vector>
  </HeadingPairs>
  <TitlesOfParts>
    <vt:vector size="33" baseType="lpstr">
      <vt:lpstr>Arial</vt:lpstr>
      <vt:lpstr>Calibri</vt:lpstr>
      <vt:lpstr>Open Sans</vt:lpstr>
      <vt:lpstr>Open Sans Extrabold</vt:lpstr>
      <vt:lpstr>Open Sans Light</vt:lpstr>
      <vt:lpstr>„Office“ tema</vt:lpstr>
      <vt:lpstr>Bijeenkomst 1: Transitie naar een lerende organisatie</vt:lpstr>
      <vt:lpstr>Innovatieve concepten voor loopbaanontwikkeling in organisaties</vt:lpstr>
      <vt:lpstr>De leerdoelen van deze sessie
</vt:lpstr>
      <vt:lpstr>Peter Senge: The fifth discipline (Senge, 1990)</vt:lpstr>
      <vt:lpstr>Peter Senge verdeelt de opdracht van het management in vijf disciplines</vt:lpstr>
      <vt:lpstr>Systeembenadering</vt:lpstr>
      <vt:lpstr>Persoonlijk meesterschap</vt:lpstr>
      <vt:lpstr>Mentale modellen
</vt:lpstr>
      <vt:lpstr>Gedeelde visie
</vt:lpstr>
      <vt:lpstr>Team leren
</vt:lpstr>
      <vt:lpstr>Conclusies 
</vt:lpstr>
      <vt:lpstr>Een korte samenvatting van de conclusies</vt:lpstr>
      <vt:lpstr>Conclusies (vervolg)</vt:lpstr>
      <vt:lpstr>Who are the players in the Learning Organization?</vt:lpstr>
      <vt:lpstr>Challenges for SMEs becomig a Learning Orgnization</vt:lpstr>
      <vt:lpstr>Multigeneration staff Generations‘ value systems</vt:lpstr>
      <vt:lpstr>The aging society makes working in multigeneration teams more likely</vt:lpstr>
      <vt:lpstr>Generations X, Y, Z</vt:lpstr>
      <vt:lpstr>Overview of the generations‘ values</vt:lpstr>
      <vt:lpstr>Conclusions from the generations‘ value systems </vt:lpstr>
      <vt:lpstr>A short summary of conclusions</vt:lpstr>
      <vt:lpstr>Profeesional Life Cycle oriented personnel development</vt:lpstr>
      <vt:lpstr>Its origin</vt:lpstr>
      <vt:lpstr>Diagram of the Professional Life Cycle</vt:lpstr>
      <vt:lpstr>Conclusions from the Professional Life Cycle </vt:lpstr>
      <vt:lpstr>A short summay of conclusions</vt:lpstr>
      <vt:lpstr>Thank you for  the Attention.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Jan Woldendorp</cp:lastModifiedBy>
  <cp:revision>120</cp:revision>
  <cp:lastPrinted>2021-10-22T11:37:11Z</cp:lastPrinted>
  <dcterms:created xsi:type="dcterms:W3CDTF">2020-01-27T22:45:30Z</dcterms:created>
  <dcterms:modified xsi:type="dcterms:W3CDTF">2022-09-13T15:28:10Z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0x010100EF529AA9CA3DCB45A16DFEF82201AD85</vt:lpwstr>
  </property>
</Properties>
</file>