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79" r:id="rId2"/>
    <p:sldId id="277" r:id="rId3"/>
    <p:sldId id="257" r:id="rId4"/>
    <p:sldId id="259" r:id="rId5"/>
    <p:sldId id="266" r:id="rId6"/>
    <p:sldId id="267" r:id="rId7"/>
    <p:sldId id="268" r:id="rId8"/>
    <p:sldId id="291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81" r:id="rId18"/>
    <p:sldId id="284" r:id="rId19"/>
  </p:sldIdLst>
  <p:sldSz cx="12192000" cy="6858000"/>
  <p:notesSz cx="6889750" cy="10018713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" initials="R" lastIdx="1" clrIdx="0">
    <p:extLst>
      <p:ext uri="{19B8F6BF-5375-455C-9EA6-DF929625EA0E}">
        <p15:presenceInfo xmlns:p15="http://schemas.microsoft.com/office/powerpoint/2012/main" userId="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F2A"/>
    <a:srgbClr val="B23D0C"/>
    <a:srgbClr val="B23D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7" autoAdjust="0"/>
    <p:restoredTop sz="86364" autoAdjust="0"/>
  </p:normalViewPr>
  <p:slideViewPr>
    <p:cSldViewPr snapToGrid="0" showGuides="1">
      <p:cViewPr varScale="1">
        <p:scale>
          <a:sx n="103" d="100"/>
          <a:sy n="103" d="100"/>
        </p:scale>
        <p:origin x="138" y="34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3037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Tabelle1!$B$2</c:f>
              <c:strCache>
                <c:ptCount val="1"/>
                <c:pt idx="0">
                  <c:v>CGC sector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Tabelle1!$A$3:$A$8</c:f>
              <c:strCache>
                <c:ptCount val="6"/>
                <c:pt idx="0">
                  <c:v>Austria</c:v>
                </c:pt>
                <c:pt idx="1">
                  <c:v>Germany</c:v>
                </c:pt>
                <c:pt idx="2">
                  <c:v>Greece</c:v>
                </c:pt>
                <c:pt idx="3">
                  <c:v>Italy</c:v>
                </c:pt>
                <c:pt idx="4">
                  <c:v>Netherlands</c:v>
                </c:pt>
                <c:pt idx="5">
                  <c:v>Serbia</c:v>
                </c:pt>
              </c:strCache>
            </c:strRef>
          </c:cat>
          <c:val>
            <c:numRef>
              <c:f>Tabelle1!$B$3:$B$8</c:f>
              <c:numCache>
                <c:formatCode>General</c:formatCode>
                <c:ptCount val="6"/>
                <c:pt idx="0">
                  <c:v>16</c:v>
                </c:pt>
                <c:pt idx="1">
                  <c:v>10</c:v>
                </c:pt>
                <c:pt idx="2">
                  <c:v>10</c:v>
                </c:pt>
                <c:pt idx="3">
                  <c:v>14</c:v>
                </c:pt>
                <c:pt idx="4">
                  <c:v>16</c:v>
                </c:pt>
                <c:pt idx="5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716-48F5-87AD-30095302BA5F}"/>
            </c:ext>
          </c:extLst>
        </c:ser>
        <c:ser>
          <c:idx val="1"/>
          <c:order val="1"/>
          <c:tx>
            <c:strRef>
              <c:f>Tabelle1!$C$2</c:f>
              <c:strCache>
                <c:ptCount val="1"/>
                <c:pt idx="0">
                  <c:v>HRM sector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strRef>
              <c:f>Tabelle1!$A$3:$A$8</c:f>
              <c:strCache>
                <c:ptCount val="6"/>
                <c:pt idx="0">
                  <c:v>Austria</c:v>
                </c:pt>
                <c:pt idx="1">
                  <c:v>Germany</c:v>
                </c:pt>
                <c:pt idx="2">
                  <c:v>Greece</c:v>
                </c:pt>
                <c:pt idx="3">
                  <c:v>Italy</c:v>
                </c:pt>
                <c:pt idx="4">
                  <c:v>Netherlands</c:v>
                </c:pt>
                <c:pt idx="5">
                  <c:v>Serbia</c:v>
                </c:pt>
              </c:strCache>
            </c:strRef>
          </c:cat>
          <c:val>
            <c:numRef>
              <c:f>Tabelle1!$C$3:$C$8</c:f>
              <c:numCache>
                <c:formatCode>General</c:formatCode>
                <c:ptCount val="6"/>
                <c:pt idx="0">
                  <c:v>16</c:v>
                </c:pt>
                <c:pt idx="1">
                  <c:v>10</c:v>
                </c:pt>
                <c:pt idx="2">
                  <c:v>11</c:v>
                </c:pt>
                <c:pt idx="3">
                  <c:v>15</c:v>
                </c:pt>
                <c:pt idx="4">
                  <c:v>11</c:v>
                </c:pt>
                <c:pt idx="5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716-48F5-87AD-30095302BA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39225480"/>
        <c:axId val="239223512"/>
      </c:barChart>
      <c:catAx>
        <c:axId val="239225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239223512"/>
        <c:crosses val="autoZero"/>
        <c:auto val="1"/>
        <c:lblAlgn val="ctr"/>
        <c:lblOffset val="100"/>
        <c:noMultiLvlLbl val="0"/>
      </c:catAx>
      <c:valAx>
        <c:axId val="2392235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2392254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t-L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'Question 10'!$B$3</c:f>
              <c:strCache>
                <c:ptCount val="1"/>
                <c:pt idx="0">
                  <c:v>CGC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'Question 10'!$A$4:$A$9</c:f>
              <c:strCache>
                <c:ptCount val="6"/>
                <c:pt idx="0">
                  <c:v>At the workplace</c:v>
                </c:pt>
                <c:pt idx="1">
                  <c:v>Off the workplace</c:v>
                </c:pt>
                <c:pt idx="2">
                  <c:v>One to one</c:v>
                </c:pt>
                <c:pt idx="3">
                  <c:v>In groups</c:v>
                </c:pt>
                <c:pt idx="4">
                  <c:v>With internal counsellors/coaches</c:v>
                </c:pt>
                <c:pt idx="5">
                  <c:v>With external counsellors/coaches</c:v>
                </c:pt>
              </c:strCache>
            </c:strRef>
          </c:cat>
          <c:val>
            <c:numRef>
              <c:f>'Question 10'!$B$4:$B$9</c:f>
              <c:numCache>
                <c:formatCode>###0</c:formatCode>
                <c:ptCount val="6"/>
                <c:pt idx="0">
                  <c:v>45</c:v>
                </c:pt>
                <c:pt idx="1">
                  <c:v>46</c:v>
                </c:pt>
                <c:pt idx="2">
                  <c:v>61</c:v>
                </c:pt>
                <c:pt idx="3">
                  <c:v>43</c:v>
                </c:pt>
                <c:pt idx="4">
                  <c:v>52</c:v>
                </c:pt>
                <c:pt idx="5">
                  <c:v>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FB8-4B39-AAAD-45EBAB45BA05}"/>
            </c:ext>
          </c:extLst>
        </c:ser>
        <c:ser>
          <c:idx val="1"/>
          <c:order val="1"/>
          <c:tx>
            <c:strRef>
              <c:f>'Question 10'!$C$3</c:f>
              <c:strCache>
                <c:ptCount val="1"/>
                <c:pt idx="0">
                  <c:v>HRM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strRef>
              <c:f>'Question 10'!$A$4:$A$9</c:f>
              <c:strCache>
                <c:ptCount val="6"/>
                <c:pt idx="0">
                  <c:v>At the workplace</c:v>
                </c:pt>
                <c:pt idx="1">
                  <c:v>Off the workplace</c:v>
                </c:pt>
                <c:pt idx="2">
                  <c:v>One to one</c:v>
                </c:pt>
                <c:pt idx="3">
                  <c:v>In groups</c:v>
                </c:pt>
                <c:pt idx="4">
                  <c:v>With internal counsellors/coaches</c:v>
                </c:pt>
                <c:pt idx="5">
                  <c:v>With external counsellors/coaches</c:v>
                </c:pt>
              </c:strCache>
            </c:strRef>
          </c:cat>
          <c:val>
            <c:numRef>
              <c:f>'Question 10'!$C$4:$C$9</c:f>
              <c:numCache>
                <c:formatCode>###0</c:formatCode>
                <c:ptCount val="6"/>
                <c:pt idx="0">
                  <c:v>52</c:v>
                </c:pt>
                <c:pt idx="1">
                  <c:v>36</c:v>
                </c:pt>
                <c:pt idx="2">
                  <c:v>63</c:v>
                </c:pt>
                <c:pt idx="3">
                  <c:v>42</c:v>
                </c:pt>
                <c:pt idx="4">
                  <c:v>46</c:v>
                </c:pt>
                <c:pt idx="5">
                  <c:v>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FB8-4B39-AAAD-45EBAB45BA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41469320"/>
        <c:axId val="441471616"/>
      </c:barChart>
      <c:catAx>
        <c:axId val="4414693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441471616"/>
        <c:crosses val="autoZero"/>
        <c:auto val="1"/>
        <c:lblAlgn val="ctr"/>
        <c:lblOffset val="100"/>
        <c:noMultiLvlLbl val="0"/>
      </c:catAx>
      <c:valAx>
        <c:axId val="4414716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4414693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t-L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Questions!$B$48</c:f>
              <c:strCache>
                <c:ptCount val="1"/>
                <c:pt idx="0">
                  <c:v>CGC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Questions!$A$49:$A$54</c:f>
              <c:strCache>
                <c:ptCount val="6"/>
                <c:pt idx="0">
                  <c:v>I still rely on my former (academic) studies</c:v>
                </c:pt>
                <c:pt idx="1">
                  <c:v>Self-study (internet, MOOCs, books etc.)</c:v>
                </c:pt>
                <c:pt idx="2">
                  <c:v>Enrollment in continuing education (face to face and blended learning)</c:v>
                </c:pt>
                <c:pt idx="3">
                  <c:v>Attending short training courses/workshops/conferences</c:v>
                </c:pt>
                <c:pt idx="4">
                  <c:v>Advice from internal peers and experts</c:v>
                </c:pt>
                <c:pt idx="5">
                  <c:v>Advice from external peers and experts</c:v>
                </c:pt>
              </c:strCache>
            </c:strRef>
          </c:cat>
          <c:val>
            <c:numRef>
              <c:f>Questions!$B$49:$B$54</c:f>
              <c:numCache>
                <c:formatCode>###0.00</c:formatCode>
                <c:ptCount val="6"/>
                <c:pt idx="0">
                  <c:v>2.9342105263157894</c:v>
                </c:pt>
                <c:pt idx="1">
                  <c:v>3.3552631578947367</c:v>
                </c:pt>
                <c:pt idx="2">
                  <c:v>3.2666666666666666</c:v>
                </c:pt>
                <c:pt idx="3">
                  <c:v>3.2763157894736841</c:v>
                </c:pt>
                <c:pt idx="4">
                  <c:v>3.1184210526315788</c:v>
                </c:pt>
                <c:pt idx="5">
                  <c:v>3.0921052631578947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23D-40FF-9B0A-AC86A409632B}"/>
            </c:ext>
          </c:extLst>
        </c:ser>
        <c:ser>
          <c:idx val="1"/>
          <c:order val="1"/>
          <c:tx>
            <c:strRef>
              <c:f>Questions!$C$48</c:f>
              <c:strCache>
                <c:ptCount val="1"/>
                <c:pt idx="0">
                  <c:v>HRM</c:v>
                </c:pt>
              </c:strCache>
            </c:strRef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Questions!$A$49:$A$54</c:f>
              <c:strCache>
                <c:ptCount val="6"/>
                <c:pt idx="0">
                  <c:v>I still rely on my former (academic) studies</c:v>
                </c:pt>
                <c:pt idx="1">
                  <c:v>Self-study (internet, MOOCs, books etc.)</c:v>
                </c:pt>
                <c:pt idx="2">
                  <c:v>Enrollment in continuing education (face to face and blended learning)</c:v>
                </c:pt>
                <c:pt idx="3">
                  <c:v>Attending short training courses/workshops/conferences</c:v>
                </c:pt>
                <c:pt idx="4">
                  <c:v>Advice from internal peers and experts</c:v>
                </c:pt>
                <c:pt idx="5">
                  <c:v>Advice from external peers and experts</c:v>
                </c:pt>
              </c:strCache>
            </c:strRef>
          </c:cat>
          <c:val>
            <c:numRef>
              <c:f>Questions!$C$49:$C$54</c:f>
              <c:numCache>
                <c:formatCode>###0.00</c:formatCode>
                <c:ptCount val="6"/>
                <c:pt idx="0">
                  <c:v>2.6794871794871797</c:v>
                </c:pt>
                <c:pt idx="1">
                  <c:v>2.9871794871794868</c:v>
                </c:pt>
                <c:pt idx="2">
                  <c:v>2.8974358974358974</c:v>
                </c:pt>
                <c:pt idx="3">
                  <c:v>2.8974358974358969</c:v>
                </c:pt>
                <c:pt idx="4">
                  <c:v>2.9358974358974357</c:v>
                </c:pt>
                <c:pt idx="5">
                  <c:v>2.7564102564102555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23D-40FF-9B0A-AC86A40963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62199032"/>
        <c:axId val="562195424"/>
      </c:lineChart>
      <c:catAx>
        <c:axId val="562199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562195424"/>
        <c:crosses val="autoZero"/>
        <c:auto val="1"/>
        <c:lblAlgn val="ctr"/>
        <c:lblOffset val="100"/>
        <c:noMultiLvlLbl val="0"/>
      </c:catAx>
      <c:valAx>
        <c:axId val="5621954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5621990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t-L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Questions!$B$56</c:f>
              <c:strCache>
                <c:ptCount val="1"/>
                <c:pt idx="0">
                  <c:v>CGC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Questions!$A$57:$A$58</c:f>
              <c:strCache>
                <c:ptCount val="2"/>
                <c:pt idx="0">
                  <c:v>Interaction</c:v>
                </c:pt>
                <c:pt idx="1">
                  <c:v>Cooperation</c:v>
                </c:pt>
              </c:strCache>
            </c:strRef>
          </c:cat>
          <c:val>
            <c:numRef>
              <c:f>Questions!$B$57:$B$58</c:f>
              <c:numCache>
                <c:formatCode>###0.00</c:formatCode>
                <c:ptCount val="2"/>
                <c:pt idx="0">
                  <c:v>2.8266666666666671</c:v>
                </c:pt>
                <c:pt idx="1">
                  <c:v>2.5000000000000004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F55-4F65-B751-2964C1601DCE}"/>
            </c:ext>
          </c:extLst>
        </c:ser>
        <c:ser>
          <c:idx val="1"/>
          <c:order val="1"/>
          <c:tx>
            <c:strRef>
              <c:f>Questions!$C$56</c:f>
              <c:strCache>
                <c:ptCount val="1"/>
                <c:pt idx="0">
                  <c:v>HRM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strRef>
              <c:f>Questions!$A$57:$A$58</c:f>
              <c:strCache>
                <c:ptCount val="2"/>
                <c:pt idx="0">
                  <c:v>Interaction</c:v>
                </c:pt>
                <c:pt idx="1">
                  <c:v>Cooperation</c:v>
                </c:pt>
              </c:strCache>
            </c:strRef>
          </c:cat>
          <c:val>
            <c:numRef>
              <c:f>Questions!$C$57:$C$58</c:f>
              <c:numCache>
                <c:formatCode>###0.00</c:formatCode>
                <c:ptCount val="2"/>
                <c:pt idx="0">
                  <c:v>2.0512820512820515</c:v>
                </c:pt>
                <c:pt idx="1">
                  <c:v>1.7692307692307696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F55-4F65-B751-2964C1601D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527384816"/>
        <c:axId val="540045016"/>
      </c:barChart>
      <c:catAx>
        <c:axId val="527384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540045016"/>
        <c:crosses val="autoZero"/>
        <c:auto val="1"/>
        <c:lblAlgn val="ctr"/>
        <c:lblOffset val="100"/>
        <c:noMultiLvlLbl val="0"/>
      </c:catAx>
      <c:valAx>
        <c:axId val="5400450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5273848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t-L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Question14!$B$3</c:f>
              <c:strCache>
                <c:ptCount val="1"/>
                <c:pt idx="0">
                  <c:v>CGC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Question14!$A$4:$A$9</c:f>
              <c:strCache>
                <c:ptCount val="6"/>
                <c:pt idx="0">
                  <c:v>Further information</c:v>
                </c:pt>
                <c:pt idx="1">
                  <c:v>Exchange of experience</c:v>
                </c:pt>
                <c:pt idx="2">
                  <c:v>Learn about best practice examples</c:v>
                </c:pt>
                <c:pt idx="3">
                  <c:v>Cooperation for special purpose</c:v>
                </c:pt>
                <c:pt idx="4">
                  <c:v>Learning from each other</c:v>
                </c:pt>
                <c:pt idx="5">
                  <c:v>Attending joint seminars/workshops/trainings</c:v>
                </c:pt>
              </c:strCache>
            </c:strRef>
          </c:cat>
          <c:val>
            <c:numRef>
              <c:f>Question14!$B$4:$B$9</c:f>
              <c:numCache>
                <c:formatCode>###0.00</c:formatCode>
                <c:ptCount val="6"/>
                <c:pt idx="0">
                  <c:v>3.2933333333333343</c:v>
                </c:pt>
                <c:pt idx="1">
                  <c:v>3.3421052631578951</c:v>
                </c:pt>
                <c:pt idx="2">
                  <c:v>3.2631578947368434</c:v>
                </c:pt>
                <c:pt idx="3">
                  <c:v>3.1184210526315788</c:v>
                </c:pt>
                <c:pt idx="4">
                  <c:v>3.2368421052631584</c:v>
                </c:pt>
                <c:pt idx="5">
                  <c:v>2.9210526315789473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D7D-4F1B-ADD9-4918E963BFD9}"/>
            </c:ext>
          </c:extLst>
        </c:ser>
        <c:ser>
          <c:idx val="1"/>
          <c:order val="1"/>
          <c:tx>
            <c:strRef>
              <c:f>Question14!$C$3</c:f>
              <c:strCache>
                <c:ptCount val="1"/>
                <c:pt idx="0">
                  <c:v>HRM</c:v>
                </c:pt>
              </c:strCache>
            </c:strRef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Question14!$A$4:$A$9</c:f>
              <c:strCache>
                <c:ptCount val="6"/>
                <c:pt idx="0">
                  <c:v>Further information</c:v>
                </c:pt>
                <c:pt idx="1">
                  <c:v>Exchange of experience</c:v>
                </c:pt>
                <c:pt idx="2">
                  <c:v>Learn about best practice examples</c:v>
                </c:pt>
                <c:pt idx="3">
                  <c:v>Cooperation for special purpose</c:v>
                </c:pt>
                <c:pt idx="4">
                  <c:v>Learning from each other</c:v>
                </c:pt>
                <c:pt idx="5">
                  <c:v>Attending joint seminars/workshops/trainings</c:v>
                </c:pt>
              </c:strCache>
            </c:strRef>
          </c:cat>
          <c:val>
            <c:numRef>
              <c:f>Question14!$C$4:$C$9</c:f>
              <c:numCache>
                <c:formatCode>###0.00</c:formatCode>
                <c:ptCount val="6"/>
                <c:pt idx="0">
                  <c:v>2.6666666666666674</c:v>
                </c:pt>
                <c:pt idx="1">
                  <c:v>3.1538461538461537</c:v>
                </c:pt>
                <c:pt idx="2">
                  <c:v>3.0506329113924058</c:v>
                </c:pt>
                <c:pt idx="3">
                  <c:v>2.6329113924050631</c:v>
                </c:pt>
                <c:pt idx="4">
                  <c:v>3.0128205128205128</c:v>
                </c:pt>
                <c:pt idx="5">
                  <c:v>2.2051282051282044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D7D-4F1B-ADD9-4918E963BF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49292352"/>
        <c:axId val="449286120"/>
      </c:lineChart>
      <c:catAx>
        <c:axId val="449292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449286120"/>
        <c:crosses val="autoZero"/>
        <c:auto val="1"/>
        <c:lblAlgn val="ctr"/>
        <c:lblOffset val="100"/>
        <c:noMultiLvlLbl val="0"/>
      </c:catAx>
      <c:valAx>
        <c:axId val="4492861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4492923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t-L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Tabelle6!$B$4</c:f>
              <c:strCache>
                <c:ptCount val="1"/>
                <c:pt idx="0">
                  <c:v>CGC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Tabelle6!$A$5:$A$9</c:f>
              <c:strCache>
                <c:ptCount val="5"/>
                <c:pt idx="0">
                  <c:v>0-49</c:v>
                </c:pt>
                <c:pt idx="1">
                  <c:v>50-249</c:v>
                </c:pt>
                <c:pt idx="2">
                  <c:v>250-500</c:v>
                </c:pt>
                <c:pt idx="3">
                  <c:v>500+</c:v>
                </c:pt>
                <c:pt idx="4">
                  <c:v>Single person</c:v>
                </c:pt>
              </c:strCache>
            </c:strRef>
          </c:cat>
          <c:val>
            <c:numRef>
              <c:f>Tabelle6!$B$5:$B$9</c:f>
              <c:numCache>
                <c:formatCode>General</c:formatCode>
                <c:ptCount val="5"/>
                <c:pt idx="0">
                  <c:v>32</c:v>
                </c:pt>
                <c:pt idx="1">
                  <c:v>16</c:v>
                </c:pt>
                <c:pt idx="2">
                  <c:v>3</c:v>
                </c:pt>
                <c:pt idx="3">
                  <c:v>9</c:v>
                </c:pt>
                <c:pt idx="4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AC2-455D-8497-B44E3E300AF8}"/>
            </c:ext>
          </c:extLst>
        </c:ser>
        <c:ser>
          <c:idx val="1"/>
          <c:order val="1"/>
          <c:tx>
            <c:strRef>
              <c:f>Tabelle6!$C$4</c:f>
              <c:strCache>
                <c:ptCount val="1"/>
                <c:pt idx="0">
                  <c:v>HRM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strRef>
              <c:f>Tabelle6!$A$5:$A$9</c:f>
              <c:strCache>
                <c:ptCount val="5"/>
                <c:pt idx="0">
                  <c:v>0-49</c:v>
                </c:pt>
                <c:pt idx="1">
                  <c:v>50-249</c:v>
                </c:pt>
                <c:pt idx="2">
                  <c:v>250-500</c:v>
                </c:pt>
                <c:pt idx="3">
                  <c:v>500+</c:v>
                </c:pt>
                <c:pt idx="4">
                  <c:v>Single person</c:v>
                </c:pt>
              </c:strCache>
            </c:strRef>
          </c:cat>
          <c:val>
            <c:numRef>
              <c:f>Tabelle6!$C$5:$C$9</c:f>
              <c:numCache>
                <c:formatCode>General</c:formatCode>
                <c:ptCount val="5"/>
                <c:pt idx="0">
                  <c:v>16</c:v>
                </c:pt>
                <c:pt idx="1">
                  <c:v>20</c:v>
                </c:pt>
                <c:pt idx="2">
                  <c:v>6</c:v>
                </c:pt>
                <c:pt idx="3">
                  <c:v>37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AC2-455D-8497-B44E3E300A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32048192"/>
        <c:axId val="532047536"/>
      </c:barChart>
      <c:catAx>
        <c:axId val="532048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532047536"/>
        <c:crosses val="autoZero"/>
        <c:auto val="1"/>
        <c:lblAlgn val="ctr"/>
        <c:lblOffset val="100"/>
        <c:noMultiLvlLbl val="0"/>
      </c:catAx>
      <c:valAx>
        <c:axId val="532047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532048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t-L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Tabelle3!$B$4</c:f>
              <c:strCache>
                <c:ptCount val="1"/>
                <c:pt idx="0">
                  <c:v>CGC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Tabelle3!$A$5:$A$11</c:f>
              <c:strCache>
                <c:ptCount val="7"/>
                <c:pt idx="0">
                  <c:v>Recruitment</c:v>
                </c:pt>
                <c:pt idx="1">
                  <c:v>Integration of (new) employees</c:v>
                </c:pt>
                <c:pt idx="2">
                  <c:v>Development of professional knowledge and skills</c:v>
                </c:pt>
                <c:pt idx="3">
                  <c:v>Development of personal and social competences</c:v>
                </c:pt>
                <c:pt idx="4">
                  <c:v>Management of changes</c:v>
                </c:pt>
                <c:pt idx="5">
                  <c:v>Dismissal</c:v>
                </c:pt>
                <c:pt idx="6">
                  <c:v>Retirement</c:v>
                </c:pt>
              </c:strCache>
            </c:strRef>
          </c:cat>
          <c:val>
            <c:numRef>
              <c:f>Tabelle3!$B$5:$B$11</c:f>
              <c:numCache>
                <c:formatCode>###0.00</c:formatCode>
                <c:ptCount val="7"/>
                <c:pt idx="0">
                  <c:v>2.5714285714285716</c:v>
                </c:pt>
                <c:pt idx="1">
                  <c:v>2.7922077922077913</c:v>
                </c:pt>
                <c:pt idx="2">
                  <c:v>3.1038961038961039</c:v>
                </c:pt>
                <c:pt idx="3">
                  <c:v>3.1818181818181817</c:v>
                </c:pt>
                <c:pt idx="4">
                  <c:v>3.0259740259740266</c:v>
                </c:pt>
                <c:pt idx="5">
                  <c:v>2.0129870129870127</c:v>
                </c:pt>
                <c:pt idx="6">
                  <c:v>1.7105263157894732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B4B-4678-BCBE-1BC48394ED1C}"/>
            </c:ext>
          </c:extLst>
        </c:ser>
        <c:ser>
          <c:idx val="1"/>
          <c:order val="1"/>
          <c:tx>
            <c:strRef>
              <c:f>Tabelle3!$C$4</c:f>
              <c:strCache>
                <c:ptCount val="1"/>
                <c:pt idx="0">
                  <c:v>HRM</c:v>
                </c:pt>
              </c:strCache>
            </c:strRef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Tabelle3!$A$5:$A$11</c:f>
              <c:strCache>
                <c:ptCount val="7"/>
                <c:pt idx="0">
                  <c:v>Recruitment</c:v>
                </c:pt>
                <c:pt idx="1">
                  <c:v>Integration of (new) employees</c:v>
                </c:pt>
                <c:pt idx="2">
                  <c:v>Development of professional knowledge and skills</c:v>
                </c:pt>
                <c:pt idx="3">
                  <c:v>Development of personal and social competences</c:v>
                </c:pt>
                <c:pt idx="4">
                  <c:v>Management of changes</c:v>
                </c:pt>
                <c:pt idx="5">
                  <c:v>Dismissal</c:v>
                </c:pt>
                <c:pt idx="6">
                  <c:v>Retirement</c:v>
                </c:pt>
              </c:strCache>
            </c:strRef>
          </c:cat>
          <c:val>
            <c:numRef>
              <c:f>Tabelle3!$C$5:$C$11</c:f>
              <c:numCache>
                <c:formatCode>###0.00</c:formatCode>
                <c:ptCount val="7"/>
                <c:pt idx="0">
                  <c:v>3.0126582278481013</c:v>
                </c:pt>
                <c:pt idx="1">
                  <c:v>2.8481012658227836</c:v>
                </c:pt>
                <c:pt idx="2">
                  <c:v>3.0886075949367084</c:v>
                </c:pt>
                <c:pt idx="3">
                  <c:v>3.1392405063291124</c:v>
                </c:pt>
                <c:pt idx="4">
                  <c:v>3.1392405063291142</c:v>
                </c:pt>
                <c:pt idx="5">
                  <c:v>2.2784810126582267</c:v>
                </c:pt>
                <c:pt idx="6">
                  <c:v>1.5822784810126587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B4B-4678-BCBE-1BC48394ED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46600832"/>
        <c:axId val="446603784"/>
      </c:lineChart>
      <c:catAx>
        <c:axId val="446600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446603784"/>
        <c:crosses val="autoZero"/>
        <c:auto val="1"/>
        <c:lblAlgn val="ctr"/>
        <c:lblOffset val="100"/>
        <c:noMultiLvlLbl val="0"/>
      </c:catAx>
      <c:valAx>
        <c:axId val="4466037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4466008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t-L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Questions!$B$13</c:f>
              <c:strCache>
                <c:ptCount val="1"/>
                <c:pt idx="0">
                  <c:v>CGC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Questions!$A$14:$A$20</c:f>
              <c:strCache>
                <c:ptCount val="7"/>
                <c:pt idx="0">
                  <c:v>Providing career information</c:v>
                </c:pt>
                <c:pt idx="1">
                  <c:v>Assessing career skills and competences</c:v>
                </c:pt>
                <c:pt idx="2">
                  <c:v>Counselling career decisions</c:v>
                </c:pt>
                <c:pt idx="3">
                  <c:v>Counselling and planning career promotion</c:v>
                </c:pt>
                <c:pt idx="4">
                  <c:v>Designing; managing programmes for career development &amp; training</c:v>
                </c:pt>
                <c:pt idx="5">
                  <c:v>Executing actions of social responsibility (humanitarian, health, environment)</c:v>
                </c:pt>
                <c:pt idx="6">
                  <c:v>Taking initiatives for quality development &amp; innovation</c:v>
                </c:pt>
              </c:strCache>
            </c:strRef>
          </c:cat>
          <c:val>
            <c:numRef>
              <c:f>Questions!$B$14:$B$20</c:f>
              <c:numCache>
                <c:formatCode>###0.00</c:formatCode>
                <c:ptCount val="7"/>
                <c:pt idx="0">
                  <c:v>2.1038961038961048</c:v>
                </c:pt>
                <c:pt idx="1">
                  <c:v>1.8571428571428574</c:v>
                </c:pt>
                <c:pt idx="2">
                  <c:v>2.3636363636363633</c:v>
                </c:pt>
                <c:pt idx="3">
                  <c:v>2.1428571428571432</c:v>
                </c:pt>
                <c:pt idx="4">
                  <c:v>2.1038961038961039</c:v>
                </c:pt>
                <c:pt idx="5">
                  <c:v>1.4415584415584417</c:v>
                </c:pt>
                <c:pt idx="6">
                  <c:v>1.6052631578947363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C0E-4FF2-8C20-97636F1052C0}"/>
            </c:ext>
          </c:extLst>
        </c:ser>
        <c:ser>
          <c:idx val="1"/>
          <c:order val="1"/>
          <c:tx>
            <c:strRef>
              <c:f>Questions!$C$13</c:f>
              <c:strCache>
                <c:ptCount val="1"/>
                <c:pt idx="0">
                  <c:v>HRM</c:v>
                </c:pt>
              </c:strCache>
            </c:strRef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Questions!$A$14:$A$20</c:f>
              <c:strCache>
                <c:ptCount val="7"/>
                <c:pt idx="0">
                  <c:v>Providing career information</c:v>
                </c:pt>
                <c:pt idx="1">
                  <c:v>Assessing career skills and competences</c:v>
                </c:pt>
                <c:pt idx="2">
                  <c:v>Counselling career decisions</c:v>
                </c:pt>
                <c:pt idx="3">
                  <c:v>Counselling and planning career promotion</c:v>
                </c:pt>
                <c:pt idx="4">
                  <c:v>Designing; managing programmes for career development &amp; training</c:v>
                </c:pt>
                <c:pt idx="5">
                  <c:v>Executing actions of social responsibility (humanitarian, health, environment)</c:v>
                </c:pt>
                <c:pt idx="6">
                  <c:v>Taking initiatives for quality development &amp; innovation</c:v>
                </c:pt>
              </c:strCache>
            </c:strRef>
          </c:cat>
          <c:val>
            <c:numRef>
              <c:f>Questions!$C$14:$C$20</c:f>
              <c:numCache>
                <c:formatCode>###0.00</c:formatCode>
                <c:ptCount val="7"/>
                <c:pt idx="0">
                  <c:v>2.3544303797468356</c:v>
                </c:pt>
                <c:pt idx="1">
                  <c:v>2.4936708860759493</c:v>
                </c:pt>
                <c:pt idx="2">
                  <c:v>2.0379746835443036</c:v>
                </c:pt>
                <c:pt idx="3">
                  <c:v>2.0759493670886076</c:v>
                </c:pt>
                <c:pt idx="4">
                  <c:v>2.481012658227848</c:v>
                </c:pt>
                <c:pt idx="5">
                  <c:v>2.1282051282051282</c:v>
                </c:pt>
                <c:pt idx="6">
                  <c:v>2.4810126582278476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C0E-4FF2-8C20-97636F1052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29901152"/>
        <c:axId val="529892624"/>
      </c:lineChart>
      <c:catAx>
        <c:axId val="529901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529892624"/>
        <c:crosses val="autoZero"/>
        <c:auto val="1"/>
        <c:lblAlgn val="ctr"/>
        <c:lblOffset val="100"/>
        <c:noMultiLvlLbl val="0"/>
      </c:catAx>
      <c:valAx>
        <c:axId val="5298926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5299011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t-L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Questions!$B$22</c:f>
              <c:strCache>
                <c:ptCount val="1"/>
                <c:pt idx="0">
                  <c:v>CGC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Questions!$A$23:$A$27</c:f>
              <c:strCache>
                <c:ptCount val="5"/>
                <c:pt idx="0">
                  <c:v>Finding Individualized solutions</c:v>
                </c:pt>
                <c:pt idx="1">
                  <c:v>Achieving consensual decisions</c:v>
                </c:pt>
                <c:pt idx="2">
                  <c:v>Achieving higher learning effects</c:v>
                </c:pt>
                <c:pt idx="3">
                  <c:v>Increasing sustainability of learning</c:v>
                </c:pt>
                <c:pt idx="4">
                  <c:v>Arising the commitment to the enterprise</c:v>
                </c:pt>
              </c:strCache>
            </c:strRef>
          </c:cat>
          <c:val>
            <c:numRef>
              <c:f>Questions!$B$23:$B$27</c:f>
              <c:numCache>
                <c:formatCode>###0.00</c:formatCode>
                <c:ptCount val="5"/>
                <c:pt idx="0">
                  <c:v>3.5131578947368425</c:v>
                </c:pt>
                <c:pt idx="1">
                  <c:v>2.7631578947368425</c:v>
                </c:pt>
                <c:pt idx="2">
                  <c:v>3.3116883116883118</c:v>
                </c:pt>
                <c:pt idx="3">
                  <c:v>3.1948051948051952</c:v>
                </c:pt>
                <c:pt idx="4">
                  <c:v>3.0909090909090899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E30-47AF-AE01-4657CC7E4819}"/>
            </c:ext>
          </c:extLst>
        </c:ser>
        <c:ser>
          <c:idx val="1"/>
          <c:order val="1"/>
          <c:tx>
            <c:strRef>
              <c:f>Questions!$C$22</c:f>
              <c:strCache>
                <c:ptCount val="1"/>
                <c:pt idx="0">
                  <c:v>HRM</c:v>
                </c:pt>
              </c:strCache>
            </c:strRef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Questions!$A$23:$A$27</c:f>
              <c:strCache>
                <c:ptCount val="5"/>
                <c:pt idx="0">
                  <c:v>Finding Individualized solutions</c:v>
                </c:pt>
                <c:pt idx="1">
                  <c:v>Achieving consensual decisions</c:v>
                </c:pt>
                <c:pt idx="2">
                  <c:v>Achieving higher learning effects</c:v>
                </c:pt>
                <c:pt idx="3">
                  <c:v>Increasing sustainability of learning</c:v>
                </c:pt>
                <c:pt idx="4">
                  <c:v>Arising the commitment to the enterprise</c:v>
                </c:pt>
              </c:strCache>
            </c:strRef>
          </c:cat>
          <c:val>
            <c:numRef>
              <c:f>Questions!$C$23:$C$27</c:f>
              <c:numCache>
                <c:formatCode>###0.00</c:formatCode>
                <c:ptCount val="5"/>
                <c:pt idx="0">
                  <c:v>2.9873417721518973</c:v>
                </c:pt>
                <c:pt idx="1">
                  <c:v>3.0128205128205141</c:v>
                </c:pt>
                <c:pt idx="2">
                  <c:v>3.2435897435897427</c:v>
                </c:pt>
                <c:pt idx="3">
                  <c:v>3.1538461538461537</c:v>
                </c:pt>
                <c:pt idx="4">
                  <c:v>3.025641025641026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E30-47AF-AE01-4657CC7E48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66662736"/>
        <c:axId val="566666016"/>
      </c:lineChart>
      <c:catAx>
        <c:axId val="566662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566666016"/>
        <c:crosses val="autoZero"/>
        <c:auto val="1"/>
        <c:lblAlgn val="ctr"/>
        <c:lblOffset val="100"/>
        <c:noMultiLvlLbl val="0"/>
      </c:catAx>
      <c:valAx>
        <c:axId val="5666660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5666627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t-L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Questions!$B$29</c:f>
              <c:strCache>
                <c:ptCount val="1"/>
                <c:pt idx="0">
                  <c:v>CGC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Questions!$A$30:$A$39</c:f>
              <c:strCache>
                <c:ptCount val="10"/>
                <c:pt idx="0">
                  <c:v>Apprentices/trainees</c:v>
                </c:pt>
                <c:pt idx="1">
                  <c:v>New employees</c:v>
                </c:pt>
                <c:pt idx="2">
                  <c:v>Migrants</c:v>
                </c:pt>
                <c:pt idx="3">
                  <c:v>Persons with disabilities</c:v>
                </c:pt>
                <c:pt idx="4">
                  <c:v>Highly talented persons</c:v>
                </c:pt>
                <c:pt idx="5">
                  <c:v>Future managers</c:v>
                </c:pt>
                <c:pt idx="6">
                  <c:v>Employees returning from parents’ leave</c:v>
                </c:pt>
                <c:pt idx="7">
                  <c:v>Elder employees (50+)</c:v>
                </c:pt>
                <c:pt idx="8">
                  <c:v>Employees threatened by dismissal</c:v>
                </c:pt>
                <c:pt idx="9">
                  <c:v>Employees preparing for retirement</c:v>
                </c:pt>
              </c:strCache>
            </c:strRef>
          </c:cat>
          <c:val>
            <c:numRef>
              <c:f>Questions!$B$30:$B$39</c:f>
              <c:numCache>
                <c:formatCode>###0.00</c:formatCode>
                <c:ptCount val="10"/>
                <c:pt idx="0">
                  <c:v>1.9870129870129865</c:v>
                </c:pt>
                <c:pt idx="1">
                  <c:v>1.8051948051948059</c:v>
                </c:pt>
                <c:pt idx="2">
                  <c:v>1.3896103896103889</c:v>
                </c:pt>
                <c:pt idx="3">
                  <c:v>1.5454545454545454</c:v>
                </c:pt>
                <c:pt idx="4">
                  <c:v>1.5844155844155845</c:v>
                </c:pt>
                <c:pt idx="5">
                  <c:v>1.5844155844155843</c:v>
                </c:pt>
                <c:pt idx="6">
                  <c:v>1.2337662337662334</c:v>
                </c:pt>
                <c:pt idx="7">
                  <c:v>1.6883116883116887</c:v>
                </c:pt>
                <c:pt idx="8">
                  <c:v>1.402597402597402</c:v>
                </c:pt>
                <c:pt idx="9">
                  <c:v>0.72727272727272729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905-4632-9C8B-913F6E897D6B}"/>
            </c:ext>
          </c:extLst>
        </c:ser>
        <c:ser>
          <c:idx val="1"/>
          <c:order val="1"/>
          <c:tx>
            <c:strRef>
              <c:f>Questions!$C$29</c:f>
              <c:strCache>
                <c:ptCount val="1"/>
                <c:pt idx="0">
                  <c:v>HRM</c:v>
                </c:pt>
              </c:strCache>
            </c:strRef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Questions!$A$30:$A$39</c:f>
              <c:strCache>
                <c:ptCount val="10"/>
                <c:pt idx="0">
                  <c:v>Apprentices/trainees</c:v>
                </c:pt>
                <c:pt idx="1">
                  <c:v>New employees</c:v>
                </c:pt>
                <c:pt idx="2">
                  <c:v>Migrants</c:v>
                </c:pt>
                <c:pt idx="3">
                  <c:v>Persons with disabilities</c:v>
                </c:pt>
                <c:pt idx="4">
                  <c:v>Highly talented persons</c:v>
                </c:pt>
                <c:pt idx="5">
                  <c:v>Future managers</c:v>
                </c:pt>
                <c:pt idx="6">
                  <c:v>Employees returning from parents’ leave</c:v>
                </c:pt>
                <c:pt idx="7">
                  <c:v>Elder employees (50+)</c:v>
                </c:pt>
                <c:pt idx="8">
                  <c:v>Employees threatened by dismissal</c:v>
                </c:pt>
                <c:pt idx="9">
                  <c:v>Employees preparing for retirement</c:v>
                </c:pt>
              </c:strCache>
            </c:strRef>
          </c:cat>
          <c:val>
            <c:numRef>
              <c:f>Questions!$C$30:$C$39</c:f>
              <c:numCache>
                <c:formatCode>###0.00</c:formatCode>
                <c:ptCount val="10"/>
                <c:pt idx="0">
                  <c:v>1.7564102564102566</c:v>
                </c:pt>
                <c:pt idx="1">
                  <c:v>2.126582278481012</c:v>
                </c:pt>
                <c:pt idx="2">
                  <c:v>0.80263157894736814</c:v>
                </c:pt>
                <c:pt idx="3">
                  <c:v>1.0779220779220775</c:v>
                </c:pt>
                <c:pt idx="4">
                  <c:v>2.0909090909090917</c:v>
                </c:pt>
                <c:pt idx="5">
                  <c:v>2.3846153846153846</c:v>
                </c:pt>
                <c:pt idx="6">
                  <c:v>1.220779220779221</c:v>
                </c:pt>
                <c:pt idx="7">
                  <c:v>1.1666666666666665</c:v>
                </c:pt>
                <c:pt idx="8">
                  <c:v>1.1410256410256412</c:v>
                </c:pt>
                <c:pt idx="9">
                  <c:v>0.83333333333333326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905-4632-9C8B-913F6E897D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39914856"/>
        <c:axId val="439919448"/>
      </c:lineChart>
      <c:catAx>
        <c:axId val="439914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439919448"/>
        <c:crosses val="autoZero"/>
        <c:auto val="1"/>
        <c:lblAlgn val="ctr"/>
        <c:lblOffset val="100"/>
        <c:noMultiLvlLbl val="0"/>
      </c:catAx>
      <c:valAx>
        <c:axId val="4399194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439914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t-L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'Question 8'!$A$4</c:f>
              <c:strCache>
                <c:ptCount val="1"/>
                <c:pt idx="0">
                  <c:v>AT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cat>
            <c:strRef>
              <c:f>'Question 8'!$B$3:$K$3</c:f>
              <c:strCache>
                <c:ptCount val="10"/>
                <c:pt idx="0">
                  <c:v> Apprentices/trainees</c:v>
                </c:pt>
                <c:pt idx="1">
                  <c:v>New employees</c:v>
                </c:pt>
                <c:pt idx="2">
                  <c:v>Migrants</c:v>
                </c:pt>
                <c:pt idx="3">
                  <c:v>Persons with disabilities</c:v>
                </c:pt>
                <c:pt idx="4">
                  <c:v>Highly talented persons</c:v>
                </c:pt>
                <c:pt idx="5">
                  <c:v>Future managers</c:v>
                </c:pt>
                <c:pt idx="6">
                  <c:v>Employees returning from parents’ leave</c:v>
                </c:pt>
                <c:pt idx="7">
                  <c:v>Elder employees (50+)</c:v>
                </c:pt>
                <c:pt idx="8">
                  <c:v>Employees threatened by dismissal</c:v>
                </c:pt>
                <c:pt idx="9">
                  <c:v>Employees preparing for retirement</c:v>
                </c:pt>
              </c:strCache>
            </c:strRef>
          </c:cat>
          <c:val>
            <c:numRef>
              <c:f>'Question 8'!$B$4:$K$4</c:f>
              <c:numCache>
                <c:formatCode>###0.00</c:formatCode>
                <c:ptCount val="10"/>
                <c:pt idx="0">
                  <c:v>1.84375</c:v>
                </c:pt>
                <c:pt idx="1">
                  <c:v>1.9062499999999996</c:v>
                </c:pt>
                <c:pt idx="2">
                  <c:v>1.9062500000000002</c:v>
                </c:pt>
                <c:pt idx="3">
                  <c:v>1.4374999999999998</c:v>
                </c:pt>
                <c:pt idx="4">
                  <c:v>1.75</c:v>
                </c:pt>
                <c:pt idx="5">
                  <c:v>2.0312499999999991</c:v>
                </c:pt>
                <c:pt idx="6">
                  <c:v>1.75</c:v>
                </c:pt>
                <c:pt idx="7">
                  <c:v>1.6875</c:v>
                </c:pt>
                <c:pt idx="8">
                  <c:v>1.21875</c:v>
                </c:pt>
                <c:pt idx="9">
                  <c:v>0.71875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E01-482C-BDC2-E53B60A891F4}"/>
            </c:ext>
          </c:extLst>
        </c:ser>
        <c:ser>
          <c:idx val="1"/>
          <c:order val="1"/>
          <c:tx>
            <c:strRef>
              <c:f>'Question 8'!$A$5</c:f>
              <c:strCache>
                <c:ptCount val="1"/>
                <c:pt idx="0">
                  <c:v>DE</c:v>
                </c:pt>
              </c:strCache>
            </c:strRef>
          </c:tx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70C0"/>
              </a:solidFill>
              <a:ln w="9525">
                <a:solidFill>
                  <a:srgbClr val="0070C0"/>
                </a:solidFill>
              </a:ln>
              <a:effectLst/>
            </c:spPr>
          </c:marker>
          <c:cat>
            <c:strRef>
              <c:f>'Question 8'!$B$3:$K$3</c:f>
              <c:strCache>
                <c:ptCount val="10"/>
                <c:pt idx="0">
                  <c:v> Apprentices/trainees</c:v>
                </c:pt>
                <c:pt idx="1">
                  <c:v>New employees</c:v>
                </c:pt>
                <c:pt idx="2">
                  <c:v>Migrants</c:v>
                </c:pt>
                <c:pt idx="3">
                  <c:v>Persons with disabilities</c:v>
                </c:pt>
                <c:pt idx="4">
                  <c:v>Highly talented persons</c:v>
                </c:pt>
                <c:pt idx="5">
                  <c:v>Future managers</c:v>
                </c:pt>
                <c:pt idx="6">
                  <c:v>Employees returning from parents’ leave</c:v>
                </c:pt>
                <c:pt idx="7">
                  <c:v>Elder employees (50+)</c:v>
                </c:pt>
                <c:pt idx="8">
                  <c:v>Employees threatened by dismissal</c:v>
                </c:pt>
                <c:pt idx="9">
                  <c:v>Employees preparing for retirement</c:v>
                </c:pt>
              </c:strCache>
            </c:strRef>
          </c:cat>
          <c:val>
            <c:numRef>
              <c:f>'Question 8'!$B$5:$K$5</c:f>
              <c:numCache>
                <c:formatCode>###0.00</c:formatCode>
                <c:ptCount val="10"/>
                <c:pt idx="0">
                  <c:v>2.2105263157894735</c:v>
                </c:pt>
                <c:pt idx="1">
                  <c:v>2.6500000000000004</c:v>
                </c:pt>
                <c:pt idx="2">
                  <c:v>1.7058823529411762</c:v>
                </c:pt>
                <c:pt idx="3">
                  <c:v>1.6111111111111109</c:v>
                </c:pt>
                <c:pt idx="4">
                  <c:v>2.8888888888888888</c:v>
                </c:pt>
                <c:pt idx="5">
                  <c:v>3</c:v>
                </c:pt>
                <c:pt idx="6">
                  <c:v>1.166666666666667</c:v>
                </c:pt>
                <c:pt idx="7">
                  <c:v>1.5263157894736841</c:v>
                </c:pt>
                <c:pt idx="8">
                  <c:v>1.4210526315789473</c:v>
                </c:pt>
                <c:pt idx="9">
                  <c:v>0.63157894736842113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E01-482C-BDC2-E53B60A891F4}"/>
            </c:ext>
          </c:extLst>
        </c:ser>
        <c:ser>
          <c:idx val="2"/>
          <c:order val="2"/>
          <c:tx>
            <c:strRef>
              <c:f>'Question 8'!$A$6</c:f>
              <c:strCache>
                <c:ptCount val="1"/>
                <c:pt idx="0">
                  <c:v>EL</c:v>
                </c:pt>
              </c:strCache>
            </c:strRef>
          </c:tx>
          <c:spPr>
            <a:ln w="28575" cap="rnd">
              <a:solidFill>
                <a:srgbClr val="92D05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92D050"/>
              </a:solidFill>
              <a:ln w="9525">
                <a:solidFill>
                  <a:srgbClr val="92D050"/>
                </a:solidFill>
              </a:ln>
              <a:effectLst/>
            </c:spPr>
          </c:marker>
          <c:cat>
            <c:strRef>
              <c:f>'Question 8'!$B$3:$K$3</c:f>
              <c:strCache>
                <c:ptCount val="10"/>
                <c:pt idx="0">
                  <c:v> Apprentices/trainees</c:v>
                </c:pt>
                <c:pt idx="1">
                  <c:v>New employees</c:v>
                </c:pt>
                <c:pt idx="2">
                  <c:v>Migrants</c:v>
                </c:pt>
                <c:pt idx="3">
                  <c:v>Persons with disabilities</c:v>
                </c:pt>
                <c:pt idx="4">
                  <c:v>Highly talented persons</c:v>
                </c:pt>
                <c:pt idx="5">
                  <c:v>Future managers</c:v>
                </c:pt>
                <c:pt idx="6">
                  <c:v>Employees returning from parents’ leave</c:v>
                </c:pt>
                <c:pt idx="7">
                  <c:v>Elder employees (50+)</c:v>
                </c:pt>
                <c:pt idx="8">
                  <c:v>Employees threatened by dismissal</c:v>
                </c:pt>
                <c:pt idx="9">
                  <c:v>Employees preparing for retirement</c:v>
                </c:pt>
              </c:strCache>
            </c:strRef>
          </c:cat>
          <c:val>
            <c:numRef>
              <c:f>'Question 8'!$B$6:$K$6</c:f>
              <c:numCache>
                <c:formatCode>###0.00</c:formatCode>
                <c:ptCount val="10"/>
                <c:pt idx="0">
                  <c:v>1.7619047619047616</c:v>
                </c:pt>
                <c:pt idx="1">
                  <c:v>1.8571428571428572</c:v>
                </c:pt>
                <c:pt idx="2">
                  <c:v>0.57142857142857151</c:v>
                </c:pt>
                <c:pt idx="3">
                  <c:v>0.90476190476190488</c:v>
                </c:pt>
                <c:pt idx="4">
                  <c:v>1.5714285714285721</c:v>
                </c:pt>
                <c:pt idx="5">
                  <c:v>1.5238095238095237</c:v>
                </c:pt>
                <c:pt idx="6">
                  <c:v>0.76190476190476197</c:v>
                </c:pt>
                <c:pt idx="7">
                  <c:v>1.0000000000000002</c:v>
                </c:pt>
                <c:pt idx="8">
                  <c:v>0.95238095238095233</c:v>
                </c:pt>
                <c:pt idx="9">
                  <c:v>0.66666666666666674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E01-482C-BDC2-E53B60A891F4}"/>
            </c:ext>
          </c:extLst>
        </c:ser>
        <c:ser>
          <c:idx val="3"/>
          <c:order val="3"/>
          <c:tx>
            <c:strRef>
              <c:f>'Question 8'!$A$7</c:f>
              <c:strCache>
                <c:ptCount val="1"/>
                <c:pt idx="0">
                  <c:v>IT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C000"/>
              </a:solidFill>
              <a:ln w="9525">
                <a:solidFill>
                  <a:srgbClr val="FFC000"/>
                </a:solidFill>
              </a:ln>
              <a:effectLst/>
            </c:spPr>
          </c:marker>
          <c:cat>
            <c:strRef>
              <c:f>'Question 8'!$B$3:$K$3</c:f>
              <c:strCache>
                <c:ptCount val="10"/>
                <c:pt idx="0">
                  <c:v> Apprentices/trainees</c:v>
                </c:pt>
                <c:pt idx="1">
                  <c:v>New employees</c:v>
                </c:pt>
                <c:pt idx="2">
                  <c:v>Migrants</c:v>
                </c:pt>
                <c:pt idx="3">
                  <c:v>Persons with disabilities</c:v>
                </c:pt>
                <c:pt idx="4">
                  <c:v>Highly talented persons</c:v>
                </c:pt>
                <c:pt idx="5">
                  <c:v>Future managers</c:v>
                </c:pt>
                <c:pt idx="6">
                  <c:v>Employees returning from parents’ leave</c:v>
                </c:pt>
                <c:pt idx="7">
                  <c:v>Elder employees (50+)</c:v>
                </c:pt>
                <c:pt idx="8">
                  <c:v>Employees threatened by dismissal</c:v>
                </c:pt>
                <c:pt idx="9">
                  <c:v>Employees preparing for retirement</c:v>
                </c:pt>
              </c:strCache>
            </c:strRef>
          </c:cat>
          <c:val>
            <c:numRef>
              <c:f>'Question 8'!$B$7:$K$7</c:f>
              <c:numCache>
                <c:formatCode>###0.00</c:formatCode>
                <c:ptCount val="10"/>
                <c:pt idx="0">
                  <c:v>1.9999999999999998</c:v>
                </c:pt>
                <c:pt idx="1">
                  <c:v>1.8620689655172413</c:v>
                </c:pt>
                <c:pt idx="2">
                  <c:v>0.86206896551724133</c:v>
                </c:pt>
                <c:pt idx="3">
                  <c:v>0.93103448275862066</c:v>
                </c:pt>
                <c:pt idx="4">
                  <c:v>1.8275862068965514</c:v>
                </c:pt>
                <c:pt idx="5">
                  <c:v>1.9310344827586208</c:v>
                </c:pt>
                <c:pt idx="6">
                  <c:v>1.1379310344827587</c:v>
                </c:pt>
                <c:pt idx="7">
                  <c:v>1.482758620689655</c:v>
                </c:pt>
                <c:pt idx="8">
                  <c:v>0.89655172413793094</c:v>
                </c:pt>
                <c:pt idx="9">
                  <c:v>0.7586206896551726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E01-482C-BDC2-E53B60A891F4}"/>
            </c:ext>
          </c:extLst>
        </c:ser>
        <c:ser>
          <c:idx val="4"/>
          <c:order val="4"/>
          <c:tx>
            <c:strRef>
              <c:f>'Question 8'!$A$8</c:f>
              <c:strCache>
                <c:ptCount val="1"/>
                <c:pt idx="0">
                  <c:v>NL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cat>
            <c:strRef>
              <c:f>'Question 8'!$B$3:$K$3</c:f>
              <c:strCache>
                <c:ptCount val="10"/>
                <c:pt idx="0">
                  <c:v> Apprentices/trainees</c:v>
                </c:pt>
                <c:pt idx="1">
                  <c:v>New employees</c:v>
                </c:pt>
                <c:pt idx="2">
                  <c:v>Migrants</c:v>
                </c:pt>
                <c:pt idx="3">
                  <c:v>Persons with disabilities</c:v>
                </c:pt>
                <c:pt idx="4">
                  <c:v>Highly talented persons</c:v>
                </c:pt>
                <c:pt idx="5">
                  <c:v>Future managers</c:v>
                </c:pt>
                <c:pt idx="6">
                  <c:v>Employees returning from parents’ leave</c:v>
                </c:pt>
                <c:pt idx="7">
                  <c:v>Elder employees (50+)</c:v>
                </c:pt>
                <c:pt idx="8">
                  <c:v>Employees threatened by dismissal</c:v>
                </c:pt>
                <c:pt idx="9">
                  <c:v>Employees preparing for retirement</c:v>
                </c:pt>
              </c:strCache>
            </c:strRef>
          </c:cat>
          <c:val>
            <c:numRef>
              <c:f>'Question 8'!$B$8:$K$8</c:f>
              <c:numCache>
                <c:formatCode>###0.00</c:formatCode>
                <c:ptCount val="10"/>
                <c:pt idx="0">
                  <c:v>1.4814814814814816</c:v>
                </c:pt>
                <c:pt idx="1">
                  <c:v>1.6296296296296295</c:v>
                </c:pt>
                <c:pt idx="2">
                  <c:v>1.3703703703703705</c:v>
                </c:pt>
                <c:pt idx="3">
                  <c:v>2.407407407407407</c:v>
                </c:pt>
                <c:pt idx="4">
                  <c:v>1.1481481481481486</c:v>
                </c:pt>
                <c:pt idx="5">
                  <c:v>1.4444444444444442</c:v>
                </c:pt>
                <c:pt idx="6">
                  <c:v>1.1111111111111114</c:v>
                </c:pt>
                <c:pt idx="7">
                  <c:v>1.8148148148148149</c:v>
                </c:pt>
                <c:pt idx="8">
                  <c:v>1.7037037037037037</c:v>
                </c:pt>
                <c:pt idx="9">
                  <c:v>1.2592592592592593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FE01-482C-BDC2-E53B60A891F4}"/>
            </c:ext>
          </c:extLst>
        </c:ser>
        <c:ser>
          <c:idx val="5"/>
          <c:order val="5"/>
          <c:tx>
            <c:strRef>
              <c:f>'Question 8'!$A$9</c:f>
              <c:strCache>
                <c:ptCount val="1"/>
                <c:pt idx="0">
                  <c:v>SR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cat>
            <c:strRef>
              <c:f>'Question 8'!$B$3:$K$3</c:f>
              <c:strCache>
                <c:ptCount val="10"/>
                <c:pt idx="0">
                  <c:v> Apprentices/trainees</c:v>
                </c:pt>
                <c:pt idx="1">
                  <c:v>New employees</c:v>
                </c:pt>
                <c:pt idx="2">
                  <c:v>Migrants</c:v>
                </c:pt>
                <c:pt idx="3">
                  <c:v>Persons with disabilities</c:v>
                </c:pt>
                <c:pt idx="4">
                  <c:v>Highly talented persons</c:v>
                </c:pt>
                <c:pt idx="5">
                  <c:v>Future managers</c:v>
                </c:pt>
                <c:pt idx="6">
                  <c:v>Employees returning from parents’ leave</c:v>
                </c:pt>
                <c:pt idx="7">
                  <c:v>Elder employees (50+)</c:v>
                </c:pt>
                <c:pt idx="8">
                  <c:v>Employees threatened by dismissal</c:v>
                </c:pt>
                <c:pt idx="9">
                  <c:v>Employees preparing for retirement</c:v>
                </c:pt>
              </c:strCache>
            </c:strRef>
          </c:cat>
          <c:val>
            <c:numRef>
              <c:f>'Question 8'!$B$9:$K$9</c:f>
              <c:numCache>
                <c:formatCode>###0.00</c:formatCode>
                <c:ptCount val="10"/>
                <c:pt idx="0">
                  <c:v>1.9999999999999998</c:v>
                </c:pt>
                <c:pt idx="1">
                  <c:v>2.074074074074074</c:v>
                </c:pt>
                <c:pt idx="2">
                  <c:v>0.14814814814814817</c:v>
                </c:pt>
                <c:pt idx="3">
                  <c:v>0.59259259259259256</c:v>
                </c:pt>
                <c:pt idx="4">
                  <c:v>2.1481481481481484</c:v>
                </c:pt>
                <c:pt idx="5">
                  <c:v>2.1851851851851856</c:v>
                </c:pt>
                <c:pt idx="6">
                  <c:v>1.2222222222222223</c:v>
                </c:pt>
                <c:pt idx="7">
                  <c:v>0.92592592592592615</c:v>
                </c:pt>
                <c:pt idx="8">
                  <c:v>1.4444444444444444</c:v>
                </c:pt>
                <c:pt idx="9">
                  <c:v>0.59259259259259245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FE01-482C-BDC2-E53B60A891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2779168"/>
        <c:axId val="342779824"/>
      </c:lineChart>
      <c:catAx>
        <c:axId val="342779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342779824"/>
        <c:crosses val="autoZero"/>
        <c:auto val="1"/>
        <c:lblAlgn val="ctr"/>
        <c:lblOffset val="100"/>
        <c:noMultiLvlLbl val="0"/>
      </c:catAx>
      <c:valAx>
        <c:axId val="3427798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3427791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t-L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Questions!$B$41</c:f>
              <c:strCache>
                <c:ptCount val="1"/>
                <c:pt idx="0">
                  <c:v>CGC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Questions!$A$42:$A$46</c:f>
              <c:strCache>
                <c:ptCount val="5"/>
                <c:pt idx="0">
                  <c:v>Further education &amp; training</c:v>
                </c:pt>
                <c:pt idx="1">
                  <c:v>Career planning</c:v>
                </c:pt>
                <c:pt idx="2">
                  <c:v>Learning &amp; performance problems</c:v>
                </c:pt>
                <c:pt idx="3">
                  <c:v>Team problems</c:v>
                </c:pt>
                <c:pt idx="4">
                  <c:v>Personal problems</c:v>
                </c:pt>
              </c:strCache>
            </c:strRef>
          </c:cat>
          <c:val>
            <c:numRef>
              <c:f>Questions!$B$42:$B$46</c:f>
              <c:numCache>
                <c:formatCode>###0.00</c:formatCode>
                <c:ptCount val="5"/>
                <c:pt idx="0">
                  <c:v>2.8571428571428577</c:v>
                </c:pt>
                <c:pt idx="1">
                  <c:v>2.3766233766233769</c:v>
                </c:pt>
                <c:pt idx="2">
                  <c:v>2.2727272727272729</c:v>
                </c:pt>
                <c:pt idx="3">
                  <c:v>2.168831168831169</c:v>
                </c:pt>
                <c:pt idx="4">
                  <c:v>2.1818181818181812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3ED-45B7-B8B1-05591D1DBFC4}"/>
            </c:ext>
          </c:extLst>
        </c:ser>
        <c:ser>
          <c:idx val="1"/>
          <c:order val="1"/>
          <c:tx>
            <c:strRef>
              <c:f>Questions!$C$41</c:f>
              <c:strCache>
                <c:ptCount val="1"/>
                <c:pt idx="0">
                  <c:v>HRM</c:v>
                </c:pt>
              </c:strCache>
            </c:strRef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Questions!$A$42:$A$46</c:f>
              <c:strCache>
                <c:ptCount val="5"/>
                <c:pt idx="0">
                  <c:v>Further education &amp; training</c:v>
                </c:pt>
                <c:pt idx="1">
                  <c:v>Career planning</c:v>
                </c:pt>
                <c:pt idx="2">
                  <c:v>Learning &amp; performance problems</c:v>
                </c:pt>
                <c:pt idx="3">
                  <c:v>Team problems</c:v>
                </c:pt>
                <c:pt idx="4">
                  <c:v>Personal problems</c:v>
                </c:pt>
              </c:strCache>
            </c:strRef>
          </c:cat>
          <c:val>
            <c:numRef>
              <c:f>Questions!$C$42:$C$46</c:f>
              <c:numCache>
                <c:formatCode>###0.00</c:formatCode>
                <c:ptCount val="5"/>
                <c:pt idx="0">
                  <c:v>3.0253164556962031</c:v>
                </c:pt>
                <c:pt idx="1">
                  <c:v>2.4683544303797476</c:v>
                </c:pt>
                <c:pt idx="2">
                  <c:v>2.4358974358974352</c:v>
                </c:pt>
                <c:pt idx="3">
                  <c:v>2.5844155844155843</c:v>
                </c:pt>
                <c:pt idx="4">
                  <c:v>2.3636363636363629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3ED-45B7-B8B1-05591D1DBF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33540432"/>
        <c:axId val="533539448"/>
      </c:lineChart>
      <c:catAx>
        <c:axId val="533540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533539448"/>
        <c:crosses val="autoZero"/>
        <c:auto val="1"/>
        <c:lblAlgn val="ctr"/>
        <c:lblOffset val="100"/>
        <c:noMultiLvlLbl val="0"/>
      </c:catAx>
      <c:valAx>
        <c:axId val="5335394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5335404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t-L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'Question 9'!$A$4</c:f>
              <c:strCache>
                <c:ptCount val="1"/>
                <c:pt idx="0">
                  <c:v>AT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cat>
            <c:strRef>
              <c:f>'Question 9'!$B$3:$F$3</c:f>
              <c:strCache>
                <c:ptCount val="5"/>
                <c:pt idx="0">
                  <c:v>Further education &amp; training</c:v>
                </c:pt>
                <c:pt idx="1">
                  <c:v>Career planning</c:v>
                </c:pt>
                <c:pt idx="2">
                  <c:v>Learning &amp; performance problems</c:v>
                </c:pt>
                <c:pt idx="3">
                  <c:v>Team problems</c:v>
                </c:pt>
                <c:pt idx="4">
                  <c:v>Personal problems</c:v>
                </c:pt>
              </c:strCache>
            </c:strRef>
          </c:cat>
          <c:val>
            <c:numRef>
              <c:f>'Question 9'!$B$4:$F$4</c:f>
              <c:numCache>
                <c:formatCode>###0.00</c:formatCode>
                <c:ptCount val="5"/>
                <c:pt idx="0">
                  <c:v>3.34375</c:v>
                </c:pt>
                <c:pt idx="1">
                  <c:v>2.5312499999999996</c:v>
                </c:pt>
                <c:pt idx="2">
                  <c:v>1.9687499999999996</c:v>
                </c:pt>
                <c:pt idx="3">
                  <c:v>2.34375</c:v>
                </c:pt>
                <c:pt idx="4">
                  <c:v>2.46875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F4C-49B0-808F-66B7560A0D13}"/>
            </c:ext>
          </c:extLst>
        </c:ser>
        <c:ser>
          <c:idx val="1"/>
          <c:order val="1"/>
          <c:tx>
            <c:strRef>
              <c:f>'Question 9'!$A$5</c:f>
              <c:strCache>
                <c:ptCount val="1"/>
                <c:pt idx="0">
                  <c:v>DE</c:v>
                </c:pt>
              </c:strCache>
            </c:strRef>
          </c:tx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70C0"/>
              </a:solidFill>
              <a:ln w="9525">
                <a:solidFill>
                  <a:srgbClr val="0070C0"/>
                </a:solidFill>
              </a:ln>
              <a:effectLst/>
            </c:spPr>
          </c:marker>
          <c:cat>
            <c:strRef>
              <c:f>'Question 9'!$B$3:$F$3</c:f>
              <c:strCache>
                <c:ptCount val="5"/>
                <c:pt idx="0">
                  <c:v>Further education &amp; training</c:v>
                </c:pt>
                <c:pt idx="1">
                  <c:v>Career planning</c:v>
                </c:pt>
                <c:pt idx="2">
                  <c:v>Learning &amp; performance problems</c:v>
                </c:pt>
                <c:pt idx="3">
                  <c:v>Team problems</c:v>
                </c:pt>
                <c:pt idx="4">
                  <c:v>Personal problems</c:v>
                </c:pt>
              </c:strCache>
            </c:strRef>
          </c:cat>
          <c:val>
            <c:numRef>
              <c:f>'Question 9'!$B$5:$F$5</c:f>
              <c:numCache>
                <c:formatCode>###0.00</c:formatCode>
                <c:ptCount val="5"/>
                <c:pt idx="0">
                  <c:v>3.65</c:v>
                </c:pt>
                <c:pt idx="1">
                  <c:v>2.7500000000000004</c:v>
                </c:pt>
                <c:pt idx="2">
                  <c:v>1.9473684210526321</c:v>
                </c:pt>
                <c:pt idx="3">
                  <c:v>1.9444444444444442</c:v>
                </c:pt>
                <c:pt idx="4">
                  <c:v>0.7777777777777779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F4C-49B0-808F-66B7560A0D13}"/>
            </c:ext>
          </c:extLst>
        </c:ser>
        <c:ser>
          <c:idx val="2"/>
          <c:order val="2"/>
          <c:tx>
            <c:strRef>
              <c:f>'Question 9'!$A$6</c:f>
              <c:strCache>
                <c:ptCount val="1"/>
                <c:pt idx="0">
                  <c:v>EL</c:v>
                </c:pt>
              </c:strCache>
            </c:strRef>
          </c:tx>
          <c:spPr>
            <a:ln w="28575" cap="rnd">
              <a:solidFill>
                <a:srgbClr val="92D05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92D050"/>
              </a:solidFill>
              <a:ln w="9525">
                <a:solidFill>
                  <a:srgbClr val="92D050"/>
                </a:solidFill>
              </a:ln>
              <a:effectLst/>
            </c:spPr>
          </c:marker>
          <c:cat>
            <c:strRef>
              <c:f>'Question 9'!$B$3:$F$3</c:f>
              <c:strCache>
                <c:ptCount val="5"/>
                <c:pt idx="0">
                  <c:v>Further education &amp; training</c:v>
                </c:pt>
                <c:pt idx="1">
                  <c:v>Career planning</c:v>
                </c:pt>
                <c:pt idx="2">
                  <c:v>Learning &amp; performance problems</c:v>
                </c:pt>
                <c:pt idx="3">
                  <c:v>Team problems</c:v>
                </c:pt>
                <c:pt idx="4">
                  <c:v>Personal problems</c:v>
                </c:pt>
              </c:strCache>
            </c:strRef>
          </c:cat>
          <c:val>
            <c:numRef>
              <c:f>'Question 9'!$B$6:$F$6</c:f>
              <c:numCache>
                <c:formatCode>###0.00</c:formatCode>
                <c:ptCount val="5"/>
                <c:pt idx="0">
                  <c:v>2.7142857142857144</c:v>
                </c:pt>
                <c:pt idx="1">
                  <c:v>2.0952380952380945</c:v>
                </c:pt>
                <c:pt idx="2">
                  <c:v>2.4285714285714284</c:v>
                </c:pt>
                <c:pt idx="3">
                  <c:v>2.7142857142857144</c:v>
                </c:pt>
                <c:pt idx="4">
                  <c:v>1.9523809523809528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F4C-49B0-808F-66B7560A0D13}"/>
            </c:ext>
          </c:extLst>
        </c:ser>
        <c:ser>
          <c:idx val="3"/>
          <c:order val="3"/>
          <c:tx>
            <c:strRef>
              <c:f>'Question 9'!$A$7</c:f>
              <c:strCache>
                <c:ptCount val="1"/>
                <c:pt idx="0">
                  <c:v>IT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C000"/>
              </a:solidFill>
              <a:ln w="9525">
                <a:solidFill>
                  <a:srgbClr val="FFC000"/>
                </a:solidFill>
              </a:ln>
              <a:effectLst/>
            </c:spPr>
          </c:marker>
          <c:cat>
            <c:strRef>
              <c:f>'Question 9'!$B$3:$F$3</c:f>
              <c:strCache>
                <c:ptCount val="5"/>
                <c:pt idx="0">
                  <c:v>Further education &amp; training</c:v>
                </c:pt>
                <c:pt idx="1">
                  <c:v>Career planning</c:v>
                </c:pt>
                <c:pt idx="2">
                  <c:v>Learning &amp; performance problems</c:v>
                </c:pt>
                <c:pt idx="3">
                  <c:v>Team problems</c:v>
                </c:pt>
                <c:pt idx="4">
                  <c:v>Personal problems</c:v>
                </c:pt>
              </c:strCache>
            </c:strRef>
          </c:cat>
          <c:val>
            <c:numRef>
              <c:f>'Question 9'!$B$7:$F$7</c:f>
              <c:numCache>
                <c:formatCode>###0.00</c:formatCode>
                <c:ptCount val="5"/>
                <c:pt idx="0">
                  <c:v>2.8965517241379306</c:v>
                </c:pt>
                <c:pt idx="1">
                  <c:v>2.3448275862068959</c:v>
                </c:pt>
                <c:pt idx="2">
                  <c:v>2.7931034482758625</c:v>
                </c:pt>
                <c:pt idx="3">
                  <c:v>2.6896551724137936</c:v>
                </c:pt>
                <c:pt idx="4">
                  <c:v>2.6206896551724141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F4C-49B0-808F-66B7560A0D13}"/>
            </c:ext>
          </c:extLst>
        </c:ser>
        <c:ser>
          <c:idx val="4"/>
          <c:order val="4"/>
          <c:tx>
            <c:strRef>
              <c:f>'Question 9'!$A$8</c:f>
              <c:strCache>
                <c:ptCount val="1"/>
                <c:pt idx="0">
                  <c:v>NL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cat>
            <c:strRef>
              <c:f>'Question 9'!$B$3:$F$3</c:f>
              <c:strCache>
                <c:ptCount val="5"/>
                <c:pt idx="0">
                  <c:v>Further education &amp; training</c:v>
                </c:pt>
                <c:pt idx="1">
                  <c:v>Career planning</c:v>
                </c:pt>
                <c:pt idx="2">
                  <c:v>Learning &amp; performance problems</c:v>
                </c:pt>
                <c:pt idx="3">
                  <c:v>Team problems</c:v>
                </c:pt>
                <c:pt idx="4">
                  <c:v>Personal problems</c:v>
                </c:pt>
              </c:strCache>
            </c:strRef>
          </c:cat>
          <c:val>
            <c:numRef>
              <c:f>'Question 9'!$B$8:$F$8</c:f>
              <c:numCache>
                <c:formatCode>###0.00</c:formatCode>
                <c:ptCount val="5"/>
                <c:pt idx="0">
                  <c:v>2.8148148148148149</c:v>
                </c:pt>
                <c:pt idx="1">
                  <c:v>2.6296296296296298</c:v>
                </c:pt>
                <c:pt idx="2">
                  <c:v>2.592592592592593</c:v>
                </c:pt>
                <c:pt idx="3">
                  <c:v>2.1851851851851856</c:v>
                </c:pt>
                <c:pt idx="4">
                  <c:v>3.2222222222222219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0F4C-49B0-808F-66B7560A0D13}"/>
            </c:ext>
          </c:extLst>
        </c:ser>
        <c:ser>
          <c:idx val="5"/>
          <c:order val="5"/>
          <c:tx>
            <c:strRef>
              <c:f>'Question 9'!$A$9</c:f>
              <c:strCache>
                <c:ptCount val="1"/>
                <c:pt idx="0">
                  <c:v>SR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cat>
            <c:strRef>
              <c:f>'Question 9'!$B$3:$F$3</c:f>
              <c:strCache>
                <c:ptCount val="5"/>
                <c:pt idx="0">
                  <c:v>Further education &amp; training</c:v>
                </c:pt>
                <c:pt idx="1">
                  <c:v>Career planning</c:v>
                </c:pt>
                <c:pt idx="2">
                  <c:v>Learning &amp; performance problems</c:v>
                </c:pt>
                <c:pt idx="3">
                  <c:v>Team problems</c:v>
                </c:pt>
                <c:pt idx="4">
                  <c:v>Personal problems</c:v>
                </c:pt>
              </c:strCache>
            </c:strRef>
          </c:cat>
          <c:val>
            <c:numRef>
              <c:f>'Question 9'!$B$9:$F$9</c:f>
              <c:numCache>
                <c:formatCode>###0.00</c:formatCode>
                <c:ptCount val="5"/>
                <c:pt idx="0">
                  <c:v>2.2962962962962963</c:v>
                </c:pt>
                <c:pt idx="1">
                  <c:v>2.1851851851851856</c:v>
                </c:pt>
                <c:pt idx="2">
                  <c:v>2.333333333333333</c:v>
                </c:pt>
                <c:pt idx="3">
                  <c:v>2.2962962962962958</c:v>
                </c:pt>
                <c:pt idx="4">
                  <c:v>1.9629629629629626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0F4C-49B0-808F-66B7560A0D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1015064"/>
        <c:axId val="341014080"/>
      </c:lineChart>
      <c:catAx>
        <c:axId val="341015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341014080"/>
        <c:crosses val="autoZero"/>
        <c:auto val="1"/>
        <c:lblAlgn val="ctr"/>
        <c:lblOffset val="100"/>
        <c:noMultiLvlLbl val="0"/>
      </c:catAx>
      <c:valAx>
        <c:axId val="3410140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3410150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t-L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s vietos rezervavimo ženkla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558" cy="502676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idx="1"/>
          </p:nvPr>
        </p:nvSpPr>
        <p:spPr>
          <a:xfrm>
            <a:off x="3902597" y="0"/>
            <a:ext cx="2985558" cy="502676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6D2CC101-83B2-4FCF-8E40-64EEF50EDD64}" type="datetimeFigureOut">
              <a:rPr lang="lt-LT" smtClean="0"/>
              <a:t>2022-02-21</a:t>
            </a:fld>
            <a:endParaRPr lang="lt-LT"/>
          </a:p>
        </p:txBody>
      </p:sp>
      <p:sp>
        <p:nvSpPr>
          <p:cNvPr id="4" name="Skaidrės vaizdo vietos rezervavimo ženklas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10275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lt-LT"/>
          </a:p>
        </p:txBody>
      </p:sp>
      <p:sp>
        <p:nvSpPr>
          <p:cNvPr id="5" name="Pastabų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688975" y="4821506"/>
            <a:ext cx="5511800" cy="3944868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4"/>
          </p:nvPr>
        </p:nvSpPr>
        <p:spPr>
          <a:xfrm>
            <a:off x="0" y="9516039"/>
            <a:ext cx="2985558" cy="50267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5"/>
          </p:nvPr>
        </p:nvSpPr>
        <p:spPr>
          <a:xfrm>
            <a:off x="3902597" y="9516039"/>
            <a:ext cx="2985558" cy="50267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474F2A99-8335-4AAC-9EFD-09FA6B9BBADF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0540816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aveikslėlis 15">
            <a:extLst>
              <a:ext uri="{FF2B5EF4-FFF2-40B4-BE49-F238E27FC236}">
                <a16:creationId xmlns:a16="http://schemas.microsoft.com/office/drawing/2014/main" id="{246EBA82-0447-4FA4-8B1C-C45FC5F54C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89" b="23358"/>
          <a:stretch/>
        </p:blipFill>
        <p:spPr>
          <a:xfrm rot="10800000">
            <a:off x="0" y="0"/>
            <a:ext cx="12192004" cy="5408613"/>
          </a:xfrm>
          <a:prstGeom prst="rect">
            <a:avLst/>
          </a:prstGeom>
        </p:spPr>
      </p:pic>
      <p:sp>
        <p:nvSpPr>
          <p:cNvPr id="2" name="Pavadinimas 1">
            <a:extLst>
              <a:ext uri="{FF2B5EF4-FFF2-40B4-BE49-F238E27FC236}">
                <a16:creationId xmlns:a16="http://schemas.microsoft.com/office/drawing/2014/main" id="{2F688FB5-BEAA-43D8-9143-D2CE529CEF3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5820" y="924243"/>
            <a:ext cx="10058400" cy="2387600"/>
          </a:xfrm>
        </p:spPr>
        <p:txBody>
          <a:bodyPr anchor="b">
            <a:normAutofit/>
          </a:bodyPr>
          <a:lstStyle>
            <a:lvl1pPr algn="l">
              <a:defRPr sz="6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DEMO </a:t>
            </a:r>
            <a:br>
              <a:rPr lang="en-US" dirty="0"/>
            </a:br>
            <a:r>
              <a:rPr lang="en-US" dirty="0"/>
              <a:t>TITLE TEXT</a:t>
            </a:r>
            <a:endParaRPr lang="lt-LT" dirty="0"/>
          </a:p>
        </p:txBody>
      </p:sp>
      <p:sp>
        <p:nvSpPr>
          <p:cNvPr id="3" name="Antrinis pavadinimas 2">
            <a:extLst>
              <a:ext uri="{FF2B5EF4-FFF2-40B4-BE49-F238E27FC236}">
                <a16:creationId xmlns:a16="http://schemas.microsoft.com/office/drawing/2014/main" id="{85069AEC-D0AD-490C-B670-14EB62EA774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45820" y="3434398"/>
            <a:ext cx="10058400" cy="1655762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t-LT" dirty="0" err="1">
                <a:solidFill>
                  <a:srgbClr val="FFFFFF"/>
                </a:solidFill>
              </a:rPr>
              <a:t>Date</a:t>
            </a:r>
            <a:r>
              <a:rPr lang="lt-LT" dirty="0">
                <a:solidFill>
                  <a:srgbClr val="FFFFFF"/>
                </a:solidFill>
              </a:rPr>
              <a:t>, name </a:t>
            </a:r>
            <a:r>
              <a:rPr lang="lt-LT" dirty="0" err="1">
                <a:solidFill>
                  <a:srgbClr val="FFFFFF"/>
                </a:solidFill>
              </a:rPr>
              <a:t>of</a:t>
            </a:r>
            <a:r>
              <a:rPr lang="lt-LT" dirty="0">
                <a:solidFill>
                  <a:srgbClr val="FFFFFF"/>
                </a:solidFill>
              </a:rPr>
              <a:t> </a:t>
            </a:r>
            <a:r>
              <a:rPr lang="lt-LT" dirty="0" err="1">
                <a:solidFill>
                  <a:srgbClr val="FFFFFF"/>
                </a:solidFill>
              </a:rPr>
              <a:t>the</a:t>
            </a:r>
            <a:r>
              <a:rPr lang="lt-LT" dirty="0">
                <a:solidFill>
                  <a:srgbClr val="FFFFFF"/>
                </a:solidFill>
              </a:rPr>
              <a:t> </a:t>
            </a:r>
            <a:r>
              <a:rPr lang="lt-LT" dirty="0" err="1">
                <a:solidFill>
                  <a:srgbClr val="FFFFFF"/>
                </a:solidFill>
              </a:rPr>
              <a:t>event</a:t>
            </a:r>
            <a:r>
              <a:rPr lang="lt-LT" dirty="0">
                <a:solidFill>
                  <a:srgbClr val="FFFFFF"/>
                </a:solidFill>
              </a:rPr>
              <a:t>, </a:t>
            </a:r>
            <a:endParaRPr lang="en-US" dirty="0">
              <a:solidFill>
                <a:srgbClr val="FFFFFF"/>
              </a:solidFill>
            </a:endParaRPr>
          </a:p>
          <a:p>
            <a:r>
              <a:rPr lang="lt-LT" dirty="0">
                <a:solidFill>
                  <a:srgbClr val="FFFFFF"/>
                </a:solidFill>
              </a:rPr>
              <a:t>name </a:t>
            </a:r>
            <a:r>
              <a:rPr lang="lt-LT" dirty="0" err="1">
                <a:solidFill>
                  <a:srgbClr val="FFFFFF"/>
                </a:solidFill>
              </a:rPr>
              <a:t>and</a:t>
            </a:r>
            <a:r>
              <a:rPr lang="lt-LT" dirty="0">
                <a:solidFill>
                  <a:srgbClr val="FFFFFF"/>
                </a:solidFill>
              </a:rPr>
              <a:t> </a:t>
            </a:r>
            <a:r>
              <a:rPr lang="lt-LT" dirty="0" err="1">
                <a:solidFill>
                  <a:srgbClr val="FFFFFF"/>
                </a:solidFill>
              </a:rPr>
              <a:t>surname</a:t>
            </a:r>
            <a:r>
              <a:rPr lang="lt-LT" dirty="0">
                <a:solidFill>
                  <a:srgbClr val="FFFFFF"/>
                </a:solidFill>
              </a:rPr>
              <a:t> </a:t>
            </a:r>
            <a:r>
              <a:rPr lang="lt-LT" dirty="0" err="1">
                <a:solidFill>
                  <a:srgbClr val="FFFFFF"/>
                </a:solidFill>
              </a:rPr>
              <a:t>of</a:t>
            </a:r>
            <a:r>
              <a:rPr lang="lt-LT" dirty="0">
                <a:solidFill>
                  <a:srgbClr val="FFFFFF"/>
                </a:solidFill>
              </a:rPr>
              <a:t> </a:t>
            </a:r>
            <a:r>
              <a:rPr lang="lt-LT" dirty="0" err="1">
                <a:solidFill>
                  <a:srgbClr val="FFFFFF"/>
                </a:solidFill>
              </a:rPr>
              <a:t>author</a:t>
            </a:r>
            <a:endParaRPr lang="lt-LT" dirty="0">
              <a:solidFill>
                <a:srgbClr val="FFFFFF"/>
              </a:solidFill>
            </a:endParaRPr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C5F0BFDC-D1E8-4156-8099-C8816EB1B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dirty="0"/>
              <a:t>connect-erasmus.eu</a:t>
            </a:r>
          </a:p>
        </p:txBody>
      </p:sp>
    </p:spTree>
    <p:extLst>
      <p:ext uri="{BB962C8B-B14F-4D97-AF65-F5344CB8AC3E}">
        <p14:creationId xmlns:p14="http://schemas.microsoft.com/office/powerpoint/2010/main" val="5759777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aveikslėlis 8">
            <a:extLst>
              <a:ext uri="{FF2B5EF4-FFF2-40B4-BE49-F238E27FC236}">
                <a16:creationId xmlns:a16="http://schemas.microsoft.com/office/drawing/2014/main" id="{A418BBB0-10BE-4452-AA0B-FC7B9192D6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" t="10937" r="13" b="22509"/>
          <a:stretch/>
        </p:blipFill>
        <p:spPr>
          <a:xfrm rot="10800000">
            <a:off x="0" y="-1"/>
            <a:ext cx="12192004" cy="5408613"/>
          </a:xfrm>
          <a:prstGeom prst="rect">
            <a:avLst/>
          </a:prstGeom>
        </p:spPr>
      </p:pic>
      <p:sp>
        <p:nvSpPr>
          <p:cNvPr id="2" name="Pavadinimas 1">
            <a:extLst>
              <a:ext uri="{FF2B5EF4-FFF2-40B4-BE49-F238E27FC236}">
                <a16:creationId xmlns:a16="http://schemas.microsoft.com/office/drawing/2014/main" id="{A6473C05-AE7B-43DD-A2CC-85F602C584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6613" y="1577340"/>
            <a:ext cx="10515600" cy="20116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 for </a:t>
            </a:r>
            <a:br>
              <a:rPr lang="en-US" dirty="0"/>
            </a:br>
            <a:r>
              <a:rPr lang="en-US" dirty="0"/>
              <a:t>the Attention. </a:t>
            </a:r>
            <a:br>
              <a:rPr lang="en-US" dirty="0"/>
            </a:br>
            <a:r>
              <a:rPr lang="en-US" dirty="0"/>
              <a:t>Questions?</a:t>
            </a:r>
            <a:endParaRPr lang="lt-LT" dirty="0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F987F0DC-379D-4245-BFBB-CD4C4288E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8" name="Paveikslėlio vietos rezervavimo ženklas 2">
            <a:extLst>
              <a:ext uri="{FF2B5EF4-FFF2-40B4-BE49-F238E27FC236}">
                <a16:creationId xmlns:a16="http://schemas.microsoft.com/office/drawing/2014/main" id="{ADAA6A37-774A-4614-893F-080D49E13D8C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836613" y="3793201"/>
            <a:ext cx="10515600" cy="443516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lt-LT" dirty="0" err="1"/>
              <a:t>your</a:t>
            </a:r>
            <a:r>
              <a:rPr lang="en-US" dirty="0"/>
              <a:t>@email_address.eu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350424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087A0520-26DB-468D-A939-2C056B42E5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lt-LT" dirty="0"/>
              <a:t>THIS </a:t>
            </a:r>
            <a:r>
              <a:rPr lang="en-US" dirty="0"/>
              <a:t>IS </a:t>
            </a:r>
            <a:r>
              <a:rPr lang="lt-LT" dirty="0"/>
              <a:t>YOUR PRES</a:t>
            </a:r>
            <a:r>
              <a:rPr lang="en-US" dirty="0"/>
              <a:t>E</a:t>
            </a:r>
            <a:r>
              <a:rPr lang="lt-LT" dirty="0"/>
              <a:t>NTATION TITLE</a:t>
            </a:r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64F49264-9819-4214-9D8F-E6C3E238F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7" name="Teksto vietos rezervavimo ženklas 4">
            <a:extLst>
              <a:ext uri="{FF2B5EF4-FFF2-40B4-BE49-F238E27FC236}">
                <a16:creationId xmlns:a16="http://schemas.microsoft.com/office/drawing/2014/main" id="{BDFAC399-EE8D-4178-8118-DD34860C585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63637" y="1960595"/>
            <a:ext cx="10188575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8" name="Teksto vietos rezervavimo ženklas 5">
            <a:extLst>
              <a:ext uri="{FF2B5EF4-FFF2-40B4-BE49-F238E27FC236}">
                <a16:creationId xmlns:a16="http://schemas.microsoft.com/office/drawing/2014/main" id="{4047D1D2-D11B-42D9-9745-D7326C1723E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63638" y="2450347"/>
            <a:ext cx="10190162" cy="880901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9" name="Teksto vietos rezervavimo ženklas 6">
            <a:extLst>
              <a:ext uri="{FF2B5EF4-FFF2-40B4-BE49-F238E27FC236}">
                <a16:creationId xmlns:a16="http://schemas.microsoft.com/office/drawing/2014/main" id="{07F8CD99-43EF-4FF2-99E1-8D34466DB2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63637" y="3632341"/>
            <a:ext cx="10188575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10" name="Teksto vietos rezervavimo ženklas 7">
            <a:extLst>
              <a:ext uri="{FF2B5EF4-FFF2-40B4-BE49-F238E27FC236}">
                <a16:creationId xmlns:a16="http://schemas.microsoft.com/office/drawing/2014/main" id="{F2249229-369C-45F0-AC14-92594C51E66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63638" y="4122093"/>
            <a:ext cx="10188574" cy="880901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</p:spTree>
    <p:extLst>
      <p:ext uri="{BB962C8B-B14F-4D97-AF65-F5344CB8AC3E}">
        <p14:creationId xmlns:p14="http://schemas.microsoft.com/office/powerpoint/2010/main" val="3013345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5B481432-44F8-44DD-9892-E4F4DB2C4A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lt-LT" dirty="0" err="1"/>
              <a:t>This</a:t>
            </a:r>
            <a:r>
              <a:rPr lang="lt-LT" dirty="0"/>
              <a:t> </a:t>
            </a:r>
            <a:r>
              <a:rPr lang="en-US" dirty="0"/>
              <a:t>is </a:t>
            </a:r>
            <a:r>
              <a:rPr lang="lt-LT" dirty="0" err="1"/>
              <a:t>your</a:t>
            </a:r>
            <a:r>
              <a:rPr lang="lt-LT" dirty="0"/>
              <a:t> </a:t>
            </a:r>
            <a:r>
              <a:rPr lang="lt-LT" dirty="0" err="1"/>
              <a:t>pres</a:t>
            </a:r>
            <a:r>
              <a:rPr lang="en-US" dirty="0"/>
              <a:t>e</a:t>
            </a:r>
            <a:r>
              <a:rPr lang="lt-LT" dirty="0" err="1"/>
              <a:t>ntation</a:t>
            </a:r>
            <a:r>
              <a:rPr lang="lt-LT" dirty="0"/>
              <a:t> </a:t>
            </a:r>
            <a:r>
              <a:rPr lang="lt-LT" dirty="0" err="1"/>
              <a:t>title</a:t>
            </a:r>
            <a:endParaRPr lang="lt-LT" dirty="0"/>
          </a:p>
        </p:txBody>
      </p:sp>
      <p:sp>
        <p:nvSpPr>
          <p:cNvPr id="6" name="Poraštės vietos rezervavimo ženklas 5">
            <a:extLst>
              <a:ext uri="{FF2B5EF4-FFF2-40B4-BE49-F238E27FC236}">
                <a16:creationId xmlns:a16="http://schemas.microsoft.com/office/drawing/2014/main" id="{BDA783FD-8F85-442B-A8BA-288E684FB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11" name="Teksto vietos rezervavimo ženklas 4">
            <a:extLst>
              <a:ext uri="{FF2B5EF4-FFF2-40B4-BE49-F238E27FC236}">
                <a16:creationId xmlns:a16="http://schemas.microsoft.com/office/drawing/2014/main" id="{4BEA5B49-6392-46FE-95D9-CBD5386D914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63637" y="1871345"/>
            <a:ext cx="4856163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12" name="Teksto vietos rezervavimo ženklas 5">
            <a:extLst>
              <a:ext uri="{FF2B5EF4-FFF2-40B4-BE49-F238E27FC236}">
                <a16:creationId xmlns:a16="http://schemas.microsoft.com/office/drawing/2014/main" id="{27313128-8193-4824-B1AE-9E071C6AEC5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63638" y="2419867"/>
            <a:ext cx="4856162" cy="1206662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13" name="Teksto vietos rezervavimo ženklas 6">
            <a:extLst>
              <a:ext uri="{FF2B5EF4-FFF2-40B4-BE49-F238E27FC236}">
                <a16:creationId xmlns:a16="http://schemas.microsoft.com/office/drawing/2014/main" id="{A077DE58-2DDD-4954-8D21-4C85B7EFA5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63638" y="3799981"/>
            <a:ext cx="4856162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14" name="Teksto vietos rezervavimo ženklas 7">
            <a:extLst>
              <a:ext uri="{FF2B5EF4-FFF2-40B4-BE49-F238E27FC236}">
                <a16:creationId xmlns:a16="http://schemas.microsoft.com/office/drawing/2014/main" id="{E3581FEC-4D88-4BB9-981C-24765FCF202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63638" y="4289733"/>
            <a:ext cx="4856162" cy="1143327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23" name="Teksto vietos rezervavimo ženklas 4">
            <a:extLst>
              <a:ext uri="{FF2B5EF4-FFF2-40B4-BE49-F238E27FC236}">
                <a16:creationId xmlns:a16="http://schemas.microsoft.com/office/drawing/2014/main" id="{909C3B4A-7EF2-44A9-975A-1CEB4064468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96049" y="1871345"/>
            <a:ext cx="4856163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24" name="Teksto vietos rezervavimo ženklas 5">
            <a:extLst>
              <a:ext uri="{FF2B5EF4-FFF2-40B4-BE49-F238E27FC236}">
                <a16:creationId xmlns:a16="http://schemas.microsoft.com/office/drawing/2014/main" id="{9216C79D-EC44-44C8-A2B6-019A760EE85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496050" y="2419867"/>
            <a:ext cx="4856162" cy="1206662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25" name="Teksto vietos rezervavimo ženklas 6">
            <a:extLst>
              <a:ext uri="{FF2B5EF4-FFF2-40B4-BE49-F238E27FC236}">
                <a16:creationId xmlns:a16="http://schemas.microsoft.com/office/drawing/2014/main" id="{392CD55E-0853-4A78-83D2-38CB78A8EFC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96050" y="3799981"/>
            <a:ext cx="4856162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26" name="Teksto vietos rezervavimo ženklas 7">
            <a:extLst>
              <a:ext uri="{FF2B5EF4-FFF2-40B4-BE49-F238E27FC236}">
                <a16:creationId xmlns:a16="http://schemas.microsoft.com/office/drawing/2014/main" id="{FB1D40FF-4B08-4151-9334-2544815042A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496050" y="4289733"/>
            <a:ext cx="4856162" cy="1143327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</p:spTree>
    <p:extLst>
      <p:ext uri="{BB962C8B-B14F-4D97-AF65-F5344CB8AC3E}">
        <p14:creationId xmlns:p14="http://schemas.microsoft.com/office/powerpoint/2010/main" val="2998860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58F55BD5-71C7-4644-8399-58A9C27E49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7726" y="765176"/>
            <a:ext cx="4242752" cy="684211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lt-LT" dirty="0"/>
              <a:t>TITLE</a:t>
            </a:r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5E284254-621B-44AA-B10E-61CA73CE7E2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630680"/>
            <a:ext cx="4242752" cy="377793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Lorem Ipsum is simply dummy text of the printing and typesetting industry. Lorem Ipsum has been the industry's standard dummy text ever since the 1500s, when an unknown printer took a galley of type and scrambled it to make a type specimen book.</a:t>
            </a:r>
            <a:endParaRPr lang="lt-LT" dirty="0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A3A20304-FE67-4161-B68E-3977359B0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</p:spTree>
    <p:extLst>
      <p:ext uri="{BB962C8B-B14F-4D97-AF65-F5344CB8AC3E}">
        <p14:creationId xmlns:p14="http://schemas.microsoft.com/office/powerpoint/2010/main" val="443524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aveikslėlis 9">
            <a:extLst>
              <a:ext uri="{FF2B5EF4-FFF2-40B4-BE49-F238E27FC236}">
                <a16:creationId xmlns:a16="http://schemas.microsoft.com/office/drawing/2014/main" id="{A795C131-0461-4D89-86BB-BAB1471E1A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888" b="31104"/>
          <a:stretch/>
        </p:blipFill>
        <p:spPr>
          <a:xfrm rot="10800000">
            <a:off x="-1589" y="0"/>
            <a:ext cx="12192004" cy="1626016"/>
          </a:xfrm>
          <a:prstGeom prst="rect">
            <a:avLst/>
          </a:prstGeom>
        </p:spPr>
      </p:pic>
      <p:sp>
        <p:nvSpPr>
          <p:cNvPr id="2" name="Pavadinimas 1">
            <a:extLst>
              <a:ext uri="{FF2B5EF4-FFF2-40B4-BE49-F238E27FC236}">
                <a16:creationId xmlns:a16="http://schemas.microsoft.com/office/drawing/2014/main" id="{9F3B8AD3-C7F0-4510-80E6-73F9F6E110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6613" y="544195"/>
            <a:ext cx="10515600" cy="678815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lt-LT" dirty="0" err="1"/>
              <a:t>This</a:t>
            </a:r>
            <a:r>
              <a:rPr lang="lt-LT" dirty="0"/>
              <a:t> </a:t>
            </a:r>
            <a:r>
              <a:rPr lang="en-US" dirty="0"/>
              <a:t>is </a:t>
            </a:r>
            <a:r>
              <a:rPr lang="lt-LT" dirty="0" err="1"/>
              <a:t>your</a:t>
            </a:r>
            <a:r>
              <a:rPr lang="lt-LT" dirty="0"/>
              <a:t> </a:t>
            </a:r>
            <a:r>
              <a:rPr lang="lt-LT" dirty="0" err="1"/>
              <a:t>pres</a:t>
            </a:r>
            <a:r>
              <a:rPr lang="en-US" dirty="0"/>
              <a:t>e</a:t>
            </a:r>
            <a:r>
              <a:rPr lang="lt-LT" dirty="0" err="1"/>
              <a:t>ntation</a:t>
            </a:r>
            <a:r>
              <a:rPr lang="lt-LT" dirty="0"/>
              <a:t> </a:t>
            </a:r>
            <a:r>
              <a:rPr lang="lt-LT" dirty="0" err="1"/>
              <a:t>title</a:t>
            </a:r>
            <a:endParaRPr lang="lt-LT" dirty="0"/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8AB577E9-5C2A-4610-BAB9-C380F630556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2046922"/>
            <a:ext cx="5157787" cy="993457"/>
          </a:xfrm>
        </p:spPr>
        <p:txBody>
          <a:bodyPr anchor="b">
            <a:noAutofit/>
          </a:bodyPr>
          <a:lstStyle>
            <a:lvl1pPr marL="0" indent="0">
              <a:buNone/>
              <a:defRPr sz="2200" b="1" i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Lorem Ipsum is simply dummy text of the printing and typesetting industry. Lorem Ipsum</a:t>
            </a:r>
            <a:endParaRPr lang="lt-LT" dirty="0"/>
          </a:p>
        </p:txBody>
      </p:sp>
      <p:sp>
        <p:nvSpPr>
          <p:cNvPr id="4" name="Turinio vietos rezervavimo ženklas 3">
            <a:extLst>
              <a:ext uri="{FF2B5EF4-FFF2-40B4-BE49-F238E27FC236}">
                <a16:creationId xmlns:a16="http://schemas.microsoft.com/office/drawing/2014/main" id="{438B05CD-471C-442E-96BD-5E5C8E34E6E9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3277550"/>
            <a:ext cx="5157787" cy="2131063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dirty="0"/>
              <a:t>Lorem Ipsum is simply dummy text of the printing and typesetting industry.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Lorem Ipsum is simply dummy text of the printing and typesetting industry.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Lorem Ipsum is simply dummy text of the printing and typesetting industry. </a:t>
            </a:r>
          </a:p>
          <a:p>
            <a:pPr lvl="0"/>
            <a:endParaRPr lang="en-US" dirty="0"/>
          </a:p>
          <a:p>
            <a:pPr lvl="0"/>
            <a:endParaRPr lang="lt-LT" dirty="0"/>
          </a:p>
        </p:txBody>
      </p:sp>
      <p:sp>
        <p:nvSpPr>
          <p:cNvPr id="5" name="Teksto vietos rezervavimo ženklas 4">
            <a:extLst>
              <a:ext uri="{FF2B5EF4-FFF2-40B4-BE49-F238E27FC236}">
                <a16:creationId xmlns:a16="http://schemas.microsoft.com/office/drawing/2014/main" id="{D7947542-5711-447B-B36E-783076834C69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2046923"/>
            <a:ext cx="5183188" cy="993456"/>
          </a:xfrm>
        </p:spPr>
        <p:txBody>
          <a:bodyPr anchor="b">
            <a:noAutofit/>
          </a:bodyPr>
          <a:lstStyle>
            <a:lvl1pPr marL="0" indent="0">
              <a:buNone/>
              <a:defRPr sz="22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Lorem Ipsum is simply dummy text of the printing and typesetting industry. Lorem Ipsum</a:t>
            </a:r>
            <a:endParaRPr lang="lt-LT" dirty="0"/>
          </a:p>
        </p:txBody>
      </p:sp>
      <p:sp>
        <p:nvSpPr>
          <p:cNvPr id="6" name="Turinio vietos rezervavimo ženklas 5">
            <a:extLst>
              <a:ext uri="{FF2B5EF4-FFF2-40B4-BE49-F238E27FC236}">
                <a16:creationId xmlns:a16="http://schemas.microsoft.com/office/drawing/2014/main" id="{01851487-E90A-476B-8236-8E2AD4C3C49E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3277550"/>
            <a:ext cx="5183188" cy="2131064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dirty="0"/>
              <a:t>Lorem Ipsum is simply dummy text of the printing and typesetting industry.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Lorem Ipsum is simply dummy text of the printing and typesetting industry.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Lorem Ipsum is simply dummy text of the printing and typesetting industry. </a:t>
            </a:r>
          </a:p>
          <a:p>
            <a:pPr lvl="0"/>
            <a:endParaRPr lang="lt-LT" dirty="0"/>
          </a:p>
        </p:txBody>
      </p:sp>
      <p:sp>
        <p:nvSpPr>
          <p:cNvPr id="8" name="Poraštės vietos rezervavimo ženklas 7">
            <a:extLst>
              <a:ext uri="{FF2B5EF4-FFF2-40B4-BE49-F238E27FC236}">
                <a16:creationId xmlns:a16="http://schemas.microsoft.com/office/drawing/2014/main" id="{4E8C299C-BD33-4ACE-B6AE-D5A93B335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</p:spTree>
    <p:extLst>
      <p:ext uri="{BB962C8B-B14F-4D97-AF65-F5344CB8AC3E}">
        <p14:creationId xmlns:p14="http://schemas.microsoft.com/office/powerpoint/2010/main" val="410569495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aveikslėlis 5">
            <a:extLst>
              <a:ext uri="{FF2B5EF4-FFF2-40B4-BE49-F238E27FC236}">
                <a16:creationId xmlns:a16="http://schemas.microsoft.com/office/drawing/2014/main" id="{4A9E677A-DE7C-4EDD-A463-732D04EDE8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91" b="29467"/>
          <a:stretch/>
        </p:blipFill>
        <p:spPr>
          <a:xfrm>
            <a:off x="0" y="0"/>
            <a:ext cx="12192000" cy="2232660"/>
          </a:xfrm>
          <a:prstGeom prst="rect">
            <a:avLst/>
          </a:prstGeom>
        </p:spPr>
      </p:pic>
      <p:sp>
        <p:nvSpPr>
          <p:cNvPr id="2" name="Pavadinimas 1">
            <a:extLst>
              <a:ext uri="{FF2B5EF4-FFF2-40B4-BE49-F238E27FC236}">
                <a16:creationId xmlns:a16="http://schemas.microsoft.com/office/drawing/2014/main" id="{58F55BD5-71C7-4644-8399-58A9C27E49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7726" y="2766153"/>
            <a:ext cx="10504487" cy="684211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5E284254-621B-44AA-B10E-61CA73CE7E2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7" y="3596640"/>
            <a:ext cx="10512425" cy="155289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2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Lorem Ipsum is simply dummy text of the printing and typesetting industry. Lorem Ipsum has been the industry's standard dummy text ever since the 1500s, when an unknown printer took a galley of type and scrambled it to make a type specimen book.</a:t>
            </a:r>
            <a:endParaRPr lang="lt-LT" dirty="0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A3A20304-FE67-4161-B68E-3977359B0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</p:spTree>
    <p:extLst>
      <p:ext uri="{BB962C8B-B14F-4D97-AF65-F5344CB8AC3E}">
        <p14:creationId xmlns:p14="http://schemas.microsoft.com/office/powerpoint/2010/main" val="4005835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raštės vietos rezervavimo ženklas 2">
            <a:extLst>
              <a:ext uri="{FF2B5EF4-FFF2-40B4-BE49-F238E27FC236}">
                <a16:creationId xmlns:a16="http://schemas.microsoft.com/office/drawing/2014/main" id="{B50A104B-5302-47EA-AE12-CCC791CA70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5" name="Pavadinimas 1">
            <a:extLst>
              <a:ext uri="{FF2B5EF4-FFF2-40B4-BE49-F238E27FC236}">
                <a16:creationId xmlns:a16="http://schemas.microsoft.com/office/drawing/2014/main" id="{6E9B5A7C-F7EF-46F5-B610-E5C9118C8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65175"/>
            <a:ext cx="4913313" cy="728346"/>
          </a:xfrm>
        </p:spPr>
        <p:txBody>
          <a:bodyPr/>
          <a:lstStyle/>
          <a:p>
            <a:r>
              <a:rPr lang="lt-LT"/>
              <a:t>Spustelėję redaguokite stilių</a:t>
            </a:r>
            <a:endParaRPr lang="lt-LT" dirty="0"/>
          </a:p>
        </p:txBody>
      </p:sp>
      <p:sp>
        <p:nvSpPr>
          <p:cNvPr id="6" name="Teksto vietos rezervavimo ženklas 2">
            <a:extLst>
              <a:ext uri="{FF2B5EF4-FFF2-40B4-BE49-F238E27FC236}">
                <a16:creationId xmlns:a16="http://schemas.microsoft.com/office/drawing/2014/main" id="{9C4FA155-81CE-4E5B-B645-6E983D51DA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7" y="1678308"/>
            <a:ext cx="4974273" cy="1375083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 b="1"/>
              <a:t>Spustelėkite, kad galėtumėte redaguoti šablono teksto stilius</a:t>
            </a:r>
          </a:p>
          <a:p>
            <a:pPr lvl="1"/>
            <a:r>
              <a:rPr lang="lt-LT" b="1"/>
              <a:t>Antras lygis</a:t>
            </a:r>
          </a:p>
        </p:txBody>
      </p:sp>
      <p:sp>
        <p:nvSpPr>
          <p:cNvPr id="8" name="Teksto vietos rezervavimo ženklas 4">
            <a:extLst>
              <a:ext uri="{FF2B5EF4-FFF2-40B4-BE49-F238E27FC236}">
                <a16:creationId xmlns:a16="http://schemas.microsoft.com/office/drawing/2014/main" id="{72957E55-222E-45C4-9866-DB472EB19DEE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1074312" y="3604208"/>
            <a:ext cx="2930230" cy="320676"/>
          </a:xfrm>
        </p:spPr>
        <p:txBody>
          <a:bodyPr/>
          <a:lstStyle>
            <a:lvl1pPr marL="0" indent="0">
              <a:buNone/>
              <a:defRPr sz="20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9" name="Teksto vietos rezervavimo ženklas 5">
            <a:extLst>
              <a:ext uri="{FF2B5EF4-FFF2-40B4-BE49-F238E27FC236}">
                <a16:creationId xmlns:a16="http://schemas.microsoft.com/office/drawing/2014/main" id="{A84CCAB9-0CE1-4809-96A3-0C3C836CFA6E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4167547" y="3607238"/>
            <a:ext cx="1264136" cy="320676"/>
          </a:xfrm>
        </p:spPr>
        <p:txBody>
          <a:bodyPr>
            <a:noAutofit/>
          </a:bodyPr>
          <a:lstStyle>
            <a:lvl1pPr marL="0" indent="0" algn="r">
              <a:buNone/>
              <a:defRPr sz="20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10" name="Teksto vietos rezervavimo ženklas 6">
            <a:extLst>
              <a:ext uri="{FF2B5EF4-FFF2-40B4-BE49-F238E27FC236}">
                <a16:creationId xmlns:a16="http://schemas.microsoft.com/office/drawing/2014/main" id="{3C694306-6791-46A0-93E3-F993DD3FD565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1075794" y="4475701"/>
            <a:ext cx="2930230" cy="320676"/>
          </a:xfrm>
        </p:spPr>
        <p:txBody>
          <a:bodyPr>
            <a:noAutofit/>
          </a:bodyPr>
          <a:lstStyle>
            <a:lvl1pPr marL="0" indent="0">
              <a:buNone/>
              <a:defRPr sz="18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11" name="Teksto vietos rezervavimo ženklas 7">
            <a:extLst>
              <a:ext uri="{FF2B5EF4-FFF2-40B4-BE49-F238E27FC236}">
                <a16:creationId xmlns:a16="http://schemas.microsoft.com/office/drawing/2014/main" id="{B266443C-BFC6-4637-B51B-F5DFF2A789B6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169029" y="4478731"/>
            <a:ext cx="1264136" cy="320676"/>
          </a:xfrm>
        </p:spPr>
        <p:txBody>
          <a:bodyPr>
            <a:noAutofit/>
          </a:bodyPr>
          <a:lstStyle>
            <a:lvl1pPr marL="0" indent="0" algn="r">
              <a:buNone/>
              <a:defRPr sz="20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</p:spTree>
    <p:extLst>
      <p:ext uri="{BB962C8B-B14F-4D97-AF65-F5344CB8AC3E}">
        <p14:creationId xmlns:p14="http://schemas.microsoft.com/office/powerpoint/2010/main" val="1226946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oraštės vietos rezervavimo ženklas 2">
            <a:extLst>
              <a:ext uri="{FF2B5EF4-FFF2-40B4-BE49-F238E27FC236}">
                <a16:creationId xmlns:a16="http://schemas.microsoft.com/office/drawing/2014/main" id="{EE69AF60-FA40-499C-8BD1-BB582192B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82362" y="5954171"/>
            <a:ext cx="1613338" cy="274324"/>
          </a:xfrm>
        </p:spPr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12" name="Pavadinimas 1">
            <a:extLst>
              <a:ext uri="{FF2B5EF4-FFF2-40B4-BE49-F238E27FC236}">
                <a16:creationId xmlns:a16="http://schemas.microsoft.com/office/drawing/2014/main" id="{92C0A8A4-6E46-47A7-B127-A1727C82B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65175"/>
            <a:ext cx="4913313" cy="728346"/>
          </a:xfrm>
        </p:spPr>
        <p:txBody>
          <a:bodyPr/>
          <a:lstStyle/>
          <a:p>
            <a:r>
              <a:rPr lang="lt-LT" dirty="0"/>
              <a:t>Spustelėję redaguokite stilių</a:t>
            </a:r>
          </a:p>
        </p:txBody>
      </p:sp>
      <p:sp>
        <p:nvSpPr>
          <p:cNvPr id="13" name="Teksto vietos rezervavimo ženklas 2">
            <a:extLst>
              <a:ext uri="{FF2B5EF4-FFF2-40B4-BE49-F238E27FC236}">
                <a16:creationId xmlns:a16="http://schemas.microsoft.com/office/drawing/2014/main" id="{E674514D-A2B0-46BF-8562-6414A749BAD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7" y="1678308"/>
            <a:ext cx="4913313" cy="3588636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200" b="0"/>
            </a:lvl1pPr>
          </a:lstStyle>
          <a:p>
            <a:pPr lvl="0"/>
            <a:r>
              <a:rPr lang="en-US" b="1" dirty="0"/>
              <a:t>Lorem Ipsum</a:t>
            </a:r>
            <a:r>
              <a:rPr lang="en-US" dirty="0"/>
              <a:t> is simply dummy text of the printing and typesetting industry. Lorem Ipsum has been the industry's standard.</a:t>
            </a:r>
          </a:p>
          <a:p>
            <a:pPr lvl="0"/>
            <a:r>
              <a:rPr lang="en-US" dirty="0"/>
              <a:t>It is a long established fact that a reader will be distracted by the readable content of a page when looking at its layout. </a:t>
            </a:r>
            <a:endParaRPr lang="lt-LT" dirty="0"/>
          </a:p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869906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avadinimas 1">
            <a:extLst>
              <a:ext uri="{FF2B5EF4-FFF2-40B4-BE49-F238E27FC236}">
                <a16:creationId xmlns:a16="http://schemas.microsoft.com/office/drawing/2014/main" id="{D9E0AAC3-04FD-4D0F-92B9-537D80AEB1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65175"/>
            <a:ext cx="10515600" cy="781685"/>
          </a:xfrm>
        </p:spPr>
        <p:txBody>
          <a:bodyPr/>
          <a:lstStyle/>
          <a:p>
            <a:r>
              <a:rPr lang="lt-LT" dirty="0" err="1"/>
              <a:t>This</a:t>
            </a:r>
            <a:r>
              <a:rPr lang="lt-LT" dirty="0"/>
              <a:t> </a:t>
            </a:r>
            <a:r>
              <a:rPr lang="en-US" dirty="0"/>
              <a:t>is </a:t>
            </a:r>
            <a:r>
              <a:rPr lang="lt-LT" dirty="0" err="1"/>
              <a:t>your</a:t>
            </a:r>
            <a:r>
              <a:rPr lang="lt-LT" dirty="0"/>
              <a:t> </a:t>
            </a:r>
            <a:r>
              <a:rPr lang="lt-LT" dirty="0" err="1"/>
              <a:t>pres</a:t>
            </a:r>
            <a:r>
              <a:rPr lang="en-US" dirty="0"/>
              <a:t>e</a:t>
            </a:r>
            <a:r>
              <a:rPr lang="lt-LT" dirty="0" err="1"/>
              <a:t>ntation</a:t>
            </a:r>
            <a:r>
              <a:rPr lang="lt-LT" dirty="0"/>
              <a:t> </a:t>
            </a:r>
            <a:r>
              <a:rPr lang="lt-LT" dirty="0" err="1"/>
              <a:t>title</a:t>
            </a:r>
            <a:endParaRPr lang="lt-LT" dirty="0"/>
          </a:p>
        </p:txBody>
      </p:sp>
      <p:sp>
        <p:nvSpPr>
          <p:cNvPr id="9" name="Poraštės vietos rezervavimo ženklas 5">
            <a:extLst>
              <a:ext uri="{FF2B5EF4-FFF2-40B4-BE49-F238E27FC236}">
                <a16:creationId xmlns:a16="http://schemas.microsoft.com/office/drawing/2014/main" id="{2C50AA4C-CE9C-4374-97C6-59368F847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82362" y="5954171"/>
            <a:ext cx="1613338" cy="274324"/>
          </a:xfrm>
        </p:spPr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10" name="Teksto vietos rezervavimo ženklas 4">
            <a:extLst>
              <a:ext uri="{FF2B5EF4-FFF2-40B4-BE49-F238E27FC236}">
                <a16:creationId xmlns:a16="http://schemas.microsoft.com/office/drawing/2014/main" id="{D67CD8CF-82AF-4C4F-AF52-FE07C1CCA14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70011" y="1825625"/>
            <a:ext cx="4558349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11" name="Teksto vietos rezervavimo ženklas 5">
            <a:extLst>
              <a:ext uri="{FF2B5EF4-FFF2-40B4-BE49-F238E27FC236}">
                <a16:creationId xmlns:a16="http://schemas.microsoft.com/office/drawing/2014/main" id="{45F5817B-EF3F-4C33-9E12-D5515A99091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70012" y="2374147"/>
            <a:ext cx="4558348" cy="1206662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12" name="Teksto vietos rezervavimo ženklas 6">
            <a:extLst>
              <a:ext uri="{FF2B5EF4-FFF2-40B4-BE49-F238E27FC236}">
                <a16:creationId xmlns:a16="http://schemas.microsoft.com/office/drawing/2014/main" id="{83636D7C-2994-4826-A09A-3D7CCA79DA8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70012" y="3799981"/>
            <a:ext cx="4558348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13" name="Teksto vietos rezervavimo ženklas 7">
            <a:extLst>
              <a:ext uri="{FF2B5EF4-FFF2-40B4-BE49-F238E27FC236}">
                <a16:creationId xmlns:a16="http://schemas.microsoft.com/office/drawing/2014/main" id="{4A13C3F0-BE25-4946-A514-5FE224C8FC5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70012" y="4289734"/>
            <a:ext cx="4558348" cy="1118880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16" name="Teksto vietos rezervavimo ženklas 4">
            <a:extLst>
              <a:ext uri="{FF2B5EF4-FFF2-40B4-BE49-F238E27FC236}">
                <a16:creationId xmlns:a16="http://schemas.microsoft.com/office/drawing/2014/main" id="{20386619-6D9A-4A6C-8B60-93F690D30D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793863" y="1825625"/>
            <a:ext cx="4558349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17" name="Teksto vietos rezervavimo ženklas 5">
            <a:extLst>
              <a:ext uri="{FF2B5EF4-FFF2-40B4-BE49-F238E27FC236}">
                <a16:creationId xmlns:a16="http://schemas.microsoft.com/office/drawing/2014/main" id="{5E07B69E-A4E4-4A44-86FF-61B0598CAA6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793864" y="2374147"/>
            <a:ext cx="4558348" cy="1206662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18" name="Teksto vietos rezervavimo ženklas 6">
            <a:extLst>
              <a:ext uri="{FF2B5EF4-FFF2-40B4-BE49-F238E27FC236}">
                <a16:creationId xmlns:a16="http://schemas.microsoft.com/office/drawing/2014/main" id="{2CFADEEF-7D22-4AD2-9357-08A4FB5BAC2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93864" y="3799981"/>
            <a:ext cx="4558348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19" name="Teksto vietos rezervavimo ženklas 7">
            <a:extLst>
              <a:ext uri="{FF2B5EF4-FFF2-40B4-BE49-F238E27FC236}">
                <a16:creationId xmlns:a16="http://schemas.microsoft.com/office/drawing/2014/main" id="{A0B9ACD5-57AB-4C65-AEE8-33E9E93973C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793864" y="4289733"/>
            <a:ext cx="4558348" cy="1118881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41" name="Teksto vietos rezervavimo ženklas 12">
            <a:extLst>
              <a:ext uri="{FF2B5EF4-FFF2-40B4-BE49-F238E27FC236}">
                <a16:creationId xmlns:a16="http://schemas.microsoft.com/office/drawing/2014/main" id="{68A6F5E9-4836-4C11-B445-35E04A26BBD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538167" y="8832967"/>
            <a:ext cx="3968894" cy="880901"/>
          </a:xfrm>
        </p:spPr>
        <p:txBody>
          <a:bodyPr/>
          <a:lstStyle/>
          <a:p>
            <a:r>
              <a:rPr lang="en-US" dirty="0"/>
              <a:t>It ha survived not only five centuries, but also the leap into electronic typesetting. </a:t>
            </a:r>
            <a:endParaRPr lang="lt-LT" dirty="0"/>
          </a:p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418158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o vietos rezervavimo ženklas 1">
            <a:extLst>
              <a:ext uri="{FF2B5EF4-FFF2-40B4-BE49-F238E27FC236}">
                <a16:creationId xmlns:a16="http://schemas.microsoft.com/office/drawing/2014/main" id="{9238D304-EF92-4DD5-9C5F-DED7167E13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5175"/>
            <a:ext cx="10515600" cy="7816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TITLE</a:t>
            </a:r>
            <a:endParaRPr lang="lt-LT" dirty="0"/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81EA7476-B6B1-4FB1-9FE2-382A1BD55C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91640"/>
            <a:ext cx="10515600" cy="37169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 dirty="0"/>
              <a:t>Spustelėkite, kad galėtumėte redaguoti šablono teksto stilius</a:t>
            </a:r>
          </a:p>
          <a:p>
            <a:pPr lvl="1"/>
            <a:r>
              <a:rPr lang="lt-LT" dirty="0"/>
              <a:t>Antras lygis</a:t>
            </a:r>
          </a:p>
          <a:p>
            <a:pPr lvl="2"/>
            <a:r>
              <a:rPr lang="lt-LT" dirty="0"/>
              <a:t>Trečias lygis</a:t>
            </a:r>
          </a:p>
          <a:p>
            <a:pPr lvl="3"/>
            <a:r>
              <a:rPr lang="lt-LT" dirty="0"/>
              <a:t>Ketvirtas lygis</a:t>
            </a:r>
          </a:p>
          <a:p>
            <a:pPr lvl="4"/>
            <a:r>
              <a:rPr lang="lt-LT" dirty="0"/>
              <a:t>Penktas lygis</a:t>
            </a:r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0C42BB42-CE74-4F95-B74C-223124E7E4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7F2A"/>
                </a:solidFill>
              </a:defRPr>
            </a:lvl1pPr>
          </a:lstStyle>
          <a:p>
            <a:pPr algn="r"/>
            <a:r>
              <a:rPr lang="lt-LT" dirty="0"/>
              <a:t>connect-erasmus.eu</a:t>
            </a:r>
          </a:p>
        </p:txBody>
      </p:sp>
      <p:pic>
        <p:nvPicPr>
          <p:cNvPr id="11" name="Paveikslėlis 10">
            <a:extLst>
              <a:ext uri="{FF2B5EF4-FFF2-40B4-BE49-F238E27FC236}">
                <a16:creationId xmlns:a16="http://schemas.microsoft.com/office/drawing/2014/main" id="{7F4DFF34-B933-41F4-AE23-4B46CC876043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707" y="5853458"/>
            <a:ext cx="1226837" cy="5084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5004" y="5904739"/>
            <a:ext cx="2218796" cy="457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46371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1" r:id="rId4"/>
    <p:sldLayoutId id="2147483653" r:id="rId5"/>
    <p:sldLayoutId id="2147483659" r:id="rId6"/>
    <p:sldLayoutId id="2147483655" r:id="rId7"/>
    <p:sldLayoutId id="2147483656" r:id="rId8"/>
    <p:sldLayoutId id="2147483657" r:id="rId9"/>
    <p:sldLayoutId id="2147483658" r:id="rId10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b="1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82" userDrawn="1">
          <p15:clr>
            <a:srgbClr val="F26B43"/>
          </p15:clr>
        </p15:guide>
        <p15:guide id="2" pos="7151" userDrawn="1">
          <p15:clr>
            <a:srgbClr val="F26B43"/>
          </p15:clr>
        </p15:guide>
        <p15:guide id="3" pos="733" userDrawn="1">
          <p15:clr>
            <a:srgbClr val="F26B43"/>
          </p15:clr>
        </p15:guide>
        <p15:guide id="4" orient="horz" pos="3407" userDrawn="1">
          <p15:clr>
            <a:srgbClr val="F26B43"/>
          </p15:clr>
        </p15:guide>
        <p15:guide id="5" pos="52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2202E593-ED43-4FFC-8DD0-E023EDF712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7463" y="888729"/>
            <a:ext cx="10058400" cy="1614849"/>
          </a:xfrm>
        </p:spPr>
        <p:txBody>
          <a:bodyPr>
            <a:normAutofit fontScale="90000"/>
          </a:bodyPr>
          <a:lstStyle/>
          <a:p>
            <a:r>
              <a:rPr lang="en-GB" noProof="0" dirty="0"/>
              <a:t>Unit 2 - Session 3: Cooperation between HRM and CGC</a:t>
            </a:r>
          </a:p>
        </p:txBody>
      </p:sp>
      <p:sp>
        <p:nvSpPr>
          <p:cNvPr id="3" name="Antrinis pavadinimas 2">
            <a:extLst>
              <a:ext uri="{FF2B5EF4-FFF2-40B4-BE49-F238E27FC236}">
                <a16:creationId xmlns:a16="http://schemas.microsoft.com/office/drawing/2014/main" id="{11E258F2-1684-456C-BD99-58FC3C8EEE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7463" y="2691562"/>
            <a:ext cx="10058400" cy="2705236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FFFFFF"/>
                </a:solidFill>
              </a:rPr>
              <a:t>Results of a survey executed by the Connect! Project Consortium </a:t>
            </a:r>
          </a:p>
          <a:p>
            <a:r>
              <a:rPr lang="en-GB" dirty="0">
                <a:solidFill>
                  <a:srgbClr val="FFFFFF"/>
                </a:solidFill>
              </a:rPr>
              <a:t>June 2020 to </a:t>
            </a:r>
            <a:r>
              <a:rPr lang="en-GB" noProof="0" dirty="0">
                <a:solidFill>
                  <a:srgbClr val="FFFFFF"/>
                </a:solidFill>
              </a:rPr>
              <a:t>February 2021</a:t>
            </a:r>
          </a:p>
          <a:p>
            <a:endParaRPr lang="en-GB" noProof="0" dirty="0">
              <a:solidFill>
                <a:srgbClr val="FFFFFF"/>
              </a:solidFill>
            </a:endParaRPr>
          </a:p>
          <a:p>
            <a:r>
              <a:rPr lang="en-GB" noProof="0" dirty="0">
                <a:solidFill>
                  <a:srgbClr val="FFFFFF"/>
                </a:solidFill>
              </a:rPr>
              <a:t>Evaluation of the results: </a:t>
            </a:r>
          </a:p>
          <a:p>
            <a:r>
              <a:rPr lang="en-GB" noProof="0" dirty="0">
                <a:solidFill>
                  <a:srgbClr val="FFFFFF"/>
                </a:solidFill>
              </a:rPr>
              <a:t>Monika </a:t>
            </a:r>
            <a:r>
              <a:rPr lang="en-GB" noProof="0" dirty="0" err="1">
                <a:solidFill>
                  <a:srgbClr val="FFFFFF"/>
                </a:solidFill>
              </a:rPr>
              <a:t>Petermandl</a:t>
            </a:r>
            <a:endParaRPr lang="en-GB" noProof="0" dirty="0">
              <a:solidFill>
                <a:srgbClr val="FFFFFF"/>
              </a:solidFill>
            </a:endParaRPr>
          </a:p>
          <a:p>
            <a:r>
              <a:rPr lang="en-GB" noProof="0" dirty="0">
                <a:solidFill>
                  <a:srgbClr val="FFFFFF"/>
                </a:solidFill>
              </a:rPr>
              <a:t>Filiz Keser Aschenberger</a:t>
            </a:r>
          </a:p>
          <a:p>
            <a:r>
              <a:rPr lang="en-GB" noProof="0" dirty="0" err="1">
                <a:solidFill>
                  <a:srgbClr val="FFFFFF"/>
                </a:solidFill>
              </a:rPr>
              <a:t>Klausjürgen</a:t>
            </a:r>
            <a:r>
              <a:rPr lang="en-GB" noProof="0" dirty="0">
                <a:solidFill>
                  <a:srgbClr val="FFFFFF"/>
                </a:solidFill>
              </a:rPr>
              <a:t> Heinrich</a:t>
            </a:r>
          </a:p>
          <a:p>
            <a:endParaRPr lang="en-GB" noProof="0" dirty="0"/>
          </a:p>
        </p:txBody>
      </p:sp>
      <p:sp>
        <p:nvSpPr>
          <p:cNvPr id="4" name="Poraštės vietos rezervavimo ženklas 3">
            <a:extLst>
              <a:ext uri="{FF2B5EF4-FFF2-40B4-BE49-F238E27FC236}">
                <a16:creationId xmlns:a16="http://schemas.microsoft.com/office/drawing/2014/main" id="{FA497B08-078B-41F2-AAF0-DC9733363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1513" y="5776151"/>
            <a:ext cx="896520" cy="31518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53511" y="6091333"/>
            <a:ext cx="3584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This license lets you (or other party) share, remix, transform, and build upon this material non-commercially, as long as you credit the Connect! project partners and license your new creations under identical terms.</a:t>
            </a:r>
            <a:endParaRPr lang="lt-LT" sz="800" dirty="0"/>
          </a:p>
        </p:txBody>
      </p:sp>
    </p:spTree>
    <p:extLst>
      <p:ext uri="{BB962C8B-B14F-4D97-AF65-F5344CB8AC3E}">
        <p14:creationId xmlns:p14="http://schemas.microsoft.com/office/powerpoint/2010/main" val="41426786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avadinimas 11">
            <a:extLst>
              <a:ext uri="{FF2B5EF4-FFF2-40B4-BE49-F238E27FC236}">
                <a16:creationId xmlns:a16="http://schemas.microsoft.com/office/drawing/2014/main" id="{9AFAD8BB-BE9F-44D6-BBAD-10873555C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366" y="61603"/>
            <a:ext cx="10693584" cy="1464677"/>
          </a:xfrm>
        </p:spPr>
        <p:txBody>
          <a:bodyPr>
            <a:normAutofit/>
          </a:bodyPr>
          <a:lstStyle/>
          <a:p>
            <a:r>
              <a:rPr lang="en-GB" sz="4000" noProof="0" dirty="0"/>
              <a:t>Country Comparison of Career </a:t>
            </a:r>
            <a:r>
              <a:rPr lang="en-GB" sz="4000" dirty="0"/>
              <a:t>S</a:t>
            </a:r>
            <a:r>
              <a:rPr lang="en-GB" sz="4000" noProof="0" dirty="0" err="1"/>
              <a:t>ervices</a:t>
            </a:r>
            <a:r>
              <a:rPr lang="en-GB" sz="4000" noProof="0" dirty="0"/>
              <a:t> to Different </a:t>
            </a:r>
            <a:r>
              <a:rPr lang="en-GB" sz="4000" dirty="0"/>
              <a:t>T</a:t>
            </a:r>
            <a:r>
              <a:rPr lang="en-GB" sz="4000" noProof="0" dirty="0" err="1"/>
              <a:t>arget</a:t>
            </a:r>
            <a:r>
              <a:rPr lang="en-GB" sz="4000" noProof="0" dirty="0"/>
              <a:t> Groups</a:t>
            </a:r>
          </a:p>
        </p:txBody>
      </p:sp>
      <p:sp>
        <p:nvSpPr>
          <p:cNvPr id="13" name="Teksto vietos rezervavimo ženklas 12">
            <a:extLst>
              <a:ext uri="{FF2B5EF4-FFF2-40B4-BE49-F238E27FC236}">
                <a16:creationId xmlns:a16="http://schemas.microsoft.com/office/drawing/2014/main" id="{0D9371FC-8141-4284-AA2B-A8A5E788B3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87050" y="1622257"/>
            <a:ext cx="5012171" cy="4073099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noProof="0" dirty="0"/>
              <a:t>Country comparison yields interesting results. The German sample, for example, shows a clear orientation on the development of enterprises, while the Netherlands‘ sample demonstrates a commitment for vulnerable groups.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1" noProof="0" dirty="0"/>
              <a:t>Recommendation: </a:t>
            </a:r>
            <a:r>
              <a:rPr lang="en-GB" noProof="0" dirty="0"/>
              <a:t>Learn from inter-organizational and –nation</a:t>
            </a:r>
            <a:r>
              <a:rPr lang="en-GB" dirty="0"/>
              <a:t>al exchange of experience</a:t>
            </a:r>
            <a:endParaRPr lang="en-GB" b="1" noProof="0" dirty="0"/>
          </a:p>
          <a:p>
            <a:endParaRPr lang="en-GB" noProof="0" dirty="0"/>
          </a:p>
        </p:txBody>
      </p:sp>
      <p:sp>
        <p:nvSpPr>
          <p:cNvPr id="3" name="Poraštės vietos rezervavimo ženklas 2">
            <a:extLst>
              <a:ext uri="{FF2B5EF4-FFF2-40B4-BE49-F238E27FC236}">
                <a16:creationId xmlns:a16="http://schemas.microsoft.com/office/drawing/2014/main" id="{603EDC4E-2A9D-4890-AD76-DB20EE986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graphicFrame>
        <p:nvGraphicFramePr>
          <p:cNvPr id="7" name="Diagramm 6">
            <a:extLst>
              <a:ext uri="{FF2B5EF4-FFF2-40B4-BE49-F238E27FC236}">
                <a16:creationId xmlns:a16="http://schemas.microsoft.com/office/drawing/2014/main" id="{D6BC23D8-96ED-40C0-A242-BC30C2B57C0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89217887"/>
              </p:ext>
            </p:extLst>
          </p:nvPr>
        </p:nvGraphicFramePr>
        <p:xfrm>
          <a:off x="5680475" y="1722120"/>
          <a:ext cx="6615799" cy="3413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759224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avadinimas 11">
            <a:extLst>
              <a:ext uri="{FF2B5EF4-FFF2-40B4-BE49-F238E27FC236}">
                <a16:creationId xmlns:a16="http://schemas.microsoft.com/office/drawing/2014/main" id="{9AFAD8BB-BE9F-44D6-BBAD-10873555C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366" y="61603"/>
            <a:ext cx="10693584" cy="1464677"/>
          </a:xfrm>
        </p:spPr>
        <p:txBody>
          <a:bodyPr>
            <a:normAutofit/>
          </a:bodyPr>
          <a:lstStyle/>
          <a:p>
            <a:r>
              <a:rPr lang="en-GB" sz="4000" noProof="0" dirty="0"/>
              <a:t>Issues in Career Counselling</a:t>
            </a:r>
          </a:p>
        </p:txBody>
      </p:sp>
      <p:sp>
        <p:nvSpPr>
          <p:cNvPr id="13" name="Teksto vietos rezervavimo ženklas 12">
            <a:extLst>
              <a:ext uri="{FF2B5EF4-FFF2-40B4-BE49-F238E27FC236}">
                <a16:creationId xmlns:a16="http://schemas.microsoft.com/office/drawing/2014/main" id="{0D9371FC-8141-4284-AA2B-A8A5E788B3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1543" y="1703676"/>
            <a:ext cx="5012171" cy="4073099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noProof="0" dirty="0"/>
              <a:t>The almost parallel lines show that the importance of the issues is estimated similarly by HRM and CGC practitioners.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noProof="0" dirty="0"/>
              <a:t>Team problems weight stronger in enterprises as well as personal problems.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1" noProof="0" dirty="0"/>
              <a:t>Recommendation:</a:t>
            </a:r>
          </a:p>
          <a:p>
            <a:pPr lvl="1"/>
            <a:r>
              <a:rPr lang="en-GB" sz="2400" noProof="0" dirty="0"/>
              <a:t>HRM practitioners should </a:t>
            </a:r>
            <a:r>
              <a:rPr lang="en-GB" sz="2400" dirty="0"/>
              <a:t>develop competences </a:t>
            </a:r>
            <a:r>
              <a:rPr lang="en-GB" sz="2400" noProof="0" dirty="0"/>
              <a:t>in conflict management.</a:t>
            </a:r>
          </a:p>
        </p:txBody>
      </p:sp>
      <p:sp>
        <p:nvSpPr>
          <p:cNvPr id="3" name="Poraštės vietos rezervavimo ženklas 2">
            <a:extLst>
              <a:ext uri="{FF2B5EF4-FFF2-40B4-BE49-F238E27FC236}">
                <a16:creationId xmlns:a16="http://schemas.microsoft.com/office/drawing/2014/main" id="{603EDC4E-2A9D-4890-AD76-DB20EE986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graphicFrame>
        <p:nvGraphicFramePr>
          <p:cNvPr id="6" name="Diagramm 5">
            <a:extLst>
              <a:ext uri="{FF2B5EF4-FFF2-40B4-BE49-F238E27FC236}">
                <a16:creationId xmlns:a16="http://schemas.microsoft.com/office/drawing/2014/main" id="{9E29220A-89D0-49BE-9462-BA0DB40011F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80117391"/>
              </p:ext>
            </p:extLst>
          </p:nvPr>
        </p:nvGraphicFramePr>
        <p:xfrm>
          <a:off x="6294120" y="1876124"/>
          <a:ext cx="5897880" cy="3779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670150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avadinimas 11">
            <a:extLst>
              <a:ext uri="{FF2B5EF4-FFF2-40B4-BE49-F238E27FC236}">
                <a16:creationId xmlns:a16="http://schemas.microsoft.com/office/drawing/2014/main" id="{9AFAD8BB-BE9F-44D6-BBAD-10873555C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366" y="61603"/>
            <a:ext cx="10693584" cy="1464677"/>
          </a:xfrm>
        </p:spPr>
        <p:txBody>
          <a:bodyPr>
            <a:normAutofit/>
          </a:bodyPr>
          <a:lstStyle/>
          <a:p>
            <a:r>
              <a:rPr lang="en-GB" sz="4000" noProof="0" dirty="0"/>
              <a:t>Issues in Career Counselling – Country Comparison</a:t>
            </a:r>
          </a:p>
        </p:txBody>
      </p:sp>
      <p:sp>
        <p:nvSpPr>
          <p:cNvPr id="13" name="Teksto vietos rezervavimo ženklas 12">
            <a:extLst>
              <a:ext uri="{FF2B5EF4-FFF2-40B4-BE49-F238E27FC236}">
                <a16:creationId xmlns:a16="http://schemas.microsoft.com/office/drawing/2014/main" id="{0D9371FC-8141-4284-AA2B-A8A5E788B3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87050" y="1676400"/>
            <a:ext cx="5012171" cy="4073099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noProof="0" dirty="0"/>
              <a:t>Interesting results shows the country comparison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noProof="0" dirty="0"/>
              <a:t>There are clear differences </a:t>
            </a:r>
            <a:r>
              <a:rPr lang="en-GB" dirty="0"/>
              <a:t>among the countries regarding the importance of issues, especially with view to further education and training as well as p</a:t>
            </a:r>
            <a:r>
              <a:rPr lang="en-GB" noProof="0" dirty="0" err="1"/>
              <a:t>ersonal</a:t>
            </a:r>
            <a:r>
              <a:rPr lang="en-GB" noProof="0" dirty="0"/>
              <a:t> problems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1" dirty="0"/>
              <a:t>Recommendation: </a:t>
            </a:r>
            <a:r>
              <a:rPr lang="en-GB" dirty="0"/>
              <a:t>Intra-organizational und –national exchange of experience</a:t>
            </a:r>
            <a:endParaRPr lang="en-GB" b="1" noProof="0" dirty="0"/>
          </a:p>
          <a:p>
            <a:r>
              <a:rPr lang="en-GB" b="1" noProof="0" dirty="0"/>
              <a:t> </a:t>
            </a:r>
          </a:p>
        </p:txBody>
      </p:sp>
      <p:sp>
        <p:nvSpPr>
          <p:cNvPr id="3" name="Poraštės vietos rezervavimo ženklas 2">
            <a:extLst>
              <a:ext uri="{FF2B5EF4-FFF2-40B4-BE49-F238E27FC236}">
                <a16:creationId xmlns:a16="http://schemas.microsoft.com/office/drawing/2014/main" id="{603EDC4E-2A9D-4890-AD76-DB20EE986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graphicFrame>
        <p:nvGraphicFramePr>
          <p:cNvPr id="7" name="Diagramm 6">
            <a:extLst>
              <a:ext uri="{FF2B5EF4-FFF2-40B4-BE49-F238E27FC236}">
                <a16:creationId xmlns:a16="http://schemas.microsoft.com/office/drawing/2014/main" id="{C10E50C4-0843-415F-8736-9456D65CE6C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14577062"/>
              </p:ext>
            </p:extLst>
          </p:nvPr>
        </p:nvGraphicFramePr>
        <p:xfrm>
          <a:off x="5799221" y="1676400"/>
          <a:ext cx="6248400" cy="350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921289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avadinimas 11">
            <a:extLst>
              <a:ext uri="{FF2B5EF4-FFF2-40B4-BE49-F238E27FC236}">
                <a16:creationId xmlns:a16="http://schemas.microsoft.com/office/drawing/2014/main" id="{9AFAD8BB-BE9F-44D6-BBAD-10873555C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366" y="61603"/>
            <a:ext cx="10693584" cy="1464677"/>
          </a:xfrm>
        </p:spPr>
        <p:txBody>
          <a:bodyPr>
            <a:normAutofit/>
          </a:bodyPr>
          <a:lstStyle/>
          <a:p>
            <a:r>
              <a:rPr lang="en-GB" sz="4000" noProof="0" dirty="0"/>
              <a:t>Modalities of Career Counselling</a:t>
            </a:r>
          </a:p>
        </p:txBody>
      </p:sp>
      <p:sp>
        <p:nvSpPr>
          <p:cNvPr id="13" name="Teksto vietos rezervavimo ženklas 12">
            <a:extLst>
              <a:ext uri="{FF2B5EF4-FFF2-40B4-BE49-F238E27FC236}">
                <a16:creationId xmlns:a16="http://schemas.microsoft.com/office/drawing/2014/main" id="{0D9371FC-8141-4284-AA2B-A8A5E788B3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87050" y="1428310"/>
            <a:ext cx="5012171" cy="435957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noProof="0" dirty="0"/>
              <a:t>There are various modalities being used in career counselling for employees. It is remarkable that there are only little differences between the reports of CGC and HRM practitioners.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noProof="0" dirty="0"/>
              <a:t>The modalities seem to be used alternatively.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1" noProof="0" dirty="0"/>
              <a:t>Recommendation: </a:t>
            </a:r>
            <a:r>
              <a:rPr lang="en-GB" noProof="0" dirty="0"/>
              <a:t>Counsellors and HRM personnel should be familiar with different modalities and use them adequately.</a:t>
            </a:r>
          </a:p>
          <a:p>
            <a:r>
              <a:rPr lang="en-GB" noProof="0" dirty="0"/>
              <a:t> </a:t>
            </a:r>
          </a:p>
        </p:txBody>
      </p:sp>
      <p:sp>
        <p:nvSpPr>
          <p:cNvPr id="3" name="Poraštės vietos rezervavimo ženklas 2">
            <a:extLst>
              <a:ext uri="{FF2B5EF4-FFF2-40B4-BE49-F238E27FC236}">
                <a16:creationId xmlns:a16="http://schemas.microsoft.com/office/drawing/2014/main" id="{603EDC4E-2A9D-4890-AD76-DB20EE986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graphicFrame>
        <p:nvGraphicFramePr>
          <p:cNvPr id="7" name="Diagramm 6"/>
          <p:cNvGraphicFramePr/>
          <p:nvPr>
            <p:extLst>
              <p:ext uri="{D42A27DB-BD31-4B8C-83A1-F6EECF244321}">
                <p14:modId xmlns:p14="http://schemas.microsoft.com/office/powerpoint/2010/main" val="1229754672"/>
              </p:ext>
            </p:extLst>
          </p:nvPr>
        </p:nvGraphicFramePr>
        <p:xfrm>
          <a:off x="6058158" y="1812756"/>
          <a:ext cx="5536942" cy="38260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291914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avadinimas 11">
            <a:extLst>
              <a:ext uri="{FF2B5EF4-FFF2-40B4-BE49-F238E27FC236}">
                <a16:creationId xmlns:a16="http://schemas.microsoft.com/office/drawing/2014/main" id="{9AFAD8BB-BE9F-44D6-BBAD-10873555C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366" y="61603"/>
            <a:ext cx="11290134" cy="1464677"/>
          </a:xfrm>
        </p:spPr>
        <p:txBody>
          <a:bodyPr>
            <a:normAutofit/>
          </a:bodyPr>
          <a:lstStyle/>
          <a:p>
            <a:r>
              <a:rPr lang="en-GB" sz="4000" noProof="0" dirty="0"/>
              <a:t>Sources for Knowledge, Skills and Competences </a:t>
            </a:r>
            <a:r>
              <a:rPr lang="en-GB" sz="4000" dirty="0"/>
              <a:t>D</a:t>
            </a:r>
            <a:r>
              <a:rPr lang="en-GB" sz="4000" noProof="0" dirty="0" err="1"/>
              <a:t>evelopment</a:t>
            </a:r>
            <a:endParaRPr lang="en-GB" sz="4000" noProof="0" dirty="0"/>
          </a:p>
        </p:txBody>
      </p:sp>
      <p:sp>
        <p:nvSpPr>
          <p:cNvPr id="13" name="Teksto vietos rezervavimo ženklas 12">
            <a:extLst>
              <a:ext uri="{FF2B5EF4-FFF2-40B4-BE49-F238E27FC236}">
                <a16:creationId xmlns:a16="http://schemas.microsoft.com/office/drawing/2014/main" id="{0D9371FC-8141-4284-AA2B-A8A5E788B3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87050" y="1812757"/>
            <a:ext cx="5012171" cy="4073099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noProof="0" dirty="0"/>
              <a:t>Apart from the fact, that CGC practitioners value the importance of all options a little higher than the HRM practitioners, there is not much difference. All options are appreciated.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1" dirty="0"/>
              <a:t>Recommendation: </a:t>
            </a:r>
            <a:r>
              <a:rPr lang="en-GB" dirty="0"/>
              <a:t>provide multiple opportunities</a:t>
            </a:r>
            <a:endParaRPr lang="en-GB" b="1" noProof="0" dirty="0"/>
          </a:p>
          <a:p>
            <a:endParaRPr lang="en-GB" noProof="0" dirty="0"/>
          </a:p>
        </p:txBody>
      </p:sp>
      <p:sp>
        <p:nvSpPr>
          <p:cNvPr id="3" name="Poraštės vietos rezervavimo ženklas 2">
            <a:extLst>
              <a:ext uri="{FF2B5EF4-FFF2-40B4-BE49-F238E27FC236}">
                <a16:creationId xmlns:a16="http://schemas.microsoft.com/office/drawing/2014/main" id="{603EDC4E-2A9D-4890-AD76-DB20EE986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graphicFrame>
        <p:nvGraphicFramePr>
          <p:cNvPr id="7" name="Diagramm 6">
            <a:extLst>
              <a:ext uri="{FF2B5EF4-FFF2-40B4-BE49-F238E27FC236}">
                <a16:creationId xmlns:a16="http://schemas.microsoft.com/office/drawing/2014/main" id="{D7C71C83-6BD9-4169-994A-144A0E17EE3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99779424"/>
              </p:ext>
            </p:extLst>
          </p:nvPr>
        </p:nvGraphicFramePr>
        <p:xfrm>
          <a:off x="5858510" y="1779270"/>
          <a:ext cx="6333490" cy="32994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888467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avadinimas 11">
            <a:extLst>
              <a:ext uri="{FF2B5EF4-FFF2-40B4-BE49-F238E27FC236}">
                <a16:creationId xmlns:a16="http://schemas.microsoft.com/office/drawing/2014/main" id="{9AFAD8BB-BE9F-44D6-BBAD-10873555C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366" y="61603"/>
            <a:ext cx="10693584" cy="1464677"/>
          </a:xfrm>
        </p:spPr>
        <p:txBody>
          <a:bodyPr>
            <a:normAutofit/>
          </a:bodyPr>
          <a:lstStyle/>
          <a:p>
            <a:r>
              <a:rPr lang="en-GB" sz="4000" noProof="0" dirty="0"/>
              <a:t>Frequency of Interaction and Cooperation</a:t>
            </a:r>
          </a:p>
        </p:txBody>
      </p:sp>
      <p:sp>
        <p:nvSpPr>
          <p:cNvPr id="13" name="Teksto vietos rezervavimo ženklas 12">
            <a:extLst>
              <a:ext uri="{FF2B5EF4-FFF2-40B4-BE49-F238E27FC236}">
                <a16:creationId xmlns:a16="http://schemas.microsoft.com/office/drawing/2014/main" id="{0D9371FC-8141-4284-AA2B-A8A5E788B3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1543" y="1616814"/>
            <a:ext cx="5012171" cy="4204322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noProof="0" dirty="0"/>
              <a:t>The CGC practitioners in the sample state a higher frequency of interaction and cooperation with HRM practitioners (compared to HRM with CGC).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noProof="0" dirty="0"/>
              <a:t>This may indicate that cooperation is of special importance for their work and they are cooperation-oriented.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1" dirty="0"/>
              <a:t>Recommendation:</a:t>
            </a:r>
            <a:r>
              <a:rPr lang="en-GB" noProof="0" dirty="0"/>
              <a:t> </a:t>
            </a:r>
            <a:r>
              <a:rPr lang="en-GB" dirty="0"/>
              <a:t>CGC may take initiatives</a:t>
            </a:r>
            <a:endParaRPr lang="en-GB" noProof="0" dirty="0"/>
          </a:p>
          <a:p>
            <a:endParaRPr lang="en-GB" noProof="0" dirty="0"/>
          </a:p>
        </p:txBody>
      </p:sp>
      <p:sp>
        <p:nvSpPr>
          <p:cNvPr id="3" name="Poraštės vietos rezervavimo ženklas 2">
            <a:extLst>
              <a:ext uri="{FF2B5EF4-FFF2-40B4-BE49-F238E27FC236}">
                <a16:creationId xmlns:a16="http://schemas.microsoft.com/office/drawing/2014/main" id="{603EDC4E-2A9D-4890-AD76-DB20EE986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graphicFrame>
        <p:nvGraphicFramePr>
          <p:cNvPr id="6" name="Diagramm 5">
            <a:extLst>
              <a:ext uri="{FF2B5EF4-FFF2-40B4-BE49-F238E27FC236}">
                <a16:creationId xmlns:a16="http://schemas.microsoft.com/office/drawing/2014/main" id="{4124C1C0-328B-4655-87E9-4089ED57269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02735245"/>
              </p:ext>
            </p:extLst>
          </p:nvPr>
        </p:nvGraphicFramePr>
        <p:xfrm>
          <a:off x="6601327" y="1888957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935093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avadinimas 11">
            <a:extLst>
              <a:ext uri="{FF2B5EF4-FFF2-40B4-BE49-F238E27FC236}">
                <a16:creationId xmlns:a16="http://schemas.microsoft.com/office/drawing/2014/main" id="{9AFAD8BB-BE9F-44D6-BBAD-10873555C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366" y="-192397"/>
            <a:ext cx="10693584" cy="1464677"/>
          </a:xfrm>
        </p:spPr>
        <p:txBody>
          <a:bodyPr>
            <a:normAutofit/>
          </a:bodyPr>
          <a:lstStyle/>
          <a:p>
            <a:r>
              <a:rPr lang="en-GB" sz="4000" noProof="0" dirty="0"/>
              <a:t>Rating of Benefits from Cooperation</a:t>
            </a:r>
          </a:p>
        </p:txBody>
      </p:sp>
      <p:sp>
        <p:nvSpPr>
          <p:cNvPr id="13" name="Teksto vietos rezervavimo ženklas 12">
            <a:extLst>
              <a:ext uri="{FF2B5EF4-FFF2-40B4-BE49-F238E27FC236}">
                <a16:creationId xmlns:a16="http://schemas.microsoft.com/office/drawing/2014/main" id="{0D9371FC-8141-4284-AA2B-A8A5E788B3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87050" y="1215987"/>
            <a:ext cx="5012171" cy="4426025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noProof="0" dirty="0"/>
              <a:t>It is obvious that CGC practitioners expect more benefits from the cooperation than HRM practitioners.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noProof="0" dirty="0"/>
              <a:t>The HRM practitioners expect especially exchange of experience, learn about best practice examples and learning from each other.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1" noProof="0" dirty="0"/>
              <a:t>Recommendation: </a:t>
            </a:r>
            <a:r>
              <a:rPr lang="en-GB" sz="2400" noProof="0" dirty="0"/>
              <a:t>These facts should be considered while developing joint workshops</a:t>
            </a:r>
          </a:p>
          <a:p>
            <a:endParaRPr lang="en-GB" noProof="0" dirty="0"/>
          </a:p>
        </p:txBody>
      </p:sp>
      <p:sp>
        <p:nvSpPr>
          <p:cNvPr id="3" name="Poraštės vietos rezervavimo ženklas 2">
            <a:extLst>
              <a:ext uri="{FF2B5EF4-FFF2-40B4-BE49-F238E27FC236}">
                <a16:creationId xmlns:a16="http://schemas.microsoft.com/office/drawing/2014/main" id="{603EDC4E-2A9D-4890-AD76-DB20EE986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graphicFrame>
        <p:nvGraphicFramePr>
          <p:cNvPr id="7" name="Diagramm 6">
            <a:extLst>
              <a:ext uri="{FF2B5EF4-FFF2-40B4-BE49-F238E27FC236}">
                <a16:creationId xmlns:a16="http://schemas.microsoft.com/office/drawing/2014/main" id="{5C145EC7-4E68-49A2-BFF6-FE57BD8D215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81067589"/>
              </p:ext>
            </p:extLst>
          </p:nvPr>
        </p:nvGraphicFramePr>
        <p:xfrm>
          <a:off x="5974481" y="1526280"/>
          <a:ext cx="6050280" cy="4236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396546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54FE5A-5C39-4F12-995F-CBF93ABC4B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Summary of the findings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027C057-9B96-4DFA-8C57-A4CFFF532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30F86AE-CD10-41EF-BA59-EC93DF38FEF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63636" y="1716098"/>
            <a:ext cx="10188575" cy="466586"/>
          </a:xfrm>
        </p:spPr>
        <p:txBody>
          <a:bodyPr>
            <a:normAutofit lnSpcReduction="10000"/>
          </a:bodyPr>
          <a:lstStyle/>
          <a:p>
            <a:r>
              <a:rPr lang="en-GB" dirty="0"/>
              <a:t>Facts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2E441ADD-071B-4102-991A-D3B0191D575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63636" y="2182684"/>
            <a:ext cx="10190162" cy="2087597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As important intersections of HRM and CGC activities have been identified: integration of (new) employees, development of professional knowledge and skills, development of personal and social competences, management of change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HRM and CGC practitioners are open for cooperation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So far cooperation exists rudimentary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90EBA467-82D7-426E-89A9-57FBFFF38FB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20786" y="4321836"/>
            <a:ext cx="10188575" cy="466586"/>
          </a:xfrm>
        </p:spPr>
        <p:txBody>
          <a:bodyPr>
            <a:normAutofit lnSpcReduction="10000"/>
          </a:bodyPr>
          <a:lstStyle/>
          <a:p>
            <a:r>
              <a:rPr lang="en-GB" dirty="0"/>
              <a:t>Recommendations</a:t>
            </a:r>
          </a:p>
          <a:p>
            <a:endParaRPr lang="en-GB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61EA8414-AB9B-4F21-AFEA-BBD035AAB96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77244" y="4788422"/>
            <a:ext cx="10188574" cy="880901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Build sustainable partnerships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Design your cooperation network</a:t>
            </a:r>
          </a:p>
        </p:txBody>
      </p:sp>
    </p:spTree>
    <p:extLst>
      <p:ext uri="{BB962C8B-B14F-4D97-AF65-F5344CB8AC3E}">
        <p14:creationId xmlns:p14="http://schemas.microsoft.com/office/powerpoint/2010/main" val="20830045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0237AD-E37E-4618-A17C-90E9288C5D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79469"/>
            <a:ext cx="10515600" cy="1092381"/>
          </a:xfrm>
        </p:spPr>
        <p:txBody>
          <a:bodyPr>
            <a:normAutofit fontScale="90000"/>
          </a:bodyPr>
          <a:lstStyle/>
          <a:p>
            <a:r>
              <a:rPr lang="en-GB" dirty="0"/>
              <a:t>Thank you for your attention.</a:t>
            </a:r>
            <a:br>
              <a:rPr lang="en-GB" dirty="0"/>
            </a:br>
            <a:r>
              <a:rPr lang="en-GB" dirty="0"/>
              <a:t>We are looking forward to your discussion and to answer your questions!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74869F2-2345-41FF-9F54-6684B0735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</p:spTree>
    <p:extLst>
      <p:ext uri="{BB962C8B-B14F-4D97-AF65-F5344CB8AC3E}">
        <p14:creationId xmlns:p14="http://schemas.microsoft.com/office/powerpoint/2010/main" val="17261015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7E6471-DB66-4B1A-BED8-E5F0C9410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Research questions and mode of data collection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653B722E-7BD9-4B60-B033-A4F177B4A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430DC70-EBE7-46AC-8ACD-961F8C97422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Research questions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4274E88-DEE1-4513-8372-BE168AEE082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63638" y="2450347"/>
            <a:ext cx="10190162" cy="1274500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Which intersections exist between the activities of HRM and CGC practitioners -demanding cooperation?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Are the two groups ready for cooperation?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Which </a:t>
            </a:r>
            <a:r>
              <a:rPr lang="en-GB" dirty="0" err="1"/>
              <a:t>cooperations</a:t>
            </a:r>
            <a:r>
              <a:rPr lang="en-GB" dirty="0"/>
              <a:t> do already exist?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C08382AD-9366-41C4-8159-5443F1714F7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63637" y="3926559"/>
            <a:ext cx="10188575" cy="466586"/>
          </a:xfrm>
        </p:spPr>
        <p:txBody>
          <a:bodyPr>
            <a:normAutofit lnSpcReduction="10000"/>
          </a:bodyPr>
          <a:lstStyle/>
          <a:p>
            <a:r>
              <a:rPr lang="en-GB" dirty="0"/>
              <a:t>Modes of data collection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9E7B8482-2F84-4424-A63F-4F09EBE9B51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63637" y="4536408"/>
            <a:ext cx="10188574" cy="127450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Corresponding online questionnaires for HRM an CGC – standardized and open questions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Supplemental interviews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70649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3A6E2A6E-16C1-418A-96EA-2CB5A316D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noProof="0" dirty="0"/>
              <a:t>Target groups of data collection</a:t>
            </a:r>
          </a:p>
        </p:txBody>
      </p:sp>
      <p:sp>
        <p:nvSpPr>
          <p:cNvPr id="3" name="Poraštės vietos rezervavimo ženklas 2">
            <a:extLst>
              <a:ext uri="{FF2B5EF4-FFF2-40B4-BE49-F238E27FC236}">
                <a16:creationId xmlns:a16="http://schemas.microsoft.com/office/drawing/2014/main" id="{F9493724-C5D1-46F1-AB61-28C87C47E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4" name="Teksto vietos rezervavimo ženklas 3">
            <a:extLst>
              <a:ext uri="{FF2B5EF4-FFF2-40B4-BE49-F238E27FC236}">
                <a16:creationId xmlns:a16="http://schemas.microsoft.com/office/drawing/2014/main" id="{11A10090-259C-445E-AB96-640E6AEC620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GB" noProof="0" dirty="0"/>
              <a:t>Data collection from the two target groups involved</a:t>
            </a:r>
          </a:p>
        </p:txBody>
      </p:sp>
      <p:sp>
        <p:nvSpPr>
          <p:cNvPr id="5" name="Teksto vietos rezervavimo ženklas 4">
            <a:extLst>
              <a:ext uri="{FF2B5EF4-FFF2-40B4-BE49-F238E27FC236}">
                <a16:creationId xmlns:a16="http://schemas.microsoft.com/office/drawing/2014/main" id="{D15CDCE1-3388-42FC-ACED-8DD443C2C44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GB" noProof="0" dirty="0"/>
              <a:t>Exploring their experience and attitude concerning cooperation with view to enterprise based career guidance and counselling</a:t>
            </a:r>
          </a:p>
        </p:txBody>
      </p:sp>
      <p:sp>
        <p:nvSpPr>
          <p:cNvPr id="6" name="Teksto vietos rezervavimo ženklas 5">
            <a:extLst>
              <a:ext uri="{FF2B5EF4-FFF2-40B4-BE49-F238E27FC236}">
                <a16:creationId xmlns:a16="http://schemas.microsoft.com/office/drawing/2014/main" id="{A866B034-00D7-41D7-B54A-6B3F54BA906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63636" y="3259715"/>
            <a:ext cx="10188575" cy="466586"/>
          </a:xfrm>
        </p:spPr>
        <p:txBody>
          <a:bodyPr>
            <a:normAutofit lnSpcReduction="10000"/>
          </a:bodyPr>
          <a:lstStyle/>
          <a:p>
            <a:r>
              <a:rPr lang="en-GB" noProof="0" dirty="0"/>
              <a:t>The target groups</a:t>
            </a:r>
          </a:p>
        </p:txBody>
      </p:sp>
      <p:sp>
        <p:nvSpPr>
          <p:cNvPr id="7" name="Teksto vietos rezervavimo ženklas 6">
            <a:extLst>
              <a:ext uri="{FF2B5EF4-FFF2-40B4-BE49-F238E27FC236}">
                <a16:creationId xmlns:a16="http://schemas.microsoft.com/office/drawing/2014/main" id="{30479993-4BF5-4D3B-933D-9D5DD0FB797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63637" y="3726300"/>
            <a:ext cx="10188574" cy="2045849"/>
          </a:xfrm>
        </p:spPr>
        <p:txBody>
          <a:bodyPr>
            <a:normAutofit/>
          </a:bodyPr>
          <a:lstStyle/>
          <a:p>
            <a:r>
              <a:rPr lang="en-GB" noProof="0" dirty="0"/>
              <a:t>CGC (Career guidance and Counselling) practitioners: Public Employment Service, </a:t>
            </a:r>
            <a:r>
              <a:rPr lang="en-GB" dirty="0"/>
              <a:t>Providers of Adult Education, Chambers, independent counsellors and consultants (and others)</a:t>
            </a:r>
          </a:p>
          <a:p>
            <a:r>
              <a:rPr lang="en-GB" noProof="0" dirty="0"/>
              <a:t>HRM (Human resource Management) practitioners: Entrepreneurs, personnel managers, personnel developers, in-company trainers (and others)</a:t>
            </a:r>
          </a:p>
        </p:txBody>
      </p:sp>
      <p:sp>
        <p:nvSpPr>
          <p:cNvPr id="8" name="Lygiašonis trikampis 7">
            <a:extLst>
              <a:ext uri="{FF2B5EF4-FFF2-40B4-BE49-F238E27FC236}">
                <a16:creationId xmlns:a16="http://schemas.microsoft.com/office/drawing/2014/main" id="{B5D3202F-320C-4BF4-8D1F-52BBFD5B6032}"/>
              </a:ext>
            </a:extLst>
          </p:cNvPr>
          <p:cNvSpPr/>
          <p:nvPr/>
        </p:nvSpPr>
        <p:spPr>
          <a:xfrm>
            <a:off x="839788" y="1985113"/>
            <a:ext cx="234632" cy="239927"/>
          </a:xfrm>
          <a:prstGeom prst="triangle">
            <a:avLst/>
          </a:prstGeom>
          <a:solidFill>
            <a:srgbClr val="FF7F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9" name="Lygiašonis trikampis 8">
            <a:extLst>
              <a:ext uri="{FF2B5EF4-FFF2-40B4-BE49-F238E27FC236}">
                <a16:creationId xmlns:a16="http://schemas.microsoft.com/office/drawing/2014/main" id="{FA64D3F5-9634-481F-9057-32BCA85352BB}"/>
              </a:ext>
            </a:extLst>
          </p:cNvPr>
          <p:cNvSpPr/>
          <p:nvPr/>
        </p:nvSpPr>
        <p:spPr>
          <a:xfrm>
            <a:off x="839788" y="3309036"/>
            <a:ext cx="234632" cy="239927"/>
          </a:xfrm>
          <a:prstGeom prst="triangle">
            <a:avLst/>
          </a:prstGeom>
          <a:solidFill>
            <a:srgbClr val="FF7F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2879105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avadinimas 11">
            <a:extLst>
              <a:ext uri="{FF2B5EF4-FFF2-40B4-BE49-F238E27FC236}">
                <a16:creationId xmlns:a16="http://schemas.microsoft.com/office/drawing/2014/main" id="{9AFAD8BB-BE9F-44D6-BBAD-10873555C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noProof="0" dirty="0"/>
              <a:t>The Sample</a:t>
            </a:r>
          </a:p>
        </p:txBody>
      </p:sp>
      <p:sp>
        <p:nvSpPr>
          <p:cNvPr id="13" name="Teksto vietos rezervavimo ženklas 12">
            <a:extLst>
              <a:ext uri="{FF2B5EF4-FFF2-40B4-BE49-F238E27FC236}">
                <a16:creationId xmlns:a16="http://schemas.microsoft.com/office/drawing/2014/main" id="{0D9371FC-8141-4284-AA2B-A8A5E788B3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7725" y="1449387"/>
            <a:ext cx="4785631" cy="4281942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noProof="0" dirty="0"/>
              <a:t>Altogether the partners collected 77 responses from the CGC sector and 79 responses from the HRM sector.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noProof="0" dirty="0"/>
              <a:t>The sample is rather balanced. No country is strikingly dominating.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The survey is explorative (because of the limited numbers and the selection of respondents) </a:t>
            </a:r>
            <a:endParaRPr lang="en-GB" noProof="0" dirty="0"/>
          </a:p>
        </p:txBody>
      </p:sp>
      <p:sp>
        <p:nvSpPr>
          <p:cNvPr id="3" name="Poraštės vietos rezervavimo ženklas 2">
            <a:extLst>
              <a:ext uri="{FF2B5EF4-FFF2-40B4-BE49-F238E27FC236}">
                <a16:creationId xmlns:a16="http://schemas.microsoft.com/office/drawing/2014/main" id="{603EDC4E-2A9D-4890-AD76-DB20EE986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graphicFrame>
        <p:nvGraphicFramePr>
          <p:cNvPr id="6" name="Diagramm 5">
            <a:extLst>
              <a:ext uri="{FF2B5EF4-FFF2-40B4-BE49-F238E27FC236}">
                <a16:creationId xmlns:a16="http://schemas.microsoft.com/office/drawing/2014/main" id="{087255C9-1638-43D6-9B2C-70AAF3422EF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59941698"/>
              </p:ext>
            </p:extLst>
          </p:nvPr>
        </p:nvGraphicFramePr>
        <p:xfrm>
          <a:off x="6096000" y="214804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094951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avadinimas 11">
            <a:extLst>
              <a:ext uri="{FF2B5EF4-FFF2-40B4-BE49-F238E27FC236}">
                <a16:creationId xmlns:a16="http://schemas.microsoft.com/office/drawing/2014/main" id="{9AFAD8BB-BE9F-44D6-BBAD-10873555C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726" y="612776"/>
            <a:ext cx="7610474" cy="684211"/>
          </a:xfrm>
        </p:spPr>
        <p:txBody>
          <a:bodyPr>
            <a:normAutofit/>
          </a:bodyPr>
          <a:lstStyle/>
          <a:p>
            <a:r>
              <a:rPr lang="en-GB" sz="4000" noProof="0" dirty="0"/>
              <a:t>Sizes of Enterprises</a:t>
            </a:r>
          </a:p>
        </p:txBody>
      </p:sp>
      <p:sp>
        <p:nvSpPr>
          <p:cNvPr id="13" name="Teksto vietos rezervavimo ženklas 12">
            <a:extLst>
              <a:ext uri="{FF2B5EF4-FFF2-40B4-BE49-F238E27FC236}">
                <a16:creationId xmlns:a16="http://schemas.microsoft.com/office/drawing/2014/main" id="{0D9371FC-8141-4284-AA2B-A8A5E788B3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2347" y="1296987"/>
            <a:ext cx="5424655" cy="441452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noProof="0" dirty="0"/>
              <a:t>The sizes of the enterprises show, that the majority of the actors in the field of CGC, work in small companies or as single person companies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noProof="0" dirty="0"/>
              <a:t>This may imply that they are difficult to find by the enterprises and to make decisions for cooperation.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noProof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1" noProof="0" dirty="0"/>
              <a:t>Recommendation</a:t>
            </a:r>
            <a:r>
              <a:rPr lang="en-GB" sz="2000" b="1" noProof="0" dirty="0"/>
              <a:t>: </a:t>
            </a:r>
            <a:r>
              <a:rPr lang="en-GB" noProof="0" dirty="0"/>
              <a:t>To improve transparency CGC actors </a:t>
            </a:r>
            <a:r>
              <a:rPr lang="en-GB" noProof="0" dirty="0" err="1"/>
              <a:t>rejoin</a:t>
            </a:r>
            <a:r>
              <a:rPr lang="en-GB" noProof="0" dirty="0"/>
              <a:t> </a:t>
            </a:r>
            <a:r>
              <a:rPr lang="en-GB" sz="2400" noProof="0" dirty="0"/>
              <a:t>in (regional) networks</a:t>
            </a:r>
          </a:p>
          <a:p>
            <a:endParaRPr lang="en-GB" noProof="0" dirty="0"/>
          </a:p>
        </p:txBody>
      </p:sp>
      <p:sp>
        <p:nvSpPr>
          <p:cNvPr id="3" name="Poraštės vietos rezervavimo ženklas 2">
            <a:extLst>
              <a:ext uri="{FF2B5EF4-FFF2-40B4-BE49-F238E27FC236}">
                <a16:creationId xmlns:a16="http://schemas.microsoft.com/office/drawing/2014/main" id="{603EDC4E-2A9D-4890-AD76-DB20EE986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graphicFrame>
        <p:nvGraphicFramePr>
          <p:cNvPr id="7" name="Diagramm 6">
            <a:extLst>
              <a:ext uri="{FF2B5EF4-FFF2-40B4-BE49-F238E27FC236}">
                <a16:creationId xmlns:a16="http://schemas.microsoft.com/office/drawing/2014/main" id="{144D2E4F-FD58-45B7-9EAC-85D5D47E839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62630317"/>
              </p:ext>
            </p:extLst>
          </p:nvPr>
        </p:nvGraphicFramePr>
        <p:xfrm>
          <a:off x="6553200" y="1888958"/>
          <a:ext cx="5270500" cy="33561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713415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avadinimas 11">
            <a:extLst>
              <a:ext uri="{FF2B5EF4-FFF2-40B4-BE49-F238E27FC236}">
                <a16:creationId xmlns:a16="http://schemas.microsoft.com/office/drawing/2014/main" id="{9AFAD8BB-BE9F-44D6-BBAD-10873555C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366" y="61603"/>
            <a:ext cx="11353633" cy="1464677"/>
          </a:xfrm>
        </p:spPr>
        <p:txBody>
          <a:bodyPr>
            <a:normAutofit/>
          </a:bodyPr>
          <a:lstStyle/>
          <a:p>
            <a:r>
              <a:rPr lang="en-GB" sz="4000" noProof="0" dirty="0"/>
              <a:t>Roles in the Domains of the Professional </a:t>
            </a:r>
            <a:r>
              <a:rPr lang="en-GB" sz="4000" dirty="0"/>
              <a:t>L</a:t>
            </a:r>
            <a:r>
              <a:rPr lang="en-GB" sz="4000" noProof="0" dirty="0" err="1"/>
              <a:t>ife</a:t>
            </a:r>
            <a:r>
              <a:rPr lang="en-GB" sz="4000" noProof="0" dirty="0"/>
              <a:t> Cycle</a:t>
            </a:r>
          </a:p>
        </p:txBody>
      </p:sp>
      <p:sp>
        <p:nvSpPr>
          <p:cNvPr id="13" name="Teksto vietos rezervavimo ženklas 12">
            <a:extLst>
              <a:ext uri="{FF2B5EF4-FFF2-40B4-BE49-F238E27FC236}">
                <a16:creationId xmlns:a16="http://schemas.microsoft.com/office/drawing/2014/main" id="{0D9371FC-8141-4284-AA2B-A8A5E788B3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1345" y="1414387"/>
            <a:ext cx="5424655" cy="4539784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Both, CGC and HRM practitioners see their roles being important in the following domains</a:t>
            </a:r>
            <a:r>
              <a:rPr lang="en-GB" noProof="0" dirty="0"/>
              <a:t>: Integration of (new) employees, Development of professional knowledge and skills, Development of personal skills and social competences, Management of Change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1" noProof="0" dirty="0"/>
              <a:t>Recommendation: </a:t>
            </a:r>
            <a:r>
              <a:rPr lang="en-GB" b="1" dirty="0"/>
              <a:t>	                 </a:t>
            </a:r>
            <a:r>
              <a:rPr lang="en-GB" noProof="0" dirty="0"/>
              <a:t>In these domains cooperation will be very constructive. Build sustainable partnerships.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b="1" noProof="0" dirty="0"/>
          </a:p>
          <a:p>
            <a:endParaRPr lang="en-GB" noProof="0" dirty="0"/>
          </a:p>
        </p:txBody>
      </p:sp>
      <p:sp>
        <p:nvSpPr>
          <p:cNvPr id="3" name="Poraštės vietos rezervavimo ženklas 2">
            <a:extLst>
              <a:ext uri="{FF2B5EF4-FFF2-40B4-BE49-F238E27FC236}">
                <a16:creationId xmlns:a16="http://schemas.microsoft.com/office/drawing/2014/main" id="{603EDC4E-2A9D-4890-AD76-DB20EE986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graphicFrame>
        <p:nvGraphicFramePr>
          <p:cNvPr id="6" name="Diagramm 5">
            <a:extLst>
              <a:ext uri="{FF2B5EF4-FFF2-40B4-BE49-F238E27FC236}">
                <a16:creationId xmlns:a16="http://schemas.microsoft.com/office/drawing/2014/main" id="{C35AA413-4ADD-435B-B342-3029872142C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45542251"/>
              </p:ext>
            </p:extLst>
          </p:nvPr>
        </p:nvGraphicFramePr>
        <p:xfrm>
          <a:off x="6296659" y="2339741"/>
          <a:ext cx="5768340" cy="3459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331113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avadinimas 11">
            <a:extLst>
              <a:ext uri="{FF2B5EF4-FFF2-40B4-BE49-F238E27FC236}">
                <a16:creationId xmlns:a16="http://schemas.microsoft.com/office/drawing/2014/main" id="{9AFAD8BB-BE9F-44D6-BBAD-10873555C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366" y="61603"/>
            <a:ext cx="11163133" cy="1464677"/>
          </a:xfrm>
        </p:spPr>
        <p:txBody>
          <a:bodyPr>
            <a:normAutofit/>
          </a:bodyPr>
          <a:lstStyle/>
          <a:p>
            <a:r>
              <a:rPr lang="en-GB" sz="4000" noProof="0" dirty="0"/>
              <a:t>Frequency of Performing </a:t>
            </a:r>
            <a:r>
              <a:rPr lang="en-GB" sz="4000" dirty="0"/>
              <a:t>P</a:t>
            </a:r>
            <a:r>
              <a:rPr lang="en-GB" sz="4000" noProof="0" dirty="0" err="1"/>
              <a:t>rofessional</a:t>
            </a:r>
            <a:r>
              <a:rPr lang="en-GB" sz="4000" noProof="0" dirty="0"/>
              <a:t> Activities</a:t>
            </a:r>
          </a:p>
        </p:txBody>
      </p:sp>
      <p:sp>
        <p:nvSpPr>
          <p:cNvPr id="13" name="Teksto vietos rezervavimo ženklas 12">
            <a:extLst>
              <a:ext uri="{FF2B5EF4-FFF2-40B4-BE49-F238E27FC236}">
                <a16:creationId xmlns:a16="http://schemas.microsoft.com/office/drawing/2014/main" id="{0D9371FC-8141-4284-AA2B-A8A5E788B3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1366" y="1632857"/>
            <a:ext cx="5044256" cy="445847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noProof="0" dirty="0"/>
              <a:t>The performance of professional activities is altogether estimated more frequent by the HRM than by the CGC practitioners.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noProof="0" dirty="0"/>
              <a:t>Counselling career decisions and counselling and planning career promotions are seen as core activities of CGC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b="1" noProof="0" dirty="0"/>
              <a:t>Recommendation:</a:t>
            </a:r>
          </a:p>
          <a:p>
            <a:pPr lvl="1"/>
            <a:r>
              <a:rPr lang="en-GB" sz="2400" noProof="0" dirty="0"/>
              <a:t>Encourage HRM to cooperate with CGC in these domains</a:t>
            </a:r>
          </a:p>
          <a:p>
            <a:endParaRPr lang="en-GB" noProof="0" dirty="0"/>
          </a:p>
          <a:p>
            <a:endParaRPr lang="en-GB" noProof="0" dirty="0"/>
          </a:p>
        </p:txBody>
      </p:sp>
      <p:sp>
        <p:nvSpPr>
          <p:cNvPr id="3" name="Poraštės vietos rezervavimo ženklas 2">
            <a:extLst>
              <a:ext uri="{FF2B5EF4-FFF2-40B4-BE49-F238E27FC236}">
                <a16:creationId xmlns:a16="http://schemas.microsoft.com/office/drawing/2014/main" id="{603EDC4E-2A9D-4890-AD76-DB20EE986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graphicFrame>
        <p:nvGraphicFramePr>
          <p:cNvPr id="7" name="Diagramm 6">
            <a:extLst>
              <a:ext uri="{FF2B5EF4-FFF2-40B4-BE49-F238E27FC236}">
                <a16:creationId xmlns:a16="http://schemas.microsoft.com/office/drawing/2014/main" id="{D6903DAE-2C9F-46AA-818F-C028C027A19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25151886"/>
              </p:ext>
            </p:extLst>
          </p:nvPr>
        </p:nvGraphicFramePr>
        <p:xfrm>
          <a:off x="5959475" y="2267017"/>
          <a:ext cx="6232525" cy="3576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141336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avadinimas 11">
            <a:extLst>
              <a:ext uri="{FF2B5EF4-FFF2-40B4-BE49-F238E27FC236}">
                <a16:creationId xmlns:a16="http://schemas.microsoft.com/office/drawing/2014/main" id="{9AFAD8BB-BE9F-44D6-BBAD-10873555C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366" y="61603"/>
            <a:ext cx="11163133" cy="1464677"/>
          </a:xfrm>
        </p:spPr>
        <p:txBody>
          <a:bodyPr>
            <a:normAutofit/>
          </a:bodyPr>
          <a:lstStyle/>
          <a:p>
            <a:r>
              <a:rPr lang="en-GB" sz="4000" noProof="0" dirty="0"/>
              <a:t>Reasons for offering Career Services in enterprises</a:t>
            </a:r>
          </a:p>
        </p:txBody>
      </p:sp>
      <p:sp>
        <p:nvSpPr>
          <p:cNvPr id="13" name="Teksto vietos rezervavimo ženklas 12">
            <a:extLst>
              <a:ext uri="{FF2B5EF4-FFF2-40B4-BE49-F238E27FC236}">
                <a16:creationId xmlns:a16="http://schemas.microsoft.com/office/drawing/2014/main" id="{0D9371FC-8141-4284-AA2B-A8A5E788B3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1366" y="1495695"/>
            <a:ext cx="5044256" cy="445847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noProof="0" dirty="0"/>
              <a:t>There is multiple accordance between HRM and CGC practitioners concerning the reasons for career services in companies: achieving higher learning effects, increasing sustainability of learning, arising the commitment to the enterprise.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b="1" noProof="0" dirty="0"/>
              <a:t>Recommendation: </a:t>
            </a:r>
            <a:r>
              <a:rPr lang="en-GB" sz="2200" noProof="0" dirty="0"/>
              <a:t>Support these important impacts</a:t>
            </a:r>
            <a:endParaRPr lang="en-GB" sz="2200" b="1" noProof="0" dirty="0"/>
          </a:p>
          <a:p>
            <a:endParaRPr lang="en-GB" noProof="0" dirty="0"/>
          </a:p>
          <a:p>
            <a:endParaRPr lang="en-GB" noProof="0" dirty="0"/>
          </a:p>
        </p:txBody>
      </p:sp>
      <p:sp>
        <p:nvSpPr>
          <p:cNvPr id="3" name="Poraštės vietos rezervavimo ženklas 2">
            <a:extLst>
              <a:ext uri="{FF2B5EF4-FFF2-40B4-BE49-F238E27FC236}">
                <a16:creationId xmlns:a16="http://schemas.microsoft.com/office/drawing/2014/main" id="{603EDC4E-2A9D-4890-AD76-DB20EE986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graphicFrame>
        <p:nvGraphicFramePr>
          <p:cNvPr id="6" name="Diagramm 5">
            <a:extLst>
              <a:ext uri="{FF2B5EF4-FFF2-40B4-BE49-F238E27FC236}">
                <a16:creationId xmlns:a16="http://schemas.microsoft.com/office/drawing/2014/main" id="{DEBC2F94-A18F-4721-8893-8BA3C613578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62592913"/>
              </p:ext>
            </p:extLst>
          </p:nvPr>
        </p:nvGraphicFramePr>
        <p:xfrm>
          <a:off x="5755622" y="1828075"/>
          <a:ext cx="6330315" cy="3332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338413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avadinimas 11">
            <a:extLst>
              <a:ext uri="{FF2B5EF4-FFF2-40B4-BE49-F238E27FC236}">
                <a16:creationId xmlns:a16="http://schemas.microsoft.com/office/drawing/2014/main" id="{9AFAD8BB-BE9F-44D6-BBAD-10873555C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631" y="228705"/>
            <a:ext cx="11042570" cy="896775"/>
          </a:xfrm>
        </p:spPr>
        <p:txBody>
          <a:bodyPr>
            <a:normAutofit/>
          </a:bodyPr>
          <a:lstStyle/>
          <a:p>
            <a:r>
              <a:rPr lang="en-GB" sz="4000" noProof="0" dirty="0"/>
              <a:t>Provision of Career </a:t>
            </a:r>
            <a:r>
              <a:rPr lang="en-GB" sz="4000" dirty="0"/>
              <a:t>S</a:t>
            </a:r>
            <a:r>
              <a:rPr lang="en-GB" sz="4000" noProof="0" dirty="0" err="1"/>
              <a:t>ervices</a:t>
            </a:r>
            <a:r>
              <a:rPr lang="en-GB" sz="4000" noProof="0" dirty="0"/>
              <a:t> to Target </a:t>
            </a:r>
            <a:r>
              <a:rPr lang="en-GB" sz="4000" dirty="0"/>
              <a:t>G</a:t>
            </a:r>
            <a:r>
              <a:rPr lang="en-GB" sz="4000" noProof="0" dirty="0" err="1"/>
              <a:t>roups</a:t>
            </a:r>
            <a:endParaRPr lang="en-GB" sz="4000" noProof="0" dirty="0"/>
          </a:p>
        </p:txBody>
      </p:sp>
      <p:sp>
        <p:nvSpPr>
          <p:cNvPr id="13" name="Teksto vietos rezervavimo ženklas 12">
            <a:extLst>
              <a:ext uri="{FF2B5EF4-FFF2-40B4-BE49-F238E27FC236}">
                <a16:creationId xmlns:a16="http://schemas.microsoft.com/office/drawing/2014/main" id="{0D9371FC-8141-4284-AA2B-A8A5E788B3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8631" y="1060915"/>
            <a:ext cx="5397182" cy="480920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noProof="0" dirty="0"/>
              <a:t>HRM practitioners focus on different target groups than CGC practitioners. For HRM, the most important groups are future managers, highly talented persons and new employees.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noProof="0" dirty="0"/>
              <a:t>CGC practitioners concentrate more on vulnerable groups: migrants, persons with disabilities, elder employees, employees threatened by dismissal.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1" noProof="0" dirty="0"/>
              <a:t>Recommendation: </a:t>
            </a:r>
            <a:r>
              <a:rPr lang="en-GB" noProof="0" dirty="0"/>
              <a:t>Cooperate in CSR activities </a:t>
            </a:r>
          </a:p>
          <a:p>
            <a:endParaRPr lang="en-GB" noProof="0" dirty="0"/>
          </a:p>
          <a:p>
            <a:endParaRPr lang="en-GB" noProof="0" dirty="0"/>
          </a:p>
        </p:txBody>
      </p:sp>
      <p:sp>
        <p:nvSpPr>
          <p:cNvPr id="3" name="Poraštės vietos rezervavimo ženklas 2">
            <a:extLst>
              <a:ext uri="{FF2B5EF4-FFF2-40B4-BE49-F238E27FC236}">
                <a16:creationId xmlns:a16="http://schemas.microsoft.com/office/drawing/2014/main" id="{603EDC4E-2A9D-4890-AD76-DB20EE986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graphicFrame>
        <p:nvGraphicFramePr>
          <p:cNvPr id="6" name="Diagramm 5">
            <a:extLst>
              <a:ext uri="{FF2B5EF4-FFF2-40B4-BE49-F238E27FC236}">
                <a16:creationId xmlns:a16="http://schemas.microsoft.com/office/drawing/2014/main" id="{2064DE2E-42CE-48A9-9B5C-AAA4949A951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14071224"/>
              </p:ext>
            </p:extLst>
          </p:nvPr>
        </p:nvGraphicFramePr>
        <p:xfrm>
          <a:off x="6259916" y="2250180"/>
          <a:ext cx="5494020" cy="34823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37112575"/>
      </p:ext>
    </p:extLst>
  </p:cSld>
  <p:clrMapOvr>
    <a:masterClrMapping/>
  </p:clrMapOvr>
</p:sld>
</file>

<file path=ppt/theme/theme1.xml><?xml version="1.0" encoding="utf-8"?>
<a:theme xmlns:a="http://schemas.openxmlformats.org/drawingml/2006/main" name="„Office“ tema">
  <a:themeElements>
    <a:clrScheme name="Raudona oranžinė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Pasirinktinis 3">
      <a:majorFont>
        <a:latin typeface="Open Sans Extrabold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nnect! template" id="{6C52D79F-18D7-4FA6-A121-BDBD81370BAE}" vid="{B099076F-3487-4F76-89D1-DA1651670C9E}"/>
    </a:ext>
  </a:extLst>
</a:theme>
</file>

<file path=ppt/theme/theme2.xml><?xml version="1.0" encoding="utf-8"?>
<a:theme xmlns:a="http://schemas.openxmlformats.org/drawingml/2006/main" name="„Office“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Connect! template</Template>
  <TotalTime>0</TotalTime>
  <Words>991</Words>
  <Application>Microsoft Office PowerPoint</Application>
  <PresentationFormat>Widescreen</PresentationFormat>
  <Paragraphs>103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Open Sans</vt:lpstr>
      <vt:lpstr>Open Sans Extrabold</vt:lpstr>
      <vt:lpstr>Open Sans Light</vt:lpstr>
      <vt:lpstr>„Office“ tema</vt:lpstr>
      <vt:lpstr>Unit 2 - Session 3: Cooperation between HRM and CGC</vt:lpstr>
      <vt:lpstr>Research questions and mode of data collection</vt:lpstr>
      <vt:lpstr>Target groups of data collection</vt:lpstr>
      <vt:lpstr>The Sample</vt:lpstr>
      <vt:lpstr>Sizes of Enterprises</vt:lpstr>
      <vt:lpstr>Roles in the Domains of the Professional Life Cycle</vt:lpstr>
      <vt:lpstr>Frequency of Performing Professional Activities</vt:lpstr>
      <vt:lpstr>Reasons for offering Career Services in enterprises</vt:lpstr>
      <vt:lpstr>Provision of Career Services to Target Groups</vt:lpstr>
      <vt:lpstr>Country Comparison of Career Services to Different Target Groups</vt:lpstr>
      <vt:lpstr>Issues in Career Counselling</vt:lpstr>
      <vt:lpstr>Issues in Career Counselling – Country Comparison</vt:lpstr>
      <vt:lpstr>Modalities of Career Counselling</vt:lpstr>
      <vt:lpstr>Sources for Knowledge, Skills and Competences Development</vt:lpstr>
      <vt:lpstr>Frequency of Interaction and Cooperation</vt:lpstr>
      <vt:lpstr>Rating of Benefits from Cooperation</vt:lpstr>
      <vt:lpstr>Summary of the findings</vt:lpstr>
      <vt:lpstr>Thank you for your attention. We are looking forward to your discussion and to answer your questions!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„PowerPoint“ pateiktis</dc:title>
  <dc:creator>Laura</dc:creator>
  <cp:lastModifiedBy>Praktikantas</cp:lastModifiedBy>
  <cp:revision>149</cp:revision>
  <cp:lastPrinted>2021-04-21T10:54:37Z</cp:lastPrinted>
  <dcterms:created xsi:type="dcterms:W3CDTF">2020-01-27T22:45:30Z</dcterms:created>
  <dcterms:modified xsi:type="dcterms:W3CDTF">2022-02-21T08:14:11Z</dcterms:modified>
</cp:coreProperties>
</file>