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Open Sans Light" panose="020B0604020202020204" charset="0"/>
      <p:regular r:id="rId15"/>
      <p:bold r:id="rId16"/>
      <p:italic r:id="rId17"/>
      <p:boldItalic r:id="rId18"/>
    </p:embeddedFont>
    <p:embeddedFont>
      <p:font typeface="Open Sans" panose="020B0604020202020204" charset="0"/>
      <p:regular r:id="rId19"/>
      <p:bold r:id="rId20"/>
      <p:italic r:id="rId21"/>
      <p:boldItalic r:id="rId22"/>
    </p:embeddedFont>
    <p:embeddedFont>
      <p:font typeface="Open Sans ExtraBold" panose="020B0604020202020204" charset="0"/>
      <p:bold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1200"/>
              <a:buFont typeface="Noto Sans Symbols"/>
              <a:buChar char="▪"/>
            </a:pPr>
            <a:r>
              <a:rPr lang="de-DE"/>
              <a:t>Teaching and learning Activity 2: Knowing basic aspects of HRD (connection to unit 2) </a:t>
            </a:r>
            <a:endParaRPr/>
          </a:p>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1200"/>
              <a:buFont typeface="Noto Sans Symbols"/>
              <a:buChar char="▪"/>
            </a:pPr>
            <a:r>
              <a:rPr lang="de-DE"/>
              <a:t>Teaching and learning Activity 2: Knowing basic aspects of HRD (connection to unit 2) </a:t>
            </a:r>
            <a:endParaRPr/>
          </a:p>
          <a:p>
            <a:pPr marL="0" lvl="0" indent="0" algn="l" rtl="0">
              <a:spcBef>
                <a:spcPts val="0"/>
              </a:spcBef>
              <a:spcAft>
                <a:spcPts val="0"/>
              </a:spcAft>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de-DE"/>
              <a:t>Introduction and Description of the goal of the session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de-DE"/>
              <a:t>Teaching and learning Activity 1: Knowing basic definitions of CGC and other “innovative” concepts </a:t>
            </a:r>
            <a:endParaRPr/>
          </a:p>
          <a:p>
            <a:pPr marL="0" lvl="0" indent="0" algn="l" rtl="0">
              <a:spcBef>
                <a:spcPts val="0"/>
              </a:spcBef>
              <a:spcAft>
                <a:spcPts val="0"/>
              </a:spcAft>
              <a:buNone/>
            </a:pPr>
            <a:endParaRPr/>
          </a:p>
          <a:p>
            <a:pPr marL="0" lvl="0" indent="0" algn="l" rtl="0">
              <a:spcBef>
                <a:spcPts val="0"/>
              </a:spcBef>
              <a:spcAft>
                <a:spcPts val="0"/>
              </a:spcAft>
              <a:buNone/>
            </a:pPr>
            <a:r>
              <a:rPr lang="de-DE"/>
              <a:t>Teaching and learning Activity 2: Knowing basic aspects of HRD (connection to unit 2) </a:t>
            </a:r>
            <a:endParaRPr/>
          </a:p>
          <a:p>
            <a:pPr marL="0" lvl="0" indent="0" algn="l" rtl="0">
              <a:spcBef>
                <a:spcPts val="0"/>
              </a:spcBef>
              <a:spcAft>
                <a:spcPts val="0"/>
              </a:spcAft>
              <a:buNone/>
            </a:pPr>
            <a:endParaRPr/>
          </a:p>
          <a:p>
            <a:pPr marL="0" lvl="0" indent="0" algn="l" rtl="0">
              <a:spcBef>
                <a:spcPts val="0"/>
              </a:spcBef>
              <a:spcAft>
                <a:spcPts val="0"/>
              </a:spcAft>
              <a:buNone/>
            </a:pPr>
            <a:r>
              <a:rPr lang="de-DE"/>
              <a:t>Learning Activity 1: Developing knowledge about intersections between CGC and HRD in enterprises </a:t>
            </a:r>
            <a:endParaRPr/>
          </a:p>
          <a:p>
            <a:pPr marL="0" lvl="0" indent="0" algn="l" rtl="0">
              <a:spcBef>
                <a:spcPts val="0"/>
              </a:spcBef>
              <a:spcAft>
                <a:spcPts val="0"/>
              </a:spcAft>
              <a:buNone/>
            </a:pPr>
            <a:endParaRPr/>
          </a:p>
          <a:p>
            <a:pPr marL="0" lvl="0" indent="0" algn="l" rtl="0">
              <a:spcBef>
                <a:spcPts val="0"/>
              </a:spcBef>
              <a:spcAft>
                <a:spcPts val="0"/>
              </a:spcAft>
              <a:buNone/>
            </a:pPr>
            <a:r>
              <a:rPr lang="de-DE"/>
              <a:t>Learning Activity 2: Knowing typical cases of intersection between CGC and HRD in enterprises </a:t>
            </a:r>
            <a:endParaRPr/>
          </a:p>
          <a:p>
            <a:pPr marL="0" lvl="0" indent="0" algn="l" rtl="0">
              <a:spcBef>
                <a:spcPts val="0"/>
              </a:spcBef>
              <a:spcAft>
                <a:spcPts val="0"/>
              </a:spcAft>
              <a:buNone/>
            </a:pPr>
            <a:endParaRPr/>
          </a:p>
          <a:p>
            <a:pPr marL="0" lvl="0" indent="0" algn="l" rtl="0">
              <a:spcBef>
                <a:spcPts val="0"/>
              </a:spcBef>
              <a:spcAft>
                <a:spcPts val="0"/>
              </a:spcAft>
              <a:buNone/>
            </a:pPr>
            <a:r>
              <a:rPr lang="de-DE"/>
              <a:t>Closing thoughts </a:t>
            </a:r>
            <a:endParaRPr/>
          </a:p>
          <a:p>
            <a:pPr marL="0" lvl="0" indent="0" algn="l" rtl="0">
              <a:spcBef>
                <a:spcPts val="0"/>
              </a:spcBef>
              <a:spcAft>
                <a:spcPts val="0"/>
              </a:spcAft>
              <a:buNone/>
            </a:pPr>
            <a:endParaRPr/>
          </a:p>
          <a:p>
            <a:pPr marL="0" lvl="0" indent="0" algn="l" rtl="0">
              <a:spcBef>
                <a:spcPts val="0"/>
              </a:spcBef>
              <a:spcAft>
                <a:spcPts val="0"/>
              </a:spcAft>
              <a:buNone/>
            </a:pPr>
            <a:r>
              <a:rPr lang="de-DE"/>
              <a:t>Homework   </a:t>
            </a:r>
            <a:endParaRPr/>
          </a:p>
          <a:p>
            <a:pPr marL="0" lvl="0" indent="0" algn="l" rtl="0">
              <a:spcBef>
                <a:spcPts val="0"/>
              </a:spcBef>
              <a:spcAft>
                <a:spcPts val="0"/>
              </a:spcAft>
              <a:buNone/>
            </a:pPr>
            <a:endParaRPr/>
          </a:p>
          <a:p>
            <a:pPr marL="0" lvl="0" indent="0" algn="l" rtl="0">
              <a:spcBef>
                <a:spcPts val="0"/>
              </a:spcBef>
              <a:spcAft>
                <a:spcPts val="0"/>
              </a:spcAft>
              <a:buNone/>
            </a:pPr>
            <a:r>
              <a:rPr lang="de-DE"/>
              <a:t>Evaluation Level of learning </a:t>
            </a:r>
            <a:endParaRPr/>
          </a:p>
          <a:p>
            <a:pPr marL="0" lvl="0" indent="0" algn="l" rtl="0">
              <a:spcBef>
                <a:spcPts val="0"/>
              </a:spcBef>
              <a:spcAft>
                <a:spcPts val="0"/>
              </a:spcAft>
              <a:buNone/>
            </a:pPr>
            <a:endParaRPr/>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t="10089" b="23357"/>
          <a:stretch/>
        </p:blipFill>
        <p:spPr>
          <a:xfrm rot="10800000">
            <a:off x="0" y="0"/>
            <a:ext cx="12192004" cy="5408613"/>
          </a:xfrm>
          <a:prstGeom prst="rect">
            <a:avLst/>
          </a:prstGeom>
          <a:noFill/>
          <a:ln>
            <a:noFill/>
          </a:ln>
        </p:spPr>
      </p:pic>
      <p:sp>
        <p:nvSpPr>
          <p:cNvPr id="17" name="Google Shape;17;p2"/>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79"/>
        <p:cNvGrpSpPr/>
        <p:nvPr/>
      </p:nvGrpSpPr>
      <p:grpSpPr>
        <a:xfrm>
          <a:off x="0" y="0"/>
          <a:ext cx="0" cy="0"/>
          <a:chOff x="0" y="0"/>
          <a:chExt cx="0" cy="0"/>
        </a:xfrm>
      </p:grpSpPr>
      <p:pic>
        <p:nvPicPr>
          <p:cNvPr id="80" name="Google Shape;80;p11"/>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81" name="Google Shape;81;p11"/>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2082361" y="5954171"/>
            <a:ext cx="2348961"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11"/>
          <p:cNvSpPr>
            <a:spLocks noGrp="1"/>
          </p:cNvSpPr>
          <p:nvPr>
            <p:ph type="pic" idx="2"/>
          </p:nvPr>
        </p:nvSpPr>
        <p:spPr>
          <a:xfrm>
            <a:off x="836613" y="3793201"/>
            <a:ext cx="10515600" cy="443516"/>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2082362" y="5954171"/>
            <a:ext cx="2411484"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3"/>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kcijos antraštė" type="secHead">
  <p:cSld name="SECTION_HEADER">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t="15291" b="29466"/>
          <a:stretch/>
        </p:blipFill>
        <p:spPr>
          <a:xfrm>
            <a:off x="0" y="0"/>
            <a:ext cx="12192000" cy="2232660"/>
          </a:xfrm>
          <a:prstGeom prst="rect">
            <a:avLst/>
          </a:prstGeom>
          <a:noFill/>
          <a:ln>
            <a:noFill/>
          </a:ln>
        </p:spPr>
      </p:pic>
      <p:sp>
        <p:nvSpPr>
          <p:cNvPr id="29" name="Google Shape;29;p4"/>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4"/>
          <p:cNvSpPr txBox="1">
            <a:spLocks noGrp="1"/>
          </p:cNvSpPr>
          <p:nvPr>
            <p:ph type="ftr" idx="11"/>
          </p:nvPr>
        </p:nvSpPr>
        <p:spPr>
          <a:xfrm>
            <a:off x="2082361" y="5954171"/>
            <a:ext cx="2278623"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34" name="Google Shape;34;p5"/>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5"/>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5"/>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40"/>
        <p:cNvGrpSpPr/>
        <p:nvPr/>
      </p:nvGrpSpPr>
      <p:grpSpPr>
        <a:xfrm>
          <a:off x="0" y="0"/>
          <a:ext cx="0" cy="0"/>
          <a:chOff x="0" y="0"/>
          <a:chExt cx="0" cy="0"/>
        </a:xfrm>
      </p:grpSpPr>
      <p:sp>
        <p:nvSpPr>
          <p:cNvPr id="41" name="Google Shape;41;p6"/>
          <p:cNvSpPr txBox="1">
            <a:spLocks noGrp="1"/>
          </p:cNvSpPr>
          <p:nvPr>
            <p:ph type="ftr" idx="11"/>
          </p:nvPr>
        </p:nvSpPr>
        <p:spPr>
          <a:xfrm>
            <a:off x="2082362" y="5954171"/>
            <a:ext cx="24896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6"/>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kcijos antraštė">
  <p:cSld name="Sekcijos antraštė">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47726" y="765176"/>
            <a:ext cx="4242752"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30680"/>
            <a:ext cx="4242752" cy="37779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400"/>
              <a:buNone/>
              <a:defRPr sz="24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7"/>
          <p:cNvSpPr txBox="1">
            <a:spLocks noGrp="1"/>
          </p:cNvSpPr>
          <p:nvPr>
            <p:ph type="ftr" idx="11"/>
          </p:nvPr>
        </p:nvSpPr>
        <p:spPr>
          <a:xfrm>
            <a:off x="2082362" y="5954171"/>
            <a:ext cx="2434930"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2082362" y="5954171"/>
            <a:ext cx="2567792"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1" name="Google Shape;51;p8"/>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59"/>
        <p:cNvGrpSpPr/>
        <p:nvPr/>
      </p:nvGrpSpPr>
      <p:grpSpPr>
        <a:xfrm>
          <a:off x="0" y="0"/>
          <a:ext cx="0" cy="0"/>
          <a:chOff x="0" y="0"/>
          <a:chExt cx="0" cy="0"/>
        </a:xfrm>
      </p:grpSpPr>
      <p:sp>
        <p:nvSpPr>
          <p:cNvPr id="60" name="Google Shape;60;p9"/>
          <p:cNvSpPr txBox="1">
            <a:spLocks noGrp="1"/>
          </p:cNvSpPr>
          <p:nvPr>
            <p:ph type="ftr" idx="11"/>
          </p:nvPr>
        </p:nvSpPr>
        <p:spPr>
          <a:xfrm>
            <a:off x="2082362" y="5954171"/>
            <a:ext cx="3044530"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1" name="Google Shape;61;p9"/>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9"/>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9"/>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9"/>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p:cSld name="Paveikslėlis ir antraštė">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2082361" y="5954171"/>
            <a:ext cx="2856961"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10"/>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0"/>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0"/>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0" i="0" u="none" strike="noStrike" cap="non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7F2A"/>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13" name="Google Shape;13;p1"/>
          <p:cNvPicPr preferRelativeResize="0"/>
          <p:nvPr/>
        </p:nvPicPr>
        <p:blipFill rotWithShape="1">
          <a:blip r:embed="rId12">
            <a:alphaModFix/>
          </a:blip>
          <a:srcRect/>
          <a:stretch/>
        </p:blipFill>
        <p:spPr>
          <a:xfrm>
            <a:off x="833707" y="5853458"/>
            <a:ext cx="1226837" cy="508481"/>
          </a:xfrm>
          <a:prstGeom prst="rect">
            <a:avLst/>
          </a:prstGeom>
          <a:noFill/>
          <a:ln>
            <a:noFill/>
          </a:ln>
        </p:spPr>
      </p:pic>
      <p:pic>
        <p:nvPicPr>
          <p:cNvPr id="14" name="Google Shape;14;p1"/>
          <p:cNvPicPr preferRelativeResize="0"/>
          <p:nvPr/>
        </p:nvPicPr>
        <p:blipFill rotWithShape="1">
          <a:blip r:embed="rId13">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2"/>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Open Sans ExtraBold"/>
              <a:buNone/>
            </a:pPr>
            <a:r>
              <a:rPr lang="de-DE"/>
              <a:t>Unit 4</a:t>
            </a:r>
            <a:endParaRPr/>
          </a:p>
        </p:txBody>
      </p:sp>
      <p:sp>
        <p:nvSpPr>
          <p:cNvPr id="90" name="Google Shape;90;p12"/>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0"/>
              </a:spcBef>
              <a:spcAft>
                <a:spcPts val="0"/>
              </a:spcAft>
              <a:buClr>
                <a:schemeClr val="lt1"/>
              </a:buClr>
              <a:buSzPts val="2400"/>
              <a:buNone/>
            </a:pPr>
            <a:r>
              <a:rPr lang="de-DE"/>
              <a:t>Learning Session 1: Connecting CGC in the context of HR-based career work (Career Counselling as part of an HRD strategy)</a:t>
            </a:r>
            <a:endParaRPr/>
          </a:p>
          <a:p>
            <a:pPr marL="0" lvl="0" indent="0" algn="l" rtl="0">
              <a:lnSpc>
                <a:spcPct val="100000"/>
              </a:lnSpc>
              <a:spcBef>
                <a:spcPts val="0"/>
              </a:spcBef>
              <a:spcAft>
                <a:spcPts val="0"/>
              </a:spcAft>
              <a:buClr>
                <a:schemeClr val="lt1"/>
              </a:buClr>
              <a:buSzPts val="2400"/>
              <a:buNone/>
            </a:pPr>
            <a:endParaRPr>
              <a:solidFill>
                <a:srgbClr val="FFFFFF"/>
              </a:solidFill>
            </a:endParaRPr>
          </a:p>
          <a:p>
            <a:pPr marL="0" lvl="0" indent="0" algn="l" rtl="0">
              <a:lnSpc>
                <a:spcPct val="100000"/>
              </a:lnSpc>
              <a:spcBef>
                <a:spcPts val="0"/>
              </a:spcBef>
              <a:spcAft>
                <a:spcPts val="0"/>
              </a:spcAft>
              <a:buClr>
                <a:srgbClr val="FFFFFF"/>
              </a:buClr>
              <a:buSzPts val="2400"/>
              <a:buNone/>
            </a:pPr>
            <a:r>
              <a:rPr lang="de-DE">
                <a:solidFill>
                  <a:srgbClr val="FFFFFF"/>
                </a:solidFill>
              </a:rPr>
              <a:t>Prof. Dr. Peter Weber, Prof. Dr. Bettina Siecke, Dr. Matthias Zick-Varul</a:t>
            </a:r>
            <a:endParaRPr>
              <a:solidFill>
                <a:srgbClr val="FFFFFF"/>
              </a:solidFill>
            </a:endParaRPr>
          </a:p>
          <a:p>
            <a:pPr marL="0" lvl="0" indent="0" algn="l" rtl="0">
              <a:lnSpc>
                <a:spcPct val="100000"/>
              </a:lnSpc>
              <a:spcBef>
                <a:spcPts val="0"/>
              </a:spcBef>
              <a:spcAft>
                <a:spcPts val="0"/>
              </a:spcAft>
              <a:buClr>
                <a:schemeClr val="lt1"/>
              </a:buClr>
              <a:buSzPts val="2400"/>
              <a:buNone/>
            </a:pPr>
            <a:endParaRPr/>
          </a:p>
        </p:txBody>
      </p:sp>
      <p:sp>
        <p:nvSpPr>
          <p:cNvPr id="91" name="Google Shape;91;p12"/>
          <p:cNvSpPr txBox="1">
            <a:spLocks noGrp="1"/>
          </p:cNvSpPr>
          <p:nvPr>
            <p:ph type="ftr" idx="11"/>
          </p:nvPr>
        </p:nvSpPr>
        <p:spPr>
          <a:xfrm>
            <a:off x="2082362" y="5954171"/>
            <a:ext cx="1950376"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dirty="0"/>
              <a:t>connect-erasmus.eu</a:t>
            </a:r>
            <a:endParaRPr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27775" y="5796580"/>
            <a:ext cx="896520" cy="315182"/>
          </a:xfrm>
          <a:prstGeom prst="rect">
            <a:avLst/>
          </a:prstGeom>
        </p:spPr>
      </p:pic>
      <p:sp>
        <p:nvSpPr>
          <p:cNvPr id="6" name="TextBox 5"/>
          <p:cNvSpPr txBox="1"/>
          <p:nvPr/>
        </p:nvSpPr>
        <p:spPr>
          <a:xfrm>
            <a:off x="4639773" y="6111762"/>
            <a:ext cx="3584578"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ExtraBold"/>
              <a:buNone/>
            </a:pPr>
            <a:r>
              <a:rPr lang="de-DE"/>
              <a:t>Learning Goals of Unit 4</a:t>
            </a:r>
            <a:endParaRPr/>
          </a:p>
        </p:txBody>
      </p:sp>
      <p:sp>
        <p:nvSpPr>
          <p:cNvPr id="98" name="Google Shape;98;p13"/>
          <p:cNvSpPr txBox="1">
            <a:spLocks noGrp="1"/>
          </p:cNvSpPr>
          <p:nvPr>
            <p:ph type="ftr" idx="11"/>
          </p:nvPr>
        </p:nvSpPr>
        <p:spPr>
          <a:xfrm>
            <a:off x="2082361" y="5954171"/>
            <a:ext cx="2177023"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dirty="0"/>
              <a:t>connect-erasmus.eu</a:t>
            </a:r>
            <a:endParaRPr dirty="0"/>
          </a:p>
        </p:txBody>
      </p:sp>
      <p:sp>
        <p:nvSpPr>
          <p:cNvPr id="99" name="Google Shape;99;p13"/>
          <p:cNvSpPr txBox="1">
            <a:spLocks noGrp="1"/>
          </p:cNvSpPr>
          <p:nvPr>
            <p:ph type="body" idx="1"/>
          </p:nvPr>
        </p:nvSpPr>
        <p:spPr>
          <a:xfrm>
            <a:off x="1163636" y="1631768"/>
            <a:ext cx="10710863" cy="437215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rgbClr val="595959"/>
              </a:buClr>
              <a:buSzPts val="2800"/>
              <a:buFont typeface="Noto Sans Symbols"/>
              <a:buChar char="▪"/>
            </a:pPr>
            <a:r>
              <a:rPr lang="de-DE" b="0" i="1"/>
              <a:t>Connecting CGC in the context of HR-based career work </a:t>
            </a:r>
            <a:r>
              <a:rPr lang="de-DE" b="0"/>
              <a:t> </a:t>
            </a:r>
            <a:endParaRPr/>
          </a:p>
          <a:p>
            <a:pPr marL="457200" lvl="0" indent="-457200" algn="l" rtl="0">
              <a:lnSpc>
                <a:spcPct val="90000"/>
              </a:lnSpc>
              <a:spcBef>
                <a:spcPts val="1000"/>
              </a:spcBef>
              <a:spcAft>
                <a:spcPts val="0"/>
              </a:spcAft>
              <a:buClr>
                <a:srgbClr val="595959"/>
              </a:buClr>
              <a:buSzPts val="2800"/>
              <a:buFont typeface="Noto Sans Symbols"/>
              <a:buChar char="▪"/>
            </a:pPr>
            <a:r>
              <a:rPr lang="de-DE" b="0" i="1"/>
              <a:t>Working with different target groups (VET participants, trainees, older employees, people with lower qualifications or special needs) and different formats (near the workplace, in groups, in distance/online) </a:t>
            </a:r>
            <a:r>
              <a:rPr lang="de-DE" b="0"/>
              <a:t> </a:t>
            </a:r>
            <a:endParaRPr/>
          </a:p>
          <a:p>
            <a:pPr marL="457200" lvl="0" indent="-457200" algn="l" rtl="0">
              <a:lnSpc>
                <a:spcPct val="90000"/>
              </a:lnSpc>
              <a:spcBef>
                <a:spcPts val="1000"/>
              </a:spcBef>
              <a:spcAft>
                <a:spcPts val="0"/>
              </a:spcAft>
              <a:buClr>
                <a:srgbClr val="595959"/>
              </a:buClr>
              <a:buSzPts val="2800"/>
              <a:buFont typeface="Noto Sans Symbols"/>
              <a:buChar char="▪"/>
            </a:pPr>
            <a:r>
              <a:rPr lang="de-DE" b="0" i="1"/>
              <a:t>Using different methods of CGC and Coaching in the HR context - especially working with SME </a:t>
            </a:r>
            <a:endParaRPr b="0"/>
          </a:p>
          <a:p>
            <a:pPr marL="0" lvl="0" indent="0" algn="l" rtl="0">
              <a:lnSpc>
                <a:spcPct val="90000"/>
              </a:lnSpc>
              <a:spcBef>
                <a:spcPts val="1000"/>
              </a:spcBef>
              <a:spcAft>
                <a:spcPts val="0"/>
              </a:spcAft>
              <a:buClr>
                <a:srgbClr val="595959"/>
              </a:buClr>
              <a:buSzPts val="2800"/>
              <a:buNone/>
            </a:pPr>
            <a:endParaRPr/>
          </a:p>
        </p:txBody>
      </p:sp>
      <p:sp>
        <p:nvSpPr>
          <p:cNvPr id="100" name="Google Shape;100;p13"/>
          <p:cNvSpPr/>
          <p:nvPr/>
        </p:nvSpPr>
        <p:spPr>
          <a:xfrm>
            <a:off x="838200" y="1644467"/>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ExtraBold"/>
              <a:buNone/>
            </a:pPr>
            <a:r>
              <a:rPr lang="de-DE"/>
              <a:t>Overview Session 1</a:t>
            </a:r>
            <a:endParaRPr/>
          </a:p>
        </p:txBody>
      </p:sp>
      <p:sp>
        <p:nvSpPr>
          <p:cNvPr id="107" name="Google Shape;107;p14"/>
          <p:cNvSpPr txBox="1">
            <a:spLocks noGrp="1"/>
          </p:cNvSpPr>
          <p:nvPr>
            <p:ph type="ftr" idx="11"/>
          </p:nvPr>
        </p:nvSpPr>
        <p:spPr>
          <a:xfrm>
            <a:off x="2082362" y="5954171"/>
            <a:ext cx="2161392"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dirty="0"/>
              <a:t>connect-erasmus.eu</a:t>
            </a:r>
            <a:endParaRPr dirty="0"/>
          </a:p>
        </p:txBody>
      </p:sp>
      <p:sp>
        <p:nvSpPr>
          <p:cNvPr id="108" name="Google Shape;108;p14"/>
          <p:cNvSpPr txBox="1">
            <a:spLocks noGrp="1"/>
          </p:cNvSpPr>
          <p:nvPr>
            <p:ph type="body" idx="1"/>
          </p:nvPr>
        </p:nvSpPr>
        <p:spPr>
          <a:xfrm>
            <a:off x="1163636" y="1631768"/>
            <a:ext cx="10710863" cy="4372158"/>
          </a:xfrm>
          <a:prstGeom prst="rect">
            <a:avLst/>
          </a:prstGeom>
          <a:noFill/>
          <a:ln>
            <a:noFill/>
          </a:ln>
        </p:spPr>
        <p:txBody>
          <a:bodyPr spcFirstLastPara="1" wrap="square" lIns="91425" tIns="45700" rIns="91425" bIns="45700" anchor="t" anchorCtr="0">
            <a:normAutofit fontScale="85000" lnSpcReduction="20000"/>
          </a:bodyPr>
          <a:lstStyle/>
          <a:p>
            <a:pPr marL="457200" lvl="0" indent="-457200" algn="l" rtl="0">
              <a:lnSpc>
                <a:spcPct val="110000"/>
              </a:lnSpc>
              <a:spcBef>
                <a:spcPts val="0"/>
              </a:spcBef>
              <a:spcAft>
                <a:spcPts val="0"/>
              </a:spcAft>
              <a:buClr>
                <a:srgbClr val="595959"/>
              </a:buClr>
              <a:buSzPct val="100000"/>
              <a:buFont typeface="Noto Sans Symbols"/>
              <a:buChar char="▪"/>
            </a:pPr>
            <a:r>
              <a:rPr lang="de-DE" b="0"/>
              <a:t>Introduction and Description of the goal of the session </a:t>
            </a:r>
            <a:endParaRPr/>
          </a:p>
          <a:p>
            <a:pPr marL="457200" lvl="0" indent="-457200" algn="l" rtl="0">
              <a:lnSpc>
                <a:spcPct val="110000"/>
              </a:lnSpc>
              <a:spcBef>
                <a:spcPts val="1000"/>
              </a:spcBef>
              <a:spcAft>
                <a:spcPts val="0"/>
              </a:spcAft>
              <a:buClr>
                <a:srgbClr val="595959"/>
              </a:buClr>
              <a:buSzPct val="100000"/>
              <a:buFont typeface="Noto Sans Symbols"/>
              <a:buChar char="▪"/>
            </a:pPr>
            <a:r>
              <a:rPr lang="de-DE"/>
              <a:t>Learning Activity 1: </a:t>
            </a:r>
            <a:r>
              <a:rPr lang="de-DE" b="0"/>
              <a:t>Knowing basic definitions of CGC and other “innovative” concepts </a:t>
            </a:r>
            <a:endParaRPr/>
          </a:p>
          <a:p>
            <a:pPr marL="457200" lvl="0" indent="-457200" algn="l" rtl="0">
              <a:lnSpc>
                <a:spcPct val="110000"/>
              </a:lnSpc>
              <a:spcBef>
                <a:spcPts val="1000"/>
              </a:spcBef>
              <a:spcAft>
                <a:spcPts val="0"/>
              </a:spcAft>
              <a:buClr>
                <a:srgbClr val="595959"/>
              </a:buClr>
              <a:buSzPct val="100000"/>
              <a:buFont typeface="Noto Sans Symbols"/>
              <a:buChar char="▪"/>
            </a:pPr>
            <a:r>
              <a:rPr lang="de-DE"/>
              <a:t>Learning Activity 2: </a:t>
            </a:r>
            <a:r>
              <a:rPr lang="de-DE" b="0"/>
              <a:t>Knowing basic aspects of HRD </a:t>
            </a:r>
            <a:endParaRPr/>
          </a:p>
          <a:p>
            <a:pPr marL="457200" lvl="0" indent="-457200" algn="l" rtl="0">
              <a:lnSpc>
                <a:spcPct val="110000"/>
              </a:lnSpc>
              <a:spcBef>
                <a:spcPts val="1000"/>
              </a:spcBef>
              <a:spcAft>
                <a:spcPts val="0"/>
              </a:spcAft>
              <a:buClr>
                <a:srgbClr val="595959"/>
              </a:buClr>
              <a:buSzPct val="100000"/>
              <a:buFont typeface="Noto Sans Symbols"/>
              <a:buChar char="▪"/>
            </a:pPr>
            <a:r>
              <a:rPr lang="de-DE"/>
              <a:t>Learning Activity 3: </a:t>
            </a:r>
            <a:r>
              <a:rPr lang="de-DE" b="0"/>
              <a:t>Developing knowledge about intersections between CGC and HRD in enterprises </a:t>
            </a:r>
            <a:endParaRPr/>
          </a:p>
          <a:p>
            <a:pPr marL="457200" lvl="0" indent="-457200" algn="l" rtl="0">
              <a:lnSpc>
                <a:spcPct val="110000"/>
              </a:lnSpc>
              <a:spcBef>
                <a:spcPts val="1000"/>
              </a:spcBef>
              <a:spcAft>
                <a:spcPts val="0"/>
              </a:spcAft>
              <a:buClr>
                <a:srgbClr val="595959"/>
              </a:buClr>
              <a:buSzPct val="100000"/>
              <a:buFont typeface="Noto Sans Symbols"/>
              <a:buChar char="▪"/>
            </a:pPr>
            <a:r>
              <a:rPr lang="de-DE"/>
              <a:t>Learning Activity 4: </a:t>
            </a:r>
            <a:r>
              <a:rPr lang="de-DE" b="0"/>
              <a:t>Knowing typical cases of intersection between CGC and HRD in enterprises (Homework) </a:t>
            </a:r>
            <a:endParaRPr/>
          </a:p>
          <a:p>
            <a:pPr marL="457200" lvl="0" indent="-457200" algn="l" rtl="0">
              <a:lnSpc>
                <a:spcPct val="110000"/>
              </a:lnSpc>
              <a:spcBef>
                <a:spcPts val="1000"/>
              </a:spcBef>
              <a:spcAft>
                <a:spcPts val="0"/>
              </a:spcAft>
              <a:buClr>
                <a:srgbClr val="595959"/>
              </a:buClr>
              <a:buSzPct val="100000"/>
              <a:buFont typeface="Noto Sans Symbols"/>
              <a:buChar char="▪"/>
            </a:pPr>
            <a:r>
              <a:rPr lang="de-DE" b="0"/>
              <a:t>Closing thoughts </a:t>
            </a:r>
            <a:endParaRPr/>
          </a:p>
          <a:p>
            <a:pPr marL="457200" lvl="0" indent="-457200" algn="l" rtl="0">
              <a:lnSpc>
                <a:spcPct val="110000"/>
              </a:lnSpc>
              <a:spcBef>
                <a:spcPts val="1000"/>
              </a:spcBef>
              <a:spcAft>
                <a:spcPts val="0"/>
              </a:spcAft>
              <a:buClr>
                <a:srgbClr val="595959"/>
              </a:buClr>
              <a:buSzPct val="100000"/>
              <a:buFont typeface="Noto Sans Symbols"/>
              <a:buChar char="▪"/>
            </a:pPr>
            <a:r>
              <a:rPr lang="de-DE" b="0"/>
              <a:t>Evaluation level of learning </a:t>
            </a:r>
            <a:endParaRPr/>
          </a:p>
          <a:p>
            <a:pPr marL="0" lvl="0" indent="0" algn="l" rtl="0">
              <a:lnSpc>
                <a:spcPct val="90000"/>
              </a:lnSpc>
              <a:spcBef>
                <a:spcPts val="1000"/>
              </a:spcBef>
              <a:spcAft>
                <a:spcPts val="0"/>
              </a:spcAft>
              <a:buClr>
                <a:srgbClr val="595959"/>
              </a:buClr>
              <a:buSzPct val="100000"/>
              <a:buNone/>
            </a:pPr>
            <a:endParaRPr/>
          </a:p>
        </p:txBody>
      </p:sp>
      <p:sp>
        <p:nvSpPr>
          <p:cNvPr id="109" name="Google Shape;109;p14"/>
          <p:cNvSpPr/>
          <p:nvPr/>
        </p:nvSpPr>
        <p:spPr>
          <a:xfrm>
            <a:off x="838200" y="1644467"/>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847726" y="2524107"/>
            <a:ext cx="10504487" cy="68421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de-DE"/>
              <a:t>Introduction – Goal of the session</a:t>
            </a:r>
            <a:endParaRPr/>
          </a:p>
        </p:txBody>
      </p:sp>
      <p:sp>
        <p:nvSpPr>
          <p:cNvPr id="115" name="Google Shape;115;p15"/>
          <p:cNvSpPr txBox="1">
            <a:spLocks noGrp="1"/>
          </p:cNvSpPr>
          <p:nvPr>
            <p:ph type="body" idx="1"/>
          </p:nvPr>
        </p:nvSpPr>
        <p:spPr>
          <a:xfrm>
            <a:off x="839787" y="3300806"/>
            <a:ext cx="10512425" cy="155289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2000"/>
              <a:buNone/>
            </a:pPr>
            <a:r>
              <a:rPr lang="de-DE" sz="2000"/>
              <a:t>Students will be able to define basic terms and concepts (formats) of CGC (like guidance, counselling, coaching, supervision etc.) including new concepts of CGC (e. g. agile concepts, individualized concepts). They can explain basic aspects of HRD (see also Unit 2). For these two different fields of CGC and HRD they can describe intersections of CGC within HRD. Based on this they can describe examples of common practice respectively good and innovative practice within enterprises. They will be able to reflect on the use of different concepts and practices of CGC in HRD considering advantages and disadvantages in various perspectives. </a:t>
            </a:r>
            <a:endParaRPr sz="2000"/>
          </a:p>
        </p:txBody>
      </p:sp>
      <p:sp>
        <p:nvSpPr>
          <p:cNvPr id="116" name="Google Shape;116;p15"/>
          <p:cNvSpPr txBox="1">
            <a:spLocks noGrp="1"/>
          </p:cNvSpPr>
          <p:nvPr>
            <p:ph type="ftr" idx="11"/>
          </p:nvPr>
        </p:nvSpPr>
        <p:spPr>
          <a:xfrm>
            <a:off x="2082361" y="5954171"/>
            <a:ext cx="2278623"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dirty="0"/>
              <a:t>connect-erasmus.eu</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ExtraBold"/>
              <a:buNone/>
            </a:pPr>
            <a:r>
              <a:rPr lang="de-DE"/>
              <a:t>STEPS TOWARD THE LEARNING GOAL </a:t>
            </a:r>
            <a:endParaRPr/>
          </a:p>
        </p:txBody>
      </p:sp>
      <p:sp>
        <p:nvSpPr>
          <p:cNvPr id="123" name="Google Shape;123;p16"/>
          <p:cNvSpPr txBox="1">
            <a:spLocks noGrp="1"/>
          </p:cNvSpPr>
          <p:nvPr>
            <p:ph type="ftr" idx="11"/>
          </p:nvPr>
        </p:nvSpPr>
        <p:spPr>
          <a:xfrm>
            <a:off x="2082362" y="5954171"/>
            <a:ext cx="2005084"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dirty="0"/>
              <a:t>connect-erasmus.eu</a:t>
            </a:r>
            <a:endParaRPr dirty="0"/>
          </a:p>
        </p:txBody>
      </p:sp>
      <p:sp>
        <p:nvSpPr>
          <p:cNvPr id="124" name="Google Shape;124;p16"/>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95959"/>
              </a:buClr>
              <a:buSzPts val="2800"/>
              <a:buNone/>
            </a:pPr>
            <a:r>
              <a:rPr lang="de-DE"/>
              <a:t>Step 1</a:t>
            </a:r>
            <a:endParaRPr/>
          </a:p>
          <a:p>
            <a:pPr marL="0" lvl="0" indent="0" algn="l" rtl="0">
              <a:lnSpc>
                <a:spcPct val="90000"/>
              </a:lnSpc>
              <a:spcBef>
                <a:spcPts val="1000"/>
              </a:spcBef>
              <a:spcAft>
                <a:spcPts val="0"/>
              </a:spcAft>
              <a:buClr>
                <a:srgbClr val="595959"/>
              </a:buClr>
              <a:buSzPts val="2800"/>
              <a:buNone/>
            </a:pPr>
            <a:endParaRPr/>
          </a:p>
        </p:txBody>
      </p:sp>
      <p:sp>
        <p:nvSpPr>
          <p:cNvPr id="125" name="Google Shape;125;p16"/>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de-DE"/>
              <a:t>Get familiar with basic understanding of the concept of CGC</a:t>
            </a:r>
            <a:endParaRPr/>
          </a:p>
          <a:p>
            <a:pPr marL="0" lvl="0" indent="0" algn="l" rtl="0">
              <a:lnSpc>
                <a:spcPct val="90000"/>
              </a:lnSpc>
              <a:spcBef>
                <a:spcPts val="1000"/>
              </a:spcBef>
              <a:spcAft>
                <a:spcPts val="0"/>
              </a:spcAft>
              <a:buClr>
                <a:srgbClr val="595959"/>
              </a:buClr>
              <a:buSzPts val="2200"/>
              <a:buNone/>
            </a:pPr>
            <a:endParaRPr/>
          </a:p>
        </p:txBody>
      </p:sp>
      <p:sp>
        <p:nvSpPr>
          <p:cNvPr id="126" name="Google Shape;126;p16"/>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95959"/>
              </a:buClr>
              <a:buSzPts val="2800"/>
              <a:buNone/>
            </a:pPr>
            <a:r>
              <a:rPr lang="de-DE"/>
              <a:t>Step 2</a:t>
            </a:r>
            <a:endParaRPr/>
          </a:p>
          <a:p>
            <a:pPr marL="0" lvl="0" indent="0" algn="l" rtl="0">
              <a:lnSpc>
                <a:spcPct val="90000"/>
              </a:lnSpc>
              <a:spcBef>
                <a:spcPts val="1000"/>
              </a:spcBef>
              <a:spcAft>
                <a:spcPts val="0"/>
              </a:spcAft>
              <a:buClr>
                <a:srgbClr val="595959"/>
              </a:buClr>
              <a:buSzPts val="2800"/>
              <a:buNone/>
            </a:pPr>
            <a:endParaRPr/>
          </a:p>
        </p:txBody>
      </p:sp>
      <p:sp>
        <p:nvSpPr>
          <p:cNvPr id="127" name="Google Shape;127;p16"/>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de-DE"/>
              <a:t>Discuss and understand the evolving relevance of CGC in the changing world of work</a:t>
            </a:r>
            <a:endParaRPr/>
          </a:p>
          <a:p>
            <a:pPr marL="0" lvl="0" indent="0" algn="l" rtl="0">
              <a:lnSpc>
                <a:spcPct val="90000"/>
              </a:lnSpc>
              <a:spcBef>
                <a:spcPts val="1000"/>
              </a:spcBef>
              <a:spcAft>
                <a:spcPts val="0"/>
              </a:spcAft>
              <a:buClr>
                <a:srgbClr val="595959"/>
              </a:buClr>
              <a:buSzPts val="2200"/>
              <a:buNone/>
            </a:pPr>
            <a:endParaRPr/>
          </a:p>
        </p:txBody>
      </p:sp>
      <p:sp>
        <p:nvSpPr>
          <p:cNvPr id="128" name="Google Shape;128;p16"/>
          <p:cNvSpPr/>
          <p:nvPr/>
        </p:nvSpPr>
        <p:spPr>
          <a:xfrm>
            <a:off x="839788" y="1985113"/>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
        <p:nvSpPr>
          <p:cNvPr id="129" name="Google Shape;129;p16"/>
          <p:cNvSpPr/>
          <p:nvPr/>
        </p:nvSpPr>
        <p:spPr>
          <a:xfrm>
            <a:off x="839788" y="3670441"/>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de-DE"/>
              <a:t>Introduction</a:t>
            </a:r>
            <a:endParaRPr/>
          </a:p>
        </p:txBody>
      </p:sp>
      <p:sp>
        <p:nvSpPr>
          <p:cNvPr id="135" name="Google Shape;135;p17"/>
          <p:cNvSpPr txBox="1">
            <a:spLocks noGrp="1"/>
          </p:cNvSpPr>
          <p:nvPr>
            <p:ph type="body" idx="2"/>
          </p:nvPr>
        </p:nvSpPr>
        <p:spPr>
          <a:xfrm>
            <a:off x="839788" y="2046922"/>
            <a:ext cx="7262812" cy="3361691"/>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595959"/>
              </a:buClr>
              <a:buSzPts val="2000"/>
              <a:buChar char="•"/>
            </a:pPr>
            <a:r>
              <a:rPr lang="de-DE"/>
              <a:t>Personnel development or human resource development (HRD) is one field in which counseling plays an important role today </a:t>
            </a:r>
            <a:endParaRPr/>
          </a:p>
          <a:p>
            <a:pPr marL="228600" lvl="0" indent="-228600" algn="l" rtl="0">
              <a:lnSpc>
                <a:spcPct val="90000"/>
              </a:lnSpc>
              <a:spcBef>
                <a:spcPts val="1000"/>
              </a:spcBef>
              <a:spcAft>
                <a:spcPts val="0"/>
              </a:spcAft>
              <a:buClr>
                <a:srgbClr val="595959"/>
              </a:buClr>
              <a:buSzPts val="2000"/>
              <a:buChar char="•"/>
            </a:pPr>
            <a:r>
              <a:rPr lang="de-DE"/>
              <a:t>HRD should be understood in close interconnection with the operational organization of work and its change </a:t>
            </a:r>
            <a:endParaRPr/>
          </a:p>
          <a:p>
            <a:pPr marL="228600" marR="0" lvl="0" indent="-228600" algn="l" rtl="0">
              <a:lnSpc>
                <a:spcPct val="90000"/>
              </a:lnSpc>
              <a:spcBef>
                <a:spcPts val="1000"/>
              </a:spcBef>
              <a:spcAft>
                <a:spcPts val="0"/>
              </a:spcAft>
              <a:buClr>
                <a:srgbClr val="595959"/>
              </a:buClr>
              <a:buSzPts val="2000"/>
              <a:buFont typeface="Arial"/>
              <a:buChar char="•"/>
            </a:pPr>
            <a:r>
              <a:rPr lang="de-DE"/>
              <a:t>The intended goal of this session is to create a basis for discussion for counselors and/or HR staff who want to become better acquainted with the connection between career guidance and counselling (CGC) and HRD. </a:t>
            </a:r>
            <a:endParaRPr/>
          </a:p>
          <a:p>
            <a:pPr marL="228600" lvl="0" indent="-101600" algn="l" rtl="0">
              <a:lnSpc>
                <a:spcPct val="90000"/>
              </a:lnSpc>
              <a:spcBef>
                <a:spcPts val="1000"/>
              </a:spcBef>
              <a:spcAft>
                <a:spcPts val="0"/>
              </a:spcAft>
              <a:buClr>
                <a:srgbClr val="595959"/>
              </a:buClr>
              <a:buSzPts val="2000"/>
              <a:buNone/>
            </a:pPr>
            <a:endParaRPr/>
          </a:p>
          <a:p>
            <a:pPr marL="228600" lvl="0" indent="-228600" algn="l" rtl="0">
              <a:lnSpc>
                <a:spcPct val="90000"/>
              </a:lnSpc>
              <a:spcBef>
                <a:spcPts val="1000"/>
              </a:spcBef>
              <a:spcAft>
                <a:spcPts val="0"/>
              </a:spcAft>
              <a:buClr>
                <a:srgbClr val="595959"/>
              </a:buClr>
              <a:buSzPts val="2000"/>
              <a:buChar char="•"/>
            </a:pPr>
            <a:r>
              <a:rPr lang="de-DE" b="1"/>
              <a:t>Read Material No. 1</a:t>
            </a:r>
            <a:endParaRPr/>
          </a:p>
          <a:p>
            <a:pPr marL="228600" marR="0" lvl="0" indent="-101600" algn="l" rtl="0">
              <a:lnSpc>
                <a:spcPct val="90000"/>
              </a:lnSpc>
              <a:spcBef>
                <a:spcPts val="1000"/>
              </a:spcBef>
              <a:spcAft>
                <a:spcPts val="0"/>
              </a:spcAft>
              <a:buClr>
                <a:srgbClr val="595959"/>
              </a:buClr>
              <a:buSzPts val="2000"/>
              <a:buFont typeface="Arial"/>
              <a:buNone/>
            </a:pPr>
            <a:endParaRPr/>
          </a:p>
        </p:txBody>
      </p:sp>
      <p:sp>
        <p:nvSpPr>
          <p:cNvPr id="136" name="Google Shape;136;p17"/>
          <p:cNvSpPr txBox="1">
            <a:spLocks noGrp="1"/>
          </p:cNvSpPr>
          <p:nvPr>
            <p:ph type="ftr" idx="11"/>
          </p:nvPr>
        </p:nvSpPr>
        <p:spPr>
          <a:xfrm>
            <a:off x="2082362" y="5954171"/>
            <a:ext cx="2411484"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dirty="0"/>
              <a:t>connect-erasmus.eu</a:t>
            </a:r>
            <a:endParaRPr dirty="0"/>
          </a:p>
        </p:txBody>
      </p:sp>
      <p:pic>
        <p:nvPicPr>
          <p:cNvPr id="137" name="Google Shape;137;p17"/>
          <p:cNvPicPr preferRelativeResize="0"/>
          <p:nvPr/>
        </p:nvPicPr>
        <p:blipFill rotWithShape="1">
          <a:blip r:embed="rId3">
            <a:alphaModFix/>
          </a:blip>
          <a:srcRect l="18476" r="11981"/>
          <a:stretch/>
        </p:blipFill>
        <p:spPr>
          <a:xfrm>
            <a:off x="8331200" y="2046922"/>
            <a:ext cx="3576917"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8"/>
          <p:cNvSpPr txBox="1">
            <a:spLocks noGrp="1"/>
          </p:cNvSpPr>
          <p:nvPr>
            <p:ph type="ftr" idx="11"/>
          </p:nvPr>
        </p:nvSpPr>
        <p:spPr>
          <a:xfrm>
            <a:off x="2082361" y="5954171"/>
            <a:ext cx="2223915"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dirty="0"/>
              <a:t>connect-erasmus.eu</a:t>
            </a:r>
            <a:endParaRPr dirty="0"/>
          </a:p>
        </p:txBody>
      </p:sp>
      <p:sp>
        <p:nvSpPr>
          <p:cNvPr id="143" name="Google Shape;143;p18"/>
          <p:cNvSpPr txBox="1">
            <a:spLocks noGrp="1"/>
          </p:cNvSpPr>
          <p:nvPr>
            <p:ph type="title"/>
          </p:nvPr>
        </p:nvSpPr>
        <p:spPr>
          <a:xfrm>
            <a:off x="839788" y="765175"/>
            <a:ext cx="6582988" cy="72834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de-DE"/>
              <a:t>Brainstorming &amp; Discussion </a:t>
            </a:r>
            <a:endParaRPr/>
          </a:p>
        </p:txBody>
      </p:sp>
      <p:sp>
        <p:nvSpPr>
          <p:cNvPr id="144" name="Google Shape;144;p18"/>
          <p:cNvSpPr txBox="1">
            <a:spLocks noGrp="1"/>
          </p:cNvSpPr>
          <p:nvPr>
            <p:ph type="body" idx="1"/>
          </p:nvPr>
        </p:nvSpPr>
        <p:spPr>
          <a:xfrm>
            <a:off x="839787" y="1678308"/>
            <a:ext cx="5520672" cy="3588636"/>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00000"/>
              </a:lnSpc>
              <a:spcBef>
                <a:spcPts val="0"/>
              </a:spcBef>
              <a:spcAft>
                <a:spcPts val="0"/>
              </a:spcAft>
              <a:buClr>
                <a:srgbClr val="595959"/>
              </a:buClr>
              <a:buSzPts val="2200"/>
              <a:buFont typeface="Arial"/>
              <a:buChar char="•"/>
            </a:pPr>
            <a:r>
              <a:rPr lang="de-DE"/>
              <a:t>What do you know about CGC in or near the world of work/ in enterprises? </a:t>
            </a:r>
            <a:endParaRPr/>
          </a:p>
          <a:p>
            <a:pPr marL="342900" lvl="0" indent="-342900" algn="l" rtl="0">
              <a:lnSpc>
                <a:spcPct val="100000"/>
              </a:lnSpc>
              <a:spcBef>
                <a:spcPts val="1000"/>
              </a:spcBef>
              <a:spcAft>
                <a:spcPts val="0"/>
              </a:spcAft>
              <a:buClr>
                <a:srgbClr val="595959"/>
              </a:buClr>
              <a:buSzPts val="2200"/>
              <a:buFont typeface="Arial"/>
              <a:buChar char="•"/>
            </a:pPr>
            <a:r>
              <a:rPr lang="de-DE"/>
              <a:t>Whichexperiences and opinions do you have?  </a:t>
            </a:r>
            <a:endParaRPr/>
          </a:p>
          <a:p>
            <a:pPr marL="342900" lvl="0" indent="-203200" algn="l" rtl="0">
              <a:lnSpc>
                <a:spcPct val="100000"/>
              </a:lnSpc>
              <a:spcBef>
                <a:spcPts val="1000"/>
              </a:spcBef>
              <a:spcAft>
                <a:spcPts val="0"/>
              </a:spcAft>
              <a:buClr>
                <a:srgbClr val="595959"/>
              </a:buClr>
              <a:buSzPts val="2200"/>
              <a:buFont typeface="Arial"/>
              <a:buNone/>
            </a:pPr>
            <a:endParaRPr/>
          </a:p>
          <a:p>
            <a:pPr marL="0" lvl="0" indent="0" algn="l" rtl="0">
              <a:lnSpc>
                <a:spcPct val="100000"/>
              </a:lnSpc>
              <a:spcBef>
                <a:spcPts val="1000"/>
              </a:spcBef>
              <a:spcAft>
                <a:spcPts val="0"/>
              </a:spcAft>
              <a:buClr>
                <a:srgbClr val="595959"/>
              </a:buClr>
              <a:buSzPts val="2200"/>
              <a:buNone/>
            </a:pPr>
            <a:r>
              <a:rPr lang="de-DE"/>
              <a:t>Collect collective ideas on a flip-chart or whitebord</a:t>
            </a:r>
            <a:endParaRPr/>
          </a:p>
          <a:p>
            <a:pPr marL="0" lvl="0" indent="0" algn="l" rtl="0">
              <a:lnSpc>
                <a:spcPct val="100000"/>
              </a:lnSpc>
              <a:spcBef>
                <a:spcPts val="1000"/>
              </a:spcBef>
              <a:spcAft>
                <a:spcPts val="0"/>
              </a:spcAft>
              <a:buClr>
                <a:srgbClr val="595959"/>
              </a:buClr>
              <a:buSzPts val="2200"/>
              <a:buNone/>
            </a:pPr>
            <a:r>
              <a:rPr lang="de-DE"/>
              <a:t>(Teacher reports aim of session 1 and therefore ties in with finalized unit 1 to 3)</a:t>
            </a:r>
            <a:endParaRPr/>
          </a:p>
          <a:p>
            <a:pPr marL="0" lvl="0" indent="0" algn="l" rtl="0">
              <a:lnSpc>
                <a:spcPct val="100000"/>
              </a:lnSpc>
              <a:spcBef>
                <a:spcPts val="1000"/>
              </a:spcBef>
              <a:spcAft>
                <a:spcPts val="0"/>
              </a:spcAft>
              <a:buClr>
                <a:srgbClr val="595959"/>
              </a:buClr>
              <a:buSzPts val="2200"/>
              <a:buNone/>
            </a:pPr>
            <a:endParaRPr/>
          </a:p>
          <a:p>
            <a:pPr marL="0" lvl="0" indent="0" algn="l" rtl="0">
              <a:lnSpc>
                <a:spcPct val="100000"/>
              </a:lnSpc>
              <a:spcBef>
                <a:spcPts val="1000"/>
              </a:spcBef>
              <a:spcAft>
                <a:spcPts val="0"/>
              </a:spcAft>
              <a:buClr>
                <a:srgbClr val="595959"/>
              </a:buClr>
              <a:buSzPts val="2200"/>
              <a:buNone/>
            </a:pPr>
            <a:endParaRPr/>
          </a:p>
        </p:txBody>
      </p:sp>
      <p:pic>
        <p:nvPicPr>
          <p:cNvPr id="145" name="Google Shape;145;p18"/>
          <p:cNvPicPr preferRelativeResize="0"/>
          <p:nvPr/>
        </p:nvPicPr>
        <p:blipFill rotWithShape="1">
          <a:blip r:embed="rId3">
            <a:alphaModFix/>
          </a:blip>
          <a:srcRect l="24305" r="9028"/>
          <a:stretch/>
        </p:blipFill>
        <p:spPr>
          <a:xfrm>
            <a:off x="7694612" y="1493521"/>
            <a:ext cx="3657600" cy="3657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847725" y="765176"/>
            <a:ext cx="4577713" cy="68421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de-DE"/>
              <a:t>Learning activity 0</a:t>
            </a:r>
            <a:endParaRPr/>
          </a:p>
        </p:txBody>
      </p:sp>
      <p:sp>
        <p:nvSpPr>
          <p:cNvPr id="151" name="Google Shape;151;p19"/>
          <p:cNvSpPr txBox="1">
            <a:spLocks noGrp="1"/>
          </p:cNvSpPr>
          <p:nvPr>
            <p:ph type="body" idx="1"/>
          </p:nvPr>
        </p:nvSpPr>
        <p:spPr>
          <a:xfrm>
            <a:off x="839787" y="1630680"/>
            <a:ext cx="4458353" cy="377793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7F7F7F"/>
              </a:buClr>
              <a:buSzPts val="2400"/>
              <a:buFont typeface="Arial"/>
              <a:buChar char="•"/>
            </a:pPr>
            <a:r>
              <a:rPr lang="de-DE" sz="2200" dirty="0" err="1"/>
              <a:t>To</a:t>
            </a:r>
            <a:r>
              <a:rPr lang="de-DE" sz="2200" dirty="0"/>
              <a:t> </a:t>
            </a:r>
            <a:r>
              <a:rPr lang="de-DE" sz="2200" dirty="0" err="1"/>
              <a:t>deepen</a:t>
            </a:r>
            <a:r>
              <a:rPr lang="de-DE" sz="2200" dirty="0"/>
              <a:t>: Read Material </a:t>
            </a:r>
            <a:r>
              <a:rPr lang="de-DE" sz="2200" dirty="0" err="1"/>
              <a:t>No</a:t>
            </a:r>
            <a:r>
              <a:rPr lang="de-DE" sz="2200" dirty="0"/>
              <a:t>. 01</a:t>
            </a:r>
            <a:endParaRPr sz="2200" dirty="0"/>
          </a:p>
          <a:p>
            <a:pPr marL="342900" lvl="0" indent="-342900" algn="l" rtl="0">
              <a:lnSpc>
                <a:spcPct val="100000"/>
              </a:lnSpc>
              <a:spcBef>
                <a:spcPts val="0"/>
              </a:spcBef>
              <a:spcAft>
                <a:spcPts val="0"/>
              </a:spcAft>
              <a:buClr>
                <a:srgbClr val="7F7F7F"/>
              </a:buClr>
              <a:buSzPts val="2400"/>
              <a:buFont typeface="Arial"/>
              <a:buChar char="•"/>
            </a:pPr>
            <a:r>
              <a:rPr lang="de-DE" sz="2200" dirty="0" err="1"/>
              <a:t>Discuss</a:t>
            </a:r>
            <a:r>
              <a:rPr lang="de-DE" sz="2200" dirty="0"/>
              <a:t> </a:t>
            </a:r>
            <a:r>
              <a:rPr lang="de-DE" sz="2200" dirty="0" err="1"/>
              <a:t>the</a:t>
            </a:r>
            <a:r>
              <a:rPr lang="de-DE" sz="2200" dirty="0"/>
              <a:t> </a:t>
            </a:r>
            <a:r>
              <a:rPr lang="de-DE" sz="2200" dirty="0" err="1"/>
              <a:t>following</a:t>
            </a:r>
            <a:r>
              <a:rPr lang="de-DE" sz="2200" dirty="0"/>
              <a:t> </a:t>
            </a:r>
            <a:r>
              <a:rPr lang="de-DE" sz="2200" dirty="0" err="1"/>
              <a:t>question</a:t>
            </a:r>
            <a:r>
              <a:rPr lang="de-DE" sz="2200" dirty="0"/>
              <a:t>: </a:t>
            </a:r>
            <a:endParaRPr sz="2200" dirty="0"/>
          </a:p>
          <a:p>
            <a:pPr marL="342900" lvl="0" indent="-342900" algn="l" rtl="0">
              <a:lnSpc>
                <a:spcPct val="100000"/>
              </a:lnSpc>
              <a:spcBef>
                <a:spcPts val="0"/>
              </a:spcBef>
              <a:spcAft>
                <a:spcPts val="0"/>
              </a:spcAft>
              <a:buClr>
                <a:srgbClr val="7F7F7F"/>
              </a:buClr>
              <a:buSzPts val="2400"/>
              <a:buFont typeface="Arial"/>
              <a:buChar char="•"/>
            </a:pPr>
            <a:r>
              <a:rPr lang="de-DE" sz="2200" dirty="0" err="1"/>
              <a:t>What</a:t>
            </a:r>
            <a:r>
              <a:rPr lang="de-DE" sz="2200" dirty="0"/>
              <a:t> </a:t>
            </a:r>
            <a:r>
              <a:rPr lang="de-DE" sz="2200" dirty="0" err="1"/>
              <a:t>is</a:t>
            </a:r>
            <a:r>
              <a:rPr lang="de-DE" sz="2200" dirty="0"/>
              <a:t> </a:t>
            </a:r>
            <a:r>
              <a:rPr lang="de-DE" sz="2200" dirty="0" err="1"/>
              <a:t>the</a:t>
            </a:r>
            <a:r>
              <a:rPr lang="de-DE" sz="2200" dirty="0"/>
              <a:t> </a:t>
            </a:r>
            <a:r>
              <a:rPr lang="de-DE" sz="2200" dirty="0" err="1"/>
              <a:t>argument</a:t>
            </a:r>
            <a:r>
              <a:rPr lang="de-DE" sz="2200" dirty="0"/>
              <a:t> in </a:t>
            </a:r>
            <a:r>
              <a:rPr lang="de-DE" sz="2200" dirty="0" err="1"/>
              <a:t>the</a:t>
            </a:r>
            <a:r>
              <a:rPr lang="de-DE" sz="2200" dirty="0"/>
              <a:t> material, </a:t>
            </a:r>
            <a:r>
              <a:rPr lang="de-DE" sz="2200" dirty="0" err="1"/>
              <a:t>why</a:t>
            </a:r>
            <a:r>
              <a:rPr lang="de-DE" sz="2200" dirty="0"/>
              <a:t> </a:t>
            </a:r>
            <a:r>
              <a:rPr lang="de-DE" sz="2200" dirty="0" err="1"/>
              <a:t>counseling</a:t>
            </a:r>
            <a:r>
              <a:rPr lang="de-DE" sz="2200" dirty="0"/>
              <a:t> </a:t>
            </a:r>
            <a:r>
              <a:rPr lang="de-DE" sz="2200" dirty="0" err="1"/>
              <a:t>or</a:t>
            </a:r>
            <a:r>
              <a:rPr lang="de-DE" sz="2200" dirty="0"/>
              <a:t> </a:t>
            </a:r>
            <a:r>
              <a:rPr lang="de-DE" sz="2200" dirty="0" err="1"/>
              <a:t>more</a:t>
            </a:r>
            <a:r>
              <a:rPr lang="de-DE" sz="2200" dirty="0"/>
              <a:t> </a:t>
            </a:r>
            <a:r>
              <a:rPr lang="de-DE" sz="2200" dirty="0" err="1"/>
              <a:t>specific</a:t>
            </a:r>
            <a:r>
              <a:rPr lang="de-DE" sz="2200" dirty="0"/>
              <a:t> CGC </a:t>
            </a:r>
            <a:r>
              <a:rPr lang="de-DE" sz="2200" dirty="0" err="1"/>
              <a:t>is</a:t>
            </a:r>
            <a:r>
              <a:rPr lang="de-DE" sz="2200" dirty="0"/>
              <a:t> </a:t>
            </a:r>
            <a:r>
              <a:rPr lang="de-DE" sz="2200" dirty="0" err="1"/>
              <a:t>more</a:t>
            </a:r>
            <a:r>
              <a:rPr lang="de-DE" sz="2200" dirty="0"/>
              <a:t> relevant </a:t>
            </a:r>
            <a:r>
              <a:rPr lang="de-DE" sz="2200" dirty="0" err="1"/>
              <a:t>today</a:t>
            </a:r>
            <a:r>
              <a:rPr lang="de-DE" sz="2200" dirty="0"/>
              <a:t>?</a:t>
            </a:r>
            <a:endParaRPr sz="2200" dirty="0"/>
          </a:p>
          <a:p>
            <a:pPr marL="342900" lvl="0" indent="-342900" algn="l" rtl="0">
              <a:lnSpc>
                <a:spcPct val="100000"/>
              </a:lnSpc>
              <a:spcBef>
                <a:spcPts val="0"/>
              </a:spcBef>
              <a:spcAft>
                <a:spcPts val="0"/>
              </a:spcAft>
              <a:buClr>
                <a:srgbClr val="7F7F7F"/>
              </a:buClr>
              <a:buSzPts val="2400"/>
              <a:buFont typeface="Arial"/>
              <a:buChar char="•"/>
            </a:pPr>
            <a:r>
              <a:rPr lang="de-DE" sz="2200" dirty="0"/>
              <a:t>Write down </a:t>
            </a:r>
            <a:r>
              <a:rPr lang="de-DE" sz="2200" dirty="0" err="1"/>
              <a:t>your</a:t>
            </a:r>
            <a:r>
              <a:rPr lang="de-DE" sz="2200" dirty="0"/>
              <a:t> </a:t>
            </a:r>
            <a:r>
              <a:rPr lang="de-DE" sz="2200" dirty="0" err="1"/>
              <a:t>reflections</a:t>
            </a:r>
            <a:endParaRPr sz="2200" dirty="0"/>
          </a:p>
          <a:p>
            <a:pPr marL="0" lvl="0" indent="0" algn="l" rtl="0">
              <a:lnSpc>
                <a:spcPct val="100000"/>
              </a:lnSpc>
              <a:spcBef>
                <a:spcPts val="0"/>
              </a:spcBef>
              <a:spcAft>
                <a:spcPts val="0"/>
              </a:spcAft>
              <a:buClr>
                <a:srgbClr val="7F7F7F"/>
              </a:buClr>
              <a:buSzPts val="2400"/>
              <a:buNone/>
            </a:pPr>
            <a:endParaRPr b="1" dirty="0"/>
          </a:p>
          <a:p>
            <a:pPr marL="0" lvl="0" indent="0" algn="l" rtl="0">
              <a:lnSpc>
                <a:spcPct val="100000"/>
              </a:lnSpc>
              <a:spcBef>
                <a:spcPts val="0"/>
              </a:spcBef>
              <a:spcAft>
                <a:spcPts val="0"/>
              </a:spcAft>
              <a:buClr>
                <a:srgbClr val="7F7F7F"/>
              </a:buClr>
              <a:buSzPts val="2400"/>
              <a:buNone/>
            </a:pPr>
            <a:r>
              <a:rPr lang="de-DE" b="1" dirty="0" err="1" smtClean="0"/>
              <a:t>Use</a:t>
            </a:r>
            <a:r>
              <a:rPr lang="de-DE" b="1" dirty="0" smtClean="0"/>
              <a:t> </a:t>
            </a:r>
            <a:r>
              <a:rPr lang="de-DE" b="1" dirty="0"/>
              <a:t>Material </a:t>
            </a:r>
            <a:r>
              <a:rPr lang="de-DE" b="1" dirty="0" err="1"/>
              <a:t>No</a:t>
            </a:r>
            <a:r>
              <a:rPr lang="de-DE" b="1" dirty="0"/>
              <a:t>. 01</a:t>
            </a:r>
            <a:endParaRPr b="1" dirty="0"/>
          </a:p>
          <a:p>
            <a:pPr marL="0" lvl="0" indent="0" algn="l" rtl="0">
              <a:lnSpc>
                <a:spcPct val="100000"/>
              </a:lnSpc>
              <a:spcBef>
                <a:spcPts val="0"/>
              </a:spcBef>
              <a:spcAft>
                <a:spcPts val="0"/>
              </a:spcAft>
              <a:buClr>
                <a:srgbClr val="7F7F7F"/>
              </a:buClr>
              <a:buSzPts val="2400"/>
              <a:buNone/>
            </a:pPr>
            <a:endParaRPr dirty="0"/>
          </a:p>
        </p:txBody>
      </p:sp>
      <p:sp>
        <p:nvSpPr>
          <p:cNvPr id="152" name="Google Shape;152;p19"/>
          <p:cNvSpPr txBox="1">
            <a:spLocks noGrp="1"/>
          </p:cNvSpPr>
          <p:nvPr>
            <p:ph type="ftr" idx="11"/>
          </p:nvPr>
        </p:nvSpPr>
        <p:spPr>
          <a:xfrm>
            <a:off x="2105878" y="5977617"/>
            <a:ext cx="2466121"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dirty="0"/>
              <a:t>connect-erasmus.eu</a:t>
            </a:r>
            <a:endParaRPr dirty="0"/>
          </a:p>
        </p:txBody>
      </p:sp>
      <p:pic>
        <p:nvPicPr>
          <p:cNvPr id="153" name="Google Shape;153;p19"/>
          <p:cNvPicPr preferRelativeResize="0"/>
          <p:nvPr/>
        </p:nvPicPr>
        <p:blipFill rotWithShape="1">
          <a:blip r:embed="rId3">
            <a:alphaModFix/>
          </a:blip>
          <a:srcRect/>
          <a:stretch/>
        </p:blipFill>
        <p:spPr>
          <a:xfrm>
            <a:off x="5425439" y="633910"/>
            <a:ext cx="6004317" cy="5088709"/>
          </a:xfrm>
          <a:prstGeom prst="rect">
            <a:avLst/>
          </a:prstGeom>
          <a:noFill/>
          <a:ln>
            <a:noFill/>
          </a:ln>
        </p:spPr>
      </p:pic>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501</Words>
  <Application>Microsoft Office PowerPoint</Application>
  <PresentationFormat>Widescreen</PresentationFormat>
  <Paragraphs>74</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Noto Sans Symbols</vt:lpstr>
      <vt:lpstr>Calibri</vt:lpstr>
      <vt:lpstr>Open Sans Light</vt:lpstr>
      <vt:lpstr>Open Sans</vt:lpstr>
      <vt:lpstr>Open Sans ExtraBold</vt:lpstr>
      <vt:lpstr>Arial</vt:lpstr>
      <vt:lpstr>„Office“ tema</vt:lpstr>
      <vt:lpstr>Unit 4</vt:lpstr>
      <vt:lpstr>Learning Goals of Unit 4</vt:lpstr>
      <vt:lpstr>Overview Session 1</vt:lpstr>
      <vt:lpstr>Introduction – Goal of the session</vt:lpstr>
      <vt:lpstr>STEPS TOWARD THE LEARNING GOAL </vt:lpstr>
      <vt:lpstr>Introduction</vt:lpstr>
      <vt:lpstr>Brainstorming &amp; Discussion </vt:lpstr>
      <vt:lpstr>Learning activity 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dc:title>
  <cp:lastModifiedBy>Praktikantas</cp:lastModifiedBy>
  <cp:revision>4</cp:revision>
  <dcterms:modified xsi:type="dcterms:W3CDTF">2022-03-03T09:35:45Z</dcterms:modified>
</cp:coreProperties>
</file>