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5" r:id="rId3"/>
    <p:sldId id="266" r:id="rId4"/>
    <p:sldId id="267" r:id="rId5"/>
    <p:sldId id="268" r:id="rId6"/>
    <p:sldId id="259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7778" autoAdjust="0"/>
  </p:normalViewPr>
  <p:slideViewPr>
    <p:cSldViewPr snapToGrid="0">
      <p:cViewPr varScale="1">
        <p:scale>
          <a:sx n="102" d="100"/>
          <a:sy n="102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2EFA-6535-4FF8-B70D-BB4C54C7AC0F}" type="datetimeFigureOut">
              <a:rPr lang="en-IE" smtClean="0"/>
              <a:t>03/03/2022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3726-D9A5-47F0-83EE-0F05FF1C0F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6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7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As a </a:t>
            </a:r>
            <a:r>
              <a:rPr lang="de-DE" dirty="0" err="1" smtClean="0"/>
              <a:t>self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don‘t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you‘ve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future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2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just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(i.e.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)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But 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past</a:t>
            </a:r>
            <a:r>
              <a:rPr lang="de-DE" baseline="0" dirty="0" smtClean="0"/>
              <a:t> – also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not (</a:t>
            </a:r>
            <a:r>
              <a:rPr lang="de-DE" baseline="0" dirty="0" err="1" smtClean="0"/>
              <a:t>missed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opportunities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evaded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dangers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relevant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</a:t>
            </a:r>
            <a:r>
              <a:rPr lang="de-DE" baseline="0" dirty="0" smtClean="0"/>
              <a:t>,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choices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including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eventually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materialilse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103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futures</a:t>
            </a:r>
            <a:r>
              <a:rPr lang="de-DE" dirty="0" smtClean="0"/>
              <a:t> will </a:t>
            </a:r>
            <a:r>
              <a:rPr lang="de-DE" dirty="0" err="1" smtClean="0"/>
              <a:t>materialise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partly</a:t>
            </a:r>
            <a:r>
              <a:rPr lang="de-DE" baseline="0" dirty="0" smtClean="0"/>
              <a:t>, a matter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career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construction</a:t>
            </a:r>
            <a:r>
              <a:rPr lang="de-DE" baseline="0" dirty="0" smtClean="0"/>
              <a:t>…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95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But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252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identity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–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encouraging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facilitating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inhibiting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challenging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14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mere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coincidence</a:t>
            </a:r>
            <a:r>
              <a:rPr lang="de-DE" baseline="0" dirty="0" smtClean="0"/>
              <a:t> but </a:t>
            </a:r>
            <a:r>
              <a:rPr lang="de-DE" baseline="0" dirty="0" err="1" smtClean="0"/>
              <a:t>relate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historical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disadvantage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discrimination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inequity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choose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(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). This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identities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identity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collective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 etc. – but </a:t>
            </a:r>
            <a:r>
              <a:rPr lang="de-DE" baseline="0" dirty="0" err="1" smtClean="0"/>
              <a:t>crucially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experiences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individually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construction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selfhood</a:t>
            </a:r>
            <a:r>
              <a:rPr lang="de-DE" baseline="0" dirty="0" smtClean="0"/>
              <a:t>. 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983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19629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526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339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7342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59151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1665204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2022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74742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294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144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4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Session </a:t>
            </a:r>
            <a:r>
              <a:rPr lang="en-US" dirty="0" smtClean="0"/>
              <a:t>2: Working with different target groups, part 2 (flip chart templates)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 smtClean="0">
                <a:solidFill>
                  <a:srgbClr val="FFFFFF"/>
                </a:solidFill>
              </a:rPr>
              <a:t>Peter </a:t>
            </a:r>
            <a:r>
              <a:rPr lang="lt-LT" dirty="0">
                <a:solidFill>
                  <a:srgbClr val="FFFFFF"/>
                </a:solidFill>
              </a:rPr>
              <a:t>Weber</a:t>
            </a:r>
            <a:r>
              <a:rPr lang="lt-LT" dirty="0" smtClean="0">
                <a:solidFill>
                  <a:srgbClr val="FFFFFF"/>
                </a:solidFill>
              </a:rPr>
              <a:t>, </a:t>
            </a:r>
            <a:r>
              <a:rPr lang="lt-LT" dirty="0">
                <a:solidFill>
                  <a:srgbClr val="FFFFFF"/>
                </a:solidFill>
              </a:rPr>
              <a:t>Bettina Siecke</a:t>
            </a:r>
            <a:r>
              <a:rPr lang="lt-LT">
                <a:solidFill>
                  <a:srgbClr val="FFFFFF"/>
                </a:solidFill>
              </a:rPr>
              <a:t>, </a:t>
            </a:r>
            <a:r>
              <a:rPr lang="lt-LT" smtClean="0">
                <a:solidFill>
                  <a:srgbClr val="FFFFFF"/>
                </a:solidFill>
              </a:rPr>
              <a:t>Matthias </a:t>
            </a:r>
            <a:r>
              <a:rPr lang="lt-LT" dirty="0" smtClean="0">
                <a:solidFill>
                  <a:srgbClr val="FFFFFF"/>
                </a:solidFill>
              </a:rPr>
              <a:t>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99" y="5832220"/>
            <a:ext cx="358475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Reflect – from Individuals to Groups and Back</a:t>
            </a:r>
            <a:endParaRPr lang="en-IE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my </a:t>
            </a:r>
            <a:r>
              <a:rPr lang="de-DE" dirty="0" err="1" smtClean="0"/>
              <a:t>past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my </a:t>
            </a:r>
            <a:r>
              <a:rPr lang="de-DE" dirty="0" err="1" smtClean="0"/>
              <a:t>future</a:t>
            </a:r>
            <a:endParaRPr lang="en-IE" dirty="0"/>
          </a:p>
        </p:txBody>
      </p:sp>
      <p:sp>
        <p:nvSpPr>
          <p:cNvPr id="7" name="Ellipse 6"/>
          <p:cNvSpPr/>
          <p:nvPr/>
        </p:nvSpPr>
        <p:spPr>
          <a:xfrm>
            <a:off x="5117794" y="3369406"/>
            <a:ext cx="1635369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my </a:t>
            </a:r>
            <a:r>
              <a:rPr lang="de-DE" dirty="0" err="1" smtClean="0">
                <a:solidFill>
                  <a:schemeClr val="tx1"/>
                </a:solidFill>
              </a:rPr>
              <a:t>self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3369406"/>
            <a:ext cx="9038491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my </a:t>
            </a:r>
            <a:r>
              <a:rPr lang="de-DE" dirty="0" err="1" smtClean="0">
                <a:solidFill>
                  <a:schemeClr val="tx1"/>
                </a:solidFill>
              </a:rPr>
              <a:t>self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my </a:t>
            </a:r>
            <a:r>
              <a:rPr lang="de-DE" dirty="0" err="1" smtClean="0"/>
              <a:t>past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my </a:t>
            </a:r>
            <a:r>
              <a:rPr lang="de-DE" dirty="0" err="1" smtClean="0"/>
              <a:t>future</a:t>
            </a:r>
            <a:endParaRPr lang="en-IE" dirty="0"/>
          </a:p>
        </p:txBody>
      </p:sp>
      <p:sp>
        <p:nvSpPr>
          <p:cNvPr id="9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 txBox="1">
            <a:spLocks/>
          </p:cNvSpPr>
          <p:nvPr/>
        </p:nvSpPr>
        <p:spPr>
          <a:xfrm>
            <a:off x="989013" y="69659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mtClean="0"/>
              <a:t>Reflect – from Individuals to Groups and 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1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1716913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my </a:t>
            </a:r>
            <a:r>
              <a:rPr lang="de-DE" dirty="0" err="1" smtClean="0">
                <a:solidFill>
                  <a:schemeClr val="tx1"/>
                </a:solidFill>
              </a:rPr>
              <a:t>self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709" y="6403168"/>
            <a:ext cx="1613338" cy="2743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y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y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en-IE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7077921" y="5586682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51418" y="4750659"/>
            <a:ext cx="1557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with all my actual and my potential pasts and futures</a:t>
            </a:r>
            <a:endParaRPr lang="en-IE" dirty="0"/>
          </a:p>
        </p:txBody>
      </p:sp>
      <p:sp>
        <p:nvSpPr>
          <p:cNvPr id="23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Reflect – from Individuals to Groups and 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59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1716913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my </a:t>
            </a:r>
            <a:r>
              <a:rPr lang="de-DE" dirty="0" err="1" smtClean="0">
                <a:solidFill>
                  <a:schemeClr val="tx1"/>
                </a:solidFill>
              </a:rPr>
              <a:t>self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y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y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en-IE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7077921" y="5586682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51418" y="4750659"/>
            <a:ext cx="1557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with all my actual and my potential pasts and futures</a:t>
            </a:r>
            <a:endParaRPr lang="en-IE" dirty="0"/>
          </a:p>
        </p:txBody>
      </p:sp>
      <p:sp>
        <p:nvSpPr>
          <p:cNvPr id="23" name="Gleichschenkliges Dreieck 22"/>
          <p:cNvSpPr/>
          <p:nvPr/>
        </p:nvSpPr>
        <p:spPr>
          <a:xfrm>
            <a:off x="6938571" y="2380199"/>
            <a:ext cx="3290822" cy="2566380"/>
          </a:xfrm>
          <a:prstGeom prst="triangle">
            <a:avLst>
              <a:gd name="adj" fmla="val 51069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4" name="Textfeld 23"/>
          <p:cNvSpPr txBox="1"/>
          <p:nvPr/>
        </p:nvSpPr>
        <p:spPr>
          <a:xfrm>
            <a:off x="7432657" y="3091884"/>
            <a:ext cx="2267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de-DE" sz="2000" b="1" dirty="0" smtClean="0">
                <a:solidFill>
                  <a:srgbClr val="FF0000"/>
                </a:solidFill>
              </a:rPr>
              <a:t>UNDER CONSTRUCTION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2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Reflect – from Individuals to Groups and 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71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69" y="2971800"/>
            <a:ext cx="4134685" cy="2166937"/>
          </a:xfrm>
          <a:prstGeom prst="rect">
            <a:avLst/>
          </a:prstGeom>
        </p:spPr>
      </p:pic>
      <p:sp>
        <p:nvSpPr>
          <p:cNvPr id="7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Reflect – from Individuals to Groups and 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1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69" y="2971800"/>
            <a:ext cx="4134685" cy="2166937"/>
          </a:xfrm>
          <a:prstGeom prst="rect">
            <a:avLst/>
          </a:prstGeom>
        </p:spPr>
      </p:pic>
      <p:sp>
        <p:nvSpPr>
          <p:cNvPr id="7" name="Richtungspfeil 6"/>
          <p:cNvSpPr/>
          <p:nvPr/>
        </p:nvSpPr>
        <p:spPr>
          <a:xfrm rot="3800532">
            <a:off x="3983337" y="1826772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OTHERS‘ EXPECTATIONS</a:t>
            </a:r>
            <a:endParaRPr lang="en-IE" dirty="0"/>
          </a:p>
        </p:txBody>
      </p:sp>
      <p:sp>
        <p:nvSpPr>
          <p:cNvPr id="9" name="Richtungspfeil 8"/>
          <p:cNvSpPr/>
          <p:nvPr/>
        </p:nvSpPr>
        <p:spPr>
          <a:xfrm rot="19388788">
            <a:off x="3393739" y="3847151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 smtClean="0"/>
              <a:t> SUPPORT BY OTHERS</a:t>
            </a:r>
            <a:endParaRPr lang="en-IE" dirty="0"/>
          </a:p>
        </p:txBody>
      </p:sp>
      <p:sp>
        <p:nvSpPr>
          <p:cNvPr id="13" name="Richtungspfeil 12"/>
          <p:cNvSpPr/>
          <p:nvPr/>
        </p:nvSpPr>
        <p:spPr>
          <a:xfrm rot="19171856">
            <a:off x="6706853" y="2070606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 smtClean="0"/>
              <a:t> OPPORTUNITIES</a:t>
            </a:r>
            <a:endParaRPr lang="en-IE" dirty="0"/>
          </a:p>
        </p:txBody>
      </p:sp>
      <p:sp>
        <p:nvSpPr>
          <p:cNvPr id="14" name="Richtungspfeil 13"/>
          <p:cNvSpPr/>
          <p:nvPr/>
        </p:nvSpPr>
        <p:spPr>
          <a:xfrm rot="14849267">
            <a:off x="5849014" y="4167433"/>
            <a:ext cx="825104" cy="25321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 smtClean="0"/>
              <a:t> CONSTRAINTS</a:t>
            </a:r>
            <a:endParaRPr lang="en-IE" dirty="0"/>
          </a:p>
        </p:txBody>
      </p:sp>
      <p:sp>
        <p:nvSpPr>
          <p:cNvPr id="11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Reflect – from Individuals to Groups and 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76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182" y="6320040"/>
            <a:ext cx="1613338" cy="2743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49" y="3183945"/>
            <a:ext cx="3286125" cy="2400300"/>
          </a:xfrm>
          <a:prstGeom prst="rect">
            <a:avLst/>
          </a:prstGeom>
        </p:spPr>
      </p:pic>
      <p:sp>
        <p:nvSpPr>
          <p:cNvPr id="23" name="Flussdiagramm: Lochstreifen 22"/>
          <p:cNvSpPr/>
          <p:nvPr/>
        </p:nvSpPr>
        <p:spPr>
          <a:xfrm>
            <a:off x="8857804" y="2926525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GENDER</a:t>
            </a:r>
            <a:endParaRPr lang="en-IE" dirty="0"/>
          </a:p>
        </p:txBody>
      </p:sp>
      <p:sp>
        <p:nvSpPr>
          <p:cNvPr id="24" name="Flussdiagramm: Lochstreifen 23"/>
          <p:cNvSpPr/>
          <p:nvPr/>
        </p:nvSpPr>
        <p:spPr>
          <a:xfrm>
            <a:off x="3447827" y="3336170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RACE</a:t>
            </a:r>
            <a:endParaRPr lang="en-IE" dirty="0"/>
          </a:p>
        </p:txBody>
      </p:sp>
      <p:sp>
        <p:nvSpPr>
          <p:cNvPr id="25" name="Flussdiagramm: Lochstreifen 24"/>
          <p:cNvSpPr/>
          <p:nvPr/>
        </p:nvSpPr>
        <p:spPr>
          <a:xfrm>
            <a:off x="4904280" y="230130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AGE</a:t>
            </a:r>
            <a:endParaRPr lang="en-IE" dirty="0"/>
          </a:p>
        </p:txBody>
      </p:sp>
      <p:sp>
        <p:nvSpPr>
          <p:cNvPr id="26" name="Flussdiagramm: Lochstreifen 25"/>
          <p:cNvSpPr/>
          <p:nvPr/>
        </p:nvSpPr>
        <p:spPr>
          <a:xfrm>
            <a:off x="1236262" y="327573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DISABILITY</a:t>
            </a:r>
            <a:endParaRPr lang="en-IE" dirty="0"/>
          </a:p>
        </p:txBody>
      </p:sp>
      <p:sp>
        <p:nvSpPr>
          <p:cNvPr id="27" name="Flussdiagramm: Lochstreifen 26"/>
          <p:cNvSpPr/>
          <p:nvPr/>
        </p:nvSpPr>
        <p:spPr>
          <a:xfrm>
            <a:off x="1333527" y="459266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GENDER IDENTITY</a:t>
            </a:r>
            <a:endParaRPr lang="en-IE" dirty="0"/>
          </a:p>
        </p:txBody>
      </p:sp>
      <p:sp>
        <p:nvSpPr>
          <p:cNvPr id="28" name="Flussdiagramm: Lochstreifen 27"/>
          <p:cNvSpPr/>
          <p:nvPr/>
        </p:nvSpPr>
        <p:spPr>
          <a:xfrm>
            <a:off x="3803644" y="4527238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RELIGION</a:t>
            </a:r>
            <a:endParaRPr lang="en-IE" dirty="0"/>
          </a:p>
        </p:txBody>
      </p:sp>
      <p:sp>
        <p:nvSpPr>
          <p:cNvPr id="29" name="Flussdiagramm: Lochstreifen 28"/>
          <p:cNvSpPr/>
          <p:nvPr/>
        </p:nvSpPr>
        <p:spPr>
          <a:xfrm>
            <a:off x="8997016" y="407085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ETHNICITY</a:t>
            </a:r>
            <a:endParaRPr lang="en-IE" dirty="0"/>
          </a:p>
        </p:txBody>
      </p:sp>
      <p:sp>
        <p:nvSpPr>
          <p:cNvPr id="30" name="Flussdiagramm: Lochstreifen 29"/>
          <p:cNvSpPr/>
          <p:nvPr/>
        </p:nvSpPr>
        <p:spPr>
          <a:xfrm>
            <a:off x="6835451" y="2155993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CLASS</a:t>
            </a:r>
            <a:endParaRPr lang="en-IE" dirty="0"/>
          </a:p>
        </p:txBody>
      </p:sp>
      <p:sp>
        <p:nvSpPr>
          <p:cNvPr id="31" name="Flussdiagramm: Lochstreifen 30"/>
          <p:cNvSpPr/>
          <p:nvPr/>
        </p:nvSpPr>
        <p:spPr>
          <a:xfrm>
            <a:off x="3049144" y="191828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SEXUAL ORIENTATION</a:t>
            </a:r>
            <a:endParaRPr lang="en-IE" dirty="0"/>
          </a:p>
        </p:txBody>
      </p:sp>
      <p:sp>
        <p:nvSpPr>
          <p:cNvPr id="32" name="Flussdiagramm: Lochstreifen 31"/>
          <p:cNvSpPr/>
          <p:nvPr/>
        </p:nvSpPr>
        <p:spPr>
          <a:xfrm>
            <a:off x="9421379" y="171911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NEURO-DIVERSITY</a:t>
            </a:r>
            <a:endParaRPr lang="en-IE" dirty="0"/>
          </a:p>
        </p:txBody>
      </p:sp>
      <p:sp>
        <p:nvSpPr>
          <p:cNvPr id="11" name="Diagonal liegende Ecken des Rechtecks abrunden 10"/>
          <p:cNvSpPr/>
          <p:nvPr/>
        </p:nvSpPr>
        <p:spPr>
          <a:xfrm>
            <a:off x="3070374" y="5783735"/>
            <a:ext cx="5926642" cy="966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PLENTY OF ISSUES – COLLECTIVE EXPERIENCES OF DISADVANTAGE AND DISCRIMINATION</a:t>
            </a:r>
            <a:endParaRPr lang="en-IE" dirty="0"/>
          </a:p>
        </p:txBody>
      </p:sp>
      <p:sp>
        <p:nvSpPr>
          <p:cNvPr id="18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Reflect – from Individuals to Groups and Back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</vt:lpstr>
      <vt:lpstr>Open Sans ExtraBold</vt:lpstr>
      <vt:lpstr>Open Sans Light</vt:lpstr>
      <vt:lpstr>„Office“ tema</vt:lpstr>
      <vt:lpstr>Unit 4</vt:lpstr>
      <vt:lpstr>Reflect – from Individuals to Groups and Back</vt:lpstr>
      <vt:lpstr>PowerPoint Presentation</vt:lpstr>
      <vt:lpstr>Reflect – from Individuals to Groups and Back</vt:lpstr>
      <vt:lpstr>Reflect – from Individuals to Groups and Back</vt:lpstr>
      <vt:lpstr>Reflect – from Individuals to Groups and Back</vt:lpstr>
      <vt:lpstr>Reflect – from Individuals to Groups and Back</vt:lpstr>
      <vt:lpstr>Reflect – from Individuals to Groups and Back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Praktikantas</cp:lastModifiedBy>
  <cp:revision>15</cp:revision>
  <dcterms:created xsi:type="dcterms:W3CDTF">2021-05-10T21:49:07Z</dcterms:created>
  <dcterms:modified xsi:type="dcterms:W3CDTF">2022-03-03T12:28:37Z</dcterms:modified>
</cp:coreProperties>
</file>