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  <p:bold r:id="rId16"/>
      <p:italic r:id="rId17"/>
      <p:boldItalic r:id="rId18"/>
    </p:embeddedFont>
    <p:embeddedFont>
      <p:font typeface="Open Sans ExtraBold" panose="020B0604020202020204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Introduction and Description of the goal of the session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Teaching and learning Activity 1: Knowing basic definitions of CGC and other “innovative” concepts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Teaching and learning Activity 2: Knowing basic aspects of HRD (connection to unit 2)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Learning Activity 1: Developing knowledge about intersections between CGC and HRD in enterprises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Learning Activity 2: Knowing typical cases of intersection between CGC and HRD in enterprises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Closing thoughts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Homework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Evaluation Level of learning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>
  <p:cSld name="Sekcijos antraštė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699234" y="2756477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</a:pPr>
            <a:r>
              <a:rPr lang="de-DE" sz="3200" dirty="0"/>
              <a:t>Learning </a:t>
            </a:r>
            <a:r>
              <a:rPr lang="de-DE" sz="3200" dirty="0" err="1"/>
              <a:t>Activity</a:t>
            </a:r>
            <a:r>
              <a:rPr lang="de-DE" sz="3200" dirty="0"/>
              <a:t> 3: </a:t>
            </a:r>
            <a:r>
              <a:rPr lang="de-DE" sz="3200" dirty="0" err="1"/>
              <a:t>Developing</a:t>
            </a:r>
            <a:r>
              <a:rPr lang="de-DE" sz="3200" dirty="0"/>
              <a:t> </a:t>
            </a:r>
            <a:r>
              <a:rPr lang="de-DE" sz="3200" dirty="0" err="1"/>
              <a:t>knowledge</a:t>
            </a:r>
            <a:r>
              <a:rPr lang="de-DE" sz="3200" dirty="0"/>
              <a:t> </a:t>
            </a:r>
            <a:r>
              <a:rPr lang="de-DE" sz="3200" dirty="0" err="1"/>
              <a:t>about</a:t>
            </a:r>
            <a:r>
              <a:rPr lang="de-DE" sz="3200" dirty="0"/>
              <a:t> </a:t>
            </a:r>
            <a:r>
              <a:rPr lang="de-DE" sz="3200" dirty="0" err="1"/>
              <a:t>intersections</a:t>
            </a:r>
            <a:r>
              <a:rPr lang="de-DE" sz="3200" dirty="0"/>
              <a:t> </a:t>
            </a:r>
            <a:r>
              <a:rPr lang="de-DE" sz="3200" dirty="0" err="1"/>
              <a:t>between</a:t>
            </a:r>
            <a:r>
              <a:rPr lang="de-DE" sz="3200" dirty="0"/>
              <a:t> CGC </a:t>
            </a:r>
            <a:r>
              <a:rPr lang="de-DE" sz="3200" dirty="0" err="1"/>
              <a:t>and</a:t>
            </a:r>
            <a:r>
              <a:rPr lang="de-DE" sz="3200" dirty="0"/>
              <a:t> HRD in </a:t>
            </a:r>
            <a:r>
              <a:rPr lang="de-DE" sz="3200" dirty="0" err="1"/>
              <a:t>enterprises</a:t>
            </a:r>
            <a:r>
              <a:rPr lang="de-DE" sz="3200" dirty="0"/>
              <a:t> 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691296" y="354130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de-DE" sz="1800" dirty="0"/>
              <a:t>In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r>
              <a:rPr lang="de-DE" sz="1800" dirty="0" err="1"/>
              <a:t>learning</a:t>
            </a:r>
            <a:r>
              <a:rPr lang="de-DE" sz="1800" dirty="0"/>
              <a:t> </a:t>
            </a:r>
            <a:r>
              <a:rPr lang="de-DE" sz="1800" dirty="0" err="1"/>
              <a:t>activity</a:t>
            </a:r>
            <a:r>
              <a:rPr lang="de-DE" sz="1800" dirty="0"/>
              <a:t> </a:t>
            </a:r>
            <a:r>
              <a:rPr lang="de-DE" sz="1800" dirty="0" err="1"/>
              <a:t>you</a:t>
            </a:r>
            <a:r>
              <a:rPr lang="de-DE" sz="1800" dirty="0"/>
              <a:t> will </a:t>
            </a:r>
            <a:r>
              <a:rPr lang="de-DE" sz="1800" dirty="0" err="1"/>
              <a:t>learn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think</a:t>
            </a:r>
            <a:r>
              <a:rPr lang="de-DE" sz="1800" dirty="0"/>
              <a:t> </a:t>
            </a:r>
            <a:r>
              <a:rPr lang="de-DE" sz="1800" dirty="0" err="1"/>
              <a:t>about</a:t>
            </a:r>
            <a:r>
              <a:rPr lang="de-DE" sz="1800" dirty="0"/>
              <a:t> </a:t>
            </a:r>
            <a:r>
              <a:rPr lang="de-DE" sz="1800" dirty="0" err="1"/>
              <a:t>intersections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CGC </a:t>
            </a:r>
            <a:r>
              <a:rPr lang="de-DE" sz="1800" dirty="0" err="1"/>
              <a:t>and</a:t>
            </a:r>
            <a:r>
              <a:rPr lang="de-DE" sz="1800" dirty="0"/>
              <a:t> HRD. </a:t>
            </a:r>
            <a:r>
              <a:rPr lang="de-DE" sz="1800" dirty="0" err="1"/>
              <a:t>Examples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intersections</a:t>
            </a:r>
            <a:r>
              <a:rPr lang="de-DE" sz="1800" dirty="0"/>
              <a:t> </a:t>
            </a:r>
            <a:r>
              <a:rPr lang="de-DE" sz="1800" dirty="0" err="1"/>
              <a:t>between</a:t>
            </a:r>
            <a:r>
              <a:rPr lang="de-DE" sz="1800" dirty="0"/>
              <a:t> CGC </a:t>
            </a:r>
            <a:r>
              <a:rPr lang="de-DE" sz="1800" dirty="0" err="1"/>
              <a:t>and</a:t>
            </a:r>
            <a:r>
              <a:rPr lang="de-DE" sz="1800" dirty="0"/>
              <a:t> HRD in </a:t>
            </a:r>
            <a:r>
              <a:rPr lang="de-DE" sz="1800" dirty="0" err="1"/>
              <a:t>practise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presented</a:t>
            </a:r>
            <a:r>
              <a:rPr lang="de-DE" sz="1800" dirty="0"/>
              <a:t>. All </a:t>
            </a:r>
            <a:r>
              <a:rPr lang="de-DE" sz="1800" dirty="0" err="1"/>
              <a:t>examples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derived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empirical</a:t>
            </a:r>
            <a:r>
              <a:rPr lang="de-DE" sz="1800" dirty="0"/>
              <a:t> </a:t>
            </a:r>
            <a:r>
              <a:rPr lang="de-DE" sz="1800" dirty="0" err="1"/>
              <a:t>cases</a:t>
            </a:r>
            <a:r>
              <a:rPr lang="de-DE" sz="1800" dirty="0"/>
              <a:t>, </a:t>
            </a:r>
            <a:r>
              <a:rPr lang="de-DE" sz="1800" dirty="0" err="1"/>
              <a:t>weather</a:t>
            </a:r>
            <a:r>
              <a:rPr lang="de-DE" sz="1800" dirty="0"/>
              <a:t> </a:t>
            </a:r>
            <a:r>
              <a:rPr lang="de-DE" sz="1800" dirty="0" err="1"/>
              <a:t>collected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authors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r>
              <a:rPr lang="de-DE" sz="1800" dirty="0" err="1"/>
              <a:t>session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published</a:t>
            </a:r>
            <a:r>
              <a:rPr lang="de-DE" sz="1800" dirty="0"/>
              <a:t> </a:t>
            </a:r>
            <a:r>
              <a:rPr lang="de-DE" sz="1800" dirty="0" err="1"/>
              <a:t>literature</a:t>
            </a:r>
            <a:r>
              <a:rPr lang="de-DE" sz="1800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learning</a:t>
            </a:r>
            <a:r>
              <a:rPr lang="de-DE" sz="1800" dirty="0"/>
              <a:t> </a:t>
            </a:r>
            <a:r>
              <a:rPr lang="de-DE" sz="1800" dirty="0" err="1"/>
              <a:t>activity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analyse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short</a:t>
            </a:r>
            <a:r>
              <a:rPr lang="de-DE" sz="1800" dirty="0"/>
              <a:t> </a:t>
            </a:r>
            <a:r>
              <a:rPr lang="de-DE" sz="1800" dirty="0" err="1"/>
              <a:t>examples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respect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CGC </a:t>
            </a:r>
            <a:r>
              <a:rPr lang="de-DE" sz="1800" dirty="0" err="1"/>
              <a:t>and</a:t>
            </a:r>
            <a:r>
              <a:rPr lang="de-DE" sz="1800" dirty="0"/>
              <a:t> HRD </a:t>
            </a:r>
            <a:r>
              <a:rPr lang="de-DE" sz="1800" dirty="0" err="1"/>
              <a:t>knowledge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formulate</a:t>
            </a:r>
            <a:r>
              <a:rPr lang="de-DE" sz="1800" dirty="0"/>
              <a:t> (</a:t>
            </a:r>
            <a:r>
              <a:rPr lang="de-DE" sz="1800" dirty="0" err="1"/>
              <a:t>critical</a:t>
            </a:r>
            <a:r>
              <a:rPr lang="de-DE" sz="1800" dirty="0"/>
              <a:t>) </a:t>
            </a:r>
            <a:r>
              <a:rPr lang="de-DE" sz="1800" dirty="0" err="1"/>
              <a:t>questions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enlarge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sensitivity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knowledge</a:t>
            </a:r>
            <a:r>
              <a:rPr lang="de-DE" sz="1800" dirty="0"/>
              <a:t> </a:t>
            </a:r>
            <a:r>
              <a:rPr lang="de-DE" sz="1800" dirty="0" err="1"/>
              <a:t>about</a:t>
            </a:r>
            <a:r>
              <a:rPr lang="de-DE" sz="1800" dirty="0"/>
              <a:t> </a:t>
            </a:r>
            <a:r>
              <a:rPr lang="de-DE" sz="1800" dirty="0" err="1"/>
              <a:t>these</a:t>
            </a:r>
            <a:r>
              <a:rPr lang="de-DE" sz="1800" dirty="0"/>
              <a:t> </a:t>
            </a:r>
            <a:r>
              <a:rPr lang="de-DE" sz="1800" dirty="0" err="1"/>
              <a:t>intersections</a:t>
            </a:r>
            <a:r>
              <a:rPr lang="de-DE" sz="1800" dirty="0"/>
              <a:t>.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2082361" y="5954171"/>
            <a:ext cx="1997269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connect-erasmus.eu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21" y="5796580"/>
            <a:ext cx="896520" cy="31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9773" y="6111762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de-DE"/>
              <a:t>STEPS TOWARD THE LEARNING GOAL 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2208284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connect-erasmus.eu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de-DE"/>
              <a:t>Step 1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de-DE"/>
              <a:t>So far, explicit linkages of CGC traditions and theories with those of HRD are rather weak. What critical or unclear issues arise at the intersections of professional counseling and HRD?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de-DE"/>
              <a:t>Step 2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de-DE" sz="2000"/>
              <a:t>Examples of intersections between CGC and HRD in practise are presented. All examples are derived from empirical cases, wether collected by the authors of this session or from published literature.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839788" y="1985113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839788" y="3670441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de-DE"/>
              <a:t>Introduction Learning activity 3 </a:t>
            </a:r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2"/>
          </p:nvPr>
        </p:nvSpPr>
        <p:spPr>
          <a:xfrm>
            <a:off x="839788" y="1882588"/>
            <a:ext cx="7656514" cy="407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de-DE"/>
              <a:t>The connection of counseling in the company is still not very strategically oriented and rather instrumental. Lorem Ipsum is simply dummy text of the printing and typesetting industry.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de-DE"/>
              <a:t>The subjects of counseling, both counselors and on the side of the target group (which groups of employees have access) are not clear or rather diverse for counseling in HRD.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de-DE"/>
              <a:t>In terms of access, from an HR perspective, the focus is mostly on promoting particularly strong or talented groups of employees.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de-DE"/>
              <a:t>Counseling services that are embedded in the company are often understood in a triangle between client, counselor or coach, and company, which leads to a different type of contracting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de-DE"/>
              <a:t>For more detail see Learning </a:t>
            </a:r>
            <a:r>
              <a:rPr lang="de-DE" b="1"/>
              <a:t>material No. 6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2161392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connect-erasmus.eu</a:t>
            </a:r>
            <a:endParaRPr dirty="0"/>
          </a:p>
        </p:txBody>
      </p:sp>
      <p:pic>
        <p:nvPicPr>
          <p:cNvPr id="111" name="Google Shape;111;p14"/>
          <p:cNvPicPr preferRelativeResize="0"/>
          <p:nvPr/>
        </p:nvPicPr>
        <p:blipFill rotWithShape="1">
          <a:blip r:embed="rId3">
            <a:alphaModFix/>
          </a:blip>
          <a:srcRect l="4811" r="27333"/>
          <a:stretch/>
        </p:blipFill>
        <p:spPr>
          <a:xfrm>
            <a:off x="8767482" y="2046922"/>
            <a:ext cx="3115236" cy="306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933694" y="390372"/>
            <a:ext cx="5467106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ct val="100000"/>
            </a:pPr>
            <a:r>
              <a:rPr lang="de-DE" dirty="0" smtClean="0"/>
              <a:t>Learning</a:t>
            </a:r>
            <a:r>
              <a:rPr lang="lt-LT" dirty="0" smtClean="0"/>
              <a:t> </a:t>
            </a:r>
            <a:r>
              <a:rPr lang="de-DE" dirty="0" err="1"/>
              <a:t>activity</a:t>
            </a:r>
            <a:r>
              <a:rPr lang="de-DE" dirty="0"/>
              <a:t> 3</a:t>
            </a:r>
            <a:endParaRPr dirty="0"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839910" y="1177388"/>
            <a:ext cx="6892272" cy="349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de-DE" sz="2000" dirty="0"/>
              <a:t>Read Material </a:t>
            </a:r>
            <a:r>
              <a:rPr lang="de-DE" sz="2000" dirty="0" err="1"/>
              <a:t>No</a:t>
            </a:r>
            <a:r>
              <a:rPr lang="de-DE" sz="2000" dirty="0"/>
              <a:t>. 7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Char char="▪"/>
            </a:pP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learning</a:t>
            </a:r>
            <a:r>
              <a:rPr lang="de-DE" sz="2000" dirty="0"/>
              <a:t> </a:t>
            </a:r>
            <a:r>
              <a:rPr lang="de-DE" sz="2000" dirty="0" err="1"/>
              <a:t>activity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analyse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short</a:t>
            </a:r>
            <a:r>
              <a:rPr lang="de-DE" sz="2000" dirty="0"/>
              <a:t> </a:t>
            </a:r>
            <a:r>
              <a:rPr lang="de-DE" sz="2000" dirty="0" err="1"/>
              <a:t>examples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respect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CGC </a:t>
            </a:r>
            <a:r>
              <a:rPr lang="de-DE" sz="2000" dirty="0" err="1"/>
              <a:t>and</a:t>
            </a:r>
            <a:r>
              <a:rPr lang="de-DE" sz="2000" dirty="0"/>
              <a:t> HRD </a:t>
            </a:r>
            <a:r>
              <a:rPr lang="de-DE" sz="2000" dirty="0" err="1"/>
              <a:t>knowledge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formulate</a:t>
            </a:r>
            <a:r>
              <a:rPr lang="de-DE" sz="2000" dirty="0"/>
              <a:t> (</a:t>
            </a:r>
            <a:r>
              <a:rPr lang="de-DE" sz="2000" dirty="0" err="1"/>
              <a:t>critical</a:t>
            </a:r>
            <a:r>
              <a:rPr lang="de-DE" sz="2000" dirty="0"/>
              <a:t>) </a:t>
            </a:r>
            <a:r>
              <a:rPr lang="de-DE" sz="2000" dirty="0" err="1"/>
              <a:t>questions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enlarge</a:t>
            </a:r>
            <a:r>
              <a:rPr lang="de-DE" sz="2000" dirty="0"/>
              <a:t>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sensitivity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knowledge</a:t>
            </a:r>
            <a:r>
              <a:rPr lang="de-DE" sz="2000" dirty="0"/>
              <a:t> </a:t>
            </a:r>
            <a:r>
              <a:rPr lang="de-DE" sz="2000" dirty="0" err="1"/>
              <a:t>about</a:t>
            </a:r>
            <a:r>
              <a:rPr lang="de-DE" sz="2000" dirty="0"/>
              <a:t> </a:t>
            </a:r>
            <a:r>
              <a:rPr lang="de-DE" sz="2000" dirty="0" err="1"/>
              <a:t>these</a:t>
            </a:r>
            <a:r>
              <a:rPr lang="de-DE" sz="2000" dirty="0"/>
              <a:t> </a:t>
            </a:r>
            <a:r>
              <a:rPr lang="de-DE" sz="2000" dirty="0" err="1"/>
              <a:t>intersections</a:t>
            </a:r>
            <a:r>
              <a:rPr lang="de-DE" sz="2000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de-DE" sz="2000" dirty="0" err="1"/>
              <a:t>What</a:t>
            </a:r>
            <a:r>
              <a:rPr lang="de-DE" sz="2000" dirty="0"/>
              <a:t> links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HRD Cycle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CGC </a:t>
            </a:r>
            <a:r>
              <a:rPr lang="de-DE" sz="2000" dirty="0" err="1"/>
              <a:t>offers</a:t>
            </a:r>
            <a:r>
              <a:rPr lang="de-DE" sz="2000" dirty="0"/>
              <a:t> do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see</a:t>
            </a:r>
            <a:r>
              <a:rPr lang="de-DE" sz="2000" dirty="0"/>
              <a:t>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de-DE" sz="2000" dirty="0"/>
              <a:t>Who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benefiting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service</a:t>
            </a:r>
            <a:r>
              <a:rPr lang="de-DE" sz="2000" dirty="0"/>
              <a:t>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questions</a:t>
            </a:r>
            <a:r>
              <a:rPr lang="de-DE" sz="2000" dirty="0"/>
              <a:t>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different </a:t>
            </a:r>
            <a:r>
              <a:rPr lang="de-DE" sz="2000" dirty="0" err="1"/>
              <a:t>examples</a:t>
            </a:r>
            <a:r>
              <a:rPr lang="de-DE" sz="2000" dirty="0"/>
              <a:t>?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de-DE" sz="2000" dirty="0"/>
              <a:t>Write down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reflections</a:t>
            </a:r>
            <a:endParaRPr dirty="0"/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de-DE" sz="2000" b="1" dirty="0" err="1"/>
              <a:t>Use</a:t>
            </a:r>
            <a:r>
              <a:rPr lang="de-DE" sz="2000" b="1" dirty="0"/>
              <a:t> Material </a:t>
            </a:r>
            <a:r>
              <a:rPr lang="de-DE" sz="2000" b="1" dirty="0" err="1"/>
              <a:t>No</a:t>
            </a:r>
            <a:r>
              <a:rPr lang="de-DE" sz="2000" b="1" dirty="0"/>
              <a:t>. 7</a:t>
            </a:r>
            <a:endParaRPr dirty="0"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2348961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connect-erasmus.eu</a:t>
            </a:r>
            <a:endParaRPr dirty="0"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7882" y="633910"/>
            <a:ext cx="3551874" cy="3010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Widescreen</PresentationFormat>
  <Paragraphs>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Open Sans</vt:lpstr>
      <vt:lpstr>Noto Sans Symbols</vt:lpstr>
      <vt:lpstr>Open Sans Light</vt:lpstr>
      <vt:lpstr>Open Sans ExtraBold</vt:lpstr>
      <vt:lpstr>Arial</vt:lpstr>
      <vt:lpstr>„Office“ tema</vt:lpstr>
      <vt:lpstr>Learning Activity 3: Developing knowledge about intersections between CGC and HRD in enterprises </vt:lpstr>
      <vt:lpstr>STEPS TOWARD THE LEARNING GOAL </vt:lpstr>
      <vt:lpstr>Introduction Learning activity 3 </vt:lpstr>
      <vt:lpstr>Learning activity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Activity 3: Developing knowledge about intersections between CGC and HRD in enterprises </dc:title>
  <cp:lastModifiedBy>Praktikantas</cp:lastModifiedBy>
  <cp:revision>2</cp:revision>
  <dcterms:modified xsi:type="dcterms:W3CDTF">2022-03-03T09:44:42Z</dcterms:modified>
</cp:coreProperties>
</file>