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58F54-675A-493F-A20F-45168663FA2C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I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B5866-3AA6-4EAA-93D2-EFA2F5D71E3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063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F2A99-8335-4AAC-9EFD-09FA6B9BBADF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61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GB" dirty="0"/>
              <a:t>Teaching and learning Activity 2: Knowing basic aspects of HRD (connection to unit 2)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F2A99-8335-4AAC-9EFD-09FA6B9BBADF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57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I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615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I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05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I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702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830828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72035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63675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669345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29801747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291017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3610207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062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I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6115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8519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3836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284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I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I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747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I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I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75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436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512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I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355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965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I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I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4BF5B-2598-4943-B6F9-D4C73D34FDF8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926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088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4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Session </a:t>
            </a:r>
            <a:r>
              <a:rPr lang="en-US" dirty="0" smtClean="0"/>
              <a:t>2: Working with different target groups, part 1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Prof. Dr. Peter Weber, Prof. Dr. </a:t>
            </a:r>
            <a:r>
              <a:rPr lang="lt-LT" dirty="0" err="1">
                <a:solidFill>
                  <a:srgbClr val="FFFFFF"/>
                </a:solidFill>
              </a:rPr>
              <a:t>Bettina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Siecke</a:t>
            </a:r>
            <a:r>
              <a:rPr lang="lt-LT">
                <a:solidFill>
                  <a:srgbClr val="FFFFFF"/>
                </a:solidFill>
              </a:rPr>
              <a:t>, </a:t>
            </a:r>
            <a:r>
              <a:rPr lang="lt-LT" smtClean="0">
                <a:solidFill>
                  <a:srgbClr val="FFFFFF"/>
                </a:solidFill>
              </a:rPr>
              <a:t>Dr </a:t>
            </a:r>
            <a:r>
              <a:rPr lang="lt-LT" dirty="0">
                <a:solidFill>
                  <a:srgbClr val="FFFFFF"/>
                </a:solidFill>
              </a:rPr>
              <a:t>Matthias </a:t>
            </a:r>
            <a:r>
              <a:rPr lang="lt-LT" dirty="0" smtClean="0">
                <a:solidFill>
                  <a:srgbClr val="FFFFFF"/>
                </a:solidFill>
              </a:rPr>
              <a:t>Varul</a:t>
            </a:r>
            <a:endParaRPr lang="lt-LT" dirty="0">
              <a:solidFill>
                <a:srgbClr val="FFFFFF"/>
              </a:solidFill>
            </a:endParaRPr>
          </a:p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21" y="5796580"/>
            <a:ext cx="896520" cy="315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9773" y="6111762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10065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22" y="328570"/>
            <a:ext cx="10515600" cy="781685"/>
          </a:xfrm>
        </p:spPr>
        <p:txBody>
          <a:bodyPr>
            <a:normAutofit/>
          </a:bodyPr>
          <a:lstStyle/>
          <a:p>
            <a:r>
              <a:rPr lang="en-GB" dirty="0"/>
              <a:t>Overview Session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1A10090-259C-445E-AB96-640E6AEC6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3636" y="1343033"/>
            <a:ext cx="10710863" cy="437215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700" b="0" dirty="0">
                <a:solidFill>
                  <a:schemeClr val="tx1"/>
                </a:solidFill>
              </a:rPr>
              <a:t>Introduction and Description of the goal of the session </a:t>
            </a: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700" dirty="0">
                <a:solidFill>
                  <a:schemeClr val="tx1"/>
                </a:solidFill>
              </a:rPr>
              <a:t>Learning Activity 1: </a:t>
            </a:r>
            <a:r>
              <a:rPr lang="en-GB" sz="2700" b="0" dirty="0" smtClean="0">
                <a:solidFill>
                  <a:schemeClr val="tx1"/>
                </a:solidFill>
              </a:rPr>
              <a:t>Understanding importance of focusing on specific groups of employees in organisations (lecture)</a:t>
            </a:r>
            <a:endParaRPr lang="en-GB" sz="2700" b="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700" dirty="0">
                <a:solidFill>
                  <a:schemeClr val="tx1"/>
                </a:solidFill>
              </a:rPr>
              <a:t>Learning Activity 2: </a:t>
            </a:r>
            <a:r>
              <a:rPr lang="en-GB" sz="2700" b="0" dirty="0" smtClean="0">
                <a:solidFill>
                  <a:schemeClr val="tx1"/>
                </a:solidFill>
              </a:rPr>
              <a:t>Getting to know the approaches from critical reflective practice and attentive counselling, with particular attention to organisational framework (lecture)</a:t>
            </a:r>
            <a:endParaRPr lang="en-GB" sz="2700" b="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700" dirty="0">
                <a:solidFill>
                  <a:schemeClr val="tx1"/>
                </a:solidFill>
              </a:rPr>
              <a:t>Learning Activity 3: </a:t>
            </a:r>
            <a:r>
              <a:rPr lang="en-GB" sz="2700" b="0" dirty="0" smtClean="0">
                <a:solidFill>
                  <a:schemeClr val="tx1"/>
                </a:solidFill>
              </a:rPr>
              <a:t>Apply knowledge focusing on selected example groups (independent reading, group work, lecture)</a:t>
            </a:r>
            <a:endParaRPr lang="en-GB" sz="2700" b="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700" dirty="0">
                <a:solidFill>
                  <a:schemeClr val="tx1"/>
                </a:solidFill>
              </a:rPr>
              <a:t>Learning Activity </a:t>
            </a:r>
            <a:r>
              <a:rPr lang="en-GB" sz="2700" dirty="0" smtClean="0">
                <a:solidFill>
                  <a:schemeClr val="tx1"/>
                </a:solidFill>
              </a:rPr>
              <a:t>4: </a:t>
            </a:r>
            <a:r>
              <a:rPr lang="en-GB" sz="2700" b="0" dirty="0" smtClean="0">
                <a:solidFill>
                  <a:schemeClr val="tx1"/>
                </a:solidFill>
              </a:rPr>
              <a:t>Deepen understanding by discussing and comparing cases, and relating to previous sessions and units</a:t>
            </a:r>
            <a:endParaRPr lang="en-GB" sz="2700" b="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700" b="0" dirty="0" smtClean="0">
                <a:solidFill>
                  <a:schemeClr val="tx1"/>
                </a:solidFill>
              </a:rPr>
              <a:t>Evaluation </a:t>
            </a:r>
            <a:r>
              <a:rPr lang="en-GB" sz="2700" b="0" dirty="0">
                <a:solidFill>
                  <a:schemeClr val="tx1"/>
                </a:solidFill>
              </a:rPr>
              <a:t>Level of learning </a:t>
            </a:r>
          </a:p>
          <a:p>
            <a:endParaRPr lang="en-GB" dirty="0"/>
          </a:p>
        </p:txBody>
      </p:sp>
      <p:sp>
        <p:nvSpPr>
          <p:cNvPr id="8" name="Lygiašonis trikampis 7">
            <a:extLst>
              <a:ext uri="{FF2B5EF4-FFF2-40B4-BE49-F238E27FC236}">
                <a16:creationId xmlns:a16="http://schemas.microsoft.com/office/drawing/2014/main" id="{B5D3202F-320C-4BF4-8D1F-52BBFD5B6032}"/>
              </a:ext>
            </a:extLst>
          </p:cNvPr>
          <p:cNvSpPr/>
          <p:nvPr/>
        </p:nvSpPr>
        <p:spPr>
          <a:xfrm>
            <a:off x="838200" y="1553849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0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2408465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lt-LT" dirty="0" err="1"/>
              <a:t>Introduction</a:t>
            </a:r>
            <a:r>
              <a:rPr lang="lt-LT" dirty="0"/>
              <a:t> – </a:t>
            </a:r>
            <a:r>
              <a:rPr lang="lt-LT" dirty="0" err="1"/>
              <a:t>Goal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session</a:t>
            </a:r>
            <a:endParaRPr lang="lt-LT" dirty="0"/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8F693401-C268-4684-864A-232E139D9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725" y="3152525"/>
            <a:ext cx="10907670" cy="2597486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Students will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Develop an understanding for the necessity of CGC for specific groups within </a:t>
            </a:r>
            <a:r>
              <a:rPr lang="en-US" sz="2000" dirty="0" err="1" smtClean="0">
                <a:solidFill>
                  <a:schemeClr val="tx1"/>
                </a:solidFill>
              </a:rPr>
              <a:t>organisations</a:t>
            </a:r>
            <a:r>
              <a:rPr lang="en-US" sz="2000" dirty="0" smtClean="0">
                <a:solidFill>
                  <a:schemeClr val="tx1"/>
                </a:solidFill>
              </a:rPr>
              <a:t> for economic as well as ethical reasons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Have a basic understanding of the particular importance of professional attitudes in working with specific groups, to reflect on their own position and attend to specific needs and experiences – as well as individual trajectories and aspirations under organizational constraints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Be able to apply their knowledge and professional approach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en-US" sz="2000" dirty="0" smtClean="0">
                <a:solidFill>
                  <a:schemeClr val="tx1"/>
                </a:solidFill>
              </a:rPr>
              <a:t>to concrete examples</a:t>
            </a:r>
            <a:endParaRPr lang="lt-LT" sz="2000" dirty="0">
              <a:solidFill>
                <a:schemeClr val="tx1"/>
              </a:solidFill>
            </a:endParaRPr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3570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6" y="2524107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 </a:t>
            </a:r>
            <a:endParaRPr lang="lt-LT" dirty="0"/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8F693401-C268-4684-864A-232E139D9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5" y="1587944"/>
            <a:ext cx="8630594" cy="4285634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Let us think about: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b="1" u="sng" dirty="0" smtClean="0">
                <a:solidFill>
                  <a:schemeClr val="tx1"/>
                </a:solidFill>
              </a:rPr>
              <a:t>Reflecting on homework: What were the main points of the previous session (4.1.)? </a:t>
            </a:r>
          </a:p>
          <a:p>
            <a:pPr marL="342900" indent="-342900">
              <a:buFontTx/>
              <a:buChar char="-"/>
            </a:pPr>
            <a:endParaRPr lang="en-US" sz="2000" b="1" u="sng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b="1" u="sng" dirty="0" smtClean="0">
                <a:solidFill>
                  <a:schemeClr val="tx1"/>
                </a:solidFill>
              </a:rPr>
              <a:t>Reflecting on these points: </a:t>
            </a:r>
            <a:r>
              <a:rPr lang="en-US" sz="2000" b="1" dirty="0" smtClean="0">
                <a:solidFill>
                  <a:schemeClr val="tx1"/>
                </a:solidFill>
              </a:rPr>
              <a:t>What specific groups do we expect to need particular focus in HRD and CGD?</a:t>
            </a:r>
          </a:p>
          <a:p>
            <a:pPr marL="342900" indent="-342900">
              <a:buFontTx/>
              <a:buChar char="-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chemeClr val="tx1"/>
                </a:solidFill>
              </a:rPr>
              <a:t>What difficulties do we expect to encounter? What opportunities may there be?</a:t>
            </a:r>
          </a:p>
          <a:p>
            <a:pPr marL="342900" indent="-342900">
              <a:buFontTx/>
              <a:buChar char="-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chemeClr val="tx1"/>
                </a:solidFill>
              </a:rPr>
              <a:t>What groups/categories do we ourselves belong to? How does our own position impact on our approach?</a:t>
            </a:r>
            <a:endParaRPr lang="lt-LT" sz="2000" b="1" dirty="0">
              <a:solidFill>
                <a:schemeClr val="tx1"/>
              </a:solidFill>
            </a:endParaRPr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59929F-08DC-5B4C-9544-A33339D9A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6" r="11982"/>
          <a:stretch/>
        </p:blipFill>
        <p:spPr>
          <a:xfrm>
            <a:off x="9192169" y="2426897"/>
            <a:ext cx="2753228" cy="2639373"/>
          </a:xfrm>
          <a:prstGeom prst="rect">
            <a:avLst/>
          </a:prstGeom>
        </p:spPr>
      </p:pic>
      <p:sp>
        <p:nvSpPr>
          <p:cNvPr id="6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 txBox="1">
            <a:spLocks/>
          </p:cNvSpPr>
          <p:nvPr/>
        </p:nvSpPr>
        <p:spPr>
          <a:xfrm>
            <a:off x="365125" y="389998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/>
                <a:ea typeface="+mj-ea"/>
                <a:cs typeface="+mj-cs"/>
              </a:rPr>
              <a:t>To begin with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Extrabold"/>
              <a:ea typeface="+mj-ea"/>
              <a:cs typeface="+mj-cs"/>
            </a:endParaRPr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GHAj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uoooqCwooooAKKKKACiiigAoorG1jWbu01aDTbHSjfzSwNOf9IWMKqsB3HPUVE5qCvI1pUZ1ZcsfzS/M2aKwf7U8R/8AQq/+VCP/AAo/tTxH/wBCr/5UI/8ACs/rEOz+5/5G31Kp3j/4FH/M3qKwf7U8R/8AQq/+VCP/AAo/tTxH/wBCr/5UI/8ACj6xDs/uf+QfUqneP/gUf8zeorB/tTxH/wBCr/5UI/8ACj+1fEf/AEKv/lQj/wAKPrEOz+5/5B9Sqd4/+BR/zN6isH+1PEf/AEKv/lQj/wAKP7U8R/8AQq/+VCP/AAo+sQ7P7n/kH1Kp3j/4FH/M3qKwf7U8R/8AQq/+VCP/AAo/tTxH/wBCr/5UI/8ACj6xDs/uf+QfUqneP/gUf8zeorB/tTxH/wBCr/5UI/8ACj+1PEf/AEKp/wDBhH/hR9Yh2f3P/IPqVTvH/wACj/mb1FYP9qeI/wDoVf8AyoR/4Uf2p4j/AOhV/wDKhH/hR9Yh2f3P/IPqVTvH/wACj/mb1FYP9qeI/wDoVf8AyoR/4Uf2p4j/AOhVP/gwj/wo+sQ7P7n/AJB9Sqd4/wDgUf8AM3qKydC1e41C9vbO8002M9oIyy+eJNwcEjkD2rWrSE1NXRhVpSpS5Zb/AH769AoooqzMKKKKACiiigAooooAKKKKACiiigAooooAKKKyNd1e4sL6ysrPTTfT3YcqvniMKEAJ5I96ic1BXkaUqUqsuWO/3ba9TXorB/tTxH/0Kv8A5UI/8KP7U8R/9Cr/AOVCP/Cs/rEOz+5/5G/1Kp3j/wCBR/zN6isH+1PEf/Qq/wDlQj/wo/tTxH/0Kv8A5UI/8KPrEOz+5/5B9Sqd4/8AgUf8zeorB/tTxH/0Kv8A5UI/8KP7U8R/9Cr/AOVCP/Cj6xDs/uf+QfUqneP/AIFH/M3qKwf7U8R/9Cr/AOVCP/Cj+1PEf/Qq/wDlQj/wo+sQ7P7n/kH1Kp3j/wCBR/zN6isH+1PEf/Qq/wDlQj/wo/tTxH/0Kp/8GEf+FH1iHZ/c/wDIPqVTvH/wKP8Amb1FYP8AaniP/oVT/wCDCP8Awo/tTxH/ANCr/wCVCP8Awo+sQ7P7n/kH1Kp3j/4FH/M3qKwf7U8R/wDQqn/wYR/4Uf2p4j/6FX/yoR/4UfWIdn9z/wAg+pVO8f8AwKP+ZvUVg/2p4j/6FX/yoR/4Uf2p4j/6FX/yoR/4UfWIdn9z/wAg+pVO8f8AwKP+ZvUVjaNrN3d6tPpt9pRsJooFm/4+FkDKxI7DjpWzWkJqavExq0ZUpcst/VP8goooqzIKKKKACiiigAooooAKKKKACiiigAooooAKKKKACiiigArBuP8AkoNn/wBgyX/0Ylb1YNx/yUGz/wCwZL/6MSsK+y9V+Z14T4pf4Zfkb1FFFbnIVJdSsYtZt9Ikm23tzC80UexvmRCAxzjAwWHBNZWkeJvt13Fay2X2eaWSVPKMuZIti7v3ilRtJ7YyPQmugrnL+w8Mw/bvOYyXNrD9ruAt25uEjCsAc7twUjeAMgHmgCO38WtcabPqkOmMbG3RRIxnAcysisEVcYIy6jJI6+1S3XiK9s9WttLutJjFzNA85WK4Z+FbAVfk5Y++0e9Z0Nz4TuJrm3tdOuJJQ4sZbOPKLLiElTsLBSNikBj3XHaoLfV/DfmWs5s9WhlGntdI0t4RIbc7m5/e5f7hOOce1MRpWnixpjY77KCJbksHc3J2xMMfujlB+95+4cdOCaLTxcbm0j1BdMZdPaSOB5TMN6yuqsBsxyoLqpOffGKzrTUfCMk0EElvfxySSSS7Z5XcPJGqP85DlXbBTbknpjgjFWUl8Iw3ZCWkqvb29vNsG/y8OFjQ7c7S6qyZOMgMvNFgLmk+LrbUNNmu1s5YpILA3k0DsN0ZGf3Z/AAg9CCDUnhrxMusXCwmz8jMTy+Ysu+NlXZyrYGR+8x04KkUl5H4c0vWbexms1iuNUtGtfMAOxoYV+4xzxwxx3PrWXLrHhnWLW2v/sOpS28FriSWMtGLeB2K4kAcEg7M4w2AM0ATWXj7TLpbWVIH8ia5lhklEisIVUKUkbH8LB0+m7noadZ+OLWd2jewmhcmLygzjEodFZiD6ruAI9we9VrbV/B95dTONNYOIzaMdilWjy6FSFYgfcYYYA4xUmot4W0/TbNxok1xDDDHfwrEoLRLtWJW+ZhztKrjNAElv47sXWQ3FnPb7GBGWB3x+T5jOvrt+6R6kHvW3oepyag00dxBBbzRhHMKXHmOiuMrvGBg/TI96y9Oi8NX1/Fpy6SUu7J3lMMqfNbHYseWwSMMhAHUEA+lbGlaPp+ltI1lC6GRVQl5XfCrnao3E4AycAetAy/RRRSAwdH/AORy17/rnbf+gtW9WDo//I5a9/1ztv8A0Fq3qxofC/V/mzrxn8Rf4Y/+koKKKK2OQKKKKACiiigAooooAKKKKACiiigAooooAKwdX/5HTQf+uVz/AOgrW9WFq/8AyOmg/wDXK5/9BWsa/wAK9V+aOvB/xH/hl/6SzdooorY5Cu19ZrqMemtdQi9kiaZLcuN7RqQCwHXAJAz71jXvi/S7SwtL6WO68m6jWVdseSqF1TJGe27Jx2BreMMJuFuDDGZlUoshUbgpOSM9ccDisi18MaZbyRvm5lEJXyEkl3LCobcEUf3c9jnoBRoBDceLLKKWUJaXc8MCPJPNGFKxor7C/XJGQTwDxVV/HWmCCSdbeV0S5e34nhzlA5YkF/l4jbAbBPGKsQ+DNFhjEMJvIrfa6PAtwdkiM5co3fbknjPTjpSXvh3QrXTZ5NReaXT4WluWjnfckW4PvIAGcYdvXHGKegtRH8XW32S/uoNOvJ4rIBpQGjV8EA52MwYDkdQM9qk1DxZYWD3kNzbXQuLO0W6lhRVZsEgFFwcFxuUkDswrMuT4dE5GoPrckl1YvGpuIJPkgXaX52jHRSSc9fenSQ+DdRnjuZN8d3d3xj3ujRztKyBtjZGduzaQDx932oA0ZPFlk0wisbS6vyQzZg24KLGkhYbmGeJF465zRqXi7S7KfT4yJJlv4UmhdGUZRmVRhWILHLDhQTisTyPCjXs7Wv8AbdrPLezLIlvFKhaV418xANvA2oCcYx171e1CHwzezRh3vora0RbMtCjrbFRIoEZfGDhwo4PHPPWgC7e+LdPtrG2ujDcOtzGZIx8q4AkVPmYkBRlhyTjFEni3TYdQisbiO4ikkdo9xAKK6xo+0sDjnzFAPQnj0pNO0PS7i2a50++vxFIrxQssvEcZfLKgIxtLDvnIAxxTk8H6ElnJaC3kMLwtCVMp+6VReD2OIkwexGaNA1Ki+OtMdLl47eZhbtErZliU5kCEZBbKr84yzYHvWtpetRahqdzYx20sb2yqZC7p1Kg4ADEkYb72NpwcGq9p4Ys7OGeGzvtRginC7kWYEDCquRlT1CgH8am0zw/Y6fd29xC9wxtrf7PbpJJuWKP5cgcZ52jqTRoPU1qKKKQGDbf8lBvf+wZD/wCjHrerBtv+SgXv/YNh/wDRj1vVhQ2fq/zOvGfFH/DH8gooorc5AooooAKKKKACiiigAooooAKKKKACiiigAooooAKKKKACsG4/5KDZ/wDYMl/9GJW9WDcf8lBs/wDsGS/+jErCvsvVfmdeE+KX+GX5G9RRS1ucglU7zTLG6S78y3jWS8tzbzzIoEjR4I27uvG449M1J9usvMjj+2W++U4jXzRlzz0HfofyNMl1PTYpoYZNQtElnJESNMoMhBwcDPPPFAFCLwxpceoWl+izC4tZZJUbf94uu0q3qOcgdjWXq+l+HdLS3+2X1zbxNYGxAVA4aFFbJJCkrgOSWyB610sl5p7xOHvLYoUUt+9GNr5Cnr0POD3rmtY8P+G2sNK0db+HT4baCRLGET8srAAEZbLgY6HIOcGmIqXVn4LjsLyFmvEsiXtT5MEnlxu7IG8squA29Acj+In1ptxpvgsmOH7ZcQXbuQblVYS53KgV2K4ADKgAbHKirOn6bo8elalOuv6a9ncXi3ElzFtG1vOEu1m3lTzwOBwe9DaDol9rQmh1yGS8dzdQxJIrcNL5udgPzL25HuOaYEt3H4b8QRaba3moXc8lwjx2kkgaF58bJGIO0A8KORgEE1TRfB8kEzWuqXa2bQNJeCFWMUkKySN8528AESDggkDHPFEHhLT20fT7KPXLeNoi8dnPaoFZpPlBIy7bnAjYHHqeBinQ+EdLSWT7Lq1n5VzZywINgZ1QNIWKMHxhfNweD0HSkAxtP8I2LJM9/dzLIyNF5aFwBKzOg/dpzuLHG7J7VuQ+GbI2At57u9uVNqtqrSsoZYgysF4UdCo7ZqraeHtNtJrxodUVYXntr4Qkrtt0jJYAc8Ix3EE9OcdK2U1rR3WFk1axZZ2KREXCnzGGMheeTyPzoAmhsbeLUrrUEUie5SNJD2ITdt/9CNWaqvqWmpBHcNqFosMis6SGZdrKoyxBzyB3PaiDUtOnjMkN/ayoFDlkmUgKSQD16EgjPtSGWqKq2GpadqDSLY39rdGM4kEMqvsPvg8VaoA5IalLYeM9aEel319vjt8/ZlU7cK3XJFX/APhIrr/oWNb/AO/af/FUaP8A8jlr3/XO2/8AQWrfrkpQm07Stq+3dnp4mrSjKKlTu+WPV/yowP8AhIrr/oWNb/79p/8AFUf8JFdf9Cxrf/ftP/iq3qWtPZ1P5/wRz+3o/wDPpfe/8zA/4SK6/wChX1v/AL9p/wDFVb0PWU1SW6h+xXVnNasokjuFAPzDI6E9q1KwNC/5GzxF/v2//oupfPCUbyvd+XZmi9jVpzahZpX3fdL9TeooorpOAKKKKACiiigDM1zWU0ua1g+xXV5NdFhHHbqCflGT1I7VU/4SK6/6FjW/+/af/FUa5/yNvh3/AHrn/wBF1vVzLnnOVpWs/wBEd79jSpwvC7avu+7X6GD/AMJFdf8AQsa3/wB+0/8AiqP+Eiuv+hY1v/v2n/xVb1FV7Op/P+CM/b0f+fS+9/5mD/wkV1/0LGt/9+0/+Kqh/aMt/wCNdGEml31jsiuMfaVUbsqOmCa66sDV/wDkdNB/65XP/oK1nVhNJXlfVdu6OjDVaUpSUadnyy6v+V+ZvUtJVNtNhbWf7W865877Mbby/OPk7S27ds6bs/xdccV1nmDX1nSUtYrptTsxBMjSRSGZdrqv3mBzyB39Kkh1LT5hEYr23cSo0keJB86r95h6gZGT2zXDn4d3Asfsy6nEVit3htlKMoi3ofMwQc/M53cdBWrJ4VvJ76DUri/X7RbKscUBZpYjGdwkV2cb23Bz37L1xT0FqdDa6tpl1CZrfULaWMKzllkBAVcbj9Bkc+9Vb3WdFktryA6xp6GNTHNvdXEZJ2/MpPPJxj8KxF8M6ulu8a6haZkt5rMRyNJItvC+zARj8zFdpIDf3sZwKguvBczSTtb6oju0pmCSSuvlD7QJhsKnKZAwSO4UjvRoGpatdL0RNMZW12F4reGe3kZXVUiF0EwAM/IMbdq571Tt/Dfhe4kMFvrYbbKY7SOO4AMFwcMSMH52zEDtbONpHSn3vgua9uZ7k6lCkd0UkuIxukDtGiCIlicnawc5PJyPSn23hLdZRWt5qEPlwXr3EciXDsyswk2lQxxGylwQF44oAkvrHQNR1BbdNbsXuxevqHkyKkoyY9h+XI4AGc9jTLbStFvbqSzh8Qw3MDR3ECWqbSR5+WZSQfmx8xAIyPXirFn4avI9NWzl1OBrj+zvsdw6IVyGlLuwGeMqSB6E1CfDNwbXUoLTUre3e4ujdafMszv5D79w/dk7RgEg7euaAOisbrS7ayjtob618q2tlPEi/LGPlDH0GVIz0yDVp7q2R3RriJWRlVgWGVZvug+57etcbc+CXxctY6siSvbmzETqDGsGwKinA3ZDKGPOMluOa0bnRtYuLyS4kuNOj+0S2884UOdjwnKhc9QcLnPTnrQM17vW9HtE33OqWcK+a0OWlAHmDgp/vDI4pZNZ0mN4Uk1O0VpyREDKPnIO3j8ePrxWFpnhKawh8hdUadHura8l81BkzRvucjaBwwA65OR1NMfwpfJFf28N5amHUo2iuWkRt8amWRwUx1OJCMHuAfajQWp09ve2dxt8i6gl3M6rscHLIcOPqDwfSp65jQ/Csmla3DfQ3qmAC4aeDZ96WR8iRT2O3Ab1wD6109IZg23/ACUC9/7BsP8A6Met6sG2/wCSgXv/AGDYf/Rj1vVhQ2fq/wAzrxnxR/wx/IKKKK3OQKKKKACiiigAooooAKKKKACiiigAooooAKKKKACiiigArBuP+Sg2f/YMl/8ARiVvVg3H/JQbP/sGS/8AoxKwr7L1X5nXhPil/hl+RvVUlsFk1i11I3V2jW8TxiBJcQyb8fMy92GOD2yat0Vuchw9t4FkRFt5r1ZITdm8aTnzYpcSBdjf3V3KwB6EN60618KavFp81nNcafO17Ckd1PtZTEVkdy0a4Oc78gEjB55rtqWncVjgl8BzLdGY6hEUMkwZSp+aEA/Zk/7ZsSfxNXV8P6zJeWFzcNaR/Z9ONi6w3cgUjjDEbPm/3Tj607xFomr3Gg2FpJdSavPDfmeaTyoUZoyJMLsb5Dt3KOeuM9arL4d1R9WaaW3Q2U11FIsDSgi3jVwZFx0PmfeIHTGKAFtvC2qJNZagz6d9qsooIVgjZvKkEccib2bbkP8AvMg7TjA65q74Y0PV9N1p7/UbxLkzRIsjLcMPmVcfc2hW7fNwfaksfD9xZ+GbSwtreGCdL9Z5RGwAKiYtnPf5cfyrEg8H6sNLOmXccN3bxafAlqZZdzRyeYGkQ57D5sN3DY7UAT2vgnUrR4XttStV+yvJPaqVOIpZUdZG/ElCP+BetO/4QO5hi8m01RP9Fim/s+WSMb4pJAm7cFABQlWyO4c96S58L30lxq8ENrHDHc30MkMjRxNGIVkjJXAO8gBT8p49Krr4T14acbFWAt/sjS7ftHJvNpjGPSMr8w9DgdqdwLcvgrUJGa4Gqwm4kjSGWJo8xGKMIY16biN0YyCcYd6troWuya1bald3UJ8uSYCFLp18uNzEQoIQbwCjfKQOo54rMfwxrTQ3ogjMF1LqMjeczRqGt5XkV8MvzEiN8gN3UAU6x8NaxaXNpcyW63d5DdeWjyOjwrbIURGYMdwfYm4Feckg9aAIf+Fe3y6almuoW7Lb27Q2i4ZRFvjIk57ZkIPsBWhf+D766c3iXccF6Y4ISXlaYPEsjM6MxALZyCDjgj0zXbHrSUrsLFHSLBrGS/ZmQ/arx7hdoxgMBgH34q9RRSGYOj/8jlr3/XO2/wDQWrerB0f/AJHLXv8Arnbf+gtW9WND4X6v82deM/iL/DH/ANJQUUUVscgVg6F/yNniL/ft/wD0XW9WDoX/ACNniL/ft/8A0XWFX4oev6M68P8Aw6v+H/26JvUUtMlkjiQvLIkajqzMABW5yDqKrXOoWFtHHJcXttCkv+rZ5QA/0PenSXtnHdR2sl3AlxIMpE0gDsPYdTRZhcnopizQtK0SyxtIv3kDAkfUVJQBga5/yNvh7/euP/Rdb1YOuf8AI2+Hf964/wDRdb1YUvjn6/ojrxH8Ol/h/wDbpBRRRW5yBWDq/wDyOmg/9crn/wBBWt6ub8T3AsfEmi30sNzJBGk6uYYWkKlguMgCsMQ7Qu+6/NHZgU5VWlu1L/0lnSUVg/8ACWaZ/wA++qf+AEv+FH/CWaZ/z76p/wCAEv8AhR9ZpfzIX1HE/wAj+43qqata3N5bxx2uozWDpPHI0kSqxdVbLRncOjDg9+azP+Es0z/n31T/AMAJf8KP+Es0z/n31T/wAl/wp/WaX8yD6jif5H9xjeKfC+tXutXd9ptxDEu1ZbVWkIxO6iKYn28oce5NQ3PhK/NpNYWtnbRuputt/wCaN88ckbqkTDGeNyA54AQYrf8A+Es0z/n31T/wAl/wo/4SzTP+ffVP/ACX/Cj6zS/mQvqGI/kf3GBYeENWs9VhuBJby28EpdoAQkdyC6kZUDCFQMgDgsuT14Wx8I3mn2Ngs1jZatstZYprdwkapK+3Emdvz4wRuPzYPFb3/CWaZ/z76p/4AS/4Uf8ACWaZ/wA++qf+AEv+FP61S/mQfUMR/IzmD4J1tWmkN3bzSvF5ZYnYz4hiX5nA3FWMbqVPTcG61sWui3A8VWeqJo0NhapbiMwxNCRGwdiT93PII+4QfWr/APwlmmf8++qf+AEv+FH/AAlmmf8APvqn/gBL/hS+s0v5kH1DEfyMx7jwpeR3Vzq0Oya8Oo+fHCrLGGi89JDufGWbC8Z4HI71HrHhnXNVvb69na3WPUYxazWe85jgUqV+cHBOQ54A/wBYeeK3P+Es0z/n31T/AMAJf8KP+Es0z/n31T/wAl/wo+s0v5kH1DEfyMk8KafqWnjUV1KZJ2kugYZQ2WkiWNFVmHZvl59+e9bVYP8Awlmmf8++qf8AgBL/AIUf8JZpn/Pvqn/gBL/hR9YpfzIf1DE/yP7jeorB/wCEs0z/AJ99U/8AACX/AAo/4SzTP+ffVP8AwAl/wo+sUv5kH1HE/wAj+4Lb/koF7/2DYf8A0Y9b1czoV2uo+Mr29ggukg+wRRhpoGjywdiQNw9xXTVOHacW13f5lY6LjOMXuox/IKKKK6DiCiiigAooooAKKKKACiiigAooooAKKKKACiiigAooooAK57W4tUg8T2uqWGm/bo0s5IHUTrGQS4I6/SuhorOpT51a9jahWdGXNa+jWvn6WMH+1vEP/Qqv/wCB0dH9reIf+hUf/wADo63qKj2Uv53+H+Rr9Yp/8+o/+Tf/ACRg/wBreIf+hUf/AMDo6P7W8Q/9Cq//AIHR1vUUeyl/O/w/yD6xT/59R/8AJv8A5Iwf7W8Q/wDQqv8A+B0dH9reIf8AoVX/APA6Ot6ij2Uv53+H+QfWKf8Az6j/AOTf/JGD/a3iH/oVH/8AA6Oj+1vEP/Qqv/4HR1vUUeyn/O/w/wAg+sU/+fUf/Jv/AJIwf7W8Q/8AQqP/AOB0dH9reIf+hVf/AMDo63qKPZS/nf4f5B9Yp/8APqP/AJN/8kYP9reIf+hVf/wOjo/tbxD/ANCq/wD4HR1vUUeyn/O/w/yD6xT/AOfUf/Jv/kjB/tbxD/0Kr/8AgdHR/a3iH/oVX/8AA6Ot6ij2Uv53+H+QfWKf/PqP/k3/AMkYP9reIf8AoVH/APA6Oj+1vEP/AEKj/wDgdHW9RR7KX87/AA/yD6xT/wCfUf8Ayb/5IwPDcOpNrWq6jqGn/YhcrCsaGVZD8gIPI+tb9FLWlOHJG1zKvVdWfNa2y08lbqJTZZI4o2klkSNFGWZmAAHuTVKLUhcalc6fb29yGgT5rh4iIg56KCfvHnPH51Hb6U02mG012ePVi0nmNvhCoD2AUdh75rS3cwv2JLzVFhktEt7O6vhdEFZLdQ0arx8zNnAHOfesnRlvP+E611o5IBaDyfNUqS7N5fGD0ArcvLyw022DXVxBawqMKGIUY9AP8K4AeONO0/xBrVxawyXi3LReWR8i/KmDnPPX2pOhUqzpqEev6M2p1qdOlWc5fZX/AKVE7i00to1u1utSvb1bnIKyuAI1OeE2gY69etJBoekw6YdMFlHJaFt5ilJkBb1O7Oa86vviLrUxItYbW1X/AHS5/M/4Vj3PivxFcE79WuFHohC/yr1oZTiJbtI8aWaUFsmz2ZtOsXgihextmih/1SNEpVPoMcU+SztZbhLmS1heaP7kjRgsv0PUV4vomq6pNr1gs2o3kitcxghpmII3D3re+Kl7e23iZFtry4hX7OpxHIVGcn0pPLJqqqfNurlLMYuk6nLs7Hosem2EeoPqEdlAl3INrzhAHYe5/Cq9potnZW93DYtcW32nO5lmZih55XcSAea8ft/EmvQHMer3f/ApN3861LPx94hgI8yWC5XuJIwD+YxVSyiuvhkmRHNaL+JNHXa5baraar4ehtL1L69V7grLejAYbOh2Adu+K6C61J7OSzhurG6drjCvJbxmSOJ+OCeoGe+K89/4TyG613SLu/smhW1Mu8xNuzuTHANegaRr+kaqMWN9FI//ADzJ2v8Akea8pYarTnU5o7P/ANtR7FTEUqlKjyy3j/7dI0FliaR40kRnQ4dQwJX6jtTqqDTbBdTOpLaxJeshRplGGI9/Xp3qpHNf6RplxPq07aiInyjW1viTZ/tKOpHt2pW7GdzWpaitJ4rq1iuYGLxSqGRsEZB9jUtIYZNGTWHD4msJ/F3/AAjdrieZIXkuJAfliK4wo9T6+lbdNprcSaewuTRk0lFIYuTRk0lFAC5NGTSUUALk0ZNJRQAuTRk0lFAC5NGTSUUALk0ZNJRQAtJRRQAUUUUAFFFFABRRRQAUUUUAFFFFABRRRQAUUUUAFFFFABRRRQAUUUUAFFFFABRRRQAUUUUAFFFFABRRRQAUUUUAFFFFAGF4p8V6Z4bmhTUob7y5hmOaKEMhPdc56j0rKj+J3hFutzeJ/vWp/oTXTa3pdlrOmTadqEXmQSj8VPZlPYivnzxl4bvfDOrNZ3Q3xNloJwPllX19j6iumjCnPR7mFWc4arY9r0zx34W1G+gsrXUXaedxHGrQOMsegzitvULG3vliW48wrFKsqhJCuWHTOOo9q+fvhwm/x5ow/wCnpT+WTXsXjDxjaaKGtbYLc32PuZ+WP/eP9Kp4aUpqFNXZP1iMYOVR2RvapqNlplqbm/uUhjHQseSfQDvXnviH4h3UxaHRovs8fTzpAC5+g6D9a47VdSvtUu2ur64eaQ9M9FHoB2FVK9vC5VTp61NX+B42JzOpU0p6L8TV0W1uPEvimysLy8lLXUuJJWbLBQCTjPfAr1LxB8NPDZ0KcadbNaXcURaOcSsSWAz82Tgg145az3Fpdw3lrKYbiBxJHIP4WFdXrXxG8R6ppD6c0dpaiVNks0IbeynqBk4XNeZmmCr1MRzRg5LTlt0/y11v/ke3lWPoU8NGPtFF3fMnf3tfT3lbS3+Zx0Tb41YjGRTqRQFAUcADilr6WmpKCUnd21Plq0oSqScFZXdvQv8Ah7/kP6f/ANfMf/oQrovi5/yNEf8A17J/Nq53w7/yH9P/AOvmP/0IV0Xxc/5GmP8A69k/m1ck/wDe4ejOiH+6y9UcdTZW2xs3XAp1IyhlKnkGuqqpOElB2dtPU56MoRqRlUV4pq68up7ToHw08NjQ4RqFu13dyxhpJzKwIYjPy4OABXk/iPTToniS+0tZmkFrLiOT+IqQCM++DXQaN8R/EemaQmnLHaXQiTZFNMG3qo6A4OGxXJ3M9xdXc13dSma4ncySuerMa+cyrB4iliFKUXFa81+v+eut/wDM+ozbHUKuGlH2im21y2+z+Huq2lvw0Ok0DxvrGmFY55Pt1uP4JT8wHs3X8816P4c8TaXriAWs3l3GPmgk4cfT1/CvEKdE0iSq8TMsgI2lDgg+2K9bE5bSrarRng4fMKtLR6o95vdO+039reR3lzby25xtjf5JFPVWU8H69a4L4k+P5LGObRtJ/d325knmVw3lLnGFI/iI/wC+fr0zdd8a+ILDQv7H+d9TcYluFjO6BMfdJ6F/ft9enmxguSSWgmJ7kocmvDhh+WT5nex7Uq/NH3Va52vwQyfHOSSSbSXJPfpXuFeI/BKKVPG4Z4pFH2SXkqQO1e3VjifjNsP8IUUUVzmwUUUUAFFFFABRRRQAUUUUAFFFFABRRRQAUUUUAFFFFABRRRQAUUUUAFFFFABRRRQAUUUUAFFFFABRRRQAUUUUAFFFFABRRRQAUUUUAFFFFABRRRQAUUUUAFFFFABRRUN/dW9jZTXl1II4IULux7AUAN1Ka4gsJpbS2N1cKhMcIYLvbsMnpWZrHh618QaIbXWIYlupY13yw5/dyAcFc9hk/UVZ0+0gnv8A+3g9yXuLdFjjl4EKdSAvYk8nNc/8RfFP9lwHTbCQfbZV+dx/yyU/+zGt6FKdWooQ3Ma1WFODlPY8x0zSr7w943W2nYCSCOeSKaM5Vwsb4ZT9R+BqAlmJZiWYnJJOSTV7T9SNvDLDNCLhWSQRFj80TupUsD7g8jvVAV9ThaDo81z5rE11Vs0FFFFdZyhRRRQAUUUUAX/Dv/If0/8A6+Y//QhXRfFz/kaY/wDr2X+bVzvh7/kYNO/6+Y//AEIV0Xxc/wCRpT/r2T+bVwz/AN7h6M7Yf7rL1Rx1FFFdxxBRRRQAUqMyOHRirA5BBwQaSigZc/tTUv8AoI3f/f5v8a6LwZ4zvNKuRb6hNLcWUjclmLNGfUeo9q5GisatCnVi4yWhrTrzpyUos+hoLiO4gSaGUSRSKGVlOQwpxIGMkDJwMnrXk3w98UNpNyun3shNhK3DH/lkx7/T1/OvUb6ytL9IRcxiQRSrNGQxBVh0IIr5TF4WWHqcstujPpsLiY4iHMt+pYoqlo9/JfxTGazltJoZmieN/bowPcEEHNXa5WrHSFFFFABRRRQAUUUUAFFFFABRRRQAUUUUAFFFFABRRRQAUUUUAFFFFABRRRQAUUUUAFFFFABRRRQAUUUUAFFFFABRRRQAUUUUAFFFFABRRRQAUUUUAFFFFABRRRQAVRn+3y6wlubeE6YIC0rvgl5CeFA9BjJz6ip7+7t7KAS3M6wqzrGrN/eY4UfnUWiWH9mabHaNcyXLqWaSaQ/M7Ekk+3XpTWwit4s1qLQtHkvGw0p+SFD/ABOen4DrXiF3cTXVzJc3EhkllYs7HuTW98QNb/tnXXET5tbbMcPofVvxP9K52vqcuwnsKd38TPmsfifbVLLZHR6ToFjqEGnst5crJdmYFTEuF8tdzYJbvxjOKkuPCUsdnqlzHcPILKTYmI+HCgF8nPBG73zg1z8d1dRoiR3EiKm/aA33dww2PqOtSNqWoMyM17cEopRSXPCkYI/EcV0OnVvpLT/g/wBIwU6VtYnQ3XhCC1uv32qAWhnEKTFAMnaxKnJwCGXHPHINQJ4ctUm8u8ubyEmK4k2+SpZRETkH5sZIHasePVtUjbcmoXCnzDL98/fIwW+uOKjfUL533vdzs2HXJck4f7w/HvSVOt1kNzpdIm7D4Ztj5DTX06pctBHDshDEPKm4bueAPzNOfwiy2i3AvQ4WHdMFT/Vvv2qPcEZIPsaxLfVdTtyxgv7mMsixnbIRlVGAPwHSo01C+jRkS8nVWQRkBzgqDkD6A80/Z1v5hc9L+U6G58IeXA8sN95nlLM0q7MFNjMqHr0YoeexrO8R6KukqmySWUCVoZHZVVd64yFAJPfuB2NUTqWoEyE3s+ZEaN/nPzKxyQfYkk1ZiXXtdWK3jW+1BYvuAAuF7dfwoSqRac5aA3TkrRjqReHf+Q/p/wD18x/+hCui+Ln/ACNMf/Xsv82p3h/wN4mTVLO6msFhijmR23yrnAOTxmtv4jeEtd1bW1vNPtUmiECof3qg5BPY/WuWdel9ajLmVrM6oUan1aS5Xe6PMaO9aWp6DrOm5N9pt1Co/iKEr+Y4rNzXoxlGSvF3PPlFxdmjb0bRIL7RbvUZ777N5DlFBA2k7Cwzkg84wMA9as6d4VkvPEF/paTSbLQf6wR53MSAoI7ZJ/IGue82XyPs/mN5W/fszxuxjP1xVu51fVLkBbjULmQAqRuc9R0P4VlKFW75Zf8AANYyp2V4mwnhNmsIroXR5gDzrs5icuFCn2IJ5/2SKff+EfsvnuL0yQr5xhkCcSCNNx78HIKkdsVhHVNSZ5GN9cFpFCud5+YA5AP0PNIdS1AxmP7bPsJdtu84y/3j+Peo9nW/mK56P8p0Vx4M8u4wl/vg8wIJRH6I7OMZ+8NnTvkVga1YiwvFiTzfLeNZEMm3JVhwflJH60wanqI6X1wP3om4kP8ArMY3fXHeo727ub2fz7ueSeXAXc5ycDoKunCqn70roicqbXuqzIDXp/wu8RG7tv7GvJMzwrmBieXQfw/Ufy+leYVPYXU9jew3ls2yWFgyn3qcXhliKbi9+heFxDoVFJbdT3PUor83dlcWl0kUMMh+1RSD5ZIyPXsQeR+NXUZXQOjBlYZVgcgj1qno19b6xpEN7GAY50+ZTzg9GU/rVfRG0/T5z4ctTMrWsIlRZDnMbMfunuAePbivj5RabT3R9UpJpNbM1aKKKkoKKKKACiiigAooooAKKKKACiiigAooooAKKKKACiiigAooooAKKKKACiiigAooooAKKKKACiiigAooooAKKKKACiiigAooooAKKKKACiiigAooooAKKKUdaAMueW2vtdGmzWLS/Y0S6EzfdSQkhQPU4yao/ELVjpXhuYxttnuP3MfqM9T+ArU0ZtSa1kbVFjSYzybETHyx7vkBI6nHP41yHxO0XXNUureWytvPtYIzhUYbtxPJx+VdeDhCVeKm7JHLi5TjRk4LU8zFFSXME9rIYrmGSGQfwyKVP61HX16aex8q1YKKKKYgooooAKs6ZYXmp3qWdhA8879FXt7n0FJptlc6jfw2NpGZJ5mCqP6/Svd/B3huz8O6cIYQJLlwDPPjlz6D0HtXFjMZHDx7tnZhMI68vI5/wr8ONPsVS41gi+uevl/8skP/ALN+PFdzBFFBEIoY0ijXgKi4A/AU+ivm6tepWd5u59BSowpK0EFFFFZGgEAgqcEHqDXKeJvAmi6wryQxCxuj0lhXAJ/2l6Guroq6dWdN80HYipThUVpK589eJfD+peH7z7PfxfK3+rlXlJB7H+lZNfR+s6bZ6tp8ljfQiWFx+KnsQexrwjxboNz4e1Z7OfLxt80MuOJF/wAfWvosDjlXXLL4vzPBxmDdF80fhMeiiivROAKKKKACiilUMzBVUsx6ADJNAzvfhDq2y5n0eVvlkHmw5/vD7w/Ln8K7vWZbm1WC6s7FbqTzkjlwPnETH5iPpwcfWvMPCPh3xGNUtdQgsWgWKQNunOwEdxjr0z2r1ydGeGSNHMbMpAYdVJHWvlszVNV+aDTvufSZc5ujyyVrbD6SqmjJeRaXbQ6hMk93HGFmkQ8Mw71brzWegFFFFABRRRQAUUUUAFFFFABRRRQAUUUUAFFFFABRRRQAUUUUAFFFFABRRRQAUUUUAFFVNX1Kx0mxa91CcQW6sFLkE4J6dKxP+E98Jf8AQYT/AL9P/hWM69Km7Tkk/NnTSweIrR5qdNyXkmzpqK5n/hPfCX/QYT/v0/8AhR/wnvhL/oMJ/wB+n/wqfreH/nX3o1/szGf8+pf+Av8AyOmormf+E98Jf9BhP+/T/wCFH/Ce+Ev+gwn/AH6f/Cj63Q/nX3oP7Mxn/PqX/gL/AMjpqK5n/hPfCX/QYT/v0/8AhR/wnvhL/oMJ/wB+n/wo+t0P5196D+zMZ/z6l/4C/wDI6aiuZ/4T3wl/0GE/79P/AIUf8J74S/6DCf8Afp/8KPreH/nX3oP7Mxn/AD6l/wCAv/I6aiuZ/wCE98Jf9BhP+/T/AOFH/Ce+Ev8AoMJ/36f/AAo+t4f+dfeg/szGf8+pf+Av/I6aiucg8ceFp544YtWRpJGCqPLfkk4A6V0hrSnVhU+CSfoYVsNWoNKrBxv3VhKKKK0MAooooAKqayN2lXMQvEs2ljMaTseEZuAfrk1brL8QDTpvsNjqPmH7Rdp5Kr/FInzjPt8tNbiexetYxaWUUTSM4giCl2OSdo5J/KvHl8Ya7BqVxcW98/lySs4ik+ZACeAAen4V6p4sufsvhrUbgHBW3YD6kY/rXhQ6V7eUUIzjOU1c8fNK0oSjGLsd9beP7W8iEGvaNFOndowG/wDHW/xqX+yPA2u86dfmwnbpGW28/wC639DXnlFei8BGLvSk4+m33HAsbKWlRKXrv952GqfD3WbYF7OSG9j6jadrEfQ8frXL31jeWMnl3lrNbt6SIRVrS9e1jTCPseoTIo/gLbl/I8V1Nj8RJZI/I1nS4LuM9SnGf+AnIpXxdPdKa+5/5BbC1Nm4v70cJRXof2fwBr3MMp0y4btny+foflqpffDm/wAq2m30F3CxGM/K2P1Bqo4+ne1S8X5ieCqWvC0l5HQ/BzQVt9PfXLhP31xlIMj7sY6n8T+gr0KobC2jsrGC0hGI4Y1jX6AYqavnMRWdao5s9+hSVKmooKKwk8SRNtnNjciwebyVuyRtLZxnHXGe9KfEUa372zWNxsFybUTBl2tJjIGM559az5JF88TcorATxFJtvnl0m5iWxUmcmRDtIXcBwe4qzBrlvJrKaYYpEd7cTByRtwRnH1x/KjkkHOjWorDtfElrcaTeaisEwS2k8sISMyE4xj65FTxa3BJa6fOIZP8ATZvJCkjMbc5B+mDRyS7Bzo1a534haCuu+HpY0UG6gBlt275HVfxH9K6KinTqOnJSjugqQU4uL6nzJ9cg0V6FrXw+1C58SXslvJBb2Lyl42Y5OG5IAHoc0v8Awj/gvQ/m1fVPtky9Yg3f/dXn8zX0v9oUbLl1fZanzywNW75tF3eh5/DHJNII4Y3lc9FRSSfwFdHpXgfxBfYZ7dbSM/xTnB/75HNbU3jvTdPjMPh/RY4x03uAg/Icn8TXOar4t1/UsrNfPFGf4IPkH6c/rS9piqnwxUV56v7g5MNT+KTk/LRHSr4R8M6Mok17WRI46xK23P4DLGhvGXh3SVMegaKrMOPMZQgP48sa8+bLMWYkk9STk0lP6jz/AMaTl+C+5B9c5P4UVH8X950eq+NvEF/lRdC1jP8ADANv69a9H8AXz6h4VtJZHLyoDE7E5JKnv+GK8Vr034OXG7TL+1J/1cyuP+BD/wCtXLmeGhHD3grWZ05diJyr++73R1GlQ2Vnqmo20FyzzzyC8khb/lnuG3I9iVNadZk81jb+JrWNrdvtt5buqzDpsjIbaf8AvrNadfOs95BRRRSGFFMuGKW8rr1VCR9cV4gfiP4ryf8ATIP/AAHWuLF46nhbc99ex6uW5PXzFSdJr3bb+fyPcqK8N/4WP4r/AOfyD/wHWk/4WR4r/wCfuD/wHWuP+3MP2f8AXzPU/wBUcd/NH73/AJHudFeGf8LI8V/8/cH/AIDrS/8ACx/Ff/P3B/4DrR/bmH7P+vmH+qOO/mj97/yPcqK8M/4WP4r/AOfyD/wHWj/hY/iv/n7g/wDAdaP7cw/Z/wBfMP8AVHHd4/e/8j3OivDP+Fj+K/8An8g/8B1o/wCFj+K/+fyD/wAB1o/tzDdn/XzD/VHHfzR+9/5HudFeG/8ACyPFf/P5B/4DrSf8LI8V/wDP5B/4DrR/bmH7P+vmH+qOO/mj97/yPc6K8N/4WR4r/wCfyD/wHWvXPB19cal4YsL+7YNPNFuchcAnJ7V1YTMaWKk4wT0PPzHJMRl9NVKrVm7af8Ma1FAYNnaQcHBwehorvPGCiiigAooooAKKKKAOP+Mf/Iiz/wDXeL/0KvDa9y+Mf/Iiz/8AXeL/ANCrw018jnn+8r0/zP0vhH/cH/if5IunS75bT7SYf3ewSY3ru2f3tuc498VJLoupRTJC1tl3LKNrqwBUZIJBwMDk5qy2qWZZrwRz/bHtRblOPLHyBC2c5+6OmOverVz4htrqSZZbZ44pWmV/JVVJRwMMfVwQPqOK4eSj1Z7DrYq6tH1/q+v6mMNNvDO8EcayukRlbynVwEAyTkHFJ/Z955cEn2dtlwjyRNxh1XO4/hg1sxa9ZWJRrCySSXbGsjyxCMOqkn7qnqcgH/dpkOu2katbi3la1FvJHCCRujc7wrD2w+D649qXs6P8w/b4npD+v+HsZb6XexwPNJEsaJ13yKpPAbgE5PBB49adDpOoS3EECwbZLiMSQh3Vd6k4GMn9K0f7XsZfPF0txJDIqgQFFIDBFXeGJyp4zx1wAaWbxBDcXlpcS2axm0uxJGIu8fHynJ6/KuMcdafs6P8AML22J/l/q3r33M0aTfGURiFTkMdwkUoAuMktnAAyO9JNpd/FHPI9s3lwBGkcEFQrfdOR1Bx1FW7XVLYad/Z9xHKI3SRXdMZXLqykA9eV5HvUw12KCBbe2hkeFFjjxJj96g8zeGA6Z8w49MVKhR7lOriU9I/8Nf1/rcym0+8VLlzbvtttvnH+5u6ZqK4hkt5TFMhRwASD6EAj9CK6CbxBZ+ZPFDYk2ty7mbzDmTaV2qBg4yAM896y9ZuLS6mW4tzP5jIiuroABtQLwQeelKpCml7srl0a1aUkqkbL/hv+D+AzQf8AkOWH/XzH/wChCvo7VTjTbw+kMn/oJr5s02dbXUba5dSVilSQgdSAQa9Uvvino1xZXEK6ffBpI2QE7eCQR616uUYqlRpzVSVrnzfEuX4nFVqUqMLpXv8Aehnww8c/ali0XWZv3+AtvcMfv+isfX0PevSq+XBkYx1FewfCvxlNqe3RNS3yXSITDPjO9R2b3Hr3rpyrM+a1Gq9ej/Q4eIsgVO+Kw606rt5r9T0KiiivoT4kKztQuEXWtMtWsfPMvmusxH+oKr16dTnFaNVphff2jbmF4hZhH89WHzluNmPbrmmgZifEyTy/B13j+NkX/wAeH+FeN16/8VP+RRk/67R/zryCvpcnX7h+v+R87mr/AH69Aooor1TzAooooAD710vw4ubxfFunWsV1MkMk3zxhztYAE4I/Cuard8ASiHxppTtwPPC/mCP61jiFelL0ZtQdqsfVHv1GARjtWd4lnubTRprq1bbJDtkPGcqCNw/LNc9P4hv2mvlgkAS4ZU047R1DhGPv1zXyUYOSuj6eU1F2ZdTw/f8A2WPSmvIDpkc4lGEPmlQ24Jnp171c07Qbe31K61C4jjmnkuWmibn92CB26Z96zbm+1aS31bUIdQWBNOlaNIPKUh9gGSxPPPtVW917VP7YMdvM6Fvs3lQGEGMmRcsGc9O+K0tN9TO8V0NufRppLfXIxMgOo/cJB+T5AvP5VU1Hw5c3DySw3ccUvlQpG+D8u1Sr/mGNQyazfv4kn0dZvJRrtUScoMIuwMUHqxOetFlq18bzVJZZ7qRLR59kQtx5RCDIBfrn2pJTQ7xZM/hmRt1ut0IrRrxbgiPIcKqAKAfXIzTf+Eev7dVW0vInWG9+1Q/aMk8rhg2OvJzTbW91W3/se7uNQW6j1Fwrw+WFCblJBUjnjvmqnhzXNTuLkedO9wgt5ZpkeEIF2khdhH3s45p+/bcXuX2OvtPtAt0+1mIzY+cxghfwzzUtcvHc6sPC82uvqe5pLVpUhES7IyemD14960/DUt1NYGS7e6d2II+0QrGeg6beo96zlG2pqpX0PP8A403d7Dq9pBFdzx28lvuaNXIUkMRnivOa7342yhvElnEOsdqM/ixrgq+nwCSw8T5vGu9eQUUUV2HKFFFFABXefBuTGpahF2aFW/Jv/r1wddt8Hv8AkPXf/Xr/AOzCuLMFfDTOzAO2IieiajcXMOoadHDZiaOaVkmkxkwrsJB9skAVeqlqS6i1zYGxdViW4zdg4+aPaeB+OKu18kz6kKKKKQEd3/x6T/8AXNv5V8xHqfrX07d/8ek//XNv5V8xHqfrXzef70/n+h95wZ8Nb/t39Ta0m3zpaz2+mpqE73PlSKys3lpgEcA8ZJPPtWpPpukpZzxRiFwvnFWAJlwsu0OGzgqo6juBmuTjkkjz5bumRg7WxkVt2vh6adbXy7sgyiLIMTAKJAcbT/EeOQK8mjLmVlG59JiafJLmlUsr36l2bRfOuWja1gsrO3ugrOY3DGLDHfvPDAqpPHqKSfTNLK3jKIliujEbOZHJSFmD5XJ6ruXac/Wqtvoc9zvi+23CLHIsSLLA4wWUn5hn5F461EdDfy7fddOqyQC4dmhby0TbuOG/iPsO9W0/5Py9DFNXt7Xbyfr/AF9xpvptna3ckTaeWlE00QxE0ojKiPBZQckcsPx71BJo9vDp1ykxtTqQd5o41Y8xo2CoHcEBz1z8oqraaRJKDcW+oStbmIyCSOJi5IdUK7Qc5ywP0om8PXcb2oF1FIZrh7cspOI9pI3E+hAY/gaHd6qARai0nV/B9Nf+HRdNtp91OsctrbWsX2W2kZ4gVwZHQMeT6E062srdp9+oaPHbCK5KJEAyecgRyQcnnG1fmHrWTPo9xHb383nKy2kxhxzmQKcFh7DK/mKsXOgagt+1r9qWYqyJFJuO1gxI4z0wVII9qE5Xvyf1qNqFmva/n2Xn5/1qXYNH0+IWd7IYnsCss5eRyokTKhEYjodxIOPQ1Q1zSDZ2SPBC8qLPKGnRSVaPCFCT0HDfrTLPSYrxbj7LfzTxW6gvstmJJLY4XPTvmsoyyANGJH2dCu44P4VnUlFR1ja5vRhN1Lqpe26aa9Pnr+RHX0H8Ov8AkR9J/wCuH9TXz5Xo3hr4hy6VoVnpy6FNOII9vmCQgNz1+7XXlGIp0KspVHZWPM4mwNfGYeEKKu077pdH3JNR8W3Xhv4kaoG3TWEsy+dDnp8i/Mvof516jp17a6hZRXlnMs0Eq7kdf89a+d/FOpNq+v3epNbtbmdw3lE5K8Af0rY+Hfii+0LVEtkjkurO5cK9uvLbj/Evv/OunCZp7OvKEneLbt5anBmfD3t8JCpTVqkYq/nZfn5nu9FA5API+tFfTn5+FFFFABRRRQBx/wAY/wDkRZ/+u8X/AKFXhte7fFm3uLrwXPDbQyTSGaIhI1LHG70FeM/2JrP/AECb/wD8B2/wr5TO4SliFZdP8z9H4Uq04YFqUkvef5Iz6K0P7E1n/oE3/wD4Dt/hR/Yms/8AQJv/APwHb/CvH9lU/lZ9N9Yo/wAy+9GjGzJ4fguI44rYw7f9ZFG4uCWPIJ+bODyDxgVpwT2L6nfi4+yKv29YolFvGVdMSfJn+EE4G4dOK5v+xNZ/6BN9/wCA7f4Uf2HrP/QJvv8AwHb/AArqjUqRt7rOCdGhO96i1v27p9/6ualxFZW2jolvJbjUrXFxIpj3ZDnDJk8NtBTj/eq9O6TTa2YYomaOdUh8iCI4TD568Y6cjnpXO/2JrP8A0Cb7/wAB2/wo/sPWf+gTff8AgO3+FCnUX2GEqNF71E38u6f3afibEsflWTXFutt9iggilizDGwmYbd6sx+YNknj0HpWV4i+xpeLb2MYWCNAQxILMWG45Ptnb+FM/sPWf+gRff+A7f4Uf2JrP/QJvv/Adv8KibnJW5Wa0VSpy5nUT+78ddXv95n0Vof2JrP8A0Cb/AP8AAdv8KP7E1n/oE3//AIDt/hWHsp/ys6vrFH+ZfeiPQ1Da1YqwDA3MYIPQjcK+gtZ0/T10m+ZbC1BFvIQRCvHyn2rw3RNG1dNZsXfSr1VW4jJJgbAG4e1e/wCpwtc2F1bxkBpYnRSemSCBX0OS037KpzI+J4qrr29Fxlprs/NHzhommXusX8VhYQmWaT8lHck9hXvHgvwxZeGtP8qHEt1IAZ5yOWPoPQe1L4M8M2XhrThBBiS5cAzzkcufQeg9q3a68ty1Ydc8/i/I83Pc+ljpeypaU1+Pr5dkFFFFeufNBUVxdWts8KXNzDC07+XCJHAMjeg9TVfXNUstF0ubUdQl8uCIdvvO3ZVHcmvnzxf4jvvEmsNfXTGNF+W3hU8RL2A9/U+tbUqLn6GVSqoep7X8Toy/g669UdG/8eH+NeOV03h/xs2reHbrw3rkgNzJDstLpj99h91HPrxw35+tc3LHJFI0cqMjocMrDBBr6DKU405Qfc8LNPeqKS7DaKKK9U8wKKKKACprK4e1vIbqP78MiyD6g5qGik1fQadj6Shkg1LTUlADwXMQOPVWH/16rx6JpkaWSragCyJNv8x+Qnr9fxrkPg5rq3Wltos7/v7XLQ5/ijJ6fgf516BXyFelKjUcD6mjUjWgpmZd6Dpd3dNcz22XcgyAOwVyOm5QcH8aln0nT5zcmW3z9p2eb8xGdn3cemPar1FZcz7mvKuxQl0fT5VmEkJPnSLK53nO9RgEHseO1T2tnb2qTLDHhZpGkkBJO5m69asUUXYWRmWWhaXZ3K3FvbFXTPl5dmWPPXaCcD8Kkg0jT4Ps3lQbTbbvKO45Ab7wPqD6Gr9FHM+4cq7GVH4f0qNZkS3dY5kZGj81tgB64GcD8Kt6bp9vp8TRWqyBWOSHkZ/bjJOKtVz/AI+11NB8PTTqw+0zAx2699xHX8BzVwjOpJQXUibjTi5PoeR/ELUBqXi++nRt0aP5KH2Xj+eawKOTyTk9zRX19OChFRXQ+WnNzk5PqFFFFWQFFFFAFuzsHurWe5FzbRJBjzPNk2kA9+nTPeuq+Gl1pelaldT32s6YivCEQi5U5Oc1x9rcSWs6zQkbhkEEZDA9QR3BHaqmv6N5dmus2ELjTpZPLYHnyJOuwn09D+HUV5uP9pyOP2WejgeTmUvtI9vvdS0W+vdPnh8SafGtrMZHRbpf3oKkYPPvmtaPUNOk/wBXqNk/+7cIf618u4HoK7v4b+AZddZNS1RHg0sHKjo1x7D0X1P5V4M6EYq7Z7ca0pOyR7gpDIHVgynowOQfxopltDDbW8dvbxJDDGoVI0GFUDsBT65DpI7v/j0n/wCubfyr5iPU/Wvp27/49J/+ubfyr5iPU/Wvm8/3p/P9D7zgz4a3/bv6gMkgAEmtMahqEV3b3TxORY7IgjBtilRgA+hOD6VBok1tbajHdXSl0hzIEH8bAfKM9ucc1uS63p8kUu4SlL54jeRN8zDarKXDYALZ2sPcmvFpRVr81v6/zPqsROXNyqHMv8919xRhvNUt4pJbXTnhthLulAWRkJClSrEnphjkGo7S91S5uke3tnuFigEJhVGdPL27cED1HetSTVNP+3x3q37bILqeTyhG26ZWIIHpgjg5NZWnz276U1k979hcXIm37WIYbcY+XnI7fU1pLdJS/IwhrFydPX0f/Dv/AII5NW1CMLHZW/2VCnlwrEGyCHDkgk5Jyoz+VWJb7XIYXzpjQRXKlF/cMBlmLfLnvyw47E1ZfVtOnv4dQM5h+yzzSCJoyWlDcjBHAJPXJ4qnYalbx/2csk8ieXbzQu4BJiZy21h643DpTvZ/H/Wn9fInlbV/Zeu++v37LvuSNf8AiFrmS3WzuANsjTWyxPtYSEksy/jwfYelQrrerRxMwiAWW7+0IxjPEgPKrnscjI+lET2osH0/+10jZZ1mE6pIVcbcY6ZyOo4xya0Zde02aN/MEn7ueS6gUp/y1yNuf94cn6Cmnf7dvmKUUnZUrr0a/q/4dTPWe6hiumXQBHbvhJgFlCqynPXPB56ZrJura4tpAtxbywMw3Ksilcj8a6PVNVs7uBpIrqFZxeSzK0qSb/mKEEY+Xsc5rK8QS2k00UtvIkkzBjcNEHEZYnqobke/b0rOtGNtHe3ob4Wc+ZXja++/T1MuvoP4df8AIkaT/wBcP6mvnyvoP4c/8iPpP/XD+pr0sh/jS9P1PB4x/wB1p/4v0Z5D8QYZrj4g6lBBG0sslwFRFGSx2jgCvS/h34Lh0CFb6+VZdTdfqIR6D39TWvpnhuxs/EF9rjgTXt1ISrMOIlwBge/HJrbr1MJlqp1ZVqm7bt5f8E+ezLPZVsPDC0dIpJN99NvT8wooor1j5sKKKKACiiigBaMn1pKKAFyfWjJ9aSigBcn1oyfWkooAXJ9aMn1pKKAFyfWjJ9aSigBcn1oyfWkooAXJ9aSiigAooooAKVRk4zikooA8x8c+F/GnirVPMdbK2sYSRbQNdA7R/ebAOWP/ANasCX4V69BbS3FzfabHHEhdyHdiABk8Bea9toZVdSrAFWGCD3FbrESSsjJ0Yt3Z41Y/CjULy1iuY9b08xTIHRlRzlSMg9KqalDbWtvNp9/fTXWoWjeVFKLfbkA4KsS3I9D1/CvX9AuoZobi0gszaLYztbCLHGFA2kexBFea/FTT/sniT7Uq4ju0D/8AAhwf6H8a9HLanPX5ZP0PPzCHLR5or1OS74qX7Pc7yn2abcBkr5ZyB60ls4juYpWyVR1YgegOa7O88XWN3JeOVuYfOhaJAF34/elwc7geQemcA9OK92rOcWuWNzxKcIST5nY41re5VlVraZS33QUIz9KYI5Nm7y324znacY6Zrp7HxPFb3NneTLd3M1pYiCNWlwPMLHc2ecfKcdKm/wCEm02APHa2sxt3jaJonAwUeYuy/wDfJIB9cVDq1f5C1Tp/zHJ+VNz+5k4yT8p4x1oSGZ92yGVto3HCE4Hr9K69/FlnDcTTWkExyZgiygYZX8sANz6IwP1pZPEmiyNNCLe9itfl2IpwXAhCBWIYdCMg8jk8UvbVf5B+yp/znK6Vf3WmahDf2cmyaFtynsfY+xr3jwj4is/EWmrc25CTKAJ4SeY2/wAPQ18/dq0/C82qw65bf2LI6XjttXHQjvuHcetZ47CRrw5r2a6mmDxUqMrbpn0RRWHN4m0qwvINO1O+ihu3jDE4ITP1/hz2zW3G6SIJI2V0PRlOQfxr5lwkkm1oz6JSTbSYtFFFSMKKKxL7xXoVpqMWnvfxPcytsCodwU/7RHAqowlP4VcmU4x+JmjquoWel2El9fTLFBGMknqfYeprwjxj4guPEWrNdy5jgT5YIs/cX/E962PivJrB14LfzF7MjdaqowgHcY/vetcnZG3W8ga6VmgEimQL1K55Ar6DLsLCnD2u7Z4ePxMpz9nskIttcsSFtpmIxkCMnGelL9lusgG1nyeQPLPNdNqHiqG5uLi7gju7Waezkt3VZcjduyjZ46LkdOMCk07xUttPbTTC5uPJ08W5VpCMv5m4nOcjjjNdftKtr8py+zpXtzHK7X2b9jbc7d2OM+lSm0uwCTa3AAGT+7PA/KurPibSVgFv9juJ1W5F5vfau+Xzdxyo4A2/LnP4Vnza4qLqscOoajOt5CFQynaVbzAxB+Y8YBH401VqP7InTgvtGCYphjMMgycD5TyaDHKsSytE4jb7rlTg/Q12Q8Xae0jJLbTtBvllXgbkkKBVI5/3gfYisrX9XsNQ0mKOOO4W5UxAKxPlxKqbSF+bByRnoDyaI1ajaTjYcqcEm1I5+vYPA2k27eBorO+t1livFZ5Y2HDBjx+gFeUaZaSX+o29lGMvNIqD8Tya96CpZ2QWNGKQR4VVGSQo6AfhXm5zVtGNNep6GU0rylN+h53o3wrtbbxFNc39wtzpkbbraD+KT2k9h7da9JVVVFRFVVUAKqjAAHQAVDYXDXVjBctBJbmWMOYpB8yZHQ+9TV4M5yk/ePbhCMdgoooqChJFDxtGejKVP41wn/CrNA/5+9Q/77X/AArvKKwrYalWt7SN7HXhcfiMLf2M3G+9jg/+FV+H/wDn71D/AL7X/Cj/AIVXoH/P3qH/AH2v/wATXeUVj/Z2F/kR1/25mH/P1nB/8Kr0D/n71D/vtf8A4mj/AIVXoH/P3qH/AH2v/wATXeUUf2dhf5EH9uZh/wA/WcH/AMKr0D/n71D/AL7X/wCJo/4VXoH/AD96h/32v/xNd5RR/Z2F/kQf25mH/P1nB/8ACq9A/wCfvUP++1/+Jo/4VXoH/P3qH/fa/wDxNd5RR/Z2F/kQf25mH/P1nB/8Kr0D/n71D/vtf/iaP+FV6B/z96h/32v/AMTXeUUf2dhf5EH9uZh/z9Zwf/CrNA/5+9Q/77X/AOJrsdF0+HSdKt9Ot2dooE2KXOWIz3q3RWtHC0aLvTjY5sTmOKxUVGtNyS7hRRRXQcQUUUUAFFFFABRRRQAUUUUAFFFFABRRRQAUUUUAFFFFABRRRQAUUUUAFFFFABRRWN41urqz8OTz2c7QT741WRQCV3OoPX2NRUmoRcn0NaNJ1akaa6uxs0VgnQ9Wz/yNmo/9+Yv/AImj+w9W/wChs1H/AL8xf/E1n7Wf8j/D/M2+r0v+fq+6X+RoyyaguuQRpCj6e8DeY4+9HKCMZ9QRn8qxviTpR1Lw48ka7p7Q+cmOpH8Q/Ln8Kde+HtZmtXjj8XagsnBQmNANw5GdoBxSw6RqVxEdnjC9lAJR9kURAYcMOn6VrSxNSlOM4wenp/mZ1cHRqQcHVWvlL/I8aG5mVUVndiFVVGSxPQAVtap4T8TaZpp1G+0mSO2A3OyurNGPVgDkVoGwTwX8QdPub+SSewSXzFkZB90gjdgd1Jr1bxL4r8PWvhy4um1K0uUlhZY4o5A7SkjAAAr0sXm9fnvF8ismk7O/5+mmpyYTJsOqaTj7RttNrmVvJba21u01qfP4ORmimQKVhRT1Ap9fUUpOUIykrNrY+TrQjCpKMXdJvXv5hRRRVmQV6P4atLfwh4ck1/UkBvp12wxHqAei/U9T7Vj/AA50CO9uW1jUAFsLQ7hv6Ow5/IdazvG+vvr2rF0JFpDlYE9u7H3NefWbxNT2MfhXxf5HfRSw9P20t3t/mZGoXc9/ey3l05eaVizH+n0qfTNY1TTGzp+oXFv7I52/l0qjRXdyRty20OLnlfmvqdbb/ETxRCMNdQTe8kAz+mKfL8SPFDrhZbWP3WAZ/WuPorH6pQ/kX3Gv1qt/MzW1TxJrupqVvdUuZEPVA21fyHFZP6UUVtGEYq0VYylKUneTuekaBdQeM/DMmi6g4Go2y5ikPU46N/Q157e209leS2lzGY5omKup7GpNLvrjTNQhvrV9ssTZHoR3B9jXdeLrC38UaBF4l0pP9JjTFxGOpA6g+6/qK4F/slW32Jfg/wDJnc/9qpX+3H8V/wAA87ooFFeieeFB4FFNmUtEyjqRWdWThCUoq7S2NaEIzqxjJ2TaTfbzNzTPCfibUtNGo2OkSSWxG5CzqrSD1VScmsU7lZkdWR1JVlYYKkdQR619AeG/Ffh268O290upWlskUKrJFJIEaIgYKkGvE/Esy+IPGd9c6UHEd5cgQKFxv4A3fiRmvmsDmmInVSb501dpWVvPpp01dz6rHZTho0pPl9lytJN8zv5PfXrdJLyOm+EelGbUZtWkX93bjy4ie7nr+Q/nXoOsrqTxW6aa6RubhPOkbHyxA5bAPUnGPxrC0jwrfabp0drb+Jr2BFG5lSKPaGPU8iksNDuryYata+Mb+ZZYhHHIsceCoPPbHXviuHF4ypXqufI7dNv8zowuAo0KSh7VX9Jf5HWGkrB/sPVv+hs1H/vzF/8AE0f2Hq3/AENmo/8AfmL/AOJrk9rP+R/h/mdP1el/z9X3S/yN6isbwVdXV54bt57ydp5y8itIQAW2uwHT2FbNaU5qcVJdTGtSdKpKm907BRRRVmQUUUUAFFFFABRRRQAUUUUAFFFFABRRRQAUUUUAFFFFABRRRQAUUUUAFFFFABRRRQAUUUUAFFFFABRRRQAUUUUAFFFFABRRRQAVg/ED/kVpv+u0P/o1a3qwfiB/yK03/XaH/wBGrWGJ/gy9GdeA/wB6p+q/M326mkpW6mkrc5ArIkbTtCvVIiljGq3eHccxrKV4z/d3Y/E1r0FQw+YA9+R3ppgzE8aaEmvaO0CgC5j+eBj/AHvT6GvEpLfyJ3jkh8uVGKsCuCCOor3rRW1I2zpqqQrcJKyq8R+WVM/K2O3Hb2rkviV4XN2jazp8ebhB/pEaj76j+Ie4r1ctxMYSVOpt0fZnmY+hOUXUptruu6PMqKBRX0p86FaXhvSLjW9WjsYMgH5pH7Inc1nxxySyJFGpd3IVVA5JPavSG8nwJ4U2jY2sXg/I4/kv6muXFV3TSjD4nt/n8jqw1FTblP4Vv/kUfiFrFvY2cfhbScRwwqBcFT/47/U1wdOdnkkaSRizsSWYnkk96bV4egqMOVfPzZnXrOtPmYUV09j4atrq0tHW4uElljhlkLIPLxJL5eFP94deevNE/hyz/wBLlhvJTBZM4uCdrEDZlCMf3mytH1mnew/q87XOYorpNd8O29iNQFvcTStZpGSDg7izYPTpirVv4TtZbtbX7VdK8ckKTOyKEfzELfuz7Y7/AFpfWadr3/r+mH1ed7WORorq7fwzpk00hGqv9nVmVpVCsExEHOSODgnBI9Kcng8xv5VxJO0/7pBFGVH7x1Y/ebjb8vHrmj61T7h9Wqdjkq6PwH4gbQ9U2zMTZXBCzL/d9G/D+Vc4RhiD2NFaVacasHCWzIp1JU5KUd0dX8RPDy6XfLqFkoNhdHcu3ojHnH0PUVyld/4C1S31fTJPCurncroRbseuP7o9x1Fcfr+l3GjapLY3I5Q5RscOvZhXNhask3RqfEvxXc6MTTi0q1PZ/g+xQooortOMa0aM25kUn1Ir0n4V+HjGv9u3ceGYFbVSOg7v/QVz/gPwzJrl6Li4Vl0+FvnP/PQ/3R/WvXv3cMaxqEQY2xpnA4HAFeFmeKjC9Knu9z28vw86lqlR3S2KOqXkX2220d7WWf7ckgkK8LHGByzH8QPXmrtrBDa20VtbxrHDEoREXooHQVW0RdSXT1OrSxPdszMwjHyoCeEHrgd+9Xa8J9j2UFKOtJSjrSGYHw//AORWg/66zf8Ao1q3qwfh/wD8itB/11m/9GtW9WOG/gw9EdeP/wB6qf4n+YUUUVscgUUUUAFFFFABRRRQAUUUUAFFFFABRRRQAUUUUAFFFFABRRRQAUUUUAFFFFABRRWZ4m1KfS9MW4toI55nnjhRHYquXbHJFTOahFyfQ0pU5VZqEd2adFYP2nxf/wBAnSf/AAMb/wCJo+0+L/8AoE6T/wCBjf8AxNZe3XZ/czf6nL+aP/gS/wAzeorB+0+L/wDoE6T/AOBjf/E0favF/wD0CdJ/8DG/+Jo9uuz+5h9Tl/NH/wACX+ZvUVg/afF//QJ0n/wMb/4mj7T4v/6BOk/+Bjf/ABNHt12f3MPqcv5o/wDgS/zN6isH7T4v/wCgTpP/AIGN/wDE0fafF/8A0CdJ/wDAxv8A4mj267P7mH1OX80f/Al/mb1FYP2rxf8A9AnSf/Axv/iaPtPi/wD6BOk/+Bjf/E0e3XZ/cw+py/mj/wCBL/M3qKwftPi//oE6T/4GN/8AE0favF//AECdJ/8AAxv/AImj267P7mH1OX80f/Al/mb1YPxA/wCRXm/67Q/+jVo+0+L/APoE6T/4GN/8TVHXrfxbq2mPYtp2lRBnRtwu2J+Vg3932rOtV5qcopPVdmdGEw/s68JynGya+0jrW6mkrB+1eL/+gTpP/gY3/wATR9q8X/8AQJ0n/wADG/8Aia09uuz+5nP9Tl/NH/wJf5m9RXPRatrkOs6fY6pptjFHeM6q8NwzkFVLdCBXQ1dOop3t0Mq1CVG3NbXXR38uhS1PTYb+W0maWWGa0mEkUkbYPup9QRwaXTNTttQkuo4RIktrKYpo5F2sp7H6Ecg1cqnrEN9LYuNLuI7a7yGR3TcrY/hb2PTPUVqtdDA4fx/4NO6TVtHiz1ae3Ufmyj+YrzuvoCC8ga5+xPPD9tWJZJIVbkA9x3xnPNc/rngjS9S1SK+XNud4a4RB8so/ofevawWaci5K3yZ5GLy3nfPS+45z4faTb6bYSeKtX+SKJSbdWH/j31PQVyfiLVrjWtVlvrg43cRp2RewrofidrEk9+uiwRvBZ2mBtK7d7Y6geg7VxtelhKbm3XqbvbyR5+KmopUYbLfzYUUUV3HEWPt175MUP2y48uEhok8w7UI6EDtRNfXsxlaa8nkMoAkLSE7wOmfXFV6KnlXYrmfcu/2tqu8v/aV3vKbC3nNkr6delRnUL8pFGb25KQ/6pfNOE+npVaijkj2Dml3JI5544jFHNIqHOVDEA5GDx9OKni1LUYpDJHf3SOUEZZZSCVHQfQVUopuKfQFJrqFFdb8K/Ddj4j1q5/tIGS1s41YwhiPMZicZxzgYNb/xY8GaNpOhDWNJtxZvFKiSRIx2SKxx0PQg4rxKucqnWcOT3U7N3+/S2y9T3aOR+0pRfPacldK2muqTd936W11e9vNoJJIJkmhcpIjBlYdQR3r0e5SHx14VFxEqrq9mMFRxk+n0bt715rWp4X1m40PV47yHLIflljH8ant9fSvRxVFzSnD4o7f5HlYasoNwn8L3/wAzMZWRijqVZTggjkH0rofBnhe5164Ekm6GwRv3kvdv9lff+VdzqPg3TdY1mLWCzx28yB5YAu0u3qfT3robm407RtODzSQ2dpEAq9gPQAdzXnYjNrwSpL3n+B6FDK7TbqPRfiOjSy0nS9saLBaW0ZJAH3VAyT71TtILXWX0/XJre5ieJGa3hm42bv4yv97HT0BqxFBqDaxJdS3q/YfKCw2yJ1J5LsT37ADtV6vCb69T2kugUUVz0ura5PrF/ZaZp1jLHZuiM81wyEllDdAD61jOooWv1N6NCVa/LbTXV28up0NKOtYH2nxf/wBAnSf/AAMb/wCJoF14v/6BOk/+Bjf/ABNR7ddn9zNfqcv5o/8AgS/zD4f/APIrQf8AXWb/ANGtW9XJ6Db+LdK0xLFdO0qUIztuN2wzuYt/d96vfafF/wD0CdJ/8DG/+JrOjV5acYuLukujOjF4f2lec4zjZtv4l3N6isH7T4v/AOgTpP8A4GN/8TR9p8X/APQJ0n/wMb/4mtPbrs/uZz/U5fzR/wDAl/mb1FYP2rxf/wBAnSf/AAMb/wCJo+0+L/8AoE6T/wCBjf8AxNHt12f3MPqcv5o/+BL/ADN6isH7T4v/AOgTpP8A4GN/8TR9q8X/APQJ0n/wMb/4mj267P7mH1OX80f/AAJf5m9RWD9q8X/9AnSf/Axv/iaPtPi//oE6T/4GN/8AE0e3XZ/cw+py/mj/AOBL/M3qKwftPi//AKBOk/8AgY3/AMTR9p8X/wDQJ0n/AMDG/wDiaPbrs/uYfU5fzR/8CX+ZvUVg/avF/wD0CdJ/8DG/+Jo+0+L/APoE6T/4GN/8TR7ddn9zD6nL+aP/AIEv8zeorM8MalPqumNcXMCQSpPJC6I5ZcoxXg/hWnWsJqcVJbMwq05UpuEt0FFFFUZhRRRQAUUUUAFFFFABRRRQAVg+Ov8AkE2v/YRtv/RgrerB8df8gm1/7CNt/wCjBWGI/hSOvA/7zD1N89aSlPWitzkEorJ1HxBptpp8F9FIb6GeUxRm1ZXDMAxbnIHGxs89Ris+TxxoscFzcsLk29sYhJIEH/LTy9vy53YxIpJxgc+lFgudNSSMscbSOdqqCzH0A61lW/iLTZ9bm0iJpWuIXKMdnyEhN5we+B+vFVbfxjok/mhZJg0YgYq0RBKzAFSPUfMAfQ0WAnPiG3ubXTZtGj/tP+00aS1KOI0aNRkuWboOQOmcmobrxRb21h9rktJuJbiMoGBIMOd3Pvjisy98Q+HtSt9Ommt9QiUgzW81u4RoVJVCco+QD5igryfbimag3hjZqcn2HUrxY7hrO4SKRsI8pCs6AsANzHBde4b3p2Fc19Z8RSaZqU1tJpjyQxWv2kzLOvKbgv3eucmoNf8AF9rpF81pJaPK6ytGf3qqWKrG2EB+8x80AL1JBqpNfeH/ACp4pbLU71orWWG83lpHhgWQ7i5LZ+8DjGT8px0pdOPhPUJ5LGJbi4nN1Jau8zuzs7IGL7ickERDa3YpxjFAGx4a1yPW1unihESwTNFzIGYlWZTkAfL933rXrk9N1fS9LsriewsdYmtfthg++JFEjSFTtVnyoLn0HUHGKt/8JhparemSG9j+yLIzAxAmTY4RgoBOTuIGOM54osO50NFYGo+KrGxeTzLS9eGO0F556IpjaI4AIO7PUgdKmh8RW88yQ29neTvtVpPLCERBs7Qx3YJOCcKTxSsFzZoqhousWOsRySWDPJHHtDMVwAxGdv8AvDIyOxOKv0AYPiH/AJGfw3/13n/9FGt6sHxD/wAjP4b/AOu8/wD6KNb1YUvjn6/ojrxH8Kl/hf8A6VIKKKK3OQgls7WS7ivHt42uYlZY5SvzKD1GfSqdne3VnZPJ4hksrYrN5aTI+I5AfunB+6T0xWnUdzBDdQPb3MKTROMOjrlWHuKafcVinrejabrVt5V9AsnHySLwy+4Neb+IfAOp2JabTj9ut+u0DEij6d/wr0ie21CG5shps9tFZRARy2zxdU7FWHII9OlPtdUtrjU7jTVWeO4gG4iSIqHX+8rdCK68NjKuH+F3XY5sRhKVf4lr3PBpEeNzHIjI46qwwR+FNr3nVtF0vVU239lFMccPjDD6MOa5DVPhtbPltN1CSE9kmXcPzHNezRzejP49GeRVyurH4NTzWiunvvAviK2yUto7pfWGQE/kcGse50XWLc/v9LvE+sRr0IYilP4ZJnDOhVh8UWUKKkaGZDh4ZFPupFXbNrfS72ya8iWa7nlj8q2ccIpYfPIP5L36njq6taNOPMxUqMqkuVGdRWhPpuoTX062+n3Ug81sbYWPc+1XrLwd4juiNumvED/FMwQfrzRKvTirykkEaNSTtGLZQ8PazqPh/UhqGmSqku3Y6OMpIvoRV3xR4x1nxTDDHfmGG2jbeIIQQC3qxJya6PTfhrcNhtS1GOMd0gXcfzNa/wAOfD+kJ4fs79rKOW6fcTJJ82MMRwDwOlfN4qpgli1NLm0ba1s2nGzPqMIsb9RlFtKzSTsrqLUrpPft6dDhdA8KaxrBV4bcwQHrNMNq/h3P4V6T4Z8H6Xou2Yr9rux/y2kH3T/sjt/OtrU76DTrKS6uPMMceBtjjLsSeAABzmq041K+Sxms7j+z4GxJcJLBmYjghOThe+epqcRmFavpsjHD4ClR13ZZe/tftr2EdxC98sRk8jf82OxPoM4qvp9rdXFnE2vR2c90kplRY48pCewBPUj1q5FbW8U808VvEksxBldVAZyBgZPepa4L9jtCiiikMKwfD3/IyeI/+viH/wBFCt6sHw9/yMviP/r4h/8ARQrCr8cPX9GdeH/hVfRf+lRN6iomurZb2Oya4hW6lQyRwlwHZQQCwHUgZGT71h2XjDSLqWyRRcRi9umtYHZVILgMecE7R8pAzjkitzkOhormovG2iy+U0a3bRSMV83yvlXEpiBPOcFhwQDwQauXHiSyjgt5ore8uRPa/bNsMQJjh4+dgSPXoMk4OBRYLmrdTxW1tLc3DiOGJDJI56KoGSfyrFufFWlw3GkgM0lpqltJcw3a/6sIqhhnPPzA8VFd+MtFhQ4aaYhgjKij5dzKEJLEABtwIJPIyahnn8P8AiK5ubW502WdrCL5wSvH+rl2qFbJPCdscYzTC4lv440+VLHzLWeGS7tJbkRuy7o9m7CNz95vLfH+6ajsfHlhcm0j+ySefeSGK2VJUdZZAIztDjj/lpz6FWFRXL+CvsxL2vmR3Etv+9CkkNKC6YbOVABLNjgBuetXksfDM0yRizfdcXMtkoywAkRRuI54OIFO4c5UHrRoLUjTxe81tLcWmlidY70WhUXShgxl8sEgjgbv0o/4TWyW7mtZrO4ieONmDEqVd1leMxg/3v3bMPUA+lN0SfQLq9Ok2cd7IrMl5tlnJSNt7OCqlsj5gTwMetZt1qHg+ZJ7eXSbyUzzq2zHMjLLK4dTu4w6ynqDzjGDQB02ka4mo3nlJAkUTq7QM86+ZKqPtLCPqFznn+Wa1647TtQ8Mw3y6taW+oCAl0juCWNukkiiR0VSflY4GcDGeM5q/a+L9PulC2tlqM1xtLm3SJTIqBVbefmxjDr3zk4xRYdzoqKwrbxVpl0JZLZLiWGN4o/NVRhnk27ABndzvXkgDrzxUcfi7TzC0k1rf2+GlVVkiG52jdUZVCk5O5gB65pWC50NKOorAHizS0vorC6S6tLuRpEMU0eCjKqtgkEj5gw2889OtbVnPHdWsF1Dny5o1kTIwcMMj+dAGL4F/5BN1/wBhG6/9Gmt6sHwL/wAgm6/7CN1/6NNb1YYb+DH0OvH/AO8z9WFFFFbnIFFFFABRRRQAUUUUAFFFFABWD46/5BNr/wBhG2/9GCt6s/xBpn9raeLX7S9syypKsqKGKspyODxWVeLlTaW504ScadeMpPRM0T1orB/sfXP+htu//ASL/Ck/sbXP+htu/wDwEi/wpe1n/I/w/wAyvq9L/n6vul/8iWL/AMN6LeafDp0unwLZQyNItukYWMsysDxjH8bH681Uj8I6eDP5txczpcPFJKsgjJZo9mCWC7jny1yM460/+xtc/wChtu//AAEi/wAKP7G1z/obLv8A8BIv8KPaz/kf4f5h9Xpf8/V90v8A5EitfB+n2cUS2V3fW80QAWcSK0mMMDncCCSGOSR6Usvg3RZI4F23CeRLHJGyycjZGsYUnupCKSD3ANSf2Prn/Q2Xf/gJF/hR/Y2uf9DZd/8AgJF/hR7Wf8j/AA/zF9Xpf8/V90v/AJEgi8F6SsFrHI80j2abLWUrGrw4ZGDLtUDcCi8455zmp7bwlo9sjLbxyxeYsYmKvzMySCRXb1bdnn/aNH9j65/0Nl3/AOAkX+FH9ja5/wBDbd/+AkX+FHtZ/wAj/D/MPq9L/n6vul/8iLc+F7KWS4kjury3N15i3PlOv75HYsUOQcDLNgjBGTzToPC+lQalaahCsqTWksske18A+YDlWHdRk49Pzpn9j65/0Nl3/wCAkX+FH9ja5/0Nl3/4CRf4Ue1n/I/w/wAx/V6X/P1fdL/5ElHhy0a6urqae4lluZIXdjsXHlPvQfKozz3OTjjNV38G6G941y0LkyzNNcJkbbhi5dd4xztZiR6e9P8A7G1z/obbv/wEi/wo/sbXP+htu/8AwEi/wo9rP+R/h/mL6vS/5+r7pf8AyIsnhXTG019PDXCwm0NmoDA7It+8AZGODgDOeBimT+E7KZ0Z7u5A3RNKqrGqytE25GICYUjplduRxTv7H1z/AKGy7/8AASL/AAo/sbXP+htu/wDwEi/wo9rP+R/h/mH1el/z9X3S/wDkTV02xt9Pilit1KrLPJO3++7Fm/U1ZrB/sfXP+hsu/wDwEi/wo/sfXP8AobLv/wABIv8ACl7Wf8j/AA/zH9Xpf8/V90v/AJETxD/yM/hv/rvP/wCijW/WDb6Bef2rZ399r1xe/ZGZo43gRBllKnlfrW9RRUrylJWu/wBEGKlDlhGMr2Xn3b6pdwooorc5AooooAKGAZSrDIIwR7UUUAZcGk/2dpc9pos7Wzu2+MzlpkjPHABPT2zS3F3qljptvJNp7alc52zizIUD/aAc8/StOinfuKxVa/tkv4bF2dbiaMyIpjOMDrk9AfbNW80UlIZxnxJ8aw+Hbc2Nlsm1aReARkQA/wATe/oPxrxfTpprnxDa3FxK8ssl2jO7nJYlxya9N+K3gVrp5/EOjRs8xy93bjkv6uvv6j8RXl2i/wDIZsf+vmP/ANCFehRUeT3TirOXNqfTV9e2lrG1xc3cEEO4jzHkCrn6mqt/rGn2T2yTzMWuiPJEcbPv6c/KDxyOanfTdP8AIFp9htzbo5ZImjBVTk8gHvyasKAoCqAABgADGBXBodupSkvLsastmmlztb7dz3ZdQi8dAM5J/CsH4cwag3h2Nrq8iazkR1hhjj2sg3tkl85J+ldX2NYPw+/5E+w+j/8AobVhJ/vo+j/NHXBf7LP/ABR/KRp6RplnpNqbexiMaFi7FnLMzHqSTyTVuiitm7nIFFFFABRRRQAVg+Hv+Rl8R/8AXxD/AOihW9WD4e/5GXxH/wBfEP8A6KFY1fjh6/ozrw/8Kr6L/wBKibLWtq19HfNbQtdRI0ccxQb1RiCVDdQCQMj2rnW8E6U+nfYJJ7poVZ2jKlEeMtnkMqgkgnIJyeK6eoby7tbKHzry5htoshd8rhFyegya2OQzLLwxo9pd/ao7ZWkVHSMuA3lBmLHbxxyfyrJm0rS9PuLLSJNb1ZLmW3NpDtjBMkHH7ssse3A654YZPPNbGr3Hh7VdJvtP1C+spbJ08m7X7UFAVuMEggrn6iob1dNvbq1Wz1q2hntIJEiVJFdlEqBVbGc8fKR65FMRTOmeG9WUx2V4oNy8YQw7W5tDtAAZSDtzg5z2pPD0vh+11P7Xaao7Samx8tZYFjEzJGuSh2AkbUBwDt64FRWfhm30LUIp9N1pLaG2Qu8N5+92qyqjNuLAqD5a8njINVh4V0rT9Jjtb/WLSBLXfHHMoETJI4Uo5LOfnG0EYxn0xQA7T9F8F30h0mHz7sFZblY3R9gE3RwxUDhV2rzwBipRbaLBbNPH4jv2EWoSeUYwsjx3WGEiqAhLEgtkEEY5q3pS6TpUbEeIbIyQ2MFgztIgCPHvwxGeCSx+X2qjYeHLDTbtTpHiFFu7RVndLhxOAfLKO7DcCAykdxjaPWgCbSl8M6XrHnW2pypJHAsTrLFlTsQtguUyH2ksVDA+1JqGm+CodPSxvvswg3m7cMgzMXWQgtgfNwzkd+BUF/pttLcS2lx4g05tLS4ku72LeqSwyupAO7cRt3MTggHkDJHFTJoMFxsuLjW7C7kS3XbmFTC0AjeNSy7+Qd7EnIBPAxQBDPb+GrWALdapqf2YukrWzxOf3rgxrIwCbgxIPBwC3OKmmXwtaW1nHZalJpZtopIQ9pFgiPIWTzBsIUblGWIGCOvWn6XodltntRr8d3OZIFcKwYxmGVpQgBYnGCRgkkBaZd6LaQRahdReIba1gvVkivZJVVlCSSO4CncArDzGAJyDkHFAD7HS/DV1fQNbak0zW0gs4IkKjy2gZXMZIXc2PLB+YnjOOtaVz4Y02ePY7XAw8zqyvgq0siyFhx1DKpH071m6RoGj2OpWmr2esReVEtxPIodSkyMWw5Of4A5Xd3HXoK6K71TTbPb9r1G0t92MebMq5z06mgZlT+E9NukuTfTXV1Nco6TTO4VzuCAEbQApXy124AxjNbdjbpaWdvaRlikEaxqWOSQoAGffim2t7Z3Typa3cE7RHEgjkDFD6HHSrA6ikBgeBf8AkE3X/YRuv/RprerB8C/8gm6/7CN1/wCjWrerDDfwY+h14/8A3mfqwooorc5AooooAKKKKACiiigAooooAKKKKACiiigAooooAKKKKACiiigAooooAKKKKACiiigAooooAKKKKACiiigAooooAKKKKACiiigAooooAUcHIrznxx4CEmsW+vaHCA4uEe6tkHX5hl0H8x+Nei0o4ORwauE3B3RMoKSsxZP9Y31NNpaSoKA9DWF8P/8AkT7D6P8A+htW72rC+H//ACJ9h9H/APQ2rB/xo+j/ADR1w/3Wf+KP5SN2iiitzkCiiigAooooAKwfD3/Iy+I/+viH/wBFCt6uVivLnSvEetPJo+qXMdzLE8UlvBuUgRgHnI71z1pKMoN9/wBGduEg5wqRju1/7dE6uueufDbPptjYJql9ILfUDdtPPKHmIO87QxBHG/A44AxT/wDhJG/6F3Xv/AUf/FUn/CSN/wBC7r3/AICj/wCKp/Waff8ABk/Ua/b8V/mYV34JvjJLLDeRys8/mqHkMZjH2nzcKyrkZGMkg4KjHBqdvDOrLPfTRNbs09zb3MayXblcxmElSNnU+Wfm9xxWt/wkj/8AQu69/wCAo/8AiqP+Ekb/AKF3Xv8AwFH/AMVT+s0+/wCDF9QrdvxX+Zkat4R1LVLu71C5vLcTXsZtp7UjdCLfAwgbaGJ3Lnnj5mqSx8L6pp+rfb457S/WKZxBFclgfJaONF3Ng/OuzGccgnua0/8AhJH/AOhd17/wFH/xVL/wkjf9C7r3/gKP/iqPrNPv+DD6hW7fiv8AMxW8H6hNDNbtei2DX810kscxkIDiXACMuFx5gz1zg9KltPC2oROLWM2dpp0qRLdwxytIJduzcVDLlMhCp5IIPPIrU/4SR/8AoXde/wDAUf8AxVH/AAkjf9C7r3/gKP8A4qj61T7/AIMPqFbt+K/zKMOganBaWdusWmyf2feG4hZmYfaQd/8ArBt+Vhvzn5vmGaz7nwPfSJcXMN5bW99LGyrtUmNVeaR5IvdMOMf7Sg4re/4SRv8AoXde/wDAUf8AxVH/AAkjf9C7r3/gKP8A4qj6zT7/AIMf1Ct2/Ff5mfb+H9WtL9Lqz+xrDbXRmtrN5mZfmWRXO/blc+YCFwQMHnmjT/DepWul6npTtYywXtoI/O3NuWTyQn3duNuRnOc47Vof8JI//Qu69/4Cj/4qj/hJG/6F3Xv/AAFH/wAVR9Zp9/wYvqNbt+K/zMnW/B9/fTT3UeoQpI9obBYTGPK+ztEVYE4zkud2OnAqxZeE7i2eeI3MMtsL20mtQ6ktHDCcmMnvjkA+mM1e/wCEkb/oXde/8BR/8VS/8JI3/Qu69/4Cj/4qj6zT7/gw+oVu34r/ADHeHNLutNvL7d5MVjK26C3SQybGLMWbJUEA5Hy8gHODzW4OorA/4SRv+hd17/wFH/xVKPEjA/8AIu69/wCAo/8AiqX1mn3/ADH9Rr9vxX+YngX/AJBN1/2Ebr/0aa3qw/A8VxHo0pubaa2eW8nlEcq7WCs5IyPoa3KMN/Cj6BjmniZ27sKKKK3OQKKKKACiiigAooooAKKKKACiiigAooooAKKKKACiiigAooooAKKKKACiiigAooooAKKKKACiiigAooooAKKwfGMl1jSra2vJ7T7TfrDJJCQG2lWOBkewo/4R66/6GjW/+/if/E1g6suZxjG9jrjh4ckZzna/kzeorB/4R66/6GfW/wDv4n/xNH/CPXX/AENGt/8AfxP/AImn7Sp/J+KD2FH/AJ+r7n/kb1FYP/CPXX/Qz63/AN/E/wDiaP8AhHrr/oZ9b/7+J/8AE0e0qfyfig9jR/5+r7mb1FYP/CPXX/Q0a3/38T/4mj/hHrr/AKGjW/8Av4n/AMTR7Sp/J+KD2NH/AJ+r7n/kb1FYP/CPXX/Qz63/AN/E/wDiaP8AhHrr/oaNb/7+J/8AE0vaVP5PxQewo/8AP1fc/wDI3qKwf+Eeuv8AoaNb/wC/if8AxNH/AAj11/0M+t/9/E/+Jp+0qfyfig9hR/5+r7n/AJG8ehrB+H3/ACJ9h9H/APQ2o/4R66/6GjXP+/if/E1DZ+FGs7ZLa18RazFCmdqLImBk5/u+9Zt1PaKXJ0fVeX+RtGNBUZU/aatp7Pon/mdJRWD/AMI9df8AQ0a3/wB/E/8AiaP+Eeuv+hn1v/v6n/xNX7Sp/J+KMfYUf+fq+5/5G9RWD/wj11/0NGt/9/E/+Jqtaw3mm+LrGzbWL+9guLWZ2S4ZSAylcEYA9TQ6slbmj+RSw1OSfJUTaTez6K509FFFbnEFFFFABRRRQAUUUUAFFFFABRRRQAUUUUAFFFFABRRRQAUUUUAFFFFABRRRQAUUUUAFFFFABRRRQAUUUUAFFFFABRRRQAUUUUAFFFFABRRRQAUUUUAFFFFABRRRQAUUUUAFFFFABRRRQBg+Lf8Aj80D/sKJ/wCgPW9WD4t/4/NA/wCwon/oD1vVhT/iT+X5HXX/AINL0f5sKKqaxfHTdNmvRZ3d6YgD5FrHvlfJA+UZGetcfL4t175ni06NoHvjaxyfZ34IkdcAFh5hwmcggDpW9jkud3VPU7i+ga0Fjp4vBLcrHOTMI/JiIOZOfvYwPlHJzXH6l4x1a1v721S1gfyWCJmB85zAMj5sOczH5ByMDmr8niPU4mmlkW08u1uYLaWB42jmlaQId6gsdoG8cHOdrc07CuRarrepQardxxXuLiK7WGHTvJB8yAoCZc43cZY5zgbcYo8O+INbmWW11K1kku7fT4ZHaKEBHd95EoyR8pAGVGcEEYrPsfHt95dlc39rbJavMgu5djRtDG0IkLBWJOAWX5uhGSOlWrTxxcNJp6XlikXnXEq3W1XIt4/MKREnGAScZzgcNiiwXM/QPE+r3iQR6lqy2dq+0y34jjcIxhDeXu27AS2eCMjGM5IqaXxZ4iFqtx9hlWFLB0kmFuNv2sozxtgnIGAnGMZk9qnsfG17crZ2UlpaWuoXEcZkDkmKPzHASTtlCp/76GM1taXqupz+KbnSbgQPDbRRl5ooCFdmXd1Lnb9MH60wOb/4SLW41eO81NrOeKK4aKKW3jaSaRTHsjYKMHduJGzGQw7g1Je+JvElql3ePCPs8MEwkjWDLQv5zpG4x94DaoI9Du7VPJ43up5pobK1UOb0R2jNbyP50JWQbwoxuO6M8qcYZTSTeLfEUaXbtpMSC3kSGQeU7CGRjCMZBxIcyN8q4PyjnmgDQ8P65cXOvrZ3lzK1xKbgNaKiBLby3wob+PJXBDdDmurrho/HUoNl5lrGRLbSPPIEcKj5fyQeoTd5ZyrHILKKluPF1/awXLXUEC3EkCPp1ssTt55bYAdyk5AZ+V2ggc89aVgudpRXL2Xia61PS764021ie4hhgeKFzhtzj51IJHKkMMcZIxxV3w7rTatMVhaOaGK3UzTLGyfvixGzaSSuAvIJPUUrDubdYOof8j3pH/Xlc/zSt6sHUP8Ake9I/wCvK5/mlYV/hXqvzR14P45f4Zf+ks3qKKK3OQKKKKACiiigAooooAKKKKACiiigAooooAKKKKACiiigAooooAKKKKACiiigAooooAKKKKACiiigAooooAKKKKACiiigAooooAKKKKACiiigAooooAKKKKACiiigAooooAKKKKACiiigDB8W/wDH5oH/AGFE/wDQHrerB8W/8fmgf9hRP/QHrerCn/En8vyOuv8AwaXo/wA2FQXFjZXFv9muLO2mg3b/AC5IlZd2c5wRjOSTmoBq+ntqi6bFcxy3RkMTpGwYxOE34f8AunbyPrWWnjHSTp0moOsyQJci3zlGYsWIJ2qxIA2sxzjgE1ucht/Y7PCr9jt8K25R5S8HgZHHXgfkKZd2tiJW1GWyt5LiGMlZWiUuAAeA2MjvWJe+NdJs5ryOeG8AtHZGZIw+4rIiMQAc8F16gZGcZxT9S8XaJaxzidppIUISR449ylWZF3DHVfnBz6ZNFguY8HjHQ7iztp5tGijWTTZLi5V1T/R9nyiE8c5+YDtj61KfGWkC3Eh0lPKu7EXLsNhRpdzgwMQMFso+D0JB9alQ+FftzQ2Wim5ljmDymMKFTYVjV2LMAQfLAA5J29KtaxF4Whvp9JvbBHkvoHuZVCEqwjYuAeeGJDsMYztY0xFV/EWj3l5faXb6VaXdxFOlhFGxTZKp3ZycHaitG/GDyvA5FV18QabbXZe00TTHmt9Oacy2xPRfMHlI4j6fuyPmK4z0p4v/AApfWenLZ6RcXLTRoLaOFfLlTcXbBJYFWBhbPOQR71Jt8NxWtlPZ6Vf3Qv4ZkEcUjbmRdzSCRWcbiC79cnJNAFe48aacv2VrbR0kZLaF1ZuBbvJIsZi+VWYFdwJ2j8KvL4ot3v5tMbSo1uGngWLc2I7h3VGLZK5yhZM5GehqnFeeDbq5lgh08iNpopHuI3CfPMYnV+GDjkx5bGAaedZ8KvcvnT5ZTYsL8TOyltyBo1kXLb2+VMZwQRjNAG34bkTVdIe5udJsrVbiZy0SESCQqxBZsqMnK+/atCLTtPhuDcxWFrHOSCZFhUMSBgc4z0rNm1bTtGkksIrO4+z2u1rmSJQY7fzGJBbJzySScA4BzVS38b6PLcW8DR3UTXFwkEZZFIy5cKxIJwCY2HPPTjmgZszaRpM0ryzaVYySOCru1uhZgTkgnHPNWba3t7aPy7a3igTj5Y0CjgYHA9gBXPweNNJuL2O1gSd2eSaMMdiA+UwViNzAsMsMYySO1NXxrpculx6haW17cxvCszIiKHjBfZhgzDB3Y4980rMLo6asHUP+R70j/ryuf5pW5EzPGrNG0bEAlGxlT6HHFYeof8j3pH/Xlc/zSsa/wr1X5o68H8cv8Mv/AElm9RRRWxyBRRRQAUUUUAFFFFABRRRQAUUUUAFFFFABRRRQAUUUUAFFFFABRRRQAUUUUAFFFFABRRRQAUUUUAFFFFABRRRQAUUUUAFFFFABRRRQAUUUUAFFFFABRRRQAUUUUAFFFFABRRRQAUUUUAYPi3/j80D/ALCif+gPW9WD4t/4/NA/7Cif+gPW9WFP+JP5fkddf+DS9H+bMy+0S0ubuK8haSxukmMxmtgqtIxTYd+VO75eOeeKor4O0ZoRb3aSXtsrSMkFxtKIXzk8KCT8xAJzjJroabPLHBC800iRRICzO7BVUepJ6Vuchg2vhHRrRxLGJhIXDSSGQbpSHV13nHzYZRj6n1qnaaN4YstWaxg+1GZJPPdAHeKHLCUKzY2qPlGFJ6cela9+ug65Z26XU1pd24kF3D++GC0TA7xg87TjPb1rNnsrXURfNY+IrYWGryBJlj2uzSbApEcgbglFHGCe4piMj+zPBX9nW0FtqN5HaalGxBi3OksLS8KxKkIod8KTgjOM1evB4R1S8TUJEu5bu7lCQTray7yEUgiM7fuYLZPT5jzzUEPh3w614WtdcjP2ObMURuBJ5DmVXKtlvmBZG4b+8fQVGfDek6XbafJcaxpEUVpK1xE88IVZA4xubMgyfRhge1MCa2sfCtxc3Wo6fqF7aTWqRzSyR7k2rEskfmKHXByC4JAOSPWrCr4auLTSbe11S8svKlktbYIWjmZ3Tc6sHXdkr82eDyCDyKXRvD+jxWV7DY6sk0eqW0kDsHD5OXJZTnjAk5UccA8VVm0fwndG1W1123hdFC2nk3gz54ZCZD837xsrGMHPAA70gH6ZZ+Frw31hZ3F7HDeI1rJbPA0QBjjVTsZkDBlVF78Hmo3h8HyxFYtYkhhu7I2vloQA0cMW4kEruBCOG688cGtC70HQ7q5j+3XdvcBb+4YROy4M0y/c6/eA5A61j3PhXw1GPJm8QRROY4LZQZUBBgAWQAZ6um1WHYYoA02t9AubmZZtcu5X8yCC9R3CidiN8SyYUY4OOMZ6H0pLDT/Cms6cNJ08Svbw73MsUTICzqckybQC+JMjnI4NRy+GNFkg1CF9XDtfwtFeb5QwZ3bzUcKThCPmIA7H2q3aNosGsvrya9pkdtIv2cJC6ojthSA7bsOwC8cAgE9qALEPhPTLe6iuLWS4gMasm1SpVlbbkHcpx9wdMHrRF4S0eJpmjSZfOtYbWQCThliIKnH975QCe4ArUn1HT7eNpJ7+1jRd2WeVQBggHv2JA/EVYhkjmiSaGRZI3AZXU5DA9waVxjzyawNQ/wCR70j/AK8rn+aVvVg6h/yPekf9eVz/ADSsK/wr1X5o68H8cv8ADL/0lm9RRRW5yBRRRQAUUUUAFFFFABRRRQAUUUUAFFFFABRRRQAUUUUAFFFFABRRRQAUUUUAFFFFABRRRQAUUUUAFFFFABRRRQAUUUUAFFFFABRRRQAUUUUAFFFFABRRRQAUUUUAFFFFABRRRQAUUUUAYPi3/j80D/sKJ/6A9b1YXjCG8YaXcWdlLeNa3yzPHGVDbQrD+IgdxSf27qn/AEKeq/8AfyH/AOKrlVRQqS5r9Oj7HoOjKrRp8rWl+qXXzZvVhah4fMmm38FvezyS3V6l6BdyGSNWV0bywP4YzsxgdMmk/t3VP+hT1X/v5D/8VR/buqf9Cnqv/fyH/wCKrT6xDz+5/wCRl9Sq+X/gUf8AMz9X8M6pq1//AGrNfQWt3HF5EMEQ3wiNgwkBJUNlt/bH3V9KiuPBEjQ2i2+qSxS2qrMsrAOZLpQiq7ZHChUCgLg4JrV/t3VP+hT1X/v5D/8AFUf27qn/AEKeq/8AfyH/AOKo+sw8/uf+QvqNXy/8Cj/mYVv4K1EXEkkt5bBTKzKA7vkNOZeAR8mM4wOD17VePhvU7rSTa3kllHKNKGnqYizLwykOcgf3TxV/+3dU/wChT1X/AL+Q/wDxVH9u6p/0Keq/9/If/iqPrMPP7n/kH1Gr5f8AgUf8ye30SOHxFf6spX/SrdI1TnCNzvYDoNwEYOOuwVgt4JuFs9OjXUnlaztUjZJmJSZlkjbacDIT930HIJHWtf8At3VP+hT1X/v5D/8AFUf27qn/AEKeq/8AfyH/AOKo+sQ8/uf+QfUqvl/4FH/MwpPAt9jcusK8zzi+d5Ix8l2A+HXaB8uWXrzhQM1Np3g27sdStbkXEU6B5WuB5zxGQy+UXY7QQ2SjHB4+YVr/ANu6p/0Keq/9/If/AIqj+3dU/wChT1X/AL+Q/wDxVH1mHn9z/wAg+o1fL/wKP+Zz1v8AD2dY/Ll1RGEkE0cx8s5dtpjt2/4BGxU+tXNV8JalrFw93dXltYzMnl7LPJXaIpEBJI5yZORj7owD3rV/t3VP+hT1X/v5D/8AFUf27qn/AEKeq/8AfyH/AOKo+sw8/uf+QfUavl/4FH/MyYPB9xbG+kVrW4+2PvaF5XQQMrho/KcAsmOcjuQD611WkQ3VvpdtBfXAubmOMLLKFxvb1xWX/buqf9Cnqv8A38h/+Ko/t3VP+hS1X/v5D/8AFUfWIef3P/If1Kr5f+BR/wAzerB1D/ke9I/68rn+aUf27qn/AEKeq/8AfyH/AOKqvavqWoeLbG+m0W7sILe2mjZ5nQ5ZiuMbSfQ1nUqxnZRvuuj7+hvQw86TlKbVuWX2l2fmdNRRRXUeaFFFFABRRRQAUUUUAFFFFABRRRQAUUUUAFFFFABRRRQAUUUUAFFFFABRRRQAUUUUAFFFFABRRRQAUUUUAFFFFABRRRQAUUUUAFFFFABRRRQAUUUUAFFFFABRRRQAUUUUAFFFFABRRRQAUUUUAFFFFABRRRQAUUUUAFFFFA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7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349</Words>
  <Application>Microsoft Office PowerPoint</Application>
  <PresentationFormat>Widescreen</PresentationFormat>
  <Paragraphs>34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Open Sans ExtraBold</vt:lpstr>
      <vt:lpstr>Open Sans Light</vt:lpstr>
      <vt:lpstr>Wingdings</vt:lpstr>
      <vt:lpstr>Office</vt:lpstr>
      <vt:lpstr>„Office“ tema</vt:lpstr>
      <vt:lpstr>Unit 4</vt:lpstr>
      <vt:lpstr>Overview Session 2</vt:lpstr>
      <vt:lpstr>Introduction – Goal of the session</vt:lpstr>
      <vt:lpstr> </vt:lpstr>
    </vt:vector>
  </TitlesOfParts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</dc:title>
  <dc:creator>Zick-Varul Stefan Matthias</dc:creator>
  <cp:lastModifiedBy>Praktikantas</cp:lastModifiedBy>
  <cp:revision>8</cp:revision>
  <dcterms:created xsi:type="dcterms:W3CDTF">2021-05-10T21:26:39Z</dcterms:created>
  <dcterms:modified xsi:type="dcterms:W3CDTF">2022-03-03T12:09:02Z</dcterms:modified>
</cp:coreProperties>
</file>