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8142-F4E7-4C5A-8C80-D4B2BC7BBEB0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43D94-7DC0-4687-9B97-1FC7372134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288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36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181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79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21057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8661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16120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77079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84320570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41801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88846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190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4587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710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59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895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4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13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813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862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36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87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373E-8057-42E3-9E44-B6E1FE3794EA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8B0E-5389-4AEC-95ED-042EEA5F7D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64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92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Session </a:t>
            </a:r>
            <a:r>
              <a:rPr lang="en-US" dirty="0" smtClean="0"/>
              <a:t>2: Working with different target groups, part 3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 dirty="0">
                <a:solidFill>
                  <a:srgbClr val="FFFFFF"/>
                </a:solidFill>
              </a:rPr>
              <a:t>, Dr. Matthias </a:t>
            </a:r>
            <a:r>
              <a:rPr lang="lt-LT" dirty="0" smtClean="0">
                <a:solidFill>
                  <a:srgbClr val="FFFFFF"/>
                </a:solidFill>
              </a:rPr>
              <a:t>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24207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bother? Money and morality!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40940"/>
            <a:ext cx="5157787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The social-justice case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51670"/>
            <a:ext cx="5157787" cy="33910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E" dirty="0" smtClean="0">
                <a:solidFill>
                  <a:schemeClr val="tx1"/>
                </a:solidFill>
              </a:rPr>
              <a:t>Inequality of opportunity means that people, for various reasons, cannot develop their full potential. This affects their economic situation, their general well-being and health, their self-esteem and their ability to participate in decision-making processes. </a:t>
            </a:r>
          </a:p>
          <a:p>
            <a:pPr marL="0" lvl="0" indent="0">
              <a:buNone/>
            </a:pPr>
            <a:r>
              <a:rPr lang="en-IE" dirty="0" smtClean="0">
                <a:solidFill>
                  <a:schemeClr val="tx1"/>
                </a:solidFill>
              </a:rPr>
              <a:t>This may affect people of colour, women, ethno-religious minorities, people from socio-economically disadvantaged backgrounds, people with disabilities, members of LGTBQ communities – and others. </a:t>
            </a:r>
          </a:p>
          <a:p>
            <a:pPr marL="0" lvl="0" indent="0">
              <a:buNone/>
            </a:pPr>
            <a:r>
              <a:rPr lang="en-IE" dirty="0" smtClean="0">
                <a:solidFill>
                  <a:schemeClr val="tx1"/>
                </a:solidFill>
              </a:rPr>
              <a:t>In democratic societies, such disadvantage is not acceptable.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3" y="1158213"/>
            <a:ext cx="5351811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The business case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034" y="2151670"/>
            <a:ext cx="5157787" cy="33910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dirty="0" smtClean="0">
                <a:solidFill>
                  <a:schemeClr val="tx1"/>
                </a:solidFill>
              </a:rPr>
              <a:t>If employees, for whatever reason, are not able to develop their full potential, this is detrimental to business, because organisations and societies cannot make the best use of their human resources.</a:t>
            </a:r>
          </a:p>
          <a:p>
            <a:pPr marL="0" lvl="0" indent="0">
              <a:buNone/>
            </a:pPr>
            <a:r>
              <a:rPr lang="en-IE" dirty="0" smtClean="0">
                <a:solidFill>
                  <a:schemeClr val="tx1"/>
                </a:solidFill>
              </a:rPr>
              <a:t>Facing the challenges of digitalisation, demographic change, and generally growing uncertainty, leaving human resources un-developed makes even less economic sense today than ever before. 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Paying attention – to yourself and to the other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218891"/>
            <a:ext cx="5157787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Critical-reflective practice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21691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In order to understand individuals you need to understand the difference in collective experiences as well!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Reflect on how your own background impacts on your reception and response to people with other backgrounds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More important to constantly inquire and learn in cooperation than to have fixed knowledges about specific groups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208837"/>
            <a:ext cx="5351811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Attentive counselling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282986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Critical awareness is necessary, but not sufficient!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Work on assumption that people normally have reasons for the way they act, respond, or are inactive and irresponsive 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Modify your own approach so you can attend to the target group’s need rather than trying to teach them to adapt to yours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911102" cy="678815"/>
          </a:xfrm>
        </p:spPr>
        <p:txBody>
          <a:bodyPr>
            <a:normAutofit/>
          </a:bodyPr>
          <a:lstStyle/>
          <a:p>
            <a:r>
              <a:rPr lang="en-IE" dirty="0" smtClean="0"/>
              <a:t>Counselling for specific groups </a:t>
            </a:r>
            <a:r>
              <a:rPr lang="en-IE" u="sng" dirty="0" smtClean="0">
                <a:solidFill>
                  <a:schemeClr val="tx1"/>
                </a:solidFill>
              </a:rPr>
              <a:t>in organisations</a:t>
            </a:r>
            <a:endParaRPr lang="en-IE" u="sng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96313"/>
            <a:ext cx="5157787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 third party on board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563073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IE" b="1" dirty="0" smtClean="0">
                <a:solidFill>
                  <a:schemeClr val="tx1"/>
                </a:solidFill>
              </a:rPr>
              <a:t>Access</a:t>
            </a:r>
            <a:r>
              <a:rPr lang="en-IE" dirty="0" smtClean="0">
                <a:solidFill>
                  <a:schemeClr val="tx1"/>
                </a:solidFill>
              </a:rPr>
              <a:t> can be a problem – find ways of creating attention to the need (make the business case – but never forget the justice case!) – piggyback CGC on HRD</a:t>
            </a:r>
          </a:p>
          <a:p>
            <a:pPr lvl="0">
              <a:buFontTx/>
              <a:buChar char="-"/>
            </a:pPr>
            <a:r>
              <a:rPr lang="en-IE" b="1" dirty="0" smtClean="0">
                <a:solidFill>
                  <a:schemeClr val="tx1"/>
                </a:solidFill>
              </a:rPr>
              <a:t>Know the organisation</a:t>
            </a:r>
            <a:r>
              <a:rPr lang="en-IE" dirty="0" smtClean="0">
                <a:solidFill>
                  <a:schemeClr val="tx1"/>
                </a:solidFill>
              </a:rPr>
              <a:t>! It is the main locus of constraints and opportunities. Be conversant in its language!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Be </a:t>
            </a:r>
            <a:r>
              <a:rPr lang="en-IE" b="1" dirty="0" smtClean="0">
                <a:solidFill>
                  <a:schemeClr val="tx1"/>
                </a:solidFill>
              </a:rPr>
              <a:t>an agent of innovation</a:t>
            </a:r>
            <a:r>
              <a:rPr lang="en-IE" dirty="0" smtClean="0">
                <a:solidFill>
                  <a:schemeClr val="tx1"/>
                </a:solidFill>
              </a:rPr>
              <a:t>! If there are no opportunities in the organisation, maybe they can be created?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Mediation, advocacy and </a:t>
            </a:r>
            <a:r>
              <a:rPr lang="en-IE" dirty="0" err="1" smtClean="0">
                <a:solidFill>
                  <a:schemeClr val="tx1"/>
                </a:solidFill>
              </a:rPr>
              <a:t>allyship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Be prepared to </a:t>
            </a:r>
            <a:r>
              <a:rPr lang="en-IE" b="1" dirty="0" smtClean="0">
                <a:solidFill>
                  <a:schemeClr val="tx1"/>
                </a:solidFill>
              </a:rPr>
              <a:t>negotiate conflicts of interest!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Be ready to be part of </a:t>
            </a:r>
            <a:r>
              <a:rPr lang="en-IE" b="1" dirty="0" smtClean="0">
                <a:solidFill>
                  <a:schemeClr val="tx1"/>
                </a:solidFill>
              </a:rPr>
              <a:t>conversations</a:t>
            </a:r>
            <a:r>
              <a:rPr lang="en-IE" dirty="0" smtClean="0">
                <a:solidFill>
                  <a:schemeClr val="tx1"/>
                </a:solidFill>
              </a:rPr>
              <a:t> between employer and employee</a:t>
            </a:r>
          </a:p>
          <a:p>
            <a:pPr lvl="0">
              <a:buFontTx/>
              <a:buChar char="-"/>
            </a:pPr>
            <a:r>
              <a:rPr lang="en-IE" dirty="0" smtClean="0">
                <a:solidFill>
                  <a:schemeClr val="tx1"/>
                </a:solidFill>
              </a:rPr>
              <a:t>Be an </a:t>
            </a:r>
            <a:r>
              <a:rPr lang="en-IE" b="1" dirty="0" smtClean="0">
                <a:solidFill>
                  <a:schemeClr val="tx1"/>
                </a:solidFill>
              </a:rPr>
              <a:t>advocate</a:t>
            </a:r>
            <a:r>
              <a:rPr lang="en-IE" dirty="0" smtClean="0">
                <a:solidFill>
                  <a:schemeClr val="tx1"/>
                </a:solidFill>
              </a:rPr>
              <a:t> where needed – but aim to be an </a:t>
            </a:r>
            <a:r>
              <a:rPr lang="en-IE" b="1" dirty="0" smtClean="0">
                <a:solidFill>
                  <a:schemeClr val="tx1"/>
                </a:solidFill>
              </a:rPr>
              <a:t>ally</a:t>
            </a:r>
            <a:r>
              <a:rPr lang="en-IE" dirty="0" smtClean="0">
                <a:solidFill>
                  <a:schemeClr val="tx1"/>
                </a:solidFill>
              </a:rPr>
              <a:t> at all times – and encourage </a:t>
            </a:r>
            <a:r>
              <a:rPr lang="en-IE" b="1" dirty="0" smtClean="0">
                <a:solidFill>
                  <a:schemeClr val="tx1"/>
                </a:solidFill>
              </a:rPr>
              <a:t>representation</a:t>
            </a:r>
            <a:r>
              <a:rPr lang="en-IE" dirty="0" smtClean="0">
                <a:solidFill>
                  <a:schemeClr val="tx1"/>
                </a:solidFill>
              </a:rPr>
              <a:t> wherever you can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</p:spPr>
        <p:txBody>
          <a:bodyPr/>
          <a:lstStyle/>
          <a:p>
            <a:r>
              <a:rPr lang="en-IE" dirty="0" smtClean="0"/>
              <a:t>Four examples 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1216" y="1630743"/>
            <a:ext cx="4558349" cy="917575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Ethnic/racial/religious minorities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8815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1227" y="3714409"/>
            <a:ext cx="4558348" cy="803016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Older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employees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363" y="1856237"/>
            <a:ext cx="4558349" cy="46658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Low-</a:t>
            </a:r>
            <a:r>
              <a:rPr lang="de-DE" dirty="0" err="1" smtClean="0">
                <a:solidFill>
                  <a:schemeClr val="tx1"/>
                </a:solidFill>
              </a:rPr>
              <a:t>skill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workers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Employees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disability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55D67F6-D0A9-4578-A1EC-7CC17856B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245D1B6-2343-4DD4-B993-B92BD861F5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5400000">
            <a:off x="786140" y="3780337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6209993" y="1870076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6C95A63D-259A-4743-A53F-113824290EFC}"/>
              </a:ext>
            </a:extLst>
          </p:cNvPr>
          <p:cNvSpPr/>
          <p:nvPr/>
        </p:nvSpPr>
        <p:spPr>
          <a:xfrm rot="5400000">
            <a:off x="6246522" y="3793464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215B05C8-04F1-465A-9A77-4AD955AFE366}"/>
              </a:ext>
            </a:extLst>
          </p:cNvPr>
          <p:cNvSpPr/>
          <p:nvPr/>
        </p:nvSpPr>
        <p:spPr>
          <a:xfrm>
            <a:off x="6261249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</p:spPr>
        <p:txBody>
          <a:bodyPr/>
          <a:lstStyle/>
          <a:p>
            <a:r>
              <a:rPr lang="en-IE" dirty="0" smtClean="0"/>
              <a:t>Four examples 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651" y="695242"/>
            <a:ext cx="4558349" cy="917575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Ethnic/racial/religious minorities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1358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57" y="4757065"/>
            <a:ext cx="4558348" cy="803016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Older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employees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712" y="1126327"/>
            <a:ext cx="4558349" cy="46658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Low-</a:t>
            </a:r>
            <a:r>
              <a:rPr lang="de-DE" dirty="0" err="1" smtClean="0">
                <a:solidFill>
                  <a:schemeClr val="tx1"/>
                </a:solidFill>
              </a:rPr>
              <a:t>skill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workers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3105" y="4846414"/>
            <a:ext cx="4558348" cy="466586"/>
          </a:xfrm>
        </p:spPr>
        <p:txBody>
          <a:bodyPr>
            <a:normAutofit lnSpcReduction="10000"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Employees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disability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245D1B6-2343-4DD4-B993-B92BD861F5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329661" y="113170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5400000">
            <a:off x="489321" y="4774120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7024282" y="948969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6C95A63D-259A-4743-A53F-113824290EFC}"/>
              </a:ext>
            </a:extLst>
          </p:cNvPr>
          <p:cNvSpPr/>
          <p:nvPr/>
        </p:nvSpPr>
        <p:spPr>
          <a:xfrm rot="5400000">
            <a:off x="6511744" y="4825889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594" y="1991543"/>
            <a:ext cx="11319204" cy="2448359"/>
          </a:xfrm>
        </p:spPr>
        <p:txBody>
          <a:bodyPr>
            <a:normAutofit/>
          </a:bodyPr>
          <a:lstStyle/>
          <a:p>
            <a:r>
              <a:rPr lang="en-IE" sz="2000" dirty="0" smtClean="0">
                <a:solidFill>
                  <a:schemeClr val="tx1"/>
                </a:solidFill>
              </a:rPr>
              <a:t>These are </a:t>
            </a:r>
            <a:r>
              <a:rPr lang="en-IE" sz="2000" u="sng" dirty="0" smtClean="0">
                <a:solidFill>
                  <a:srgbClr val="B23D0C"/>
                </a:solidFill>
              </a:rPr>
              <a:t>only examples </a:t>
            </a:r>
            <a:r>
              <a:rPr lang="en-IE" sz="2000" dirty="0" smtClean="0"/>
              <a:t>– </a:t>
            </a:r>
            <a:r>
              <a:rPr lang="en-IE" sz="2000" dirty="0" smtClean="0">
                <a:solidFill>
                  <a:schemeClr val="tx1"/>
                </a:solidFill>
              </a:rPr>
              <a:t>always keep in mind that:</a:t>
            </a:r>
          </a:p>
          <a:p>
            <a:pPr marL="457200" indent="-457200">
              <a:buFontTx/>
              <a:buChar char="-"/>
            </a:pPr>
            <a:r>
              <a:rPr lang="en-IE" sz="2000" dirty="0" smtClean="0">
                <a:solidFill>
                  <a:schemeClr val="tx1"/>
                </a:solidFill>
              </a:rPr>
              <a:t>There are </a:t>
            </a:r>
            <a:r>
              <a:rPr lang="en-IE" sz="2000" u="sng" dirty="0" smtClean="0">
                <a:solidFill>
                  <a:schemeClr val="tx1"/>
                </a:solidFill>
              </a:rPr>
              <a:t>many</a:t>
            </a:r>
            <a:r>
              <a:rPr lang="en-IE" sz="2000" dirty="0" smtClean="0">
                <a:solidFill>
                  <a:schemeClr val="tx1"/>
                </a:solidFill>
              </a:rPr>
              <a:t> fields we cannot cover here</a:t>
            </a:r>
          </a:p>
          <a:p>
            <a:pPr marL="457200" indent="-457200">
              <a:buFontTx/>
              <a:buChar char="-"/>
            </a:pPr>
            <a:r>
              <a:rPr lang="en-IE" sz="2000" dirty="0" smtClean="0">
                <a:solidFill>
                  <a:schemeClr val="tx1"/>
                </a:solidFill>
              </a:rPr>
              <a:t>Fields are </a:t>
            </a:r>
            <a:r>
              <a:rPr lang="en-IE" sz="2000" u="sng" dirty="0" smtClean="0">
                <a:solidFill>
                  <a:schemeClr val="tx1"/>
                </a:solidFill>
              </a:rPr>
              <a:t>never</a:t>
            </a:r>
            <a:r>
              <a:rPr lang="en-IE" sz="2000" dirty="0" smtClean="0">
                <a:solidFill>
                  <a:schemeClr val="tx1"/>
                </a:solidFill>
              </a:rPr>
              <a:t> homogenous!</a:t>
            </a:r>
          </a:p>
          <a:p>
            <a:pPr marL="457200" indent="-457200">
              <a:buFontTx/>
              <a:buChar char="-"/>
            </a:pPr>
            <a:r>
              <a:rPr lang="en-IE" sz="2000" dirty="0" smtClean="0">
                <a:solidFill>
                  <a:schemeClr val="tx1"/>
                </a:solidFill>
              </a:rPr>
              <a:t>Fields intersect!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Our target is not to instil comprehensive knowledge but to think about how to work with </a:t>
            </a:r>
            <a:r>
              <a:rPr lang="en-IE" sz="2000" u="sng" dirty="0" smtClean="0">
                <a:solidFill>
                  <a:schemeClr val="tx1"/>
                </a:solidFill>
              </a:rPr>
              <a:t>individuals</a:t>
            </a:r>
            <a:r>
              <a:rPr lang="en-IE" sz="2000" dirty="0" smtClean="0">
                <a:solidFill>
                  <a:schemeClr val="tx1"/>
                </a:solidFill>
              </a:rPr>
              <a:t> within and between specific groups!</a:t>
            </a:r>
          </a:p>
          <a:p>
            <a:pPr marL="457200" indent="-457200">
              <a:buFontTx/>
              <a:buChar char="-"/>
            </a:pPr>
            <a:endParaRPr lang="en-IE" sz="2000" dirty="0" smtClean="0"/>
          </a:p>
          <a:p>
            <a:endParaRPr lang="lt-LT" sz="2000" dirty="0"/>
          </a:p>
          <a:p>
            <a:endParaRPr lang="lt-LT" sz="2000" dirty="0"/>
          </a:p>
        </p:txBody>
      </p:sp>
      <p:sp>
        <p:nvSpPr>
          <p:cNvPr id="28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349410" y="117495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9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529178" y="4789241"/>
            <a:ext cx="30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30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7103857" y="9818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31" name="Stačiakampis 21">
            <a:extLst>
              <a:ext uri="{FF2B5EF4-FFF2-40B4-BE49-F238E27FC236}">
                <a16:creationId xmlns:a16="http://schemas.microsoft.com/office/drawing/2014/main" id="{215B05C8-04F1-465A-9A77-4AD955AFE366}"/>
              </a:ext>
            </a:extLst>
          </p:cNvPr>
          <p:cNvSpPr/>
          <p:nvPr/>
        </p:nvSpPr>
        <p:spPr>
          <a:xfrm>
            <a:off x="6575253" y="485378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</p:spPr>
        <p:txBody>
          <a:bodyPr/>
          <a:lstStyle/>
          <a:p>
            <a:r>
              <a:rPr lang="de-DE" i="1" dirty="0" err="1" smtClean="0">
                <a:solidFill>
                  <a:schemeClr val="accent3"/>
                </a:solidFill>
              </a:rPr>
              <a:t>Connected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to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your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assigned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readings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you</a:t>
            </a:r>
            <a:r>
              <a:rPr lang="de-DE" i="1" dirty="0" smtClean="0">
                <a:solidFill>
                  <a:schemeClr val="accent3"/>
                </a:solidFill>
              </a:rPr>
              <a:t> will find a </a:t>
            </a:r>
            <a:r>
              <a:rPr lang="de-DE" i="1" dirty="0" err="1" smtClean="0">
                <a:solidFill>
                  <a:schemeClr val="accent3"/>
                </a:solidFill>
              </a:rPr>
              <a:t>group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task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sheet</a:t>
            </a:r>
            <a:r>
              <a:rPr lang="de-DE" i="1" dirty="0" smtClean="0">
                <a:solidFill>
                  <a:schemeClr val="accent3"/>
                </a:solidFill>
              </a:rPr>
              <a:t> – find </a:t>
            </a:r>
            <a:r>
              <a:rPr lang="de-DE" i="1" dirty="0" err="1" smtClean="0">
                <a:solidFill>
                  <a:schemeClr val="accent3"/>
                </a:solidFill>
              </a:rPr>
              <a:t>your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team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members</a:t>
            </a:r>
            <a:r>
              <a:rPr lang="de-DE" i="1" dirty="0" smtClean="0">
                <a:solidFill>
                  <a:schemeClr val="accent3"/>
                </a:solidFill>
              </a:rPr>
              <a:t> (</a:t>
            </a:r>
            <a:r>
              <a:rPr lang="de-DE" i="1" dirty="0" err="1" smtClean="0">
                <a:solidFill>
                  <a:schemeClr val="accent3"/>
                </a:solidFill>
              </a:rPr>
              <a:t>who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read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the</a:t>
            </a:r>
            <a:r>
              <a:rPr lang="de-DE" i="1" dirty="0" smtClean="0">
                <a:solidFill>
                  <a:schemeClr val="accent3"/>
                </a:solidFill>
              </a:rPr>
              <a:t> same </a:t>
            </a:r>
            <a:r>
              <a:rPr lang="de-DE" i="1" dirty="0" err="1" smtClean="0">
                <a:solidFill>
                  <a:schemeClr val="accent3"/>
                </a:solidFill>
              </a:rPr>
              <a:t>text</a:t>
            </a:r>
            <a:r>
              <a:rPr lang="de-DE" i="1" dirty="0" smtClean="0">
                <a:solidFill>
                  <a:schemeClr val="accent3"/>
                </a:solidFill>
              </a:rPr>
              <a:t>) – </a:t>
            </a:r>
            <a:r>
              <a:rPr lang="de-DE" i="1" dirty="0" err="1" smtClean="0">
                <a:solidFill>
                  <a:schemeClr val="accent3"/>
                </a:solidFill>
              </a:rPr>
              <a:t>and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go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to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the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assigned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rooms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err="1" smtClean="0">
                <a:solidFill>
                  <a:schemeClr val="accent3"/>
                </a:solidFill>
              </a:rPr>
              <a:t>to</a:t>
            </a:r>
            <a:r>
              <a:rPr lang="de-DE" i="1" dirty="0" smtClean="0">
                <a:solidFill>
                  <a:schemeClr val="accent3"/>
                </a:solidFill>
              </a:rPr>
              <a:t> do </a:t>
            </a:r>
            <a:r>
              <a:rPr lang="de-DE" i="1" dirty="0" err="1" smtClean="0">
                <a:solidFill>
                  <a:schemeClr val="accent3"/>
                </a:solidFill>
              </a:rPr>
              <a:t>following</a:t>
            </a:r>
            <a:endParaRPr lang="de-DE" i="1" dirty="0">
              <a:solidFill>
                <a:schemeClr val="accent3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7550"/>
            <a:ext cx="7262812" cy="2131063"/>
          </a:xfrm>
        </p:spPr>
        <p:txBody>
          <a:bodyPr>
            <a:normAutofit/>
          </a:bodyPr>
          <a:lstStyle/>
          <a:p>
            <a:pPr lvl="0"/>
            <a:r>
              <a:rPr lang="de-DE" b="1" dirty="0" smtClean="0">
                <a:solidFill>
                  <a:schemeClr val="tx1"/>
                </a:solidFill>
              </a:rPr>
              <a:t>Read </a:t>
            </a:r>
            <a:r>
              <a:rPr lang="de-DE" b="1" dirty="0" err="1" smtClean="0">
                <a:solidFill>
                  <a:schemeClr val="tx1"/>
                </a:solidFill>
              </a:rPr>
              <a:t>and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discuss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tasks</a:t>
            </a:r>
            <a:endParaRPr lang="de-DE" b="1" dirty="0">
              <a:solidFill>
                <a:schemeClr val="tx1"/>
              </a:solidFill>
            </a:endParaRPr>
          </a:p>
          <a:p>
            <a:pPr lvl="0"/>
            <a:r>
              <a:rPr lang="de-DE" b="1" dirty="0" smtClean="0">
                <a:solidFill>
                  <a:schemeClr val="tx1"/>
                </a:solidFill>
              </a:rPr>
              <a:t>Carry out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tasks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described</a:t>
            </a:r>
            <a:r>
              <a:rPr lang="de-DE" b="1" dirty="0" smtClean="0">
                <a:solidFill>
                  <a:schemeClr val="tx1"/>
                </a:solidFill>
              </a:rPr>
              <a:t> (</a:t>
            </a:r>
            <a:r>
              <a:rPr lang="de-DE" b="1" dirty="0" err="1" smtClean="0">
                <a:solidFill>
                  <a:schemeClr val="tx1"/>
                </a:solidFill>
              </a:rPr>
              <a:t>apply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what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you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have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learned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from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assigned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text</a:t>
            </a:r>
            <a:r>
              <a:rPr lang="de-DE" b="1" dirty="0" smtClean="0">
                <a:solidFill>
                  <a:schemeClr val="tx1"/>
                </a:solidFill>
              </a:rPr>
              <a:t>!)</a:t>
            </a:r>
            <a:endParaRPr lang="de-DE" b="1" dirty="0">
              <a:solidFill>
                <a:schemeClr val="tx1"/>
              </a:solidFill>
            </a:endParaRPr>
          </a:p>
          <a:p>
            <a:pPr lvl="0"/>
            <a:r>
              <a:rPr lang="de-DE" b="1" dirty="0" smtClean="0">
                <a:solidFill>
                  <a:schemeClr val="tx1"/>
                </a:solidFill>
              </a:rPr>
              <a:t>Return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class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present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your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results</a:t>
            </a:r>
            <a:endParaRPr lang="de-DE" b="1" dirty="0">
              <a:solidFill>
                <a:schemeClr val="tx1"/>
              </a:solidFill>
            </a:endParaRP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What are your questions or critical thoughts?</a:t>
            </a: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1000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1336E85-5B5E-F24F-9C84-D2FC8D38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642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Open Sans ExtraBold</vt:lpstr>
      <vt:lpstr>Open Sans Light</vt:lpstr>
      <vt:lpstr>Office</vt:lpstr>
      <vt:lpstr>„Office“ tema</vt:lpstr>
      <vt:lpstr>Unit 4</vt:lpstr>
      <vt:lpstr>Why bother? Money and morality!</vt:lpstr>
      <vt:lpstr>Paying attention – to yourself and to the other</vt:lpstr>
      <vt:lpstr>Counselling for specific groups in organisations</vt:lpstr>
      <vt:lpstr>Four examples </vt:lpstr>
      <vt:lpstr>Four examples </vt:lpstr>
      <vt:lpstr>Introduction group work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Praktikantas</cp:lastModifiedBy>
  <cp:revision>8</cp:revision>
  <dcterms:created xsi:type="dcterms:W3CDTF">2021-05-10T21:50:12Z</dcterms:created>
  <dcterms:modified xsi:type="dcterms:W3CDTF">2022-03-03T12:43:54Z</dcterms:modified>
</cp:coreProperties>
</file>