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7" r:id="rId2"/>
    <p:sldId id="270" r:id="rId3"/>
    <p:sldId id="280" r:id="rId4"/>
    <p:sldId id="281" r:id="rId5"/>
    <p:sldId id="282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3D0C"/>
    <a:srgbClr val="FF7F2A"/>
    <a:srgbClr val="B23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2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84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CC101-83B2-4FCF-8E40-64EEF50EDD64}" type="datetimeFigureOut">
              <a:rPr lang="lt-LT" smtClean="0"/>
              <a:t>2022-03-03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4F2A99-8335-4AAC-9EFD-09FA6B9BBA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408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25948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aveikslėlis 15">
            <a:extLst>
              <a:ext uri="{FF2B5EF4-FFF2-40B4-BE49-F238E27FC236}">
                <a16:creationId xmlns:a16="http://schemas.microsoft.com/office/drawing/2014/main" id="{246EBA82-0447-4FA4-8B1C-C45FC5F54C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9" b="23358"/>
          <a:stretch/>
        </p:blipFill>
        <p:spPr>
          <a:xfrm rot="10800000">
            <a:off x="0" y="0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2F688FB5-BEAA-43D8-9143-D2CE529CE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" y="924243"/>
            <a:ext cx="10058400" cy="23876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DEMO </a:t>
            </a:r>
            <a:br>
              <a:rPr lang="en-US" dirty="0"/>
            </a:br>
            <a:r>
              <a:rPr lang="en-US" dirty="0"/>
              <a:t>TITLE TEXT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85069AEC-D0AD-490C-B670-14EB62EA77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5820" y="3434398"/>
            <a:ext cx="100584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err="1">
                <a:solidFill>
                  <a:srgbClr val="FFFFFF"/>
                </a:solidFill>
              </a:rPr>
              <a:t>Date</a:t>
            </a:r>
            <a:r>
              <a:rPr lang="lt-LT" dirty="0">
                <a:solidFill>
                  <a:srgbClr val="FFFFFF"/>
                </a:solidFill>
              </a:rPr>
              <a:t>, name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the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event</a:t>
            </a:r>
            <a:r>
              <a:rPr lang="lt-LT" dirty="0">
                <a:solidFill>
                  <a:srgbClr val="FFFFFF"/>
                </a:solidFill>
              </a:rPr>
              <a:t>, 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name </a:t>
            </a:r>
            <a:r>
              <a:rPr lang="lt-LT" dirty="0" err="1">
                <a:solidFill>
                  <a:srgbClr val="FFFFFF"/>
                </a:solidFill>
              </a:rPr>
              <a:t>and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surname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author</a:t>
            </a:r>
            <a:endParaRPr lang="lt-LT" dirty="0">
              <a:solidFill>
                <a:srgbClr val="FFFFFF"/>
              </a:solidFill>
            </a:endParaRP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5F0BFDC-D1E8-4156-8099-C8816EB1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977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veikslėlis 8">
            <a:extLst>
              <a:ext uri="{FF2B5EF4-FFF2-40B4-BE49-F238E27FC236}">
                <a16:creationId xmlns:a16="http://schemas.microsoft.com/office/drawing/2014/main" id="{A418BBB0-10BE-4452-AA0B-FC7B9192D6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10937" r="13" b="22509"/>
          <a:stretch/>
        </p:blipFill>
        <p:spPr>
          <a:xfrm rot="10800000">
            <a:off x="0" y="-1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A6473C05-AE7B-43DD-A2CC-85F602C58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1577340"/>
            <a:ext cx="10515600" cy="20116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 for </a:t>
            </a:r>
            <a:br>
              <a:rPr lang="en-US" dirty="0"/>
            </a:br>
            <a:r>
              <a:rPr lang="en-US" dirty="0"/>
              <a:t>the Attention. </a:t>
            </a:r>
            <a:br>
              <a:rPr lang="en-US" dirty="0"/>
            </a:br>
            <a:r>
              <a:rPr lang="en-US" dirty="0"/>
              <a:t>Questions?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987F0DC-379D-4245-BFBB-CD4C4288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Paveikslėlio vietos rezervavimo ženklas 2">
            <a:extLst>
              <a:ext uri="{FF2B5EF4-FFF2-40B4-BE49-F238E27FC236}">
                <a16:creationId xmlns:a16="http://schemas.microsoft.com/office/drawing/2014/main" id="{ADAA6A37-774A-4614-893F-080D49E13D8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36613" y="3793201"/>
            <a:ext cx="10515600" cy="44351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 err="1"/>
              <a:t>your</a:t>
            </a:r>
            <a:r>
              <a:rPr lang="en-US" dirty="0"/>
              <a:t>@email_address.eu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04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87A0520-26DB-468D-A939-2C056B42E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/>
              <a:t>THIS </a:t>
            </a:r>
            <a:r>
              <a:rPr lang="en-US" dirty="0"/>
              <a:t>IS </a:t>
            </a:r>
            <a:r>
              <a:rPr lang="lt-LT" dirty="0"/>
              <a:t>YOUR PRES</a:t>
            </a:r>
            <a:r>
              <a:rPr lang="en-US" dirty="0"/>
              <a:t>E</a:t>
            </a:r>
            <a:r>
              <a:rPr lang="lt-LT" dirty="0"/>
              <a:t>NTATION TITLE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F49264-9819-4214-9D8F-E6C3E238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ksto vietos rezervavimo ženklas 4">
            <a:extLst>
              <a:ext uri="{FF2B5EF4-FFF2-40B4-BE49-F238E27FC236}">
                <a16:creationId xmlns:a16="http://schemas.microsoft.com/office/drawing/2014/main" id="{BDFAC399-EE8D-4178-8118-DD34860C58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960595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4047D1D2-D11B-42D9-9745-D7326C1723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9" name="Teksto vietos rezervavimo ženklas 6">
            <a:extLst>
              <a:ext uri="{FF2B5EF4-FFF2-40B4-BE49-F238E27FC236}">
                <a16:creationId xmlns:a16="http://schemas.microsoft.com/office/drawing/2014/main" id="{07F8CD99-43EF-4FF2-99E1-8D34466DB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7" y="3632341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0" name="Teksto vietos rezervavimo ženklas 7">
            <a:extLst>
              <a:ext uri="{FF2B5EF4-FFF2-40B4-BE49-F238E27FC236}">
                <a16:creationId xmlns:a16="http://schemas.microsoft.com/office/drawing/2014/main" id="{F2249229-369C-45F0-AC14-92594C51E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30133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481432-44F8-44DD-9892-E4F4DB2C4A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DA783FD-8F85-442B-A8BA-288E684F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1" name="Teksto vietos rezervavimo ženklas 4">
            <a:extLst>
              <a:ext uri="{FF2B5EF4-FFF2-40B4-BE49-F238E27FC236}">
                <a16:creationId xmlns:a16="http://schemas.microsoft.com/office/drawing/2014/main" id="{4BEA5B49-6392-46FE-95D9-CBD5386D9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2" name="Teksto vietos rezervavimo ženklas 5">
            <a:extLst>
              <a:ext uri="{FF2B5EF4-FFF2-40B4-BE49-F238E27FC236}">
                <a16:creationId xmlns:a16="http://schemas.microsoft.com/office/drawing/2014/main" id="{27313128-8193-4824-B1AE-9E071C6AE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3" name="Teksto vietos rezervavimo ženklas 6">
            <a:extLst>
              <a:ext uri="{FF2B5EF4-FFF2-40B4-BE49-F238E27FC236}">
                <a16:creationId xmlns:a16="http://schemas.microsoft.com/office/drawing/2014/main" id="{A077DE58-2DDD-4954-8D21-4C85B7EFA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8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4" name="Teksto vietos rezervavimo ženklas 7">
            <a:extLst>
              <a:ext uri="{FF2B5EF4-FFF2-40B4-BE49-F238E27FC236}">
                <a16:creationId xmlns:a16="http://schemas.microsoft.com/office/drawing/2014/main" id="{E3581FEC-4D88-4BB9-981C-24765FCF20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3" name="Teksto vietos rezervavimo ženklas 4">
            <a:extLst>
              <a:ext uri="{FF2B5EF4-FFF2-40B4-BE49-F238E27FC236}">
                <a16:creationId xmlns:a16="http://schemas.microsoft.com/office/drawing/2014/main" id="{909C3B4A-7EF2-44A9-975A-1CEB406446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96049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4" name="Teksto vietos rezervavimo ženklas 5">
            <a:extLst>
              <a:ext uri="{FF2B5EF4-FFF2-40B4-BE49-F238E27FC236}">
                <a16:creationId xmlns:a16="http://schemas.microsoft.com/office/drawing/2014/main" id="{9216C79D-EC44-44C8-A2B6-019A760EE8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96050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5" name="Teksto vietos rezervavimo ženklas 6">
            <a:extLst>
              <a:ext uri="{FF2B5EF4-FFF2-40B4-BE49-F238E27FC236}">
                <a16:creationId xmlns:a16="http://schemas.microsoft.com/office/drawing/2014/main" id="{392CD55E-0853-4A78-83D2-38CB78A8EF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6050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6" name="Teksto vietos rezervavimo ženklas 7">
            <a:extLst>
              <a:ext uri="{FF2B5EF4-FFF2-40B4-BE49-F238E27FC236}">
                <a16:creationId xmlns:a16="http://schemas.microsoft.com/office/drawing/2014/main" id="{FB1D40FF-4B08-4151-9334-2544815042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96050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299886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765176"/>
            <a:ext cx="4242752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/>
              <a:t>TITLE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30680"/>
            <a:ext cx="4242752" cy="377793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435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A795C131-0461-4D89-86BB-BAB1471E1A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8" b="31104"/>
          <a:stretch/>
        </p:blipFill>
        <p:spPr>
          <a:xfrm rot="10800000">
            <a:off x="-1589" y="0"/>
            <a:ext cx="12192004" cy="1626016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F3B8AD3-C7F0-4510-80E6-73F9F6E11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544195"/>
            <a:ext cx="10515600" cy="67881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AB577E9-5C2A-4610-BAB9-C380F63055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46922"/>
            <a:ext cx="5157787" cy="993457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38B05CD-471C-442E-96BD-5E5C8E34E6E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277550"/>
            <a:ext cx="5157787" cy="2131063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en-US" dirty="0"/>
          </a:p>
          <a:p>
            <a:pPr lvl="0"/>
            <a:endParaRPr lang="lt-LT" dirty="0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D7947542-5711-447B-B36E-783076834C6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46923"/>
            <a:ext cx="5183188" cy="993456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01851487-E90A-476B-8236-8E2AD4C3C49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77550"/>
            <a:ext cx="5183188" cy="2131064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lt-LT" dirty="0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4E8C299C-BD33-4ACE-B6AE-D5A93B33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1056949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4A9E677A-DE7C-4EDD-A463-732D04ED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1" b="29467"/>
          <a:stretch/>
        </p:blipFill>
        <p:spPr>
          <a:xfrm>
            <a:off x="0" y="0"/>
            <a:ext cx="12192000" cy="223266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2766153"/>
            <a:ext cx="10504487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596640"/>
            <a:ext cx="10512425" cy="155289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0058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B50A104B-5302-47EA-AE12-CCC791CA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6E9B5A7C-F7EF-46F5-B610-E5C9118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lt-LT" dirty="0"/>
          </a:p>
        </p:txBody>
      </p:sp>
      <p:sp>
        <p:nvSpPr>
          <p:cNvPr id="6" name="Teksto vietos rezervavimo ženklas 2">
            <a:extLst>
              <a:ext uri="{FF2B5EF4-FFF2-40B4-BE49-F238E27FC236}">
                <a16:creationId xmlns:a16="http://schemas.microsoft.com/office/drawing/2014/main" id="{9C4FA155-81CE-4E5B-B645-6E983D51D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678308"/>
            <a:ext cx="4974273" cy="1375083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 b="1"/>
              <a:t>Spustelėkite, kad galėtumėte redaguoti šablono teksto stilius</a:t>
            </a:r>
          </a:p>
          <a:p>
            <a:pPr lvl="1"/>
            <a:r>
              <a:rPr lang="lt-LT" b="1"/>
              <a:t>Antras lygis</a:t>
            </a:r>
          </a:p>
        </p:txBody>
      </p:sp>
      <p:sp>
        <p:nvSpPr>
          <p:cNvPr id="8" name="Teksto vietos rezervavimo ženklas 4">
            <a:extLst>
              <a:ext uri="{FF2B5EF4-FFF2-40B4-BE49-F238E27FC236}">
                <a16:creationId xmlns:a16="http://schemas.microsoft.com/office/drawing/2014/main" id="{72957E55-222E-45C4-9866-DB472EB19DE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1074312" y="3604208"/>
            <a:ext cx="2930230" cy="320676"/>
          </a:xfrm>
        </p:spPr>
        <p:txBody>
          <a:bodyPr/>
          <a:lstStyle>
            <a:lvl1pPr marL="0" indent="0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9" name="Teksto vietos rezervavimo ženklas 5">
            <a:extLst>
              <a:ext uri="{FF2B5EF4-FFF2-40B4-BE49-F238E27FC236}">
                <a16:creationId xmlns:a16="http://schemas.microsoft.com/office/drawing/2014/main" id="{A84CCAB9-0CE1-4809-96A3-0C3C836CFA6E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167547" y="3607238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0" name="Teksto vietos rezervavimo ženklas 6">
            <a:extLst>
              <a:ext uri="{FF2B5EF4-FFF2-40B4-BE49-F238E27FC236}">
                <a16:creationId xmlns:a16="http://schemas.microsoft.com/office/drawing/2014/main" id="{3C694306-6791-46A0-93E3-F993DD3FD56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75794" y="4475701"/>
            <a:ext cx="2930230" cy="320676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1" name="Teksto vietos rezervavimo ženklas 7">
            <a:extLst>
              <a:ext uri="{FF2B5EF4-FFF2-40B4-BE49-F238E27FC236}">
                <a16:creationId xmlns:a16="http://schemas.microsoft.com/office/drawing/2014/main" id="{B266443C-BFC6-4637-B51B-F5DFF2A789B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169029" y="4478731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</p:spTree>
    <p:extLst>
      <p:ext uri="{BB962C8B-B14F-4D97-AF65-F5344CB8AC3E}">
        <p14:creationId xmlns:p14="http://schemas.microsoft.com/office/powerpoint/2010/main" val="12269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raštės vietos rezervavimo ženklas 2">
            <a:extLst>
              <a:ext uri="{FF2B5EF4-FFF2-40B4-BE49-F238E27FC236}">
                <a16:creationId xmlns:a16="http://schemas.microsoft.com/office/drawing/2014/main" id="{EE69AF60-FA40-499C-8BD1-BB582192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2" name="Pavadinimas 1">
            <a:extLst>
              <a:ext uri="{FF2B5EF4-FFF2-40B4-BE49-F238E27FC236}">
                <a16:creationId xmlns:a16="http://schemas.microsoft.com/office/drawing/2014/main" id="{92C0A8A4-6E46-47A7-B127-A1727C82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13" name="Teksto vietos rezervavimo ženklas 2">
            <a:extLst>
              <a:ext uri="{FF2B5EF4-FFF2-40B4-BE49-F238E27FC236}">
                <a16:creationId xmlns:a16="http://schemas.microsoft.com/office/drawing/2014/main" id="{E674514D-A2B0-46BF-8562-6414A749BAD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1678308"/>
            <a:ext cx="4913313" cy="358863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0"/>
            </a:lvl1pPr>
          </a:lstStyle>
          <a:p>
            <a:pPr lvl="0"/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standard.</a:t>
            </a:r>
          </a:p>
          <a:p>
            <a:pPr lvl="0"/>
            <a:r>
              <a:rPr lang="en-US" dirty="0"/>
              <a:t>It is a long established fact that a reader will be distracted by the readable content of a page when looking at its layout.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699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vadinimas 1">
            <a:extLst>
              <a:ext uri="{FF2B5EF4-FFF2-40B4-BE49-F238E27FC236}">
                <a16:creationId xmlns:a16="http://schemas.microsoft.com/office/drawing/2014/main" id="{D9E0AAC3-04FD-4D0F-92B9-537D80AEB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65175"/>
            <a:ext cx="10515600" cy="781685"/>
          </a:xfrm>
        </p:spPr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9" name="Poraštės vietos rezervavimo ženklas 5">
            <a:extLst>
              <a:ext uri="{FF2B5EF4-FFF2-40B4-BE49-F238E27FC236}">
                <a16:creationId xmlns:a16="http://schemas.microsoft.com/office/drawing/2014/main" id="{2C50AA4C-CE9C-4374-97C6-59368F84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4">
            <a:extLst>
              <a:ext uri="{FF2B5EF4-FFF2-40B4-BE49-F238E27FC236}">
                <a16:creationId xmlns:a16="http://schemas.microsoft.com/office/drawing/2014/main" id="{D67CD8CF-82AF-4C4F-AF52-FE07C1CCA1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0011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1" name="Teksto vietos rezervavimo ženklas 5">
            <a:extLst>
              <a:ext uri="{FF2B5EF4-FFF2-40B4-BE49-F238E27FC236}">
                <a16:creationId xmlns:a16="http://schemas.microsoft.com/office/drawing/2014/main" id="{45F5817B-EF3F-4C33-9E12-D5515A9909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70012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2" name="Teksto vietos rezervavimo ženklas 6">
            <a:extLst>
              <a:ext uri="{FF2B5EF4-FFF2-40B4-BE49-F238E27FC236}">
                <a16:creationId xmlns:a16="http://schemas.microsoft.com/office/drawing/2014/main" id="{83636D7C-2994-4826-A09A-3D7CCA79DA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0012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3" name="Teksto vietos rezervavimo ženklas 7">
            <a:extLst>
              <a:ext uri="{FF2B5EF4-FFF2-40B4-BE49-F238E27FC236}">
                <a16:creationId xmlns:a16="http://schemas.microsoft.com/office/drawing/2014/main" id="{4A13C3F0-BE25-4946-A514-5FE224C8F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0012" y="4289734"/>
            <a:ext cx="4558348" cy="1118880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6" name="Teksto vietos rezervavimo ženklas 4">
            <a:extLst>
              <a:ext uri="{FF2B5EF4-FFF2-40B4-BE49-F238E27FC236}">
                <a16:creationId xmlns:a16="http://schemas.microsoft.com/office/drawing/2014/main" id="{20386619-6D9A-4A6C-8B60-93F690D30D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3863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7" name="Teksto vietos rezervavimo ženklas 5">
            <a:extLst>
              <a:ext uri="{FF2B5EF4-FFF2-40B4-BE49-F238E27FC236}">
                <a16:creationId xmlns:a16="http://schemas.microsoft.com/office/drawing/2014/main" id="{5E07B69E-A4E4-4A44-86FF-61B0598CAA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93864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8" name="Teksto vietos rezervavimo ženklas 6">
            <a:extLst>
              <a:ext uri="{FF2B5EF4-FFF2-40B4-BE49-F238E27FC236}">
                <a16:creationId xmlns:a16="http://schemas.microsoft.com/office/drawing/2014/main" id="{2CFADEEF-7D22-4AD2-9357-08A4FB5BAC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3864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9" name="Teksto vietos rezervavimo ženklas 7">
            <a:extLst>
              <a:ext uri="{FF2B5EF4-FFF2-40B4-BE49-F238E27FC236}">
                <a16:creationId xmlns:a16="http://schemas.microsoft.com/office/drawing/2014/main" id="{A0B9ACD5-57AB-4C65-AEE8-33E9E93973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93864" y="4289733"/>
            <a:ext cx="4558348" cy="111888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41" name="Teksto vietos rezervavimo ženklas 12">
            <a:extLst>
              <a:ext uri="{FF2B5EF4-FFF2-40B4-BE49-F238E27FC236}">
                <a16:creationId xmlns:a16="http://schemas.microsoft.com/office/drawing/2014/main" id="{68A6F5E9-4836-4C11-B445-35E04A26B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38167" y="8832967"/>
            <a:ext cx="3968894" cy="880901"/>
          </a:xfrm>
        </p:spPr>
        <p:txBody>
          <a:bodyPr/>
          <a:lstStyle/>
          <a:p>
            <a:r>
              <a:rPr lang="en-US" dirty="0"/>
              <a:t>It ha survived not only five centuries, but also the leap into electronic typesetting.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1815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9238D304-EF92-4DD5-9C5F-DED7167E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5175"/>
            <a:ext cx="10515600" cy="7816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1EA7476-B6B1-4FB1-9FE2-382A1BD5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1640"/>
            <a:ext cx="10515600" cy="3716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Spustelėkite, kad galėtumėte redaguoti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C42BB42-CE74-4F95-B74C-223124E7E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2362" y="5954171"/>
            <a:ext cx="1613338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7F2A"/>
                </a:solidFill>
              </a:defRPr>
            </a:lvl1pPr>
          </a:lstStyle>
          <a:p>
            <a:pPr algn="r"/>
            <a:r>
              <a:rPr lang="lt-LT" dirty="0"/>
              <a:t>connect-erasmus.eu</a:t>
            </a:r>
          </a:p>
        </p:txBody>
      </p:sp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7F4DFF34-B933-41F4-AE23-4B46CC87604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7" y="5853458"/>
            <a:ext cx="1226837" cy="508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04" y="5904739"/>
            <a:ext cx="2218796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63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9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733" userDrawn="1">
          <p15:clr>
            <a:srgbClr val="F26B43"/>
          </p15:clr>
        </p15:guide>
        <p15:guide id="4" orient="horz" pos="3407" userDrawn="1">
          <p15:clr>
            <a:srgbClr val="F26B43"/>
          </p15:clr>
        </p15:guide>
        <p15:guide id="5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202E593-ED43-4FFC-8DD0-E023EDF712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4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11E258F2-1684-456C-BD99-58FC3C8EEE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Session </a:t>
            </a:r>
            <a:r>
              <a:rPr lang="en-US" dirty="0" smtClean="0"/>
              <a:t>2: Working with different target groups, part 4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lt-LT" dirty="0" smtClean="0">
                <a:solidFill>
                  <a:srgbClr val="FFFFFF"/>
                </a:solidFill>
              </a:rPr>
              <a:t>Peter </a:t>
            </a:r>
            <a:r>
              <a:rPr lang="lt-LT" dirty="0">
                <a:solidFill>
                  <a:srgbClr val="FFFFFF"/>
                </a:solidFill>
              </a:rPr>
              <a:t>Weber, </a:t>
            </a:r>
            <a:r>
              <a:rPr lang="lt-LT" dirty="0" smtClean="0">
                <a:solidFill>
                  <a:srgbClr val="FFFFFF"/>
                </a:solidFill>
              </a:rPr>
              <a:t>Bettina </a:t>
            </a:r>
            <a:r>
              <a:rPr lang="lt-LT" dirty="0">
                <a:solidFill>
                  <a:srgbClr val="FFFFFF"/>
                </a:solidFill>
              </a:rPr>
              <a:t>Siecke, </a:t>
            </a:r>
            <a:r>
              <a:rPr lang="lt-LT" dirty="0" smtClean="0">
                <a:solidFill>
                  <a:srgbClr val="FFFFFF"/>
                </a:solidFill>
              </a:rPr>
              <a:t>Matthias Varul</a:t>
            </a:r>
            <a:endParaRPr lang="lt-LT" dirty="0">
              <a:solidFill>
                <a:srgbClr val="FFFFFF"/>
              </a:solidFill>
            </a:endParaRPr>
          </a:p>
          <a:p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A497B08-078B-41F2-AAF0-DC973336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221" y="5796580"/>
            <a:ext cx="896520" cy="3151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39773" y="6111762"/>
            <a:ext cx="358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800" dirty="0"/>
              <a:t>This license lets you (or other party) share, remix, transform, and build upon this material non-commercially, as long as you credit the Connect! project partners and license your new creations under identical terms.</a:t>
            </a:r>
            <a:endParaRPr lang="lt-LT" sz="800" dirty="0"/>
          </a:p>
        </p:txBody>
      </p:sp>
    </p:spTree>
    <p:extLst>
      <p:ext uri="{BB962C8B-B14F-4D97-AF65-F5344CB8AC3E}">
        <p14:creationId xmlns:p14="http://schemas.microsoft.com/office/powerpoint/2010/main" val="183110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</a:t>
            </a:r>
            <a:r>
              <a:rPr lang="en-IE" dirty="0" smtClean="0"/>
              <a:t>) Counselling low-skilled workers</a:t>
            </a:r>
            <a:endParaRPr lang="en-IE" dirty="0"/>
          </a:p>
        </p:txBody>
      </p:sp>
      <p:sp>
        <p:nvSpPr>
          <p:cNvPr id="6" name="Teksto vietos rezervavimo ženklas 5">
            <a:extLst>
              <a:ext uri="{FF2B5EF4-FFF2-40B4-BE49-F238E27FC236}">
                <a16:creationId xmlns:a16="http://schemas.microsoft.com/office/drawing/2014/main" id="{AC0536EC-49F6-495B-AA88-913495763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0723" y="1506565"/>
            <a:ext cx="5157787" cy="993457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Some potential problems: </a:t>
            </a:r>
          </a:p>
          <a:p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Turinio vietos rezervavimo ženklas 6">
            <a:extLst>
              <a:ext uri="{FF2B5EF4-FFF2-40B4-BE49-F238E27FC236}">
                <a16:creationId xmlns:a16="http://schemas.microsoft.com/office/drawing/2014/main" id="{B5E363EA-312A-4EAB-89CD-862E7C98E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73081" y="4362543"/>
            <a:ext cx="10504006" cy="2355447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IE" sz="1600" dirty="0" smtClean="0">
                <a:solidFill>
                  <a:schemeClr val="tx1"/>
                </a:solidFill>
              </a:rPr>
              <a:t>Persistently </a:t>
            </a:r>
            <a:r>
              <a:rPr lang="en-IE" sz="1600" dirty="0" smtClean="0">
                <a:solidFill>
                  <a:schemeClr val="tx1"/>
                </a:solidFill>
              </a:rPr>
              <a:t>push or access (direct and indirect) 	</a:t>
            </a:r>
            <a:endParaRPr lang="lt-LT" sz="1600" dirty="0" smtClean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IE" sz="1600" dirty="0" smtClean="0">
                <a:solidFill>
                  <a:schemeClr val="tx1"/>
                </a:solidFill>
              </a:rPr>
              <a:t>Suggest </a:t>
            </a:r>
            <a:r>
              <a:rPr lang="en-IE" sz="1600" dirty="0" smtClean="0">
                <a:solidFill>
                  <a:schemeClr val="tx1"/>
                </a:solidFill>
              </a:rPr>
              <a:t>alternative formats 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IE" sz="1600" dirty="0" smtClean="0">
                <a:solidFill>
                  <a:schemeClr val="tx1"/>
                </a:solidFill>
              </a:rPr>
              <a:t>Patiently </a:t>
            </a:r>
            <a:r>
              <a:rPr lang="en-IE" sz="1600" dirty="0" smtClean="0">
                <a:solidFill>
                  <a:schemeClr val="tx1"/>
                </a:solidFill>
              </a:rPr>
              <a:t>continue making your case        </a:t>
            </a:r>
            <a:endParaRPr lang="lt-LT" sz="1600" dirty="0" smtClean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IE" sz="1600" dirty="0" smtClean="0">
                <a:solidFill>
                  <a:schemeClr val="tx1"/>
                </a:solidFill>
              </a:rPr>
              <a:t>Pilot </a:t>
            </a:r>
            <a:r>
              <a:rPr lang="en-IE" sz="1600" dirty="0" smtClean="0">
                <a:solidFill>
                  <a:schemeClr val="tx1"/>
                </a:solidFill>
              </a:rPr>
              <a:t>with some, then </a:t>
            </a:r>
            <a:r>
              <a:rPr lang="en-IE" sz="1600" dirty="0" smtClean="0">
                <a:solidFill>
                  <a:schemeClr val="tx1"/>
                </a:solidFill>
              </a:rPr>
              <a:t>expand                                 </a:t>
            </a:r>
            <a:endParaRPr lang="lt-LT" sz="1600" dirty="0" smtClean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lt-LT" sz="1600" dirty="0" smtClean="0">
                <a:solidFill>
                  <a:schemeClr val="tx1"/>
                </a:solidFill>
              </a:rPr>
              <a:t>F</a:t>
            </a:r>
            <a:r>
              <a:rPr lang="en-IE" sz="1600" dirty="0" err="1" smtClean="0">
                <a:solidFill>
                  <a:schemeClr val="tx1"/>
                </a:solidFill>
              </a:rPr>
              <a:t>ind</a:t>
            </a:r>
            <a:r>
              <a:rPr lang="en-IE" sz="1600" dirty="0" smtClean="0">
                <a:solidFill>
                  <a:schemeClr val="tx1"/>
                </a:solidFill>
              </a:rPr>
              <a:t> </a:t>
            </a:r>
            <a:r>
              <a:rPr lang="en-IE" sz="1600" dirty="0" smtClean="0">
                <a:solidFill>
                  <a:schemeClr val="tx1"/>
                </a:solidFill>
              </a:rPr>
              <a:t>and offer external </a:t>
            </a:r>
            <a:r>
              <a:rPr lang="en-IE" sz="1600" dirty="0" smtClean="0">
                <a:solidFill>
                  <a:schemeClr val="tx1"/>
                </a:solidFill>
              </a:rPr>
              <a:t>support/funding                             </a:t>
            </a:r>
            <a:endParaRPr lang="lt-LT" sz="1600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lt-LT" sz="1600" dirty="0" smtClean="0">
                <a:solidFill>
                  <a:schemeClr val="tx1"/>
                </a:solidFill>
              </a:rPr>
              <a:t>I</a:t>
            </a:r>
            <a:r>
              <a:rPr lang="en-IE" sz="1600" dirty="0" err="1" smtClean="0">
                <a:solidFill>
                  <a:schemeClr val="tx1"/>
                </a:solidFill>
              </a:rPr>
              <a:t>nvolve</a:t>
            </a:r>
            <a:r>
              <a:rPr lang="en-IE" sz="1600" dirty="0" smtClean="0">
                <a:solidFill>
                  <a:schemeClr val="tx1"/>
                </a:solidFill>
              </a:rPr>
              <a:t> </a:t>
            </a:r>
            <a:r>
              <a:rPr lang="en-IE" sz="1600" dirty="0" smtClean="0">
                <a:solidFill>
                  <a:schemeClr val="tx1"/>
                </a:solidFill>
              </a:rPr>
              <a:t>chambers, trade unions, works council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9" name="Turinio vietos rezervavimo ženklas 8">
            <a:extLst>
              <a:ext uri="{FF2B5EF4-FFF2-40B4-BE49-F238E27FC236}">
                <a16:creationId xmlns:a16="http://schemas.microsoft.com/office/drawing/2014/main" id="{2E965890-FB2B-4370-BB02-803F027B98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5" y="1972107"/>
            <a:ext cx="5574326" cy="2771968"/>
          </a:xfrm>
        </p:spPr>
        <p:txBody>
          <a:bodyPr>
            <a:norm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R</a:t>
            </a:r>
            <a:r>
              <a:rPr lang="en-US" sz="1600" dirty="0" smtClean="0">
                <a:solidFill>
                  <a:schemeClr val="tx1"/>
                </a:solidFill>
              </a:rPr>
              <a:t>eflect your own educational / class privilege!</a:t>
            </a:r>
          </a:p>
          <a:p>
            <a:pPr lvl="0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Be attentive to learning needs resulting from negative experience in education and administration!</a:t>
            </a:r>
          </a:p>
          <a:p>
            <a:pPr lvl="0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Be attentive to life-situational constraints and demands</a:t>
            </a:r>
          </a:p>
          <a:p>
            <a:pPr lvl="0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Explore potentials developed outside work</a:t>
            </a:r>
          </a:p>
          <a:p>
            <a:pPr lvl="0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Explore past aspirations – can they be revived?</a:t>
            </a:r>
            <a:endParaRPr lang="en-US" sz="1600" dirty="0">
              <a:solidFill>
                <a:schemeClr val="tx1"/>
              </a:solidFill>
            </a:endParaRPr>
          </a:p>
          <a:p>
            <a:endParaRPr lang="lt-LT" sz="1600" dirty="0">
              <a:solidFill>
                <a:schemeClr val="tx1"/>
              </a:solidFill>
            </a:endParaRPr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4930" y="6385095"/>
            <a:ext cx="1613338" cy="274324"/>
          </a:xfrm>
        </p:spPr>
        <p:txBody>
          <a:bodyPr/>
          <a:lstStyle/>
          <a:p>
            <a:r>
              <a:rPr lang="lt-LT" dirty="0"/>
              <a:t>connect-erasmus.eu</a:t>
            </a:r>
          </a:p>
        </p:txBody>
      </p:sp>
      <p:sp>
        <p:nvSpPr>
          <p:cNvPr id="10" name="Teksto vietos rezervavimo ženklas 5">
            <a:extLst>
              <a:ext uri="{FF2B5EF4-FFF2-40B4-BE49-F238E27FC236}">
                <a16:creationId xmlns:a16="http://schemas.microsoft.com/office/drawing/2014/main" id="{AC0536EC-49F6-495B-AA88-913495763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1540" y="1032737"/>
            <a:ext cx="5351811" cy="993457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Some approaches: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AC0536EC-49F6-495B-AA88-913495763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73081" y="3957932"/>
            <a:ext cx="2448624" cy="786143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 organisation: </a:t>
            </a:r>
          </a:p>
          <a:p>
            <a:endParaRPr lang="en-IE" dirty="0"/>
          </a:p>
        </p:txBody>
      </p:sp>
      <p:sp>
        <p:nvSpPr>
          <p:cNvPr id="11" name="Turinio vietos rezervavimo ženklas 6">
            <a:extLst>
              <a:ext uri="{FF2B5EF4-FFF2-40B4-BE49-F238E27FC236}">
                <a16:creationId xmlns:a16="http://schemas.microsoft.com/office/drawing/2014/main" id="{B5E363EA-312A-4EAB-89CD-862E7C98E7C6}"/>
              </a:ext>
            </a:extLst>
          </p:cNvPr>
          <p:cNvSpPr txBox="1">
            <a:spLocks/>
          </p:cNvSpPr>
          <p:nvPr/>
        </p:nvSpPr>
        <p:spPr>
          <a:xfrm>
            <a:off x="276558" y="2155693"/>
            <a:ext cx="5157787" cy="2355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600" dirty="0" smtClean="0">
                <a:solidFill>
                  <a:schemeClr val="tx1"/>
                </a:solidFill>
              </a:rPr>
              <a:t>Unequal access to education</a:t>
            </a:r>
          </a:p>
          <a:p>
            <a:r>
              <a:rPr lang="en-IE" sz="1600" dirty="0" smtClean="0">
                <a:solidFill>
                  <a:schemeClr val="tx1"/>
                </a:solidFill>
              </a:rPr>
              <a:t>Cultural expectations (“learning to labour”)</a:t>
            </a:r>
          </a:p>
          <a:p>
            <a:pPr>
              <a:defRPr/>
            </a:pPr>
            <a:r>
              <a:rPr lang="en-IE" sz="1600" dirty="0" smtClean="0">
                <a:solidFill>
                  <a:schemeClr val="tx1"/>
                </a:solidFill>
              </a:rPr>
              <a:t>The need to earn early. </a:t>
            </a:r>
          </a:p>
          <a:p>
            <a:pPr>
              <a:defRPr/>
            </a:pPr>
            <a:r>
              <a:rPr lang="en-IE" sz="1600" dirty="0" smtClean="0">
                <a:solidFill>
                  <a:schemeClr val="tx1"/>
                </a:solidFill>
              </a:rPr>
              <a:t>Low expectations (that of others, that of self), impact on self efficacy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2765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</a:t>
            </a:r>
            <a:r>
              <a:rPr lang="en-IE" dirty="0" smtClean="0"/>
              <a:t>) Counselling older workers</a:t>
            </a:r>
            <a:endParaRPr lang="en-IE" dirty="0"/>
          </a:p>
        </p:txBody>
      </p:sp>
      <p:sp>
        <p:nvSpPr>
          <p:cNvPr id="6" name="Teksto vietos rezervavimo ženklas 5">
            <a:extLst>
              <a:ext uri="{FF2B5EF4-FFF2-40B4-BE49-F238E27FC236}">
                <a16:creationId xmlns:a16="http://schemas.microsoft.com/office/drawing/2014/main" id="{AC0536EC-49F6-495B-AA88-913495763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0723" y="1506565"/>
            <a:ext cx="5157787" cy="993457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Some potential problems: </a:t>
            </a:r>
          </a:p>
          <a:p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Turinio vietos rezervavimo ženklas 6">
            <a:extLst>
              <a:ext uri="{FF2B5EF4-FFF2-40B4-BE49-F238E27FC236}">
                <a16:creationId xmlns:a16="http://schemas.microsoft.com/office/drawing/2014/main" id="{B5E363EA-312A-4EAB-89CD-862E7C98E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9680" y="4776447"/>
            <a:ext cx="10504006" cy="1314886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IE" sz="1600" dirty="0" smtClean="0">
                <a:solidFill>
                  <a:schemeClr val="tx1"/>
                </a:solidFill>
              </a:rPr>
              <a:t>A strong business case against backdrop of demographic change and working life experience 	</a:t>
            </a:r>
            <a:endParaRPr lang="lt-LT" sz="1600" dirty="0" smtClean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IE" sz="1600" dirty="0" smtClean="0">
                <a:solidFill>
                  <a:schemeClr val="tx1"/>
                </a:solidFill>
              </a:rPr>
              <a:t>Encourage </a:t>
            </a:r>
            <a:r>
              <a:rPr lang="en-IE" sz="1600" dirty="0" smtClean="0">
                <a:solidFill>
                  <a:schemeClr val="tx1"/>
                </a:solidFill>
              </a:rPr>
              <a:t>re-evaluation of “stagnating” career paths                  	    </a:t>
            </a:r>
            <a:endParaRPr lang="lt-LT" sz="1600" dirty="0" smtClean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lt-LT" sz="1600" dirty="0">
                <a:solidFill>
                  <a:schemeClr val="tx1"/>
                </a:solidFill>
              </a:rPr>
              <a:t>D</a:t>
            </a:r>
            <a:r>
              <a:rPr lang="en-IE" sz="1600" dirty="0" err="1" smtClean="0">
                <a:solidFill>
                  <a:schemeClr val="tx1"/>
                </a:solidFill>
              </a:rPr>
              <a:t>iscuss</a:t>
            </a:r>
            <a:r>
              <a:rPr lang="en-IE" sz="1600" dirty="0" smtClean="0">
                <a:solidFill>
                  <a:schemeClr val="tx1"/>
                </a:solidFill>
              </a:rPr>
              <a:t> </a:t>
            </a:r>
            <a:r>
              <a:rPr lang="en-IE" sz="1600" dirty="0" smtClean="0">
                <a:solidFill>
                  <a:schemeClr val="tx1"/>
                </a:solidFill>
              </a:rPr>
              <a:t>horizontal development paths with strong practical/experiential learning aspects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9" name="Turinio vietos rezervavimo ženklas 8">
            <a:extLst>
              <a:ext uri="{FF2B5EF4-FFF2-40B4-BE49-F238E27FC236}">
                <a16:creationId xmlns:a16="http://schemas.microsoft.com/office/drawing/2014/main" id="{2E965890-FB2B-4370-BB02-803F027B98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5" y="1972107"/>
            <a:ext cx="5183188" cy="2771968"/>
          </a:xfrm>
        </p:spPr>
        <p:txBody>
          <a:bodyPr>
            <a:normAutofit/>
          </a:bodyPr>
          <a:lstStyle/>
          <a:p>
            <a:pPr lvl="0"/>
            <a:r>
              <a:rPr lang="en-IE" sz="1600" dirty="0" smtClean="0">
                <a:solidFill>
                  <a:schemeClr val="tx1"/>
                </a:solidFill>
              </a:rPr>
              <a:t>Focus on effective short-term development</a:t>
            </a:r>
          </a:p>
          <a:p>
            <a:pPr lvl="0">
              <a:defRPr/>
            </a:pPr>
            <a:r>
              <a:rPr lang="en-IE" sz="1600" dirty="0" smtClean="0">
                <a:solidFill>
                  <a:schemeClr val="tx1"/>
                </a:solidFill>
              </a:rPr>
              <a:t>Build on existing skills when discussing learning needs, look out for connective formats</a:t>
            </a:r>
          </a:p>
          <a:p>
            <a:pPr lvl="0">
              <a:defRPr/>
            </a:pPr>
            <a:r>
              <a:rPr lang="en-IE" sz="1600" dirty="0" smtClean="0">
                <a:solidFill>
                  <a:schemeClr val="tx1"/>
                </a:solidFill>
              </a:rPr>
              <a:t>Explore potentials developed throughout working life</a:t>
            </a:r>
          </a:p>
          <a:p>
            <a:pPr lvl="0">
              <a:defRPr/>
            </a:pPr>
            <a:r>
              <a:rPr lang="en-IE" sz="1600" dirty="0" smtClean="0">
                <a:solidFill>
                  <a:schemeClr val="tx1"/>
                </a:solidFill>
              </a:rPr>
              <a:t>Emphasise biographic continuity and achievement</a:t>
            </a:r>
          </a:p>
          <a:p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connect-erasmus.eu</a:t>
            </a:r>
          </a:p>
        </p:txBody>
      </p:sp>
      <p:sp>
        <p:nvSpPr>
          <p:cNvPr id="10" name="Teksto vietos rezervavimo ženklas 5">
            <a:extLst>
              <a:ext uri="{FF2B5EF4-FFF2-40B4-BE49-F238E27FC236}">
                <a16:creationId xmlns:a16="http://schemas.microsoft.com/office/drawing/2014/main" id="{AC0536EC-49F6-495B-AA88-913495763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1540" y="1032737"/>
            <a:ext cx="5351811" cy="993457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Some approaches: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AC0536EC-49F6-495B-AA88-913495763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6553" y="4215647"/>
            <a:ext cx="5157787" cy="993457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 organisation: </a:t>
            </a:r>
          </a:p>
          <a:p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Turinio vietos rezervavimo ženklas 6">
            <a:extLst>
              <a:ext uri="{FF2B5EF4-FFF2-40B4-BE49-F238E27FC236}">
                <a16:creationId xmlns:a16="http://schemas.microsoft.com/office/drawing/2014/main" id="{B5E363EA-312A-4EAB-89CD-862E7C98E7C6}"/>
              </a:ext>
            </a:extLst>
          </p:cNvPr>
          <p:cNvSpPr txBox="1">
            <a:spLocks/>
          </p:cNvSpPr>
          <p:nvPr/>
        </p:nvSpPr>
        <p:spPr>
          <a:xfrm>
            <a:off x="276558" y="2155693"/>
            <a:ext cx="5157787" cy="2355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600" dirty="0" smtClean="0">
                <a:solidFill>
                  <a:schemeClr val="tx1"/>
                </a:solidFill>
              </a:rPr>
              <a:t>Perception of “time running out” (individual and organisational ROI) </a:t>
            </a:r>
          </a:p>
          <a:p>
            <a:r>
              <a:rPr lang="en-IE" sz="1600" dirty="0" smtClean="0">
                <a:solidFill>
                  <a:schemeClr val="tx1"/>
                </a:solidFill>
              </a:rPr>
              <a:t>Distance to learning routines</a:t>
            </a:r>
          </a:p>
          <a:p>
            <a:pPr>
              <a:defRPr/>
            </a:pPr>
            <a:r>
              <a:rPr lang="en-IE" sz="1600" dirty="0" smtClean="0">
                <a:solidFill>
                  <a:schemeClr val="tx1"/>
                </a:solidFill>
              </a:rPr>
              <a:t>Frustration after long period stuck in wrong positions after a “wrong turn”</a:t>
            </a:r>
          </a:p>
          <a:p>
            <a:pPr>
              <a:defRPr/>
            </a:pPr>
            <a:r>
              <a:rPr lang="en-IE" sz="1600" dirty="0" smtClean="0">
                <a:solidFill>
                  <a:schemeClr val="tx1"/>
                </a:solidFill>
              </a:rPr>
              <a:t>Call for Lifelong Learning as skill devaluation, perceived misrecognition of ability</a:t>
            </a:r>
          </a:p>
          <a:p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87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3</a:t>
            </a:r>
            <a:r>
              <a:rPr lang="en-IE" dirty="0" smtClean="0"/>
              <a:t>) Counselling for diversity </a:t>
            </a:r>
            <a:endParaRPr lang="en-IE" dirty="0"/>
          </a:p>
        </p:txBody>
      </p:sp>
      <p:sp>
        <p:nvSpPr>
          <p:cNvPr id="6" name="Teksto vietos rezervavimo ženklas 5">
            <a:extLst>
              <a:ext uri="{FF2B5EF4-FFF2-40B4-BE49-F238E27FC236}">
                <a16:creationId xmlns:a16="http://schemas.microsoft.com/office/drawing/2014/main" id="{AC0536EC-49F6-495B-AA88-913495763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0723" y="1506565"/>
            <a:ext cx="5157787" cy="993457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Some potential problems: </a:t>
            </a:r>
          </a:p>
          <a:p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Turinio vietos rezervavimo ženklas 6">
            <a:extLst>
              <a:ext uri="{FF2B5EF4-FFF2-40B4-BE49-F238E27FC236}">
                <a16:creationId xmlns:a16="http://schemas.microsoft.com/office/drawing/2014/main" id="{B5E363EA-312A-4EAB-89CD-862E7C98E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81666" y="4247346"/>
            <a:ext cx="10504006" cy="2355447"/>
          </a:xfrm>
        </p:spPr>
        <p:txBody>
          <a:bodyPr>
            <a:normAutofit/>
          </a:bodyPr>
          <a:lstStyle/>
          <a:p>
            <a:pPr lvl="0">
              <a:buFontTx/>
              <a:buChar char="-"/>
            </a:pPr>
            <a:r>
              <a:rPr lang="en-IE" sz="1600" dirty="0" smtClean="0">
                <a:solidFill>
                  <a:schemeClr val="tx1"/>
                </a:solidFill>
              </a:rPr>
              <a:t>Pick up on misrepresentation  </a:t>
            </a:r>
            <a:endParaRPr lang="lt-LT" sz="1600" dirty="0" smtClean="0">
              <a:solidFill>
                <a:schemeClr val="tx1"/>
              </a:solidFill>
            </a:endParaRPr>
          </a:p>
          <a:p>
            <a:pPr lvl="0">
              <a:buFontTx/>
              <a:buChar char="-"/>
            </a:pPr>
            <a:r>
              <a:rPr lang="en-IE" sz="1600" dirty="0" smtClean="0">
                <a:solidFill>
                  <a:schemeClr val="tx1"/>
                </a:solidFill>
              </a:rPr>
              <a:t>Make </a:t>
            </a:r>
            <a:r>
              <a:rPr lang="en-IE" sz="1600" dirty="0" smtClean="0">
                <a:solidFill>
                  <a:schemeClr val="tx1"/>
                </a:solidFill>
              </a:rPr>
              <a:t>business case without ignoring social </a:t>
            </a:r>
            <a:r>
              <a:rPr lang="en-IE" sz="1600" dirty="0" smtClean="0">
                <a:solidFill>
                  <a:schemeClr val="tx1"/>
                </a:solidFill>
              </a:rPr>
              <a:t>justice</a:t>
            </a:r>
            <a:endParaRPr lang="lt-LT" sz="1600" dirty="0" smtClean="0">
              <a:solidFill>
                <a:schemeClr val="tx1"/>
              </a:solidFill>
            </a:endParaRPr>
          </a:p>
          <a:p>
            <a:pPr lvl="0">
              <a:buFontTx/>
              <a:buChar char="-"/>
            </a:pPr>
            <a:r>
              <a:rPr lang="lt-LT" sz="1600" dirty="0" smtClean="0">
                <a:solidFill>
                  <a:schemeClr val="tx1"/>
                </a:solidFill>
              </a:rPr>
              <a:t>W</a:t>
            </a:r>
            <a:r>
              <a:rPr lang="en-IE" sz="1600" dirty="0" smtClean="0">
                <a:solidFill>
                  <a:schemeClr val="tx1"/>
                </a:solidFill>
              </a:rPr>
              <a:t>here </a:t>
            </a:r>
            <a:r>
              <a:rPr lang="en-IE" sz="1600" dirty="0" smtClean="0">
                <a:solidFill>
                  <a:schemeClr val="tx1"/>
                </a:solidFill>
              </a:rPr>
              <a:t>possible get </a:t>
            </a:r>
            <a:r>
              <a:rPr lang="en-IE" sz="1600" dirty="0" err="1" smtClean="0">
                <a:solidFill>
                  <a:schemeClr val="tx1"/>
                </a:solidFill>
              </a:rPr>
              <a:t>PoCs</a:t>
            </a:r>
            <a:r>
              <a:rPr lang="en-IE" sz="1600" dirty="0" smtClean="0">
                <a:solidFill>
                  <a:schemeClr val="tx1"/>
                </a:solidFill>
              </a:rPr>
              <a:t>’ own expertise on board </a:t>
            </a:r>
            <a:endParaRPr lang="lt-LT" sz="1600" dirty="0" smtClean="0">
              <a:solidFill>
                <a:schemeClr val="tx1"/>
              </a:solidFill>
            </a:endParaRPr>
          </a:p>
          <a:p>
            <a:pPr lvl="0">
              <a:buFontTx/>
              <a:buChar char="-"/>
            </a:pPr>
            <a:r>
              <a:rPr lang="lt-LT" sz="1600" dirty="0">
                <a:solidFill>
                  <a:schemeClr val="tx1"/>
                </a:solidFill>
              </a:rPr>
              <a:t>A</a:t>
            </a:r>
            <a:r>
              <a:rPr lang="en-IE" sz="1600" dirty="0" err="1" smtClean="0">
                <a:solidFill>
                  <a:schemeClr val="tx1"/>
                </a:solidFill>
              </a:rPr>
              <a:t>nticipate</a:t>
            </a:r>
            <a:r>
              <a:rPr lang="en-IE" sz="1600" dirty="0" smtClean="0">
                <a:solidFill>
                  <a:schemeClr val="tx1"/>
                </a:solidFill>
              </a:rPr>
              <a:t> </a:t>
            </a:r>
            <a:r>
              <a:rPr lang="en-IE" sz="1600" dirty="0" smtClean="0">
                <a:solidFill>
                  <a:schemeClr val="tx1"/>
                </a:solidFill>
              </a:rPr>
              <a:t>resentment against “affirmative action”   </a:t>
            </a:r>
            <a:endParaRPr lang="lt-LT" sz="1600" dirty="0" smtClean="0">
              <a:solidFill>
                <a:schemeClr val="tx1"/>
              </a:solidFill>
            </a:endParaRPr>
          </a:p>
          <a:p>
            <a:pPr lvl="0">
              <a:buFontTx/>
              <a:buChar char="-"/>
            </a:pPr>
            <a:r>
              <a:rPr lang="lt-LT" sz="1600" dirty="0">
                <a:solidFill>
                  <a:schemeClr val="tx1"/>
                </a:solidFill>
              </a:rPr>
              <a:t>A</a:t>
            </a:r>
            <a:r>
              <a:rPr lang="en-IE" sz="1600" dirty="0" err="1" smtClean="0">
                <a:solidFill>
                  <a:schemeClr val="tx1"/>
                </a:solidFill>
              </a:rPr>
              <a:t>dvocate</a:t>
            </a:r>
            <a:r>
              <a:rPr lang="en-IE" sz="1600" dirty="0" smtClean="0">
                <a:solidFill>
                  <a:schemeClr val="tx1"/>
                </a:solidFill>
              </a:rPr>
              <a:t> </a:t>
            </a:r>
            <a:r>
              <a:rPr lang="en-IE" sz="1600" dirty="0" smtClean="0">
                <a:solidFill>
                  <a:schemeClr val="tx1"/>
                </a:solidFill>
              </a:rPr>
              <a:t>a culture of </a:t>
            </a:r>
            <a:r>
              <a:rPr lang="en-IE" sz="1600" dirty="0" err="1" smtClean="0">
                <a:solidFill>
                  <a:schemeClr val="tx1"/>
                </a:solidFill>
              </a:rPr>
              <a:t>allyship</a:t>
            </a:r>
            <a:r>
              <a:rPr lang="en-IE" sz="1600" dirty="0" smtClean="0">
                <a:solidFill>
                  <a:schemeClr val="tx1"/>
                </a:solidFill>
              </a:rPr>
              <a:t> to get all on board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9" name="Turinio vietos rezervavimo ženklas 8">
            <a:extLst>
              <a:ext uri="{FF2B5EF4-FFF2-40B4-BE49-F238E27FC236}">
                <a16:creationId xmlns:a16="http://schemas.microsoft.com/office/drawing/2014/main" id="{2E965890-FB2B-4370-BB02-803F027B98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5" y="1972107"/>
            <a:ext cx="5183188" cy="1641013"/>
          </a:xfrm>
        </p:spPr>
        <p:txBody>
          <a:bodyPr>
            <a:normAutofit/>
          </a:bodyPr>
          <a:lstStyle/>
          <a:p>
            <a:pPr lvl="0"/>
            <a:r>
              <a:rPr lang="en-US" sz="1600" dirty="0" smtClean="0">
                <a:solidFill>
                  <a:schemeClr val="tx1"/>
                </a:solidFill>
              </a:rPr>
              <a:t>Particular need to be aware of own position and preconceived (latent) assumptions as counsellor</a:t>
            </a:r>
          </a:p>
          <a:p>
            <a:pPr lvl="0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Where thematic, acknowledge and explore experiences of misrepresentation and discrimination</a:t>
            </a:r>
          </a:p>
          <a:p>
            <a:pPr lvl="0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Take seriously and be attentive </a:t>
            </a:r>
          </a:p>
          <a:p>
            <a:pPr marL="0" lvl="0" indent="0"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5">
            <a:extLst>
              <a:ext uri="{FF2B5EF4-FFF2-40B4-BE49-F238E27FC236}">
                <a16:creationId xmlns:a16="http://schemas.microsoft.com/office/drawing/2014/main" id="{AC0536EC-49F6-495B-AA88-913495763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1540" y="1032737"/>
            <a:ext cx="5351811" cy="993457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Some approaches: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AC0536EC-49F6-495B-AA88-913495763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0255" y="3880771"/>
            <a:ext cx="2567852" cy="733150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 organisation: </a:t>
            </a:r>
          </a:p>
          <a:p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Turinio vietos rezervavimo ženklas 6">
            <a:extLst>
              <a:ext uri="{FF2B5EF4-FFF2-40B4-BE49-F238E27FC236}">
                <a16:creationId xmlns:a16="http://schemas.microsoft.com/office/drawing/2014/main" id="{B5E363EA-312A-4EAB-89CD-862E7C98E7C6}"/>
              </a:ext>
            </a:extLst>
          </p:cNvPr>
          <p:cNvSpPr txBox="1">
            <a:spLocks/>
          </p:cNvSpPr>
          <p:nvPr/>
        </p:nvSpPr>
        <p:spPr>
          <a:xfrm>
            <a:off x="276558" y="2155693"/>
            <a:ext cx="5157787" cy="1457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600" dirty="0" smtClean="0">
                <a:solidFill>
                  <a:schemeClr val="tx1"/>
                </a:solidFill>
              </a:rPr>
              <a:t>Educational achievement often not fully reflected in career </a:t>
            </a:r>
          </a:p>
          <a:p>
            <a:r>
              <a:rPr lang="en-IE" sz="1600" dirty="0" smtClean="0">
                <a:solidFill>
                  <a:schemeClr val="tx1"/>
                </a:solidFill>
              </a:rPr>
              <a:t>Cumulated experiences of misrepresentation and misrecognition</a:t>
            </a:r>
          </a:p>
          <a:p>
            <a:pPr>
              <a:defRPr/>
            </a:pPr>
            <a:r>
              <a:rPr lang="en-IE" sz="1600" dirty="0" smtClean="0">
                <a:solidFill>
                  <a:schemeClr val="tx1"/>
                </a:solidFill>
              </a:rPr>
              <a:t>Impact on expectations</a:t>
            </a:r>
          </a:p>
          <a:p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40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4) Counselling employees with disability</a:t>
            </a:r>
            <a:endParaRPr lang="en-IE" dirty="0"/>
          </a:p>
        </p:txBody>
      </p:sp>
      <p:sp>
        <p:nvSpPr>
          <p:cNvPr id="6" name="Teksto vietos rezervavimo ženklas 5">
            <a:extLst>
              <a:ext uri="{FF2B5EF4-FFF2-40B4-BE49-F238E27FC236}">
                <a16:creationId xmlns:a16="http://schemas.microsoft.com/office/drawing/2014/main" id="{AC0536EC-49F6-495B-AA88-913495763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0723" y="1506565"/>
            <a:ext cx="5157787" cy="993457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Some potential problems: </a:t>
            </a:r>
          </a:p>
          <a:p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Turinio vietos rezervavimo ženklas 6">
            <a:extLst>
              <a:ext uri="{FF2B5EF4-FFF2-40B4-BE49-F238E27FC236}">
                <a16:creationId xmlns:a16="http://schemas.microsoft.com/office/drawing/2014/main" id="{B5E363EA-312A-4EAB-89CD-862E7C98E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07851" y="4511139"/>
            <a:ext cx="10504006" cy="2355447"/>
          </a:xfrm>
        </p:spPr>
        <p:txBody>
          <a:bodyPr>
            <a:normAutofit/>
          </a:bodyPr>
          <a:lstStyle/>
          <a:p>
            <a:pPr lvl="0">
              <a:buFontTx/>
              <a:buChar char="-"/>
            </a:pPr>
            <a:r>
              <a:rPr lang="en-IE" sz="1600" dirty="0" smtClean="0">
                <a:solidFill>
                  <a:schemeClr val="tx1"/>
                </a:solidFill>
              </a:rPr>
              <a:t>Position of strength: disability rights approach     </a:t>
            </a:r>
            <a:endParaRPr lang="lt-LT" sz="1600" dirty="0" smtClean="0">
              <a:solidFill>
                <a:schemeClr val="tx1"/>
              </a:solidFill>
            </a:endParaRPr>
          </a:p>
          <a:p>
            <a:pPr lvl="0">
              <a:buFontTx/>
              <a:buChar char="-"/>
            </a:pPr>
            <a:r>
              <a:rPr lang="lt-LT" sz="1600" dirty="0">
                <a:solidFill>
                  <a:schemeClr val="tx1"/>
                </a:solidFill>
              </a:rPr>
              <a:t>I</a:t>
            </a:r>
            <a:r>
              <a:rPr lang="en-IE" sz="1600" dirty="0" err="1" smtClean="0">
                <a:solidFill>
                  <a:schemeClr val="tx1"/>
                </a:solidFill>
              </a:rPr>
              <a:t>nternal</a:t>
            </a:r>
            <a:r>
              <a:rPr lang="en-IE" sz="1600" dirty="0" smtClean="0">
                <a:solidFill>
                  <a:schemeClr val="tx1"/>
                </a:solidFill>
              </a:rPr>
              <a:t> </a:t>
            </a:r>
            <a:r>
              <a:rPr lang="en-IE" sz="1600" dirty="0" smtClean="0">
                <a:solidFill>
                  <a:schemeClr val="tx1"/>
                </a:solidFill>
              </a:rPr>
              <a:t>and external networks! 	</a:t>
            </a:r>
            <a:r>
              <a:rPr lang="en-IE" sz="1600" dirty="0" smtClean="0">
                <a:solidFill>
                  <a:schemeClr val="tx1"/>
                </a:solidFill>
              </a:rPr>
              <a:t> </a:t>
            </a:r>
            <a:endParaRPr lang="lt-LT" sz="1600" dirty="0" smtClean="0">
              <a:solidFill>
                <a:schemeClr val="tx1"/>
              </a:solidFill>
            </a:endParaRPr>
          </a:p>
          <a:p>
            <a:pPr lvl="0">
              <a:buFontTx/>
              <a:buChar char="-"/>
            </a:pPr>
            <a:r>
              <a:rPr lang="lt-LT" sz="1600" dirty="0">
                <a:solidFill>
                  <a:schemeClr val="tx1"/>
                </a:solidFill>
              </a:rPr>
              <a:t>A</a:t>
            </a:r>
            <a:r>
              <a:rPr lang="en-IE" sz="1600" dirty="0" err="1" smtClean="0">
                <a:solidFill>
                  <a:schemeClr val="tx1"/>
                </a:solidFill>
              </a:rPr>
              <a:t>ctivate</a:t>
            </a:r>
            <a:r>
              <a:rPr lang="en-IE" sz="1600" dirty="0" smtClean="0">
                <a:solidFill>
                  <a:schemeClr val="tx1"/>
                </a:solidFill>
              </a:rPr>
              <a:t> </a:t>
            </a:r>
            <a:r>
              <a:rPr lang="en-IE" sz="1600" dirty="0" smtClean="0">
                <a:solidFill>
                  <a:schemeClr val="tx1"/>
                </a:solidFill>
              </a:rPr>
              <a:t>external sources of support   </a:t>
            </a:r>
          </a:p>
        </p:txBody>
      </p:sp>
      <p:sp>
        <p:nvSpPr>
          <p:cNvPr id="9" name="Turinio vietos rezervavimo ženklas 8">
            <a:extLst>
              <a:ext uri="{FF2B5EF4-FFF2-40B4-BE49-F238E27FC236}">
                <a16:creationId xmlns:a16="http://schemas.microsoft.com/office/drawing/2014/main" id="{2E965890-FB2B-4370-BB02-803F027B98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5" y="1972107"/>
            <a:ext cx="5183188" cy="2771968"/>
          </a:xfrm>
        </p:spPr>
        <p:txBody>
          <a:bodyPr>
            <a:normAutofit/>
          </a:bodyPr>
          <a:lstStyle/>
          <a:p>
            <a:pPr marL="0" lvl="0" indent="0">
              <a:buNone/>
              <a:defRPr/>
            </a:pPr>
            <a:endParaRPr lang="en-US" dirty="0"/>
          </a:p>
          <a:p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5">
            <a:extLst>
              <a:ext uri="{FF2B5EF4-FFF2-40B4-BE49-F238E27FC236}">
                <a16:creationId xmlns:a16="http://schemas.microsoft.com/office/drawing/2014/main" id="{AC0536EC-49F6-495B-AA88-913495763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1540" y="1032737"/>
            <a:ext cx="5351811" cy="993457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Some approaches: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AC0536EC-49F6-495B-AA88-913495763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7851" y="4159861"/>
            <a:ext cx="2290022" cy="702557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 organisation: </a:t>
            </a:r>
          </a:p>
          <a:p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Turinio vietos rezervavimo ženklas 6">
            <a:extLst>
              <a:ext uri="{FF2B5EF4-FFF2-40B4-BE49-F238E27FC236}">
                <a16:creationId xmlns:a16="http://schemas.microsoft.com/office/drawing/2014/main" id="{B5E363EA-312A-4EAB-89CD-862E7C98E7C6}"/>
              </a:ext>
            </a:extLst>
          </p:cNvPr>
          <p:cNvSpPr txBox="1">
            <a:spLocks/>
          </p:cNvSpPr>
          <p:nvPr/>
        </p:nvSpPr>
        <p:spPr>
          <a:xfrm>
            <a:off x="276558" y="2155693"/>
            <a:ext cx="5157787" cy="2355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E" dirty="0" smtClean="0"/>
          </a:p>
          <a:p>
            <a:endParaRPr lang="en-IE" dirty="0"/>
          </a:p>
        </p:txBody>
      </p:sp>
      <p:sp>
        <p:nvSpPr>
          <p:cNvPr id="12" name="Turinio vietos rezervavimo ženklas 6">
            <a:extLst>
              <a:ext uri="{FF2B5EF4-FFF2-40B4-BE49-F238E27FC236}">
                <a16:creationId xmlns:a16="http://schemas.microsoft.com/office/drawing/2014/main" id="{B5E363EA-312A-4EAB-89CD-862E7C98E7C6}"/>
              </a:ext>
            </a:extLst>
          </p:cNvPr>
          <p:cNvSpPr txBox="1">
            <a:spLocks/>
          </p:cNvSpPr>
          <p:nvPr/>
        </p:nvSpPr>
        <p:spPr>
          <a:xfrm>
            <a:off x="428958" y="2308093"/>
            <a:ext cx="5157787" cy="2355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600" dirty="0" smtClean="0">
                <a:solidFill>
                  <a:schemeClr val="tx1"/>
                </a:solidFill>
              </a:rPr>
              <a:t>Potentials go unrecognised as the person is viewed mainly as “lacking”</a:t>
            </a:r>
          </a:p>
          <a:p>
            <a:r>
              <a:rPr lang="en-IE" sz="1600" dirty="0" smtClean="0">
                <a:solidFill>
                  <a:schemeClr val="tx1"/>
                </a:solidFill>
              </a:rPr>
              <a:t>Disrupted biographies and/or experiences of discrimination impact on self-efficacy</a:t>
            </a:r>
          </a:p>
          <a:p>
            <a:pPr>
              <a:defRPr/>
            </a:pPr>
            <a:r>
              <a:rPr lang="en-IE" sz="1600" dirty="0" smtClean="0">
                <a:solidFill>
                  <a:schemeClr val="tx1"/>
                </a:solidFill>
              </a:rPr>
              <a:t>Necessary support can be difficult to get</a:t>
            </a:r>
          </a:p>
          <a:p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Turinio vietos rezervavimo ženklas 6">
            <a:extLst>
              <a:ext uri="{FF2B5EF4-FFF2-40B4-BE49-F238E27FC236}">
                <a16:creationId xmlns:a16="http://schemas.microsoft.com/office/drawing/2014/main" id="{B5E363EA-312A-4EAB-89CD-862E7C98E7C6}"/>
              </a:ext>
            </a:extLst>
          </p:cNvPr>
          <p:cNvSpPr txBox="1">
            <a:spLocks/>
          </p:cNvSpPr>
          <p:nvPr/>
        </p:nvSpPr>
        <p:spPr>
          <a:xfrm>
            <a:off x="6320278" y="2225031"/>
            <a:ext cx="5157787" cy="2355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600" dirty="0" smtClean="0">
                <a:solidFill>
                  <a:schemeClr val="tx1"/>
                </a:solidFill>
              </a:rPr>
              <a:t>Take a capability approach – make no prior assumptions based on the disability</a:t>
            </a:r>
          </a:p>
          <a:p>
            <a:r>
              <a:rPr lang="en-IE" sz="1600" dirty="0" smtClean="0">
                <a:solidFill>
                  <a:schemeClr val="tx1"/>
                </a:solidFill>
              </a:rPr>
              <a:t>Be as specific as you can – </a:t>
            </a:r>
            <a:r>
              <a:rPr lang="en-IE" sz="1600" b="1" dirty="0" smtClean="0">
                <a:solidFill>
                  <a:schemeClr val="tx1"/>
                </a:solidFill>
              </a:rPr>
              <a:t>no disability is the same, no person is the same </a:t>
            </a:r>
            <a:r>
              <a:rPr lang="en-IE" sz="1600" dirty="0" smtClean="0">
                <a:solidFill>
                  <a:schemeClr val="tx1"/>
                </a:solidFill>
              </a:rPr>
              <a:t>– take the lead of the client</a:t>
            </a:r>
            <a:endParaRPr lang="en-IE" sz="1600" dirty="0">
              <a:solidFill>
                <a:schemeClr val="tx1"/>
              </a:solidFill>
            </a:endParaRPr>
          </a:p>
          <a:p>
            <a:r>
              <a:rPr lang="en-IE" sz="1600" dirty="0" smtClean="0">
                <a:solidFill>
                  <a:schemeClr val="tx1"/>
                </a:solidFill>
              </a:rPr>
              <a:t>Work for connections – inclusion cannot work in isolation</a:t>
            </a:r>
          </a:p>
          <a:p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69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Raudona oranžinė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sirinktinis 3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nect! template" id="{6C52D79F-18D7-4FA6-A121-BDBD81370BAE}" vid="{B099076F-3487-4F76-89D1-DA1651670C9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Connect! template</Template>
  <TotalTime>8</TotalTime>
  <Words>478</Words>
  <Application>Microsoft Office PowerPoint</Application>
  <PresentationFormat>Widescreen</PresentationFormat>
  <Paragraphs>72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Open Sans</vt:lpstr>
      <vt:lpstr>Open Sans ExtraBold</vt:lpstr>
      <vt:lpstr>Open Sans Light</vt:lpstr>
      <vt:lpstr>Wingdings</vt:lpstr>
      <vt:lpstr>„Office“ tema</vt:lpstr>
      <vt:lpstr>Unit 4</vt:lpstr>
      <vt:lpstr>A) Counselling low-skilled workers</vt:lpstr>
      <vt:lpstr>B) Counselling older workers</vt:lpstr>
      <vt:lpstr>3) Counselling for diversity </vt:lpstr>
      <vt:lpstr>4) Counselling employees with disability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Laura</dc:creator>
  <cp:lastModifiedBy>Praktikantas</cp:lastModifiedBy>
  <cp:revision>62</cp:revision>
  <dcterms:created xsi:type="dcterms:W3CDTF">2020-01-27T22:45:30Z</dcterms:created>
  <dcterms:modified xsi:type="dcterms:W3CDTF">2022-03-03T12:52:54Z</dcterms:modified>
</cp:coreProperties>
</file>