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7" r:id="rId2"/>
    <p:sldId id="270" r:id="rId3"/>
    <p:sldId id="280" r:id="rId4"/>
    <p:sldId id="281" r:id="rId5"/>
    <p:sldId id="282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3D0C"/>
    <a:srgbClr val="FF7F2A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84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CC101-83B2-4FCF-8E40-64EEF50EDD64}" type="datetimeFigureOut">
              <a:rPr lang="lt-LT" smtClean="0"/>
              <a:t>2022-03-03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5948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Session </a:t>
            </a:r>
            <a:r>
              <a:rPr lang="en-US" dirty="0" smtClean="0"/>
              <a:t>2: Working with different target groups, part 4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 smtClean="0">
                <a:solidFill>
                  <a:srgbClr val="FFFFFF"/>
                </a:solidFill>
              </a:rPr>
              <a:t>Peter </a:t>
            </a:r>
            <a:r>
              <a:rPr lang="lt-LT" dirty="0">
                <a:solidFill>
                  <a:srgbClr val="FFFFFF"/>
                </a:solidFill>
              </a:rPr>
              <a:t>Weber, </a:t>
            </a:r>
            <a:r>
              <a:rPr lang="lt-LT" dirty="0" smtClean="0">
                <a:solidFill>
                  <a:srgbClr val="FFFFFF"/>
                </a:solidFill>
              </a:rPr>
              <a:t>Bettina </a:t>
            </a:r>
            <a:r>
              <a:rPr lang="lt-LT" dirty="0">
                <a:solidFill>
                  <a:srgbClr val="FFFFFF"/>
                </a:solidFill>
              </a:rPr>
              <a:t>Siecke, </a:t>
            </a:r>
            <a:r>
              <a:rPr lang="lt-LT" dirty="0" smtClean="0">
                <a:solidFill>
                  <a:srgbClr val="FFFFFF"/>
                </a:solidFill>
              </a:rPr>
              <a:t>Matthias Varul</a:t>
            </a:r>
            <a:endParaRPr lang="lt-LT" dirty="0">
              <a:solidFill>
                <a:srgbClr val="FFFFFF"/>
              </a:solidFill>
            </a:endParaRPr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21" y="5796580"/>
            <a:ext cx="896520" cy="315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9773" y="6111762"/>
            <a:ext cx="358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800" dirty="0"/>
              <a:t>This license lets you (or other party) share, remix, transform, and build upon this material non-commercially, as long as you credit the Connect! project partners and license your new creations under identical terms.</a:t>
            </a:r>
            <a:endParaRPr lang="lt-LT" sz="800" dirty="0"/>
          </a:p>
        </p:txBody>
      </p:sp>
    </p:spTree>
    <p:extLst>
      <p:ext uri="{BB962C8B-B14F-4D97-AF65-F5344CB8AC3E}">
        <p14:creationId xmlns:p14="http://schemas.microsoft.com/office/powerpoint/2010/main" val="18311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</a:t>
            </a:r>
            <a:r>
              <a:rPr lang="en-IE" dirty="0" smtClean="0"/>
              <a:t>) Counselling low-skilled workers</a:t>
            </a:r>
            <a:endParaRPr lang="en-IE" dirty="0"/>
          </a:p>
        </p:txBody>
      </p:sp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723" y="1506565"/>
            <a:ext cx="5157787" cy="993457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potential problems: 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73081" y="4362543"/>
            <a:ext cx="10504006" cy="2355447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IE" sz="1600" dirty="0" smtClean="0">
                <a:solidFill>
                  <a:schemeClr val="tx1"/>
                </a:solidFill>
              </a:rPr>
              <a:t>Persistently </a:t>
            </a:r>
            <a:r>
              <a:rPr lang="en-IE" sz="1600" dirty="0" smtClean="0">
                <a:solidFill>
                  <a:schemeClr val="tx1"/>
                </a:solidFill>
              </a:rPr>
              <a:t>push or access (direct and indirect) 	</a:t>
            </a:r>
            <a:endParaRPr lang="lt-LT" sz="1600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IE" sz="1600" dirty="0" smtClean="0">
                <a:solidFill>
                  <a:schemeClr val="tx1"/>
                </a:solidFill>
              </a:rPr>
              <a:t>Suggest </a:t>
            </a:r>
            <a:r>
              <a:rPr lang="en-IE" sz="1600" dirty="0" smtClean="0">
                <a:solidFill>
                  <a:schemeClr val="tx1"/>
                </a:solidFill>
              </a:rPr>
              <a:t>alternative formats 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IE" sz="1600" dirty="0" smtClean="0">
                <a:solidFill>
                  <a:schemeClr val="tx1"/>
                </a:solidFill>
              </a:rPr>
              <a:t>Patiently </a:t>
            </a:r>
            <a:r>
              <a:rPr lang="en-IE" sz="1600" dirty="0" smtClean="0">
                <a:solidFill>
                  <a:schemeClr val="tx1"/>
                </a:solidFill>
              </a:rPr>
              <a:t>continue making your case        </a:t>
            </a:r>
            <a:endParaRPr lang="lt-LT" sz="1600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IE" sz="1600" dirty="0" smtClean="0">
                <a:solidFill>
                  <a:schemeClr val="tx1"/>
                </a:solidFill>
              </a:rPr>
              <a:t>Pilot </a:t>
            </a:r>
            <a:r>
              <a:rPr lang="en-IE" sz="1600" dirty="0" smtClean="0">
                <a:solidFill>
                  <a:schemeClr val="tx1"/>
                </a:solidFill>
              </a:rPr>
              <a:t>with some, then </a:t>
            </a:r>
            <a:r>
              <a:rPr lang="en-IE" sz="1600" dirty="0" smtClean="0">
                <a:solidFill>
                  <a:schemeClr val="tx1"/>
                </a:solidFill>
              </a:rPr>
              <a:t>expand                                 </a:t>
            </a:r>
            <a:endParaRPr lang="lt-LT" sz="1600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lt-LT" sz="1600" dirty="0" smtClean="0">
                <a:solidFill>
                  <a:schemeClr val="tx1"/>
                </a:solidFill>
              </a:rPr>
              <a:t>F</a:t>
            </a:r>
            <a:r>
              <a:rPr lang="en-IE" sz="1600" dirty="0" err="1" smtClean="0">
                <a:solidFill>
                  <a:schemeClr val="tx1"/>
                </a:solidFill>
              </a:rPr>
              <a:t>ind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r>
              <a:rPr lang="en-IE" sz="1600" dirty="0" smtClean="0">
                <a:solidFill>
                  <a:schemeClr val="tx1"/>
                </a:solidFill>
              </a:rPr>
              <a:t>and offer external </a:t>
            </a:r>
            <a:r>
              <a:rPr lang="en-IE" sz="1600" dirty="0" smtClean="0">
                <a:solidFill>
                  <a:schemeClr val="tx1"/>
                </a:solidFill>
              </a:rPr>
              <a:t>support/funding                             </a:t>
            </a:r>
            <a:endParaRPr lang="lt-LT" sz="160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lt-LT" sz="1600" dirty="0" smtClean="0">
                <a:solidFill>
                  <a:schemeClr val="tx1"/>
                </a:solidFill>
              </a:rPr>
              <a:t>I</a:t>
            </a:r>
            <a:r>
              <a:rPr lang="en-IE" sz="1600" dirty="0" err="1" smtClean="0">
                <a:solidFill>
                  <a:schemeClr val="tx1"/>
                </a:solidFill>
              </a:rPr>
              <a:t>nvolve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r>
              <a:rPr lang="en-IE" sz="1600" dirty="0" smtClean="0">
                <a:solidFill>
                  <a:schemeClr val="tx1"/>
                </a:solidFill>
              </a:rPr>
              <a:t>chambers, trade unions, works council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9" name="Turinio vietos rezervavimo ženklas 8">
            <a:extLst>
              <a:ext uri="{FF2B5EF4-FFF2-40B4-BE49-F238E27FC236}">
                <a16:creationId xmlns:a16="http://schemas.microsoft.com/office/drawing/2014/main" id="{2E965890-FB2B-4370-BB02-803F027B9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5" y="1972107"/>
            <a:ext cx="5574326" cy="2771968"/>
          </a:xfrm>
        </p:spPr>
        <p:txBody>
          <a:bodyPr>
            <a:norm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R</a:t>
            </a:r>
            <a:r>
              <a:rPr lang="en-US" sz="1600" dirty="0" smtClean="0">
                <a:solidFill>
                  <a:schemeClr val="tx1"/>
                </a:solidFill>
              </a:rPr>
              <a:t>eflect your own educational / class privilege!</a:t>
            </a:r>
          </a:p>
          <a:p>
            <a:pPr lvl="0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Be attentive to learning needs resulting from negative experience in education and administration!</a:t>
            </a:r>
          </a:p>
          <a:p>
            <a:pPr lvl="0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Be attentive to life-situational constraints and demands</a:t>
            </a:r>
          </a:p>
          <a:p>
            <a:pPr lvl="0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Explore potentials developed outside work</a:t>
            </a:r>
          </a:p>
          <a:p>
            <a:pPr lvl="0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Explore past aspirations – can they be revived?</a:t>
            </a:r>
            <a:endParaRPr lang="en-US" sz="1600" dirty="0">
              <a:solidFill>
                <a:schemeClr val="tx1"/>
              </a:solidFill>
            </a:endParaRPr>
          </a:p>
          <a:p>
            <a:endParaRPr lang="lt-LT" sz="1600" dirty="0">
              <a:solidFill>
                <a:schemeClr val="tx1"/>
              </a:solidFill>
            </a:endParaRPr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4930" y="6385095"/>
            <a:ext cx="1613338" cy="274324"/>
          </a:xfrm>
        </p:spPr>
        <p:txBody>
          <a:bodyPr/>
          <a:lstStyle/>
          <a:p>
            <a:r>
              <a:rPr lang="lt-LT" dirty="0"/>
              <a:t>connect-erasmus.eu</a:t>
            </a:r>
          </a:p>
        </p:txBody>
      </p:sp>
      <p:sp>
        <p:nvSpPr>
          <p:cNvPr id="10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1540" y="1032737"/>
            <a:ext cx="5351811" cy="993457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approaches: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3081" y="3957932"/>
            <a:ext cx="2448624" cy="786143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 organisation: </a:t>
            </a:r>
          </a:p>
          <a:p>
            <a:endParaRPr lang="en-IE" dirty="0"/>
          </a:p>
        </p:txBody>
      </p:sp>
      <p:sp>
        <p:nvSpPr>
          <p:cNvPr id="11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 txBox="1">
            <a:spLocks/>
          </p:cNvSpPr>
          <p:nvPr/>
        </p:nvSpPr>
        <p:spPr>
          <a:xfrm>
            <a:off x="276558" y="2155693"/>
            <a:ext cx="5157787" cy="2355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 smtClean="0">
                <a:solidFill>
                  <a:schemeClr val="tx1"/>
                </a:solidFill>
              </a:rPr>
              <a:t>Unequal access to education</a:t>
            </a:r>
          </a:p>
          <a:p>
            <a:r>
              <a:rPr lang="en-IE" sz="1600" dirty="0" smtClean="0">
                <a:solidFill>
                  <a:schemeClr val="tx1"/>
                </a:solidFill>
              </a:rPr>
              <a:t>Cultural expectations (“learning to labour”)</a:t>
            </a:r>
          </a:p>
          <a:p>
            <a:pPr>
              <a:defRPr/>
            </a:pPr>
            <a:r>
              <a:rPr lang="en-IE" sz="1600" dirty="0" smtClean="0">
                <a:solidFill>
                  <a:schemeClr val="tx1"/>
                </a:solidFill>
              </a:rPr>
              <a:t>The need to earn early. </a:t>
            </a:r>
          </a:p>
          <a:p>
            <a:pPr>
              <a:defRPr/>
            </a:pPr>
            <a:r>
              <a:rPr lang="en-IE" sz="1600" dirty="0" smtClean="0">
                <a:solidFill>
                  <a:schemeClr val="tx1"/>
                </a:solidFill>
              </a:rPr>
              <a:t>Low expectations (that of others, that of self), impact on self efficacy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765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</a:t>
            </a:r>
            <a:r>
              <a:rPr lang="en-IE" dirty="0" smtClean="0"/>
              <a:t>) Counselling older workers</a:t>
            </a:r>
            <a:endParaRPr lang="en-IE" dirty="0"/>
          </a:p>
        </p:txBody>
      </p:sp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723" y="1506565"/>
            <a:ext cx="5157787" cy="993457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potential problems: 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9680" y="4776447"/>
            <a:ext cx="10504006" cy="131488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IE" sz="1600" dirty="0" smtClean="0">
                <a:solidFill>
                  <a:schemeClr val="tx1"/>
                </a:solidFill>
              </a:rPr>
              <a:t>A strong business case against backdrop of demographic change and working life experience 	</a:t>
            </a:r>
            <a:endParaRPr lang="lt-LT" sz="1600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IE" sz="1600" dirty="0" smtClean="0">
                <a:solidFill>
                  <a:schemeClr val="tx1"/>
                </a:solidFill>
              </a:rPr>
              <a:t>Encourage </a:t>
            </a:r>
            <a:r>
              <a:rPr lang="en-IE" sz="1600" dirty="0" smtClean="0">
                <a:solidFill>
                  <a:schemeClr val="tx1"/>
                </a:solidFill>
              </a:rPr>
              <a:t>re-evaluation of “stagnating” career paths                  	    </a:t>
            </a:r>
            <a:endParaRPr lang="lt-LT" sz="1600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lt-LT" sz="1600" dirty="0">
                <a:solidFill>
                  <a:schemeClr val="tx1"/>
                </a:solidFill>
              </a:rPr>
              <a:t>D</a:t>
            </a:r>
            <a:r>
              <a:rPr lang="en-IE" sz="1600" dirty="0" err="1" smtClean="0">
                <a:solidFill>
                  <a:schemeClr val="tx1"/>
                </a:solidFill>
              </a:rPr>
              <a:t>iscuss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r>
              <a:rPr lang="en-IE" sz="1600" dirty="0" smtClean="0">
                <a:solidFill>
                  <a:schemeClr val="tx1"/>
                </a:solidFill>
              </a:rPr>
              <a:t>horizontal development paths with strong practical/experiential learning aspects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9" name="Turinio vietos rezervavimo ženklas 8">
            <a:extLst>
              <a:ext uri="{FF2B5EF4-FFF2-40B4-BE49-F238E27FC236}">
                <a16:creationId xmlns:a16="http://schemas.microsoft.com/office/drawing/2014/main" id="{2E965890-FB2B-4370-BB02-803F027B9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5" y="1972107"/>
            <a:ext cx="5183188" cy="2771968"/>
          </a:xfrm>
        </p:spPr>
        <p:txBody>
          <a:bodyPr>
            <a:normAutofit/>
          </a:bodyPr>
          <a:lstStyle/>
          <a:p>
            <a:pPr lvl="0"/>
            <a:r>
              <a:rPr lang="en-IE" sz="1600" dirty="0" smtClean="0">
                <a:solidFill>
                  <a:schemeClr val="tx1"/>
                </a:solidFill>
              </a:rPr>
              <a:t>Focus on effective short-term development</a:t>
            </a:r>
          </a:p>
          <a:p>
            <a:pPr lvl="0">
              <a:defRPr/>
            </a:pPr>
            <a:r>
              <a:rPr lang="en-IE" sz="1600" dirty="0" smtClean="0">
                <a:solidFill>
                  <a:schemeClr val="tx1"/>
                </a:solidFill>
              </a:rPr>
              <a:t>Build on existing skills when discussing learning needs, look out for connective formats</a:t>
            </a:r>
          </a:p>
          <a:p>
            <a:pPr lvl="0">
              <a:defRPr/>
            </a:pPr>
            <a:r>
              <a:rPr lang="en-IE" sz="1600" dirty="0" smtClean="0">
                <a:solidFill>
                  <a:schemeClr val="tx1"/>
                </a:solidFill>
              </a:rPr>
              <a:t>Explore potentials developed throughout working life</a:t>
            </a:r>
          </a:p>
          <a:p>
            <a:pPr lvl="0">
              <a:defRPr/>
            </a:pPr>
            <a:r>
              <a:rPr lang="en-IE" sz="1600" dirty="0" smtClean="0">
                <a:solidFill>
                  <a:schemeClr val="tx1"/>
                </a:solidFill>
              </a:rPr>
              <a:t>Emphasise biographic continuity and achievement</a:t>
            </a:r>
          </a:p>
          <a:p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  <p:sp>
        <p:nvSpPr>
          <p:cNvPr id="10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1540" y="1032737"/>
            <a:ext cx="5351811" cy="993457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approaches: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6553" y="4215647"/>
            <a:ext cx="5157787" cy="993457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 organisation: 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 txBox="1">
            <a:spLocks/>
          </p:cNvSpPr>
          <p:nvPr/>
        </p:nvSpPr>
        <p:spPr>
          <a:xfrm>
            <a:off x="276558" y="2155693"/>
            <a:ext cx="5157787" cy="2355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 smtClean="0">
                <a:solidFill>
                  <a:schemeClr val="tx1"/>
                </a:solidFill>
              </a:rPr>
              <a:t>Perception of “time running out” (individual and organisational ROI) </a:t>
            </a:r>
          </a:p>
          <a:p>
            <a:r>
              <a:rPr lang="en-IE" sz="1600" dirty="0" smtClean="0">
                <a:solidFill>
                  <a:schemeClr val="tx1"/>
                </a:solidFill>
              </a:rPr>
              <a:t>Distance to learning routines</a:t>
            </a:r>
          </a:p>
          <a:p>
            <a:pPr>
              <a:defRPr/>
            </a:pPr>
            <a:r>
              <a:rPr lang="en-IE" sz="1600" dirty="0" smtClean="0">
                <a:solidFill>
                  <a:schemeClr val="tx1"/>
                </a:solidFill>
              </a:rPr>
              <a:t>Frustration after long period stuck in wrong positions after a “wrong turn”</a:t>
            </a:r>
          </a:p>
          <a:p>
            <a:pPr>
              <a:defRPr/>
            </a:pPr>
            <a:r>
              <a:rPr lang="en-IE" sz="1600" dirty="0" smtClean="0">
                <a:solidFill>
                  <a:schemeClr val="tx1"/>
                </a:solidFill>
              </a:rPr>
              <a:t>Call for Lifelong Learning as skill devaluation, perceived misrecognition of ability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7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3</a:t>
            </a:r>
            <a:r>
              <a:rPr lang="en-IE" dirty="0" smtClean="0"/>
              <a:t>) Counselling for diversity </a:t>
            </a:r>
            <a:endParaRPr lang="en-IE" dirty="0"/>
          </a:p>
        </p:txBody>
      </p:sp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723" y="1506565"/>
            <a:ext cx="5157787" cy="993457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potential problems: 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81666" y="4247346"/>
            <a:ext cx="10504006" cy="2355447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en-IE" sz="1600" dirty="0" smtClean="0">
                <a:solidFill>
                  <a:schemeClr val="tx1"/>
                </a:solidFill>
              </a:rPr>
              <a:t>Pick up on misrepresentation  </a:t>
            </a:r>
            <a:endParaRPr lang="lt-LT" sz="160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en-IE" sz="1600" dirty="0" smtClean="0">
                <a:solidFill>
                  <a:schemeClr val="tx1"/>
                </a:solidFill>
              </a:rPr>
              <a:t>Make </a:t>
            </a:r>
            <a:r>
              <a:rPr lang="en-IE" sz="1600" dirty="0" smtClean="0">
                <a:solidFill>
                  <a:schemeClr val="tx1"/>
                </a:solidFill>
              </a:rPr>
              <a:t>business case without ignoring social </a:t>
            </a:r>
            <a:r>
              <a:rPr lang="en-IE" sz="1600" dirty="0" smtClean="0">
                <a:solidFill>
                  <a:schemeClr val="tx1"/>
                </a:solidFill>
              </a:rPr>
              <a:t>justice</a:t>
            </a:r>
            <a:endParaRPr lang="lt-LT" sz="160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lt-LT" sz="1600" dirty="0" smtClean="0">
                <a:solidFill>
                  <a:schemeClr val="tx1"/>
                </a:solidFill>
              </a:rPr>
              <a:t>W</a:t>
            </a:r>
            <a:r>
              <a:rPr lang="en-IE" sz="1600" dirty="0" smtClean="0">
                <a:solidFill>
                  <a:schemeClr val="tx1"/>
                </a:solidFill>
              </a:rPr>
              <a:t>here </a:t>
            </a:r>
            <a:r>
              <a:rPr lang="en-IE" sz="1600" dirty="0" smtClean="0">
                <a:solidFill>
                  <a:schemeClr val="tx1"/>
                </a:solidFill>
              </a:rPr>
              <a:t>possible get </a:t>
            </a:r>
            <a:r>
              <a:rPr lang="en-IE" sz="1600" dirty="0" err="1" smtClean="0">
                <a:solidFill>
                  <a:schemeClr val="tx1"/>
                </a:solidFill>
              </a:rPr>
              <a:t>PoCs</a:t>
            </a:r>
            <a:r>
              <a:rPr lang="en-IE" sz="1600" dirty="0" smtClean="0">
                <a:solidFill>
                  <a:schemeClr val="tx1"/>
                </a:solidFill>
              </a:rPr>
              <a:t>’ own expertise on board </a:t>
            </a:r>
            <a:endParaRPr lang="lt-LT" sz="160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lt-LT" sz="1600" dirty="0">
                <a:solidFill>
                  <a:schemeClr val="tx1"/>
                </a:solidFill>
              </a:rPr>
              <a:t>A</a:t>
            </a:r>
            <a:r>
              <a:rPr lang="en-IE" sz="1600" dirty="0" err="1" smtClean="0">
                <a:solidFill>
                  <a:schemeClr val="tx1"/>
                </a:solidFill>
              </a:rPr>
              <a:t>nticipate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r>
              <a:rPr lang="en-IE" sz="1600" dirty="0" smtClean="0">
                <a:solidFill>
                  <a:schemeClr val="tx1"/>
                </a:solidFill>
              </a:rPr>
              <a:t>resentment against “affirmative action”   </a:t>
            </a:r>
            <a:endParaRPr lang="lt-LT" sz="160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lt-LT" sz="1600" dirty="0">
                <a:solidFill>
                  <a:schemeClr val="tx1"/>
                </a:solidFill>
              </a:rPr>
              <a:t>A</a:t>
            </a:r>
            <a:r>
              <a:rPr lang="en-IE" sz="1600" dirty="0" err="1" smtClean="0">
                <a:solidFill>
                  <a:schemeClr val="tx1"/>
                </a:solidFill>
              </a:rPr>
              <a:t>dvocate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r>
              <a:rPr lang="en-IE" sz="1600" dirty="0" smtClean="0">
                <a:solidFill>
                  <a:schemeClr val="tx1"/>
                </a:solidFill>
              </a:rPr>
              <a:t>a culture of </a:t>
            </a:r>
            <a:r>
              <a:rPr lang="en-IE" sz="1600" dirty="0" err="1" smtClean="0">
                <a:solidFill>
                  <a:schemeClr val="tx1"/>
                </a:solidFill>
              </a:rPr>
              <a:t>allyship</a:t>
            </a:r>
            <a:r>
              <a:rPr lang="en-IE" sz="1600" dirty="0" smtClean="0">
                <a:solidFill>
                  <a:schemeClr val="tx1"/>
                </a:solidFill>
              </a:rPr>
              <a:t> to get all on board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9" name="Turinio vietos rezervavimo ženklas 8">
            <a:extLst>
              <a:ext uri="{FF2B5EF4-FFF2-40B4-BE49-F238E27FC236}">
                <a16:creationId xmlns:a16="http://schemas.microsoft.com/office/drawing/2014/main" id="{2E965890-FB2B-4370-BB02-803F027B9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5" y="1972107"/>
            <a:ext cx="5183188" cy="1641013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>
                <a:solidFill>
                  <a:schemeClr val="tx1"/>
                </a:solidFill>
              </a:rPr>
              <a:t>Particular need to be aware of own position and preconceived (latent) assumptions as counsellor</a:t>
            </a:r>
          </a:p>
          <a:p>
            <a:pPr lvl="0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Where thematic, acknowledge and explore experiences of misrepresentation and discrimination</a:t>
            </a:r>
          </a:p>
          <a:p>
            <a:pPr lvl="0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Take seriously and be attentive </a:t>
            </a:r>
          </a:p>
          <a:p>
            <a:pPr marL="0" lv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1540" y="1032737"/>
            <a:ext cx="5351811" cy="993457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approaches: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0255" y="3880771"/>
            <a:ext cx="2567852" cy="733150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 organisation: 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 txBox="1">
            <a:spLocks/>
          </p:cNvSpPr>
          <p:nvPr/>
        </p:nvSpPr>
        <p:spPr>
          <a:xfrm>
            <a:off x="276558" y="2155693"/>
            <a:ext cx="5157787" cy="145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 smtClean="0">
                <a:solidFill>
                  <a:schemeClr val="tx1"/>
                </a:solidFill>
              </a:rPr>
              <a:t>Educational achievement often not fully reflected in career </a:t>
            </a:r>
          </a:p>
          <a:p>
            <a:r>
              <a:rPr lang="en-IE" sz="1600" dirty="0" smtClean="0">
                <a:solidFill>
                  <a:schemeClr val="tx1"/>
                </a:solidFill>
              </a:rPr>
              <a:t>Cumulated experiences of misrepresentation and misrecognition</a:t>
            </a:r>
          </a:p>
          <a:p>
            <a:pPr>
              <a:defRPr/>
            </a:pPr>
            <a:r>
              <a:rPr lang="en-IE" sz="1600" dirty="0" smtClean="0">
                <a:solidFill>
                  <a:schemeClr val="tx1"/>
                </a:solidFill>
              </a:rPr>
              <a:t>Impact on expectations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4) Counselling employees with disability</a:t>
            </a:r>
            <a:endParaRPr lang="en-IE" dirty="0"/>
          </a:p>
        </p:txBody>
      </p:sp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723" y="1506565"/>
            <a:ext cx="5157787" cy="993457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potential problems: 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7851" y="4511139"/>
            <a:ext cx="10504006" cy="2355447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en-IE" sz="1600" dirty="0" smtClean="0">
                <a:solidFill>
                  <a:schemeClr val="tx1"/>
                </a:solidFill>
              </a:rPr>
              <a:t>Position of strength: disability rights approach     </a:t>
            </a:r>
            <a:endParaRPr lang="lt-LT" sz="160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lt-LT" sz="1600" dirty="0">
                <a:solidFill>
                  <a:schemeClr val="tx1"/>
                </a:solidFill>
              </a:rPr>
              <a:t>I</a:t>
            </a:r>
            <a:r>
              <a:rPr lang="en-IE" sz="1600" dirty="0" err="1" smtClean="0">
                <a:solidFill>
                  <a:schemeClr val="tx1"/>
                </a:solidFill>
              </a:rPr>
              <a:t>nternal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r>
              <a:rPr lang="en-IE" sz="1600" dirty="0" smtClean="0">
                <a:solidFill>
                  <a:schemeClr val="tx1"/>
                </a:solidFill>
              </a:rPr>
              <a:t>and external networks! 	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endParaRPr lang="lt-LT" sz="1600" dirty="0" smtClean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lt-LT" sz="1600" dirty="0">
                <a:solidFill>
                  <a:schemeClr val="tx1"/>
                </a:solidFill>
              </a:rPr>
              <a:t>A</a:t>
            </a:r>
            <a:r>
              <a:rPr lang="en-IE" sz="1600" dirty="0" err="1" smtClean="0">
                <a:solidFill>
                  <a:schemeClr val="tx1"/>
                </a:solidFill>
              </a:rPr>
              <a:t>ctivate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r>
              <a:rPr lang="en-IE" sz="1600" dirty="0" smtClean="0">
                <a:solidFill>
                  <a:schemeClr val="tx1"/>
                </a:solidFill>
              </a:rPr>
              <a:t>external sources of support   </a:t>
            </a:r>
          </a:p>
        </p:txBody>
      </p:sp>
      <p:sp>
        <p:nvSpPr>
          <p:cNvPr id="9" name="Turinio vietos rezervavimo ženklas 8">
            <a:extLst>
              <a:ext uri="{FF2B5EF4-FFF2-40B4-BE49-F238E27FC236}">
                <a16:creationId xmlns:a16="http://schemas.microsoft.com/office/drawing/2014/main" id="{2E965890-FB2B-4370-BB02-803F027B9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5" y="1972107"/>
            <a:ext cx="5183188" cy="2771968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endParaRPr lang="en-US" dirty="0"/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1540" y="1032737"/>
            <a:ext cx="5351811" cy="993457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approaches: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AC0536EC-49F6-495B-AA88-9134957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7851" y="4159861"/>
            <a:ext cx="2290022" cy="702557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 organisation: 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 txBox="1">
            <a:spLocks/>
          </p:cNvSpPr>
          <p:nvPr/>
        </p:nvSpPr>
        <p:spPr>
          <a:xfrm>
            <a:off x="276558" y="2155693"/>
            <a:ext cx="5157787" cy="2355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E" dirty="0" smtClean="0"/>
          </a:p>
          <a:p>
            <a:endParaRPr lang="en-IE" dirty="0"/>
          </a:p>
        </p:txBody>
      </p:sp>
      <p:sp>
        <p:nvSpPr>
          <p:cNvPr id="12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 txBox="1">
            <a:spLocks/>
          </p:cNvSpPr>
          <p:nvPr/>
        </p:nvSpPr>
        <p:spPr>
          <a:xfrm>
            <a:off x="428958" y="2308093"/>
            <a:ext cx="5157787" cy="2355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 smtClean="0">
                <a:solidFill>
                  <a:schemeClr val="tx1"/>
                </a:solidFill>
              </a:rPr>
              <a:t>Potentials go unrecognised as the person is viewed mainly as “lacking”</a:t>
            </a:r>
          </a:p>
          <a:p>
            <a:r>
              <a:rPr lang="en-IE" sz="1600" dirty="0" smtClean="0">
                <a:solidFill>
                  <a:schemeClr val="tx1"/>
                </a:solidFill>
              </a:rPr>
              <a:t>Disrupted biographies and/or experiences of discrimination impact on self-efficacy</a:t>
            </a:r>
          </a:p>
          <a:p>
            <a:pPr>
              <a:defRPr/>
            </a:pPr>
            <a:r>
              <a:rPr lang="en-IE" sz="1600" dirty="0" smtClean="0">
                <a:solidFill>
                  <a:schemeClr val="tx1"/>
                </a:solidFill>
              </a:rPr>
              <a:t>Necessary support can be difficult to get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 txBox="1">
            <a:spLocks/>
          </p:cNvSpPr>
          <p:nvPr/>
        </p:nvSpPr>
        <p:spPr>
          <a:xfrm>
            <a:off x="6320278" y="2225031"/>
            <a:ext cx="5157787" cy="2355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 smtClean="0">
                <a:solidFill>
                  <a:schemeClr val="tx1"/>
                </a:solidFill>
              </a:rPr>
              <a:t>Take a capability approach – make no prior assumptions based on the disability</a:t>
            </a:r>
          </a:p>
          <a:p>
            <a:r>
              <a:rPr lang="en-IE" sz="1600" dirty="0" smtClean="0">
                <a:solidFill>
                  <a:schemeClr val="tx1"/>
                </a:solidFill>
              </a:rPr>
              <a:t>Be as specific as you can – </a:t>
            </a:r>
            <a:r>
              <a:rPr lang="en-IE" sz="1600" b="1" dirty="0" smtClean="0">
                <a:solidFill>
                  <a:schemeClr val="tx1"/>
                </a:solidFill>
              </a:rPr>
              <a:t>no disability is the same, no person is the same </a:t>
            </a:r>
            <a:r>
              <a:rPr lang="en-IE" sz="1600" dirty="0" smtClean="0">
                <a:solidFill>
                  <a:schemeClr val="tx1"/>
                </a:solidFill>
              </a:rPr>
              <a:t>– take the lead of the client</a:t>
            </a:r>
            <a:endParaRPr lang="en-IE" sz="1600" dirty="0">
              <a:solidFill>
                <a:schemeClr val="tx1"/>
              </a:solidFill>
            </a:endParaRPr>
          </a:p>
          <a:p>
            <a:r>
              <a:rPr lang="en-IE" sz="1600" dirty="0" smtClean="0">
                <a:solidFill>
                  <a:schemeClr val="tx1"/>
                </a:solidFill>
              </a:rPr>
              <a:t>Work for connections – inclusion cannot work in isolation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8</TotalTime>
  <Words>478</Words>
  <Application>Microsoft Office PowerPoint</Application>
  <PresentationFormat>Widescreen</PresentationFormat>
  <Paragraphs>72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Open Sans</vt:lpstr>
      <vt:lpstr>Open Sans ExtraBold</vt:lpstr>
      <vt:lpstr>Open Sans Light</vt:lpstr>
      <vt:lpstr>Wingdings</vt:lpstr>
      <vt:lpstr>„Office“ tema</vt:lpstr>
      <vt:lpstr>Unit 4</vt:lpstr>
      <vt:lpstr>A) Counselling low-skilled workers</vt:lpstr>
      <vt:lpstr>B) Counselling older workers</vt:lpstr>
      <vt:lpstr>3) Counselling for diversity </vt:lpstr>
      <vt:lpstr>4) Counselling employees with disability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Praktikantas</cp:lastModifiedBy>
  <cp:revision>62</cp:revision>
  <dcterms:created xsi:type="dcterms:W3CDTF">2020-01-27T22:45:30Z</dcterms:created>
  <dcterms:modified xsi:type="dcterms:W3CDTF">2022-03-03T12:52:54Z</dcterms:modified>
</cp:coreProperties>
</file>