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9" r:id="rId3"/>
    <p:sldId id="285" r:id="rId4"/>
    <p:sldId id="286" r:id="rId5"/>
    <p:sldId id="287" r:id="rId6"/>
    <p:sldId id="288" r:id="rId7"/>
    <p:sldId id="265" r:id="rId8"/>
  </p:sldIdLst>
  <p:sldSz cx="12192000" cy="6858000"/>
  <p:notesSz cx="6889750" cy="100187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2022-07-01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‹Nr.›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12" y="1192691"/>
            <a:ext cx="12192000" cy="2387600"/>
          </a:xfrm>
        </p:spPr>
        <p:txBody>
          <a:bodyPr>
            <a:normAutofit/>
          </a:bodyPr>
          <a:lstStyle/>
          <a:p>
            <a:r>
              <a:rPr lang="en-US" b="1" dirty="0"/>
              <a:t>Wrap up </a:t>
            </a:r>
            <a:r>
              <a:rPr lang="en-US" b="1" dirty="0" err="1"/>
              <a:t>Pilotkurs</a:t>
            </a:r>
            <a:r>
              <a:rPr lang="en-US" b="1" dirty="0"/>
              <a:t> Connect!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321465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C40077B5-6A35-4C64-8435-CDBAB11A0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9" name="Teksto vietos rezervavimo ženklas 8">
            <a:extLst>
              <a:ext uri="{FF2B5EF4-FFF2-40B4-BE49-F238E27FC236}">
                <a16:creationId xmlns:a16="http://schemas.microsoft.com/office/drawing/2014/main" id="{8029B119-756D-4D40-94A9-20466B79F6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244" y="506634"/>
            <a:ext cx="7101474" cy="6144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MODUL 1: </a:t>
            </a:r>
            <a:r>
              <a:rPr lang="en-GB" dirty="0" err="1">
                <a:solidFill>
                  <a:schemeClr val="tx1"/>
                </a:solidFill>
              </a:rPr>
              <a:t>Wandel</a:t>
            </a:r>
            <a:r>
              <a:rPr lang="en-GB" dirty="0">
                <a:solidFill>
                  <a:schemeClr val="tx1"/>
                </a:solidFill>
              </a:rPr>
              <a:t> der </a:t>
            </a:r>
            <a:r>
              <a:rPr lang="en-GB">
                <a:solidFill>
                  <a:schemeClr val="tx1"/>
                </a:solidFill>
              </a:rPr>
              <a:t>Arbeitswelt</a:t>
            </a:r>
            <a:endParaRPr lang="lt-LT" dirty="0">
              <a:solidFill>
                <a:schemeClr val="tx1"/>
              </a:solidFill>
            </a:endParaRPr>
          </a:p>
          <a:p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0" name="Teksto vietos rezervavimo ženklas 9">
            <a:extLst>
              <a:ext uri="{FF2B5EF4-FFF2-40B4-BE49-F238E27FC236}">
                <a16:creationId xmlns:a16="http://schemas.microsoft.com/office/drawing/2014/main" id="{B7B1A0EA-B241-48AE-8B2C-DF2067FECC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634888"/>
            <a:ext cx="10515599" cy="323182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</a:rPr>
              <a:t>1.1. </a:t>
            </a:r>
            <a:r>
              <a:rPr lang="de-DE" sz="1800" dirty="0">
                <a:solidFill>
                  <a:schemeClr val="tx1"/>
                </a:solidFill>
              </a:rPr>
              <a:t>Beschreibung und Erklärung der aktuellen und zukünftigen Herausforderungen in der Arbeitswelt und Erörterung derer möglichen Folgen</a:t>
            </a:r>
            <a:r>
              <a:rPr lang="en-GB" sz="180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1800" b="1" dirty="0">
                <a:solidFill>
                  <a:schemeClr val="tx1"/>
                </a:solidFill>
              </a:rPr>
              <a:t>1.2. </a:t>
            </a:r>
            <a:r>
              <a:rPr lang="de-DE" sz="1800" dirty="0">
                <a:solidFill>
                  <a:schemeClr val="tx1"/>
                </a:solidFill>
              </a:rPr>
              <a:t>Beschreibung von Methoden zur Ermittlung der Veränderungen in der Arbeitswelt, ihrer Gemeinsamkeiten und Unterschiede. Bewertung der Nützlichkeit und Unzulänglichkeiten dieser Methoden.</a:t>
            </a:r>
            <a:endParaRPr lang="en-GB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1800" b="1" dirty="0">
                <a:solidFill>
                  <a:schemeClr val="tx1"/>
                </a:solidFill>
              </a:rPr>
              <a:t>1.3. </a:t>
            </a:r>
            <a:r>
              <a:rPr lang="de-DE" sz="1800" dirty="0">
                <a:solidFill>
                  <a:schemeClr val="tx1"/>
                </a:solidFill>
              </a:rPr>
              <a:t>Ermittlung von Situationen, in denen die Erkenntnisse über die Herausforderungen in der Arbeitswelt im Rahmen der Unterstützung der beruflichen Entwicklung von Arbeitnehmer*innen angewendet werden können.</a:t>
            </a:r>
            <a:endParaRPr lang="en-GB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lt-LT" sz="1800" dirty="0">
              <a:solidFill>
                <a:schemeClr val="tx1"/>
              </a:solidFill>
            </a:endParaRPr>
          </a:p>
        </p:txBody>
      </p:sp>
      <p:sp>
        <p:nvSpPr>
          <p:cNvPr id="21" name="Lygiašonis trikampis 20">
            <a:extLst>
              <a:ext uri="{FF2B5EF4-FFF2-40B4-BE49-F238E27FC236}">
                <a16:creationId xmlns:a16="http://schemas.microsoft.com/office/drawing/2014/main" id="{F03A0A54-1398-47AF-9FB6-8F979195B742}"/>
              </a:ext>
            </a:extLst>
          </p:cNvPr>
          <p:cNvSpPr/>
          <p:nvPr/>
        </p:nvSpPr>
        <p:spPr>
          <a:xfrm>
            <a:off x="876141" y="545440"/>
            <a:ext cx="234632" cy="239927"/>
          </a:xfrm>
          <a:prstGeom prst="triangle">
            <a:avLst/>
          </a:prstGeom>
          <a:solidFill>
            <a:srgbClr val="FF7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2677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C40077B5-6A35-4C64-8435-CDBAB11A0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9" name="Teksto vietos rezervavimo ženklas 8">
            <a:extLst>
              <a:ext uri="{FF2B5EF4-FFF2-40B4-BE49-F238E27FC236}">
                <a16:creationId xmlns:a16="http://schemas.microsoft.com/office/drawing/2014/main" id="{8029B119-756D-4D40-94A9-20466B79F6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81392" y="539341"/>
            <a:ext cx="10288557" cy="103200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MODUL 2: Innovative </a:t>
            </a:r>
            <a:r>
              <a:rPr lang="en-GB" dirty="0" err="1">
                <a:solidFill>
                  <a:schemeClr val="tx1"/>
                </a:solidFill>
              </a:rPr>
              <a:t>Konzepte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im</a:t>
            </a:r>
            <a:r>
              <a:rPr lang="en-GB" dirty="0">
                <a:solidFill>
                  <a:schemeClr val="tx1"/>
                </a:solidFill>
              </a:rPr>
              <a:t> Human Resource Management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0" name="Teksto vietos rezervavimo ženklas 9">
            <a:extLst>
              <a:ext uri="{FF2B5EF4-FFF2-40B4-BE49-F238E27FC236}">
                <a16:creationId xmlns:a16="http://schemas.microsoft.com/office/drawing/2014/main" id="{B7B1A0EA-B241-48AE-8B2C-DF2067FECC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6613" y="1813087"/>
            <a:ext cx="10515599" cy="414108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n-US" sz="1800" b="1" dirty="0">
                <a:solidFill>
                  <a:schemeClr val="tx1"/>
                </a:solidFill>
              </a:rPr>
              <a:t>2</a:t>
            </a:r>
            <a:r>
              <a:rPr lang="el-GR" sz="1800" b="1" dirty="0">
                <a:solidFill>
                  <a:schemeClr val="tx1"/>
                </a:solidFill>
              </a:rPr>
              <a:t>.1. </a:t>
            </a:r>
            <a:r>
              <a:rPr lang="de-DE" sz="1800" dirty="0">
                <a:solidFill>
                  <a:schemeClr val="tx1"/>
                </a:solidFill>
              </a:rPr>
              <a:t>Erläuterung des Erfordernisses der Individualisierung der Personalentwicklung. Beschreibung relevanter Methoden, die auf individualisiertes Lernen, Coaching und Beratungsmethoden abzielen. Erkennen, dass sich Unternehmen zu  „Lernenden Organisationen“ entwickeln müssen.</a:t>
            </a:r>
            <a:endParaRPr lang="en-GB" sz="1800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n-GB" sz="1800" b="1" dirty="0">
                <a:solidFill>
                  <a:schemeClr val="tx1"/>
                </a:solidFill>
              </a:rPr>
              <a:t>2.2. </a:t>
            </a:r>
            <a:r>
              <a:rPr lang="de-DE" sz="1800" dirty="0">
                <a:solidFill>
                  <a:schemeClr val="tx1"/>
                </a:solidFill>
              </a:rPr>
              <a:t>Erklärung der sozialen Verantwortung von Unternehmen als treibende Kraft in unserer Gesellschaft. Beschreibung von Beispielen für erfolgreiche Umsetzungen von sozialer Verantwortung.</a:t>
            </a:r>
            <a:endParaRPr lang="en-GB" sz="1800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n-GB" sz="1800" b="1" dirty="0">
                <a:solidFill>
                  <a:schemeClr val="tx1"/>
                </a:solidFill>
              </a:rPr>
              <a:t>2.3. </a:t>
            </a:r>
            <a:r>
              <a:rPr lang="de-DE" sz="1800" dirty="0">
                <a:solidFill>
                  <a:schemeClr val="tx1"/>
                </a:solidFill>
              </a:rPr>
              <a:t>Beschreibung bewährter Verfahren für die Zusammenarbeit zwischen dem Personalmanagement in Unternehmen und der Berufsberatung und –</a:t>
            </a:r>
            <a:r>
              <a:rPr lang="de-DE" sz="1800" dirty="0" err="1">
                <a:solidFill>
                  <a:schemeClr val="tx1"/>
                </a:solidFill>
              </a:rPr>
              <a:t>orientierung</a:t>
            </a:r>
            <a:r>
              <a:rPr lang="de-DE" sz="1800" dirty="0">
                <a:solidFill>
                  <a:schemeClr val="tx1"/>
                </a:solidFill>
              </a:rPr>
              <a:t>. Entwicklung von Netzwerken zur Unterstützung der Zusammenarbeit.</a:t>
            </a:r>
            <a:endParaRPr lang="lt-LT" sz="1800" dirty="0">
              <a:solidFill>
                <a:schemeClr val="tx1"/>
              </a:solidFill>
            </a:endParaRPr>
          </a:p>
        </p:txBody>
      </p:sp>
      <p:sp>
        <p:nvSpPr>
          <p:cNvPr id="21" name="Lygiašonis trikampis 20">
            <a:extLst>
              <a:ext uri="{FF2B5EF4-FFF2-40B4-BE49-F238E27FC236}">
                <a16:creationId xmlns:a16="http://schemas.microsoft.com/office/drawing/2014/main" id="{F03A0A54-1398-47AF-9FB6-8F979195B742}"/>
              </a:ext>
            </a:extLst>
          </p:cNvPr>
          <p:cNvSpPr/>
          <p:nvPr/>
        </p:nvSpPr>
        <p:spPr>
          <a:xfrm>
            <a:off x="836613" y="606616"/>
            <a:ext cx="234632" cy="239927"/>
          </a:xfrm>
          <a:prstGeom prst="triangle">
            <a:avLst/>
          </a:prstGeom>
          <a:solidFill>
            <a:srgbClr val="FF7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545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C40077B5-6A35-4C64-8435-CDBAB11A0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9" name="Teksto vietos rezervavimo ženklas 8">
            <a:extLst>
              <a:ext uri="{FF2B5EF4-FFF2-40B4-BE49-F238E27FC236}">
                <a16:creationId xmlns:a16="http://schemas.microsoft.com/office/drawing/2014/main" id="{8029B119-756D-4D40-94A9-20466B79F6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81392" y="539341"/>
            <a:ext cx="10288557" cy="103200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Modul 3:</a:t>
            </a:r>
            <a:r>
              <a:rPr lang="de-DE" b="1" dirty="0">
                <a:solidFill>
                  <a:srgbClr val="FF8400"/>
                </a:solidFill>
                <a:effectLst/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Theoretische und methodische Ansätze beruflicher Beratung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0" name="Teksto vietos rezervavimo ženklas 9">
            <a:extLst>
              <a:ext uri="{FF2B5EF4-FFF2-40B4-BE49-F238E27FC236}">
                <a16:creationId xmlns:a16="http://schemas.microsoft.com/office/drawing/2014/main" id="{B7B1A0EA-B241-48AE-8B2C-DF2067FECC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6613" y="1582686"/>
            <a:ext cx="10515599" cy="420571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3.1. </a:t>
            </a:r>
            <a:r>
              <a:rPr lang="de-DE" sz="1600" dirty="0">
                <a:solidFill>
                  <a:schemeClr val="tx1"/>
                </a:solidFill>
              </a:rPr>
              <a:t>Beschreibung ausgewählter Paradigmen in der Berufsorientierung und –</a:t>
            </a:r>
            <a:r>
              <a:rPr lang="de-DE" sz="1600" dirty="0" err="1">
                <a:solidFill>
                  <a:schemeClr val="tx1"/>
                </a:solidFill>
              </a:rPr>
              <a:t>beratung</a:t>
            </a:r>
            <a:r>
              <a:rPr lang="de-DE" sz="1600" dirty="0">
                <a:solidFill>
                  <a:schemeClr val="tx1"/>
                </a:solidFill>
              </a:rPr>
              <a:t>: die Postmodernen Theorien „Career Construction Theory“ und „Systems Theory Framework“. Identifizierung und Darstellung von Stärken und Innovationen, Einschränkungen und Herausforderungen sowie Diskussion ihrer Relevanz und Grenzen im Arbeitskontext.</a:t>
            </a:r>
            <a:endParaRPr lang="en-GB" sz="1600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3</a:t>
            </a:r>
            <a:r>
              <a:rPr lang="en-GB" sz="1600" b="1" dirty="0">
                <a:solidFill>
                  <a:schemeClr val="tx1"/>
                </a:solidFill>
              </a:rPr>
              <a:t>.2. </a:t>
            </a:r>
            <a:r>
              <a:rPr lang="de-DE" sz="1600" dirty="0">
                <a:solidFill>
                  <a:schemeClr val="tx1"/>
                </a:solidFill>
              </a:rPr>
              <a:t>Beschreibung der Stärken und der Nützlichkeit der vorgeschlagenen Erhebungsinstrumente „Career Construction Interview“,  „Career </a:t>
            </a:r>
            <a:r>
              <a:rPr lang="de-DE" sz="1600" dirty="0" err="1">
                <a:solidFill>
                  <a:schemeClr val="tx1"/>
                </a:solidFill>
              </a:rPr>
              <a:t>Adaptability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Scale</a:t>
            </a:r>
            <a:r>
              <a:rPr lang="de-DE" sz="1600" dirty="0">
                <a:solidFill>
                  <a:schemeClr val="tx1"/>
                </a:solidFill>
              </a:rPr>
              <a:t>“, „</a:t>
            </a:r>
            <a:r>
              <a:rPr lang="de-DE" sz="1600" dirty="0" err="1">
                <a:solidFill>
                  <a:schemeClr val="tx1"/>
                </a:solidFill>
              </a:rPr>
              <a:t>My</a:t>
            </a:r>
            <a:r>
              <a:rPr lang="de-DE" sz="1600" dirty="0">
                <a:solidFill>
                  <a:schemeClr val="tx1"/>
                </a:solidFill>
              </a:rPr>
              <a:t> System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Career </a:t>
            </a:r>
            <a:r>
              <a:rPr lang="de-DE" sz="1600" dirty="0" err="1">
                <a:solidFill>
                  <a:schemeClr val="tx1"/>
                </a:solidFill>
              </a:rPr>
              <a:t>Influences</a:t>
            </a:r>
            <a:r>
              <a:rPr lang="de-DE" sz="1600" dirty="0">
                <a:solidFill>
                  <a:schemeClr val="tx1"/>
                </a:solidFill>
              </a:rPr>
              <a:t>“ auf der Grundlage der erworbenen Kenntnisse und der Analyse der Fallstudien, um Gemeinsamkeiten und Unterschiede zu ermitteln.</a:t>
            </a:r>
            <a:endParaRPr lang="en-GB" sz="1600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3</a:t>
            </a:r>
            <a:r>
              <a:rPr lang="en-GB" sz="1600" b="1" dirty="0">
                <a:solidFill>
                  <a:schemeClr val="tx1"/>
                </a:solidFill>
              </a:rPr>
              <a:t>.3. </a:t>
            </a:r>
            <a:r>
              <a:rPr lang="en-GB" sz="1600" dirty="0" err="1">
                <a:solidFill>
                  <a:schemeClr val="tx1"/>
                </a:solidFill>
              </a:rPr>
              <a:t>Berufs</a:t>
            </a:r>
            <a:r>
              <a:rPr lang="en-GB" sz="1600" dirty="0">
                <a:solidFill>
                  <a:schemeClr val="tx1"/>
                </a:solidFill>
              </a:rPr>
              <a:t>- und </a:t>
            </a:r>
            <a:r>
              <a:rPr lang="en-GB" sz="1600" dirty="0" err="1">
                <a:solidFill>
                  <a:schemeClr val="tx1"/>
                </a:solidFill>
              </a:rPr>
              <a:t>Karriereberatung</a:t>
            </a:r>
            <a:r>
              <a:rPr lang="de-DE" sz="1600" dirty="0">
                <a:solidFill>
                  <a:schemeClr val="tx1"/>
                </a:solidFill>
              </a:rPr>
              <a:t> in KMU anhand einer Fallstudie.</a:t>
            </a:r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21" name="Lygiašonis trikampis 20">
            <a:extLst>
              <a:ext uri="{FF2B5EF4-FFF2-40B4-BE49-F238E27FC236}">
                <a16:creationId xmlns:a16="http://schemas.microsoft.com/office/drawing/2014/main" id="{F03A0A54-1398-47AF-9FB6-8F979195B742}"/>
              </a:ext>
            </a:extLst>
          </p:cNvPr>
          <p:cNvSpPr/>
          <p:nvPr/>
        </p:nvSpPr>
        <p:spPr>
          <a:xfrm>
            <a:off x="836613" y="606616"/>
            <a:ext cx="234632" cy="239927"/>
          </a:xfrm>
          <a:prstGeom prst="triangle">
            <a:avLst/>
          </a:prstGeom>
          <a:solidFill>
            <a:srgbClr val="FF7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352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C40077B5-6A35-4C64-8435-CDBAB11A0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9" name="Teksto vietos rezervavimo ženklas 8">
            <a:extLst>
              <a:ext uri="{FF2B5EF4-FFF2-40B4-BE49-F238E27FC236}">
                <a16:creationId xmlns:a16="http://schemas.microsoft.com/office/drawing/2014/main" id="{8029B119-756D-4D40-94A9-20466B79F6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81392" y="539341"/>
            <a:ext cx="10288557" cy="103200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MODUL 4:</a:t>
            </a:r>
            <a:r>
              <a:rPr lang="de-DE" b="1" dirty="0">
                <a:solidFill>
                  <a:srgbClr val="FF8400"/>
                </a:solidFill>
                <a:effectLst/>
              </a:rPr>
              <a:t> </a:t>
            </a:r>
            <a:r>
              <a:rPr lang="de-DE" b="1" dirty="0">
                <a:solidFill>
                  <a:schemeClr val="tx1"/>
                </a:solidFill>
                <a:effectLst/>
              </a:rPr>
              <a:t>Einbindung berufliche Beratung in HR basierter Karrierearbeit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0" name="Teksto vietos rezervavimo ženklas 9">
            <a:extLst>
              <a:ext uri="{FF2B5EF4-FFF2-40B4-BE49-F238E27FC236}">
                <a16:creationId xmlns:a16="http://schemas.microsoft.com/office/drawing/2014/main" id="{B7B1A0EA-B241-48AE-8B2C-DF2067FECC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6613" y="1934980"/>
            <a:ext cx="10515599" cy="3655558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4.1. </a:t>
            </a:r>
            <a:r>
              <a:rPr lang="de-DE" sz="1600" dirty="0">
                <a:solidFill>
                  <a:schemeClr val="tx1"/>
                </a:solidFill>
              </a:rPr>
              <a:t>Verknüpfung von CGC im Kontext der HR-basierten Laufbahnarbeit</a:t>
            </a:r>
            <a:endParaRPr lang="en-GB" sz="1600" dirty="0">
              <a:solidFill>
                <a:schemeClr val="tx1"/>
              </a:solidFill>
            </a:endParaRPr>
          </a:p>
          <a:p>
            <a:pPr>
              <a:lnSpc>
                <a:spcPct val="16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4</a:t>
            </a:r>
            <a:r>
              <a:rPr lang="en-GB" sz="1600" b="1" dirty="0">
                <a:solidFill>
                  <a:schemeClr val="tx1"/>
                </a:solidFill>
              </a:rPr>
              <a:t>.2. </a:t>
            </a:r>
            <a:r>
              <a:rPr lang="de-DE" sz="1600" dirty="0">
                <a:solidFill>
                  <a:schemeClr val="tx1"/>
                </a:solidFill>
              </a:rPr>
              <a:t>Arbeit mit unterschiedlichen Zielgruppen (Berufsbildungsteilnehmer, Auszubildende, ältere Arbeitnehmer, Menschen mit niedrigeren Qualifikationen oder besonderen Bedürfnissen) und unterschiedlichen Formaten (arbeitsplatznah, in Gruppen, im Fernunterricht/Online)</a:t>
            </a:r>
            <a:endParaRPr lang="en-GB" sz="1600" dirty="0">
              <a:solidFill>
                <a:schemeClr val="tx1"/>
              </a:solidFill>
            </a:endParaRPr>
          </a:p>
          <a:p>
            <a:pPr>
              <a:lnSpc>
                <a:spcPct val="16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4</a:t>
            </a:r>
            <a:r>
              <a:rPr lang="en-GB" sz="1600" b="1" dirty="0">
                <a:solidFill>
                  <a:schemeClr val="tx1"/>
                </a:solidFill>
              </a:rPr>
              <a:t>.3. </a:t>
            </a:r>
            <a:r>
              <a:rPr lang="de-DE" sz="1600" dirty="0">
                <a:solidFill>
                  <a:schemeClr val="tx1"/>
                </a:solidFill>
              </a:rPr>
              <a:t>Anwendung verschiedener Methoden von CGC und Coaching im HR-Kontext (insbesondere bei der Arbeit mit KMU)</a:t>
            </a:r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21" name="Lygiašonis trikampis 20">
            <a:extLst>
              <a:ext uri="{FF2B5EF4-FFF2-40B4-BE49-F238E27FC236}">
                <a16:creationId xmlns:a16="http://schemas.microsoft.com/office/drawing/2014/main" id="{F03A0A54-1398-47AF-9FB6-8F979195B742}"/>
              </a:ext>
            </a:extLst>
          </p:cNvPr>
          <p:cNvSpPr/>
          <p:nvPr/>
        </p:nvSpPr>
        <p:spPr>
          <a:xfrm>
            <a:off x="836613" y="606616"/>
            <a:ext cx="234632" cy="239927"/>
          </a:xfrm>
          <a:prstGeom prst="triangle">
            <a:avLst/>
          </a:prstGeom>
          <a:solidFill>
            <a:srgbClr val="FF7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907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C40077B5-6A35-4C64-8435-CDBAB11A0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9" name="Teksto vietos rezervavimo ženklas 8">
            <a:extLst>
              <a:ext uri="{FF2B5EF4-FFF2-40B4-BE49-F238E27FC236}">
                <a16:creationId xmlns:a16="http://schemas.microsoft.com/office/drawing/2014/main" id="{8029B119-756D-4D40-94A9-20466B79F6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81392" y="539341"/>
            <a:ext cx="10647085" cy="1032007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chemeClr val="tx1"/>
                </a:solidFill>
              </a:rPr>
              <a:t>MODUL 5:</a:t>
            </a:r>
            <a:r>
              <a:rPr lang="de-DE" b="1" dirty="0">
                <a:solidFill>
                  <a:srgbClr val="FF8400"/>
                </a:solidFill>
                <a:effectLst/>
              </a:rPr>
              <a:t> </a:t>
            </a:r>
            <a:r>
              <a:rPr lang="de-DE" b="1" dirty="0">
                <a:solidFill>
                  <a:schemeClr val="tx1"/>
                </a:solidFill>
                <a:effectLst/>
              </a:rPr>
              <a:t>Change Management und Organisationsentwicklung im Kontext unternehmensbasierter Karrierearbeit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0" name="Teksto vietos rezervavimo ženklas 9">
            <a:extLst>
              <a:ext uri="{FF2B5EF4-FFF2-40B4-BE49-F238E27FC236}">
                <a16:creationId xmlns:a16="http://schemas.microsoft.com/office/drawing/2014/main" id="{B7B1A0EA-B241-48AE-8B2C-DF2067FECC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6613" y="1813087"/>
            <a:ext cx="10515599" cy="363780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5.1. </a:t>
            </a:r>
            <a:r>
              <a:rPr lang="de-DE" sz="1600" dirty="0">
                <a:solidFill>
                  <a:schemeClr val="tx1"/>
                </a:solidFill>
              </a:rPr>
              <a:t>Verstehen der grundlegenden theoretischen Grundlagen des Veränderungsmanagements und der Organisationsentwicklung.</a:t>
            </a:r>
            <a:endParaRPr lang="en-GB" sz="1600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5</a:t>
            </a:r>
            <a:r>
              <a:rPr lang="en-GB" sz="1600" b="1" dirty="0">
                <a:solidFill>
                  <a:schemeClr val="tx1"/>
                </a:solidFill>
              </a:rPr>
              <a:t>.2. </a:t>
            </a:r>
            <a:r>
              <a:rPr lang="de-DE" sz="1600" dirty="0">
                <a:solidFill>
                  <a:schemeClr val="tx1"/>
                </a:solidFill>
              </a:rPr>
              <a:t>Die Schritte des organisatorischen Veränderungszyklus verstehen: Bedarfsanalyse, Aufbau, Anwendung (Instrumente und Methoden) und Bewertung.</a:t>
            </a:r>
            <a:endParaRPr lang="en-GB" sz="1600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spcBef>
                <a:spcPts val="1200"/>
              </a:spcBef>
            </a:pPr>
            <a:r>
              <a:rPr lang="el-GR" sz="1600" b="1" dirty="0">
                <a:solidFill>
                  <a:schemeClr val="tx1"/>
                </a:solidFill>
              </a:rPr>
              <a:t>5</a:t>
            </a:r>
            <a:r>
              <a:rPr lang="en-GB" sz="1600" b="1" dirty="0">
                <a:solidFill>
                  <a:schemeClr val="tx1"/>
                </a:solidFill>
              </a:rPr>
              <a:t>.3. </a:t>
            </a:r>
            <a:r>
              <a:rPr lang="de-DE" sz="1600" dirty="0">
                <a:solidFill>
                  <a:schemeClr val="tx1"/>
                </a:solidFill>
              </a:rPr>
              <a:t>Lernen, wie sich CGC-Arbeit in den organisatorischen Veränderungszyklus einfügen lässt, und Diskussion über die Bedeutung von Kontext, Reflexion und kultureller Sensibilität bei der Durchführung von CGC-Arbeit.</a:t>
            </a:r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21" name="Lygiašonis trikampis 20">
            <a:extLst>
              <a:ext uri="{FF2B5EF4-FFF2-40B4-BE49-F238E27FC236}">
                <a16:creationId xmlns:a16="http://schemas.microsoft.com/office/drawing/2014/main" id="{F03A0A54-1398-47AF-9FB6-8F979195B742}"/>
              </a:ext>
            </a:extLst>
          </p:cNvPr>
          <p:cNvSpPr/>
          <p:nvPr/>
        </p:nvSpPr>
        <p:spPr>
          <a:xfrm>
            <a:off x="836613" y="606616"/>
            <a:ext cx="234632" cy="239927"/>
          </a:xfrm>
          <a:prstGeom prst="triangle">
            <a:avLst/>
          </a:prstGeom>
          <a:solidFill>
            <a:srgbClr val="FF7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3991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vadinimas 12">
            <a:extLst>
              <a:ext uri="{FF2B5EF4-FFF2-40B4-BE49-F238E27FC236}">
                <a16:creationId xmlns:a16="http://schemas.microsoft.com/office/drawing/2014/main" id="{C846B201-1BEE-4ECD-886D-FCC666DE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Vielen</a:t>
            </a:r>
            <a:r>
              <a:rPr lang="en-US" b="1" dirty="0"/>
              <a:t> Dank </a:t>
            </a:r>
            <a:r>
              <a:rPr lang="en-US" b="1" dirty="0" err="1"/>
              <a:t>für</a:t>
            </a:r>
            <a:r>
              <a:rPr lang="en-US" b="1" dirty="0"/>
              <a:t> die </a:t>
            </a:r>
            <a:r>
              <a:rPr lang="en-US" b="1" dirty="0" err="1"/>
              <a:t>Teilnahme</a:t>
            </a:r>
            <a:r>
              <a:rPr lang="en-US" b="1" dirty="0"/>
              <a:t>!</a:t>
            </a:r>
            <a:br>
              <a:rPr lang="el-GR" b="1" dirty="0"/>
            </a:br>
            <a:r>
              <a:rPr lang="en-US" b="1" dirty="0"/>
              <a:t> </a:t>
            </a:r>
            <a:endParaRPr lang="lt-LT" b="1" dirty="0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69505FB3-9A8E-439E-8B3D-9B9A7FD3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510302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0</TotalTime>
  <Words>488</Words>
  <Application>Microsoft Office PowerPoint</Application>
  <PresentationFormat>Breitbild</PresentationFormat>
  <Paragraphs>29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Open Sans</vt:lpstr>
      <vt:lpstr>Open Sans Extrabold</vt:lpstr>
      <vt:lpstr>Open Sans Light</vt:lpstr>
      <vt:lpstr>„Office“ tema</vt:lpstr>
      <vt:lpstr>Wrap up Pilotkurs Connect!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Vielen Dank für die Teilnahme!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Edmund Panzenböck</cp:lastModifiedBy>
  <cp:revision>249</cp:revision>
  <cp:lastPrinted>2022-06-17T12:12:05Z</cp:lastPrinted>
  <dcterms:created xsi:type="dcterms:W3CDTF">2020-01-27T22:45:30Z</dcterms:created>
  <dcterms:modified xsi:type="dcterms:W3CDTF">2022-07-01T09:31:23Z</dcterms:modified>
</cp:coreProperties>
</file>