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9" r:id="rId3"/>
    <p:sldId id="285" r:id="rId4"/>
    <p:sldId id="286" r:id="rId5"/>
    <p:sldId id="287" r:id="rId6"/>
    <p:sldId id="288" r:id="rId7"/>
    <p:sldId id="265" r:id="rId8"/>
  </p:sldIdLst>
  <p:sldSz cx="12192000" cy="6858000"/>
  <p:notesSz cx="6889750" cy="10018713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F2A"/>
    <a:srgbClr val="B23D0C"/>
    <a:srgbClr val="B23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2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0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D2CC101-83B2-4FCF-8E40-64EEF50EDD64}" type="datetimeFigureOut">
              <a:rPr lang="lt-LT" smtClean="0"/>
              <a:t>2022-07-01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74F2A99-8335-4AAC-9EFD-09FA6B9BBADF}" type="slidenum">
              <a:rPr lang="lt-LT" smtClean="0"/>
              <a:t>‹Nr.›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54081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aveikslėlis 15">
            <a:extLst>
              <a:ext uri="{FF2B5EF4-FFF2-40B4-BE49-F238E27FC236}">
                <a16:creationId xmlns:a16="http://schemas.microsoft.com/office/drawing/2014/main" id="{246EBA82-0447-4FA4-8B1C-C45FC5F54C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89" b="23358"/>
          <a:stretch/>
        </p:blipFill>
        <p:spPr>
          <a:xfrm rot="10800000">
            <a:off x="0" y="0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2F688FB5-BEAA-43D8-9143-D2CE529CEF3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" y="924243"/>
            <a:ext cx="10058400" cy="2387600"/>
          </a:xfrm>
        </p:spPr>
        <p:txBody>
          <a:bodyPr anchor="b">
            <a:normAutofit/>
          </a:bodyPr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DEMO </a:t>
            </a:r>
            <a:br>
              <a:rPr lang="en-US" dirty="0"/>
            </a:br>
            <a:r>
              <a:rPr lang="en-US" dirty="0"/>
              <a:t>TITLE TEXT</a:t>
            </a:r>
            <a:endParaRPr lang="lt-LT" dirty="0"/>
          </a:p>
        </p:txBody>
      </p:sp>
      <p:sp>
        <p:nvSpPr>
          <p:cNvPr id="3" name="Antrinis pavadinimas 2">
            <a:extLst>
              <a:ext uri="{FF2B5EF4-FFF2-40B4-BE49-F238E27FC236}">
                <a16:creationId xmlns:a16="http://schemas.microsoft.com/office/drawing/2014/main" id="{85069AEC-D0AD-490C-B670-14EB62EA77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45820" y="3434398"/>
            <a:ext cx="10058400" cy="1655762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dirty="0" err="1">
                <a:solidFill>
                  <a:srgbClr val="FFFFFF"/>
                </a:solidFill>
              </a:rPr>
              <a:t>Date</a:t>
            </a:r>
            <a:r>
              <a:rPr lang="lt-LT" dirty="0">
                <a:solidFill>
                  <a:srgbClr val="FFFFFF"/>
                </a:solidFill>
              </a:rPr>
              <a:t>, name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the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event</a:t>
            </a:r>
            <a:r>
              <a:rPr lang="lt-LT" dirty="0">
                <a:solidFill>
                  <a:srgbClr val="FFFFFF"/>
                </a:solidFill>
              </a:rPr>
              <a:t>, </a:t>
            </a:r>
            <a:endParaRPr lang="en-US" dirty="0">
              <a:solidFill>
                <a:srgbClr val="FFFFFF"/>
              </a:solidFill>
            </a:endParaRPr>
          </a:p>
          <a:p>
            <a:r>
              <a:rPr lang="lt-LT" dirty="0">
                <a:solidFill>
                  <a:srgbClr val="FFFFFF"/>
                </a:solidFill>
              </a:rPr>
              <a:t>name </a:t>
            </a:r>
            <a:r>
              <a:rPr lang="lt-LT" dirty="0" err="1">
                <a:solidFill>
                  <a:srgbClr val="FFFFFF"/>
                </a:solidFill>
              </a:rPr>
              <a:t>and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surname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of</a:t>
            </a:r>
            <a:r>
              <a:rPr lang="lt-LT" dirty="0">
                <a:solidFill>
                  <a:srgbClr val="FFFFFF"/>
                </a:solidFill>
              </a:rPr>
              <a:t> </a:t>
            </a:r>
            <a:r>
              <a:rPr lang="lt-LT" dirty="0" err="1">
                <a:solidFill>
                  <a:srgbClr val="FFFFFF"/>
                </a:solidFill>
              </a:rPr>
              <a:t>author</a:t>
            </a: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C5F0BFDC-D1E8-4156-8099-C8816EB1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 dirty="0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97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veikslėlis 8">
            <a:extLst>
              <a:ext uri="{FF2B5EF4-FFF2-40B4-BE49-F238E27FC236}">
                <a16:creationId xmlns:a16="http://schemas.microsoft.com/office/drawing/2014/main" id="{A418BBB0-10BE-4452-AA0B-FC7B9192D6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" t="10937" r="13" b="22509"/>
          <a:stretch/>
        </p:blipFill>
        <p:spPr>
          <a:xfrm rot="10800000">
            <a:off x="0" y="-1"/>
            <a:ext cx="12192004" cy="5408613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A6473C05-AE7B-43DD-A2CC-85F602C58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1577340"/>
            <a:ext cx="10515600" cy="20116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 for </a:t>
            </a:r>
            <a:br>
              <a:rPr lang="en-US" dirty="0"/>
            </a:br>
            <a:r>
              <a:rPr lang="en-US" dirty="0"/>
              <a:t>the Attention. </a:t>
            </a:r>
            <a:br>
              <a:rPr lang="en-US" dirty="0"/>
            </a:br>
            <a:r>
              <a:rPr lang="en-US" dirty="0"/>
              <a:t>Questions?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F987F0DC-379D-4245-BFBB-CD4C4288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8" name="Paveikslėlio vietos rezervavimo ženklas 2">
            <a:extLst>
              <a:ext uri="{FF2B5EF4-FFF2-40B4-BE49-F238E27FC236}">
                <a16:creationId xmlns:a16="http://schemas.microsoft.com/office/drawing/2014/main" id="{ADAA6A37-774A-4614-893F-080D49E13D8C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6613" y="3793201"/>
            <a:ext cx="10515600" cy="443516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dirty="0" err="1"/>
              <a:t>your</a:t>
            </a:r>
            <a:r>
              <a:rPr lang="en-US" dirty="0"/>
              <a:t>@email_address.eu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042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7A0520-26DB-468D-A939-2C056B42E5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/>
              <a:t>THIS </a:t>
            </a:r>
            <a:r>
              <a:rPr lang="en-US" dirty="0"/>
              <a:t>IS </a:t>
            </a:r>
            <a:r>
              <a:rPr lang="lt-LT" dirty="0"/>
              <a:t>YOUR PRES</a:t>
            </a:r>
            <a:r>
              <a:rPr lang="en-US" dirty="0"/>
              <a:t>E</a:t>
            </a:r>
            <a:r>
              <a:rPr lang="lt-LT" dirty="0"/>
              <a:t>NTATION TITLE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64F49264-9819-4214-9D8F-E6C3E238F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7" name="Teksto vietos rezervavimo ženklas 4">
            <a:extLst>
              <a:ext uri="{FF2B5EF4-FFF2-40B4-BE49-F238E27FC236}">
                <a16:creationId xmlns:a16="http://schemas.microsoft.com/office/drawing/2014/main" id="{BDFAC399-EE8D-4178-8118-DD34860C585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960595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8" name="Teksto vietos rezervavimo ženklas 5">
            <a:extLst>
              <a:ext uri="{FF2B5EF4-FFF2-40B4-BE49-F238E27FC236}">
                <a16:creationId xmlns:a16="http://schemas.microsoft.com/office/drawing/2014/main" id="{4047D1D2-D11B-42D9-9745-D7326C1723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50347"/>
            <a:ext cx="10190162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9" name="Teksto vietos rezervavimo ženklas 6">
            <a:extLst>
              <a:ext uri="{FF2B5EF4-FFF2-40B4-BE49-F238E27FC236}">
                <a16:creationId xmlns:a16="http://schemas.microsoft.com/office/drawing/2014/main" id="{07F8CD99-43EF-4FF2-99E1-8D34466DB25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7" y="3632341"/>
            <a:ext cx="10188575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0" name="Teksto vietos rezervavimo ženklas 7">
            <a:extLst>
              <a:ext uri="{FF2B5EF4-FFF2-40B4-BE49-F238E27FC236}">
                <a16:creationId xmlns:a16="http://schemas.microsoft.com/office/drawing/2014/main" id="{F2249229-369C-45F0-AC14-92594C51E6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122093"/>
            <a:ext cx="10188574" cy="88090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3013345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B481432-44F8-44DD-9892-E4F4DB2C4A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6" name="Poraštės vietos rezervavimo ženklas 5">
            <a:extLst>
              <a:ext uri="{FF2B5EF4-FFF2-40B4-BE49-F238E27FC236}">
                <a16:creationId xmlns:a16="http://schemas.microsoft.com/office/drawing/2014/main" id="{BDA783FD-8F85-442B-A8BA-288E684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1" name="Teksto vietos rezervavimo ženklas 4">
            <a:extLst>
              <a:ext uri="{FF2B5EF4-FFF2-40B4-BE49-F238E27FC236}">
                <a16:creationId xmlns:a16="http://schemas.microsoft.com/office/drawing/2014/main" id="{4BEA5B49-6392-46FE-95D9-CBD5386D914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63637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2" name="Teksto vietos rezervavimo ženklas 5">
            <a:extLst>
              <a:ext uri="{FF2B5EF4-FFF2-40B4-BE49-F238E27FC236}">
                <a16:creationId xmlns:a16="http://schemas.microsoft.com/office/drawing/2014/main" id="{27313128-8193-4824-B1AE-9E071C6AEC5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63638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3" name="Teksto vietos rezervavimo ženklas 6">
            <a:extLst>
              <a:ext uri="{FF2B5EF4-FFF2-40B4-BE49-F238E27FC236}">
                <a16:creationId xmlns:a16="http://schemas.microsoft.com/office/drawing/2014/main" id="{A077DE58-2DDD-4954-8D21-4C85B7EFA5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63638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4" name="Teksto vietos rezervavimo ženklas 7">
            <a:extLst>
              <a:ext uri="{FF2B5EF4-FFF2-40B4-BE49-F238E27FC236}">
                <a16:creationId xmlns:a16="http://schemas.microsoft.com/office/drawing/2014/main" id="{E3581FEC-4D88-4BB9-981C-24765FCF20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163638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3" name="Teksto vietos rezervavimo ženklas 4">
            <a:extLst>
              <a:ext uri="{FF2B5EF4-FFF2-40B4-BE49-F238E27FC236}">
                <a16:creationId xmlns:a16="http://schemas.microsoft.com/office/drawing/2014/main" id="{909C3B4A-7EF2-44A9-975A-1CEB4064468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496049" y="1871345"/>
            <a:ext cx="4856163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4" name="Teksto vietos rezervavimo ženklas 5">
            <a:extLst>
              <a:ext uri="{FF2B5EF4-FFF2-40B4-BE49-F238E27FC236}">
                <a16:creationId xmlns:a16="http://schemas.microsoft.com/office/drawing/2014/main" id="{9216C79D-EC44-44C8-A2B6-019A760EE85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496050" y="2419867"/>
            <a:ext cx="4856162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25" name="Teksto vietos rezervavimo ženklas 6">
            <a:extLst>
              <a:ext uri="{FF2B5EF4-FFF2-40B4-BE49-F238E27FC236}">
                <a16:creationId xmlns:a16="http://schemas.microsoft.com/office/drawing/2014/main" id="{392CD55E-0853-4A78-83D2-38CB78A8EFC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6050" y="3799981"/>
            <a:ext cx="4856162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26" name="Teksto vietos rezervavimo ženklas 7">
            <a:extLst>
              <a:ext uri="{FF2B5EF4-FFF2-40B4-BE49-F238E27FC236}">
                <a16:creationId xmlns:a16="http://schemas.microsoft.com/office/drawing/2014/main" id="{FB1D40FF-4B08-4151-9334-2544815042A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496050" y="4289733"/>
            <a:ext cx="4856162" cy="1143327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</p:spTree>
    <p:extLst>
      <p:ext uri="{BB962C8B-B14F-4D97-AF65-F5344CB8AC3E}">
        <p14:creationId xmlns:p14="http://schemas.microsoft.com/office/powerpoint/2010/main" val="299886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765176"/>
            <a:ext cx="4242752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/>
              <a:t>TITLE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30680"/>
            <a:ext cx="4242752" cy="377793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4352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A795C131-0461-4D89-86BB-BAB1471E1A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888" b="31104"/>
          <a:stretch/>
        </p:blipFill>
        <p:spPr>
          <a:xfrm rot="10800000">
            <a:off x="-1589" y="0"/>
            <a:ext cx="12192004" cy="1626016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9F3B8AD3-C7F0-4510-80E6-73F9F6E110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6613" y="544195"/>
            <a:ext cx="10515600" cy="67881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AB577E9-5C2A-4610-BAB9-C380F630556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2046922"/>
            <a:ext cx="5157787" cy="993457"/>
          </a:xfrm>
        </p:spPr>
        <p:txBody>
          <a:bodyPr anchor="b">
            <a:noAutofit/>
          </a:bodyPr>
          <a:lstStyle>
            <a:lvl1pPr marL="0" indent="0">
              <a:buNone/>
              <a:defRPr sz="2200" b="1" i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438B05CD-471C-442E-96BD-5E5C8E34E6E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3277550"/>
            <a:ext cx="5157787" cy="2131063"/>
          </a:xfrm>
        </p:spPr>
        <p:txBody>
          <a:bodyPr>
            <a:normAutofit/>
          </a:bodyPr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en-US" dirty="0"/>
          </a:p>
          <a:p>
            <a:pPr lvl="0"/>
            <a:endParaRPr lang="lt-LT" dirty="0"/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D7947542-5711-447B-B36E-783076834C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046923"/>
            <a:ext cx="5183188" cy="993456"/>
          </a:xfrm>
        </p:spPr>
        <p:txBody>
          <a:bodyPr anchor="b">
            <a:noAutofit/>
          </a:bodyPr>
          <a:lstStyle>
            <a:lvl1pPr marL="0" indent="0">
              <a:buNone/>
              <a:defRPr sz="22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Lorem Ipsum is simply dummy text of the printing and typesetting industry. Lorem Ipsum</a:t>
            </a:r>
            <a:endParaRPr lang="lt-LT" dirty="0"/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01851487-E90A-476B-8236-8E2AD4C3C49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3277550"/>
            <a:ext cx="5183188" cy="2131064"/>
          </a:xfrm>
        </p:spPr>
        <p:txBody>
          <a:bodyPr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/>
              <a:t>Lorem Ipsum is simply dummy text of the printing and typesetting industry.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Lorem Ipsum is simply dummy text of the printing and typesetting industry. </a:t>
            </a:r>
          </a:p>
          <a:p>
            <a:pPr lvl="0"/>
            <a:endParaRPr lang="lt-LT" dirty="0"/>
          </a:p>
        </p:txBody>
      </p:sp>
      <p:sp>
        <p:nvSpPr>
          <p:cNvPr id="8" name="Poraštės vietos rezervavimo ženklas 7">
            <a:extLst>
              <a:ext uri="{FF2B5EF4-FFF2-40B4-BE49-F238E27FC236}">
                <a16:creationId xmlns:a16="http://schemas.microsoft.com/office/drawing/2014/main" id="{4E8C299C-BD33-4ACE-B6AE-D5A93B335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1056949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aveikslėlis 5">
            <a:extLst>
              <a:ext uri="{FF2B5EF4-FFF2-40B4-BE49-F238E27FC236}">
                <a16:creationId xmlns:a16="http://schemas.microsoft.com/office/drawing/2014/main" id="{4A9E677A-DE7C-4EDD-A463-732D04EDE8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91" b="29467"/>
          <a:stretch/>
        </p:blipFill>
        <p:spPr>
          <a:xfrm>
            <a:off x="0" y="0"/>
            <a:ext cx="12192000" cy="223266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58F55BD5-71C7-4644-8399-58A9C27E49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726" y="2766153"/>
            <a:ext cx="10504487" cy="68421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5E284254-621B-44AA-B10E-61CA73CE7E2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7" y="3596640"/>
            <a:ext cx="10512425" cy="155289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200" b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Lorem Ipsum is simply dummy text of the printing and typesetting industry. Lorem Ipsum has been the industry's standard dummy text ever since the 1500s, when an unknown printer took a galley of type and scrambled it to make a type specimen book.</a:t>
            </a:r>
            <a:endParaRPr lang="lt-LT" dirty="0"/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A3A20304-FE67-4161-B68E-3977359B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400583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B50A104B-5302-47EA-AE12-CCC791C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6E9B5A7C-F7EF-46F5-B610-E5C9118C8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lt-LT" dirty="0"/>
          </a:p>
        </p:txBody>
      </p:sp>
      <p:sp>
        <p:nvSpPr>
          <p:cNvPr id="6" name="Teksto vietos rezervavimo ženklas 2">
            <a:extLst>
              <a:ext uri="{FF2B5EF4-FFF2-40B4-BE49-F238E27FC236}">
                <a16:creationId xmlns:a16="http://schemas.microsoft.com/office/drawing/2014/main" id="{9C4FA155-81CE-4E5B-B645-6E983D51D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678308"/>
            <a:ext cx="4974273" cy="1375083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 b="1"/>
              <a:t>Spustelėkite, kad galėtumėte redaguoti šablono teksto stilius</a:t>
            </a:r>
          </a:p>
          <a:p>
            <a:pPr lvl="1"/>
            <a:r>
              <a:rPr lang="lt-LT" b="1"/>
              <a:t>Antras lygis</a:t>
            </a:r>
          </a:p>
        </p:txBody>
      </p:sp>
      <p:sp>
        <p:nvSpPr>
          <p:cNvPr id="8" name="Teksto vietos rezervavimo ženklas 4">
            <a:extLst>
              <a:ext uri="{FF2B5EF4-FFF2-40B4-BE49-F238E27FC236}">
                <a16:creationId xmlns:a16="http://schemas.microsoft.com/office/drawing/2014/main" id="{72957E55-222E-45C4-9866-DB472EB19DEE}"/>
              </a:ext>
            </a:extLst>
          </p:cNvPr>
          <p:cNvSpPr>
            <a:spLocks noGrp="1"/>
          </p:cNvSpPr>
          <p:nvPr>
            <p:ph type="body" sz="half" idx="12"/>
          </p:nvPr>
        </p:nvSpPr>
        <p:spPr>
          <a:xfrm>
            <a:off x="1074312" y="3604208"/>
            <a:ext cx="2930230" cy="320676"/>
          </a:xfrm>
        </p:spPr>
        <p:txBody>
          <a:bodyPr/>
          <a:lstStyle>
            <a:lvl1pPr marL="0" indent="0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9" name="Teksto vietos rezervavimo ženklas 5">
            <a:extLst>
              <a:ext uri="{FF2B5EF4-FFF2-40B4-BE49-F238E27FC236}">
                <a16:creationId xmlns:a16="http://schemas.microsoft.com/office/drawing/2014/main" id="{A84CCAB9-0CE1-4809-96A3-0C3C836CFA6E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167547" y="3607238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0" name="Teksto vietos rezervavimo ženklas 6">
            <a:extLst>
              <a:ext uri="{FF2B5EF4-FFF2-40B4-BE49-F238E27FC236}">
                <a16:creationId xmlns:a16="http://schemas.microsoft.com/office/drawing/2014/main" id="{3C694306-6791-46A0-93E3-F993DD3FD565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1075794" y="4475701"/>
            <a:ext cx="2930230" cy="320676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11" name="Teksto vietos rezervavimo ženklas 7">
            <a:extLst>
              <a:ext uri="{FF2B5EF4-FFF2-40B4-BE49-F238E27FC236}">
                <a16:creationId xmlns:a16="http://schemas.microsoft.com/office/drawing/2014/main" id="{B266443C-BFC6-4637-B51B-F5DFF2A789B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169029" y="4478731"/>
            <a:ext cx="1264136" cy="320676"/>
          </a:xfrm>
        </p:spPr>
        <p:txBody>
          <a:bodyPr>
            <a:noAutofit/>
          </a:bodyPr>
          <a:lstStyle>
            <a:lvl1pPr marL="0" indent="0" algn="r">
              <a:buNone/>
              <a:defRPr sz="20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</p:spTree>
    <p:extLst>
      <p:ext uri="{BB962C8B-B14F-4D97-AF65-F5344CB8AC3E}">
        <p14:creationId xmlns:p14="http://schemas.microsoft.com/office/powerpoint/2010/main" val="12269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oraštės vietos rezervavimo ženklas 2">
            <a:extLst>
              <a:ext uri="{FF2B5EF4-FFF2-40B4-BE49-F238E27FC236}">
                <a16:creationId xmlns:a16="http://schemas.microsoft.com/office/drawing/2014/main" id="{EE69AF60-FA40-499C-8BD1-BB582192B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2" name="Pavadinimas 1">
            <a:extLst>
              <a:ext uri="{FF2B5EF4-FFF2-40B4-BE49-F238E27FC236}">
                <a16:creationId xmlns:a16="http://schemas.microsoft.com/office/drawing/2014/main" id="{92C0A8A4-6E46-47A7-B127-A1727C82B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5175"/>
            <a:ext cx="4913313" cy="728346"/>
          </a:xfrm>
        </p:spPr>
        <p:txBody>
          <a:bodyPr/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13" name="Teksto vietos rezervavimo ženklas 2">
            <a:extLst>
              <a:ext uri="{FF2B5EF4-FFF2-40B4-BE49-F238E27FC236}">
                <a16:creationId xmlns:a16="http://schemas.microsoft.com/office/drawing/2014/main" id="{E674514D-A2B0-46BF-8562-6414A749BAD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7" y="1678308"/>
            <a:ext cx="4913313" cy="3588636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200" b="0"/>
            </a:lvl1pPr>
          </a:lstStyle>
          <a:p>
            <a:pPr lvl="0"/>
            <a:r>
              <a:rPr lang="en-US" b="1" dirty="0"/>
              <a:t>Lorem Ipsum</a:t>
            </a:r>
            <a:r>
              <a:rPr lang="en-US" dirty="0"/>
              <a:t> is simply dummy text of the printing and typesetting industry. Lorem Ipsum has been the industry's standard.</a:t>
            </a:r>
          </a:p>
          <a:p>
            <a:pPr lvl="0"/>
            <a:r>
              <a:rPr lang="en-US" dirty="0"/>
              <a:t>It is a long established fact that a reader will be distracted by the readable content of a page when looking at its layout.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990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avadinimas 1">
            <a:extLst>
              <a:ext uri="{FF2B5EF4-FFF2-40B4-BE49-F238E27FC236}">
                <a16:creationId xmlns:a16="http://schemas.microsoft.com/office/drawing/2014/main" id="{D9E0AAC3-04FD-4D0F-92B9-537D80AEB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65175"/>
            <a:ext cx="10515600" cy="781685"/>
          </a:xfrm>
        </p:spPr>
        <p:txBody>
          <a:bodyPr/>
          <a:lstStyle/>
          <a:p>
            <a:r>
              <a:rPr lang="lt-LT" dirty="0" err="1"/>
              <a:t>This</a:t>
            </a:r>
            <a:r>
              <a:rPr lang="lt-LT" dirty="0"/>
              <a:t> </a:t>
            </a:r>
            <a:r>
              <a:rPr lang="en-US" dirty="0"/>
              <a:t>is </a:t>
            </a:r>
            <a:r>
              <a:rPr lang="lt-LT" dirty="0" err="1"/>
              <a:t>your</a:t>
            </a:r>
            <a:r>
              <a:rPr lang="lt-LT" dirty="0"/>
              <a:t> </a:t>
            </a:r>
            <a:r>
              <a:rPr lang="lt-LT" dirty="0" err="1"/>
              <a:t>pres</a:t>
            </a:r>
            <a:r>
              <a:rPr lang="en-US" dirty="0"/>
              <a:t>e</a:t>
            </a:r>
            <a:r>
              <a:rPr lang="lt-LT" dirty="0" err="1"/>
              <a:t>ntation</a:t>
            </a:r>
            <a:r>
              <a:rPr lang="lt-LT" dirty="0"/>
              <a:t> </a:t>
            </a:r>
            <a:r>
              <a:rPr lang="lt-LT" dirty="0" err="1"/>
              <a:t>title</a:t>
            </a:r>
            <a:endParaRPr lang="lt-LT" dirty="0"/>
          </a:p>
        </p:txBody>
      </p:sp>
      <p:sp>
        <p:nvSpPr>
          <p:cNvPr id="9" name="Poraštės vietos rezervavimo ženklas 5">
            <a:extLst>
              <a:ext uri="{FF2B5EF4-FFF2-40B4-BE49-F238E27FC236}">
                <a16:creationId xmlns:a16="http://schemas.microsoft.com/office/drawing/2014/main" id="{2C50AA4C-CE9C-4374-97C6-59368F847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2362" y="5954171"/>
            <a:ext cx="1613338" cy="274324"/>
          </a:xfrm>
        </p:spPr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10" name="Teksto vietos rezervavimo ženklas 4">
            <a:extLst>
              <a:ext uri="{FF2B5EF4-FFF2-40B4-BE49-F238E27FC236}">
                <a16:creationId xmlns:a16="http://schemas.microsoft.com/office/drawing/2014/main" id="{D67CD8CF-82AF-4C4F-AF52-FE07C1CCA14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70011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1" name="Teksto vietos rezervavimo ženklas 5">
            <a:extLst>
              <a:ext uri="{FF2B5EF4-FFF2-40B4-BE49-F238E27FC236}">
                <a16:creationId xmlns:a16="http://schemas.microsoft.com/office/drawing/2014/main" id="{45F5817B-EF3F-4C33-9E12-D5515A99091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70012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2" name="Teksto vietos rezervavimo ženklas 6">
            <a:extLst>
              <a:ext uri="{FF2B5EF4-FFF2-40B4-BE49-F238E27FC236}">
                <a16:creationId xmlns:a16="http://schemas.microsoft.com/office/drawing/2014/main" id="{83636D7C-2994-4826-A09A-3D7CCA79DA8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70012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3" name="Teksto vietos rezervavimo ženklas 7">
            <a:extLst>
              <a:ext uri="{FF2B5EF4-FFF2-40B4-BE49-F238E27FC236}">
                <a16:creationId xmlns:a16="http://schemas.microsoft.com/office/drawing/2014/main" id="{4A13C3F0-BE25-4946-A514-5FE224C8FC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70012" y="4289734"/>
            <a:ext cx="4558348" cy="1118880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6" name="Teksto vietos rezervavimo ženklas 4">
            <a:extLst>
              <a:ext uri="{FF2B5EF4-FFF2-40B4-BE49-F238E27FC236}">
                <a16:creationId xmlns:a16="http://schemas.microsoft.com/office/drawing/2014/main" id="{20386619-6D9A-4A6C-8B60-93F690D30DB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93863" y="1825625"/>
            <a:ext cx="4558349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7" name="Teksto vietos rezervavimo ženklas 5">
            <a:extLst>
              <a:ext uri="{FF2B5EF4-FFF2-40B4-BE49-F238E27FC236}">
                <a16:creationId xmlns:a16="http://schemas.microsoft.com/office/drawing/2014/main" id="{5E07B69E-A4E4-4A44-86FF-61B0598CAA6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793864" y="2374147"/>
            <a:ext cx="4558348" cy="1206662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18" name="Teksto vietos rezervavimo ženklas 6">
            <a:extLst>
              <a:ext uri="{FF2B5EF4-FFF2-40B4-BE49-F238E27FC236}">
                <a16:creationId xmlns:a16="http://schemas.microsoft.com/office/drawing/2014/main" id="{2CFADEEF-7D22-4AD2-9357-08A4FB5BAC2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93864" y="3799981"/>
            <a:ext cx="4558348" cy="466586"/>
          </a:xfrm>
        </p:spPr>
        <p:txBody>
          <a:bodyPr/>
          <a:lstStyle>
            <a:lvl1pPr marL="0" indent="0">
              <a:buNone/>
              <a:defRPr sz="2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lt-LT" dirty="0" err="1"/>
              <a:t>Title</a:t>
            </a:r>
            <a:r>
              <a:rPr lang="lt-LT" dirty="0"/>
              <a:t> </a:t>
            </a:r>
            <a:r>
              <a:rPr lang="lt-LT" dirty="0" err="1"/>
              <a:t>text</a:t>
            </a:r>
            <a:r>
              <a:rPr lang="lt-LT" dirty="0"/>
              <a:t> </a:t>
            </a:r>
            <a:r>
              <a:rPr lang="lt-LT" dirty="0" err="1"/>
              <a:t>demo</a:t>
            </a:r>
            <a:endParaRPr lang="lt-LT" dirty="0"/>
          </a:p>
          <a:p>
            <a:endParaRPr lang="lt-LT" dirty="0"/>
          </a:p>
        </p:txBody>
      </p:sp>
      <p:sp>
        <p:nvSpPr>
          <p:cNvPr id="19" name="Teksto vietos rezervavimo ženklas 7">
            <a:extLst>
              <a:ext uri="{FF2B5EF4-FFF2-40B4-BE49-F238E27FC236}">
                <a16:creationId xmlns:a16="http://schemas.microsoft.com/office/drawing/2014/main" id="{A0B9ACD5-57AB-4C65-AEE8-33E9E93973C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793864" y="4289733"/>
            <a:ext cx="4558348" cy="1118881"/>
          </a:xfrm>
        </p:spPr>
        <p:txBody>
          <a:bodyPr/>
          <a:lstStyle>
            <a:lvl1pPr marL="0" indent="0">
              <a:buNone/>
              <a:defRPr sz="2200" b="0"/>
            </a:lvl1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</p:txBody>
      </p:sp>
      <p:sp>
        <p:nvSpPr>
          <p:cNvPr id="41" name="Teksto vietos rezervavimo ženklas 12">
            <a:extLst>
              <a:ext uri="{FF2B5EF4-FFF2-40B4-BE49-F238E27FC236}">
                <a16:creationId xmlns:a16="http://schemas.microsoft.com/office/drawing/2014/main" id="{68A6F5E9-4836-4C11-B445-35E04A26BBD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538167" y="8832967"/>
            <a:ext cx="3968894" cy="880901"/>
          </a:xfrm>
        </p:spPr>
        <p:txBody>
          <a:bodyPr/>
          <a:lstStyle/>
          <a:p>
            <a:r>
              <a:rPr lang="en-US" dirty="0"/>
              <a:t>It ha survived not only five centuries, but also the leap into electronic typesetting. </a:t>
            </a:r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41815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9238D304-EF92-4DD5-9C5F-DED7167E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5175"/>
            <a:ext cx="10515600" cy="7816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TITLE</a:t>
            </a:r>
            <a:endParaRPr lang="lt-LT" dirty="0"/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81EA7476-B6B1-4FB1-9FE2-382A1BD55C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1640"/>
            <a:ext cx="10515600" cy="3716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Spustelėkite, kad galėtumėte redaguoti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5" name="Poraštės vietos rezervavimo ženklas 4">
            <a:extLst>
              <a:ext uri="{FF2B5EF4-FFF2-40B4-BE49-F238E27FC236}">
                <a16:creationId xmlns:a16="http://schemas.microsoft.com/office/drawing/2014/main" id="{0C42BB42-CE74-4F95-B74C-223124E7E4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82362" y="5954171"/>
            <a:ext cx="1613338" cy="274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7F2A"/>
                </a:solidFill>
              </a:defRPr>
            </a:lvl1pPr>
          </a:lstStyle>
          <a:p>
            <a:pPr algn="r"/>
            <a:r>
              <a:rPr lang="lt-LT" dirty="0"/>
              <a:t>connect-erasmus.eu</a:t>
            </a:r>
          </a:p>
        </p:txBody>
      </p:sp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7F4DFF34-B933-41F4-AE23-4B46CC876043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707" y="5853458"/>
            <a:ext cx="1226837" cy="5084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04" y="5904739"/>
            <a:ext cx="2218796" cy="45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637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  <p:sldLayoutId id="2147483653" r:id="rId5"/>
    <p:sldLayoutId id="2147483659" r:id="rId6"/>
    <p:sldLayoutId id="2147483655" r:id="rId7"/>
    <p:sldLayoutId id="2147483656" r:id="rId8"/>
    <p:sldLayoutId id="2147483657" r:id="rId9"/>
    <p:sldLayoutId id="2147483658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7151" userDrawn="1">
          <p15:clr>
            <a:srgbClr val="F26B43"/>
          </p15:clr>
        </p15:guide>
        <p15:guide id="3" pos="733" userDrawn="1">
          <p15:clr>
            <a:srgbClr val="F26B43"/>
          </p15:clr>
        </p15:guide>
        <p15:guide id="4" orient="horz" pos="3407" userDrawn="1">
          <p15:clr>
            <a:srgbClr val="F26B43"/>
          </p15:clr>
        </p15:guide>
        <p15:guide id="5" pos="5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2202E593-ED43-4FFC-8DD0-E023EDF712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12" y="1192691"/>
            <a:ext cx="12192000" cy="2387600"/>
          </a:xfrm>
        </p:spPr>
        <p:txBody>
          <a:bodyPr>
            <a:normAutofit/>
          </a:bodyPr>
          <a:lstStyle/>
          <a:p>
            <a:r>
              <a:rPr lang="en-US" b="1" dirty="0"/>
              <a:t>Wrap up </a:t>
            </a:r>
            <a:r>
              <a:rPr lang="en-US" b="1" dirty="0" err="1"/>
              <a:t>Pilotkurs</a:t>
            </a:r>
            <a:r>
              <a:rPr lang="en-US" b="1" dirty="0"/>
              <a:t> Connect!</a:t>
            </a:r>
            <a:endParaRPr lang="lt-LT" dirty="0"/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FA497B08-078B-41F2-AAF0-DC9733363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3214650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C40077B5-6A35-4C64-8435-CDBAB11A0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9" name="Teksto vietos rezervavimo ženklas 8">
            <a:extLst>
              <a:ext uri="{FF2B5EF4-FFF2-40B4-BE49-F238E27FC236}">
                <a16:creationId xmlns:a16="http://schemas.microsoft.com/office/drawing/2014/main" id="{8029B119-756D-4D40-94A9-20466B79F6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71244" y="506634"/>
            <a:ext cx="7101474" cy="61440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MODUL 1: </a:t>
            </a:r>
            <a:r>
              <a:rPr lang="en-GB" dirty="0" err="1">
                <a:solidFill>
                  <a:schemeClr val="tx1"/>
                </a:solidFill>
              </a:rPr>
              <a:t>Wandel</a:t>
            </a:r>
            <a:r>
              <a:rPr lang="en-GB" dirty="0">
                <a:solidFill>
                  <a:schemeClr val="tx1"/>
                </a:solidFill>
              </a:rPr>
              <a:t> der </a:t>
            </a:r>
            <a:r>
              <a:rPr lang="en-GB">
                <a:solidFill>
                  <a:schemeClr val="tx1"/>
                </a:solidFill>
              </a:rPr>
              <a:t>Arbeitswelt</a:t>
            </a:r>
            <a:endParaRPr lang="lt-LT" dirty="0">
              <a:solidFill>
                <a:schemeClr val="tx1"/>
              </a:solidFill>
            </a:endParaRPr>
          </a:p>
          <a:p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10" name="Teksto vietos rezervavimo ženklas 9">
            <a:extLst>
              <a:ext uri="{FF2B5EF4-FFF2-40B4-BE49-F238E27FC236}">
                <a16:creationId xmlns:a16="http://schemas.microsoft.com/office/drawing/2014/main" id="{B7B1A0EA-B241-48AE-8B2C-DF2067FECC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1634888"/>
            <a:ext cx="10515599" cy="323182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l-GR" sz="1800" b="1" dirty="0">
                <a:solidFill>
                  <a:schemeClr val="tx1"/>
                </a:solidFill>
              </a:rPr>
              <a:t>1.1. </a:t>
            </a:r>
            <a:r>
              <a:rPr lang="de-DE" sz="1800" dirty="0">
                <a:solidFill>
                  <a:schemeClr val="tx1"/>
                </a:solidFill>
              </a:rPr>
              <a:t>Beschreibung und Erklärung der aktuellen und zukünftigen Herausforderungen in der Arbeitswelt und Erörterung derer möglichen Folgen</a:t>
            </a:r>
            <a:r>
              <a:rPr lang="en-GB" sz="1800" dirty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1800" b="1" dirty="0">
                <a:solidFill>
                  <a:schemeClr val="tx1"/>
                </a:solidFill>
              </a:rPr>
              <a:t>1.2. </a:t>
            </a:r>
            <a:r>
              <a:rPr lang="de-DE" sz="1800" dirty="0">
                <a:solidFill>
                  <a:schemeClr val="tx1"/>
                </a:solidFill>
              </a:rPr>
              <a:t>Beschreibung von Methoden zur Ermittlung der Veränderungen in der Arbeitswelt, ihrer Gemeinsamkeiten und Unterschiede. Bewertung der Nützlichkeit und Unzulänglichkeiten dieser Methoden.</a:t>
            </a:r>
            <a:endParaRPr lang="en-GB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GB" sz="1800" b="1" dirty="0">
                <a:solidFill>
                  <a:schemeClr val="tx1"/>
                </a:solidFill>
              </a:rPr>
              <a:t>1.3. </a:t>
            </a:r>
            <a:r>
              <a:rPr lang="de-DE" sz="1800" dirty="0">
                <a:solidFill>
                  <a:schemeClr val="tx1"/>
                </a:solidFill>
              </a:rPr>
              <a:t>Ermittlung von Situationen, in denen die Erkenntnisse über die Herausforderungen in der Arbeitswelt im Rahmen der Unterstützung der beruflichen Entwicklung von Arbeitnehmer*innen angewendet werden können.</a:t>
            </a:r>
            <a:endParaRPr lang="en-GB" sz="18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endParaRPr lang="lt-LT" sz="1800" dirty="0">
              <a:solidFill>
                <a:schemeClr val="tx1"/>
              </a:solidFill>
            </a:endParaRPr>
          </a:p>
        </p:txBody>
      </p:sp>
      <p:sp>
        <p:nvSpPr>
          <p:cNvPr id="21" name="Lygiašonis trikampis 20">
            <a:extLst>
              <a:ext uri="{FF2B5EF4-FFF2-40B4-BE49-F238E27FC236}">
                <a16:creationId xmlns:a16="http://schemas.microsoft.com/office/drawing/2014/main" id="{F03A0A54-1398-47AF-9FB6-8F979195B742}"/>
              </a:ext>
            </a:extLst>
          </p:cNvPr>
          <p:cNvSpPr/>
          <p:nvPr/>
        </p:nvSpPr>
        <p:spPr>
          <a:xfrm>
            <a:off x="876141" y="545440"/>
            <a:ext cx="234632" cy="239927"/>
          </a:xfrm>
          <a:prstGeom prst="triangle">
            <a:avLst/>
          </a:prstGeom>
          <a:solidFill>
            <a:srgbClr val="FF7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2677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C40077B5-6A35-4C64-8435-CDBAB11A0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9" name="Teksto vietos rezervavimo ženklas 8">
            <a:extLst>
              <a:ext uri="{FF2B5EF4-FFF2-40B4-BE49-F238E27FC236}">
                <a16:creationId xmlns:a16="http://schemas.microsoft.com/office/drawing/2014/main" id="{8029B119-756D-4D40-94A9-20466B79F6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81392" y="539341"/>
            <a:ext cx="10288557" cy="103200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MODUL 2: Innovative </a:t>
            </a:r>
            <a:r>
              <a:rPr lang="en-GB" dirty="0" err="1">
                <a:solidFill>
                  <a:schemeClr val="tx1"/>
                </a:solidFill>
              </a:rPr>
              <a:t>Konzepte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im</a:t>
            </a:r>
            <a:r>
              <a:rPr lang="en-GB" dirty="0">
                <a:solidFill>
                  <a:schemeClr val="tx1"/>
                </a:solidFill>
              </a:rPr>
              <a:t> Human Resource Management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10" name="Teksto vietos rezervavimo ženklas 9">
            <a:extLst>
              <a:ext uri="{FF2B5EF4-FFF2-40B4-BE49-F238E27FC236}">
                <a16:creationId xmlns:a16="http://schemas.microsoft.com/office/drawing/2014/main" id="{B7B1A0EA-B241-48AE-8B2C-DF2067FECC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6613" y="1813087"/>
            <a:ext cx="10515599" cy="4141084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1200"/>
              </a:spcBef>
            </a:pPr>
            <a:r>
              <a:rPr lang="en-US" sz="1800" b="1" dirty="0">
                <a:solidFill>
                  <a:schemeClr val="tx1"/>
                </a:solidFill>
              </a:rPr>
              <a:t>2</a:t>
            </a:r>
            <a:r>
              <a:rPr lang="el-GR" sz="1800" b="1" dirty="0">
                <a:solidFill>
                  <a:schemeClr val="tx1"/>
                </a:solidFill>
              </a:rPr>
              <a:t>.1. </a:t>
            </a:r>
            <a:r>
              <a:rPr lang="de-DE" sz="1800" dirty="0">
                <a:solidFill>
                  <a:schemeClr val="tx1"/>
                </a:solidFill>
              </a:rPr>
              <a:t>Erläuterung des Erfordernisses der Individualisierung der Personalentwicklung. Beschreibung relevanter Methoden, die auf individualisiertes Lernen, Coaching und Beratungsmethoden abzielen. Erkennen, dass sich Unternehmen zu  „Lernenden Organisationen“ entwickeln müssen.</a:t>
            </a:r>
            <a:endParaRPr lang="en-GB" sz="1800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spcBef>
                <a:spcPts val="1200"/>
              </a:spcBef>
            </a:pPr>
            <a:r>
              <a:rPr lang="en-GB" sz="1800" b="1" dirty="0">
                <a:solidFill>
                  <a:schemeClr val="tx1"/>
                </a:solidFill>
              </a:rPr>
              <a:t>2.2. </a:t>
            </a:r>
            <a:r>
              <a:rPr lang="de-DE" sz="1800" dirty="0">
                <a:solidFill>
                  <a:schemeClr val="tx1"/>
                </a:solidFill>
              </a:rPr>
              <a:t>Erklärung der sozialen Verantwortung von Unternehmen als treibende Kraft in unserer Gesellschaft. Beschreibung von Beispielen für erfolgreiche Umsetzungen von sozialer Verantwortung.</a:t>
            </a:r>
            <a:endParaRPr lang="en-GB" sz="1800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spcBef>
                <a:spcPts val="1200"/>
              </a:spcBef>
            </a:pPr>
            <a:r>
              <a:rPr lang="en-GB" sz="1800" b="1" dirty="0">
                <a:solidFill>
                  <a:schemeClr val="tx1"/>
                </a:solidFill>
              </a:rPr>
              <a:t>2.3. </a:t>
            </a:r>
            <a:r>
              <a:rPr lang="de-DE" sz="1800" dirty="0">
                <a:solidFill>
                  <a:schemeClr val="tx1"/>
                </a:solidFill>
              </a:rPr>
              <a:t>Beschreibung bewährter Verfahren für die Zusammenarbeit zwischen dem Personalmanagement in Unternehmen und der Berufsberatung und –</a:t>
            </a:r>
            <a:r>
              <a:rPr lang="de-DE" sz="1800" dirty="0" err="1">
                <a:solidFill>
                  <a:schemeClr val="tx1"/>
                </a:solidFill>
              </a:rPr>
              <a:t>orientierung</a:t>
            </a:r>
            <a:r>
              <a:rPr lang="de-DE" sz="1800" dirty="0">
                <a:solidFill>
                  <a:schemeClr val="tx1"/>
                </a:solidFill>
              </a:rPr>
              <a:t>. Entwicklung von Netzwerken zur Unterstützung der Zusammenarbeit.</a:t>
            </a:r>
            <a:endParaRPr lang="lt-LT" sz="1800" dirty="0">
              <a:solidFill>
                <a:schemeClr val="tx1"/>
              </a:solidFill>
            </a:endParaRPr>
          </a:p>
        </p:txBody>
      </p:sp>
      <p:sp>
        <p:nvSpPr>
          <p:cNvPr id="21" name="Lygiašonis trikampis 20">
            <a:extLst>
              <a:ext uri="{FF2B5EF4-FFF2-40B4-BE49-F238E27FC236}">
                <a16:creationId xmlns:a16="http://schemas.microsoft.com/office/drawing/2014/main" id="{F03A0A54-1398-47AF-9FB6-8F979195B742}"/>
              </a:ext>
            </a:extLst>
          </p:cNvPr>
          <p:cNvSpPr/>
          <p:nvPr/>
        </p:nvSpPr>
        <p:spPr>
          <a:xfrm>
            <a:off x="836613" y="606616"/>
            <a:ext cx="234632" cy="239927"/>
          </a:xfrm>
          <a:prstGeom prst="triangle">
            <a:avLst/>
          </a:prstGeom>
          <a:solidFill>
            <a:srgbClr val="FF7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65458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C40077B5-6A35-4C64-8435-CDBAB11A0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9" name="Teksto vietos rezervavimo ženklas 8">
            <a:extLst>
              <a:ext uri="{FF2B5EF4-FFF2-40B4-BE49-F238E27FC236}">
                <a16:creationId xmlns:a16="http://schemas.microsoft.com/office/drawing/2014/main" id="{8029B119-756D-4D40-94A9-20466B79F6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81392" y="539341"/>
            <a:ext cx="10288557" cy="103200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Modul 3:</a:t>
            </a:r>
            <a:r>
              <a:rPr lang="de-DE" b="1" dirty="0">
                <a:solidFill>
                  <a:srgbClr val="FF8400"/>
                </a:solidFill>
                <a:effectLst/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Theoretische und methodische Ansätze beruflicher Beratung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10" name="Teksto vietos rezervavimo ženklas 9">
            <a:extLst>
              <a:ext uri="{FF2B5EF4-FFF2-40B4-BE49-F238E27FC236}">
                <a16:creationId xmlns:a16="http://schemas.microsoft.com/office/drawing/2014/main" id="{B7B1A0EA-B241-48AE-8B2C-DF2067FECC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6613" y="1582686"/>
            <a:ext cx="10515599" cy="4205718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1200"/>
              </a:spcBef>
            </a:pPr>
            <a:r>
              <a:rPr lang="el-GR" sz="1600" b="1" dirty="0">
                <a:solidFill>
                  <a:schemeClr val="tx1"/>
                </a:solidFill>
              </a:rPr>
              <a:t>3.1. </a:t>
            </a:r>
            <a:r>
              <a:rPr lang="de-DE" sz="1600" dirty="0">
                <a:solidFill>
                  <a:schemeClr val="tx1"/>
                </a:solidFill>
              </a:rPr>
              <a:t>Beschreibung ausgewählter Paradigmen in der Berufsorientierung und –</a:t>
            </a:r>
            <a:r>
              <a:rPr lang="de-DE" sz="1600" dirty="0" err="1">
                <a:solidFill>
                  <a:schemeClr val="tx1"/>
                </a:solidFill>
              </a:rPr>
              <a:t>beratung</a:t>
            </a:r>
            <a:r>
              <a:rPr lang="de-DE" sz="1600" dirty="0">
                <a:solidFill>
                  <a:schemeClr val="tx1"/>
                </a:solidFill>
              </a:rPr>
              <a:t>: die Postmodernen Theorien „Career Construction Theory“ und „Systems Theory Framework“. Identifizierung und Darstellung von Stärken und Innovationen, Einschränkungen und Herausforderungen sowie Diskussion ihrer Relevanz und Grenzen im Arbeitskontext.</a:t>
            </a:r>
            <a:endParaRPr lang="en-GB" sz="1600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spcBef>
                <a:spcPts val="1200"/>
              </a:spcBef>
            </a:pPr>
            <a:r>
              <a:rPr lang="el-GR" sz="1600" b="1" dirty="0">
                <a:solidFill>
                  <a:schemeClr val="tx1"/>
                </a:solidFill>
              </a:rPr>
              <a:t>3</a:t>
            </a:r>
            <a:r>
              <a:rPr lang="en-GB" sz="1600" b="1" dirty="0">
                <a:solidFill>
                  <a:schemeClr val="tx1"/>
                </a:solidFill>
              </a:rPr>
              <a:t>.2. </a:t>
            </a:r>
            <a:r>
              <a:rPr lang="de-DE" sz="1600" dirty="0">
                <a:solidFill>
                  <a:schemeClr val="tx1"/>
                </a:solidFill>
              </a:rPr>
              <a:t>Beschreibung der Stärken und der Nützlichkeit der vorgeschlagenen Erhebungsinstrumente „Career Construction Interview“,  „Career </a:t>
            </a:r>
            <a:r>
              <a:rPr lang="de-DE" sz="1600" dirty="0" err="1">
                <a:solidFill>
                  <a:schemeClr val="tx1"/>
                </a:solidFill>
              </a:rPr>
              <a:t>Adaptability</a:t>
            </a:r>
            <a:r>
              <a:rPr lang="de-DE" sz="1600" dirty="0">
                <a:solidFill>
                  <a:schemeClr val="tx1"/>
                </a:solidFill>
              </a:rPr>
              <a:t> </a:t>
            </a:r>
            <a:r>
              <a:rPr lang="de-DE" sz="1600" dirty="0" err="1">
                <a:solidFill>
                  <a:schemeClr val="tx1"/>
                </a:solidFill>
              </a:rPr>
              <a:t>Scale</a:t>
            </a:r>
            <a:r>
              <a:rPr lang="de-DE" sz="1600" dirty="0">
                <a:solidFill>
                  <a:schemeClr val="tx1"/>
                </a:solidFill>
              </a:rPr>
              <a:t>“, „</a:t>
            </a:r>
            <a:r>
              <a:rPr lang="de-DE" sz="1600" dirty="0" err="1">
                <a:solidFill>
                  <a:schemeClr val="tx1"/>
                </a:solidFill>
              </a:rPr>
              <a:t>My</a:t>
            </a:r>
            <a:r>
              <a:rPr lang="de-DE" sz="1600" dirty="0">
                <a:solidFill>
                  <a:schemeClr val="tx1"/>
                </a:solidFill>
              </a:rPr>
              <a:t> System </a:t>
            </a:r>
            <a:r>
              <a:rPr lang="de-DE" sz="1600" dirty="0" err="1">
                <a:solidFill>
                  <a:schemeClr val="tx1"/>
                </a:solidFill>
              </a:rPr>
              <a:t>of</a:t>
            </a:r>
            <a:r>
              <a:rPr lang="de-DE" sz="1600" dirty="0">
                <a:solidFill>
                  <a:schemeClr val="tx1"/>
                </a:solidFill>
              </a:rPr>
              <a:t> Career </a:t>
            </a:r>
            <a:r>
              <a:rPr lang="de-DE" sz="1600" dirty="0" err="1">
                <a:solidFill>
                  <a:schemeClr val="tx1"/>
                </a:solidFill>
              </a:rPr>
              <a:t>Influences</a:t>
            </a:r>
            <a:r>
              <a:rPr lang="de-DE" sz="1600" dirty="0">
                <a:solidFill>
                  <a:schemeClr val="tx1"/>
                </a:solidFill>
              </a:rPr>
              <a:t>“ auf der Grundlage der erworbenen Kenntnisse und der Analyse der Fallstudien, um Gemeinsamkeiten und Unterschiede zu ermitteln.</a:t>
            </a:r>
            <a:endParaRPr lang="en-GB" sz="1600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spcBef>
                <a:spcPts val="1200"/>
              </a:spcBef>
            </a:pPr>
            <a:r>
              <a:rPr lang="el-GR" sz="1600" b="1" dirty="0">
                <a:solidFill>
                  <a:schemeClr val="tx1"/>
                </a:solidFill>
              </a:rPr>
              <a:t>3</a:t>
            </a:r>
            <a:r>
              <a:rPr lang="en-GB" sz="1600" b="1" dirty="0">
                <a:solidFill>
                  <a:schemeClr val="tx1"/>
                </a:solidFill>
              </a:rPr>
              <a:t>.3. </a:t>
            </a:r>
            <a:r>
              <a:rPr lang="en-GB" sz="1600" dirty="0" err="1">
                <a:solidFill>
                  <a:schemeClr val="tx1"/>
                </a:solidFill>
              </a:rPr>
              <a:t>Berufs</a:t>
            </a:r>
            <a:r>
              <a:rPr lang="en-GB" sz="1600" dirty="0">
                <a:solidFill>
                  <a:schemeClr val="tx1"/>
                </a:solidFill>
              </a:rPr>
              <a:t>- und </a:t>
            </a:r>
            <a:r>
              <a:rPr lang="en-GB" sz="1600" dirty="0" err="1">
                <a:solidFill>
                  <a:schemeClr val="tx1"/>
                </a:solidFill>
              </a:rPr>
              <a:t>Karriereberatung</a:t>
            </a:r>
            <a:r>
              <a:rPr lang="de-DE" sz="1600" dirty="0">
                <a:solidFill>
                  <a:schemeClr val="tx1"/>
                </a:solidFill>
              </a:rPr>
              <a:t> in KMU anhand einer Fallstudie.</a:t>
            </a:r>
            <a:endParaRPr lang="lt-LT" sz="1600" dirty="0">
              <a:solidFill>
                <a:schemeClr val="tx1"/>
              </a:solidFill>
            </a:endParaRPr>
          </a:p>
        </p:txBody>
      </p:sp>
      <p:sp>
        <p:nvSpPr>
          <p:cNvPr id="21" name="Lygiašonis trikampis 20">
            <a:extLst>
              <a:ext uri="{FF2B5EF4-FFF2-40B4-BE49-F238E27FC236}">
                <a16:creationId xmlns:a16="http://schemas.microsoft.com/office/drawing/2014/main" id="{F03A0A54-1398-47AF-9FB6-8F979195B742}"/>
              </a:ext>
            </a:extLst>
          </p:cNvPr>
          <p:cNvSpPr/>
          <p:nvPr/>
        </p:nvSpPr>
        <p:spPr>
          <a:xfrm>
            <a:off x="836613" y="606616"/>
            <a:ext cx="234632" cy="239927"/>
          </a:xfrm>
          <a:prstGeom prst="triangle">
            <a:avLst/>
          </a:prstGeom>
          <a:solidFill>
            <a:srgbClr val="FF7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3352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C40077B5-6A35-4C64-8435-CDBAB11A0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9" name="Teksto vietos rezervavimo ženklas 8">
            <a:extLst>
              <a:ext uri="{FF2B5EF4-FFF2-40B4-BE49-F238E27FC236}">
                <a16:creationId xmlns:a16="http://schemas.microsoft.com/office/drawing/2014/main" id="{8029B119-756D-4D40-94A9-20466B79F6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81392" y="539341"/>
            <a:ext cx="10288557" cy="1032007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MODUL 4:</a:t>
            </a:r>
            <a:r>
              <a:rPr lang="de-DE" b="1" dirty="0">
                <a:solidFill>
                  <a:srgbClr val="FF8400"/>
                </a:solidFill>
                <a:effectLst/>
              </a:rPr>
              <a:t> </a:t>
            </a:r>
            <a:r>
              <a:rPr lang="de-DE" b="1" dirty="0">
                <a:solidFill>
                  <a:schemeClr val="tx1"/>
                </a:solidFill>
                <a:effectLst/>
              </a:rPr>
              <a:t>Einbindung berufliche Beratung in HR basierter Karrierearbeit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10" name="Teksto vietos rezervavimo ženklas 9">
            <a:extLst>
              <a:ext uri="{FF2B5EF4-FFF2-40B4-BE49-F238E27FC236}">
                <a16:creationId xmlns:a16="http://schemas.microsoft.com/office/drawing/2014/main" id="{B7B1A0EA-B241-48AE-8B2C-DF2067FECC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6613" y="1934980"/>
            <a:ext cx="10515599" cy="3655558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spcBef>
                <a:spcPts val="1200"/>
              </a:spcBef>
            </a:pPr>
            <a:r>
              <a:rPr lang="el-GR" sz="1600" b="1" dirty="0">
                <a:solidFill>
                  <a:schemeClr val="tx1"/>
                </a:solidFill>
              </a:rPr>
              <a:t>4.1. </a:t>
            </a:r>
            <a:r>
              <a:rPr lang="de-DE" sz="1600" dirty="0">
                <a:solidFill>
                  <a:schemeClr val="tx1"/>
                </a:solidFill>
              </a:rPr>
              <a:t>Verknüpfung von CGC im Kontext der HR-basierten Laufbahnarbeit</a:t>
            </a:r>
            <a:endParaRPr lang="en-GB" sz="1600" dirty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spcBef>
                <a:spcPts val="1200"/>
              </a:spcBef>
            </a:pPr>
            <a:r>
              <a:rPr lang="el-GR" sz="1600" b="1" dirty="0">
                <a:solidFill>
                  <a:schemeClr val="tx1"/>
                </a:solidFill>
              </a:rPr>
              <a:t>4</a:t>
            </a:r>
            <a:r>
              <a:rPr lang="en-GB" sz="1600" b="1" dirty="0">
                <a:solidFill>
                  <a:schemeClr val="tx1"/>
                </a:solidFill>
              </a:rPr>
              <a:t>.2. </a:t>
            </a:r>
            <a:r>
              <a:rPr lang="de-DE" sz="1600" dirty="0">
                <a:solidFill>
                  <a:schemeClr val="tx1"/>
                </a:solidFill>
              </a:rPr>
              <a:t>Arbeit mit unterschiedlichen Zielgruppen (Berufsbildungsteilnehmer, Auszubildende, ältere Arbeitnehmer, Menschen mit niedrigeren Qualifikationen oder besonderen Bedürfnissen) und unterschiedlichen Formaten (arbeitsplatznah, in Gruppen, im Fernunterricht/Online)</a:t>
            </a:r>
            <a:endParaRPr lang="en-GB" sz="1600" dirty="0">
              <a:solidFill>
                <a:schemeClr val="tx1"/>
              </a:solidFill>
            </a:endParaRPr>
          </a:p>
          <a:p>
            <a:pPr>
              <a:lnSpc>
                <a:spcPct val="160000"/>
              </a:lnSpc>
              <a:spcBef>
                <a:spcPts val="1200"/>
              </a:spcBef>
            </a:pPr>
            <a:r>
              <a:rPr lang="el-GR" sz="1600" b="1" dirty="0">
                <a:solidFill>
                  <a:schemeClr val="tx1"/>
                </a:solidFill>
              </a:rPr>
              <a:t>4</a:t>
            </a:r>
            <a:r>
              <a:rPr lang="en-GB" sz="1600" b="1" dirty="0">
                <a:solidFill>
                  <a:schemeClr val="tx1"/>
                </a:solidFill>
              </a:rPr>
              <a:t>.3. </a:t>
            </a:r>
            <a:r>
              <a:rPr lang="de-DE" sz="1600" dirty="0">
                <a:solidFill>
                  <a:schemeClr val="tx1"/>
                </a:solidFill>
              </a:rPr>
              <a:t>Anwendung verschiedener Methoden von CGC und Coaching im HR-Kontext (insbesondere bei der Arbeit mit KMU)</a:t>
            </a:r>
            <a:endParaRPr lang="lt-LT" sz="1600" dirty="0">
              <a:solidFill>
                <a:schemeClr val="tx1"/>
              </a:solidFill>
            </a:endParaRPr>
          </a:p>
        </p:txBody>
      </p:sp>
      <p:sp>
        <p:nvSpPr>
          <p:cNvPr id="21" name="Lygiašonis trikampis 20">
            <a:extLst>
              <a:ext uri="{FF2B5EF4-FFF2-40B4-BE49-F238E27FC236}">
                <a16:creationId xmlns:a16="http://schemas.microsoft.com/office/drawing/2014/main" id="{F03A0A54-1398-47AF-9FB6-8F979195B742}"/>
              </a:ext>
            </a:extLst>
          </p:cNvPr>
          <p:cNvSpPr/>
          <p:nvPr/>
        </p:nvSpPr>
        <p:spPr>
          <a:xfrm>
            <a:off x="836613" y="606616"/>
            <a:ext cx="234632" cy="239927"/>
          </a:xfrm>
          <a:prstGeom prst="triangle">
            <a:avLst/>
          </a:prstGeom>
          <a:solidFill>
            <a:srgbClr val="FF7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0907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C40077B5-6A35-4C64-8435-CDBAB11A0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  <p:sp>
        <p:nvSpPr>
          <p:cNvPr id="9" name="Teksto vietos rezervavimo ženklas 8">
            <a:extLst>
              <a:ext uri="{FF2B5EF4-FFF2-40B4-BE49-F238E27FC236}">
                <a16:creationId xmlns:a16="http://schemas.microsoft.com/office/drawing/2014/main" id="{8029B119-756D-4D40-94A9-20466B79F6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81392" y="539341"/>
            <a:ext cx="10647085" cy="1032007"/>
          </a:xfrm>
        </p:spPr>
        <p:txBody>
          <a:bodyPr>
            <a:normAutofit fontScale="92500"/>
          </a:bodyPr>
          <a:lstStyle/>
          <a:p>
            <a:r>
              <a:rPr lang="en-GB" dirty="0">
                <a:solidFill>
                  <a:schemeClr val="tx1"/>
                </a:solidFill>
              </a:rPr>
              <a:t>MODUL 5:</a:t>
            </a:r>
            <a:r>
              <a:rPr lang="de-DE" b="1" dirty="0">
                <a:solidFill>
                  <a:srgbClr val="FF8400"/>
                </a:solidFill>
                <a:effectLst/>
              </a:rPr>
              <a:t> </a:t>
            </a:r>
            <a:r>
              <a:rPr lang="de-DE" b="1" dirty="0">
                <a:solidFill>
                  <a:schemeClr val="tx1"/>
                </a:solidFill>
                <a:effectLst/>
              </a:rPr>
              <a:t>Change Management und Organisationsentwicklung im Kontext unternehmensbasierter Karrierearbeit</a:t>
            </a:r>
            <a:endParaRPr lang="lt-LT" dirty="0">
              <a:solidFill>
                <a:schemeClr val="tx1"/>
              </a:solidFill>
            </a:endParaRPr>
          </a:p>
        </p:txBody>
      </p:sp>
      <p:sp>
        <p:nvSpPr>
          <p:cNvPr id="10" name="Teksto vietos rezervavimo ženklas 9">
            <a:extLst>
              <a:ext uri="{FF2B5EF4-FFF2-40B4-BE49-F238E27FC236}">
                <a16:creationId xmlns:a16="http://schemas.microsoft.com/office/drawing/2014/main" id="{B7B1A0EA-B241-48AE-8B2C-DF2067FECC9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6613" y="1813087"/>
            <a:ext cx="10515599" cy="3637802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spcBef>
                <a:spcPts val="1200"/>
              </a:spcBef>
            </a:pPr>
            <a:r>
              <a:rPr lang="el-GR" sz="1600" b="1" dirty="0">
                <a:solidFill>
                  <a:schemeClr val="tx1"/>
                </a:solidFill>
              </a:rPr>
              <a:t>5.1. </a:t>
            </a:r>
            <a:r>
              <a:rPr lang="de-DE" sz="1600" dirty="0">
                <a:solidFill>
                  <a:schemeClr val="tx1"/>
                </a:solidFill>
              </a:rPr>
              <a:t>Verstehen der grundlegenden theoretischen Grundlagen des Veränderungsmanagements und der Organisationsentwicklung.</a:t>
            </a:r>
            <a:endParaRPr lang="en-GB" sz="1600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spcBef>
                <a:spcPts val="1200"/>
              </a:spcBef>
            </a:pPr>
            <a:r>
              <a:rPr lang="el-GR" sz="1600" b="1" dirty="0">
                <a:solidFill>
                  <a:schemeClr val="tx1"/>
                </a:solidFill>
              </a:rPr>
              <a:t>5</a:t>
            </a:r>
            <a:r>
              <a:rPr lang="en-GB" sz="1600" b="1" dirty="0">
                <a:solidFill>
                  <a:schemeClr val="tx1"/>
                </a:solidFill>
              </a:rPr>
              <a:t>.2. </a:t>
            </a:r>
            <a:r>
              <a:rPr lang="de-DE" sz="1600" dirty="0">
                <a:solidFill>
                  <a:schemeClr val="tx1"/>
                </a:solidFill>
              </a:rPr>
              <a:t>Die Schritte des organisatorischen Veränderungszyklus verstehen: Bedarfsanalyse, Aufbau, Anwendung (Instrumente und Methoden) und Bewertung.</a:t>
            </a:r>
            <a:endParaRPr lang="en-GB" sz="1600" dirty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  <a:spcBef>
                <a:spcPts val="1200"/>
              </a:spcBef>
            </a:pPr>
            <a:r>
              <a:rPr lang="el-GR" sz="1600" b="1" dirty="0">
                <a:solidFill>
                  <a:schemeClr val="tx1"/>
                </a:solidFill>
              </a:rPr>
              <a:t>5</a:t>
            </a:r>
            <a:r>
              <a:rPr lang="en-GB" sz="1600" b="1" dirty="0">
                <a:solidFill>
                  <a:schemeClr val="tx1"/>
                </a:solidFill>
              </a:rPr>
              <a:t>.3. </a:t>
            </a:r>
            <a:r>
              <a:rPr lang="de-DE" sz="1600" dirty="0">
                <a:solidFill>
                  <a:schemeClr val="tx1"/>
                </a:solidFill>
              </a:rPr>
              <a:t>Lernen, wie sich CGC-Arbeit in den organisatorischen Veränderungszyklus einfügen lässt, und Diskussion über die Bedeutung von Kontext, Reflexion und kultureller Sensibilität bei der Durchführung von CGC-Arbeit.</a:t>
            </a:r>
            <a:endParaRPr lang="lt-LT" sz="1600" dirty="0">
              <a:solidFill>
                <a:schemeClr val="tx1"/>
              </a:solidFill>
            </a:endParaRPr>
          </a:p>
        </p:txBody>
      </p:sp>
      <p:sp>
        <p:nvSpPr>
          <p:cNvPr id="21" name="Lygiašonis trikampis 20">
            <a:extLst>
              <a:ext uri="{FF2B5EF4-FFF2-40B4-BE49-F238E27FC236}">
                <a16:creationId xmlns:a16="http://schemas.microsoft.com/office/drawing/2014/main" id="{F03A0A54-1398-47AF-9FB6-8F979195B742}"/>
              </a:ext>
            </a:extLst>
          </p:cNvPr>
          <p:cNvSpPr/>
          <p:nvPr/>
        </p:nvSpPr>
        <p:spPr>
          <a:xfrm>
            <a:off x="836613" y="606616"/>
            <a:ext cx="234632" cy="239927"/>
          </a:xfrm>
          <a:prstGeom prst="triangle">
            <a:avLst/>
          </a:prstGeom>
          <a:solidFill>
            <a:srgbClr val="FF7F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991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adinimas 12">
            <a:extLst>
              <a:ext uri="{FF2B5EF4-FFF2-40B4-BE49-F238E27FC236}">
                <a16:creationId xmlns:a16="http://schemas.microsoft.com/office/drawing/2014/main" id="{C846B201-1BEE-4ECD-886D-FCC666DE7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Vielen</a:t>
            </a:r>
            <a:r>
              <a:rPr lang="en-US" b="1" dirty="0"/>
              <a:t> Dank </a:t>
            </a:r>
            <a:r>
              <a:rPr lang="en-US" b="1" dirty="0" err="1"/>
              <a:t>für</a:t>
            </a:r>
            <a:r>
              <a:rPr lang="en-US" b="1" dirty="0"/>
              <a:t> die </a:t>
            </a:r>
            <a:r>
              <a:rPr lang="en-US" b="1" dirty="0" err="1"/>
              <a:t>Teilnahme</a:t>
            </a:r>
            <a:r>
              <a:rPr lang="en-US" b="1" dirty="0"/>
              <a:t>!</a:t>
            </a:r>
            <a:br>
              <a:rPr lang="el-GR" b="1" dirty="0"/>
            </a:br>
            <a:r>
              <a:rPr lang="en-US" b="1" dirty="0"/>
              <a:t> </a:t>
            </a:r>
            <a:endParaRPr lang="lt-LT" b="1" dirty="0"/>
          </a:p>
        </p:txBody>
      </p:sp>
      <p:sp>
        <p:nvSpPr>
          <p:cNvPr id="3" name="Poraštės vietos rezervavimo ženklas 2">
            <a:extLst>
              <a:ext uri="{FF2B5EF4-FFF2-40B4-BE49-F238E27FC236}">
                <a16:creationId xmlns:a16="http://schemas.microsoft.com/office/drawing/2014/main" id="{69505FB3-9A8E-439E-8B3D-9B9A7FD36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lt-LT"/>
              <a:t>connect-erasmus.eu</a:t>
            </a:r>
          </a:p>
        </p:txBody>
      </p:sp>
    </p:spTree>
    <p:extLst>
      <p:ext uri="{BB962C8B-B14F-4D97-AF65-F5344CB8AC3E}">
        <p14:creationId xmlns:p14="http://schemas.microsoft.com/office/powerpoint/2010/main" val="575510302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Raudona oranžinė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sirinktinis 3">
      <a:majorFont>
        <a:latin typeface="Open Sans Extrabold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nect! template" id="{6C52D79F-18D7-4FA6-A121-BDBD81370BAE}" vid="{B099076F-3487-4F76-89D1-DA1651670C9E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Connect! template</Template>
  <TotalTime>0</TotalTime>
  <Words>488</Words>
  <Application>Microsoft Office PowerPoint</Application>
  <PresentationFormat>Breitbild</PresentationFormat>
  <Paragraphs>29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Open Sans</vt:lpstr>
      <vt:lpstr>Open Sans Extrabold</vt:lpstr>
      <vt:lpstr>Open Sans Light</vt:lpstr>
      <vt:lpstr>„Office“ tema</vt:lpstr>
      <vt:lpstr>Wrap up Pilotkurs Connect!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Vielen Dank für die Teilnahme!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Laura</dc:creator>
  <cp:lastModifiedBy>Edmund Panzenböck</cp:lastModifiedBy>
  <cp:revision>249</cp:revision>
  <cp:lastPrinted>2022-06-17T12:12:05Z</cp:lastPrinted>
  <dcterms:created xsi:type="dcterms:W3CDTF">2020-01-27T22:45:30Z</dcterms:created>
  <dcterms:modified xsi:type="dcterms:W3CDTF">2022-07-01T09:31:23Z</dcterms:modified>
</cp:coreProperties>
</file>