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36" r:id="rId3"/>
    <p:sldId id="362" r:id="rId4"/>
    <p:sldId id="259" r:id="rId5"/>
    <p:sldId id="260" r:id="rId6"/>
    <p:sldId id="261" r:id="rId7"/>
    <p:sldId id="363" r:id="rId8"/>
    <p:sldId id="364" r:id="rId9"/>
    <p:sldId id="267" r:id="rId10"/>
    <p:sldId id="268" r:id="rId11"/>
    <p:sldId id="269" r:id="rId12"/>
    <p:sldId id="270" r:id="rId13"/>
    <p:sldId id="334" r:id="rId14"/>
    <p:sldId id="271" r:id="rId15"/>
    <p:sldId id="365" r:id="rId16"/>
    <p:sldId id="273" r:id="rId17"/>
    <p:sldId id="292" r:id="rId18"/>
    <p:sldId id="366"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335" r:id="rId32"/>
    <p:sldId id="257" r:id="rId33"/>
    <p:sldId id="367" r:id="rId34"/>
    <p:sldId id="355" r:id="rId35"/>
    <p:sldId id="368" r:id="rId36"/>
    <p:sldId id="274" r:id="rId37"/>
    <p:sldId id="275" r:id="rId38"/>
    <p:sldId id="369" r:id="rId39"/>
    <p:sldId id="361" r:id="rId40"/>
    <p:sldId id="370" r:id="rId4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941C3-7A4E-4553-A6A7-80AA38DD2883}" v="35" dt="2022-08-28T16:31:50.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09" autoAdjust="0"/>
  </p:normalViewPr>
  <p:slideViewPr>
    <p:cSldViewPr snapToGrid="0" showGuides="1">
      <p:cViewPr varScale="1">
        <p:scale>
          <a:sx n="38" d="100"/>
          <a:sy n="38" d="100"/>
        </p:scale>
        <p:origin x="56" y="352"/>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ri Lea" userId="S::lea.ferrari@unipd.it::76de2d51-a5bc-493f-a7d6-16f2215d8c59" providerId="AD" clId="Web-{D3421CCE-DD32-EAFB-A06E-BFB8BC3849F3}"/>
    <pc:docChg chg="modSld">
      <pc:chgData name="Ferrari Lea" userId="S::lea.ferrari@unipd.it::76de2d51-a5bc-493f-a7d6-16f2215d8c59" providerId="AD" clId="Web-{D3421CCE-DD32-EAFB-A06E-BFB8BC3849F3}" dt="2021-07-22T08:44:28.838" v="8" actId="14100"/>
      <pc:docMkLst>
        <pc:docMk/>
      </pc:docMkLst>
      <pc:sldChg chg="modSp">
        <pc:chgData name="Ferrari Lea" userId="S::lea.ferrari@unipd.it::76de2d51-a5bc-493f-a7d6-16f2215d8c59" providerId="AD" clId="Web-{D3421CCE-DD32-EAFB-A06E-BFB8BC3849F3}" dt="2021-07-22T08:44:28.838" v="8" actId="14100"/>
        <pc:sldMkLst>
          <pc:docMk/>
          <pc:sldMk cId="3214650052" sldId="256"/>
        </pc:sldMkLst>
        <pc:spChg chg="mod">
          <ac:chgData name="Ferrari Lea" userId="S::lea.ferrari@unipd.it::76de2d51-a5bc-493f-a7d6-16f2215d8c59" providerId="AD" clId="Web-{D3421CCE-DD32-EAFB-A06E-BFB8BC3849F3}" dt="2021-07-22T08:44:28.838" v="8" actId="14100"/>
          <ac:spMkLst>
            <pc:docMk/>
            <pc:sldMk cId="3214650052" sldId="256"/>
            <ac:spMk id="3" creationId="{4D85DFB1-1D3B-454B-A63E-5CAA129CA1D9}"/>
          </ac:spMkLst>
        </pc:spChg>
      </pc:sldChg>
    </pc:docChg>
  </pc:docChgLst>
  <pc:docChgLst>
    <pc:chgData clId="Web-{D3421CCE-DD32-EAFB-A06E-BFB8BC3849F3}"/>
    <pc:docChg chg="modSld">
      <pc:chgData name="" userId="" providerId="" clId="Web-{D3421CCE-DD32-EAFB-A06E-BFB8BC3849F3}" dt="2021-07-22T08:43:25.134" v="1"/>
      <pc:docMkLst>
        <pc:docMk/>
      </pc:docMkLst>
      <pc:sldChg chg="addSp modSp">
        <pc:chgData name="" userId="" providerId="" clId="Web-{D3421CCE-DD32-EAFB-A06E-BFB8BC3849F3}" dt="2021-07-22T08:43:25.134" v="1"/>
        <pc:sldMkLst>
          <pc:docMk/>
          <pc:sldMk cId="3214650052" sldId="256"/>
        </pc:sldMkLst>
        <pc:spChg chg="add mod">
          <ac:chgData name="" userId="" providerId="" clId="Web-{D3421CCE-DD32-EAFB-A06E-BFB8BC3849F3}" dt="2021-07-22T08:43:25.134" v="1"/>
          <ac:spMkLst>
            <pc:docMk/>
            <pc:sldMk cId="3214650052" sldId="256"/>
            <ac:spMk id="3" creationId="{4D85DFB1-1D3B-454B-A63E-5CAA129CA1D9}"/>
          </ac:spMkLst>
        </pc:spChg>
      </pc:sldChg>
    </pc:docChg>
  </pc:docChgLst>
  <pc:docChgLst>
    <pc:chgData name="Zuanetti Alessandra" userId="62c843e8-eff1-401f-8c64-96493ae781c5" providerId="ADAL" clId="{9EA941C3-7A4E-4553-A6A7-80AA38DD2883}"/>
    <pc:docChg chg="undo custSel addSld delSld modSld">
      <pc:chgData name="Zuanetti Alessandra" userId="62c843e8-eff1-401f-8c64-96493ae781c5" providerId="ADAL" clId="{9EA941C3-7A4E-4553-A6A7-80AA38DD2883}" dt="2022-08-28T16:32:20.448" v="250" actId="207"/>
      <pc:docMkLst>
        <pc:docMk/>
      </pc:docMkLst>
      <pc:sldChg chg="addSp modSp mod">
        <pc:chgData name="Zuanetti Alessandra" userId="62c843e8-eff1-401f-8c64-96493ae781c5" providerId="ADAL" clId="{9EA941C3-7A4E-4553-A6A7-80AA38DD2883}" dt="2022-08-28T16:31:50.914" v="232"/>
        <pc:sldMkLst>
          <pc:docMk/>
          <pc:sldMk cId="3214650052" sldId="256"/>
        </pc:sldMkLst>
        <pc:spChg chg="mod">
          <ac:chgData name="Zuanetti Alessandra" userId="62c843e8-eff1-401f-8c64-96493ae781c5" providerId="ADAL" clId="{9EA941C3-7A4E-4553-A6A7-80AA38DD2883}" dt="2022-08-28T16:15:50.602" v="55" actId="6549"/>
          <ac:spMkLst>
            <pc:docMk/>
            <pc:sldMk cId="3214650052" sldId="256"/>
            <ac:spMk id="2" creationId="{2202E593-ED43-4FFC-8DD0-E023EDF712B4}"/>
          </ac:spMkLst>
        </pc:spChg>
        <pc:spChg chg="mod">
          <ac:chgData name="Zuanetti Alessandra" userId="62c843e8-eff1-401f-8c64-96493ae781c5" providerId="ADAL" clId="{9EA941C3-7A4E-4553-A6A7-80AA38DD2883}" dt="2022-08-28T16:15:22.519" v="16" actId="1076"/>
          <ac:spMkLst>
            <pc:docMk/>
            <pc:sldMk cId="3214650052" sldId="256"/>
            <ac:spMk id="3" creationId="{4D85DFB1-1D3B-454B-A63E-5CAA129CA1D9}"/>
          </ac:spMkLst>
        </pc:spChg>
        <pc:spChg chg="add mod">
          <ac:chgData name="Zuanetti Alessandra" userId="62c843e8-eff1-401f-8c64-96493ae781c5" providerId="ADAL" clId="{9EA941C3-7A4E-4553-A6A7-80AA38DD2883}" dt="2022-08-28T16:31:50.914" v="232"/>
          <ac:spMkLst>
            <pc:docMk/>
            <pc:sldMk cId="3214650052" sldId="256"/>
            <ac:spMk id="6" creationId="{6DDA2BCD-D0C0-8A39-547E-17F2E4939A82}"/>
          </ac:spMkLst>
        </pc:spChg>
        <pc:picChg chg="add mod">
          <ac:chgData name="Zuanetti Alessandra" userId="62c843e8-eff1-401f-8c64-96493ae781c5" providerId="ADAL" clId="{9EA941C3-7A4E-4553-A6A7-80AA38DD2883}" dt="2022-08-28T16:31:50.914" v="232"/>
          <ac:picMkLst>
            <pc:docMk/>
            <pc:sldMk cId="3214650052" sldId="256"/>
            <ac:picMk id="5" creationId="{9F40BEFD-6845-CCC0-F6C5-6223518B802E}"/>
          </ac:picMkLst>
        </pc:picChg>
      </pc:sldChg>
      <pc:sldChg chg="add">
        <pc:chgData name="Zuanetti Alessandra" userId="62c843e8-eff1-401f-8c64-96493ae781c5" providerId="ADAL" clId="{9EA941C3-7A4E-4553-A6A7-80AA38DD2883}" dt="2022-08-28T16:30:05.460" v="220"/>
        <pc:sldMkLst>
          <pc:docMk/>
          <pc:sldMk cId="0" sldId="257"/>
        </pc:sldMkLst>
      </pc:sldChg>
      <pc:sldChg chg="addSp delSp modSp del mod">
        <pc:chgData name="Zuanetti Alessandra" userId="62c843e8-eff1-401f-8c64-96493ae781c5" providerId="ADAL" clId="{9EA941C3-7A4E-4553-A6A7-80AA38DD2883}" dt="2022-08-28T16:21:04.926" v="110" actId="47"/>
        <pc:sldMkLst>
          <pc:docMk/>
          <pc:sldMk cId="4287910519" sldId="257"/>
        </pc:sldMkLst>
        <pc:spChg chg="add del">
          <ac:chgData name="Zuanetti Alessandra" userId="62c843e8-eff1-401f-8c64-96493ae781c5" providerId="ADAL" clId="{9EA941C3-7A4E-4553-A6A7-80AA38DD2883}" dt="2022-08-28T16:20:53.818" v="108" actId="478"/>
          <ac:spMkLst>
            <pc:docMk/>
            <pc:sldMk cId="4287910519" sldId="257"/>
            <ac:spMk id="2" creationId="{3A6E2A6E-16C1-418A-96EA-2CB5A316DF6E}"/>
          </ac:spMkLst>
        </pc:spChg>
        <pc:spChg chg="add del mod">
          <ac:chgData name="Zuanetti Alessandra" userId="62c843e8-eff1-401f-8c64-96493ae781c5" providerId="ADAL" clId="{9EA941C3-7A4E-4553-A6A7-80AA38DD2883}" dt="2022-08-28T16:20:53.818" v="108" actId="478"/>
          <ac:spMkLst>
            <pc:docMk/>
            <pc:sldMk cId="4287910519" sldId="257"/>
            <ac:spMk id="5" creationId="{75760FAD-CDE6-294A-F17A-90024FE11355}"/>
          </ac:spMkLst>
        </pc:spChg>
      </pc:sldChg>
      <pc:sldChg chg="add">
        <pc:chgData name="Zuanetti Alessandra" userId="62c843e8-eff1-401f-8c64-96493ae781c5" providerId="ADAL" clId="{9EA941C3-7A4E-4553-A6A7-80AA38DD2883}" dt="2022-08-28T16:21:03.385" v="109"/>
        <pc:sldMkLst>
          <pc:docMk/>
          <pc:sldMk cId="0" sldId="259"/>
        </pc:sldMkLst>
      </pc:sldChg>
      <pc:sldChg chg="add">
        <pc:chgData name="Zuanetti Alessandra" userId="62c843e8-eff1-401f-8c64-96493ae781c5" providerId="ADAL" clId="{9EA941C3-7A4E-4553-A6A7-80AA38DD2883}" dt="2022-08-28T16:21:18.981" v="111"/>
        <pc:sldMkLst>
          <pc:docMk/>
          <pc:sldMk cId="0" sldId="260"/>
        </pc:sldMkLst>
      </pc:sldChg>
      <pc:sldChg chg="add">
        <pc:chgData name="Zuanetti Alessandra" userId="62c843e8-eff1-401f-8c64-96493ae781c5" providerId="ADAL" clId="{9EA941C3-7A4E-4553-A6A7-80AA38DD2883}" dt="2022-08-28T16:21:33.034" v="113"/>
        <pc:sldMkLst>
          <pc:docMk/>
          <pc:sldMk cId="0" sldId="261"/>
        </pc:sldMkLst>
      </pc:sldChg>
      <pc:sldChg chg="del">
        <pc:chgData name="Zuanetti Alessandra" userId="62c843e8-eff1-401f-8c64-96493ae781c5" providerId="ADAL" clId="{9EA941C3-7A4E-4553-A6A7-80AA38DD2883}" dt="2022-08-28T16:26:38.570" v="183" actId="47"/>
        <pc:sldMkLst>
          <pc:docMk/>
          <pc:sldMk cId="1542341832" sldId="264"/>
        </pc:sldMkLst>
      </pc:sldChg>
      <pc:sldChg chg="del">
        <pc:chgData name="Zuanetti Alessandra" userId="62c843e8-eff1-401f-8c64-96493ae781c5" providerId="ADAL" clId="{9EA941C3-7A4E-4553-A6A7-80AA38DD2883}" dt="2022-08-28T16:31:37.361" v="231" actId="47"/>
        <pc:sldMkLst>
          <pc:docMk/>
          <pc:sldMk cId="575510302" sldId="265"/>
        </pc:sldMkLst>
      </pc:sldChg>
      <pc:sldChg chg="del">
        <pc:chgData name="Zuanetti Alessandra" userId="62c843e8-eff1-401f-8c64-96493ae781c5" providerId="ADAL" clId="{9EA941C3-7A4E-4553-A6A7-80AA38DD2883}" dt="2022-08-28T16:23:01.116" v="132" actId="47"/>
        <pc:sldMkLst>
          <pc:docMk/>
          <pc:sldMk cId="744719107" sldId="266"/>
        </pc:sldMkLst>
      </pc:sldChg>
      <pc:sldChg chg="add">
        <pc:chgData name="Zuanetti Alessandra" userId="62c843e8-eff1-401f-8c64-96493ae781c5" providerId="ADAL" clId="{9EA941C3-7A4E-4553-A6A7-80AA38DD2883}" dt="2022-08-28T16:22:59.388" v="131"/>
        <pc:sldMkLst>
          <pc:docMk/>
          <pc:sldMk cId="0" sldId="267"/>
        </pc:sldMkLst>
      </pc:sldChg>
      <pc:sldChg chg="add">
        <pc:chgData name="Zuanetti Alessandra" userId="62c843e8-eff1-401f-8c64-96493ae781c5" providerId="ADAL" clId="{9EA941C3-7A4E-4553-A6A7-80AA38DD2883}" dt="2022-08-28T16:23:17.095" v="133"/>
        <pc:sldMkLst>
          <pc:docMk/>
          <pc:sldMk cId="0" sldId="268"/>
        </pc:sldMkLst>
      </pc:sldChg>
      <pc:sldChg chg="add">
        <pc:chgData name="Zuanetti Alessandra" userId="62c843e8-eff1-401f-8c64-96493ae781c5" providerId="ADAL" clId="{9EA941C3-7A4E-4553-A6A7-80AA38DD2883}" dt="2022-08-28T16:23:32.929" v="135"/>
        <pc:sldMkLst>
          <pc:docMk/>
          <pc:sldMk cId="0" sldId="269"/>
        </pc:sldMkLst>
      </pc:sldChg>
      <pc:sldChg chg="add">
        <pc:chgData name="Zuanetti Alessandra" userId="62c843e8-eff1-401f-8c64-96493ae781c5" providerId="ADAL" clId="{9EA941C3-7A4E-4553-A6A7-80AA38DD2883}" dt="2022-08-28T16:23:42.566" v="137"/>
        <pc:sldMkLst>
          <pc:docMk/>
          <pc:sldMk cId="0" sldId="270"/>
        </pc:sldMkLst>
      </pc:sldChg>
      <pc:sldChg chg="del">
        <pc:chgData name="Zuanetti Alessandra" userId="62c843e8-eff1-401f-8c64-96493ae781c5" providerId="ADAL" clId="{9EA941C3-7A4E-4553-A6A7-80AA38DD2883}" dt="2022-08-28T16:21:21.356" v="112" actId="47"/>
        <pc:sldMkLst>
          <pc:docMk/>
          <pc:sldMk cId="2735391220" sldId="270"/>
        </pc:sldMkLst>
      </pc:sldChg>
      <pc:sldChg chg="add">
        <pc:chgData name="Zuanetti Alessandra" userId="62c843e8-eff1-401f-8c64-96493ae781c5" providerId="ADAL" clId="{9EA941C3-7A4E-4553-A6A7-80AA38DD2883}" dt="2022-08-28T16:24:31.905" v="163"/>
        <pc:sldMkLst>
          <pc:docMk/>
          <pc:sldMk cId="0" sldId="271"/>
        </pc:sldMkLst>
      </pc:sldChg>
      <pc:sldChg chg="del">
        <pc:chgData name="Zuanetti Alessandra" userId="62c843e8-eff1-401f-8c64-96493ae781c5" providerId="ADAL" clId="{9EA941C3-7A4E-4553-A6A7-80AA38DD2883}" dt="2022-08-28T16:23:34.137" v="136" actId="47"/>
        <pc:sldMkLst>
          <pc:docMk/>
          <pc:sldMk cId="890615008" sldId="271"/>
        </pc:sldMkLst>
      </pc:sldChg>
      <pc:sldChg chg="del">
        <pc:chgData name="Zuanetti Alessandra" userId="62c843e8-eff1-401f-8c64-96493ae781c5" providerId="ADAL" clId="{9EA941C3-7A4E-4553-A6A7-80AA38DD2883}" dt="2022-08-28T16:25:12.996" v="168" actId="47"/>
        <pc:sldMkLst>
          <pc:docMk/>
          <pc:sldMk cId="3469494990" sldId="272"/>
        </pc:sldMkLst>
      </pc:sldChg>
      <pc:sldChg chg="add">
        <pc:chgData name="Zuanetti Alessandra" userId="62c843e8-eff1-401f-8c64-96493ae781c5" providerId="ADAL" clId="{9EA941C3-7A4E-4553-A6A7-80AA38DD2883}" dt="2022-08-28T16:25:11.652" v="167"/>
        <pc:sldMkLst>
          <pc:docMk/>
          <pc:sldMk cId="0" sldId="273"/>
        </pc:sldMkLst>
      </pc:sldChg>
      <pc:sldChg chg="add">
        <pc:chgData name="Zuanetti Alessandra" userId="62c843e8-eff1-401f-8c64-96493ae781c5" providerId="ADAL" clId="{9EA941C3-7A4E-4553-A6A7-80AA38DD2883}" dt="2022-08-28T16:30:58.245" v="226"/>
        <pc:sldMkLst>
          <pc:docMk/>
          <pc:sldMk cId="0" sldId="274"/>
        </pc:sldMkLst>
      </pc:sldChg>
      <pc:sldChg chg="modSp del mod">
        <pc:chgData name="Zuanetti Alessandra" userId="62c843e8-eff1-401f-8c64-96493ae781c5" providerId="ADAL" clId="{9EA941C3-7A4E-4553-A6A7-80AA38DD2883}" dt="2022-08-28T16:21:34.612" v="114" actId="47"/>
        <pc:sldMkLst>
          <pc:docMk/>
          <pc:sldMk cId="1970375828" sldId="274"/>
        </pc:sldMkLst>
        <pc:spChg chg="mod">
          <ac:chgData name="Zuanetti Alessandra" userId="62c843e8-eff1-401f-8c64-96493ae781c5" providerId="ADAL" clId="{9EA941C3-7A4E-4553-A6A7-80AA38DD2883}" dt="2022-08-28T16:17:16.280" v="79" actId="27636"/>
          <ac:spMkLst>
            <pc:docMk/>
            <pc:sldMk cId="1970375828" sldId="274"/>
            <ac:spMk id="2" creationId="{00000000-0000-0000-0000-000000000000}"/>
          </ac:spMkLst>
        </pc:spChg>
      </pc:sldChg>
      <pc:sldChg chg="add">
        <pc:chgData name="Zuanetti Alessandra" userId="62c843e8-eff1-401f-8c64-96493ae781c5" providerId="ADAL" clId="{9EA941C3-7A4E-4553-A6A7-80AA38DD2883}" dt="2022-08-28T16:31:20.266" v="228"/>
        <pc:sldMkLst>
          <pc:docMk/>
          <pc:sldMk cId="0" sldId="275"/>
        </pc:sldMkLst>
      </pc:sldChg>
      <pc:sldChg chg="del">
        <pc:chgData name="Zuanetti Alessandra" userId="62c843e8-eff1-401f-8c64-96493ae781c5" providerId="ADAL" clId="{9EA941C3-7A4E-4553-A6A7-80AA38DD2883}" dt="2022-08-28T16:26:27.060" v="180" actId="47"/>
        <pc:sldMkLst>
          <pc:docMk/>
          <pc:sldMk cId="735978381" sldId="275"/>
        </pc:sldMkLst>
      </pc:sldChg>
      <pc:sldChg chg="add">
        <pc:chgData name="Zuanetti Alessandra" userId="62c843e8-eff1-401f-8c64-96493ae781c5" providerId="ADAL" clId="{9EA941C3-7A4E-4553-A6A7-80AA38DD2883}" dt="2022-08-28T16:25:40.843" v="171"/>
        <pc:sldMkLst>
          <pc:docMk/>
          <pc:sldMk cId="0" sldId="276"/>
        </pc:sldMkLst>
      </pc:sldChg>
      <pc:sldChg chg="add">
        <pc:chgData name="Zuanetti Alessandra" userId="62c843e8-eff1-401f-8c64-96493ae781c5" providerId="ADAL" clId="{9EA941C3-7A4E-4553-A6A7-80AA38DD2883}" dt="2022-08-28T16:25:52.140" v="173"/>
        <pc:sldMkLst>
          <pc:docMk/>
          <pc:sldMk cId="0" sldId="277"/>
        </pc:sldMkLst>
      </pc:sldChg>
      <pc:sldChg chg="add">
        <pc:chgData name="Zuanetti Alessandra" userId="62c843e8-eff1-401f-8c64-96493ae781c5" providerId="ADAL" clId="{9EA941C3-7A4E-4553-A6A7-80AA38DD2883}" dt="2022-08-28T16:26:07.754" v="175"/>
        <pc:sldMkLst>
          <pc:docMk/>
          <pc:sldMk cId="0" sldId="278"/>
        </pc:sldMkLst>
      </pc:sldChg>
      <pc:sldChg chg="add">
        <pc:chgData name="Zuanetti Alessandra" userId="62c843e8-eff1-401f-8c64-96493ae781c5" providerId="ADAL" clId="{9EA941C3-7A4E-4553-A6A7-80AA38DD2883}" dt="2022-08-28T16:26:16.398" v="177"/>
        <pc:sldMkLst>
          <pc:docMk/>
          <pc:sldMk cId="0" sldId="279"/>
        </pc:sldMkLst>
      </pc:sldChg>
      <pc:sldChg chg="add">
        <pc:chgData name="Zuanetti Alessandra" userId="62c843e8-eff1-401f-8c64-96493ae781c5" providerId="ADAL" clId="{9EA941C3-7A4E-4553-A6A7-80AA38DD2883}" dt="2022-08-28T16:26:25.582" v="179"/>
        <pc:sldMkLst>
          <pc:docMk/>
          <pc:sldMk cId="0" sldId="280"/>
        </pc:sldMkLst>
      </pc:sldChg>
      <pc:sldChg chg="modSp add mod">
        <pc:chgData name="Zuanetti Alessandra" userId="62c843e8-eff1-401f-8c64-96493ae781c5" providerId="ADAL" clId="{9EA941C3-7A4E-4553-A6A7-80AA38DD2883}" dt="2022-08-28T16:26:35.835" v="182" actId="27636"/>
        <pc:sldMkLst>
          <pc:docMk/>
          <pc:sldMk cId="0" sldId="281"/>
        </pc:sldMkLst>
        <pc:spChg chg="mod">
          <ac:chgData name="Zuanetti Alessandra" userId="62c843e8-eff1-401f-8c64-96493ae781c5" providerId="ADAL" clId="{9EA941C3-7A4E-4553-A6A7-80AA38DD2883}" dt="2022-08-28T16:26:35.835" v="182" actId="27636"/>
          <ac:spMkLst>
            <pc:docMk/>
            <pc:sldMk cId="0" sldId="281"/>
            <ac:spMk id="507" creationId="{00000000-0000-0000-0000-000000000000}"/>
          </ac:spMkLst>
        </pc:spChg>
      </pc:sldChg>
      <pc:sldChg chg="add">
        <pc:chgData name="Zuanetti Alessandra" userId="62c843e8-eff1-401f-8c64-96493ae781c5" providerId="ADAL" clId="{9EA941C3-7A4E-4553-A6A7-80AA38DD2883}" dt="2022-08-28T16:27:04.793" v="184"/>
        <pc:sldMkLst>
          <pc:docMk/>
          <pc:sldMk cId="0" sldId="282"/>
        </pc:sldMkLst>
      </pc:sldChg>
      <pc:sldChg chg="add">
        <pc:chgData name="Zuanetti Alessandra" userId="62c843e8-eff1-401f-8c64-96493ae781c5" providerId="ADAL" clId="{9EA941C3-7A4E-4553-A6A7-80AA38DD2883}" dt="2022-08-28T16:27:04.793" v="184"/>
        <pc:sldMkLst>
          <pc:docMk/>
          <pc:sldMk cId="0" sldId="283"/>
        </pc:sldMkLst>
      </pc:sldChg>
      <pc:sldChg chg="add">
        <pc:chgData name="Zuanetti Alessandra" userId="62c843e8-eff1-401f-8c64-96493ae781c5" providerId="ADAL" clId="{9EA941C3-7A4E-4553-A6A7-80AA38DD2883}" dt="2022-08-28T16:27:29.215" v="187"/>
        <pc:sldMkLst>
          <pc:docMk/>
          <pc:sldMk cId="0" sldId="284"/>
        </pc:sldMkLst>
      </pc:sldChg>
      <pc:sldChg chg="modSp del mod">
        <pc:chgData name="Zuanetti Alessandra" userId="62c843e8-eff1-401f-8c64-96493ae781c5" providerId="ADAL" clId="{9EA941C3-7A4E-4553-A6A7-80AA38DD2883}" dt="2022-08-28T16:23:43.844" v="138" actId="47"/>
        <pc:sldMkLst>
          <pc:docMk/>
          <pc:sldMk cId="4031595037" sldId="284"/>
        </pc:sldMkLst>
        <pc:spChg chg="mod">
          <ac:chgData name="Zuanetti Alessandra" userId="62c843e8-eff1-401f-8c64-96493ae781c5" providerId="ADAL" clId="{9EA941C3-7A4E-4553-A6A7-80AA38DD2883}" dt="2022-08-28T16:17:16.295" v="80" actId="27636"/>
          <ac:spMkLst>
            <pc:docMk/>
            <pc:sldMk cId="4031595037" sldId="284"/>
            <ac:spMk id="5" creationId="{C1A0077C-8D81-4E34-A459-668D47C7E699}"/>
          </ac:spMkLst>
        </pc:spChg>
      </pc:sldChg>
      <pc:sldChg chg="add">
        <pc:chgData name="Zuanetti Alessandra" userId="62c843e8-eff1-401f-8c64-96493ae781c5" providerId="ADAL" clId="{9EA941C3-7A4E-4553-A6A7-80AA38DD2883}" dt="2022-08-28T16:27:37.723" v="189"/>
        <pc:sldMkLst>
          <pc:docMk/>
          <pc:sldMk cId="0" sldId="285"/>
        </pc:sldMkLst>
      </pc:sldChg>
      <pc:sldChg chg="del">
        <pc:chgData name="Zuanetti Alessandra" userId="62c843e8-eff1-401f-8c64-96493ae781c5" providerId="ADAL" clId="{9EA941C3-7A4E-4553-A6A7-80AA38DD2883}" dt="2022-08-28T16:22:33.022" v="128" actId="47"/>
        <pc:sldMkLst>
          <pc:docMk/>
          <pc:sldMk cId="2580027587" sldId="285"/>
        </pc:sldMkLst>
      </pc:sldChg>
      <pc:sldChg chg="add">
        <pc:chgData name="Zuanetti Alessandra" userId="62c843e8-eff1-401f-8c64-96493ae781c5" providerId="ADAL" clId="{9EA941C3-7A4E-4553-A6A7-80AA38DD2883}" dt="2022-08-28T16:27:51.615" v="191"/>
        <pc:sldMkLst>
          <pc:docMk/>
          <pc:sldMk cId="0" sldId="286"/>
        </pc:sldMkLst>
      </pc:sldChg>
      <pc:sldChg chg="del">
        <pc:chgData name="Zuanetti Alessandra" userId="62c843e8-eff1-401f-8c64-96493ae781c5" providerId="ADAL" clId="{9EA941C3-7A4E-4553-A6A7-80AA38DD2883}" dt="2022-08-28T16:23:20.170" v="134" actId="47"/>
        <pc:sldMkLst>
          <pc:docMk/>
          <pc:sldMk cId="59335193" sldId="286"/>
        </pc:sldMkLst>
      </pc:sldChg>
      <pc:sldChg chg="add">
        <pc:chgData name="Zuanetti Alessandra" userId="62c843e8-eff1-401f-8c64-96493ae781c5" providerId="ADAL" clId="{9EA941C3-7A4E-4553-A6A7-80AA38DD2883}" dt="2022-08-28T16:28:00.994" v="193"/>
        <pc:sldMkLst>
          <pc:docMk/>
          <pc:sldMk cId="0" sldId="287"/>
        </pc:sldMkLst>
      </pc:sldChg>
      <pc:sldChg chg="del">
        <pc:chgData name="Zuanetti Alessandra" userId="62c843e8-eff1-401f-8c64-96493ae781c5" providerId="ADAL" clId="{9EA941C3-7A4E-4553-A6A7-80AA38DD2883}" dt="2022-08-28T16:24:48.493" v="164" actId="47"/>
        <pc:sldMkLst>
          <pc:docMk/>
          <pc:sldMk cId="3202781982" sldId="288"/>
        </pc:sldMkLst>
      </pc:sldChg>
      <pc:sldChg chg="del">
        <pc:chgData name="Zuanetti Alessandra" userId="62c843e8-eff1-401f-8c64-96493ae781c5" providerId="ADAL" clId="{9EA941C3-7A4E-4553-A6A7-80AA38DD2883}" dt="2022-08-28T16:27:38.832" v="190" actId="47"/>
        <pc:sldMkLst>
          <pc:docMk/>
          <pc:sldMk cId="952591699" sldId="296"/>
        </pc:sldMkLst>
      </pc:sldChg>
      <pc:sldChg chg="del">
        <pc:chgData name="Zuanetti Alessandra" userId="62c843e8-eff1-401f-8c64-96493ae781c5" providerId="ADAL" clId="{9EA941C3-7A4E-4553-A6A7-80AA38DD2883}" dt="2022-08-28T16:27:12.385" v="185" actId="47"/>
        <pc:sldMkLst>
          <pc:docMk/>
          <pc:sldMk cId="242814333" sldId="299"/>
        </pc:sldMkLst>
      </pc:sldChg>
      <pc:sldChg chg="del">
        <pc:chgData name="Zuanetti Alessandra" userId="62c843e8-eff1-401f-8c64-96493ae781c5" providerId="ADAL" clId="{9EA941C3-7A4E-4553-A6A7-80AA38DD2883}" dt="2022-08-28T16:28:02.531" v="194" actId="47"/>
        <pc:sldMkLst>
          <pc:docMk/>
          <pc:sldMk cId="2523277638" sldId="311"/>
        </pc:sldMkLst>
      </pc:sldChg>
      <pc:sldChg chg="del">
        <pc:chgData name="Zuanetti Alessandra" userId="62c843e8-eff1-401f-8c64-96493ae781c5" providerId="ADAL" clId="{9EA941C3-7A4E-4553-A6A7-80AA38DD2883}" dt="2022-08-28T16:27:52.709" v="192" actId="47"/>
        <pc:sldMkLst>
          <pc:docMk/>
          <pc:sldMk cId="2630354577" sldId="317"/>
        </pc:sldMkLst>
      </pc:sldChg>
      <pc:sldChg chg="del">
        <pc:chgData name="Zuanetti Alessandra" userId="62c843e8-eff1-401f-8c64-96493ae781c5" providerId="ADAL" clId="{9EA941C3-7A4E-4553-A6A7-80AA38DD2883}" dt="2022-08-28T16:22:48.471" v="130" actId="47"/>
        <pc:sldMkLst>
          <pc:docMk/>
          <pc:sldMk cId="3624979045" sldId="318"/>
        </pc:sldMkLst>
      </pc:sldChg>
      <pc:sldChg chg="del">
        <pc:chgData name="Zuanetti Alessandra" userId="62c843e8-eff1-401f-8c64-96493ae781c5" providerId="ADAL" clId="{9EA941C3-7A4E-4553-A6A7-80AA38DD2883}" dt="2022-08-28T16:25:31.801" v="170" actId="47"/>
        <pc:sldMkLst>
          <pc:docMk/>
          <pc:sldMk cId="3042397588" sldId="321"/>
        </pc:sldMkLst>
      </pc:sldChg>
      <pc:sldChg chg="del">
        <pc:chgData name="Zuanetti Alessandra" userId="62c843e8-eff1-401f-8c64-96493ae781c5" providerId="ADAL" clId="{9EA941C3-7A4E-4553-A6A7-80AA38DD2883}" dt="2022-08-28T16:27:15.134" v="186" actId="47"/>
        <pc:sldMkLst>
          <pc:docMk/>
          <pc:sldMk cId="748448918" sldId="324"/>
        </pc:sldMkLst>
      </pc:sldChg>
      <pc:sldChg chg="modSp del mod">
        <pc:chgData name="Zuanetti Alessandra" userId="62c843e8-eff1-401f-8c64-96493ae781c5" providerId="ADAL" clId="{9EA941C3-7A4E-4553-A6A7-80AA38DD2883}" dt="2022-08-28T16:20:41.425" v="105" actId="47"/>
        <pc:sldMkLst>
          <pc:docMk/>
          <pc:sldMk cId="2628266719" sldId="325"/>
        </pc:sldMkLst>
        <pc:spChg chg="mod">
          <ac:chgData name="Zuanetti Alessandra" userId="62c843e8-eff1-401f-8c64-96493ae781c5" providerId="ADAL" clId="{9EA941C3-7A4E-4553-A6A7-80AA38DD2883}" dt="2022-08-28T16:17:16.373" v="81" actId="27636"/>
          <ac:spMkLst>
            <pc:docMk/>
            <pc:sldMk cId="2628266719" sldId="325"/>
            <ac:spMk id="92" creationId="{00000000-0000-0000-0000-000000000000}"/>
          </ac:spMkLst>
        </pc:spChg>
      </pc:sldChg>
      <pc:sldChg chg="del">
        <pc:chgData name="Zuanetti Alessandra" userId="62c843e8-eff1-401f-8c64-96493ae781c5" providerId="ADAL" clId="{9EA941C3-7A4E-4553-A6A7-80AA38DD2883}" dt="2022-08-28T16:25:53.921" v="174" actId="47"/>
        <pc:sldMkLst>
          <pc:docMk/>
          <pc:sldMk cId="339261205" sldId="326"/>
        </pc:sldMkLst>
      </pc:sldChg>
      <pc:sldChg chg="del">
        <pc:chgData name="Zuanetti Alessandra" userId="62c843e8-eff1-401f-8c64-96493ae781c5" providerId="ADAL" clId="{9EA941C3-7A4E-4553-A6A7-80AA38DD2883}" dt="2022-08-28T16:25:01.254" v="166" actId="47"/>
        <pc:sldMkLst>
          <pc:docMk/>
          <pc:sldMk cId="2352808012" sldId="328"/>
        </pc:sldMkLst>
      </pc:sldChg>
      <pc:sldChg chg="del">
        <pc:chgData name="Zuanetti Alessandra" userId="62c843e8-eff1-401f-8c64-96493ae781c5" providerId="ADAL" clId="{9EA941C3-7A4E-4553-A6A7-80AA38DD2883}" dt="2022-08-28T16:26:18.491" v="178" actId="47"/>
        <pc:sldMkLst>
          <pc:docMk/>
          <pc:sldMk cId="2727314242" sldId="329"/>
        </pc:sldMkLst>
      </pc:sldChg>
      <pc:sldChg chg="del">
        <pc:chgData name="Zuanetti Alessandra" userId="62c843e8-eff1-401f-8c64-96493ae781c5" providerId="ADAL" clId="{9EA941C3-7A4E-4553-A6A7-80AA38DD2883}" dt="2022-08-28T16:27:30.253" v="188" actId="47"/>
        <pc:sldMkLst>
          <pc:docMk/>
          <pc:sldMk cId="3602581266" sldId="330"/>
        </pc:sldMkLst>
      </pc:sldChg>
      <pc:sldChg chg="del">
        <pc:chgData name="Zuanetti Alessandra" userId="62c843e8-eff1-401f-8c64-96493ae781c5" providerId="ADAL" clId="{9EA941C3-7A4E-4553-A6A7-80AA38DD2883}" dt="2022-08-28T16:25:42.421" v="172" actId="47"/>
        <pc:sldMkLst>
          <pc:docMk/>
          <pc:sldMk cId="1360215588" sldId="331"/>
        </pc:sldMkLst>
      </pc:sldChg>
      <pc:sldChg chg="del">
        <pc:chgData name="Zuanetti Alessandra" userId="62c843e8-eff1-401f-8c64-96493ae781c5" providerId="ADAL" clId="{9EA941C3-7A4E-4553-A6A7-80AA38DD2883}" dt="2022-08-28T16:26:08.774" v="176" actId="47"/>
        <pc:sldMkLst>
          <pc:docMk/>
          <pc:sldMk cId="902476221" sldId="332"/>
        </pc:sldMkLst>
      </pc:sldChg>
      <pc:sldChg chg="addSp modSp mod">
        <pc:chgData name="Zuanetti Alessandra" userId="62c843e8-eff1-401f-8c64-96493ae781c5" providerId="ADAL" clId="{9EA941C3-7A4E-4553-A6A7-80AA38DD2883}" dt="2022-08-28T16:28:59.977" v="219" actId="1076"/>
        <pc:sldMkLst>
          <pc:docMk/>
          <pc:sldMk cId="1926480630" sldId="334"/>
        </pc:sldMkLst>
        <pc:spChg chg="mod">
          <ac:chgData name="Zuanetti Alessandra" userId="62c843e8-eff1-401f-8c64-96493ae781c5" providerId="ADAL" clId="{9EA941C3-7A4E-4553-A6A7-80AA38DD2883}" dt="2022-08-28T16:28:59.977" v="219" actId="1076"/>
          <ac:spMkLst>
            <pc:docMk/>
            <pc:sldMk cId="1926480630" sldId="334"/>
            <ac:spMk id="8" creationId="{1FEC0C1A-5B60-4344-BFF1-E1B7149033B1}"/>
          </ac:spMkLst>
        </pc:spChg>
        <pc:picChg chg="add mod">
          <ac:chgData name="Zuanetti Alessandra" userId="62c843e8-eff1-401f-8c64-96493ae781c5" providerId="ADAL" clId="{9EA941C3-7A4E-4553-A6A7-80AA38DD2883}" dt="2022-08-28T16:28:41.890" v="215"/>
          <ac:picMkLst>
            <pc:docMk/>
            <pc:sldMk cId="1926480630" sldId="334"/>
            <ac:picMk id="2" creationId="{4D98516E-3988-6E9A-9EBC-5766EF080B69}"/>
          </ac:picMkLst>
        </pc:picChg>
      </pc:sldChg>
      <pc:sldChg chg="modSp mod">
        <pc:chgData name="Zuanetti Alessandra" userId="62c843e8-eff1-401f-8c64-96493ae781c5" providerId="ADAL" clId="{9EA941C3-7A4E-4553-A6A7-80AA38DD2883}" dt="2022-08-28T16:28:30.408" v="214" actId="14100"/>
        <pc:sldMkLst>
          <pc:docMk/>
          <pc:sldMk cId="368489481" sldId="335"/>
        </pc:sldMkLst>
        <pc:spChg chg="mod">
          <ac:chgData name="Zuanetti Alessandra" userId="62c843e8-eff1-401f-8c64-96493ae781c5" providerId="ADAL" clId="{9EA941C3-7A4E-4553-A6A7-80AA38DD2883}" dt="2022-08-28T16:28:27.769" v="213" actId="404"/>
          <ac:spMkLst>
            <pc:docMk/>
            <pc:sldMk cId="368489481" sldId="335"/>
            <ac:spMk id="8" creationId="{1FEC0C1A-5B60-4344-BFF1-E1B7149033B1}"/>
          </ac:spMkLst>
        </pc:spChg>
        <pc:picChg chg="mod">
          <ac:chgData name="Zuanetti Alessandra" userId="62c843e8-eff1-401f-8c64-96493ae781c5" providerId="ADAL" clId="{9EA941C3-7A4E-4553-A6A7-80AA38DD2883}" dt="2022-08-28T16:28:30.408" v="214" actId="14100"/>
          <ac:picMkLst>
            <pc:docMk/>
            <pc:sldMk cId="368489481" sldId="335"/>
            <ac:picMk id="4" creationId="{00000000-0000-0000-0000-000000000000}"/>
          </ac:picMkLst>
        </pc:picChg>
      </pc:sldChg>
      <pc:sldChg chg="modSp mod">
        <pc:chgData name="Zuanetti Alessandra" userId="62c843e8-eff1-401f-8c64-96493ae781c5" providerId="ADAL" clId="{9EA941C3-7A4E-4553-A6A7-80AA38DD2883}" dt="2022-08-28T16:16:55.681" v="77" actId="207"/>
        <pc:sldMkLst>
          <pc:docMk/>
          <pc:sldMk cId="3636212969" sldId="336"/>
        </pc:sldMkLst>
        <pc:spChg chg="mod">
          <ac:chgData name="Zuanetti Alessandra" userId="62c843e8-eff1-401f-8c64-96493ae781c5" providerId="ADAL" clId="{9EA941C3-7A4E-4553-A6A7-80AA38DD2883}" dt="2022-08-28T16:16:55.681" v="77" actId="207"/>
          <ac:spMkLst>
            <pc:docMk/>
            <pc:sldMk cId="3636212969" sldId="336"/>
            <ac:spMk id="5" creationId="{00000000-0000-0000-0000-000000000000}"/>
          </ac:spMkLst>
        </pc:spChg>
      </pc:sldChg>
      <pc:sldChg chg="del">
        <pc:chgData name="Zuanetti Alessandra" userId="62c843e8-eff1-401f-8c64-96493ae781c5" providerId="ADAL" clId="{9EA941C3-7A4E-4553-A6A7-80AA38DD2883}" dt="2022-08-28T16:30:08.487" v="221" actId="47"/>
        <pc:sldMkLst>
          <pc:docMk/>
          <pc:sldMk cId="3778066734" sldId="353"/>
        </pc:sldMkLst>
      </pc:sldChg>
      <pc:sldChg chg="del">
        <pc:chgData name="Zuanetti Alessandra" userId="62c843e8-eff1-401f-8c64-96493ae781c5" providerId="ADAL" clId="{9EA941C3-7A4E-4553-A6A7-80AA38DD2883}" dt="2022-08-28T16:30:33.151" v="223" actId="47"/>
        <pc:sldMkLst>
          <pc:docMk/>
          <pc:sldMk cId="4283890871" sldId="354"/>
        </pc:sldMkLst>
      </pc:sldChg>
      <pc:sldChg chg="del">
        <pc:chgData name="Zuanetti Alessandra" userId="62c843e8-eff1-401f-8c64-96493ae781c5" providerId="ADAL" clId="{9EA941C3-7A4E-4553-A6A7-80AA38DD2883}" dt="2022-08-28T16:30:50.424" v="225" actId="47"/>
        <pc:sldMkLst>
          <pc:docMk/>
          <pc:sldMk cId="4238621116" sldId="356"/>
        </pc:sldMkLst>
      </pc:sldChg>
      <pc:sldChg chg="del">
        <pc:chgData name="Zuanetti Alessandra" userId="62c843e8-eff1-401f-8c64-96493ae781c5" providerId="ADAL" clId="{9EA941C3-7A4E-4553-A6A7-80AA38DD2883}" dt="2022-08-28T16:30:59.449" v="227" actId="47"/>
        <pc:sldMkLst>
          <pc:docMk/>
          <pc:sldMk cId="1534081295" sldId="357"/>
        </pc:sldMkLst>
      </pc:sldChg>
      <pc:sldChg chg="del">
        <pc:chgData name="Zuanetti Alessandra" userId="62c843e8-eff1-401f-8c64-96493ae781c5" providerId="ADAL" clId="{9EA941C3-7A4E-4553-A6A7-80AA38DD2883}" dt="2022-08-28T16:31:23.633" v="229" actId="47"/>
        <pc:sldMkLst>
          <pc:docMk/>
          <pc:sldMk cId="272348647" sldId="358"/>
        </pc:sldMkLst>
      </pc:sldChg>
      <pc:sldChg chg="del">
        <pc:chgData name="Zuanetti Alessandra" userId="62c843e8-eff1-401f-8c64-96493ae781c5" providerId="ADAL" clId="{9EA941C3-7A4E-4553-A6A7-80AA38DD2883}" dt="2022-08-28T16:31:23.633" v="229" actId="47"/>
        <pc:sldMkLst>
          <pc:docMk/>
          <pc:sldMk cId="723702105" sldId="359"/>
        </pc:sldMkLst>
      </pc:sldChg>
      <pc:sldChg chg="modSp mod">
        <pc:chgData name="Zuanetti Alessandra" userId="62c843e8-eff1-401f-8c64-96493ae781c5" providerId="ADAL" clId="{9EA941C3-7A4E-4553-A6A7-80AA38DD2883}" dt="2022-08-28T16:32:20.448" v="250" actId="207"/>
        <pc:sldMkLst>
          <pc:docMk/>
          <pc:sldMk cId="153802399" sldId="361"/>
        </pc:sldMkLst>
        <pc:spChg chg="mod">
          <ac:chgData name="Zuanetti Alessandra" userId="62c843e8-eff1-401f-8c64-96493ae781c5" providerId="ADAL" clId="{9EA941C3-7A4E-4553-A6A7-80AA38DD2883}" dt="2022-08-28T16:32:03.341" v="248" actId="20577"/>
          <ac:spMkLst>
            <pc:docMk/>
            <pc:sldMk cId="153802399" sldId="361"/>
            <ac:spMk id="2" creationId="{00000000-0000-0000-0000-000000000000}"/>
          </ac:spMkLst>
        </pc:spChg>
        <pc:spChg chg="mod">
          <ac:chgData name="Zuanetti Alessandra" userId="62c843e8-eff1-401f-8c64-96493ae781c5" providerId="ADAL" clId="{9EA941C3-7A4E-4553-A6A7-80AA38DD2883}" dt="2022-08-28T16:32:20.448" v="250" actId="207"/>
          <ac:spMkLst>
            <pc:docMk/>
            <pc:sldMk cId="153802399" sldId="361"/>
            <ac:spMk id="3" creationId="{00000000-0000-0000-0000-000000000000}"/>
          </ac:spMkLst>
        </pc:spChg>
      </pc:sldChg>
      <pc:sldChg chg="addSp modSp add mod">
        <pc:chgData name="Zuanetti Alessandra" userId="62c843e8-eff1-401f-8c64-96493ae781c5" providerId="ADAL" clId="{9EA941C3-7A4E-4553-A6A7-80AA38DD2883}" dt="2022-08-28T16:20:46.588" v="106" actId="1076"/>
        <pc:sldMkLst>
          <pc:docMk/>
          <pc:sldMk cId="0" sldId="362"/>
        </pc:sldMkLst>
        <pc:spChg chg="add mod">
          <ac:chgData name="Zuanetti Alessandra" userId="62c843e8-eff1-401f-8c64-96493ae781c5" providerId="ADAL" clId="{9EA941C3-7A4E-4553-A6A7-80AA38DD2883}" dt="2022-08-28T16:20:26.794" v="104" actId="948"/>
          <ac:spMkLst>
            <pc:docMk/>
            <pc:sldMk cId="0" sldId="362"/>
            <ac:spMk id="4" creationId="{48C2734D-FEA4-97CD-15A0-3880186D7FD9}"/>
          </ac:spMkLst>
        </pc:spChg>
        <pc:spChg chg="mod">
          <ac:chgData name="Zuanetti Alessandra" userId="62c843e8-eff1-401f-8c64-96493ae781c5" providerId="ADAL" clId="{9EA941C3-7A4E-4553-A6A7-80AA38DD2883}" dt="2022-08-28T16:19:06.449" v="94" actId="14100"/>
          <ac:spMkLst>
            <pc:docMk/>
            <pc:sldMk cId="0" sldId="362"/>
            <ac:spMk id="105" creationId="{00000000-0000-0000-0000-000000000000}"/>
          </ac:spMkLst>
        </pc:spChg>
        <pc:spChg chg="mod">
          <ac:chgData name="Zuanetti Alessandra" userId="62c843e8-eff1-401f-8c64-96493ae781c5" providerId="ADAL" clId="{9EA941C3-7A4E-4553-A6A7-80AA38DD2883}" dt="2022-08-28T16:19:10.861" v="95" actId="1076"/>
          <ac:spMkLst>
            <pc:docMk/>
            <pc:sldMk cId="0" sldId="362"/>
            <ac:spMk id="112" creationId="{00000000-0000-0000-0000-000000000000}"/>
          </ac:spMkLst>
        </pc:spChg>
        <pc:grpChg chg="add mod">
          <ac:chgData name="Zuanetti Alessandra" userId="62c843e8-eff1-401f-8c64-96493ae781c5" providerId="ADAL" clId="{9EA941C3-7A4E-4553-A6A7-80AA38DD2883}" dt="2022-08-28T16:20:46.588" v="106" actId="1076"/>
          <ac:grpSpMkLst>
            <pc:docMk/>
            <pc:sldMk cId="0" sldId="362"/>
            <ac:grpSpMk id="2" creationId="{267C3AC3-E8E7-1B3B-1BDE-B6428206A163}"/>
          </ac:grpSpMkLst>
        </pc:grpChg>
        <pc:grpChg chg="mod">
          <ac:chgData name="Zuanetti Alessandra" userId="62c843e8-eff1-401f-8c64-96493ae781c5" providerId="ADAL" clId="{9EA941C3-7A4E-4553-A6A7-80AA38DD2883}" dt="2022-08-28T16:18:05.163" v="90" actId="1076"/>
          <ac:grpSpMkLst>
            <pc:docMk/>
            <pc:sldMk cId="0" sldId="362"/>
            <ac:grpSpMk id="106" creationId="{00000000-0000-0000-0000-000000000000}"/>
          </ac:grpSpMkLst>
        </pc:grpChg>
        <pc:grpChg chg="mod">
          <ac:chgData name="Zuanetti Alessandra" userId="62c843e8-eff1-401f-8c64-96493ae781c5" providerId="ADAL" clId="{9EA941C3-7A4E-4553-A6A7-80AA38DD2883}" dt="2022-08-28T16:18:05.163" v="90" actId="1076"/>
          <ac:grpSpMkLst>
            <pc:docMk/>
            <pc:sldMk cId="0" sldId="362"/>
            <ac:grpSpMk id="109" creationId="{00000000-0000-0000-0000-000000000000}"/>
          </ac:grpSpMkLst>
        </pc:grpChg>
        <pc:picChg chg="mod">
          <ac:chgData name="Zuanetti Alessandra" userId="62c843e8-eff1-401f-8c64-96493ae781c5" providerId="ADAL" clId="{9EA941C3-7A4E-4553-A6A7-80AA38DD2883}" dt="2022-08-28T16:17:37.219" v="85" actId="164"/>
          <ac:picMkLst>
            <pc:docMk/>
            <pc:sldMk cId="0" sldId="362"/>
            <ac:picMk id="113" creationId="{00000000-0000-0000-0000-000000000000}"/>
          </ac:picMkLst>
        </pc:picChg>
        <pc:picChg chg="mod">
          <ac:chgData name="Zuanetti Alessandra" userId="62c843e8-eff1-401f-8c64-96493ae781c5" providerId="ADAL" clId="{9EA941C3-7A4E-4553-A6A7-80AA38DD2883}" dt="2022-08-28T16:17:37.219" v="85" actId="164"/>
          <ac:picMkLst>
            <pc:docMk/>
            <pc:sldMk cId="0" sldId="362"/>
            <ac:picMk id="114" creationId="{00000000-0000-0000-0000-000000000000}"/>
          </ac:picMkLst>
        </pc:picChg>
        <pc:picChg chg="mod">
          <ac:chgData name="Zuanetti Alessandra" userId="62c843e8-eff1-401f-8c64-96493ae781c5" providerId="ADAL" clId="{9EA941C3-7A4E-4553-A6A7-80AA38DD2883}" dt="2022-08-28T16:17:37.219" v="85" actId="164"/>
          <ac:picMkLst>
            <pc:docMk/>
            <pc:sldMk cId="0" sldId="362"/>
            <ac:picMk id="115" creationId="{00000000-0000-0000-0000-000000000000}"/>
          </ac:picMkLst>
        </pc:picChg>
        <pc:picChg chg="mod">
          <ac:chgData name="Zuanetti Alessandra" userId="62c843e8-eff1-401f-8c64-96493ae781c5" providerId="ADAL" clId="{9EA941C3-7A4E-4553-A6A7-80AA38DD2883}" dt="2022-08-28T16:17:37.219" v="85" actId="164"/>
          <ac:picMkLst>
            <pc:docMk/>
            <pc:sldMk cId="0" sldId="362"/>
            <ac:picMk id="116" creationId="{00000000-0000-0000-0000-000000000000}"/>
          </ac:picMkLst>
        </pc:picChg>
        <pc:picChg chg="mod">
          <ac:chgData name="Zuanetti Alessandra" userId="62c843e8-eff1-401f-8c64-96493ae781c5" providerId="ADAL" clId="{9EA941C3-7A4E-4553-A6A7-80AA38DD2883}" dt="2022-08-28T16:17:37.219" v="85" actId="164"/>
          <ac:picMkLst>
            <pc:docMk/>
            <pc:sldMk cId="0" sldId="362"/>
            <ac:picMk id="117" creationId="{00000000-0000-0000-0000-000000000000}"/>
          </ac:picMkLst>
        </pc:picChg>
        <pc:cxnChg chg="add mod">
          <ac:chgData name="Zuanetti Alessandra" userId="62c843e8-eff1-401f-8c64-96493ae781c5" providerId="ADAL" clId="{9EA941C3-7A4E-4553-A6A7-80AA38DD2883}" dt="2022-08-28T16:19:18.650" v="96" actId="1076"/>
          <ac:cxnSpMkLst>
            <pc:docMk/>
            <pc:sldMk cId="0" sldId="362"/>
            <ac:cxnSpMk id="5" creationId="{3D415694-63CD-37CF-BB8C-471647F96244}"/>
          </ac:cxnSpMkLst>
        </pc:cxnChg>
      </pc:sldChg>
      <pc:sldChg chg="modSp add mod">
        <pc:chgData name="Zuanetti Alessandra" userId="62c843e8-eff1-401f-8c64-96493ae781c5" providerId="ADAL" clId="{9EA941C3-7A4E-4553-A6A7-80AA38DD2883}" dt="2022-08-28T16:22:24.642" v="127" actId="6549"/>
        <pc:sldMkLst>
          <pc:docMk/>
          <pc:sldMk cId="0" sldId="363"/>
        </pc:sldMkLst>
        <pc:spChg chg="mod">
          <ac:chgData name="Zuanetti Alessandra" userId="62c843e8-eff1-401f-8c64-96493ae781c5" providerId="ADAL" clId="{9EA941C3-7A4E-4553-A6A7-80AA38DD2883}" dt="2022-08-28T16:22:24.642" v="127" actId="6549"/>
          <ac:spMkLst>
            <pc:docMk/>
            <pc:sldMk cId="0" sldId="363"/>
            <ac:spMk id="204" creationId="{00000000-0000-0000-0000-000000000000}"/>
          </ac:spMkLst>
        </pc:spChg>
      </pc:sldChg>
      <pc:sldChg chg="add">
        <pc:chgData name="Zuanetti Alessandra" userId="62c843e8-eff1-401f-8c64-96493ae781c5" providerId="ADAL" clId="{9EA941C3-7A4E-4553-A6A7-80AA38DD2883}" dt="2022-08-28T16:22:47.096" v="129"/>
        <pc:sldMkLst>
          <pc:docMk/>
          <pc:sldMk cId="0" sldId="364"/>
        </pc:sldMkLst>
      </pc:sldChg>
      <pc:sldChg chg="add">
        <pc:chgData name="Zuanetti Alessandra" userId="62c843e8-eff1-401f-8c64-96493ae781c5" providerId="ADAL" clId="{9EA941C3-7A4E-4553-A6A7-80AA38DD2883}" dt="2022-08-28T16:24:59.575" v="165"/>
        <pc:sldMkLst>
          <pc:docMk/>
          <pc:sldMk cId="0" sldId="365"/>
        </pc:sldMkLst>
      </pc:sldChg>
      <pc:sldChg chg="add">
        <pc:chgData name="Zuanetti Alessandra" userId="62c843e8-eff1-401f-8c64-96493ae781c5" providerId="ADAL" clId="{9EA941C3-7A4E-4553-A6A7-80AA38DD2883}" dt="2022-08-28T16:25:30.208" v="169"/>
        <pc:sldMkLst>
          <pc:docMk/>
          <pc:sldMk cId="0" sldId="366"/>
        </pc:sldMkLst>
      </pc:sldChg>
      <pc:sldChg chg="add">
        <pc:chgData name="Zuanetti Alessandra" userId="62c843e8-eff1-401f-8c64-96493ae781c5" providerId="ADAL" clId="{9EA941C3-7A4E-4553-A6A7-80AA38DD2883}" dt="2022-08-28T16:30:31.174" v="222"/>
        <pc:sldMkLst>
          <pc:docMk/>
          <pc:sldMk cId="0" sldId="367"/>
        </pc:sldMkLst>
      </pc:sldChg>
      <pc:sldChg chg="add">
        <pc:chgData name="Zuanetti Alessandra" userId="62c843e8-eff1-401f-8c64-96493ae781c5" providerId="ADAL" clId="{9EA941C3-7A4E-4553-A6A7-80AA38DD2883}" dt="2022-08-28T16:30:48.931" v="224"/>
        <pc:sldMkLst>
          <pc:docMk/>
          <pc:sldMk cId="0" sldId="368"/>
        </pc:sldMkLst>
      </pc:sldChg>
      <pc:sldChg chg="add">
        <pc:chgData name="Zuanetti Alessandra" userId="62c843e8-eff1-401f-8c64-96493ae781c5" providerId="ADAL" clId="{9EA941C3-7A4E-4553-A6A7-80AA38DD2883}" dt="2022-08-28T16:31:20.266" v="228"/>
        <pc:sldMkLst>
          <pc:docMk/>
          <pc:sldMk cId="0" sldId="369"/>
        </pc:sldMkLst>
      </pc:sldChg>
      <pc:sldChg chg="add">
        <pc:chgData name="Zuanetti Alessandra" userId="62c843e8-eff1-401f-8c64-96493ae781c5" providerId="ADAL" clId="{9EA941C3-7A4E-4553-A6A7-80AA38DD2883}" dt="2022-08-28T16:31:36.020" v="230"/>
        <pc:sldMkLst>
          <pc:docMk/>
          <pc:sldMk cId="0" sldId="370"/>
        </pc:sldMkLst>
      </pc:sldChg>
    </pc:docChg>
  </pc:docChgLst>
  <pc:docChgLst>
    <pc:chgData name="Ferrari Lea" userId="S::lea.ferrari@unipd.it::76de2d51-a5bc-493f-a7d6-16f2215d8c59" providerId="AD" clId="Web-{2C934E0B-4150-C548-B313-9789060BDDA0}"/>
    <pc:docChg chg="modSld">
      <pc:chgData name="Ferrari Lea" userId="S::lea.ferrari@unipd.it::76de2d51-a5bc-493f-a7d6-16f2215d8c59" providerId="AD" clId="Web-{2C934E0B-4150-C548-B313-9789060BDDA0}" dt="2021-07-22T07:51:08.730" v="2" actId="1076"/>
      <pc:docMkLst>
        <pc:docMk/>
      </pc:docMkLst>
      <pc:sldChg chg="modSp">
        <pc:chgData name="Ferrari Lea" userId="S::lea.ferrari@unipd.it::76de2d51-a5bc-493f-a7d6-16f2215d8c59" providerId="AD" clId="Web-{2C934E0B-4150-C548-B313-9789060BDDA0}" dt="2021-07-22T07:51:08.730" v="2" actId="1076"/>
        <pc:sldMkLst>
          <pc:docMk/>
          <pc:sldMk cId="744719107" sldId="266"/>
        </pc:sldMkLst>
        <pc:spChg chg="mod">
          <ac:chgData name="Ferrari Lea" userId="S::lea.ferrari@unipd.it::76de2d51-a5bc-493f-a7d6-16f2215d8c59" providerId="AD" clId="Web-{2C934E0B-4150-C548-B313-9789060BDDA0}" dt="2021-07-22T07:51:08.730" v="2" actId="1076"/>
          <ac:spMkLst>
            <pc:docMk/>
            <pc:sldMk cId="744719107" sldId="26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2022-08-28</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‹N›</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c.europa.eu/info/strategy/priorities-2019-2024/new-push-european-democracy/impact-demographic-change-europe_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endParaRPr dirty="0"/>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60"/>
              </a:spcBef>
              <a:spcAft>
                <a:spcPts val="0"/>
              </a:spcAft>
              <a:buClr>
                <a:schemeClr val="dk1"/>
              </a:buClr>
              <a:buSzPts val="1600"/>
              <a:buFont typeface="Open Sans Light"/>
              <a:buNone/>
            </a:pPr>
            <a:endParaRPr sz="900" dirty="0"/>
          </a:p>
        </p:txBody>
      </p:sp>
      <p:sp>
        <p:nvSpPr>
          <p:cNvPr id="297" name="Google Shape;2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0" name="Google Shape;33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https://ec.europa.eu/info/sites/info/files/green_paper_ageing_factsheet_en_2.pdf</a:t>
            </a:r>
            <a:endParaRPr dirty="0"/>
          </a:p>
          <a:p>
            <a:pPr marL="0" lvl="0" indent="0" algn="l" rtl="0">
              <a:spcBef>
                <a:spcPts val="0"/>
              </a:spcBef>
              <a:spcAft>
                <a:spcPts val="0"/>
              </a:spcAft>
              <a:buNone/>
            </a:pPr>
            <a:r>
              <a:rPr lang="en-US" u="sng" dirty="0">
                <a:solidFill>
                  <a:schemeClr val="hlink"/>
                </a:solidFill>
                <a:hlinkClick r:id="rId3"/>
              </a:rPr>
              <a:t>https://ec.europa.eu/info/strategy/priorities-2019-2024/new-push-european-democracy/impact-demographic-change-europe_en</a:t>
            </a:r>
            <a:endParaRPr dirty="0"/>
          </a:p>
        </p:txBody>
      </p:sp>
      <p:sp>
        <p:nvSpPr>
          <p:cNvPr id="372" name="Google Shape;37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3" name="Google Shape;4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spcBef>
                <a:spcPts val="0"/>
              </a:spcBef>
              <a:spcAft>
                <a:spcPts val="0"/>
              </a:spcAft>
              <a:buSzPts val="1400"/>
              <a:buNone/>
            </a:pPr>
            <a:endParaRPr dirty="0"/>
          </a:p>
        </p:txBody>
      </p:sp>
      <p:sp>
        <p:nvSpPr>
          <p:cNvPr id="441" name="Google Shape;44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4" name="Google Shape;49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700" dirty="0"/>
          </a:p>
        </p:txBody>
      </p:sp>
      <p:sp>
        <p:nvSpPr>
          <p:cNvPr id="527" name="Google Shape;52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 dirty="0"/>
          </a:p>
        </p:txBody>
      </p:sp>
      <p:sp>
        <p:nvSpPr>
          <p:cNvPr id="589" name="Google Shape;58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32</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33</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34</a:t>
            </a:fld>
            <a:endParaRPr lang="lt-LT"/>
          </a:p>
        </p:txBody>
      </p:sp>
    </p:spTree>
    <p:extLst>
      <p:ext uri="{BB962C8B-B14F-4D97-AF65-F5344CB8AC3E}">
        <p14:creationId xmlns:p14="http://schemas.microsoft.com/office/powerpoint/2010/main" val="328968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35</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37</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38</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Tristram</a:t>
            </a:r>
            <a:endParaRPr dirty="0"/>
          </a:p>
        </p:txBody>
      </p:sp>
      <p:sp>
        <p:nvSpPr>
          <p:cNvPr id="202" name="Google Shape;2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https://www.bbc.com/news/world-us-canada-42170100</a:t>
            </a:r>
            <a:endParaRPr dirty="0"/>
          </a:p>
          <a:p>
            <a:pPr marL="0" lvl="0" indent="0" algn="l" rtl="0">
              <a:spcBef>
                <a:spcPts val="0"/>
              </a:spcBef>
              <a:spcAft>
                <a:spcPts val="0"/>
              </a:spcAft>
              <a:buNone/>
            </a:pPr>
            <a:r>
              <a:rPr lang="en-US" dirty="0"/>
              <a:t>https://www.zdnet.com/article/robots-will-take-50-million-jobs-in-the-next-decade-these-are-the-skills-youll-need-to-stay-employed/</a:t>
            </a:r>
            <a:endParaRPr dirty="0"/>
          </a:p>
        </p:txBody>
      </p:sp>
      <p:sp>
        <p:nvSpPr>
          <p:cNvPr id="272" name="Google Shape;2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28/08/2022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‹N›</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vadinimas ir turinys">
  <p:cSld name="1_Pavadinimas ir turinys">
    <p:spTree>
      <p:nvGrpSpPr>
        <p:cNvPr id="1" name="Shape 28"/>
        <p:cNvGrpSpPr/>
        <p:nvPr/>
      </p:nvGrpSpPr>
      <p:grpSpPr>
        <a:xfrm>
          <a:off x="0" y="0"/>
          <a:ext cx="0" cy="0"/>
          <a:chOff x="0" y="0"/>
          <a:chExt cx="0" cy="0"/>
        </a:xfrm>
      </p:grpSpPr>
      <p:sp>
        <p:nvSpPr>
          <p:cNvPr id="29" name="Google Shape;29;p39"/>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9"/>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9"/>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9"/>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15427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urinys ir antraštė">
  <p:cSld name="1_Turinys ir antraštė">
    <p:spTree>
      <p:nvGrpSpPr>
        <p:cNvPr id="1" name="Shape 35"/>
        <p:cNvGrpSpPr/>
        <p:nvPr/>
      </p:nvGrpSpPr>
      <p:grpSpPr>
        <a:xfrm>
          <a:off x="0" y="0"/>
          <a:ext cx="0" cy="0"/>
          <a:chOff x="0" y="0"/>
          <a:chExt cx="0" cy="0"/>
        </a:xfrm>
      </p:grpSpPr>
      <p:sp>
        <p:nvSpPr>
          <p:cNvPr id="36" name="Google Shape;36;p4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0"/>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4299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aveikslėlis ir antraštė">
  <p:cSld name="1_Paveikslėlis ir antraštė">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3"/>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3"/>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3"/>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3"/>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3"/>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3"/>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3"/>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3"/>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55629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avadinimas ir vertikalus tekstas">
  <p:cSld name="1_Pavadinimas ir vertikalus tekstas">
    <p:spTree>
      <p:nvGrpSpPr>
        <p:cNvPr id="1" name="Shape 26"/>
        <p:cNvGrpSpPr/>
        <p:nvPr/>
      </p:nvGrpSpPr>
      <p:grpSpPr>
        <a:xfrm>
          <a:off x="0" y="0"/>
          <a:ext cx="0" cy="0"/>
          <a:chOff x="0" y="0"/>
          <a:chExt cx="0" cy="0"/>
        </a:xfrm>
      </p:grpSpPr>
      <p:pic>
        <p:nvPicPr>
          <p:cNvPr id="27" name="Google Shape;27;p27"/>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28" name="Google Shape;28;p27"/>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a:spLocks noGrp="1"/>
          </p:cNvSpPr>
          <p:nvPr>
            <p:ph type="pic" idx="2"/>
          </p:nvPr>
        </p:nvSpPr>
        <p:spPr>
          <a:xfrm>
            <a:off x="836613" y="3793201"/>
            <a:ext cx="10515600" cy="443516"/>
          </a:xfrm>
          <a:prstGeom prst="rect">
            <a:avLst/>
          </a:prstGeom>
          <a:noFill/>
          <a:ln>
            <a:noFill/>
          </a:ln>
        </p:spPr>
      </p:sp>
    </p:spTree>
    <p:extLst>
      <p:ext uri="{BB962C8B-B14F-4D97-AF65-F5344CB8AC3E}">
        <p14:creationId xmlns:p14="http://schemas.microsoft.com/office/powerpoint/2010/main" val="265203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youtube.com/watch?v=F289qpeZDg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channel/UCMlKI3GJcOpPbN59Eo0d6xA"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839788" y="1794704"/>
            <a:ext cx="10058400" cy="2387600"/>
          </a:xfrm>
        </p:spPr>
        <p:txBody>
          <a:bodyPr>
            <a:noAutofit/>
          </a:bodyPr>
          <a:lstStyle/>
          <a:p>
            <a:r>
              <a:rPr lang="it-IT" sz="4800" dirty="0"/>
              <a:t>I cambiamenti che influiscono sul mondo del lavoro e modi in cui troviamo informazioni su di essi</a:t>
            </a:r>
            <a:endParaRPr lang="lt-LT" sz="4800"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4D85DFB1-1D3B-454B-A63E-5CAA129CA1D9}"/>
              </a:ext>
            </a:extLst>
          </p:cNvPr>
          <p:cNvSpPr txBox="1"/>
          <p:nvPr/>
        </p:nvSpPr>
        <p:spPr>
          <a:xfrm>
            <a:off x="959417" y="4837405"/>
            <a:ext cx="51740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sz="2400" b="1" dirty="0" err="1">
                <a:solidFill>
                  <a:srgbClr val="FFFFFF"/>
                </a:solidFill>
                <a:latin typeface="Open Sans Light"/>
                <a:ea typeface="Open Sans Light"/>
                <a:cs typeface="Calibri"/>
              </a:rPr>
              <a:t>Belgrade</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Open</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School</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team</a:t>
            </a:r>
            <a:endParaRPr lang="en-US" sz="2400" b="1" dirty="0">
              <a:solidFill>
                <a:srgbClr val="FFFFFF"/>
              </a:solidFill>
              <a:latin typeface="Open Sans Light"/>
              <a:ea typeface="Open Sans Light"/>
              <a:cs typeface="Calibri"/>
            </a:endParaRPr>
          </a:p>
        </p:txBody>
      </p:sp>
      <p:pic>
        <p:nvPicPr>
          <p:cNvPr id="5" name="Picture 4">
            <a:extLst>
              <a:ext uri="{FF2B5EF4-FFF2-40B4-BE49-F238E27FC236}">
                <a16:creationId xmlns:a16="http://schemas.microsoft.com/office/drawing/2014/main" id="{9F40BEFD-6845-CCC0-F6C5-6223518B802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69084" y="5638989"/>
            <a:ext cx="896520" cy="315182"/>
          </a:xfrm>
          <a:prstGeom prst="rect">
            <a:avLst/>
          </a:prstGeom>
        </p:spPr>
      </p:pic>
      <p:sp>
        <p:nvSpPr>
          <p:cNvPr id="6" name="TextBox 5">
            <a:extLst>
              <a:ext uri="{FF2B5EF4-FFF2-40B4-BE49-F238E27FC236}">
                <a16:creationId xmlns:a16="http://schemas.microsoft.com/office/drawing/2014/main" id="{6DDA2BCD-D0C0-8A39-547E-17F2E4939A82}"/>
              </a:ext>
            </a:extLst>
          </p:cNvPr>
          <p:cNvSpPr txBox="1"/>
          <p:nvPr/>
        </p:nvSpPr>
        <p:spPr>
          <a:xfrm>
            <a:off x="4681082" y="5954171"/>
            <a:ext cx="3584578" cy="461665"/>
          </a:xfrm>
          <a:prstGeom prst="rect">
            <a:avLst/>
          </a:prstGeom>
          <a:noFill/>
        </p:spPr>
        <p:txBody>
          <a:bodyPr wrap="square" rtlCol="0">
            <a:sp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3"/>
          <p:cNvPicPr preferRelativeResize="0"/>
          <p:nvPr/>
        </p:nvPicPr>
        <p:blipFill rotWithShape="1">
          <a:blip r:embed="rId3">
            <a:alphaModFix/>
          </a:blip>
          <a:srcRect/>
          <a:stretch/>
        </p:blipFill>
        <p:spPr>
          <a:xfrm>
            <a:off x="5601546" y="2410604"/>
            <a:ext cx="6080872" cy="823329"/>
          </a:xfrm>
          <a:prstGeom prst="rect">
            <a:avLst/>
          </a:prstGeom>
          <a:noFill/>
          <a:ln>
            <a:noFill/>
          </a:ln>
        </p:spPr>
      </p:pic>
      <p:sp>
        <p:nvSpPr>
          <p:cNvPr id="275" name="Google Shape;275;p13"/>
          <p:cNvSpPr/>
          <p:nvPr/>
        </p:nvSpPr>
        <p:spPr>
          <a:xfrm>
            <a:off x="5670558" y="3208383"/>
            <a:ext cx="26597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Light"/>
                <a:ea typeface="Open Sans Light"/>
                <a:cs typeface="Open Sans Light"/>
                <a:sym typeface="Open Sans Light"/>
              </a:rPr>
              <a:t>ABC News, 26/06/2019</a:t>
            </a:r>
            <a:endParaRPr/>
          </a:p>
        </p:txBody>
      </p:sp>
      <p:pic>
        <p:nvPicPr>
          <p:cNvPr id="276" name="Google Shape;276;p13"/>
          <p:cNvPicPr preferRelativeResize="0"/>
          <p:nvPr/>
        </p:nvPicPr>
        <p:blipFill rotWithShape="1">
          <a:blip r:embed="rId4">
            <a:alphaModFix/>
          </a:blip>
          <a:srcRect/>
          <a:stretch/>
        </p:blipFill>
        <p:spPr>
          <a:xfrm>
            <a:off x="453921" y="3713480"/>
            <a:ext cx="7525112" cy="1486938"/>
          </a:xfrm>
          <a:prstGeom prst="rect">
            <a:avLst/>
          </a:prstGeom>
          <a:noFill/>
          <a:ln>
            <a:noFill/>
          </a:ln>
        </p:spPr>
      </p:pic>
      <p:sp>
        <p:nvSpPr>
          <p:cNvPr id="277" name="Google Shape;277;p13"/>
          <p:cNvSpPr/>
          <p:nvPr/>
        </p:nvSpPr>
        <p:spPr>
          <a:xfrm>
            <a:off x="453921" y="5200418"/>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Light"/>
                <a:ea typeface="Open Sans Light"/>
                <a:cs typeface="Open Sans Light"/>
                <a:sym typeface="Open Sans Light"/>
              </a:rPr>
              <a:t>ZDNet, 13/07/2020</a:t>
            </a:r>
            <a:endParaRPr sz="1800">
              <a:solidFill>
                <a:schemeClr val="dk1"/>
              </a:solidFill>
              <a:latin typeface="Open Sans Light"/>
              <a:ea typeface="Open Sans Light"/>
              <a:cs typeface="Open Sans Light"/>
              <a:sym typeface="Open Sans Light"/>
            </a:endParaRPr>
          </a:p>
        </p:txBody>
      </p:sp>
      <p:sp>
        <p:nvSpPr>
          <p:cNvPr id="278" name="Google Shape;278;p13"/>
          <p:cNvSpPr txBox="1">
            <a:spLocks noGrp="1"/>
          </p:cNvSpPr>
          <p:nvPr>
            <p:ph type="title"/>
          </p:nvPr>
        </p:nvSpPr>
        <p:spPr>
          <a:xfrm>
            <a:off x="838200" y="489749"/>
            <a:ext cx="10515600" cy="7816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B23D0C"/>
              </a:buClr>
              <a:buSzPct val="100000"/>
              <a:buFont typeface="Open Sans ExtraBold"/>
              <a:buNone/>
            </a:pPr>
            <a:r>
              <a:rPr lang="en-US">
                <a:solidFill>
                  <a:srgbClr val="B23D0C"/>
                </a:solidFill>
              </a:rPr>
              <a:t>L'impatto dell'automazione sul mondo del lavoro nelle prime pagine</a:t>
            </a:r>
            <a:endParaRPr>
              <a:solidFill>
                <a:srgbClr val="B23D0C"/>
              </a:solidFill>
            </a:endParaRPr>
          </a:p>
        </p:txBody>
      </p:sp>
      <p:pic>
        <p:nvPicPr>
          <p:cNvPr id="279" name="Google Shape;279;p13"/>
          <p:cNvPicPr preferRelativeResize="0"/>
          <p:nvPr/>
        </p:nvPicPr>
        <p:blipFill rotWithShape="1">
          <a:blip r:embed="rId5">
            <a:alphaModFix/>
          </a:blip>
          <a:srcRect/>
          <a:stretch/>
        </p:blipFill>
        <p:spPr>
          <a:xfrm>
            <a:off x="183110" y="1728104"/>
            <a:ext cx="5617509" cy="739448"/>
          </a:xfrm>
          <a:prstGeom prst="rect">
            <a:avLst/>
          </a:prstGeom>
          <a:noFill/>
          <a:ln>
            <a:noFill/>
          </a:ln>
        </p:spPr>
      </p:pic>
      <p:sp>
        <p:nvSpPr>
          <p:cNvPr id="280" name="Google Shape;280;p13"/>
          <p:cNvSpPr/>
          <p:nvPr/>
        </p:nvSpPr>
        <p:spPr>
          <a:xfrm>
            <a:off x="183110" y="2494860"/>
            <a:ext cx="19244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Light"/>
                <a:ea typeface="Open Sans Light"/>
                <a:cs typeface="Open Sans Light"/>
                <a:sym typeface="Open Sans Light"/>
              </a:rPr>
              <a:t>BBC, 29/11/2017</a:t>
            </a:r>
            <a:endParaRPr sz="1800">
              <a:solidFill>
                <a:schemeClr val="dk1"/>
              </a:solidFill>
              <a:latin typeface="Open Sans Light"/>
              <a:ea typeface="Open Sans Light"/>
              <a:cs typeface="Open Sans Light"/>
              <a:sym typeface="Open Sans Light"/>
            </a:endParaRPr>
          </a:p>
        </p:txBody>
      </p:sp>
      <p:sp>
        <p:nvSpPr>
          <p:cNvPr id="281" name="Google Shape;281;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287" name="Google Shape;287;p14"/>
          <p:cNvSpPr txBox="1"/>
          <p:nvPr/>
        </p:nvSpPr>
        <p:spPr>
          <a:xfrm>
            <a:off x="337457" y="1325880"/>
            <a:ext cx="3395448" cy="4206240"/>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C0C0C"/>
              </a:buClr>
              <a:buSzPts val="2000"/>
              <a:buFont typeface="Open Sans ExtraBold"/>
              <a:buNone/>
            </a:pPr>
            <a:r>
              <a:rPr lang="en-US" sz="2000">
                <a:solidFill>
                  <a:srgbClr val="0C0C0C"/>
                </a:solidFill>
                <a:latin typeface="Open Sans ExtraBold"/>
                <a:ea typeface="Open Sans ExtraBold"/>
                <a:cs typeface="Open Sans ExtraBold"/>
                <a:sym typeface="Open Sans ExtraBold"/>
              </a:rPr>
              <a:t>Una recente indagine Eurobarometro (2017) avanza preoccupazioni sul fatto che l’utilizzo di robot e dell'intelligenza artificiale porti alla perdita di posti di lavoro</a:t>
            </a:r>
            <a:endParaRPr sz="2000">
              <a:solidFill>
                <a:srgbClr val="0C0C0C"/>
              </a:solidFill>
              <a:latin typeface="Open Sans ExtraBold"/>
              <a:ea typeface="Open Sans ExtraBold"/>
              <a:cs typeface="Open Sans ExtraBold"/>
              <a:sym typeface="Open Sans ExtraBold"/>
            </a:endParaRPr>
          </a:p>
        </p:txBody>
      </p:sp>
      <p:cxnSp>
        <p:nvCxnSpPr>
          <p:cNvPr id="288" name="Google Shape;288;p14"/>
          <p:cNvCxnSpPr/>
          <p:nvPr/>
        </p:nvCxnSpPr>
        <p:spPr>
          <a:xfrm>
            <a:off x="4059935" y="1836869"/>
            <a:ext cx="0" cy="3184263"/>
          </a:xfrm>
          <a:prstGeom prst="straightConnector1">
            <a:avLst/>
          </a:prstGeom>
          <a:noFill/>
          <a:ln w="25400" cap="flat" cmpd="sng">
            <a:solidFill>
              <a:schemeClr val="dk2"/>
            </a:solidFill>
            <a:prstDash val="solid"/>
            <a:miter lim="800000"/>
            <a:headEnd type="none" w="sm" len="sm"/>
            <a:tailEnd type="none" w="sm" len="sm"/>
          </a:ln>
        </p:spPr>
      </p:cxnSp>
      <p:sp>
        <p:nvSpPr>
          <p:cNvPr id="289" name="Google Shape;289;p14"/>
          <p:cNvSpPr txBox="1"/>
          <p:nvPr/>
        </p:nvSpPr>
        <p:spPr>
          <a:xfrm>
            <a:off x="4386966" y="1836869"/>
            <a:ext cx="6605331" cy="460586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Arial"/>
              <a:buNone/>
            </a:pPr>
            <a:r>
              <a:rPr lang="en-US" sz="2200" b="1" i="0" dirty="0">
                <a:solidFill>
                  <a:schemeClr val="dk1"/>
                </a:solidFill>
                <a:latin typeface="Open Sans"/>
                <a:ea typeface="Open Sans"/>
                <a:cs typeface="Open Sans"/>
                <a:sym typeface="Open Sans"/>
              </a:rPr>
              <a:t>Il</a:t>
            </a:r>
            <a:r>
              <a:rPr lang="en-US" sz="2800" b="1" i="0" dirty="0">
                <a:solidFill>
                  <a:srgbClr val="FF7F2A"/>
                </a:solidFill>
                <a:latin typeface="Open Sans"/>
                <a:ea typeface="Open Sans"/>
                <a:cs typeface="Open Sans"/>
                <a:sym typeface="Open Sans"/>
              </a:rPr>
              <a:t> 74% </a:t>
            </a:r>
            <a:r>
              <a:rPr lang="en-US" sz="2200" b="1" i="0" dirty="0" err="1">
                <a:solidFill>
                  <a:schemeClr val="dk1"/>
                </a:solidFill>
                <a:latin typeface="Open Sans"/>
                <a:ea typeface="Open Sans"/>
                <a:cs typeface="Open Sans"/>
                <a:sym typeface="Open Sans"/>
              </a:rPr>
              <a:t>degli</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intervistati</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concorda</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sul</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fatto</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che</a:t>
            </a:r>
            <a:r>
              <a:rPr lang="en-US" sz="2200" b="1" i="0" dirty="0">
                <a:solidFill>
                  <a:schemeClr val="dk1"/>
                </a:solidFill>
                <a:latin typeface="Open Sans"/>
                <a:ea typeface="Open Sans"/>
                <a:cs typeface="Open Sans"/>
                <a:sym typeface="Open Sans"/>
              </a:rPr>
              <a:t> a causa </a:t>
            </a:r>
            <a:r>
              <a:rPr lang="en-US" sz="2200" b="1" i="0" dirty="0" err="1">
                <a:solidFill>
                  <a:schemeClr val="dk1"/>
                </a:solidFill>
                <a:latin typeface="Open Sans"/>
                <a:ea typeface="Open Sans"/>
                <a:cs typeface="Open Sans"/>
                <a:sym typeface="Open Sans"/>
              </a:rPr>
              <a:t>dell'uso</a:t>
            </a:r>
            <a:r>
              <a:rPr lang="en-US" sz="2200" b="1" i="0" dirty="0">
                <a:solidFill>
                  <a:schemeClr val="dk1"/>
                </a:solidFill>
                <a:latin typeface="Open Sans"/>
                <a:ea typeface="Open Sans"/>
                <a:cs typeface="Open Sans"/>
                <a:sym typeface="Open Sans"/>
              </a:rPr>
              <a:t> di robot e </a:t>
            </a:r>
            <a:r>
              <a:rPr lang="en-US" sz="2200" b="1" i="0" dirty="0" err="1">
                <a:solidFill>
                  <a:schemeClr val="dk1"/>
                </a:solidFill>
                <a:latin typeface="Open Sans"/>
                <a:ea typeface="Open Sans"/>
                <a:cs typeface="Open Sans"/>
                <a:sym typeface="Open Sans"/>
              </a:rPr>
              <a:t>dell’intelligenza</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artificiale</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scompariranno</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più</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posti</a:t>
            </a:r>
            <a:r>
              <a:rPr lang="en-US" sz="2200" b="1" i="0" dirty="0">
                <a:solidFill>
                  <a:schemeClr val="dk1"/>
                </a:solidFill>
                <a:latin typeface="Open Sans"/>
                <a:ea typeface="Open Sans"/>
                <a:cs typeface="Open Sans"/>
                <a:sym typeface="Open Sans"/>
              </a:rPr>
              <a:t> di </a:t>
            </a:r>
            <a:r>
              <a:rPr lang="en-US" sz="2200" b="1" i="0" dirty="0" err="1">
                <a:solidFill>
                  <a:schemeClr val="dk1"/>
                </a:solidFill>
                <a:latin typeface="Open Sans"/>
                <a:ea typeface="Open Sans"/>
                <a:cs typeface="Open Sans"/>
                <a:sym typeface="Open Sans"/>
              </a:rPr>
              <a:t>lavoro</a:t>
            </a:r>
            <a:r>
              <a:rPr lang="en-US" sz="2200" b="1" i="0" dirty="0">
                <a:solidFill>
                  <a:schemeClr val="dk1"/>
                </a:solidFill>
                <a:latin typeface="Open Sans"/>
                <a:ea typeface="Open Sans"/>
                <a:cs typeface="Open Sans"/>
                <a:sym typeface="Open Sans"/>
              </a:rPr>
              <a:t> di </a:t>
            </a:r>
            <a:r>
              <a:rPr lang="en-US" sz="2200" b="1" i="0" dirty="0" err="1">
                <a:solidFill>
                  <a:schemeClr val="dk1"/>
                </a:solidFill>
                <a:latin typeface="Open Sans"/>
                <a:ea typeface="Open Sans"/>
                <a:cs typeface="Open Sans"/>
                <a:sym typeface="Open Sans"/>
              </a:rPr>
              <a:t>quanti</a:t>
            </a:r>
            <a:r>
              <a:rPr lang="en-US" sz="2200" b="1" i="0" dirty="0">
                <a:solidFill>
                  <a:schemeClr val="dk1"/>
                </a:solidFill>
                <a:latin typeface="Open Sans"/>
                <a:ea typeface="Open Sans"/>
                <a:cs typeface="Open Sans"/>
                <a:sym typeface="Open Sans"/>
              </a:rPr>
              <a:t> ne </a:t>
            </a:r>
            <a:r>
              <a:rPr lang="en-US" sz="2200" b="1" i="0" dirty="0" err="1">
                <a:solidFill>
                  <a:schemeClr val="dk1"/>
                </a:solidFill>
                <a:latin typeface="Open Sans"/>
                <a:ea typeface="Open Sans"/>
                <a:cs typeface="Open Sans"/>
                <a:sym typeface="Open Sans"/>
              </a:rPr>
              <a:t>verranno</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creati</a:t>
            </a:r>
            <a:r>
              <a:rPr lang="en-US" sz="2200" b="1" i="0" dirty="0">
                <a:solidFill>
                  <a:schemeClr val="dk1"/>
                </a:solidFill>
                <a:latin typeface="Open Sans"/>
                <a:ea typeface="Open Sans"/>
                <a:cs typeface="Open Sans"/>
                <a:sym typeface="Open Sans"/>
              </a:rPr>
              <a:t> di </a:t>
            </a:r>
            <a:r>
              <a:rPr lang="en-US" sz="2200" b="1" i="0" dirty="0" err="1">
                <a:solidFill>
                  <a:schemeClr val="dk1"/>
                </a:solidFill>
                <a:latin typeface="Open Sans"/>
                <a:ea typeface="Open Sans"/>
                <a:cs typeface="Open Sans"/>
                <a:sym typeface="Open Sans"/>
              </a:rPr>
              <a:t>nuovi</a:t>
            </a:r>
            <a:r>
              <a:rPr lang="en-US" sz="2200" b="1" i="0" dirty="0">
                <a:solidFill>
                  <a:schemeClr val="dk1"/>
                </a:solidFill>
                <a:latin typeface="Open Sans"/>
                <a:ea typeface="Open Sans"/>
                <a:cs typeface="Open Sans"/>
                <a:sym typeface="Open Sans"/>
              </a:rPr>
              <a:t> </a:t>
            </a:r>
            <a:endParaRPr dirty="0"/>
          </a:p>
          <a:p>
            <a:pPr marL="0" marR="0" lvl="0" indent="0" algn="l" rtl="0">
              <a:lnSpc>
                <a:spcPct val="90000"/>
              </a:lnSpc>
              <a:spcBef>
                <a:spcPts val="1000"/>
              </a:spcBef>
              <a:spcAft>
                <a:spcPts val="0"/>
              </a:spcAft>
              <a:buClr>
                <a:srgbClr val="595959"/>
              </a:buClr>
              <a:buSzPts val="2200"/>
              <a:buFont typeface="Arial"/>
              <a:buNone/>
            </a:pPr>
            <a:endParaRPr sz="2200" b="1" i="0" dirty="0">
              <a:solidFill>
                <a:schemeClr val="dk1"/>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2200"/>
              <a:buFont typeface="Arial"/>
              <a:buNone/>
            </a:pPr>
            <a:r>
              <a:rPr lang="en-US" sz="2200" b="1" i="0" dirty="0">
                <a:solidFill>
                  <a:schemeClr val="dk1"/>
                </a:solidFill>
                <a:latin typeface="Open Sans"/>
                <a:ea typeface="Open Sans"/>
                <a:cs typeface="Open Sans"/>
                <a:sym typeface="Open Sans"/>
              </a:rPr>
              <a:t>Il </a:t>
            </a:r>
            <a:r>
              <a:rPr lang="en-US" sz="2800" b="1" i="0" dirty="0">
                <a:solidFill>
                  <a:srgbClr val="FF7F2A"/>
                </a:solidFill>
                <a:latin typeface="Open Sans"/>
                <a:ea typeface="Open Sans"/>
                <a:cs typeface="Open Sans"/>
                <a:sym typeface="Open Sans"/>
              </a:rPr>
              <a:t>72% </a:t>
            </a:r>
            <a:r>
              <a:rPr lang="en-US" sz="2200" b="1" i="0" dirty="0" err="1">
                <a:solidFill>
                  <a:schemeClr val="dk1"/>
                </a:solidFill>
                <a:latin typeface="Open Sans"/>
                <a:ea typeface="Open Sans"/>
                <a:cs typeface="Open Sans"/>
                <a:sym typeface="Open Sans"/>
              </a:rPr>
              <a:t>concorda</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che</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i</a:t>
            </a:r>
            <a:r>
              <a:rPr lang="en-US" sz="2200" b="1" i="0" dirty="0">
                <a:solidFill>
                  <a:schemeClr val="dk1"/>
                </a:solidFill>
                <a:latin typeface="Open Sans"/>
                <a:ea typeface="Open Sans"/>
                <a:cs typeface="Open Sans"/>
                <a:sym typeface="Open Sans"/>
              </a:rPr>
              <a:t> robot e </a:t>
            </a:r>
            <a:r>
              <a:rPr lang="en-US" sz="2200" b="1" i="0" dirty="0" err="1">
                <a:solidFill>
                  <a:schemeClr val="dk1"/>
                </a:solidFill>
                <a:latin typeface="Open Sans"/>
                <a:ea typeface="Open Sans"/>
                <a:cs typeface="Open Sans"/>
                <a:sym typeface="Open Sans"/>
              </a:rPr>
              <a:t>l'intelligenza</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artificiale</a:t>
            </a:r>
            <a:r>
              <a:rPr lang="en-US" sz="2200" b="1" i="0" dirty="0">
                <a:solidFill>
                  <a:schemeClr val="dk1"/>
                </a:solidFill>
                <a:latin typeface="Open Sans"/>
                <a:ea typeface="Open Sans"/>
                <a:cs typeface="Open Sans"/>
                <a:sym typeface="Open Sans"/>
              </a:rPr>
              <a:t> </a:t>
            </a:r>
            <a:r>
              <a:rPr lang="en-US" sz="2200" b="1" i="0" dirty="0" err="1">
                <a:solidFill>
                  <a:schemeClr val="dk1"/>
                </a:solidFill>
                <a:latin typeface="Open Sans"/>
                <a:ea typeface="Open Sans"/>
                <a:cs typeface="Open Sans"/>
                <a:sym typeface="Open Sans"/>
              </a:rPr>
              <a:t>rubano</a:t>
            </a:r>
            <a:r>
              <a:rPr lang="en-US" sz="2200" b="1" i="0" dirty="0">
                <a:solidFill>
                  <a:schemeClr val="dk1"/>
                </a:solidFill>
                <a:latin typeface="Open Sans"/>
                <a:ea typeface="Open Sans"/>
                <a:cs typeface="Open Sans"/>
                <a:sym typeface="Open Sans"/>
              </a:rPr>
              <a:t> il </a:t>
            </a:r>
            <a:r>
              <a:rPr lang="en-US" sz="2200" b="1" i="0" dirty="0" err="1">
                <a:solidFill>
                  <a:schemeClr val="dk1"/>
                </a:solidFill>
                <a:latin typeface="Open Sans"/>
                <a:ea typeface="Open Sans"/>
                <a:cs typeface="Open Sans"/>
                <a:sym typeface="Open Sans"/>
              </a:rPr>
              <a:t>lavoro</a:t>
            </a:r>
            <a:r>
              <a:rPr lang="en-US" sz="2200" b="1" i="0" dirty="0">
                <a:solidFill>
                  <a:schemeClr val="dk1"/>
                </a:solidFill>
                <a:latin typeface="Open Sans"/>
                <a:ea typeface="Open Sans"/>
                <a:cs typeface="Open Sans"/>
                <a:sym typeface="Open Sans"/>
              </a:rPr>
              <a:t> alle </a:t>
            </a:r>
            <a:r>
              <a:rPr lang="en-US" sz="2200" b="1" i="0" dirty="0" err="1">
                <a:solidFill>
                  <a:schemeClr val="dk1"/>
                </a:solidFill>
                <a:latin typeface="Open Sans"/>
                <a:ea typeface="Open Sans"/>
                <a:cs typeface="Open Sans"/>
                <a:sym typeface="Open Sans"/>
              </a:rPr>
              <a:t>persone</a:t>
            </a:r>
            <a:endParaRPr dirty="0"/>
          </a:p>
          <a:p>
            <a:pPr marL="0" marR="0" lvl="0" indent="0" algn="l" rtl="0">
              <a:lnSpc>
                <a:spcPct val="90000"/>
              </a:lnSpc>
              <a:spcBef>
                <a:spcPts val="1000"/>
              </a:spcBef>
              <a:spcAft>
                <a:spcPts val="0"/>
              </a:spcAft>
              <a:buClr>
                <a:srgbClr val="595959"/>
              </a:buClr>
              <a:buSzPts val="2200"/>
              <a:buFont typeface="Arial"/>
              <a:buNone/>
            </a:pPr>
            <a:endParaRPr sz="2200" b="1" i="0" dirty="0">
              <a:solidFill>
                <a:schemeClr val="dk1"/>
              </a:solidFill>
              <a:latin typeface="Open Sans"/>
              <a:ea typeface="Open Sans"/>
              <a:cs typeface="Open Sans"/>
              <a:sym typeface="Open Sans"/>
            </a:endParaRPr>
          </a:p>
          <a:p>
            <a:pPr marL="0" marR="0" lvl="0" indent="0" algn="l" rtl="0">
              <a:lnSpc>
                <a:spcPct val="90000"/>
              </a:lnSpc>
              <a:spcBef>
                <a:spcPts val="1000"/>
              </a:spcBef>
              <a:spcAft>
                <a:spcPts val="0"/>
              </a:spcAft>
              <a:buClr>
                <a:srgbClr val="595959"/>
              </a:buClr>
              <a:buSzPts val="2200"/>
              <a:buFont typeface="Arial"/>
              <a:buNone/>
            </a:pPr>
            <a:endParaRPr sz="2200" b="1" i="0" dirty="0">
              <a:solidFill>
                <a:schemeClr val="dk1"/>
              </a:solidFill>
              <a:latin typeface="Open Sans"/>
              <a:ea typeface="Open Sans"/>
              <a:cs typeface="Open Sans"/>
              <a:sym typeface="Open Sans"/>
            </a:endParaRPr>
          </a:p>
        </p:txBody>
      </p:sp>
      <p:sp>
        <p:nvSpPr>
          <p:cNvPr id="290" name="Google Shape;290;p14"/>
          <p:cNvSpPr/>
          <p:nvPr/>
        </p:nvSpPr>
        <p:spPr>
          <a:xfrm>
            <a:off x="4424170" y="5298715"/>
            <a:ext cx="4127500" cy="147637"/>
          </a:xfrm>
          <a:prstGeom prst="rect">
            <a:avLst/>
          </a:prstGeom>
          <a:solidFill>
            <a:srgbClr val="FFE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91" name="Google Shape;291;p14"/>
          <p:cNvSpPr/>
          <p:nvPr/>
        </p:nvSpPr>
        <p:spPr>
          <a:xfrm>
            <a:off x="4424170" y="5298715"/>
            <a:ext cx="3132569" cy="147637"/>
          </a:xfrm>
          <a:prstGeom prst="rect">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7F2A"/>
              </a:solidFill>
              <a:latin typeface="Open Sans Light"/>
              <a:ea typeface="Open Sans Light"/>
              <a:cs typeface="Open Sans Light"/>
              <a:sym typeface="Open Sans Light"/>
            </a:endParaRPr>
          </a:p>
        </p:txBody>
      </p:sp>
      <p:sp>
        <p:nvSpPr>
          <p:cNvPr id="292" name="Google Shape;292;p14"/>
          <p:cNvSpPr/>
          <p:nvPr/>
        </p:nvSpPr>
        <p:spPr>
          <a:xfrm>
            <a:off x="4386966" y="3992165"/>
            <a:ext cx="4127500" cy="147637"/>
          </a:xfrm>
          <a:prstGeom prst="rect">
            <a:avLst/>
          </a:prstGeom>
          <a:solidFill>
            <a:srgbClr val="FFE5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93" name="Google Shape;293;p14"/>
          <p:cNvSpPr/>
          <p:nvPr/>
        </p:nvSpPr>
        <p:spPr>
          <a:xfrm>
            <a:off x="4386966" y="3992164"/>
            <a:ext cx="3247410" cy="147638"/>
          </a:xfrm>
          <a:prstGeom prst="rect">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7F2A"/>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Open Sans ExtraBold"/>
              <a:buNone/>
            </a:pPr>
            <a:r>
              <a:rPr lang="en-US">
                <a:solidFill>
                  <a:schemeClr val="lt1"/>
                </a:solidFill>
              </a:rPr>
              <a:t>The two volumes</a:t>
            </a:r>
            <a:endParaRPr/>
          </a:p>
        </p:txBody>
      </p:sp>
      <p:grpSp>
        <p:nvGrpSpPr>
          <p:cNvPr id="300" name="Google Shape;300;p15"/>
          <p:cNvGrpSpPr/>
          <p:nvPr/>
        </p:nvGrpSpPr>
        <p:grpSpPr>
          <a:xfrm>
            <a:off x="672923" y="1947168"/>
            <a:ext cx="11146542" cy="3622419"/>
            <a:chOff x="0" y="389301"/>
            <a:chExt cx="11146542" cy="3622419"/>
          </a:xfrm>
        </p:grpSpPr>
        <p:cxnSp>
          <p:nvCxnSpPr>
            <p:cNvPr id="301" name="Google Shape;301;p15"/>
            <p:cNvCxnSpPr/>
            <p:nvPr/>
          </p:nvCxnSpPr>
          <p:spPr>
            <a:xfrm>
              <a:off x="0" y="2228734"/>
              <a:ext cx="11146542" cy="0"/>
            </a:xfrm>
            <a:prstGeom prst="straightConnector1">
              <a:avLst/>
            </a:prstGeom>
            <a:solidFill>
              <a:srgbClr val="FFE7CE">
                <a:alpha val="89803"/>
              </a:srgbClr>
            </a:solidFill>
            <a:ln w="19050" cap="rnd" cmpd="sng">
              <a:solidFill>
                <a:schemeClr val="accent2"/>
              </a:solidFill>
              <a:prstDash val="solid"/>
              <a:miter lim="800000"/>
              <a:headEnd type="none" w="sm" len="sm"/>
              <a:tailEnd type="triangle" w="lg" len="lg"/>
            </a:ln>
          </p:spPr>
        </p:cxnSp>
        <p:sp>
          <p:nvSpPr>
            <p:cNvPr id="302" name="Google Shape;302;p15"/>
            <p:cNvSpPr/>
            <p:nvPr/>
          </p:nvSpPr>
          <p:spPr>
            <a:xfrm rot="8100000">
              <a:off x="77415" y="513636"/>
              <a:ext cx="327798" cy="327798"/>
            </a:xfrm>
            <a:prstGeom prst="teardrop">
              <a:avLst>
                <a:gd name="adj" fmla="val 115000"/>
              </a:avLst>
            </a:prstGeom>
            <a:solidFill>
              <a:schemeClr val="lt1"/>
            </a:solidFill>
            <a:ln w="12700" cap="flat" cmpd="sng">
              <a:solidFill>
                <a:srgbClr val="E3A9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113830" y="550051"/>
              <a:ext cx="254967" cy="254967"/>
            </a:xfrm>
            <a:prstGeom prst="ellipse">
              <a:avLst/>
            </a:prstGeom>
            <a:solidFill>
              <a:srgbClr val="FFE7CE">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530009" y="852878"/>
              <a:ext cx="4626567" cy="13194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txBox="1"/>
            <p:nvPr/>
          </p:nvSpPr>
          <p:spPr>
            <a:xfrm>
              <a:off x="530009" y="852878"/>
              <a:ext cx="4626567" cy="1319410"/>
            </a:xfrm>
            <a:prstGeom prst="rect">
              <a:avLst/>
            </a:prstGeom>
            <a:noFill/>
            <a:ln>
              <a:noFill/>
            </a:ln>
          </p:spPr>
          <p:txBody>
            <a:bodyPr spcFirstLastPara="1" wrap="square" lIns="0" tIns="101600" rIns="101600" bIns="152400" anchor="t" anchorCtr="0">
              <a:noAutofit/>
            </a:bodyPr>
            <a:lstStyle/>
            <a:p>
              <a:pPr marL="0" marR="0" lvl="0" indent="0" algn="l" rtl="0">
                <a:lnSpc>
                  <a:spcPct val="90000"/>
                </a:lnSpc>
                <a:spcBef>
                  <a:spcPts val="0"/>
                </a:spcBef>
                <a:spcAft>
                  <a:spcPts val="0"/>
                </a:spcAft>
                <a:buClr>
                  <a:schemeClr val="dk1"/>
                </a:buClr>
                <a:buSzPts val="1600"/>
                <a:buFont typeface="Open Sans Light"/>
                <a:buNone/>
              </a:pPr>
              <a:r>
                <a:rPr lang="en-US" sz="1600">
                  <a:solidFill>
                    <a:schemeClr val="dk1"/>
                  </a:solidFill>
                  <a:latin typeface="Open Sans Light"/>
                  <a:ea typeface="Open Sans Light"/>
                  <a:cs typeface="Open Sans Light"/>
                  <a:sym typeface="Open Sans Light"/>
                </a:rPr>
                <a:t>Il 47% delle persone impiegate negli Stati Uniti sta attualmente svolgendo lavori che potrebbero essere eseguiti da computer e algoritmi entro i prossimi 10-20 anni.</a:t>
              </a:r>
              <a:endParaRPr sz="1600">
                <a:solidFill>
                  <a:schemeClr val="dk1"/>
                </a:solidFill>
                <a:latin typeface="Open Sans Light"/>
                <a:ea typeface="Open Sans Light"/>
                <a:cs typeface="Open Sans Light"/>
                <a:sym typeface="Open Sans Light"/>
              </a:endParaRPr>
            </a:p>
          </p:txBody>
        </p:sp>
        <p:sp>
          <p:nvSpPr>
            <p:cNvPr id="306" name="Google Shape;306;p15"/>
            <p:cNvSpPr/>
            <p:nvPr/>
          </p:nvSpPr>
          <p:spPr>
            <a:xfrm>
              <a:off x="530009" y="389301"/>
              <a:ext cx="4626567" cy="4635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txBox="1"/>
            <p:nvPr/>
          </p:nvSpPr>
          <p:spPr>
            <a:xfrm>
              <a:off x="530009" y="389301"/>
              <a:ext cx="4626567" cy="463576"/>
            </a:xfrm>
            <a:prstGeom prst="rect">
              <a:avLst/>
            </a:prstGeom>
            <a:noFill/>
            <a:ln>
              <a:noFill/>
            </a:ln>
          </p:spPr>
          <p:txBody>
            <a:bodyPr spcFirstLastPara="1" wrap="square" lIns="0" tIns="0" rIns="101600" bIns="0" anchor="ctr" anchorCtr="0">
              <a:noAutofit/>
            </a:bodyPr>
            <a:lstStyle/>
            <a:p>
              <a:pPr marL="0" marR="0" lvl="0" indent="0" algn="l" rtl="0">
                <a:lnSpc>
                  <a:spcPct val="90000"/>
                </a:lnSpc>
                <a:spcBef>
                  <a:spcPts val="0"/>
                </a:spcBef>
                <a:spcAft>
                  <a:spcPts val="0"/>
                </a:spcAft>
                <a:buClr>
                  <a:schemeClr val="dk1"/>
                </a:buClr>
                <a:buSzPts val="1600"/>
                <a:buFont typeface="Open Sans Light"/>
                <a:buNone/>
              </a:pPr>
              <a:r>
                <a:rPr lang="en-US" sz="1600" b="1">
                  <a:solidFill>
                    <a:schemeClr val="dk1"/>
                  </a:solidFill>
                  <a:latin typeface="Open Sans Light"/>
                  <a:ea typeface="Open Sans Light"/>
                  <a:cs typeface="Open Sans Light"/>
                  <a:sym typeface="Open Sans Light"/>
                </a:rPr>
                <a:t>2013</a:t>
              </a:r>
              <a:endParaRPr/>
            </a:p>
            <a:p>
              <a:pPr marL="0" marR="0" lvl="0" indent="0" algn="l" rtl="0">
                <a:lnSpc>
                  <a:spcPct val="90000"/>
                </a:lnSpc>
                <a:spcBef>
                  <a:spcPts val="560"/>
                </a:spcBef>
                <a:spcAft>
                  <a:spcPts val="0"/>
                </a:spcAft>
                <a:buClr>
                  <a:schemeClr val="dk1"/>
                </a:buClr>
                <a:buSzPts val="1600"/>
                <a:buFont typeface="Open Sans Light"/>
                <a:buNone/>
              </a:pPr>
              <a:r>
                <a:rPr lang="en-US" sz="1600" b="1" i="1">
                  <a:solidFill>
                    <a:schemeClr val="dk1"/>
                  </a:solidFill>
                  <a:latin typeface="Open Sans Light"/>
                  <a:ea typeface="Open Sans Light"/>
                  <a:cs typeface="Open Sans Light"/>
                  <a:sym typeface="Open Sans Light"/>
                </a:rPr>
                <a:t>Frey and Osborne</a:t>
              </a:r>
              <a:endParaRPr/>
            </a:p>
          </p:txBody>
        </p:sp>
        <p:cxnSp>
          <p:nvCxnSpPr>
            <p:cNvPr id="308" name="Google Shape;308;p15"/>
            <p:cNvCxnSpPr/>
            <p:nvPr/>
          </p:nvCxnSpPr>
          <p:spPr>
            <a:xfrm>
              <a:off x="241314" y="909323"/>
              <a:ext cx="0" cy="1319410"/>
            </a:xfrm>
            <a:prstGeom prst="straightConnector1">
              <a:avLst/>
            </a:prstGeom>
            <a:noFill/>
            <a:ln w="9525" cap="flat" cmpd="sng">
              <a:solidFill>
                <a:schemeClr val="accent2"/>
              </a:solidFill>
              <a:prstDash val="solid"/>
              <a:miter lim="800000"/>
              <a:headEnd type="none" w="sm" len="sm"/>
              <a:tailEnd type="none" w="sm" len="sm"/>
            </a:ln>
          </p:spPr>
        </p:cxnSp>
        <p:sp>
          <p:nvSpPr>
            <p:cNvPr id="309" name="Google Shape;309;p15"/>
            <p:cNvSpPr/>
            <p:nvPr/>
          </p:nvSpPr>
          <p:spPr>
            <a:xfrm>
              <a:off x="199592" y="2187012"/>
              <a:ext cx="83443" cy="83443"/>
            </a:xfrm>
            <a:prstGeom prst="ellipse">
              <a:avLst/>
            </a:prstGeom>
            <a:solidFill>
              <a:schemeClr val="lt1"/>
            </a:solidFill>
            <a:ln w="19050" cap="flat" cmpd="sng">
              <a:solidFill>
                <a:srgbClr val="E3A9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2700000">
              <a:off x="2854071" y="3616033"/>
              <a:ext cx="327798" cy="327798"/>
            </a:xfrm>
            <a:prstGeom prst="teardrop">
              <a:avLst>
                <a:gd name="adj" fmla="val 115000"/>
              </a:avLst>
            </a:prstGeom>
            <a:solidFill>
              <a:schemeClr val="lt1"/>
            </a:solidFill>
            <a:ln w="12700" cap="flat" cmpd="sng">
              <a:solidFill>
                <a:srgbClr val="E3A9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2890487" y="3652449"/>
              <a:ext cx="254967" cy="254967"/>
            </a:xfrm>
            <a:prstGeom prst="ellipse">
              <a:avLst/>
            </a:prstGeom>
            <a:solidFill>
              <a:srgbClr val="FFE7CE">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3249759" y="2228734"/>
              <a:ext cx="4626567" cy="13194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txBox="1"/>
            <p:nvPr/>
          </p:nvSpPr>
          <p:spPr>
            <a:xfrm>
              <a:off x="3249759" y="2228734"/>
              <a:ext cx="4626567" cy="1319410"/>
            </a:xfrm>
            <a:prstGeom prst="rect">
              <a:avLst/>
            </a:prstGeom>
            <a:noFill/>
            <a:ln>
              <a:noFill/>
            </a:ln>
          </p:spPr>
          <p:txBody>
            <a:bodyPr spcFirstLastPara="1" wrap="square" lIns="0" tIns="152400" rIns="0" bIns="101600" anchor="b" anchorCtr="0">
              <a:noAutofit/>
            </a:bodyPr>
            <a:lstStyle/>
            <a:p>
              <a:pPr marL="0" marR="0" lvl="0" indent="0" algn="l" rtl="0">
                <a:lnSpc>
                  <a:spcPct val="90000"/>
                </a:lnSpc>
                <a:spcBef>
                  <a:spcPts val="0"/>
                </a:spcBef>
                <a:spcAft>
                  <a:spcPts val="0"/>
                </a:spcAft>
                <a:buClr>
                  <a:schemeClr val="dk1"/>
                </a:buClr>
                <a:buSzPts val="1600"/>
                <a:buFont typeface="Open Sans Light"/>
                <a:buNone/>
              </a:pPr>
              <a:r>
                <a:rPr lang="en-US" sz="1600">
                  <a:solidFill>
                    <a:schemeClr val="dk1"/>
                  </a:solidFill>
                  <a:latin typeface="Open Sans Light"/>
                  <a:ea typeface="Open Sans Light"/>
                  <a:cs typeface="Open Sans Light"/>
                  <a:sym typeface="Open Sans Light"/>
                </a:rPr>
                <a:t>Per l'Europa, nel suo insieme, la quota di posti di lavoro suscettibili di automazione varia tra il 45% e oltre il 60%.</a:t>
              </a:r>
              <a:endParaRPr sz="1600">
                <a:solidFill>
                  <a:schemeClr val="dk1"/>
                </a:solidFill>
                <a:latin typeface="Open Sans Light"/>
                <a:ea typeface="Open Sans Light"/>
                <a:cs typeface="Open Sans Light"/>
                <a:sym typeface="Open Sans Light"/>
              </a:endParaRPr>
            </a:p>
          </p:txBody>
        </p:sp>
        <p:sp>
          <p:nvSpPr>
            <p:cNvPr id="314" name="Google Shape;314;p15"/>
            <p:cNvSpPr/>
            <p:nvPr/>
          </p:nvSpPr>
          <p:spPr>
            <a:xfrm>
              <a:off x="3249759" y="3548144"/>
              <a:ext cx="4626567" cy="4635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txBox="1"/>
            <p:nvPr/>
          </p:nvSpPr>
          <p:spPr>
            <a:xfrm>
              <a:off x="3249759" y="3548144"/>
              <a:ext cx="4626567" cy="463576"/>
            </a:xfrm>
            <a:prstGeom prst="rect">
              <a:avLst/>
            </a:prstGeom>
            <a:noFill/>
            <a:ln>
              <a:noFill/>
            </a:ln>
          </p:spPr>
          <p:txBody>
            <a:bodyPr spcFirstLastPara="1" wrap="square" lIns="0" tIns="0" rIns="101600" bIns="0" anchor="ctr" anchorCtr="0">
              <a:noAutofit/>
            </a:bodyPr>
            <a:lstStyle/>
            <a:p>
              <a:pPr marL="0" marR="0" lvl="0" indent="0" algn="l" rtl="0">
                <a:lnSpc>
                  <a:spcPct val="90000"/>
                </a:lnSpc>
                <a:spcBef>
                  <a:spcPts val="0"/>
                </a:spcBef>
                <a:spcAft>
                  <a:spcPts val="0"/>
                </a:spcAft>
                <a:buClr>
                  <a:schemeClr val="dk1"/>
                </a:buClr>
                <a:buSzPts val="1600"/>
                <a:buFont typeface="Open Sans Light"/>
                <a:buNone/>
              </a:pPr>
              <a:r>
                <a:rPr lang="en-US" sz="1600" b="1" i="1">
                  <a:solidFill>
                    <a:schemeClr val="dk1"/>
                  </a:solidFill>
                  <a:latin typeface="Open Sans Light"/>
                  <a:ea typeface="Open Sans Light"/>
                  <a:cs typeface="Open Sans Light"/>
                  <a:sym typeface="Open Sans Light"/>
                </a:rPr>
                <a:t>Bowles</a:t>
              </a:r>
              <a:endParaRPr sz="1600" i="1">
                <a:solidFill>
                  <a:schemeClr val="dk1"/>
                </a:solidFill>
                <a:latin typeface="Open Sans Light"/>
                <a:ea typeface="Open Sans Light"/>
                <a:cs typeface="Open Sans Light"/>
                <a:sym typeface="Open Sans Light"/>
              </a:endParaRPr>
            </a:p>
            <a:p>
              <a:pPr marL="0" marR="0" lvl="0" indent="0" algn="l" rtl="0">
                <a:lnSpc>
                  <a:spcPct val="90000"/>
                </a:lnSpc>
                <a:spcBef>
                  <a:spcPts val="560"/>
                </a:spcBef>
                <a:spcAft>
                  <a:spcPts val="0"/>
                </a:spcAft>
                <a:buClr>
                  <a:schemeClr val="dk1"/>
                </a:buClr>
                <a:buSzPts val="1600"/>
                <a:buFont typeface="Open Sans Light"/>
                <a:buNone/>
              </a:pPr>
              <a:r>
                <a:rPr lang="en-US" sz="1600" b="1">
                  <a:solidFill>
                    <a:schemeClr val="dk1"/>
                  </a:solidFill>
                  <a:latin typeface="Open Sans Light"/>
                  <a:ea typeface="Open Sans Light"/>
                  <a:cs typeface="Open Sans Light"/>
                  <a:sym typeface="Open Sans Light"/>
                </a:rPr>
                <a:t>2014</a:t>
              </a:r>
              <a:endParaRPr/>
            </a:p>
          </p:txBody>
        </p:sp>
        <p:cxnSp>
          <p:nvCxnSpPr>
            <p:cNvPr id="316" name="Google Shape;316;p15"/>
            <p:cNvCxnSpPr/>
            <p:nvPr/>
          </p:nvCxnSpPr>
          <p:spPr>
            <a:xfrm>
              <a:off x="3017970" y="2228734"/>
              <a:ext cx="0" cy="1319410"/>
            </a:xfrm>
            <a:prstGeom prst="straightConnector1">
              <a:avLst/>
            </a:prstGeom>
            <a:noFill/>
            <a:ln w="9525" cap="flat" cmpd="sng">
              <a:solidFill>
                <a:schemeClr val="accent2"/>
              </a:solidFill>
              <a:prstDash val="solid"/>
              <a:miter lim="800000"/>
              <a:headEnd type="none" w="sm" len="sm"/>
              <a:tailEnd type="none" w="sm" len="sm"/>
            </a:ln>
          </p:spPr>
        </p:cxnSp>
        <p:sp>
          <p:nvSpPr>
            <p:cNvPr id="317" name="Google Shape;317;p15"/>
            <p:cNvSpPr/>
            <p:nvPr/>
          </p:nvSpPr>
          <p:spPr>
            <a:xfrm>
              <a:off x="2976249" y="2187012"/>
              <a:ext cx="83443" cy="83443"/>
            </a:xfrm>
            <a:prstGeom prst="ellipse">
              <a:avLst/>
            </a:prstGeom>
            <a:solidFill>
              <a:schemeClr val="lt1"/>
            </a:solidFill>
            <a:ln w="19050" cap="flat" cmpd="sng">
              <a:solidFill>
                <a:srgbClr val="E3A9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rot="8100000">
              <a:off x="6080263" y="562134"/>
              <a:ext cx="327798" cy="327798"/>
            </a:xfrm>
            <a:prstGeom prst="teardrop">
              <a:avLst>
                <a:gd name="adj" fmla="val 115000"/>
              </a:avLst>
            </a:prstGeom>
            <a:solidFill>
              <a:schemeClr val="lt1"/>
            </a:solidFill>
            <a:ln w="12700" cap="flat" cmpd="sng">
              <a:solidFill>
                <a:srgbClr val="E3A9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6116679" y="598549"/>
              <a:ext cx="254967" cy="254967"/>
            </a:xfrm>
            <a:prstGeom prst="ellipse">
              <a:avLst/>
            </a:prstGeom>
            <a:solidFill>
              <a:srgbClr val="FFE7CE">
                <a:alpha val="89803"/>
              </a:srgb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6545606" y="418610"/>
              <a:ext cx="4600936" cy="2894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6545606" y="465714"/>
              <a:ext cx="4600936" cy="10168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txBox="1"/>
            <p:nvPr/>
          </p:nvSpPr>
          <p:spPr>
            <a:xfrm>
              <a:off x="6545606" y="465714"/>
              <a:ext cx="4600936" cy="1016813"/>
            </a:xfrm>
            <a:prstGeom prst="rect">
              <a:avLst/>
            </a:prstGeom>
            <a:noFill/>
            <a:ln>
              <a:noFill/>
            </a:ln>
          </p:spPr>
          <p:txBody>
            <a:bodyPr spcFirstLastPara="1" wrap="square" lIns="0" tIns="0" rIns="101600" bIns="0" anchor="ctr" anchorCtr="0">
              <a:noAutofit/>
            </a:bodyPr>
            <a:lstStyle/>
            <a:p>
              <a:pPr marL="0" marR="0" lvl="0" indent="0" algn="l" rtl="0">
                <a:lnSpc>
                  <a:spcPct val="90000"/>
                </a:lnSpc>
                <a:spcBef>
                  <a:spcPts val="0"/>
                </a:spcBef>
                <a:spcAft>
                  <a:spcPts val="0"/>
                </a:spcAft>
                <a:buClr>
                  <a:schemeClr val="dk1"/>
                </a:buClr>
                <a:buSzPts val="1600"/>
                <a:buFont typeface="Open Sans Light"/>
                <a:buNone/>
              </a:pPr>
              <a:r>
                <a:rPr lang="en-US" sz="1600" b="1">
                  <a:solidFill>
                    <a:schemeClr val="dk1"/>
                  </a:solidFill>
                  <a:latin typeface="Open Sans Light"/>
                  <a:ea typeface="Open Sans Light"/>
                  <a:cs typeface="Open Sans Light"/>
                  <a:sym typeface="Open Sans Light"/>
                </a:rPr>
                <a:t>2016</a:t>
              </a:r>
              <a:endParaRPr/>
            </a:p>
            <a:p>
              <a:pPr marL="0" marR="0" lvl="0" indent="0" algn="l" rtl="0">
                <a:lnSpc>
                  <a:spcPct val="90000"/>
                </a:lnSpc>
                <a:spcBef>
                  <a:spcPts val="560"/>
                </a:spcBef>
                <a:spcAft>
                  <a:spcPts val="0"/>
                </a:spcAft>
                <a:buClr>
                  <a:schemeClr val="dk1"/>
                </a:buClr>
                <a:buSzPts val="1600"/>
                <a:buFont typeface="Open Sans Light"/>
                <a:buNone/>
              </a:pPr>
              <a:r>
                <a:rPr lang="en-US" sz="1600" b="1" i="1">
                  <a:solidFill>
                    <a:schemeClr val="dk1"/>
                  </a:solidFill>
                  <a:latin typeface="Open Sans Light"/>
                  <a:ea typeface="Open Sans Light"/>
                  <a:cs typeface="Open Sans Light"/>
                  <a:sym typeface="Open Sans Light"/>
                </a:rPr>
                <a:t>Arntz, Gregory and Zierahn</a:t>
              </a:r>
              <a:endParaRPr sz="1600" i="1">
                <a:solidFill>
                  <a:schemeClr val="dk1"/>
                </a:solidFill>
                <a:latin typeface="Open Sans Light"/>
                <a:ea typeface="Open Sans Light"/>
                <a:cs typeface="Open Sans Light"/>
                <a:sym typeface="Open Sans Light"/>
              </a:endParaRPr>
            </a:p>
            <a:p>
              <a:pPr marL="0" marR="0" lvl="0" indent="0" algn="l" rtl="0">
                <a:lnSpc>
                  <a:spcPct val="90000"/>
                </a:lnSpc>
                <a:spcBef>
                  <a:spcPts val="560"/>
                </a:spcBef>
                <a:spcAft>
                  <a:spcPts val="0"/>
                </a:spcAft>
                <a:buClr>
                  <a:schemeClr val="dk1"/>
                </a:buClr>
                <a:buSzPts val="1600"/>
                <a:buFont typeface="Open Sans Light"/>
                <a:buNone/>
              </a:pPr>
              <a:r>
                <a:rPr lang="en-US" sz="1600">
                  <a:solidFill>
                    <a:schemeClr val="dk1"/>
                  </a:solidFill>
                  <a:latin typeface="Open Sans Light"/>
                  <a:ea typeface="Open Sans Light"/>
                  <a:cs typeface="Open Sans Light"/>
                  <a:sym typeface="Open Sans Light"/>
                </a:rPr>
                <a:t>In media tra i paesi OCSE, il 9% dei posti di lavoro affronta un alto rischio di automazione, mentre per un altro 25% dei posti di lavoro tra il 50% e il 70% dei compiti potrebbe cambiare in modo significativo a causa dell'automazione.</a:t>
              </a:r>
              <a:endParaRPr sz="1600" i="1">
                <a:solidFill>
                  <a:schemeClr val="dk1"/>
                </a:solidFill>
                <a:latin typeface="Open Sans Light"/>
                <a:ea typeface="Open Sans Light"/>
                <a:cs typeface="Open Sans Light"/>
                <a:sym typeface="Open Sans Light"/>
              </a:endParaRPr>
            </a:p>
          </p:txBody>
        </p:sp>
        <p:cxnSp>
          <p:nvCxnSpPr>
            <p:cNvPr id="323" name="Google Shape;323;p15"/>
            <p:cNvCxnSpPr/>
            <p:nvPr/>
          </p:nvCxnSpPr>
          <p:spPr>
            <a:xfrm>
              <a:off x="6244570" y="961904"/>
              <a:ext cx="0" cy="1226299"/>
            </a:xfrm>
            <a:prstGeom prst="straightConnector1">
              <a:avLst/>
            </a:prstGeom>
            <a:noFill/>
            <a:ln w="9525" cap="flat" cmpd="sng">
              <a:solidFill>
                <a:schemeClr val="accent2"/>
              </a:solidFill>
              <a:prstDash val="solid"/>
              <a:miter lim="800000"/>
              <a:headEnd type="none" w="sm" len="sm"/>
              <a:tailEnd type="none" w="sm" len="sm"/>
            </a:ln>
          </p:spPr>
        </p:cxnSp>
        <p:sp>
          <p:nvSpPr>
            <p:cNvPr id="324" name="Google Shape;324;p15"/>
            <p:cNvSpPr/>
            <p:nvPr/>
          </p:nvSpPr>
          <p:spPr>
            <a:xfrm flipH="1">
              <a:off x="6221625" y="2195981"/>
              <a:ext cx="45890" cy="77555"/>
            </a:xfrm>
            <a:prstGeom prst="ellipse">
              <a:avLst/>
            </a:prstGeom>
            <a:solidFill>
              <a:schemeClr val="lt1"/>
            </a:solidFill>
            <a:ln w="19050" cap="flat" cmpd="sng">
              <a:solidFill>
                <a:srgbClr val="E3A9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326" name="Google Shape;326;p15"/>
          <p:cNvSpPr txBox="1"/>
          <p:nvPr/>
        </p:nvSpPr>
        <p:spPr>
          <a:xfrm>
            <a:off x="771299" y="656338"/>
            <a:ext cx="10515600" cy="678815"/>
          </a:xfrm>
          <a:prstGeom prst="rect">
            <a:avLst/>
          </a:prstGeom>
          <a:noFill/>
          <a:ln>
            <a:noFill/>
          </a:ln>
        </p:spPr>
        <p:txBody>
          <a:bodyPr spcFirstLastPara="1" wrap="square" lIns="91425" tIns="45700" rIns="91425" bIns="45700" anchor="b" anchorCtr="0">
            <a:normAutofit fontScale="75000" lnSpcReduction="20000"/>
          </a:bodyPr>
          <a:lstStyle/>
          <a:p>
            <a:pPr marL="0" marR="0" lvl="0" indent="0" algn="l" rtl="0">
              <a:lnSpc>
                <a:spcPct val="90000"/>
              </a:lnSpc>
              <a:spcBef>
                <a:spcPts val="0"/>
              </a:spcBef>
              <a:spcAft>
                <a:spcPts val="0"/>
              </a:spcAft>
              <a:buClr>
                <a:schemeClr val="dk1"/>
              </a:buClr>
              <a:buSzPct val="100000"/>
              <a:buFont typeface="Open Sans ExtraBold"/>
              <a:buNone/>
            </a:pPr>
            <a:r>
              <a:rPr lang="en-US" sz="4400">
                <a:solidFill>
                  <a:schemeClr val="dk1"/>
                </a:solidFill>
                <a:latin typeface="Open Sans ExtraBold"/>
                <a:ea typeface="Open Sans ExtraBold"/>
                <a:cs typeface="Open Sans ExtraBold"/>
                <a:sym typeface="Open Sans ExtraBold"/>
              </a:rPr>
              <a:t>Tuttavia, i risultati della ricerca sono disparati</a:t>
            </a:r>
            <a:endParaRPr sz="4400">
              <a:solidFill>
                <a:schemeClr val="dk1"/>
              </a:solidFill>
              <a:latin typeface="Open Sans ExtraBold"/>
              <a:ea typeface="Open Sans ExtraBold"/>
              <a:cs typeface="Open Sans ExtraBold"/>
              <a:sym typeface="Open Sans ExtraBo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2082362" y="2831771"/>
            <a:ext cx="9237662"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it-IT" sz="2800" dirty="0">
                <a:solidFill>
                  <a:schemeClr val="tx1">
                    <a:lumMod val="95000"/>
                    <a:lumOff val="5000"/>
                  </a:schemeClr>
                </a:solidFill>
              </a:rPr>
              <a:t>Cosa pensi di questi dati?</a:t>
            </a:r>
          </a:p>
          <a:p>
            <a:pPr algn="r"/>
            <a:r>
              <a:rPr lang="it-IT" sz="2800" dirty="0">
                <a:solidFill>
                  <a:schemeClr val="tx1">
                    <a:lumMod val="95000"/>
                    <a:lumOff val="5000"/>
                  </a:schemeClr>
                </a:solidFill>
              </a:rPr>
              <a:t> </a:t>
            </a:r>
          </a:p>
          <a:p>
            <a:pPr algn="r"/>
            <a:r>
              <a:rPr lang="it-IT" sz="2800" dirty="0">
                <a:solidFill>
                  <a:schemeClr val="tx1">
                    <a:lumMod val="95000"/>
                    <a:lumOff val="5000"/>
                  </a:schemeClr>
                </a:solidFill>
              </a:rPr>
              <a:t>Qual è il tuo punto di vista su questo?</a:t>
            </a:r>
            <a:endParaRPr lang="en-US" sz="2800" dirty="0">
              <a:solidFill>
                <a:schemeClr val="tx1">
                  <a:lumMod val="95000"/>
                  <a:lumOff val="5000"/>
                </a:schemeClr>
              </a:solidFill>
            </a:endParaRPr>
          </a:p>
        </p:txBody>
      </p:sp>
      <p:pic>
        <p:nvPicPr>
          <p:cNvPr id="2" name="Picture 3">
            <a:extLst>
              <a:ext uri="{FF2B5EF4-FFF2-40B4-BE49-F238E27FC236}">
                <a16:creationId xmlns:a16="http://schemas.microsoft.com/office/drawing/2014/main" id="{4D98516E-3988-6E9A-9EBC-5766EF080B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831771"/>
            <a:ext cx="3409518" cy="2144587"/>
          </a:xfrm>
          <a:prstGeom prst="rect">
            <a:avLst/>
          </a:prstGeom>
        </p:spPr>
      </p:pic>
    </p:spTree>
    <p:extLst>
      <p:ext uri="{BB962C8B-B14F-4D97-AF65-F5344CB8AC3E}">
        <p14:creationId xmlns:p14="http://schemas.microsoft.com/office/powerpoint/2010/main" val="192648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6"/>
          <p:cNvSpPr txBox="1">
            <a:spLocks noGrp="1"/>
          </p:cNvSpPr>
          <p:nvPr>
            <p:ph type="title"/>
          </p:nvPr>
        </p:nvSpPr>
        <p:spPr>
          <a:xfrm>
            <a:off x="771299" y="656338"/>
            <a:ext cx="10515600" cy="67881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Open Sans ExtraBold"/>
              <a:buNone/>
            </a:pPr>
            <a:r>
              <a:rPr lang="en-US"/>
              <a:t>Ci aspettiamo perdite di posti di lavoro a causa del cambiamento tecnologico?</a:t>
            </a:r>
            <a:endParaRPr/>
          </a:p>
        </p:txBody>
      </p:sp>
      <p:sp>
        <p:nvSpPr>
          <p:cNvPr id="333" name="Google Shape;333;p16"/>
          <p:cNvSpPr txBox="1">
            <a:spLocks noGrp="1"/>
          </p:cNvSpPr>
          <p:nvPr>
            <p:ph type="body" idx="2"/>
          </p:nvPr>
        </p:nvSpPr>
        <p:spPr>
          <a:xfrm>
            <a:off x="255756" y="1777983"/>
            <a:ext cx="11680488" cy="4255044"/>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just" rtl="0">
              <a:lnSpc>
                <a:spcPct val="90000"/>
              </a:lnSpc>
              <a:spcBef>
                <a:spcPts val="0"/>
              </a:spcBef>
              <a:spcAft>
                <a:spcPts val="0"/>
              </a:spcAft>
              <a:buClr>
                <a:srgbClr val="595959"/>
              </a:buClr>
              <a:buSzPct val="100000"/>
              <a:buFont typeface="Open Sans ExtraBold"/>
              <a:buAutoNum type="arabicPeriod"/>
            </a:pPr>
            <a:r>
              <a:rPr lang="en-US"/>
              <a:t>I robot potrebbero non sostituire i lavori nel loro insieme, ma </a:t>
            </a:r>
            <a:r>
              <a:rPr lang="en-US">
                <a:solidFill>
                  <a:srgbClr val="FF7F2A"/>
                </a:solidFill>
              </a:rPr>
              <a:t>solo alcuni compiti </a:t>
            </a:r>
            <a:r>
              <a:rPr lang="en-US"/>
              <a:t>(soprattutto quelli di routine e manuali). Ciò potrebbe non portare a perdite di posti di lavoro a livello aggregato, ma a una ristrutturazione del contenuto dei compiti dei diversi lavori.</a:t>
            </a:r>
            <a:endParaRPr/>
          </a:p>
          <a:p>
            <a:pPr marL="457200" lvl="0" indent="-457200" algn="just" rtl="0">
              <a:lnSpc>
                <a:spcPct val="90000"/>
              </a:lnSpc>
              <a:spcBef>
                <a:spcPts val="1000"/>
              </a:spcBef>
              <a:spcAft>
                <a:spcPts val="0"/>
              </a:spcAft>
              <a:buClr>
                <a:srgbClr val="595959"/>
              </a:buClr>
              <a:buSzPct val="100000"/>
              <a:buFont typeface="Open Sans ExtraBold"/>
              <a:buAutoNum type="arabicPeriod"/>
            </a:pPr>
            <a:r>
              <a:rPr lang="en-US"/>
              <a:t>I lavoratori possono </a:t>
            </a:r>
            <a:r>
              <a:rPr lang="en-US">
                <a:solidFill>
                  <a:srgbClr val="FF7F2A"/>
                </a:solidFill>
              </a:rPr>
              <a:t>adattarsi alla sfida dell'automazione cambiando attività</a:t>
            </a:r>
            <a:r>
              <a:rPr lang="en-US"/>
              <a:t>, prevenendo così la disoccupazione tecnologica.</a:t>
            </a:r>
            <a:endParaRPr/>
          </a:p>
          <a:p>
            <a:pPr marL="457200" lvl="0" indent="-457200" algn="just" rtl="0">
              <a:lnSpc>
                <a:spcPct val="90000"/>
              </a:lnSpc>
              <a:spcBef>
                <a:spcPts val="1000"/>
              </a:spcBef>
              <a:spcAft>
                <a:spcPts val="0"/>
              </a:spcAft>
              <a:buClr>
                <a:srgbClr val="595959"/>
              </a:buClr>
              <a:buSzPct val="100000"/>
              <a:buFont typeface="Open Sans ExtraBold"/>
              <a:buAutoNum type="arabicPeriod"/>
            </a:pPr>
            <a:r>
              <a:rPr lang="en-US"/>
              <a:t>Molti degli studi esaminano la probabilità che un lavoro </a:t>
            </a:r>
            <a:r>
              <a:rPr lang="en-US">
                <a:solidFill>
                  <a:srgbClr val="FF7F2A"/>
                </a:solidFill>
              </a:rPr>
              <a:t>possa essere automatizzato</a:t>
            </a:r>
            <a:r>
              <a:rPr lang="en-US"/>
              <a:t>, non la probabilità che esso o le attività vengano automatizzate. L'implementazione di tecnologie innovative può comportare costi finanziari significativi.</a:t>
            </a:r>
            <a:endParaRPr/>
          </a:p>
          <a:p>
            <a:pPr marL="457200" lvl="0" indent="-457200" algn="just" rtl="0">
              <a:lnSpc>
                <a:spcPct val="90000"/>
              </a:lnSpc>
              <a:spcBef>
                <a:spcPts val="1000"/>
              </a:spcBef>
              <a:spcAft>
                <a:spcPts val="0"/>
              </a:spcAft>
              <a:buClr>
                <a:srgbClr val="595959"/>
              </a:buClr>
              <a:buSzPct val="100000"/>
              <a:buFont typeface="Open Sans ExtraBold"/>
              <a:buAutoNum type="arabicPeriod"/>
            </a:pPr>
            <a:r>
              <a:rPr lang="en-US"/>
              <a:t>Il cambiamento tecnologico non si limita a distruggere posti di lavoro, ma ne </a:t>
            </a:r>
            <a:r>
              <a:rPr lang="en-US">
                <a:solidFill>
                  <a:srgbClr val="FF7F2A"/>
                </a:solidFill>
              </a:rPr>
              <a:t>genera anche di nuovi</a:t>
            </a:r>
            <a:r>
              <a:rPr lang="en-US"/>
              <a:t>. L'occupazione e gli investimenti nei robot potrebbero andare di pari passo, poiché entrambi potrebbero riflettere alcune variabili sottostanti come la resilienza, la competitività o la capacità innovativa di alcune industrie manifatturiere di alcuni paesi.</a:t>
            </a:r>
            <a:endParaRPr/>
          </a:p>
          <a:p>
            <a:pPr marL="457200" lvl="0" indent="-457200" algn="just" rtl="0">
              <a:lnSpc>
                <a:spcPct val="90000"/>
              </a:lnSpc>
              <a:spcBef>
                <a:spcPts val="1000"/>
              </a:spcBef>
              <a:spcAft>
                <a:spcPts val="0"/>
              </a:spcAft>
              <a:buClr>
                <a:srgbClr val="595959"/>
              </a:buClr>
              <a:buSzPct val="100000"/>
              <a:buFont typeface="Open Sans ExtraBold"/>
              <a:buAutoNum type="arabicPeriod"/>
            </a:pPr>
            <a:r>
              <a:rPr lang="en-US"/>
              <a:t>Tuttavia, il cambiamento tecnologico </a:t>
            </a:r>
            <a:r>
              <a:rPr lang="en-US">
                <a:solidFill>
                  <a:srgbClr val="FF7F2A"/>
                </a:solidFill>
              </a:rPr>
              <a:t>non interesserà tutti gli individui allo stesso modo</a:t>
            </a:r>
            <a:r>
              <a:rPr lang="en-US"/>
              <a:t>, e per alcune persone il rischio di perdita del lavoro è alto così come il deterioramento della qualità del lavoro. In assenza di adeguate opportunità di acquisire nuove competenze rilevanti, molti di coloro che sono a rischio di perdita del lavoro possono essere costretti ad assumere lavori meno qualificati e meno retribuiti e ciò potrebbe anche dar luogo a forme di occupazione precarie in aumento insieme alla disoccupazione di lunga durata.</a:t>
            </a:r>
            <a:endParaRPr/>
          </a:p>
        </p:txBody>
      </p:sp>
      <p:sp>
        <p:nvSpPr>
          <p:cNvPr id="334" name="Google Shape;334;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335" name="Google Shape;335;p16"/>
          <p:cNvSpPr/>
          <p:nvPr/>
        </p:nvSpPr>
        <p:spPr>
          <a:xfrm>
            <a:off x="188448" y="1726969"/>
            <a:ext cx="448380" cy="416912"/>
          </a:xfrm>
          <a:prstGeom prst="ellipse">
            <a:avLst/>
          </a:prstGeom>
          <a:noFill/>
          <a:ln w="2857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36" name="Google Shape;336;p16"/>
          <p:cNvSpPr/>
          <p:nvPr/>
        </p:nvSpPr>
        <p:spPr>
          <a:xfrm>
            <a:off x="188448" y="2459184"/>
            <a:ext cx="448380" cy="416912"/>
          </a:xfrm>
          <a:prstGeom prst="ellipse">
            <a:avLst/>
          </a:prstGeom>
          <a:noFill/>
          <a:ln w="2857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37" name="Google Shape;337;p16"/>
          <p:cNvSpPr/>
          <p:nvPr/>
        </p:nvSpPr>
        <p:spPr>
          <a:xfrm>
            <a:off x="188448" y="3012088"/>
            <a:ext cx="448380" cy="416912"/>
          </a:xfrm>
          <a:prstGeom prst="ellipse">
            <a:avLst/>
          </a:prstGeom>
          <a:noFill/>
          <a:ln w="2857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38" name="Google Shape;338;p16"/>
          <p:cNvSpPr/>
          <p:nvPr/>
        </p:nvSpPr>
        <p:spPr>
          <a:xfrm>
            <a:off x="188448" y="3712893"/>
            <a:ext cx="448380" cy="416912"/>
          </a:xfrm>
          <a:prstGeom prst="ellipse">
            <a:avLst/>
          </a:prstGeom>
          <a:noFill/>
          <a:ln w="2857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39" name="Google Shape;339;p16"/>
          <p:cNvSpPr/>
          <p:nvPr/>
        </p:nvSpPr>
        <p:spPr>
          <a:xfrm>
            <a:off x="188448" y="4664504"/>
            <a:ext cx="448380" cy="416912"/>
          </a:xfrm>
          <a:prstGeom prst="ellipse">
            <a:avLst/>
          </a:prstGeom>
          <a:noFill/>
          <a:ln w="2857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17"/>
          <p:cNvPicPr preferRelativeResize="0"/>
          <p:nvPr/>
        </p:nvPicPr>
        <p:blipFill rotWithShape="1">
          <a:blip r:embed="rId3">
            <a:alphaModFix/>
          </a:blip>
          <a:srcRect/>
          <a:stretch/>
        </p:blipFill>
        <p:spPr>
          <a:xfrm>
            <a:off x="3193947" y="1126836"/>
            <a:ext cx="6445827" cy="4297597"/>
          </a:xfrm>
          <a:prstGeom prst="rect">
            <a:avLst/>
          </a:prstGeom>
          <a:noFill/>
          <a:ln>
            <a:noFill/>
          </a:ln>
        </p:spPr>
      </p:pic>
      <p:grpSp>
        <p:nvGrpSpPr>
          <p:cNvPr id="345" name="Google Shape;345;p17"/>
          <p:cNvGrpSpPr/>
          <p:nvPr/>
        </p:nvGrpSpPr>
        <p:grpSpPr>
          <a:xfrm>
            <a:off x="5327074" y="397485"/>
            <a:ext cx="6587235" cy="1485842"/>
            <a:chOff x="3960" y="190656"/>
            <a:chExt cx="6587235" cy="1485842"/>
          </a:xfrm>
        </p:grpSpPr>
        <p:sp>
          <p:nvSpPr>
            <p:cNvPr id="346" name="Google Shape;346;p17"/>
            <p:cNvSpPr/>
            <p:nvPr/>
          </p:nvSpPr>
          <p:spPr>
            <a:xfrm>
              <a:off x="3960" y="190656"/>
              <a:ext cx="1238202" cy="148584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txBox="1"/>
            <p:nvPr/>
          </p:nvSpPr>
          <p:spPr>
            <a:xfrm>
              <a:off x="3960"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ExtraBold"/>
                <a:buNone/>
              </a:pPr>
              <a:r>
                <a:rPr lang="en-US" sz="1100" b="1" dirty="0" err="1">
                  <a:solidFill>
                    <a:schemeClr val="lt1"/>
                  </a:solidFill>
                  <a:latin typeface="Open Sans Light"/>
                  <a:ea typeface="Open Sans Light"/>
                  <a:cs typeface="Open Sans Light"/>
                  <a:sym typeface="Open Sans Light"/>
                </a:rPr>
                <a:t>Cambiamento</a:t>
              </a:r>
              <a:r>
                <a:rPr lang="en-US" sz="1100" b="1" dirty="0">
                  <a:solidFill>
                    <a:schemeClr val="lt1"/>
                  </a:solidFill>
                  <a:latin typeface="Open Sans Light"/>
                  <a:ea typeface="Open Sans Light"/>
                  <a:cs typeface="Open Sans Light"/>
                  <a:sym typeface="Open Sans Light"/>
                </a:rPr>
                <a:t> </a:t>
              </a:r>
              <a:r>
                <a:rPr lang="en-US" sz="1100" b="1" dirty="0" err="1">
                  <a:solidFill>
                    <a:schemeClr val="lt1"/>
                  </a:solidFill>
                  <a:latin typeface="Open Sans Light"/>
                  <a:ea typeface="Open Sans Light"/>
                  <a:cs typeface="Open Sans Light"/>
                  <a:sym typeface="Open Sans Light"/>
                </a:rPr>
                <a:t>tecnologico</a:t>
              </a:r>
              <a:endParaRPr sz="1100" b="1" dirty="0">
                <a:solidFill>
                  <a:schemeClr val="lt1"/>
                </a:solidFill>
                <a:latin typeface="Open Sans Light"/>
                <a:ea typeface="Open Sans Light"/>
                <a:cs typeface="Open Sans Light"/>
                <a:sym typeface="Open Sans Light"/>
              </a:endParaRPr>
            </a:p>
          </p:txBody>
        </p:sp>
        <p:sp>
          <p:nvSpPr>
            <p:cNvPr id="348" name="Google Shape;348;p17"/>
            <p:cNvSpPr/>
            <p:nvPr/>
          </p:nvSpPr>
          <p:spPr>
            <a:xfrm>
              <a:off x="3960"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txBox="1"/>
            <p:nvPr/>
          </p:nvSpPr>
          <p:spPr>
            <a:xfrm>
              <a:off x="3960"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01</a:t>
              </a:r>
              <a:endParaRPr/>
            </a:p>
          </p:txBody>
        </p:sp>
        <p:sp>
          <p:nvSpPr>
            <p:cNvPr id="350" name="Google Shape;350;p17"/>
            <p:cNvSpPr/>
            <p:nvPr/>
          </p:nvSpPr>
          <p:spPr>
            <a:xfrm>
              <a:off x="1341219" y="190656"/>
              <a:ext cx="1238202" cy="1485842"/>
            </a:xfrm>
            <a:prstGeom prst="rect">
              <a:avLst/>
            </a:prstGeom>
            <a:solidFill>
              <a:srgbClr val="F59C34"/>
            </a:solidFill>
            <a:ln w="12700" cap="flat" cmpd="sng">
              <a:solidFill>
                <a:srgbClr val="F59C3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txBox="1"/>
            <p:nvPr/>
          </p:nvSpPr>
          <p:spPr>
            <a:xfrm>
              <a:off x="1341219"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Light"/>
                <a:buNone/>
              </a:pPr>
              <a:r>
                <a:rPr lang="en-US" sz="1100" b="1" i="0">
                  <a:solidFill>
                    <a:schemeClr val="lt1"/>
                  </a:solidFill>
                  <a:latin typeface="Open Sans Light"/>
                  <a:ea typeface="Open Sans Light"/>
                  <a:cs typeface="Open Sans Light"/>
                  <a:sym typeface="Open Sans Light"/>
                </a:rPr>
                <a:t>Cambiamento dei modelli demografici</a:t>
              </a:r>
              <a:endParaRPr sz="1100" b="0" i="0">
                <a:solidFill>
                  <a:schemeClr val="lt1"/>
                </a:solidFill>
                <a:latin typeface="Open Sans Light"/>
                <a:ea typeface="Open Sans Light"/>
                <a:cs typeface="Open Sans Light"/>
                <a:sym typeface="Open Sans Light"/>
              </a:endParaRPr>
            </a:p>
          </p:txBody>
        </p:sp>
        <p:sp>
          <p:nvSpPr>
            <p:cNvPr id="352" name="Google Shape;352;p17"/>
            <p:cNvSpPr/>
            <p:nvPr/>
          </p:nvSpPr>
          <p:spPr>
            <a:xfrm>
              <a:off x="1341219"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txBox="1"/>
            <p:nvPr/>
          </p:nvSpPr>
          <p:spPr>
            <a:xfrm>
              <a:off x="1341219"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02</a:t>
              </a:r>
              <a:endParaRPr/>
            </a:p>
          </p:txBody>
        </p:sp>
        <p:sp>
          <p:nvSpPr>
            <p:cNvPr id="354" name="Google Shape;354;p17"/>
            <p:cNvSpPr/>
            <p:nvPr/>
          </p:nvSpPr>
          <p:spPr>
            <a:xfrm>
              <a:off x="2678477" y="190656"/>
              <a:ext cx="1238202" cy="1485842"/>
            </a:xfrm>
            <a:prstGeom prst="rect">
              <a:avLst/>
            </a:prstGeom>
            <a:solidFill>
              <a:srgbClr val="EA7B25"/>
            </a:solidFill>
            <a:ln w="12700" cap="flat" cmpd="sng">
              <a:solidFill>
                <a:srgbClr val="EA7B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txBox="1"/>
            <p:nvPr/>
          </p:nvSpPr>
          <p:spPr>
            <a:xfrm>
              <a:off x="2678477"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Light"/>
                <a:buNone/>
              </a:pPr>
              <a:r>
                <a:rPr lang="en-US" sz="1100" b="1" i="0">
                  <a:solidFill>
                    <a:schemeClr val="lt1"/>
                  </a:solidFill>
                  <a:latin typeface="Open Sans Light"/>
                  <a:ea typeface="Open Sans Light"/>
                  <a:cs typeface="Open Sans Light"/>
                  <a:sym typeface="Open Sans Light"/>
                </a:rPr>
                <a:t>Globalizzazione</a:t>
              </a:r>
              <a:endParaRPr sz="1100" b="1" i="0">
                <a:solidFill>
                  <a:schemeClr val="lt1"/>
                </a:solidFill>
                <a:latin typeface="Open Sans Light"/>
                <a:ea typeface="Open Sans Light"/>
                <a:cs typeface="Open Sans Light"/>
                <a:sym typeface="Open Sans Light"/>
              </a:endParaRPr>
            </a:p>
            <a:p>
              <a:pPr marL="0" marR="0" lvl="0" indent="0" algn="l" rtl="0">
                <a:lnSpc>
                  <a:spcPct val="90000"/>
                </a:lnSpc>
                <a:spcBef>
                  <a:spcPts val="385"/>
                </a:spcBef>
                <a:spcAft>
                  <a:spcPts val="0"/>
                </a:spcAft>
                <a:buClr>
                  <a:schemeClr val="dk1"/>
                </a:buClr>
                <a:buSzPts val="1100"/>
                <a:buFont typeface="Open Sans ExtraBold"/>
                <a:buNone/>
              </a:pPr>
              <a:endParaRPr sz="1100" b="0" i="0">
                <a:solidFill>
                  <a:schemeClr val="lt1"/>
                </a:solidFill>
                <a:latin typeface="Open Sans Light"/>
                <a:ea typeface="Open Sans Light"/>
                <a:cs typeface="Open Sans Light"/>
                <a:sym typeface="Open Sans Light"/>
              </a:endParaRPr>
            </a:p>
          </p:txBody>
        </p:sp>
        <p:sp>
          <p:nvSpPr>
            <p:cNvPr id="356" name="Google Shape;356;p17"/>
            <p:cNvSpPr/>
            <p:nvPr/>
          </p:nvSpPr>
          <p:spPr>
            <a:xfrm>
              <a:off x="2678477"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txBox="1"/>
            <p:nvPr/>
          </p:nvSpPr>
          <p:spPr>
            <a:xfrm>
              <a:off x="2678477"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dk1"/>
                </a:buClr>
                <a:buSzPts val="1600"/>
                <a:buFont typeface="Open Sans Light"/>
                <a:buNone/>
              </a:pPr>
              <a:endParaRPr sz="1600">
                <a:solidFill>
                  <a:schemeClr val="lt1"/>
                </a:solidFill>
                <a:latin typeface="Open Sans Light"/>
                <a:ea typeface="Open Sans Light"/>
                <a:cs typeface="Open Sans Light"/>
                <a:sym typeface="Open Sans Light"/>
              </a:endParaRPr>
            </a:p>
          </p:txBody>
        </p:sp>
        <p:sp>
          <p:nvSpPr>
            <p:cNvPr id="358" name="Google Shape;358;p17"/>
            <p:cNvSpPr/>
            <p:nvPr/>
          </p:nvSpPr>
          <p:spPr>
            <a:xfrm>
              <a:off x="4015735" y="190656"/>
              <a:ext cx="1238202" cy="1485842"/>
            </a:xfrm>
            <a:prstGeom prst="rect">
              <a:avLst/>
            </a:prstGeom>
            <a:solidFill>
              <a:srgbClr val="D55E1F"/>
            </a:solidFill>
            <a:ln w="12700" cap="flat" cmpd="sng">
              <a:solidFill>
                <a:srgbClr val="D55E1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txBox="1"/>
            <p:nvPr/>
          </p:nvSpPr>
          <p:spPr>
            <a:xfrm>
              <a:off x="4015735"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100000"/>
                </a:lnSpc>
                <a:spcBef>
                  <a:spcPts val="0"/>
                </a:spcBef>
                <a:spcAft>
                  <a:spcPts val="0"/>
                </a:spcAft>
                <a:buClr>
                  <a:schemeClr val="lt1"/>
                </a:buClr>
                <a:buSzPts val="1100"/>
                <a:buFont typeface="Open Sans ExtraBold"/>
                <a:buNone/>
              </a:pPr>
              <a:r>
                <a:rPr lang="en-US" sz="1100" b="1" i="0">
                  <a:solidFill>
                    <a:schemeClr val="lt1"/>
                  </a:solidFill>
                  <a:latin typeface="Open Sans Light"/>
                  <a:ea typeface="Open Sans Light"/>
                  <a:cs typeface="Open Sans Light"/>
                  <a:sym typeface="Open Sans Light"/>
                </a:rPr>
                <a:t>Cambiamento climatico</a:t>
              </a:r>
              <a:endParaRPr sz="1100" b="1" i="0">
                <a:solidFill>
                  <a:schemeClr val="lt1"/>
                </a:solidFill>
                <a:latin typeface="Open Sans Light"/>
                <a:ea typeface="Open Sans Light"/>
                <a:cs typeface="Open Sans Light"/>
                <a:sym typeface="Open Sans Light"/>
              </a:endParaRPr>
            </a:p>
            <a:p>
              <a:pPr marL="0" marR="0" lvl="0" indent="0" algn="l" rtl="0">
                <a:lnSpc>
                  <a:spcPct val="90000"/>
                </a:lnSpc>
                <a:spcBef>
                  <a:spcPts val="0"/>
                </a:spcBef>
                <a:spcAft>
                  <a:spcPts val="0"/>
                </a:spcAft>
                <a:buClr>
                  <a:schemeClr val="dk1"/>
                </a:buClr>
                <a:buSzPts val="1100"/>
                <a:buFont typeface="Open Sans ExtraBold"/>
                <a:buNone/>
              </a:pPr>
              <a:endParaRPr sz="1100" b="1" i="0">
                <a:solidFill>
                  <a:schemeClr val="lt1"/>
                </a:solidFill>
                <a:latin typeface="Open Sans Light"/>
                <a:ea typeface="Open Sans Light"/>
                <a:cs typeface="Open Sans Light"/>
                <a:sym typeface="Open Sans Light"/>
              </a:endParaRPr>
            </a:p>
          </p:txBody>
        </p:sp>
        <p:sp>
          <p:nvSpPr>
            <p:cNvPr id="360" name="Google Shape;360;p17"/>
            <p:cNvSpPr/>
            <p:nvPr/>
          </p:nvSpPr>
          <p:spPr>
            <a:xfrm>
              <a:off x="2695824" y="205943"/>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txBox="1"/>
            <p:nvPr/>
          </p:nvSpPr>
          <p:spPr>
            <a:xfrm>
              <a:off x="2695824" y="205943"/>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03</a:t>
              </a:r>
              <a:endParaRPr/>
            </a:p>
          </p:txBody>
        </p:sp>
        <p:sp>
          <p:nvSpPr>
            <p:cNvPr id="362" name="Google Shape;362;p17"/>
            <p:cNvSpPr/>
            <p:nvPr/>
          </p:nvSpPr>
          <p:spPr>
            <a:xfrm>
              <a:off x="5352993" y="190656"/>
              <a:ext cx="1238202" cy="1485842"/>
            </a:xfrm>
            <a:prstGeom prst="rect">
              <a:avLst/>
            </a:prstGeom>
            <a:solidFill>
              <a:srgbClr val="B54825"/>
            </a:solidFill>
            <a:ln w="12700" cap="flat" cmpd="sng">
              <a:solidFill>
                <a:srgbClr val="B548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txBox="1"/>
            <p:nvPr/>
          </p:nvSpPr>
          <p:spPr>
            <a:xfrm>
              <a:off x="5352993"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ExtraBold"/>
                <a:buNone/>
              </a:pPr>
              <a:r>
                <a:rPr lang="en-US" sz="1100" b="1">
                  <a:solidFill>
                    <a:schemeClr val="lt1"/>
                  </a:solidFill>
                  <a:latin typeface="Open Sans Light"/>
                  <a:ea typeface="Open Sans Light"/>
                  <a:cs typeface="Open Sans Light"/>
                  <a:sym typeface="Open Sans Light"/>
                </a:rPr>
                <a:t>Pandemia di COVID-19 </a:t>
              </a:r>
              <a:endParaRPr sz="1100">
                <a:solidFill>
                  <a:schemeClr val="lt1"/>
                </a:solidFill>
                <a:latin typeface="Open Sans Light"/>
                <a:ea typeface="Open Sans Light"/>
                <a:cs typeface="Open Sans Light"/>
                <a:sym typeface="Open Sans Light"/>
              </a:endParaRPr>
            </a:p>
            <a:p>
              <a:pPr marL="0" marR="0" lvl="0" indent="0" algn="l" rtl="0">
                <a:lnSpc>
                  <a:spcPct val="90000"/>
                </a:lnSpc>
                <a:spcBef>
                  <a:spcPts val="385"/>
                </a:spcBef>
                <a:spcAft>
                  <a:spcPts val="0"/>
                </a:spcAft>
                <a:buClr>
                  <a:schemeClr val="dk1"/>
                </a:buClr>
                <a:buSzPts val="1100"/>
                <a:buFont typeface="Open Sans ExtraBold"/>
                <a:buNone/>
              </a:pPr>
              <a:endParaRPr sz="1100" b="1" i="0">
                <a:solidFill>
                  <a:schemeClr val="lt1"/>
                </a:solidFill>
                <a:latin typeface="Open Sans Light"/>
                <a:ea typeface="Open Sans Light"/>
                <a:cs typeface="Open Sans Light"/>
                <a:sym typeface="Open Sans Light"/>
              </a:endParaRPr>
            </a:p>
          </p:txBody>
        </p:sp>
        <p:sp>
          <p:nvSpPr>
            <p:cNvPr id="364" name="Google Shape;364;p17"/>
            <p:cNvSpPr/>
            <p:nvPr/>
          </p:nvSpPr>
          <p:spPr>
            <a:xfrm>
              <a:off x="4036884" y="205943"/>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txBox="1"/>
            <p:nvPr/>
          </p:nvSpPr>
          <p:spPr>
            <a:xfrm>
              <a:off x="4036884" y="205943"/>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04</a:t>
              </a:r>
              <a:endParaRPr/>
            </a:p>
          </p:txBody>
        </p:sp>
      </p:grpSp>
      <p:sp>
        <p:nvSpPr>
          <p:cNvPr id="366" name="Google Shape;366;p1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367" name="Google Shape;367;p17"/>
          <p:cNvSpPr/>
          <p:nvPr/>
        </p:nvSpPr>
        <p:spPr>
          <a:xfrm>
            <a:off x="6231803" y="142879"/>
            <a:ext cx="2022763" cy="1995055"/>
          </a:xfrm>
          <a:prstGeom prst="ellipse">
            <a:avLst/>
          </a:prstGeom>
          <a:noFill/>
          <a:ln w="28575" cap="flat" cmpd="sng">
            <a:solidFill>
              <a:srgbClr val="A937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68" name="Google Shape;368;p17"/>
          <p:cNvSpPr txBox="1"/>
          <p:nvPr/>
        </p:nvSpPr>
        <p:spPr>
          <a:xfrm>
            <a:off x="10491421" y="460753"/>
            <a:ext cx="59167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Open Sans Light"/>
                <a:ea typeface="Open Sans Light"/>
                <a:cs typeface="Open Sans Light"/>
                <a:sym typeface="Open Sans Light"/>
              </a:rPr>
              <a:t>05</a:t>
            </a:r>
            <a:endParaRPr sz="1600">
              <a:solidFill>
                <a:schemeClr val="lt1"/>
              </a:solidFill>
              <a:latin typeface="Open Sans Light"/>
              <a:ea typeface="Open Sans Light"/>
              <a:cs typeface="Open Sans Light"/>
              <a:sym typeface="Open Sa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8"/>
          <p:cNvSpPr txBox="1">
            <a:spLocks noGrp="1"/>
          </p:cNvSpPr>
          <p:nvPr>
            <p:ph type="title"/>
          </p:nvPr>
        </p:nvSpPr>
        <p:spPr>
          <a:xfrm>
            <a:off x="550285" y="5101659"/>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200"/>
              <a:buFont typeface="Open Sans ExtraBold"/>
              <a:buNone/>
            </a:pPr>
            <a:r>
              <a:rPr lang="en-US" sz="1200">
                <a:solidFill>
                  <a:schemeClr val="dk1"/>
                </a:solidFill>
              </a:rPr>
              <a:t>https://ec.europa.eu/info/sites/info/files/green_paper_ageing_factsheet_en_2.pdf</a:t>
            </a:r>
            <a:endParaRPr/>
          </a:p>
        </p:txBody>
      </p:sp>
      <p:sp>
        <p:nvSpPr>
          <p:cNvPr id="375" name="Google Shape;375;p18"/>
          <p:cNvSpPr txBox="1">
            <a:spLocks noGrp="1"/>
          </p:cNvSpPr>
          <p:nvPr>
            <p:ph type="body" idx="4"/>
          </p:nvPr>
        </p:nvSpPr>
        <p:spPr>
          <a:xfrm>
            <a:off x="5987472" y="1828800"/>
            <a:ext cx="5523209" cy="395167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000"/>
              <a:buFont typeface="Arial"/>
              <a:buChar char="•"/>
            </a:pPr>
            <a:r>
              <a:rPr lang="en-US">
                <a:solidFill>
                  <a:schemeClr val="dk1"/>
                </a:solidFill>
              </a:rPr>
              <a:t>L'aumento globale della quota di persone anziane si tradurrà in un calo del tasso di crescita della forza lavoro potenziale</a:t>
            </a:r>
            <a:endParaRPr/>
          </a:p>
          <a:p>
            <a:pPr marL="228600" marR="0" lvl="0" indent="-228600" algn="l" rtl="0">
              <a:lnSpc>
                <a:spcPct val="90000"/>
              </a:lnSpc>
              <a:spcBef>
                <a:spcPts val="1000"/>
              </a:spcBef>
              <a:spcAft>
                <a:spcPts val="0"/>
              </a:spcAft>
              <a:buClr>
                <a:schemeClr val="dk1"/>
              </a:buClr>
              <a:buSzPts val="2000"/>
              <a:buFont typeface="Arial"/>
              <a:buChar char="•"/>
            </a:pPr>
            <a:r>
              <a:rPr lang="en-US">
                <a:solidFill>
                  <a:schemeClr val="dk1"/>
                </a:solidFill>
              </a:rPr>
              <a:t>Nei paesi emergenti e in via di sviluppo, le mutate dinamiche demografiche hanno portato ad un aumento della percentuale di giovani che entrano nel mercato del lavoro</a:t>
            </a:r>
            <a:endParaRPr/>
          </a:p>
          <a:p>
            <a:pPr marL="228600" marR="0" lvl="0" indent="-228600" algn="l" rtl="0">
              <a:lnSpc>
                <a:spcPct val="90000"/>
              </a:lnSpc>
              <a:spcBef>
                <a:spcPts val="1000"/>
              </a:spcBef>
              <a:spcAft>
                <a:spcPts val="0"/>
              </a:spcAft>
              <a:buClr>
                <a:schemeClr val="dk1"/>
              </a:buClr>
              <a:buSzPts val="2000"/>
              <a:buFont typeface="Arial"/>
              <a:buChar char="•"/>
            </a:pPr>
            <a:r>
              <a:rPr lang="en-US">
                <a:solidFill>
                  <a:schemeClr val="dk1"/>
                </a:solidFill>
              </a:rPr>
              <a:t>L'aumento del livello di istruzione e le carriere scolastiche più lunghe continueranno inoltre a ridurre i tassi di partecipazione tra i giovani, soprattutto nei paesi emergenti e in via di sviluppo</a:t>
            </a:r>
            <a:endParaRPr>
              <a:solidFill>
                <a:schemeClr val="dk1"/>
              </a:solidFill>
            </a:endParaRPr>
          </a:p>
        </p:txBody>
      </p:sp>
      <p:sp>
        <p:nvSpPr>
          <p:cNvPr id="376" name="Google Shape;376;p1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pic>
        <p:nvPicPr>
          <p:cNvPr id="377" name="Google Shape;377;p18"/>
          <p:cNvPicPr preferRelativeResize="0"/>
          <p:nvPr/>
        </p:nvPicPr>
        <p:blipFill rotWithShape="1">
          <a:blip r:embed="rId3">
            <a:alphaModFix/>
          </a:blip>
          <a:srcRect/>
          <a:stretch/>
        </p:blipFill>
        <p:spPr>
          <a:xfrm>
            <a:off x="836613" y="1828800"/>
            <a:ext cx="4501410" cy="327285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dirty="0"/>
              <a:t>connect-erasmus.eu</a:t>
            </a:r>
          </a:p>
        </p:txBody>
      </p:sp>
      <p:sp>
        <p:nvSpPr>
          <p:cNvPr id="2" name="TextBox 1"/>
          <p:cNvSpPr txBox="1"/>
          <p:nvPr/>
        </p:nvSpPr>
        <p:spPr>
          <a:xfrm>
            <a:off x="7370618" y="2789381"/>
            <a:ext cx="4553528" cy="646331"/>
          </a:xfrm>
          <a:prstGeom prst="rect">
            <a:avLst/>
          </a:prstGeom>
          <a:noFill/>
        </p:spPr>
        <p:txBody>
          <a:bodyPr wrap="square" rtlCol="0">
            <a:spAutoFit/>
          </a:bodyPr>
          <a:lstStyle/>
          <a:p>
            <a:r>
              <a:rPr lang="en-US" dirty="0"/>
              <a:t>https://audiovisual.ec.europa.eu/en/video/I-192114?&amp;lg=EN</a:t>
            </a:r>
          </a:p>
        </p:txBody>
      </p:sp>
      <p:pic>
        <p:nvPicPr>
          <p:cNvPr id="3" name="Picture 2"/>
          <p:cNvPicPr>
            <a:picLocks noChangeAspect="1"/>
          </p:cNvPicPr>
          <p:nvPr/>
        </p:nvPicPr>
        <p:blipFill>
          <a:blip r:embed="rId2"/>
          <a:stretch>
            <a:fillRect/>
          </a:stretch>
        </p:blipFill>
        <p:spPr>
          <a:xfrm>
            <a:off x="1542473" y="1533236"/>
            <a:ext cx="5517699" cy="3103706"/>
          </a:xfrm>
          <a:prstGeom prst="rect">
            <a:avLst/>
          </a:prstGeom>
        </p:spPr>
      </p:pic>
    </p:spTree>
    <p:extLst>
      <p:ext uri="{BB962C8B-B14F-4D97-AF65-F5344CB8AC3E}">
        <p14:creationId xmlns:p14="http://schemas.microsoft.com/office/powerpoint/2010/main" val="371984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0"/>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ExtraBold"/>
              <a:buNone/>
            </a:pPr>
            <a:r>
              <a:rPr lang="en-US" sz="3200"/>
              <a:t>Potenziale impatto dei cambiamenti demografici sul numero e sulla qualità dei posti di lavoro</a:t>
            </a:r>
            <a:endParaRPr sz="3200"/>
          </a:p>
        </p:txBody>
      </p:sp>
      <p:sp>
        <p:nvSpPr>
          <p:cNvPr id="391" name="Google Shape;391;p2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392" name="Google Shape;392;p20"/>
          <p:cNvSpPr txBox="1">
            <a:spLocks noGrp="1"/>
          </p:cNvSpPr>
          <p:nvPr>
            <p:ph type="body" idx="1"/>
          </p:nvPr>
        </p:nvSpPr>
        <p:spPr>
          <a:xfrm>
            <a:off x="1311441" y="1872734"/>
            <a:ext cx="9553732" cy="2727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7F2A"/>
              </a:buClr>
              <a:buSzPts val="2400"/>
              <a:buNone/>
            </a:pPr>
            <a:r>
              <a:rPr lang="en-US" sz="2400">
                <a:solidFill>
                  <a:srgbClr val="FF7F2A"/>
                </a:solidFill>
              </a:rPr>
              <a:t>Si prevede inoltre l'emergere di nuove opportunità di lavoro in linea con l'invecchiamento della popolazione</a:t>
            </a:r>
            <a:endParaRPr/>
          </a:p>
        </p:txBody>
      </p:sp>
      <p:sp>
        <p:nvSpPr>
          <p:cNvPr id="393" name="Google Shape;393;p20"/>
          <p:cNvSpPr txBox="1">
            <a:spLocks noGrp="1"/>
          </p:cNvSpPr>
          <p:nvPr>
            <p:ph type="body" idx="3"/>
          </p:nvPr>
        </p:nvSpPr>
        <p:spPr>
          <a:xfrm>
            <a:off x="1334905" y="3513954"/>
            <a:ext cx="9171730" cy="3155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7F2A"/>
              </a:buClr>
              <a:buSzPts val="2400"/>
              <a:buNone/>
            </a:pPr>
            <a:r>
              <a:rPr lang="en-US" sz="2400">
                <a:solidFill>
                  <a:srgbClr val="FF7F2A"/>
                </a:solidFill>
              </a:rPr>
              <a:t>Portare più persone nel mondo del lavoro sarà una priorità in molti paesi</a:t>
            </a:r>
            <a:endParaRPr sz="2400">
              <a:solidFill>
                <a:srgbClr val="FF7F2A"/>
              </a:solidFill>
            </a:endParaRPr>
          </a:p>
        </p:txBody>
      </p:sp>
      <p:sp>
        <p:nvSpPr>
          <p:cNvPr id="394" name="Google Shape;394;p20"/>
          <p:cNvSpPr txBox="1">
            <a:spLocks noGrp="1"/>
          </p:cNvSpPr>
          <p:nvPr>
            <p:ph type="body" idx="4"/>
          </p:nvPr>
        </p:nvSpPr>
        <p:spPr>
          <a:xfrm>
            <a:off x="1257698" y="2630701"/>
            <a:ext cx="10217126" cy="3812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solidFill>
                  <a:schemeClr val="dk1"/>
                </a:solidFill>
              </a:rPr>
              <a:t>È probabile che una maggiore aspettativa di vita crei opportunità di lavoro in settori emergenti, come i settori della salute e dell'assistenza a lungo termine.</a:t>
            </a:r>
            <a:endParaRPr sz="2000">
              <a:solidFill>
                <a:schemeClr val="dk1"/>
              </a:solidFill>
            </a:endParaRPr>
          </a:p>
        </p:txBody>
      </p:sp>
      <p:sp>
        <p:nvSpPr>
          <p:cNvPr id="395" name="Google Shape;395;p20"/>
          <p:cNvSpPr/>
          <p:nvPr/>
        </p:nvSpPr>
        <p:spPr>
          <a:xfrm rot="5400000">
            <a:off x="648980" y="1873131"/>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96" name="Google Shape;396;p20"/>
          <p:cNvSpPr/>
          <p:nvPr/>
        </p:nvSpPr>
        <p:spPr>
          <a:xfrm>
            <a:off x="698727" y="1907920"/>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sp>
        <p:nvSpPr>
          <p:cNvPr id="397" name="Google Shape;397;p20"/>
          <p:cNvSpPr/>
          <p:nvPr/>
        </p:nvSpPr>
        <p:spPr>
          <a:xfrm rot="5400000">
            <a:off x="672336" y="3502071"/>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98" name="Google Shape;398;p20"/>
          <p:cNvSpPr/>
          <p:nvPr/>
        </p:nvSpPr>
        <p:spPr>
          <a:xfrm>
            <a:off x="760654" y="3536860"/>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sp>
        <p:nvSpPr>
          <p:cNvPr id="399" name="Google Shape;399;p20"/>
          <p:cNvSpPr/>
          <p:nvPr/>
        </p:nvSpPr>
        <p:spPr>
          <a:xfrm>
            <a:off x="828056" y="4787036"/>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3</a:t>
            </a:r>
            <a:endParaRPr sz="1800" b="1">
              <a:solidFill>
                <a:schemeClr val="lt1"/>
              </a:solidFill>
              <a:latin typeface="Open Sans ExtraBold"/>
              <a:ea typeface="Open Sans ExtraBold"/>
              <a:cs typeface="Open Sans ExtraBold"/>
              <a:sym typeface="Open Sans ExtraBold"/>
            </a:endParaRPr>
          </a:p>
        </p:txBody>
      </p:sp>
      <p:sp>
        <p:nvSpPr>
          <p:cNvPr id="400" name="Google Shape;400;p20"/>
          <p:cNvSpPr txBox="1">
            <a:spLocks noGrp="1"/>
          </p:cNvSpPr>
          <p:nvPr>
            <p:ph type="body" idx="4"/>
          </p:nvPr>
        </p:nvSpPr>
        <p:spPr>
          <a:xfrm>
            <a:off x="1349625" y="4270175"/>
            <a:ext cx="10125300" cy="13818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rgbClr val="595959"/>
              </a:buClr>
              <a:buSzPct val="60959"/>
              <a:buNone/>
            </a:pPr>
            <a:r>
              <a:rPr lang="en-US" sz="3280"/>
              <a:t>Le potenziali vie per mitigare la minore crescita della forza lavoro menzionate in letteratura includono: la migrazione, l'estensione della vita lavorativa dei lavoratori più anziani, l'incoraggiamento di una maggiore partecipazione femminile al mercato del lavoro, l'apertura del mercato del lavoro alle persone con disabilità.</a:t>
            </a:r>
            <a:endParaRPr sz="3280"/>
          </a:p>
          <a:p>
            <a:pPr marL="0" lvl="0" indent="0" algn="l" rtl="0">
              <a:lnSpc>
                <a:spcPct val="90000"/>
              </a:lnSpc>
              <a:spcBef>
                <a:spcPts val="1000"/>
              </a:spcBef>
              <a:spcAft>
                <a:spcPts val="0"/>
              </a:spcAft>
              <a:buClr>
                <a:srgbClr val="595959"/>
              </a:buClr>
              <a:buSzPct val="100000"/>
              <a:buNone/>
            </a:pP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pic>
        <p:nvPicPr>
          <p:cNvPr id="406" name="Google Shape;406;p21"/>
          <p:cNvPicPr preferRelativeResize="0"/>
          <p:nvPr/>
        </p:nvPicPr>
        <p:blipFill rotWithShape="1">
          <a:blip r:embed="rId3">
            <a:alphaModFix/>
          </a:blip>
          <a:srcRect/>
          <a:stretch/>
        </p:blipFill>
        <p:spPr>
          <a:xfrm>
            <a:off x="3417793" y="1340223"/>
            <a:ext cx="6246160" cy="4164107"/>
          </a:xfrm>
          <a:prstGeom prst="rect">
            <a:avLst/>
          </a:prstGeom>
          <a:noFill/>
          <a:ln>
            <a:noFill/>
          </a:ln>
        </p:spPr>
      </p:pic>
      <p:sp>
        <p:nvSpPr>
          <p:cNvPr id="407" name="Google Shape;407;p21"/>
          <p:cNvSpPr txBox="1"/>
          <p:nvPr/>
        </p:nvSpPr>
        <p:spPr>
          <a:xfrm>
            <a:off x="10491421" y="460753"/>
            <a:ext cx="59167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Open Sans Light"/>
                <a:ea typeface="Open Sans Light"/>
                <a:cs typeface="Open Sans Light"/>
                <a:sym typeface="Open Sans Light"/>
              </a:rPr>
              <a:t>05</a:t>
            </a:r>
            <a:endParaRPr sz="1600">
              <a:solidFill>
                <a:schemeClr val="lt1"/>
              </a:solidFill>
              <a:latin typeface="Open Sans Light"/>
              <a:ea typeface="Open Sans Light"/>
              <a:cs typeface="Open Sans Light"/>
              <a:sym typeface="Open Sans Light"/>
            </a:endParaRPr>
          </a:p>
        </p:txBody>
      </p:sp>
      <p:grpSp>
        <p:nvGrpSpPr>
          <p:cNvPr id="408" name="Google Shape;408;p21"/>
          <p:cNvGrpSpPr/>
          <p:nvPr/>
        </p:nvGrpSpPr>
        <p:grpSpPr>
          <a:xfrm>
            <a:off x="5327074" y="397485"/>
            <a:ext cx="6587235" cy="1485842"/>
            <a:chOff x="3960" y="190656"/>
            <a:chExt cx="6587235" cy="1485842"/>
          </a:xfrm>
        </p:grpSpPr>
        <p:sp>
          <p:nvSpPr>
            <p:cNvPr id="409" name="Google Shape;409;p21"/>
            <p:cNvSpPr/>
            <p:nvPr/>
          </p:nvSpPr>
          <p:spPr>
            <a:xfrm>
              <a:off x="3960" y="190656"/>
              <a:ext cx="1238202" cy="148584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txBox="1"/>
            <p:nvPr/>
          </p:nvSpPr>
          <p:spPr>
            <a:xfrm>
              <a:off x="3960"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ExtraBold"/>
                <a:buNone/>
              </a:pPr>
              <a:r>
                <a:rPr lang="en-US" sz="1100" b="1" dirty="0" err="1">
                  <a:solidFill>
                    <a:schemeClr val="lt1"/>
                  </a:solidFill>
                  <a:latin typeface="Open Sans Light"/>
                  <a:ea typeface="Open Sans Light"/>
                  <a:cs typeface="Open Sans Light"/>
                  <a:sym typeface="Open Sans Light"/>
                </a:rPr>
                <a:t>Cambiamento</a:t>
              </a:r>
              <a:r>
                <a:rPr lang="en-US" sz="1100" b="1" dirty="0">
                  <a:solidFill>
                    <a:schemeClr val="lt1"/>
                  </a:solidFill>
                  <a:latin typeface="Open Sans Light"/>
                  <a:ea typeface="Open Sans Light"/>
                  <a:cs typeface="Open Sans Light"/>
                  <a:sym typeface="Open Sans Light"/>
                </a:rPr>
                <a:t> </a:t>
              </a:r>
              <a:r>
                <a:rPr lang="en-US" sz="1100" b="1" dirty="0" err="1">
                  <a:solidFill>
                    <a:schemeClr val="lt1"/>
                  </a:solidFill>
                  <a:latin typeface="Open Sans Light"/>
                  <a:ea typeface="Open Sans Light"/>
                  <a:cs typeface="Open Sans Light"/>
                  <a:sym typeface="Open Sans Light"/>
                </a:rPr>
                <a:t>tecnologico</a:t>
              </a:r>
              <a:endParaRPr sz="1100" b="1" dirty="0">
                <a:solidFill>
                  <a:schemeClr val="lt1"/>
                </a:solidFill>
                <a:latin typeface="Open Sans Light"/>
                <a:ea typeface="Open Sans Light"/>
                <a:cs typeface="Open Sans Light"/>
                <a:sym typeface="Open Sans Light"/>
              </a:endParaRPr>
            </a:p>
          </p:txBody>
        </p:sp>
        <p:sp>
          <p:nvSpPr>
            <p:cNvPr id="411" name="Google Shape;411;p21"/>
            <p:cNvSpPr/>
            <p:nvPr/>
          </p:nvSpPr>
          <p:spPr>
            <a:xfrm>
              <a:off x="3960"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txBox="1"/>
            <p:nvPr/>
          </p:nvSpPr>
          <p:spPr>
            <a:xfrm>
              <a:off x="3960"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01</a:t>
              </a:r>
              <a:endParaRPr/>
            </a:p>
          </p:txBody>
        </p:sp>
        <p:sp>
          <p:nvSpPr>
            <p:cNvPr id="413" name="Google Shape;413;p21"/>
            <p:cNvSpPr/>
            <p:nvPr/>
          </p:nvSpPr>
          <p:spPr>
            <a:xfrm>
              <a:off x="1341219" y="190656"/>
              <a:ext cx="1238202" cy="1485842"/>
            </a:xfrm>
            <a:prstGeom prst="rect">
              <a:avLst/>
            </a:prstGeom>
            <a:solidFill>
              <a:srgbClr val="F59C34"/>
            </a:solidFill>
            <a:ln w="12700" cap="flat" cmpd="sng">
              <a:solidFill>
                <a:srgbClr val="F59C3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txBox="1"/>
            <p:nvPr/>
          </p:nvSpPr>
          <p:spPr>
            <a:xfrm>
              <a:off x="1341219"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Light"/>
                <a:buNone/>
              </a:pPr>
              <a:r>
                <a:rPr lang="en-US" sz="1100" b="1" i="0">
                  <a:solidFill>
                    <a:schemeClr val="lt1"/>
                  </a:solidFill>
                  <a:latin typeface="Open Sans Light"/>
                  <a:ea typeface="Open Sans Light"/>
                  <a:cs typeface="Open Sans Light"/>
                  <a:sym typeface="Open Sans Light"/>
                </a:rPr>
                <a:t>Cambiamento dei modelli demografici</a:t>
              </a:r>
              <a:endParaRPr sz="1100" b="0" i="0">
                <a:solidFill>
                  <a:schemeClr val="lt1"/>
                </a:solidFill>
                <a:latin typeface="Open Sans Light"/>
                <a:ea typeface="Open Sans Light"/>
                <a:cs typeface="Open Sans Light"/>
                <a:sym typeface="Open Sans Light"/>
              </a:endParaRPr>
            </a:p>
          </p:txBody>
        </p:sp>
        <p:sp>
          <p:nvSpPr>
            <p:cNvPr id="415" name="Google Shape;415;p21"/>
            <p:cNvSpPr/>
            <p:nvPr/>
          </p:nvSpPr>
          <p:spPr>
            <a:xfrm>
              <a:off x="1341219"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txBox="1"/>
            <p:nvPr/>
          </p:nvSpPr>
          <p:spPr>
            <a:xfrm>
              <a:off x="1341219"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02</a:t>
              </a:r>
              <a:endParaRPr/>
            </a:p>
          </p:txBody>
        </p:sp>
        <p:sp>
          <p:nvSpPr>
            <p:cNvPr id="417" name="Google Shape;417;p21"/>
            <p:cNvSpPr/>
            <p:nvPr/>
          </p:nvSpPr>
          <p:spPr>
            <a:xfrm>
              <a:off x="2678477" y="190656"/>
              <a:ext cx="1238202" cy="1485842"/>
            </a:xfrm>
            <a:prstGeom prst="rect">
              <a:avLst/>
            </a:prstGeom>
            <a:solidFill>
              <a:srgbClr val="EA7B25"/>
            </a:solidFill>
            <a:ln w="12700" cap="flat" cmpd="sng">
              <a:solidFill>
                <a:srgbClr val="EA7B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txBox="1"/>
            <p:nvPr/>
          </p:nvSpPr>
          <p:spPr>
            <a:xfrm>
              <a:off x="2678477"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Light"/>
                <a:buNone/>
              </a:pPr>
              <a:r>
                <a:rPr lang="en-US" sz="1100" b="1" i="0">
                  <a:solidFill>
                    <a:schemeClr val="lt1"/>
                  </a:solidFill>
                  <a:latin typeface="Open Sans Light"/>
                  <a:ea typeface="Open Sans Light"/>
                  <a:cs typeface="Open Sans Light"/>
                  <a:sym typeface="Open Sans Light"/>
                </a:rPr>
                <a:t>Globalizzazione</a:t>
              </a:r>
              <a:endParaRPr sz="1100" b="1" i="0">
                <a:solidFill>
                  <a:schemeClr val="lt1"/>
                </a:solidFill>
                <a:latin typeface="Open Sans Light"/>
                <a:ea typeface="Open Sans Light"/>
                <a:cs typeface="Open Sans Light"/>
                <a:sym typeface="Open Sans Light"/>
              </a:endParaRPr>
            </a:p>
            <a:p>
              <a:pPr marL="0" marR="0" lvl="0" indent="0" algn="l" rtl="0">
                <a:lnSpc>
                  <a:spcPct val="90000"/>
                </a:lnSpc>
                <a:spcBef>
                  <a:spcPts val="385"/>
                </a:spcBef>
                <a:spcAft>
                  <a:spcPts val="0"/>
                </a:spcAft>
                <a:buClr>
                  <a:schemeClr val="dk1"/>
                </a:buClr>
                <a:buSzPts val="1100"/>
                <a:buFont typeface="Open Sans ExtraBold"/>
                <a:buNone/>
              </a:pPr>
              <a:endParaRPr sz="1100" b="0" i="0">
                <a:solidFill>
                  <a:schemeClr val="lt1"/>
                </a:solidFill>
                <a:latin typeface="Open Sans Light"/>
                <a:ea typeface="Open Sans Light"/>
                <a:cs typeface="Open Sans Light"/>
                <a:sym typeface="Open Sans Light"/>
              </a:endParaRPr>
            </a:p>
          </p:txBody>
        </p:sp>
        <p:sp>
          <p:nvSpPr>
            <p:cNvPr id="419" name="Google Shape;419;p21"/>
            <p:cNvSpPr/>
            <p:nvPr/>
          </p:nvSpPr>
          <p:spPr>
            <a:xfrm>
              <a:off x="2678477"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txBox="1"/>
            <p:nvPr/>
          </p:nvSpPr>
          <p:spPr>
            <a:xfrm>
              <a:off x="2678477"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dk1"/>
                </a:buClr>
                <a:buSzPts val="1600"/>
                <a:buFont typeface="Open Sans Light"/>
                <a:buNone/>
              </a:pPr>
              <a:endParaRPr sz="1600">
                <a:solidFill>
                  <a:schemeClr val="lt1"/>
                </a:solidFill>
                <a:latin typeface="Open Sans Light"/>
                <a:ea typeface="Open Sans Light"/>
                <a:cs typeface="Open Sans Light"/>
                <a:sym typeface="Open Sans Light"/>
              </a:endParaRPr>
            </a:p>
          </p:txBody>
        </p:sp>
        <p:sp>
          <p:nvSpPr>
            <p:cNvPr id="421" name="Google Shape;421;p21"/>
            <p:cNvSpPr/>
            <p:nvPr/>
          </p:nvSpPr>
          <p:spPr>
            <a:xfrm>
              <a:off x="4015735" y="190656"/>
              <a:ext cx="1238202" cy="1485842"/>
            </a:xfrm>
            <a:prstGeom prst="rect">
              <a:avLst/>
            </a:prstGeom>
            <a:solidFill>
              <a:srgbClr val="D55E1F"/>
            </a:solidFill>
            <a:ln w="12700" cap="flat" cmpd="sng">
              <a:solidFill>
                <a:srgbClr val="D55E1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txBox="1"/>
            <p:nvPr/>
          </p:nvSpPr>
          <p:spPr>
            <a:xfrm>
              <a:off x="4015735"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100000"/>
                </a:lnSpc>
                <a:spcBef>
                  <a:spcPts val="0"/>
                </a:spcBef>
                <a:spcAft>
                  <a:spcPts val="0"/>
                </a:spcAft>
                <a:buClr>
                  <a:schemeClr val="lt1"/>
                </a:buClr>
                <a:buSzPts val="1100"/>
                <a:buFont typeface="Open Sans ExtraBold"/>
                <a:buNone/>
              </a:pPr>
              <a:r>
                <a:rPr lang="en-US" sz="1100" b="1" i="0">
                  <a:solidFill>
                    <a:schemeClr val="lt1"/>
                  </a:solidFill>
                  <a:latin typeface="Open Sans Light"/>
                  <a:ea typeface="Open Sans Light"/>
                  <a:cs typeface="Open Sans Light"/>
                  <a:sym typeface="Open Sans Light"/>
                </a:rPr>
                <a:t>Cambiamento climatico</a:t>
              </a:r>
              <a:endParaRPr sz="1100" b="1" i="0">
                <a:solidFill>
                  <a:schemeClr val="lt1"/>
                </a:solidFill>
                <a:latin typeface="Open Sans Light"/>
                <a:ea typeface="Open Sans Light"/>
                <a:cs typeface="Open Sans Light"/>
                <a:sym typeface="Open Sans Light"/>
              </a:endParaRPr>
            </a:p>
            <a:p>
              <a:pPr marL="0" marR="0" lvl="0" indent="0" algn="l" rtl="0">
                <a:lnSpc>
                  <a:spcPct val="90000"/>
                </a:lnSpc>
                <a:spcBef>
                  <a:spcPts val="0"/>
                </a:spcBef>
                <a:spcAft>
                  <a:spcPts val="0"/>
                </a:spcAft>
                <a:buClr>
                  <a:schemeClr val="dk1"/>
                </a:buClr>
                <a:buSzPts val="1100"/>
                <a:buFont typeface="Open Sans ExtraBold"/>
                <a:buNone/>
              </a:pPr>
              <a:endParaRPr sz="1100" b="1" i="0">
                <a:solidFill>
                  <a:schemeClr val="lt1"/>
                </a:solidFill>
                <a:latin typeface="Open Sans Light"/>
                <a:ea typeface="Open Sans Light"/>
                <a:cs typeface="Open Sans Light"/>
                <a:sym typeface="Open Sans Light"/>
              </a:endParaRPr>
            </a:p>
          </p:txBody>
        </p:sp>
        <p:sp>
          <p:nvSpPr>
            <p:cNvPr id="423" name="Google Shape;423;p21"/>
            <p:cNvSpPr/>
            <p:nvPr/>
          </p:nvSpPr>
          <p:spPr>
            <a:xfrm>
              <a:off x="2695824" y="205943"/>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txBox="1"/>
            <p:nvPr/>
          </p:nvSpPr>
          <p:spPr>
            <a:xfrm>
              <a:off x="2695824" y="205943"/>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03</a:t>
              </a:r>
              <a:endParaRPr/>
            </a:p>
          </p:txBody>
        </p:sp>
        <p:sp>
          <p:nvSpPr>
            <p:cNvPr id="425" name="Google Shape;425;p21"/>
            <p:cNvSpPr/>
            <p:nvPr/>
          </p:nvSpPr>
          <p:spPr>
            <a:xfrm>
              <a:off x="5352993" y="190656"/>
              <a:ext cx="1238202" cy="1485842"/>
            </a:xfrm>
            <a:prstGeom prst="rect">
              <a:avLst/>
            </a:prstGeom>
            <a:solidFill>
              <a:srgbClr val="B54825"/>
            </a:solidFill>
            <a:ln w="12700" cap="flat" cmpd="sng">
              <a:solidFill>
                <a:srgbClr val="B548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1"/>
            <p:cNvSpPr txBox="1"/>
            <p:nvPr/>
          </p:nvSpPr>
          <p:spPr>
            <a:xfrm>
              <a:off x="5352993"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ExtraBold"/>
                <a:buNone/>
              </a:pPr>
              <a:r>
                <a:rPr lang="en-US" sz="1100" b="1">
                  <a:solidFill>
                    <a:schemeClr val="lt1"/>
                  </a:solidFill>
                  <a:latin typeface="Open Sans Light"/>
                  <a:ea typeface="Open Sans Light"/>
                  <a:cs typeface="Open Sans Light"/>
                  <a:sym typeface="Open Sans Light"/>
                </a:rPr>
                <a:t>Pandemia di COVID-19 </a:t>
              </a:r>
              <a:endParaRPr sz="1100">
                <a:solidFill>
                  <a:schemeClr val="lt1"/>
                </a:solidFill>
                <a:latin typeface="Open Sans Light"/>
                <a:ea typeface="Open Sans Light"/>
                <a:cs typeface="Open Sans Light"/>
                <a:sym typeface="Open Sans Light"/>
              </a:endParaRPr>
            </a:p>
            <a:p>
              <a:pPr marL="0" marR="0" lvl="0" indent="0" algn="l" rtl="0">
                <a:lnSpc>
                  <a:spcPct val="90000"/>
                </a:lnSpc>
                <a:spcBef>
                  <a:spcPts val="385"/>
                </a:spcBef>
                <a:spcAft>
                  <a:spcPts val="0"/>
                </a:spcAft>
                <a:buClr>
                  <a:schemeClr val="dk1"/>
                </a:buClr>
                <a:buSzPts val="1100"/>
                <a:buFont typeface="Open Sans ExtraBold"/>
                <a:buNone/>
              </a:pPr>
              <a:endParaRPr sz="1100" b="1" i="0">
                <a:solidFill>
                  <a:schemeClr val="lt1"/>
                </a:solidFill>
                <a:latin typeface="Open Sans Light"/>
                <a:ea typeface="Open Sans Light"/>
                <a:cs typeface="Open Sans Light"/>
                <a:sym typeface="Open Sans Light"/>
              </a:endParaRPr>
            </a:p>
          </p:txBody>
        </p:sp>
        <p:sp>
          <p:nvSpPr>
            <p:cNvPr id="427" name="Google Shape;427;p21"/>
            <p:cNvSpPr/>
            <p:nvPr/>
          </p:nvSpPr>
          <p:spPr>
            <a:xfrm>
              <a:off x="4036884" y="205943"/>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1"/>
            <p:cNvSpPr txBox="1"/>
            <p:nvPr/>
          </p:nvSpPr>
          <p:spPr>
            <a:xfrm>
              <a:off x="4036884" y="205943"/>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04</a:t>
              </a:r>
              <a:endParaRPr/>
            </a:p>
          </p:txBody>
        </p:sp>
      </p:grpSp>
      <p:sp>
        <p:nvSpPr>
          <p:cNvPr id="429" name="Google Shape;429;p21"/>
          <p:cNvSpPr/>
          <p:nvPr/>
        </p:nvSpPr>
        <p:spPr>
          <a:xfrm>
            <a:off x="7540842" y="136259"/>
            <a:ext cx="2022900" cy="1995000"/>
          </a:xfrm>
          <a:prstGeom prst="ellipse">
            <a:avLst/>
          </a:prstGeom>
          <a:noFill/>
          <a:ln w="28575" cap="flat" cmpd="sng">
            <a:solidFill>
              <a:srgbClr val="A937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99758" y="3459397"/>
            <a:ext cx="6477000" cy="2401256"/>
          </a:xfrm>
        </p:spPr>
        <p:txBody>
          <a:bodyPr/>
          <a:lstStyle/>
          <a:p>
            <a:pPr marL="342900" lvl="0" indent="-342900">
              <a:buFont typeface="Wingdings" panose="05000000000000000000" pitchFamily="2" charset="2"/>
              <a:buChar char="q"/>
            </a:pPr>
            <a:r>
              <a:rPr lang="it-IT" sz="2400" dirty="0">
                <a:solidFill>
                  <a:schemeClr val="tx1"/>
                </a:solidFill>
              </a:rPr>
              <a:t>Quali sono i cambiamenti nel mondo del lavoro che ritieni più rilevanti per le tue attività professionali?</a:t>
            </a:r>
          </a:p>
          <a:p>
            <a:pPr marL="342900" lvl="0" indent="-342900">
              <a:buFont typeface="Wingdings" panose="05000000000000000000" pitchFamily="2" charset="2"/>
              <a:buChar char="q"/>
            </a:pPr>
            <a:r>
              <a:rPr lang="it-IT" sz="2400" dirty="0">
                <a:solidFill>
                  <a:schemeClr val="tx1"/>
                </a:solidFill>
              </a:rPr>
              <a:t>In che modo le tendenze che ritieni rilevanti influenzano il tuo lavoro quotidiano?</a:t>
            </a:r>
          </a:p>
          <a:p>
            <a:pPr marL="342900" lvl="0" indent="-342900">
              <a:buFont typeface="Wingdings" panose="05000000000000000000" pitchFamily="2" charset="2"/>
              <a:buChar char="q"/>
            </a:pPr>
            <a:r>
              <a:rPr lang="it-IT" sz="2400" dirty="0">
                <a:solidFill>
                  <a:schemeClr val="tx1"/>
                </a:solidFill>
              </a:rPr>
              <a:t>Come si cercano informazioni sui cambiamenti nel mondo del lavoro? Quali sono le fonti di informazione che utilizzi? Come valuti la qualità delle informazioni che trovi?</a:t>
            </a:r>
            <a:endParaRPr lang="en-US" sz="3200" dirty="0">
              <a:solidFill>
                <a:schemeClr val="tx1"/>
              </a:solidFill>
            </a:endParaRPr>
          </a:p>
        </p:txBody>
      </p:sp>
      <p:sp>
        <p:nvSpPr>
          <p:cNvPr id="7" name="Footer Placeholder 6"/>
          <p:cNvSpPr>
            <a:spLocks noGrp="1"/>
          </p:cNvSpPr>
          <p:nvPr>
            <p:ph type="ftr" sz="quarter" idx="11"/>
          </p:nvPr>
        </p:nvSpPr>
        <p:spPr/>
        <p:txBody>
          <a:bodyPr/>
          <a:lstStyle/>
          <a:p>
            <a:r>
              <a:rPr lang="lt-LT"/>
              <a:t>connect-erasmus.eu</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315" y="2590079"/>
            <a:ext cx="3727486" cy="2344589"/>
          </a:xfrm>
          <a:prstGeom prst="rect">
            <a:avLst/>
          </a:prstGeom>
        </p:spPr>
      </p:pic>
    </p:spTree>
    <p:extLst>
      <p:ext uri="{BB962C8B-B14F-4D97-AF65-F5344CB8AC3E}">
        <p14:creationId xmlns:p14="http://schemas.microsoft.com/office/powerpoint/2010/main" val="3636212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436" name="Google Shape;436;p22"/>
          <p:cNvSpPr/>
          <p:nvPr/>
        </p:nvSpPr>
        <p:spPr>
          <a:xfrm>
            <a:off x="943937" y="2218752"/>
            <a:ext cx="10290120" cy="2309705"/>
          </a:xfrm>
          <a:prstGeom prst="rect">
            <a:avLst/>
          </a:prstGeom>
          <a:solidFill>
            <a:srgbClr val="F49C00"/>
          </a:solidFill>
          <a:ln w="19050" cap="flat" cmpd="sng">
            <a:solidFill>
              <a:srgbClr val="B23D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Open Sans Light"/>
                <a:ea typeface="Open Sans Light"/>
                <a:cs typeface="Open Sans Light"/>
                <a:sym typeface="Open Sans Light"/>
              </a:rPr>
              <a:t>Processo attraverso il quale le imprese o altre organizzazioni sviluppano un'influenza internazionale o iniziano a operare su scala internazionale.</a:t>
            </a:r>
            <a:endParaRPr/>
          </a:p>
          <a:p>
            <a:pPr marL="0" marR="0" lvl="0" indent="0" algn="l" rtl="0">
              <a:spcBef>
                <a:spcPts val="0"/>
              </a:spcBef>
              <a:spcAft>
                <a:spcPts val="0"/>
              </a:spcAft>
              <a:buNone/>
            </a:pPr>
            <a:endParaRPr sz="1800" b="1">
              <a:solidFill>
                <a:schemeClr val="lt1"/>
              </a:solidFill>
              <a:latin typeface="Open Sans Light"/>
              <a:ea typeface="Open Sans Light"/>
              <a:cs typeface="Open Sans Light"/>
              <a:sym typeface="Open Sans Light"/>
            </a:endParaRPr>
          </a:p>
          <a:p>
            <a:pPr marL="0" marR="0" lvl="0" indent="0" algn="l" rtl="0">
              <a:spcBef>
                <a:spcPts val="0"/>
              </a:spcBef>
              <a:spcAft>
                <a:spcPts val="0"/>
              </a:spcAft>
              <a:buNone/>
            </a:pPr>
            <a:r>
              <a:rPr lang="en-US" sz="1800" b="1">
                <a:solidFill>
                  <a:schemeClr val="lt1"/>
                </a:solidFill>
                <a:latin typeface="Open Sans Light"/>
                <a:ea typeface="Open Sans Light"/>
                <a:cs typeface="Open Sans Light"/>
                <a:sym typeface="Open Sans Light"/>
              </a:rPr>
              <a:t>Comprende l'internazionalizzazione della produzione, della finanza (comprese le rimesse), del commercio e della migrazione. </a:t>
            </a:r>
            <a:endParaRPr/>
          </a:p>
          <a:p>
            <a:pPr marL="0" marR="0" lvl="0" indent="0" algn="l" rtl="0">
              <a:spcBef>
                <a:spcPts val="0"/>
              </a:spcBef>
              <a:spcAft>
                <a:spcPts val="0"/>
              </a:spcAft>
              <a:buNone/>
            </a:pPr>
            <a:r>
              <a:rPr lang="en-US" sz="1800" b="1">
                <a:solidFill>
                  <a:schemeClr val="lt1"/>
                </a:solidFill>
                <a:latin typeface="Open Sans Light"/>
                <a:ea typeface="Open Sans Light"/>
                <a:cs typeface="Open Sans Light"/>
                <a:sym typeface="Open Sans Light"/>
              </a:rPr>
              <a:t>(ILO, 2017)</a:t>
            </a:r>
            <a:endParaRPr sz="1800" b="1">
              <a:solidFill>
                <a:schemeClr val="lt1"/>
              </a:solidFill>
              <a:latin typeface="Open Sans Light"/>
              <a:ea typeface="Open Sans Light"/>
              <a:cs typeface="Open Sans Light"/>
              <a:sym typeface="Open Sans Light"/>
            </a:endParaRPr>
          </a:p>
        </p:txBody>
      </p:sp>
      <p:sp>
        <p:nvSpPr>
          <p:cNvPr id="437" name="Google Shape;437;p22"/>
          <p:cNvSpPr txBox="1">
            <a:spLocks noGrp="1"/>
          </p:cNvSpPr>
          <p:nvPr>
            <p:ph type="title"/>
          </p:nvPr>
        </p:nvSpPr>
        <p:spPr>
          <a:xfrm>
            <a:off x="847725" y="765176"/>
            <a:ext cx="4758418" cy="6842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n-US"/>
              <a:t>Globalizzazione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Open Sans ExtraBold"/>
              <a:buNone/>
            </a:pPr>
            <a:r>
              <a:rPr lang="en-US" sz="3600"/>
              <a:t>Potenziale impatto della globalizzazione sul numero e sulla qualità dei posti di lavoro</a:t>
            </a:r>
            <a:endParaRPr sz="3600"/>
          </a:p>
        </p:txBody>
      </p:sp>
      <p:sp>
        <p:nvSpPr>
          <p:cNvPr id="444" name="Google Shape;444;p2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445" name="Google Shape;445;p23"/>
          <p:cNvSpPr txBox="1">
            <a:spLocks noGrp="1"/>
          </p:cNvSpPr>
          <p:nvPr>
            <p:ph type="body" idx="1"/>
          </p:nvPr>
        </p:nvSpPr>
        <p:spPr>
          <a:xfrm>
            <a:off x="1257698" y="1696875"/>
            <a:ext cx="9553732" cy="2727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7F2A"/>
              </a:buClr>
              <a:buSzPts val="2200"/>
              <a:buNone/>
            </a:pPr>
            <a:r>
              <a:rPr lang="en-US" sz="2200">
                <a:solidFill>
                  <a:srgbClr val="FF7F2A"/>
                </a:solidFill>
              </a:rPr>
              <a:t>La concorrenza globale è sempre più vista come una fonte di crescente disuguaglianza salariale sia nei paesi sviluppati che in quelli in via di sviluppo</a:t>
            </a:r>
            <a:endParaRPr sz="2200">
              <a:solidFill>
                <a:srgbClr val="FF7F2A"/>
              </a:solidFill>
            </a:endParaRPr>
          </a:p>
        </p:txBody>
      </p:sp>
      <p:sp>
        <p:nvSpPr>
          <p:cNvPr id="446" name="Google Shape;446;p23"/>
          <p:cNvSpPr txBox="1">
            <a:spLocks noGrp="1"/>
          </p:cNvSpPr>
          <p:nvPr>
            <p:ph type="body" idx="3"/>
          </p:nvPr>
        </p:nvSpPr>
        <p:spPr>
          <a:xfrm>
            <a:off x="1257698" y="3721526"/>
            <a:ext cx="9171730" cy="3155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7F2A"/>
              </a:buClr>
              <a:buSzPts val="2200"/>
              <a:buNone/>
            </a:pPr>
            <a:r>
              <a:rPr lang="en-US" sz="2200">
                <a:solidFill>
                  <a:srgbClr val="FF7F2A"/>
                </a:solidFill>
              </a:rPr>
              <a:t>Il crescente commercio con le economie in via di sviluppo potrebbe aver esacerbato la disuguaglianza dei guadagni deprimendo i salari della manodopera poco qualificata nelle economie sviluppate</a:t>
            </a:r>
            <a:endParaRPr sz="2200">
              <a:solidFill>
                <a:srgbClr val="FF7F2A"/>
              </a:solidFill>
            </a:endParaRPr>
          </a:p>
        </p:txBody>
      </p:sp>
      <p:sp>
        <p:nvSpPr>
          <p:cNvPr id="447" name="Google Shape;447;p23"/>
          <p:cNvSpPr txBox="1">
            <a:spLocks noGrp="1"/>
          </p:cNvSpPr>
          <p:nvPr>
            <p:ph type="body" idx="4"/>
          </p:nvPr>
        </p:nvSpPr>
        <p:spPr>
          <a:xfrm>
            <a:off x="1257698" y="2650787"/>
            <a:ext cx="10217126" cy="3812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2000"/>
              <a:buNone/>
            </a:pPr>
            <a:r>
              <a:rPr lang="en-US" sz="2000"/>
              <a:t>Nei paesi sviluppati la competizione per i talenti può essere intensificata. Nei paesi in via di sviluppo i guadagni di produttività possono essere assegnati in modo sproporzionato ai lavoratori altamente qualificati.</a:t>
            </a:r>
            <a:endParaRPr sz="2000"/>
          </a:p>
        </p:txBody>
      </p:sp>
      <p:sp>
        <p:nvSpPr>
          <p:cNvPr id="448" name="Google Shape;448;p23"/>
          <p:cNvSpPr/>
          <p:nvPr/>
        </p:nvSpPr>
        <p:spPr>
          <a:xfrm rot="5400000">
            <a:off x="648980" y="1873131"/>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449" name="Google Shape;449;p23"/>
          <p:cNvSpPr/>
          <p:nvPr/>
        </p:nvSpPr>
        <p:spPr>
          <a:xfrm>
            <a:off x="698727" y="1907920"/>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sp>
        <p:nvSpPr>
          <p:cNvPr id="450" name="Google Shape;450;p23"/>
          <p:cNvSpPr/>
          <p:nvPr/>
        </p:nvSpPr>
        <p:spPr>
          <a:xfrm rot="5400000">
            <a:off x="648979" y="3790350"/>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451" name="Google Shape;451;p23"/>
          <p:cNvSpPr/>
          <p:nvPr/>
        </p:nvSpPr>
        <p:spPr>
          <a:xfrm>
            <a:off x="698727" y="3801237"/>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sp>
        <p:nvSpPr>
          <p:cNvPr id="452" name="Google Shape;452;p23"/>
          <p:cNvSpPr/>
          <p:nvPr/>
        </p:nvSpPr>
        <p:spPr>
          <a:xfrm>
            <a:off x="828056" y="4787036"/>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3</a:t>
            </a:r>
            <a:endParaRPr sz="1800" b="1">
              <a:solidFill>
                <a:schemeClr val="lt1"/>
              </a:solidFill>
              <a:latin typeface="Open Sans ExtraBold"/>
              <a:ea typeface="Open Sans ExtraBold"/>
              <a:cs typeface="Open Sans ExtraBold"/>
              <a:sym typeface="Open Sans ExtraBold"/>
            </a:endParaRPr>
          </a:p>
        </p:txBody>
      </p:sp>
      <p:sp>
        <p:nvSpPr>
          <p:cNvPr id="453" name="Google Shape;453;p23"/>
          <p:cNvSpPr txBox="1">
            <a:spLocks noGrp="1"/>
          </p:cNvSpPr>
          <p:nvPr>
            <p:ph type="body" idx="4"/>
          </p:nvPr>
        </p:nvSpPr>
        <p:spPr>
          <a:xfrm>
            <a:off x="1257698" y="4971861"/>
            <a:ext cx="10125206" cy="754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000"/>
              <a:buNone/>
            </a:pPr>
            <a:r>
              <a:rPr lang="en-US" sz="2000"/>
              <a:t>I lavoratori non qualificati nelle aziende multinazionali tendono ad avere opportunità limitate e devono affrontare salari bassi e stagnanti.</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pic>
        <p:nvPicPr>
          <p:cNvPr id="459" name="Google Shape;459;p24"/>
          <p:cNvPicPr preferRelativeResize="0"/>
          <p:nvPr/>
        </p:nvPicPr>
        <p:blipFill rotWithShape="1">
          <a:blip r:embed="rId3">
            <a:alphaModFix/>
          </a:blip>
          <a:srcRect/>
          <a:stretch/>
        </p:blipFill>
        <p:spPr>
          <a:xfrm>
            <a:off x="3944577" y="1087781"/>
            <a:ext cx="5744370" cy="4308277"/>
          </a:xfrm>
          <a:prstGeom prst="rect">
            <a:avLst/>
          </a:prstGeom>
          <a:noFill/>
          <a:ln>
            <a:noFill/>
          </a:ln>
        </p:spPr>
      </p:pic>
      <p:sp>
        <p:nvSpPr>
          <p:cNvPr id="460" name="Google Shape;460;p24"/>
          <p:cNvSpPr txBox="1"/>
          <p:nvPr/>
        </p:nvSpPr>
        <p:spPr>
          <a:xfrm>
            <a:off x="10491421" y="460753"/>
            <a:ext cx="59167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Open Sans Light"/>
                <a:ea typeface="Open Sans Light"/>
                <a:cs typeface="Open Sans Light"/>
                <a:sym typeface="Open Sans Light"/>
              </a:rPr>
              <a:t>05</a:t>
            </a:r>
            <a:endParaRPr sz="1600">
              <a:solidFill>
                <a:schemeClr val="lt1"/>
              </a:solidFill>
              <a:latin typeface="Open Sans Light"/>
              <a:ea typeface="Open Sans Light"/>
              <a:cs typeface="Open Sans Light"/>
              <a:sym typeface="Open Sans Light"/>
            </a:endParaRPr>
          </a:p>
        </p:txBody>
      </p:sp>
      <p:grpSp>
        <p:nvGrpSpPr>
          <p:cNvPr id="461" name="Google Shape;461;p24"/>
          <p:cNvGrpSpPr/>
          <p:nvPr/>
        </p:nvGrpSpPr>
        <p:grpSpPr>
          <a:xfrm>
            <a:off x="5327074" y="397485"/>
            <a:ext cx="6587235" cy="1485842"/>
            <a:chOff x="3960" y="190656"/>
            <a:chExt cx="6587235" cy="1485842"/>
          </a:xfrm>
        </p:grpSpPr>
        <p:sp>
          <p:nvSpPr>
            <p:cNvPr id="462" name="Google Shape;462;p24"/>
            <p:cNvSpPr/>
            <p:nvPr/>
          </p:nvSpPr>
          <p:spPr>
            <a:xfrm>
              <a:off x="3960" y="190656"/>
              <a:ext cx="1238202" cy="148584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4"/>
            <p:cNvSpPr txBox="1"/>
            <p:nvPr/>
          </p:nvSpPr>
          <p:spPr>
            <a:xfrm>
              <a:off x="3960"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ExtraBold"/>
                <a:buNone/>
              </a:pPr>
              <a:r>
                <a:rPr lang="en-US" sz="1100" b="1" dirty="0" err="1">
                  <a:solidFill>
                    <a:schemeClr val="lt1"/>
                  </a:solidFill>
                  <a:latin typeface="Open Sans Light"/>
                  <a:ea typeface="Open Sans Light"/>
                  <a:cs typeface="Open Sans Light"/>
                  <a:sym typeface="Open Sans Light"/>
                </a:rPr>
                <a:t>Cambiamento</a:t>
              </a:r>
              <a:r>
                <a:rPr lang="en-US" sz="1100" b="1" dirty="0">
                  <a:solidFill>
                    <a:schemeClr val="lt1"/>
                  </a:solidFill>
                  <a:latin typeface="Open Sans Light"/>
                  <a:ea typeface="Open Sans Light"/>
                  <a:cs typeface="Open Sans Light"/>
                  <a:sym typeface="Open Sans Light"/>
                </a:rPr>
                <a:t> </a:t>
              </a:r>
              <a:r>
                <a:rPr lang="en-US" sz="1100" b="1" dirty="0" err="1">
                  <a:solidFill>
                    <a:schemeClr val="lt1"/>
                  </a:solidFill>
                  <a:latin typeface="Open Sans Light"/>
                  <a:ea typeface="Open Sans Light"/>
                  <a:cs typeface="Open Sans Light"/>
                  <a:sym typeface="Open Sans Light"/>
                </a:rPr>
                <a:t>tecnologico</a:t>
              </a:r>
              <a:endParaRPr sz="1100" b="1" dirty="0">
                <a:solidFill>
                  <a:schemeClr val="lt1"/>
                </a:solidFill>
                <a:latin typeface="Open Sans Light"/>
                <a:ea typeface="Open Sans Light"/>
                <a:cs typeface="Open Sans Light"/>
                <a:sym typeface="Open Sans Light"/>
              </a:endParaRPr>
            </a:p>
          </p:txBody>
        </p:sp>
        <p:sp>
          <p:nvSpPr>
            <p:cNvPr id="464" name="Google Shape;464;p24"/>
            <p:cNvSpPr/>
            <p:nvPr/>
          </p:nvSpPr>
          <p:spPr>
            <a:xfrm>
              <a:off x="3960"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txBox="1"/>
            <p:nvPr/>
          </p:nvSpPr>
          <p:spPr>
            <a:xfrm>
              <a:off x="3960"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01</a:t>
              </a:r>
              <a:endParaRPr/>
            </a:p>
          </p:txBody>
        </p:sp>
        <p:sp>
          <p:nvSpPr>
            <p:cNvPr id="466" name="Google Shape;466;p24"/>
            <p:cNvSpPr/>
            <p:nvPr/>
          </p:nvSpPr>
          <p:spPr>
            <a:xfrm>
              <a:off x="1341219" y="190656"/>
              <a:ext cx="1238202" cy="1485842"/>
            </a:xfrm>
            <a:prstGeom prst="rect">
              <a:avLst/>
            </a:prstGeom>
            <a:solidFill>
              <a:srgbClr val="F59C34"/>
            </a:solidFill>
            <a:ln w="12700" cap="flat" cmpd="sng">
              <a:solidFill>
                <a:srgbClr val="F59C3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txBox="1"/>
            <p:nvPr/>
          </p:nvSpPr>
          <p:spPr>
            <a:xfrm>
              <a:off x="1341219"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Light"/>
                <a:buNone/>
              </a:pPr>
              <a:r>
                <a:rPr lang="en-US" sz="1100" b="1" i="0">
                  <a:solidFill>
                    <a:schemeClr val="lt1"/>
                  </a:solidFill>
                  <a:latin typeface="Open Sans Light"/>
                  <a:ea typeface="Open Sans Light"/>
                  <a:cs typeface="Open Sans Light"/>
                  <a:sym typeface="Open Sans Light"/>
                </a:rPr>
                <a:t>Cambiamento dei modelli demografici</a:t>
              </a:r>
              <a:endParaRPr sz="1100" b="0" i="0">
                <a:solidFill>
                  <a:schemeClr val="lt1"/>
                </a:solidFill>
                <a:latin typeface="Open Sans Light"/>
                <a:ea typeface="Open Sans Light"/>
                <a:cs typeface="Open Sans Light"/>
                <a:sym typeface="Open Sans Light"/>
              </a:endParaRPr>
            </a:p>
          </p:txBody>
        </p:sp>
        <p:sp>
          <p:nvSpPr>
            <p:cNvPr id="468" name="Google Shape;468;p24"/>
            <p:cNvSpPr/>
            <p:nvPr/>
          </p:nvSpPr>
          <p:spPr>
            <a:xfrm>
              <a:off x="1341219"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txBox="1"/>
            <p:nvPr/>
          </p:nvSpPr>
          <p:spPr>
            <a:xfrm>
              <a:off x="1341219"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02</a:t>
              </a:r>
              <a:endParaRPr/>
            </a:p>
          </p:txBody>
        </p:sp>
        <p:sp>
          <p:nvSpPr>
            <p:cNvPr id="470" name="Google Shape;470;p24"/>
            <p:cNvSpPr/>
            <p:nvPr/>
          </p:nvSpPr>
          <p:spPr>
            <a:xfrm>
              <a:off x="2678477" y="190656"/>
              <a:ext cx="1238202" cy="1485842"/>
            </a:xfrm>
            <a:prstGeom prst="rect">
              <a:avLst/>
            </a:prstGeom>
            <a:solidFill>
              <a:srgbClr val="EA7B25"/>
            </a:solidFill>
            <a:ln w="12700" cap="flat" cmpd="sng">
              <a:solidFill>
                <a:srgbClr val="EA7B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txBox="1"/>
            <p:nvPr/>
          </p:nvSpPr>
          <p:spPr>
            <a:xfrm>
              <a:off x="2678477"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Light"/>
                <a:buNone/>
              </a:pPr>
              <a:r>
                <a:rPr lang="en-US" sz="1100" b="1" i="0">
                  <a:solidFill>
                    <a:schemeClr val="lt1"/>
                  </a:solidFill>
                  <a:latin typeface="Open Sans Light"/>
                  <a:ea typeface="Open Sans Light"/>
                  <a:cs typeface="Open Sans Light"/>
                  <a:sym typeface="Open Sans Light"/>
                </a:rPr>
                <a:t>Globalizzazione</a:t>
              </a:r>
              <a:endParaRPr sz="1100" b="1" i="0">
                <a:solidFill>
                  <a:schemeClr val="lt1"/>
                </a:solidFill>
                <a:latin typeface="Open Sans Light"/>
                <a:ea typeface="Open Sans Light"/>
                <a:cs typeface="Open Sans Light"/>
                <a:sym typeface="Open Sans Light"/>
              </a:endParaRPr>
            </a:p>
            <a:p>
              <a:pPr marL="0" marR="0" lvl="0" indent="0" algn="l" rtl="0">
                <a:lnSpc>
                  <a:spcPct val="90000"/>
                </a:lnSpc>
                <a:spcBef>
                  <a:spcPts val="385"/>
                </a:spcBef>
                <a:spcAft>
                  <a:spcPts val="0"/>
                </a:spcAft>
                <a:buClr>
                  <a:schemeClr val="dk1"/>
                </a:buClr>
                <a:buSzPts val="1100"/>
                <a:buFont typeface="Open Sans ExtraBold"/>
                <a:buNone/>
              </a:pPr>
              <a:endParaRPr sz="1100" b="0" i="0">
                <a:solidFill>
                  <a:schemeClr val="lt1"/>
                </a:solidFill>
                <a:latin typeface="Open Sans Light"/>
                <a:ea typeface="Open Sans Light"/>
                <a:cs typeface="Open Sans Light"/>
                <a:sym typeface="Open Sans Light"/>
              </a:endParaRPr>
            </a:p>
          </p:txBody>
        </p:sp>
        <p:sp>
          <p:nvSpPr>
            <p:cNvPr id="472" name="Google Shape;472;p24"/>
            <p:cNvSpPr/>
            <p:nvPr/>
          </p:nvSpPr>
          <p:spPr>
            <a:xfrm>
              <a:off x="2678477"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txBox="1"/>
            <p:nvPr/>
          </p:nvSpPr>
          <p:spPr>
            <a:xfrm>
              <a:off x="2678477"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dk1"/>
                </a:buClr>
                <a:buSzPts val="1600"/>
                <a:buFont typeface="Open Sans Light"/>
                <a:buNone/>
              </a:pPr>
              <a:endParaRPr sz="1600">
                <a:solidFill>
                  <a:schemeClr val="lt1"/>
                </a:solidFill>
                <a:latin typeface="Open Sans Light"/>
                <a:ea typeface="Open Sans Light"/>
                <a:cs typeface="Open Sans Light"/>
                <a:sym typeface="Open Sans Light"/>
              </a:endParaRPr>
            </a:p>
          </p:txBody>
        </p:sp>
        <p:sp>
          <p:nvSpPr>
            <p:cNvPr id="474" name="Google Shape;474;p24"/>
            <p:cNvSpPr/>
            <p:nvPr/>
          </p:nvSpPr>
          <p:spPr>
            <a:xfrm>
              <a:off x="4015735" y="190656"/>
              <a:ext cx="1238202" cy="1485842"/>
            </a:xfrm>
            <a:prstGeom prst="rect">
              <a:avLst/>
            </a:prstGeom>
            <a:solidFill>
              <a:srgbClr val="D55E1F"/>
            </a:solidFill>
            <a:ln w="12700" cap="flat" cmpd="sng">
              <a:solidFill>
                <a:srgbClr val="D55E1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txBox="1"/>
            <p:nvPr/>
          </p:nvSpPr>
          <p:spPr>
            <a:xfrm>
              <a:off x="4015735"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100000"/>
                </a:lnSpc>
                <a:spcBef>
                  <a:spcPts val="0"/>
                </a:spcBef>
                <a:spcAft>
                  <a:spcPts val="0"/>
                </a:spcAft>
                <a:buClr>
                  <a:schemeClr val="lt1"/>
                </a:buClr>
                <a:buSzPts val="1100"/>
                <a:buFont typeface="Open Sans ExtraBold"/>
                <a:buNone/>
              </a:pPr>
              <a:r>
                <a:rPr lang="en-US" sz="1100" b="1" i="0">
                  <a:solidFill>
                    <a:schemeClr val="lt1"/>
                  </a:solidFill>
                  <a:latin typeface="Open Sans Light"/>
                  <a:ea typeface="Open Sans Light"/>
                  <a:cs typeface="Open Sans Light"/>
                  <a:sym typeface="Open Sans Light"/>
                </a:rPr>
                <a:t>Cambiamento climatico</a:t>
              </a:r>
              <a:endParaRPr sz="1100" b="1" i="0">
                <a:solidFill>
                  <a:schemeClr val="lt1"/>
                </a:solidFill>
                <a:latin typeface="Open Sans Light"/>
                <a:ea typeface="Open Sans Light"/>
                <a:cs typeface="Open Sans Light"/>
                <a:sym typeface="Open Sans Light"/>
              </a:endParaRPr>
            </a:p>
            <a:p>
              <a:pPr marL="0" marR="0" lvl="0" indent="0" algn="l" rtl="0">
                <a:lnSpc>
                  <a:spcPct val="90000"/>
                </a:lnSpc>
                <a:spcBef>
                  <a:spcPts val="0"/>
                </a:spcBef>
                <a:spcAft>
                  <a:spcPts val="0"/>
                </a:spcAft>
                <a:buClr>
                  <a:schemeClr val="dk1"/>
                </a:buClr>
                <a:buSzPts val="1100"/>
                <a:buFont typeface="Open Sans ExtraBold"/>
                <a:buNone/>
              </a:pPr>
              <a:endParaRPr sz="1100" b="1" i="0">
                <a:solidFill>
                  <a:schemeClr val="lt1"/>
                </a:solidFill>
                <a:latin typeface="Open Sans Light"/>
                <a:ea typeface="Open Sans Light"/>
                <a:cs typeface="Open Sans Light"/>
                <a:sym typeface="Open Sans Light"/>
              </a:endParaRPr>
            </a:p>
          </p:txBody>
        </p:sp>
        <p:sp>
          <p:nvSpPr>
            <p:cNvPr id="476" name="Google Shape;476;p24"/>
            <p:cNvSpPr/>
            <p:nvPr/>
          </p:nvSpPr>
          <p:spPr>
            <a:xfrm>
              <a:off x="2695824" y="205943"/>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txBox="1"/>
            <p:nvPr/>
          </p:nvSpPr>
          <p:spPr>
            <a:xfrm>
              <a:off x="2695824" y="205943"/>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03</a:t>
              </a:r>
              <a:endParaRPr/>
            </a:p>
          </p:txBody>
        </p:sp>
        <p:sp>
          <p:nvSpPr>
            <p:cNvPr id="478" name="Google Shape;478;p24"/>
            <p:cNvSpPr/>
            <p:nvPr/>
          </p:nvSpPr>
          <p:spPr>
            <a:xfrm>
              <a:off x="5352993" y="190656"/>
              <a:ext cx="1238202" cy="1485842"/>
            </a:xfrm>
            <a:prstGeom prst="rect">
              <a:avLst/>
            </a:prstGeom>
            <a:solidFill>
              <a:srgbClr val="B54825"/>
            </a:solidFill>
            <a:ln w="12700" cap="flat" cmpd="sng">
              <a:solidFill>
                <a:srgbClr val="B548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txBox="1"/>
            <p:nvPr/>
          </p:nvSpPr>
          <p:spPr>
            <a:xfrm>
              <a:off x="5352993"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ExtraBold"/>
                <a:buNone/>
              </a:pPr>
              <a:r>
                <a:rPr lang="en-US" sz="1100" b="1">
                  <a:solidFill>
                    <a:schemeClr val="lt1"/>
                  </a:solidFill>
                  <a:latin typeface="Open Sans Light"/>
                  <a:ea typeface="Open Sans Light"/>
                  <a:cs typeface="Open Sans Light"/>
                  <a:sym typeface="Open Sans Light"/>
                </a:rPr>
                <a:t>Pandemia di COVID-19 </a:t>
              </a:r>
              <a:endParaRPr sz="1100">
                <a:solidFill>
                  <a:schemeClr val="lt1"/>
                </a:solidFill>
                <a:latin typeface="Open Sans Light"/>
                <a:ea typeface="Open Sans Light"/>
                <a:cs typeface="Open Sans Light"/>
                <a:sym typeface="Open Sans Light"/>
              </a:endParaRPr>
            </a:p>
            <a:p>
              <a:pPr marL="0" marR="0" lvl="0" indent="0" algn="l" rtl="0">
                <a:lnSpc>
                  <a:spcPct val="90000"/>
                </a:lnSpc>
                <a:spcBef>
                  <a:spcPts val="385"/>
                </a:spcBef>
                <a:spcAft>
                  <a:spcPts val="0"/>
                </a:spcAft>
                <a:buClr>
                  <a:schemeClr val="dk1"/>
                </a:buClr>
                <a:buSzPts val="1100"/>
                <a:buFont typeface="Open Sans ExtraBold"/>
                <a:buNone/>
              </a:pPr>
              <a:endParaRPr sz="1100" b="1" i="0">
                <a:solidFill>
                  <a:schemeClr val="lt1"/>
                </a:solidFill>
                <a:latin typeface="Open Sans Light"/>
                <a:ea typeface="Open Sans Light"/>
                <a:cs typeface="Open Sans Light"/>
                <a:sym typeface="Open Sans Light"/>
              </a:endParaRPr>
            </a:p>
          </p:txBody>
        </p:sp>
        <p:sp>
          <p:nvSpPr>
            <p:cNvPr id="480" name="Google Shape;480;p24"/>
            <p:cNvSpPr/>
            <p:nvPr/>
          </p:nvSpPr>
          <p:spPr>
            <a:xfrm>
              <a:off x="4036884" y="205943"/>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txBox="1"/>
            <p:nvPr/>
          </p:nvSpPr>
          <p:spPr>
            <a:xfrm>
              <a:off x="4036884" y="205943"/>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04</a:t>
              </a:r>
              <a:endParaRPr/>
            </a:p>
          </p:txBody>
        </p:sp>
      </p:grpSp>
      <p:sp>
        <p:nvSpPr>
          <p:cNvPr id="482" name="Google Shape;482;p24"/>
          <p:cNvSpPr/>
          <p:nvPr/>
        </p:nvSpPr>
        <p:spPr>
          <a:xfrm>
            <a:off x="8873509" y="90253"/>
            <a:ext cx="2022763" cy="1995055"/>
          </a:xfrm>
          <a:prstGeom prst="ellipse">
            <a:avLst/>
          </a:prstGeom>
          <a:noFill/>
          <a:ln w="28575" cap="flat" cmpd="sng">
            <a:solidFill>
              <a:srgbClr val="A937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5"/>
          <p:cNvSpPr txBox="1">
            <a:spLocks noGrp="1"/>
          </p:cNvSpPr>
          <p:nvPr>
            <p:ph type="title"/>
          </p:nvPr>
        </p:nvSpPr>
        <p:spPr>
          <a:xfrm>
            <a:off x="1204392" y="927172"/>
            <a:ext cx="10199729" cy="6842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Open Sans ExtraBold"/>
              <a:buNone/>
            </a:pPr>
            <a:r>
              <a:rPr lang="en-US" sz="3600"/>
              <a:t>Ci sono molti modi in cui il cambiamento climatico influenzerà il mondo del lavoro</a:t>
            </a:r>
            <a:endParaRPr sz="3600"/>
          </a:p>
        </p:txBody>
      </p:sp>
      <p:sp>
        <p:nvSpPr>
          <p:cNvPr id="488" name="Google Shape;488;p2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pic>
        <p:nvPicPr>
          <p:cNvPr id="489" name="Google Shape;489;p25"/>
          <p:cNvPicPr preferRelativeResize="0"/>
          <p:nvPr/>
        </p:nvPicPr>
        <p:blipFill rotWithShape="1">
          <a:blip r:embed="rId3">
            <a:alphaModFix/>
          </a:blip>
          <a:srcRect/>
          <a:stretch/>
        </p:blipFill>
        <p:spPr>
          <a:xfrm>
            <a:off x="908989" y="1739418"/>
            <a:ext cx="6479544" cy="3657600"/>
          </a:xfrm>
          <a:prstGeom prst="rect">
            <a:avLst/>
          </a:prstGeom>
          <a:noFill/>
          <a:ln>
            <a:noFill/>
          </a:ln>
        </p:spPr>
      </p:pic>
      <p:sp>
        <p:nvSpPr>
          <p:cNvPr id="490" name="Google Shape;490;p25"/>
          <p:cNvSpPr/>
          <p:nvPr/>
        </p:nvSpPr>
        <p:spPr>
          <a:xfrm>
            <a:off x="7947378" y="2745249"/>
            <a:ext cx="374791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The 5 mega-trends you should know about | Ways to Change The World - YouTube</a:t>
            </a:r>
            <a:endParaRPr sz="1800">
              <a:solidFill>
                <a:schemeClr val="dk1"/>
              </a:solidFill>
              <a:latin typeface="Open Sans Light"/>
              <a:ea typeface="Open Sans Light"/>
              <a:cs typeface="Open Sans Light"/>
              <a:sym typeface="Open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6"/>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ExtraBold"/>
              <a:buNone/>
            </a:pPr>
            <a:r>
              <a:rPr lang="en-US" sz="3200"/>
              <a:t>Potenziale impatto del cambiamento climatico sul numero e sulla qualità dei posti di lavoro</a:t>
            </a:r>
            <a:endParaRPr sz="3200"/>
          </a:p>
        </p:txBody>
      </p:sp>
      <p:sp>
        <p:nvSpPr>
          <p:cNvPr id="497" name="Google Shape;497;p2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498" name="Google Shape;498;p26"/>
          <p:cNvSpPr txBox="1">
            <a:spLocks noGrp="1"/>
          </p:cNvSpPr>
          <p:nvPr>
            <p:ph type="body" idx="1"/>
          </p:nvPr>
        </p:nvSpPr>
        <p:spPr>
          <a:xfrm>
            <a:off x="1257697" y="1889562"/>
            <a:ext cx="6323316" cy="4665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7F2A"/>
              </a:buClr>
              <a:buSzPts val="2200"/>
              <a:buNone/>
            </a:pPr>
            <a:r>
              <a:rPr lang="en-US" sz="2200">
                <a:solidFill>
                  <a:srgbClr val="FF7F2A"/>
                </a:solidFill>
              </a:rPr>
              <a:t>1,2 miliardi di posti di lavoro dipendono direttamente dai processi naturali</a:t>
            </a:r>
            <a:endParaRPr sz="2200">
              <a:solidFill>
                <a:srgbClr val="FF7F2A"/>
              </a:solidFill>
            </a:endParaRPr>
          </a:p>
        </p:txBody>
      </p:sp>
      <p:sp>
        <p:nvSpPr>
          <p:cNvPr id="499" name="Google Shape;499;p26"/>
          <p:cNvSpPr txBox="1">
            <a:spLocks noGrp="1"/>
          </p:cNvSpPr>
          <p:nvPr>
            <p:ph type="body" idx="3"/>
          </p:nvPr>
        </p:nvSpPr>
        <p:spPr>
          <a:xfrm>
            <a:off x="1293875" y="3488785"/>
            <a:ext cx="5438676" cy="6280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7F2A"/>
              </a:buClr>
              <a:buSzPts val="2200"/>
              <a:buNone/>
            </a:pPr>
            <a:r>
              <a:rPr lang="en-US" sz="2200">
                <a:solidFill>
                  <a:srgbClr val="FF7F2A"/>
                </a:solidFill>
              </a:rPr>
              <a:t>Tutti i lavori sono vulnerabili ai rischi ambientali</a:t>
            </a:r>
            <a:endParaRPr sz="2200">
              <a:solidFill>
                <a:srgbClr val="FF7F2A"/>
              </a:solidFill>
            </a:endParaRPr>
          </a:p>
        </p:txBody>
      </p:sp>
      <p:sp>
        <p:nvSpPr>
          <p:cNvPr id="500" name="Google Shape;500;p26"/>
          <p:cNvSpPr txBox="1">
            <a:spLocks noGrp="1"/>
          </p:cNvSpPr>
          <p:nvPr>
            <p:ph type="body" idx="4"/>
          </p:nvPr>
        </p:nvSpPr>
        <p:spPr>
          <a:xfrm>
            <a:off x="1257697" y="2579071"/>
            <a:ext cx="7058988" cy="77592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800"/>
              <a:buNone/>
            </a:pPr>
            <a:r>
              <a:rPr lang="en-US" sz="1800">
                <a:solidFill>
                  <a:schemeClr val="dk1"/>
                </a:solidFill>
              </a:rPr>
              <a:t>Ad esempio, l'agricoltura sulla terraferma si basa sulla pioggia per l'irrigazione e gli agricoltori si affidano alle foreste per prevenire le inondazioni; la pesca costiera si basa sulla biodiversità dell'oceano.</a:t>
            </a:r>
            <a:endParaRPr sz="1800">
              <a:solidFill>
                <a:schemeClr val="dk1"/>
              </a:solidFill>
            </a:endParaRPr>
          </a:p>
        </p:txBody>
      </p:sp>
      <p:sp>
        <p:nvSpPr>
          <p:cNvPr id="501" name="Google Shape;501;p26"/>
          <p:cNvSpPr/>
          <p:nvPr/>
        </p:nvSpPr>
        <p:spPr>
          <a:xfrm rot="5400000">
            <a:off x="786140" y="1873131"/>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502" name="Google Shape;502;p26"/>
          <p:cNvSpPr/>
          <p:nvPr/>
        </p:nvSpPr>
        <p:spPr>
          <a:xfrm>
            <a:off x="837397" y="1907920"/>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sp>
        <p:nvSpPr>
          <p:cNvPr id="503" name="Google Shape;503;p26"/>
          <p:cNvSpPr/>
          <p:nvPr/>
        </p:nvSpPr>
        <p:spPr>
          <a:xfrm rot="5400000">
            <a:off x="784162" y="3476842"/>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504" name="Google Shape;504;p26"/>
          <p:cNvSpPr/>
          <p:nvPr/>
        </p:nvSpPr>
        <p:spPr>
          <a:xfrm>
            <a:off x="837397" y="3496718"/>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sp>
        <p:nvSpPr>
          <p:cNvPr id="505" name="Google Shape;505;p26"/>
          <p:cNvSpPr/>
          <p:nvPr/>
        </p:nvSpPr>
        <p:spPr>
          <a:xfrm>
            <a:off x="7067922" y="1798089"/>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3</a:t>
            </a:r>
            <a:endParaRPr sz="1800" b="1">
              <a:solidFill>
                <a:schemeClr val="lt1"/>
              </a:solidFill>
              <a:latin typeface="Open Sans ExtraBold"/>
              <a:ea typeface="Open Sans ExtraBold"/>
              <a:cs typeface="Open Sans ExtraBold"/>
              <a:sym typeface="Open Sans ExtraBold"/>
            </a:endParaRPr>
          </a:p>
        </p:txBody>
      </p:sp>
      <p:sp>
        <p:nvSpPr>
          <p:cNvPr id="506" name="Google Shape;506;p26"/>
          <p:cNvSpPr/>
          <p:nvPr/>
        </p:nvSpPr>
        <p:spPr>
          <a:xfrm>
            <a:off x="837397" y="4351619"/>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3</a:t>
            </a:r>
            <a:endParaRPr sz="1800" b="1">
              <a:solidFill>
                <a:schemeClr val="lt1"/>
              </a:solidFill>
              <a:latin typeface="Open Sans ExtraBold"/>
              <a:ea typeface="Open Sans ExtraBold"/>
              <a:cs typeface="Open Sans ExtraBold"/>
              <a:sym typeface="Open Sans ExtraBold"/>
            </a:endParaRPr>
          </a:p>
        </p:txBody>
      </p:sp>
      <p:sp>
        <p:nvSpPr>
          <p:cNvPr id="507" name="Google Shape;507;p26"/>
          <p:cNvSpPr txBox="1">
            <a:spLocks noGrp="1"/>
          </p:cNvSpPr>
          <p:nvPr>
            <p:ph type="body" idx="4"/>
          </p:nvPr>
        </p:nvSpPr>
        <p:spPr>
          <a:xfrm>
            <a:off x="1291897" y="4250644"/>
            <a:ext cx="7287403" cy="176034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solidFill>
                  <a:schemeClr val="dk1"/>
                </a:solidFill>
              </a:rPr>
              <a:t>Ad esempio, l'inquinamento atmosferico riduce la produttività e l'orario di lavoro a causa del deterioramento della salute dei lavoratori. Poiché l'aumento delle temperature aumenta l'incidenza dello stress da calore e dei rischi per la salute, aumenterà la percentuale di ore di lavoro durante le quali un lavoratore ha bisogno di riposare. C'è anche una maggiore probabilità di lesioni accidentali.</a:t>
            </a:r>
            <a:endParaRPr sz="1600">
              <a:solidFill>
                <a:schemeClr val="dk1"/>
              </a:solidFill>
            </a:endParaRPr>
          </a:p>
        </p:txBody>
      </p:sp>
      <p:pic>
        <p:nvPicPr>
          <p:cNvPr id="508" name="Google Shape;508;p26"/>
          <p:cNvPicPr preferRelativeResize="0"/>
          <p:nvPr/>
        </p:nvPicPr>
        <p:blipFill rotWithShape="1">
          <a:blip r:embed="rId3">
            <a:alphaModFix/>
          </a:blip>
          <a:srcRect/>
          <a:stretch/>
        </p:blipFill>
        <p:spPr>
          <a:xfrm>
            <a:off x="8718438" y="1639199"/>
            <a:ext cx="2477655" cy="2477655"/>
          </a:xfrm>
          <a:prstGeom prst="rect">
            <a:avLst/>
          </a:prstGeom>
          <a:noFill/>
          <a:ln>
            <a:noFill/>
          </a:ln>
        </p:spPr>
      </p:pic>
      <p:pic>
        <p:nvPicPr>
          <p:cNvPr id="509" name="Google Shape;509;p26"/>
          <p:cNvPicPr preferRelativeResize="0"/>
          <p:nvPr/>
        </p:nvPicPr>
        <p:blipFill rotWithShape="1">
          <a:blip r:embed="rId4">
            <a:alphaModFix/>
          </a:blip>
          <a:srcRect/>
          <a:stretch/>
        </p:blipFill>
        <p:spPr>
          <a:xfrm>
            <a:off x="9107161" y="3802819"/>
            <a:ext cx="2793068" cy="186204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27"/>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ExtraBold"/>
              <a:buNone/>
            </a:pPr>
            <a:r>
              <a:rPr lang="en-US" sz="3200"/>
              <a:t>Potenziale impatto del cambiamento climatico sul numero e sulla qualità dei posti di lavoro</a:t>
            </a:r>
            <a:endParaRPr sz="3200"/>
          </a:p>
        </p:txBody>
      </p:sp>
      <p:sp>
        <p:nvSpPr>
          <p:cNvPr id="516" name="Google Shape;516;p2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517" name="Google Shape;517;p27"/>
          <p:cNvSpPr txBox="1">
            <a:spLocks noGrp="1"/>
          </p:cNvSpPr>
          <p:nvPr>
            <p:ph type="body" idx="6"/>
          </p:nvPr>
        </p:nvSpPr>
        <p:spPr>
          <a:xfrm>
            <a:off x="1350915" y="2490398"/>
            <a:ext cx="6245900" cy="6801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a:solidFill>
                  <a:schemeClr val="dk1"/>
                </a:solidFill>
              </a:rPr>
              <a:t>Ad esempio, avanzare verso la decarbonizzazione del settore energetico porterà alla creazione netta di 18 milioni di posti di lavoro in tutto il mondo.</a:t>
            </a:r>
            <a:br>
              <a:rPr lang="en-US" sz="1800">
                <a:solidFill>
                  <a:schemeClr val="dk1"/>
                </a:solidFill>
              </a:rPr>
            </a:br>
            <a:r>
              <a:rPr lang="en-US" sz="1800">
                <a:solidFill>
                  <a:schemeClr val="dk1"/>
                </a:solidFill>
              </a:rPr>
              <a:t>Tuttavia, il lavoro sarà distribuito in modo diverso. Ad esempio, l'aumento annuale dei tassi di riciclaggio per plastica, vetro, pasta di legno, metalli e minerali sostituirebbe l'estrazione diretta delle risorse primarie per questi prodotti, ma la gestione dei rifiuti aumenterebbe.</a:t>
            </a:r>
            <a:endParaRPr sz="1800">
              <a:solidFill>
                <a:schemeClr val="dk1"/>
              </a:solidFill>
            </a:endParaRPr>
          </a:p>
        </p:txBody>
      </p:sp>
      <p:sp>
        <p:nvSpPr>
          <p:cNvPr id="518" name="Google Shape;518;p27"/>
          <p:cNvSpPr/>
          <p:nvPr/>
        </p:nvSpPr>
        <p:spPr>
          <a:xfrm>
            <a:off x="854963" y="3125275"/>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sp>
        <p:nvSpPr>
          <p:cNvPr id="519" name="Google Shape;519;p27"/>
          <p:cNvSpPr/>
          <p:nvPr/>
        </p:nvSpPr>
        <p:spPr>
          <a:xfrm rot="5400000">
            <a:off x="681346" y="1841764"/>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520" name="Google Shape;520;p27"/>
          <p:cNvSpPr/>
          <p:nvPr/>
        </p:nvSpPr>
        <p:spPr>
          <a:xfrm>
            <a:off x="7067922" y="1798089"/>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3</a:t>
            </a:r>
            <a:endParaRPr sz="1800" b="1">
              <a:solidFill>
                <a:schemeClr val="lt1"/>
              </a:solidFill>
              <a:latin typeface="Open Sans ExtraBold"/>
              <a:ea typeface="Open Sans ExtraBold"/>
              <a:cs typeface="Open Sans ExtraBold"/>
              <a:sym typeface="Open Sans ExtraBold"/>
            </a:endParaRPr>
          </a:p>
        </p:txBody>
      </p:sp>
      <p:sp>
        <p:nvSpPr>
          <p:cNvPr id="521" name="Google Shape;521;p27"/>
          <p:cNvSpPr txBox="1">
            <a:spLocks noGrp="1"/>
          </p:cNvSpPr>
          <p:nvPr>
            <p:ph type="body" idx="7"/>
          </p:nvPr>
        </p:nvSpPr>
        <p:spPr>
          <a:xfrm>
            <a:off x="1312825" y="1798089"/>
            <a:ext cx="10040975" cy="74251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FF7F2A"/>
              </a:buClr>
              <a:buSzPts val="2200"/>
              <a:buNone/>
            </a:pPr>
            <a:r>
              <a:rPr lang="en-US" sz="2200">
                <a:solidFill>
                  <a:srgbClr val="FF7F2A"/>
                </a:solidFill>
              </a:rPr>
              <a:t>Un'economia a basse emissioni di carbonio crea anche posti di lavoro, ma implica una ridistribuzione del lavoro</a:t>
            </a:r>
            <a:endParaRPr sz="2200">
              <a:solidFill>
                <a:srgbClr val="FF7F2A"/>
              </a:solidFill>
            </a:endParaRPr>
          </a:p>
        </p:txBody>
      </p:sp>
      <p:sp>
        <p:nvSpPr>
          <p:cNvPr id="522" name="Google Shape;522;p27"/>
          <p:cNvSpPr/>
          <p:nvPr/>
        </p:nvSpPr>
        <p:spPr>
          <a:xfrm>
            <a:off x="695304" y="1894165"/>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3</a:t>
            </a:r>
            <a:endParaRPr sz="1800" b="1">
              <a:solidFill>
                <a:schemeClr val="lt1"/>
              </a:solidFill>
              <a:latin typeface="Open Sans ExtraBold"/>
              <a:ea typeface="Open Sans ExtraBold"/>
              <a:cs typeface="Open Sans ExtraBold"/>
              <a:sym typeface="Open Sans ExtraBold"/>
            </a:endParaRPr>
          </a:p>
        </p:txBody>
      </p:sp>
      <p:pic>
        <p:nvPicPr>
          <p:cNvPr id="523" name="Google Shape;523;p27"/>
          <p:cNvPicPr preferRelativeResize="0"/>
          <p:nvPr/>
        </p:nvPicPr>
        <p:blipFill rotWithShape="1">
          <a:blip r:embed="rId3">
            <a:alphaModFix/>
          </a:blip>
          <a:srcRect/>
          <a:stretch/>
        </p:blipFill>
        <p:spPr>
          <a:xfrm>
            <a:off x="7914963" y="2254043"/>
            <a:ext cx="4015778" cy="267718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8"/>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ExtraBold"/>
              <a:buNone/>
            </a:pPr>
            <a:r>
              <a:rPr lang="en-US" sz="3200"/>
              <a:t>Potenziale impatto del cambiamento climatico sul numero e sulla qualità dei posti di lavoro</a:t>
            </a:r>
            <a:endParaRPr sz="3200"/>
          </a:p>
        </p:txBody>
      </p:sp>
      <p:sp>
        <p:nvSpPr>
          <p:cNvPr id="530" name="Google Shape;530;p2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531" name="Google Shape;531;p28"/>
          <p:cNvSpPr/>
          <p:nvPr/>
        </p:nvSpPr>
        <p:spPr>
          <a:xfrm>
            <a:off x="7067922" y="1798089"/>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3</a:t>
            </a:r>
            <a:endParaRPr sz="1800" b="1">
              <a:solidFill>
                <a:schemeClr val="lt1"/>
              </a:solidFill>
              <a:latin typeface="Open Sans ExtraBold"/>
              <a:ea typeface="Open Sans ExtraBold"/>
              <a:cs typeface="Open Sans ExtraBold"/>
              <a:sym typeface="Open Sans ExtraBold"/>
            </a:endParaRPr>
          </a:p>
        </p:txBody>
      </p:sp>
      <p:sp>
        <p:nvSpPr>
          <p:cNvPr id="532" name="Google Shape;532;p28"/>
          <p:cNvSpPr txBox="1"/>
          <p:nvPr/>
        </p:nvSpPr>
        <p:spPr>
          <a:xfrm>
            <a:off x="1185409" y="2572594"/>
            <a:ext cx="10549966" cy="8564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0">
                <a:solidFill>
                  <a:schemeClr val="dk1"/>
                </a:solidFill>
                <a:latin typeface="Open Sans Light"/>
                <a:ea typeface="Open Sans Light"/>
                <a:cs typeface="Open Sans Light"/>
                <a:sym typeface="Open Sans Light"/>
              </a:rPr>
              <a:t>Nel settore della gestione dei rifiuti e del riciclaggio, ad esempio, la maggior parte dei lavoratori è attualmente impiegata in modo informale, in particolare nei paesi in via di sviluppo. Affinché il riciclaggio diventi un'attività verde, i posti di lavoro devono essere formalizzati.</a:t>
            </a:r>
            <a:endParaRPr sz="1800" b="0">
              <a:solidFill>
                <a:schemeClr val="dk1"/>
              </a:solidFill>
              <a:latin typeface="Open Sans Light"/>
              <a:ea typeface="Open Sans Light"/>
              <a:cs typeface="Open Sans Light"/>
              <a:sym typeface="Open Sans Light"/>
            </a:endParaRPr>
          </a:p>
        </p:txBody>
      </p:sp>
      <p:sp>
        <p:nvSpPr>
          <p:cNvPr id="533" name="Google Shape;533;p28"/>
          <p:cNvSpPr/>
          <p:nvPr/>
        </p:nvSpPr>
        <p:spPr>
          <a:xfrm rot="5400000">
            <a:off x="510755" y="1968616"/>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534" name="Google Shape;534;p28"/>
          <p:cNvSpPr/>
          <p:nvPr/>
        </p:nvSpPr>
        <p:spPr>
          <a:xfrm>
            <a:off x="545925" y="1985794"/>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4</a:t>
            </a:r>
            <a:endParaRPr sz="1800" b="1">
              <a:solidFill>
                <a:schemeClr val="lt1"/>
              </a:solidFill>
              <a:latin typeface="Open Sans ExtraBold"/>
              <a:ea typeface="Open Sans ExtraBold"/>
              <a:cs typeface="Open Sans ExtraBold"/>
              <a:sym typeface="Open Sans ExtraBold"/>
            </a:endParaRPr>
          </a:p>
        </p:txBody>
      </p:sp>
      <p:sp>
        <p:nvSpPr>
          <p:cNvPr id="535" name="Google Shape;535;p28"/>
          <p:cNvSpPr txBox="1">
            <a:spLocks noGrp="1"/>
          </p:cNvSpPr>
          <p:nvPr>
            <p:ph type="body" idx="1"/>
          </p:nvPr>
        </p:nvSpPr>
        <p:spPr>
          <a:xfrm>
            <a:off x="1163638" y="1894329"/>
            <a:ext cx="10329003" cy="5765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7F2A"/>
              </a:buClr>
              <a:buSzPts val="2200"/>
              <a:buNone/>
            </a:pPr>
            <a:r>
              <a:rPr lang="en-US" sz="2200">
                <a:solidFill>
                  <a:srgbClr val="FF7F2A"/>
                </a:solidFill>
              </a:rPr>
              <a:t>La transizione verso un'economia più verde potrebbe avere un impatto positivo sulla qualità dei posti di lavoro</a:t>
            </a:r>
            <a:endParaRPr sz="2200">
              <a:solidFill>
                <a:srgbClr val="FF7F2A"/>
              </a:solidFill>
            </a:endParaRPr>
          </a:p>
        </p:txBody>
      </p:sp>
      <p:sp>
        <p:nvSpPr>
          <p:cNvPr id="536" name="Google Shape;536;p28"/>
          <p:cNvSpPr txBox="1">
            <a:spLocks noGrp="1"/>
          </p:cNvSpPr>
          <p:nvPr>
            <p:ph type="body" idx="2"/>
          </p:nvPr>
        </p:nvSpPr>
        <p:spPr>
          <a:xfrm>
            <a:off x="1171939" y="4291666"/>
            <a:ext cx="10018896" cy="10872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solidFill>
                  <a:schemeClr val="dk1"/>
                </a:solidFill>
              </a:rPr>
              <a:t>I gruppi a rischio comprendono le popolazioni non coperte dai sistemi nazionali di protezione sociale, i lavoratori dell'economia informale e molti lavoratori migranti. I paesi poveri e a basso reddito corrono un rischio maggiore considerata la loro minore capacità di mitigare i danni e mobilitare risorse per la ricostruzione.</a:t>
            </a:r>
            <a:endParaRPr sz="2400">
              <a:solidFill>
                <a:schemeClr val="dk1"/>
              </a:solidFill>
            </a:endParaRPr>
          </a:p>
        </p:txBody>
      </p:sp>
      <p:sp>
        <p:nvSpPr>
          <p:cNvPr id="537" name="Google Shape;537;p28"/>
          <p:cNvSpPr txBox="1"/>
          <p:nvPr/>
        </p:nvSpPr>
        <p:spPr>
          <a:xfrm>
            <a:off x="1171939" y="3524218"/>
            <a:ext cx="9831794" cy="4665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7F2A"/>
              </a:buClr>
              <a:buSzPts val="2200"/>
              <a:buFont typeface="Arial"/>
              <a:buNone/>
            </a:pPr>
            <a:r>
              <a:rPr lang="en-US" sz="2200" b="1">
                <a:solidFill>
                  <a:srgbClr val="FF7F2A"/>
                </a:solidFill>
                <a:latin typeface="Open Sans"/>
                <a:ea typeface="Open Sans"/>
                <a:cs typeface="Open Sans"/>
                <a:sym typeface="Open Sans"/>
              </a:rPr>
              <a:t>Tuttavia, le persone emarginate sono particolarmente vulnerabili agli effetti del cambiamento climatico</a:t>
            </a:r>
            <a:endParaRPr sz="2200" b="1">
              <a:solidFill>
                <a:srgbClr val="FF7F2A"/>
              </a:solidFill>
              <a:latin typeface="Open Sans"/>
              <a:ea typeface="Open Sans"/>
              <a:cs typeface="Open Sans"/>
              <a:sym typeface="Open Sans"/>
            </a:endParaRPr>
          </a:p>
        </p:txBody>
      </p:sp>
      <p:sp>
        <p:nvSpPr>
          <p:cNvPr id="538" name="Google Shape;538;p28"/>
          <p:cNvSpPr/>
          <p:nvPr/>
        </p:nvSpPr>
        <p:spPr>
          <a:xfrm>
            <a:off x="562688" y="4393334"/>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sp>
        <p:nvSpPr>
          <p:cNvPr id="539" name="Google Shape;539;p28"/>
          <p:cNvSpPr/>
          <p:nvPr/>
        </p:nvSpPr>
        <p:spPr>
          <a:xfrm rot="5400000">
            <a:off x="534894" y="3504302"/>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540" name="Google Shape;540;p28"/>
          <p:cNvSpPr/>
          <p:nvPr/>
        </p:nvSpPr>
        <p:spPr>
          <a:xfrm>
            <a:off x="545925" y="3524218"/>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5</a:t>
            </a:r>
            <a:endParaRPr sz="1800" b="1">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2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pic>
        <p:nvPicPr>
          <p:cNvPr id="546" name="Google Shape;546;p29" descr="woman in red and white floral dress standing beside man in blue t-shirt"/>
          <p:cNvPicPr preferRelativeResize="0"/>
          <p:nvPr/>
        </p:nvPicPr>
        <p:blipFill rotWithShape="1">
          <a:blip r:embed="rId3">
            <a:alphaModFix/>
          </a:blip>
          <a:srcRect/>
          <a:stretch/>
        </p:blipFill>
        <p:spPr>
          <a:xfrm>
            <a:off x="4131725" y="1350059"/>
            <a:ext cx="6459187" cy="4308277"/>
          </a:xfrm>
          <a:prstGeom prst="rect">
            <a:avLst/>
          </a:prstGeom>
          <a:noFill/>
          <a:ln>
            <a:noFill/>
          </a:ln>
        </p:spPr>
      </p:pic>
      <p:sp>
        <p:nvSpPr>
          <p:cNvPr id="547" name="Google Shape;547;p29"/>
          <p:cNvSpPr txBox="1"/>
          <p:nvPr/>
        </p:nvSpPr>
        <p:spPr>
          <a:xfrm>
            <a:off x="10491421" y="460753"/>
            <a:ext cx="59167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Open Sans Light"/>
                <a:ea typeface="Open Sans Light"/>
                <a:cs typeface="Open Sans Light"/>
                <a:sym typeface="Open Sans Light"/>
              </a:rPr>
              <a:t>05</a:t>
            </a:r>
            <a:endParaRPr sz="1600">
              <a:solidFill>
                <a:schemeClr val="lt1"/>
              </a:solidFill>
              <a:latin typeface="Open Sans Light"/>
              <a:ea typeface="Open Sans Light"/>
              <a:cs typeface="Open Sans Light"/>
              <a:sym typeface="Open Sans Light"/>
            </a:endParaRPr>
          </a:p>
        </p:txBody>
      </p:sp>
      <p:grpSp>
        <p:nvGrpSpPr>
          <p:cNvPr id="548" name="Google Shape;548;p29"/>
          <p:cNvGrpSpPr/>
          <p:nvPr/>
        </p:nvGrpSpPr>
        <p:grpSpPr>
          <a:xfrm>
            <a:off x="5327074" y="397485"/>
            <a:ext cx="6587235" cy="1485842"/>
            <a:chOff x="3960" y="190656"/>
            <a:chExt cx="6587235" cy="1485842"/>
          </a:xfrm>
        </p:grpSpPr>
        <p:sp>
          <p:nvSpPr>
            <p:cNvPr id="549" name="Google Shape;549;p29"/>
            <p:cNvSpPr/>
            <p:nvPr/>
          </p:nvSpPr>
          <p:spPr>
            <a:xfrm>
              <a:off x="3960" y="190656"/>
              <a:ext cx="1238202" cy="148584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txBox="1"/>
            <p:nvPr/>
          </p:nvSpPr>
          <p:spPr>
            <a:xfrm>
              <a:off x="3960"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ExtraBold"/>
                <a:buNone/>
              </a:pPr>
              <a:r>
                <a:rPr lang="en-US" sz="1100" b="1" dirty="0" err="1">
                  <a:solidFill>
                    <a:schemeClr val="lt1"/>
                  </a:solidFill>
                  <a:latin typeface="Open Sans Light"/>
                  <a:ea typeface="Open Sans Light"/>
                  <a:cs typeface="Open Sans Light"/>
                  <a:sym typeface="Open Sans Light"/>
                </a:rPr>
                <a:t>Cambiamento</a:t>
              </a:r>
              <a:r>
                <a:rPr lang="en-US" sz="1100" b="1" dirty="0">
                  <a:solidFill>
                    <a:schemeClr val="lt1"/>
                  </a:solidFill>
                  <a:latin typeface="Open Sans Light"/>
                  <a:ea typeface="Open Sans Light"/>
                  <a:cs typeface="Open Sans Light"/>
                  <a:sym typeface="Open Sans Light"/>
                </a:rPr>
                <a:t> </a:t>
              </a:r>
              <a:r>
                <a:rPr lang="en-US" sz="1100" b="1" dirty="0" err="1">
                  <a:solidFill>
                    <a:schemeClr val="lt1"/>
                  </a:solidFill>
                  <a:latin typeface="Open Sans Light"/>
                  <a:ea typeface="Open Sans Light"/>
                  <a:cs typeface="Open Sans Light"/>
                  <a:sym typeface="Open Sans Light"/>
                </a:rPr>
                <a:t>tecnologico</a:t>
              </a:r>
              <a:endParaRPr sz="1100" b="1" dirty="0">
                <a:solidFill>
                  <a:schemeClr val="lt1"/>
                </a:solidFill>
                <a:latin typeface="Open Sans Light"/>
                <a:ea typeface="Open Sans Light"/>
                <a:cs typeface="Open Sans Light"/>
                <a:sym typeface="Open Sans Light"/>
              </a:endParaRPr>
            </a:p>
          </p:txBody>
        </p:sp>
        <p:sp>
          <p:nvSpPr>
            <p:cNvPr id="551" name="Google Shape;551;p29"/>
            <p:cNvSpPr/>
            <p:nvPr/>
          </p:nvSpPr>
          <p:spPr>
            <a:xfrm>
              <a:off x="3960"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9"/>
            <p:cNvSpPr txBox="1"/>
            <p:nvPr/>
          </p:nvSpPr>
          <p:spPr>
            <a:xfrm>
              <a:off x="3960"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01</a:t>
              </a:r>
              <a:endParaRPr/>
            </a:p>
          </p:txBody>
        </p:sp>
        <p:sp>
          <p:nvSpPr>
            <p:cNvPr id="553" name="Google Shape;553;p29"/>
            <p:cNvSpPr/>
            <p:nvPr/>
          </p:nvSpPr>
          <p:spPr>
            <a:xfrm>
              <a:off x="1341219" y="190656"/>
              <a:ext cx="1238202" cy="1485842"/>
            </a:xfrm>
            <a:prstGeom prst="rect">
              <a:avLst/>
            </a:prstGeom>
            <a:solidFill>
              <a:srgbClr val="F59C34"/>
            </a:solidFill>
            <a:ln w="12700" cap="flat" cmpd="sng">
              <a:solidFill>
                <a:srgbClr val="F59C3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p:cNvSpPr txBox="1"/>
            <p:nvPr/>
          </p:nvSpPr>
          <p:spPr>
            <a:xfrm>
              <a:off x="1341219"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Light"/>
                <a:buNone/>
              </a:pPr>
              <a:r>
                <a:rPr lang="en-US" sz="1100" b="1" i="0">
                  <a:solidFill>
                    <a:schemeClr val="lt1"/>
                  </a:solidFill>
                  <a:latin typeface="Open Sans Light"/>
                  <a:ea typeface="Open Sans Light"/>
                  <a:cs typeface="Open Sans Light"/>
                  <a:sym typeface="Open Sans Light"/>
                </a:rPr>
                <a:t>Cambiamento dei modelli demografici</a:t>
              </a:r>
              <a:endParaRPr sz="1100" b="0" i="0">
                <a:solidFill>
                  <a:schemeClr val="lt1"/>
                </a:solidFill>
                <a:latin typeface="Open Sans Light"/>
                <a:ea typeface="Open Sans Light"/>
                <a:cs typeface="Open Sans Light"/>
                <a:sym typeface="Open Sans Light"/>
              </a:endParaRPr>
            </a:p>
          </p:txBody>
        </p:sp>
        <p:sp>
          <p:nvSpPr>
            <p:cNvPr id="555" name="Google Shape;555;p29"/>
            <p:cNvSpPr/>
            <p:nvPr/>
          </p:nvSpPr>
          <p:spPr>
            <a:xfrm>
              <a:off x="1341219"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9"/>
            <p:cNvSpPr txBox="1"/>
            <p:nvPr/>
          </p:nvSpPr>
          <p:spPr>
            <a:xfrm>
              <a:off x="1341219"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02</a:t>
              </a:r>
              <a:endParaRPr/>
            </a:p>
          </p:txBody>
        </p:sp>
        <p:sp>
          <p:nvSpPr>
            <p:cNvPr id="557" name="Google Shape;557;p29"/>
            <p:cNvSpPr/>
            <p:nvPr/>
          </p:nvSpPr>
          <p:spPr>
            <a:xfrm>
              <a:off x="2678477" y="190656"/>
              <a:ext cx="1238202" cy="1485842"/>
            </a:xfrm>
            <a:prstGeom prst="rect">
              <a:avLst/>
            </a:prstGeom>
            <a:solidFill>
              <a:srgbClr val="EA7B25"/>
            </a:solidFill>
            <a:ln w="12700" cap="flat" cmpd="sng">
              <a:solidFill>
                <a:srgbClr val="EA7B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txBox="1"/>
            <p:nvPr/>
          </p:nvSpPr>
          <p:spPr>
            <a:xfrm>
              <a:off x="2678477"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Light"/>
                <a:buNone/>
              </a:pPr>
              <a:r>
                <a:rPr lang="en-US" sz="1100" b="1" i="0">
                  <a:solidFill>
                    <a:schemeClr val="lt1"/>
                  </a:solidFill>
                  <a:latin typeface="Open Sans Light"/>
                  <a:ea typeface="Open Sans Light"/>
                  <a:cs typeface="Open Sans Light"/>
                  <a:sym typeface="Open Sans Light"/>
                </a:rPr>
                <a:t>Globalizzazione</a:t>
              </a:r>
              <a:endParaRPr sz="1100" b="1" i="0">
                <a:solidFill>
                  <a:schemeClr val="lt1"/>
                </a:solidFill>
                <a:latin typeface="Open Sans Light"/>
                <a:ea typeface="Open Sans Light"/>
                <a:cs typeface="Open Sans Light"/>
                <a:sym typeface="Open Sans Light"/>
              </a:endParaRPr>
            </a:p>
            <a:p>
              <a:pPr marL="0" marR="0" lvl="0" indent="0" algn="l" rtl="0">
                <a:lnSpc>
                  <a:spcPct val="90000"/>
                </a:lnSpc>
                <a:spcBef>
                  <a:spcPts val="385"/>
                </a:spcBef>
                <a:spcAft>
                  <a:spcPts val="0"/>
                </a:spcAft>
                <a:buClr>
                  <a:schemeClr val="dk1"/>
                </a:buClr>
                <a:buSzPts val="1100"/>
                <a:buFont typeface="Open Sans ExtraBold"/>
                <a:buNone/>
              </a:pPr>
              <a:endParaRPr sz="1100" b="0" i="0">
                <a:solidFill>
                  <a:schemeClr val="lt1"/>
                </a:solidFill>
                <a:latin typeface="Open Sans Light"/>
                <a:ea typeface="Open Sans Light"/>
                <a:cs typeface="Open Sans Light"/>
                <a:sym typeface="Open Sans Light"/>
              </a:endParaRPr>
            </a:p>
          </p:txBody>
        </p:sp>
        <p:sp>
          <p:nvSpPr>
            <p:cNvPr id="559" name="Google Shape;559;p29"/>
            <p:cNvSpPr/>
            <p:nvPr/>
          </p:nvSpPr>
          <p:spPr>
            <a:xfrm>
              <a:off x="2678477"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txBox="1"/>
            <p:nvPr/>
          </p:nvSpPr>
          <p:spPr>
            <a:xfrm>
              <a:off x="2678477"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dk1"/>
                </a:buClr>
                <a:buSzPts val="1600"/>
                <a:buFont typeface="Open Sans Light"/>
                <a:buNone/>
              </a:pPr>
              <a:endParaRPr sz="1600">
                <a:solidFill>
                  <a:schemeClr val="lt1"/>
                </a:solidFill>
                <a:latin typeface="Open Sans Light"/>
                <a:ea typeface="Open Sans Light"/>
                <a:cs typeface="Open Sans Light"/>
                <a:sym typeface="Open Sans Light"/>
              </a:endParaRPr>
            </a:p>
          </p:txBody>
        </p:sp>
        <p:sp>
          <p:nvSpPr>
            <p:cNvPr id="561" name="Google Shape;561;p29"/>
            <p:cNvSpPr/>
            <p:nvPr/>
          </p:nvSpPr>
          <p:spPr>
            <a:xfrm>
              <a:off x="4015735" y="190656"/>
              <a:ext cx="1238202" cy="1485842"/>
            </a:xfrm>
            <a:prstGeom prst="rect">
              <a:avLst/>
            </a:prstGeom>
            <a:solidFill>
              <a:srgbClr val="D55E1F"/>
            </a:solidFill>
            <a:ln w="12700" cap="flat" cmpd="sng">
              <a:solidFill>
                <a:srgbClr val="D55E1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txBox="1"/>
            <p:nvPr/>
          </p:nvSpPr>
          <p:spPr>
            <a:xfrm>
              <a:off x="4015735"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100000"/>
                </a:lnSpc>
                <a:spcBef>
                  <a:spcPts val="0"/>
                </a:spcBef>
                <a:spcAft>
                  <a:spcPts val="0"/>
                </a:spcAft>
                <a:buClr>
                  <a:schemeClr val="lt1"/>
                </a:buClr>
                <a:buSzPts val="1100"/>
                <a:buFont typeface="Open Sans ExtraBold"/>
                <a:buNone/>
              </a:pPr>
              <a:r>
                <a:rPr lang="en-US" sz="1100" b="1" i="0">
                  <a:solidFill>
                    <a:schemeClr val="lt1"/>
                  </a:solidFill>
                  <a:latin typeface="Open Sans Light"/>
                  <a:ea typeface="Open Sans Light"/>
                  <a:cs typeface="Open Sans Light"/>
                  <a:sym typeface="Open Sans Light"/>
                </a:rPr>
                <a:t>Cambiamento climatico</a:t>
              </a:r>
              <a:endParaRPr sz="1100" b="1" i="0">
                <a:solidFill>
                  <a:schemeClr val="lt1"/>
                </a:solidFill>
                <a:latin typeface="Open Sans Light"/>
                <a:ea typeface="Open Sans Light"/>
                <a:cs typeface="Open Sans Light"/>
                <a:sym typeface="Open Sans Light"/>
              </a:endParaRPr>
            </a:p>
            <a:p>
              <a:pPr marL="0" marR="0" lvl="0" indent="0" algn="l" rtl="0">
                <a:lnSpc>
                  <a:spcPct val="90000"/>
                </a:lnSpc>
                <a:spcBef>
                  <a:spcPts val="0"/>
                </a:spcBef>
                <a:spcAft>
                  <a:spcPts val="0"/>
                </a:spcAft>
                <a:buClr>
                  <a:schemeClr val="dk1"/>
                </a:buClr>
                <a:buSzPts val="1100"/>
                <a:buFont typeface="Open Sans ExtraBold"/>
                <a:buNone/>
              </a:pPr>
              <a:endParaRPr sz="1100" b="1" i="0">
                <a:solidFill>
                  <a:schemeClr val="lt1"/>
                </a:solidFill>
                <a:latin typeface="Open Sans Light"/>
                <a:ea typeface="Open Sans Light"/>
                <a:cs typeface="Open Sans Light"/>
                <a:sym typeface="Open Sans Light"/>
              </a:endParaRPr>
            </a:p>
          </p:txBody>
        </p:sp>
        <p:sp>
          <p:nvSpPr>
            <p:cNvPr id="563" name="Google Shape;563;p29"/>
            <p:cNvSpPr/>
            <p:nvPr/>
          </p:nvSpPr>
          <p:spPr>
            <a:xfrm>
              <a:off x="2695824" y="205943"/>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txBox="1"/>
            <p:nvPr/>
          </p:nvSpPr>
          <p:spPr>
            <a:xfrm>
              <a:off x="2695824" y="205943"/>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03</a:t>
              </a:r>
              <a:endParaRPr/>
            </a:p>
          </p:txBody>
        </p:sp>
        <p:sp>
          <p:nvSpPr>
            <p:cNvPr id="565" name="Google Shape;565;p29"/>
            <p:cNvSpPr/>
            <p:nvPr/>
          </p:nvSpPr>
          <p:spPr>
            <a:xfrm>
              <a:off x="5352993" y="190656"/>
              <a:ext cx="1238202" cy="1485842"/>
            </a:xfrm>
            <a:prstGeom prst="rect">
              <a:avLst/>
            </a:prstGeom>
            <a:solidFill>
              <a:srgbClr val="B54825"/>
            </a:solidFill>
            <a:ln w="12700" cap="flat" cmpd="sng">
              <a:solidFill>
                <a:srgbClr val="B548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txBox="1"/>
            <p:nvPr/>
          </p:nvSpPr>
          <p:spPr>
            <a:xfrm>
              <a:off x="5352993"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ExtraBold"/>
                <a:buNone/>
              </a:pPr>
              <a:r>
                <a:rPr lang="en-US" sz="1100" b="1">
                  <a:solidFill>
                    <a:schemeClr val="lt1"/>
                  </a:solidFill>
                  <a:latin typeface="Open Sans Light"/>
                  <a:ea typeface="Open Sans Light"/>
                  <a:cs typeface="Open Sans Light"/>
                  <a:sym typeface="Open Sans Light"/>
                </a:rPr>
                <a:t>Pandemia di COVID-19 </a:t>
              </a:r>
              <a:endParaRPr sz="1100">
                <a:solidFill>
                  <a:schemeClr val="lt1"/>
                </a:solidFill>
                <a:latin typeface="Open Sans Light"/>
                <a:ea typeface="Open Sans Light"/>
                <a:cs typeface="Open Sans Light"/>
                <a:sym typeface="Open Sans Light"/>
              </a:endParaRPr>
            </a:p>
            <a:p>
              <a:pPr marL="0" marR="0" lvl="0" indent="0" algn="l" rtl="0">
                <a:lnSpc>
                  <a:spcPct val="90000"/>
                </a:lnSpc>
                <a:spcBef>
                  <a:spcPts val="385"/>
                </a:spcBef>
                <a:spcAft>
                  <a:spcPts val="0"/>
                </a:spcAft>
                <a:buClr>
                  <a:schemeClr val="dk1"/>
                </a:buClr>
                <a:buSzPts val="1100"/>
                <a:buFont typeface="Open Sans ExtraBold"/>
                <a:buNone/>
              </a:pPr>
              <a:endParaRPr sz="1100" b="1" i="0">
                <a:solidFill>
                  <a:schemeClr val="lt1"/>
                </a:solidFill>
                <a:latin typeface="Open Sans Light"/>
                <a:ea typeface="Open Sans Light"/>
                <a:cs typeface="Open Sans Light"/>
                <a:sym typeface="Open Sans Light"/>
              </a:endParaRPr>
            </a:p>
          </p:txBody>
        </p:sp>
        <p:sp>
          <p:nvSpPr>
            <p:cNvPr id="567" name="Google Shape;567;p29"/>
            <p:cNvSpPr/>
            <p:nvPr/>
          </p:nvSpPr>
          <p:spPr>
            <a:xfrm>
              <a:off x="4036884" y="205943"/>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txBox="1"/>
            <p:nvPr/>
          </p:nvSpPr>
          <p:spPr>
            <a:xfrm>
              <a:off x="4036884" y="205943"/>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04</a:t>
              </a:r>
              <a:endParaRPr/>
            </a:p>
          </p:txBody>
        </p:sp>
      </p:grpSp>
      <p:sp>
        <p:nvSpPr>
          <p:cNvPr id="569" name="Google Shape;569;p29"/>
          <p:cNvSpPr/>
          <p:nvPr/>
        </p:nvSpPr>
        <p:spPr>
          <a:xfrm>
            <a:off x="10243210" y="142879"/>
            <a:ext cx="2022763" cy="1995055"/>
          </a:xfrm>
          <a:prstGeom prst="ellipse">
            <a:avLst/>
          </a:prstGeom>
          <a:noFill/>
          <a:ln w="28575" cap="flat" cmpd="sng">
            <a:solidFill>
              <a:srgbClr val="A937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0"/>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ExtraBold"/>
              <a:buNone/>
            </a:pPr>
            <a:r>
              <a:rPr lang="en-US"/>
              <a:t>Mondo del lavoro e COVID-19</a:t>
            </a:r>
            <a:endParaRPr/>
          </a:p>
        </p:txBody>
      </p:sp>
      <p:pic>
        <p:nvPicPr>
          <p:cNvPr id="575" name="Google Shape;575;p30"/>
          <p:cNvPicPr preferRelativeResize="0">
            <a:picLocks noGrp="1"/>
          </p:cNvPicPr>
          <p:nvPr>
            <p:ph type="body" idx="1"/>
          </p:nvPr>
        </p:nvPicPr>
        <p:blipFill rotWithShape="1">
          <a:blip r:embed="rId3">
            <a:alphaModFix/>
          </a:blip>
          <a:srcRect/>
          <a:stretch/>
        </p:blipFill>
        <p:spPr>
          <a:xfrm>
            <a:off x="2639291" y="1867973"/>
            <a:ext cx="5957977" cy="3036945"/>
          </a:xfrm>
          <a:prstGeom prst="rect">
            <a:avLst/>
          </a:prstGeom>
          <a:noFill/>
          <a:ln>
            <a:noFill/>
          </a:ln>
        </p:spPr>
      </p:pic>
      <p:sp>
        <p:nvSpPr>
          <p:cNvPr id="576" name="Google Shape;576;p3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577" name="Google Shape;577;p30"/>
          <p:cNvSpPr txBox="1"/>
          <p:nvPr/>
        </p:nvSpPr>
        <p:spPr>
          <a:xfrm>
            <a:off x="2753958" y="5195944"/>
            <a:ext cx="64545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Light"/>
                <a:ea typeface="Open Sans Light"/>
                <a:cs typeface="Open Sans Light"/>
                <a:sym typeface="Open Sans Light"/>
              </a:rPr>
              <a:t>https://www.youtube.com/watch?v=8KenNOYOiq4</a:t>
            </a:r>
            <a:endParaRPr/>
          </a:p>
          <a:p>
            <a:pPr marL="0" marR="0" lvl="0" indent="0" algn="l"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1"/>
          <p:cNvSpPr txBox="1">
            <a:spLocks noGrp="1"/>
          </p:cNvSpPr>
          <p:nvPr>
            <p:ph type="title"/>
          </p:nvPr>
        </p:nvSpPr>
        <p:spPr>
          <a:xfrm>
            <a:off x="583031" y="1541614"/>
            <a:ext cx="12014032" cy="8906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n-US"/>
              <a:t>Il mondo del lavoro ha già subito importanti cambiamenti...</a:t>
            </a:r>
            <a:endParaRPr/>
          </a:p>
        </p:txBody>
      </p:sp>
      <p:sp>
        <p:nvSpPr>
          <p:cNvPr id="583" name="Google Shape;583;p3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pic>
        <p:nvPicPr>
          <p:cNvPr id="584" name="Google Shape;584;p31"/>
          <p:cNvPicPr preferRelativeResize="0"/>
          <p:nvPr/>
        </p:nvPicPr>
        <p:blipFill rotWithShape="1">
          <a:blip r:embed="rId3">
            <a:alphaModFix/>
          </a:blip>
          <a:srcRect r="362" b="13936"/>
          <a:stretch/>
        </p:blipFill>
        <p:spPr>
          <a:xfrm>
            <a:off x="718356" y="2088962"/>
            <a:ext cx="6616699" cy="2660319"/>
          </a:xfrm>
          <a:prstGeom prst="rect">
            <a:avLst/>
          </a:prstGeom>
          <a:noFill/>
          <a:ln>
            <a:noFill/>
          </a:ln>
        </p:spPr>
      </p:pic>
      <p:sp>
        <p:nvSpPr>
          <p:cNvPr id="585" name="Google Shape;585;p31"/>
          <p:cNvSpPr txBox="1"/>
          <p:nvPr/>
        </p:nvSpPr>
        <p:spPr>
          <a:xfrm>
            <a:off x="726589" y="4976729"/>
            <a:ext cx="51943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Open Sans Light"/>
                <a:ea typeface="Open Sans Light"/>
                <a:cs typeface="Open Sans Light"/>
                <a:sym typeface="Open Sans Light"/>
              </a:rPr>
              <a:t>Source: ILO model - https://www.ilo.org/global/topics/coronavirus/impacts-and-responses/WCMS_767028/lang--en/index.htm</a:t>
            </a:r>
            <a:endParaRPr sz="1200">
              <a:solidFill>
                <a:schemeClr val="dk1"/>
              </a:solidFill>
              <a:latin typeface="Open Sans Light"/>
              <a:ea typeface="Open Sans Light"/>
              <a:cs typeface="Open Sans Light"/>
              <a:sym typeface="Open Sans Light"/>
            </a:endParaRPr>
          </a:p>
        </p:txBody>
      </p:sp>
      <p:sp>
        <p:nvSpPr>
          <p:cNvPr id="586" name="Google Shape;586;p31"/>
          <p:cNvSpPr txBox="1">
            <a:spLocks noGrp="1"/>
          </p:cNvSpPr>
          <p:nvPr>
            <p:ph type="body" idx="1"/>
          </p:nvPr>
        </p:nvSpPr>
        <p:spPr>
          <a:xfrm>
            <a:off x="7187682" y="1684912"/>
            <a:ext cx="4525347" cy="410628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Nel 2020, l'8,8% dell'orario di lavoro globale è stato perso rispetto al quarto trimestre del 2019, equivalente a 255 milioni di posti di lavoro a tempo pieno.</a:t>
            </a:r>
            <a:br>
              <a:rPr lang="en-US" sz="2200">
                <a:solidFill>
                  <a:schemeClr val="dk1"/>
                </a:solidFill>
              </a:rPr>
            </a:br>
            <a:endParaRPr sz="2200">
              <a:solidFill>
                <a:schemeClr val="dk1"/>
              </a:solidFill>
            </a:endParaRPr>
          </a:p>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Dallo scoppio della pandemia di Covid-19 lavorare da casa è diventata la norma per milioni di lavoratori nell'UE e nel mondo.</a:t>
            </a:r>
            <a:endParaRPr sz="2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7F2A"/>
              </a:buClr>
              <a:buSzPts val="1200"/>
              <a:buFont typeface="Open Sans Light"/>
              <a:buNone/>
            </a:pPr>
            <a:r>
              <a:rPr lang="en-US"/>
              <a:t>connect-erasmus.eu</a:t>
            </a:r>
            <a:endParaRPr/>
          </a:p>
        </p:txBody>
      </p:sp>
      <p:sp>
        <p:nvSpPr>
          <p:cNvPr id="104" name="Google Shape;104;p2"/>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Obiettivi della presentazione</a:t>
            </a:r>
            <a:endParaRPr sz="4000">
              <a:solidFill>
                <a:schemeClr val="lt1"/>
              </a:solidFill>
              <a:latin typeface="Calibri"/>
              <a:ea typeface="Calibri"/>
              <a:cs typeface="Calibri"/>
              <a:sym typeface="Calibri"/>
            </a:endParaRPr>
          </a:p>
        </p:txBody>
      </p:sp>
      <p:sp>
        <p:nvSpPr>
          <p:cNvPr id="105" name="Google Shape;105;p2"/>
          <p:cNvSpPr txBox="1"/>
          <p:nvPr/>
        </p:nvSpPr>
        <p:spPr>
          <a:xfrm>
            <a:off x="1428176" y="2327047"/>
            <a:ext cx="4467278" cy="1574400"/>
          </a:xfrm>
          <a:prstGeom prst="rect">
            <a:avLst/>
          </a:prstGeom>
          <a:noFill/>
          <a:ln>
            <a:noFill/>
          </a:ln>
        </p:spPr>
        <p:txBody>
          <a:bodyPr spcFirstLastPara="1" wrap="square" lIns="91425" tIns="45700" rIns="91425" bIns="45700" anchor="t" anchorCtr="0">
            <a:normAutofit/>
          </a:bodyPr>
          <a:lstStyle/>
          <a:p>
            <a:pPr marL="0" marR="0" lvl="0" indent="0" algn="just" rtl="0">
              <a:spcBef>
                <a:spcPts val="0"/>
              </a:spcBef>
              <a:spcAft>
                <a:spcPts val="0"/>
              </a:spcAft>
              <a:buNone/>
            </a:pPr>
            <a:r>
              <a:rPr lang="en-US" sz="2400" i="1" dirty="0" err="1">
                <a:solidFill>
                  <a:schemeClr val="dk1"/>
                </a:solidFill>
                <a:latin typeface="Open Sans Light"/>
                <a:ea typeface="Open Sans Light"/>
                <a:cs typeface="Open Sans Light"/>
                <a:sym typeface="Open Sans Light"/>
              </a:rPr>
              <a:t>Comprendere</a:t>
            </a:r>
            <a:r>
              <a:rPr lang="en-US" sz="2400" i="1" dirty="0">
                <a:solidFill>
                  <a:schemeClr val="dk1"/>
                </a:solidFill>
                <a:latin typeface="Open Sans Light"/>
                <a:ea typeface="Open Sans Light"/>
                <a:cs typeface="Open Sans Light"/>
                <a:sym typeface="Open Sans Light"/>
              </a:rPr>
              <a:t> </a:t>
            </a:r>
            <a:r>
              <a:rPr lang="en-US" sz="2400" i="1" dirty="0" err="1">
                <a:solidFill>
                  <a:schemeClr val="dk1"/>
                </a:solidFill>
                <a:latin typeface="Open Sans Light"/>
                <a:ea typeface="Open Sans Light"/>
                <a:cs typeface="Open Sans Light"/>
                <a:sym typeface="Open Sans Light"/>
              </a:rPr>
              <a:t>i</a:t>
            </a:r>
            <a:r>
              <a:rPr lang="en-US" sz="2400" i="1" dirty="0">
                <a:solidFill>
                  <a:schemeClr val="dk1"/>
                </a:solidFill>
                <a:latin typeface="Open Sans Light"/>
                <a:ea typeface="Open Sans Light"/>
                <a:cs typeface="Open Sans Light"/>
                <a:sym typeface="Open Sans Light"/>
              </a:rPr>
              <a:t> </a:t>
            </a:r>
            <a:r>
              <a:rPr lang="en-US" sz="2400" i="1" dirty="0" err="1">
                <a:solidFill>
                  <a:schemeClr val="dk1"/>
                </a:solidFill>
                <a:latin typeface="Open Sans Light"/>
                <a:ea typeface="Open Sans Light"/>
                <a:cs typeface="Open Sans Light"/>
                <a:sym typeface="Open Sans Light"/>
              </a:rPr>
              <a:t>cambiamenti</a:t>
            </a:r>
            <a:r>
              <a:rPr lang="en-US" sz="2400" i="1" dirty="0">
                <a:solidFill>
                  <a:schemeClr val="dk1"/>
                </a:solidFill>
                <a:latin typeface="Open Sans Light"/>
                <a:ea typeface="Open Sans Light"/>
                <a:cs typeface="Open Sans Light"/>
                <a:sym typeface="Open Sans Light"/>
              </a:rPr>
              <a:t> </a:t>
            </a:r>
            <a:r>
              <a:rPr lang="en-US" sz="2400" i="1" dirty="0" err="1">
                <a:solidFill>
                  <a:schemeClr val="dk1"/>
                </a:solidFill>
                <a:latin typeface="Open Sans Light"/>
                <a:ea typeface="Open Sans Light"/>
                <a:cs typeface="Open Sans Light"/>
                <a:sym typeface="Open Sans Light"/>
              </a:rPr>
              <a:t>che</a:t>
            </a:r>
            <a:r>
              <a:rPr lang="en-US" sz="2400" i="1" dirty="0">
                <a:solidFill>
                  <a:schemeClr val="dk1"/>
                </a:solidFill>
                <a:latin typeface="Open Sans Light"/>
                <a:ea typeface="Open Sans Light"/>
                <a:cs typeface="Open Sans Light"/>
                <a:sym typeface="Open Sans Light"/>
              </a:rPr>
              <a:t> </a:t>
            </a:r>
            <a:r>
              <a:rPr lang="en-US" sz="2400" i="1" dirty="0" err="1">
                <a:solidFill>
                  <a:schemeClr val="dk1"/>
                </a:solidFill>
                <a:latin typeface="Open Sans Light"/>
                <a:ea typeface="Open Sans Light"/>
                <a:cs typeface="Open Sans Light"/>
                <a:sym typeface="Open Sans Light"/>
              </a:rPr>
              <a:t>impattano</a:t>
            </a:r>
            <a:r>
              <a:rPr lang="en-US" sz="2400" i="1" dirty="0">
                <a:solidFill>
                  <a:schemeClr val="dk1"/>
                </a:solidFill>
                <a:latin typeface="Open Sans Light"/>
                <a:ea typeface="Open Sans Light"/>
                <a:cs typeface="Open Sans Light"/>
                <a:sym typeface="Open Sans Light"/>
              </a:rPr>
              <a:t> il mondo del </a:t>
            </a:r>
            <a:r>
              <a:rPr lang="en-US" sz="2400" i="1" dirty="0" err="1">
                <a:solidFill>
                  <a:schemeClr val="dk1"/>
                </a:solidFill>
                <a:latin typeface="Open Sans Light"/>
                <a:ea typeface="Open Sans Light"/>
                <a:cs typeface="Open Sans Light"/>
                <a:sym typeface="Open Sans Light"/>
              </a:rPr>
              <a:t>lavoro</a:t>
            </a:r>
            <a:endParaRPr sz="1800" dirty="0">
              <a:solidFill>
                <a:schemeClr val="dk1"/>
              </a:solidFill>
              <a:latin typeface="Open Sans Light"/>
              <a:ea typeface="Open Sans Light"/>
              <a:cs typeface="Open Sans Light"/>
              <a:sym typeface="Open Sans Light"/>
            </a:endParaRPr>
          </a:p>
        </p:txBody>
      </p:sp>
      <p:grpSp>
        <p:nvGrpSpPr>
          <p:cNvPr id="106" name="Google Shape;106;p2"/>
          <p:cNvGrpSpPr/>
          <p:nvPr/>
        </p:nvGrpSpPr>
        <p:grpSpPr>
          <a:xfrm>
            <a:off x="779938" y="2381673"/>
            <a:ext cx="456478" cy="576600"/>
            <a:chOff x="839788" y="1991269"/>
            <a:chExt cx="456478" cy="576600"/>
          </a:xfrm>
        </p:grpSpPr>
        <p:sp>
          <p:nvSpPr>
            <p:cNvPr id="107" name="Google Shape;107;p2"/>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Open Sans Light"/>
                <a:buNone/>
              </a:pPr>
              <a:endParaRPr sz="1800">
                <a:solidFill>
                  <a:schemeClr val="lt1"/>
                </a:solidFill>
                <a:latin typeface="Open Sans Light"/>
                <a:ea typeface="Open Sans Light"/>
                <a:cs typeface="Open Sans Light"/>
                <a:sym typeface="Open Sans Light"/>
              </a:endParaRPr>
            </a:p>
          </p:txBody>
        </p:sp>
        <p:sp>
          <p:nvSpPr>
            <p:cNvPr id="108" name="Google Shape;108;p2"/>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800"/>
                <a:buFont typeface="Open Sans ExtraBold"/>
                <a:buNone/>
              </a:pPr>
              <a:r>
                <a:rPr lang="en-US"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109" name="Google Shape;109;p2"/>
          <p:cNvGrpSpPr/>
          <p:nvPr/>
        </p:nvGrpSpPr>
        <p:grpSpPr>
          <a:xfrm>
            <a:off x="771149" y="3234105"/>
            <a:ext cx="456478" cy="576600"/>
            <a:chOff x="839788" y="3568639"/>
            <a:chExt cx="456478" cy="576600"/>
          </a:xfrm>
        </p:grpSpPr>
        <p:sp>
          <p:nvSpPr>
            <p:cNvPr id="110" name="Google Shape;110;p2"/>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Open Sans Light"/>
                <a:buNone/>
              </a:pPr>
              <a:endParaRPr sz="1800">
                <a:solidFill>
                  <a:schemeClr val="lt1"/>
                </a:solidFill>
                <a:latin typeface="Open Sans Light"/>
                <a:ea typeface="Open Sans Light"/>
                <a:cs typeface="Open Sans Light"/>
                <a:sym typeface="Open Sans Light"/>
              </a:endParaRPr>
            </a:p>
          </p:txBody>
        </p:sp>
        <p:sp>
          <p:nvSpPr>
            <p:cNvPr id="111" name="Google Shape;111;p2"/>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800"/>
                <a:buFont typeface="Open Sans ExtraBold"/>
                <a:buNone/>
              </a:pPr>
              <a:r>
                <a:rPr lang="en-US"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112" name="Google Shape;112;p2"/>
          <p:cNvSpPr txBox="1"/>
          <p:nvPr/>
        </p:nvSpPr>
        <p:spPr>
          <a:xfrm>
            <a:off x="1413581" y="3278505"/>
            <a:ext cx="4496467" cy="1064400"/>
          </a:xfrm>
          <a:prstGeom prst="rect">
            <a:avLst/>
          </a:prstGeom>
          <a:noFill/>
          <a:ln>
            <a:noFill/>
          </a:ln>
        </p:spPr>
        <p:txBody>
          <a:bodyPr spcFirstLastPara="1" wrap="square" lIns="91425" tIns="45700" rIns="91425" bIns="45700" anchor="t" anchorCtr="0">
            <a:normAutofit fontScale="92500"/>
          </a:bodyPr>
          <a:lstStyle/>
          <a:p>
            <a:pPr marL="0" marR="0" lvl="0" indent="0" algn="just" rtl="0">
              <a:lnSpc>
                <a:spcPct val="100000"/>
              </a:lnSpc>
              <a:spcBef>
                <a:spcPts val="0"/>
              </a:spcBef>
              <a:spcAft>
                <a:spcPts val="0"/>
              </a:spcAft>
              <a:buClr>
                <a:schemeClr val="dk1"/>
              </a:buClr>
              <a:buSzPts val="2400"/>
              <a:buFont typeface="Arial"/>
              <a:buNone/>
            </a:pPr>
            <a:r>
              <a:rPr lang="en-US" sz="2400" i="1" dirty="0" err="1">
                <a:solidFill>
                  <a:schemeClr val="dk1"/>
                </a:solidFill>
                <a:latin typeface="Open Sans Light"/>
                <a:ea typeface="Open Sans Light"/>
                <a:cs typeface="Open Sans Light"/>
                <a:sym typeface="Open Sans Light"/>
              </a:rPr>
              <a:t>Comprendere</a:t>
            </a:r>
            <a:r>
              <a:rPr lang="en-US" sz="2400" i="1" dirty="0">
                <a:solidFill>
                  <a:schemeClr val="dk1"/>
                </a:solidFill>
                <a:latin typeface="Open Sans Light"/>
                <a:ea typeface="Open Sans Light"/>
                <a:cs typeface="Open Sans Light"/>
                <a:sym typeface="Open Sans Light"/>
              </a:rPr>
              <a:t> le </a:t>
            </a:r>
            <a:r>
              <a:rPr lang="en-US" sz="2400" i="1" dirty="0" err="1">
                <a:solidFill>
                  <a:schemeClr val="dk1"/>
                </a:solidFill>
                <a:latin typeface="Open Sans Light"/>
                <a:ea typeface="Open Sans Light"/>
                <a:cs typeface="Open Sans Light"/>
                <a:sym typeface="Open Sans Light"/>
              </a:rPr>
              <a:t>conseguenze</a:t>
            </a:r>
            <a:r>
              <a:rPr lang="en-US" sz="2400" i="1" dirty="0">
                <a:solidFill>
                  <a:schemeClr val="dk1"/>
                </a:solidFill>
                <a:latin typeface="Open Sans Light"/>
                <a:ea typeface="Open Sans Light"/>
                <a:cs typeface="Open Sans Light"/>
                <a:sym typeface="Open Sans Light"/>
              </a:rPr>
              <a:t> </a:t>
            </a:r>
            <a:r>
              <a:rPr lang="en-US" sz="2400" i="1" dirty="0" err="1">
                <a:solidFill>
                  <a:schemeClr val="dk1"/>
                </a:solidFill>
                <a:latin typeface="Open Sans Light"/>
                <a:ea typeface="Open Sans Light"/>
                <a:cs typeface="Open Sans Light"/>
                <a:sym typeface="Open Sans Light"/>
              </a:rPr>
              <a:t>dei</a:t>
            </a:r>
            <a:r>
              <a:rPr lang="en-US" sz="2400" i="1" dirty="0">
                <a:solidFill>
                  <a:schemeClr val="dk1"/>
                </a:solidFill>
                <a:latin typeface="Open Sans Light"/>
                <a:ea typeface="Open Sans Light"/>
                <a:cs typeface="Open Sans Light"/>
                <a:sym typeface="Open Sans Light"/>
              </a:rPr>
              <a:t> </a:t>
            </a:r>
            <a:r>
              <a:rPr lang="en-US" sz="2400" i="1" dirty="0" err="1">
                <a:solidFill>
                  <a:schemeClr val="dk1"/>
                </a:solidFill>
                <a:latin typeface="Open Sans Light"/>
                <a:ea typeface="Open Sans Light"/>
                <a:cs typeface="Open Sans Light"/>
                <a:sym typeface="Open Sans Light"/>
              </a:rPr>
              <a:t>cambiamenti</a:t>
            </a:r>
            <a:r>
              <a:rPr lang="en-US" sz="2400" i="1" dirty="0">
                <a:solidFill>
                  <a:schemeClr val="dk1"/>
                </a:solidFill>
                <a:latin typeface="Open Sans Light"/>
                <a:ea typeface="Open Sans Light"/>
                <a:cs typeface="Open Sans Light"/>
                <a:sym typeface="Open Sans Light"/>
              </a:rPr>
              <a:t> </a:t>
            </a:r>
            <a:r>
              <a:rPr lang="en-US" sz="2400" i="1" dirty="0" err="1">
                <a:solidFill>
                  <a:schemeClr val="dk1"/>
                </a:solidFill>
                <a:latin typeface="Open Sans Light"/>
                <a:ea typeface="Open Sans Light"/>
                <a:cs typeface="Open Sans Light"/>
                <a:sym typeface="Open Sans Light"/>
              </a:rPr>
              <a:t>nel</a:t>
            </a:r>
            <a:r>
              <a:rPr lang="en-US" sz="2400" i="1" dirty="0">
                <a:solidFill>
                  <a:schemeClr val="dk1"/>
                </a:solidFill>
                <a:latin typeface="Open Sans Light"/>
                <a:ea typeface="Open Sans Light"/>
                <a:cs typeface="Open Sans Light"/>
                <a:sym typeface="Open Sans Light"/>
              </a:rPr>
              <a:t> mondo del </a:t>
            </a:r>
            <a:r>
              <a:rPr lang="en-US" sz="2400" i="1" dirty="0" err="1">
                <a:solidFill>
                  <a:schemeClr val="dk1"/>
                </a:solidFill>
                <a:latin typeface="Open Sans Light"/>
                <a:ea typeface="Open Sans Light"/>
                <a:cs typeface="Open Sans Light"/>
                <a:sym typeface="Open Sans Light"/>
              </a:rPr>
              <a:t>lavoro</a:t>
            </a:r>
            <a:endParaRPr sz="2400" i="1" dirty="0">
              <a:solidFill>
                <a:schemeClr val="dk1"/>
              </a:solidFill>
              <a:latin typeface="Open Sans Light"/>
              <a:ea typeface="Open Sans Light"/>
              <a:cs typeface="Open Sans Light"/>
              <a:sym typeface="Open Sans Light"/>
            </a:endParaRPr>
          </a:p>
        </p:txBody>
      </p:sp>
      <p:grpSp>
        <p:nvGrpSpPr>
          <p:cNvPr id="2" name="Gruppo 1">
            <a:extLst>
              <a:ext uri="{FF2B5EF4-FFF2-40B4-BE49-F238E27FC236}">
                <a16:creationId xmlns:a16="http://schemas.microsoft.com/office/drawing/2014/main" id="{267C3AC3-E8E7-1B3B-1BDE-B6428206A163}"/>
              </a:ext>
            </a:extLst>
          </p:cNvPr>
          <p:cNvGrpSpPr/>
          <p:nvPr/>
        </p:nvGrpSpPr>
        <p:grpSpPr>
          <a:xfrm>
            <a:off x="1519511" y="4657083"/>
            <a:ext cx="9235301" cy="1064401"/>
            <a:chOff x="431224" y="3812789"/>
            <a:chExt cx="10175859" cy="1368982"/>
          </a:xfrm>
        </p:grpSpPr>
        <p:pic>
          <p:nvPicPr>
            <p:cNvPr id="113" name="Google Shape;113;p2"/>
            <p:cNvPicPr preferRelativeResize="0"/>
            <p:nvPr/>
          </p:nvPicPr>
          <p:blipFill rotWithShape="1">
            <a:blip r:embed="rId3">
              <a:alphaModFix/>
            </a:blip>
            <a:srcRect/>
            <a:stretch/>
          </p:blipFill>
          <p:spPr>
            <a:xfrm>
              <a:off x="431224" y="3837355"/>
              <a:ext cx="2009336" cy="1329267"/>
            </a:xfrm>
            <a:prstGeom prst="rect">
              <a:avLst/>
            </a:prstGeom>
            <a:noFill/>
            <a:ln>
              <a:noFill/>
            </a:ln>
          </p:spPr>
        </p:pic>
        <p:pic>
          <p:nvPicPr>
            <p:cNvPr id="114" name="Google Shape;114;p2"/>
            <p:cNvPicPr preferRelativeResize="0"/>
            <p:nvPr/>
          </p:nvPicPr>
          <p:blipFill rotWithShape="1">
            <a:blip r:embed="rId4">
              <a:alphaModFix/>
            </a:blip>
            <a:srcRect/>
            <a:stretch/>
          </p:blipFill>
          <p:spPr>
            <a:xfrm>
              <a:off x="2533123" y="3837355"/>
              <a:ext cx="1993725" cy="1329267"/>
            </a:xfrm>
            <a:prstGeom prst="rect">
              <a:avLst/>
            </a:prstGeom>
            <a:noFill/>
            <a:ln>
              <a:noFill/>
            </a:ln>
          </p:spPr>
        </p:pic>
        <p:pic>
          <p:nvPicPr>
            <p:cNvPr id="115" name="Google Shape;115;p2"/>
            <p:cNvPicPr preferRelativeResize="0"/>
            <p:nvPr/>
          </p:nvPicPr>
          <p:blipFill rotWithShape="1">
            <a:blip r:embed="rId5">
              <a:alphaModFix/>
            </a:blip>
            <a:srcRect/>
            <a:stretch/>
          </p:blipFill>
          <p:spPr>
            <a:xfrm>
              <a:off x="6766251" y="3837355"/>
              <a:ext cx="1786078" cy="1339558"/>
            </a:xfrm>
            <a:prstGeom prst="rect">
              <a:avLst/>
            </a:prstGeom>
            <a:noFill/>
            <a:ln>
              <a:noFill/>
            </a:ln>
          </p:spPr>
        </p:pic>
        <p:pic>
          <p:nvPicPr>
            <p:cNvPr id="116" name="Google Shape;116;p2" descr="woman in red and white floral dress standing beside man in blue t-shirt"/>
            <p:cNvPicPr preferRelativeResize="0"/>
            <p:nvPr/>
          </p:nvPicPr>
          <p:blipFill rotWithShape="1">
            <a:blip r:embed="rId6">
              <a:alphaModFix/>
            </a:blip>
            <a:srcRect/>
            <a:stretch/>
          </p:blipFill>
          <p:spPr>
            <a:xfrm>
              <a:off x="8691067" y="3812789"/>
              <a:ext cx="1916016" cy="1368982"/>
            </a:xfrm>
            <a:prstGeom prst="rect">
              <a:avLst/>
            </a:prstGeom>
            <a:noFill/>
            <a:ln>
              <a:noFill/>
            </a:ln>
          </p:spPr>
        </p:pic>
        <p:pic>
          <p:nvPicPr>
            <p:cNvPr id="117" name="Google Shape;117;p2"/>
            <p:cNvPicPr preferRelativeResize="0"/>
            <p:nvPr/>
          </p:nvPicPr>
          <p:blipFill rotWithShape="1">
            <a:blip r:embed="rId7">
              <a:alphaModFix/>
            </a:blip>
            <a:srcRect/>
            <a:stretch/>
          </p:blipFill>
          <p:spPr>
            <a:xfrm>
              <a:off x="4649687" y="3837472"/>
              <a:ext cx="1993725" cy="1329150"/>
            </a:xfrm>
            <a:prstGeom prst="rect">
              <a:avLst/>
            </a:prstGeom>
            <a:noFill/>
            <a:ln>
              <a:noFill/>
            </a:ln>
          </p:spPr>
        </p:pic>
      </p:grpSp>
      <p:sp>
        <p:nvSpPr>
          <p:cNvPr id="4" name="CasellaDiTesto 3">
            <a:extLst>
              <a:ext uri="{FF2B5EF4-FFF2-40B4-BE49-F238E27FC236}">
                <a16:creationId xmlns:a16="http://schemas.microsoft.com/office/drawing/2014/main" id="{48C2734D-FEA4-97CD-15A0-3880186D7FD9}"/>
              </a:ext>
            </a:extLst>
          </p:cNvPr>
          <p:cNvSpPr txBox="1"/>
          <p:nvPr/>
        </p:nvSpPr>
        <p:spPr>
          <a:xfrm>
            <a:off x="6388197" y="2098584"/>
            <a:ext cx="5023865" cy="2462213"/>
          </a:xfrm>
          <a:prstGeom prst="rect">
            <a:avLst/>
          </a:prstGeom>
          <a:noFill/>
        </p:spPr>
        <p:txBody>
          <a:bodyPr wrap="square">
            <a:spAutoFit/>
          </a:bodyPr>
          <a:lstStyle/>
          <a:p>
            <a:pPr>
              <a:spcAft>
                <a:spcPts val="600"/>
              </a:spcAft>
            </a:pPr>
            <a:r>
              <a:rPr lang="en-GB" dirty="0"/>
              <a:t>- </a:t>
            </a:r>
            <a:r>
              <a:rPr lang="en-GB" dirty="0" err="1"/>
              <a:t>Dimensioni</a:t>
            </a:r>
            <a:r>
              <a:rPr lang="en-GB" dirty="0"/>
              <a:t> di </a:t>
            </a:r>
            <a:r>
              <a:rPr lang="en-GB" dirty="0" err="1"/>
              <a:t>impatto</a:t>
            </a:r>
            <a:r>
              <a:rPr lang="en-GB" dirty="0"/>
              <a:t> </a:t>
            </a:r>
            <a:r>
              <a:rPr lang="en-GB" dirty="0" err="1"/>
              <a:t>delle</a:t>
            </a:r>
            <a:r>
              <a:rPr lang="en-GB" dirty="0"/>
              <a:t> diverse </a:t>
            </a:r>
            <a:r>
              <a:rPr lang="en-GB" dirty="0" err="1"/>
              <a:t>tendenze</a:t>
            </a:r>
            <a:r>
              <a:rPr lang="en-GB" dirty="0"/>
              <a:t> </a:t>
            </a:r>
            <a:r>
              <a:rPr lang="en-GB" dirty="0" err="1"/>
              <a:t>nel</a:t>
            </a:r>
            <a:r>
              <a:rPr lang="en-GB" dirty="0"/>
              <a:t> </a:t>
            </a:r>
            <a:r>
              <a:rPr lang="en-GB" dirty="0" err="1"/>
              <a:t>mondo</a:t>
            </a:r>
            <a:r>
              <a:rPr lang="en-GB" dirty="0"/>
              <a:t> del </a:t>
            </a:r>
            <a:r>
              <a:rPr lang="en-GB" dirty="0" err="1"/>
              <a:t>lavoro</a:t>
            </a:r>
            <a:endParaRPr lang="en-GB" dirty="0"/>
          </a:p>
          <a:p>
            <a:pPr>
              <a:spcAft>
                <a:spcPts val="600"/>
              </a:spcAft>
            </a:pPr>
            <a:r>
              <a:rPr lang="en-GB" dirty="0"/>
              <a:t>- </a:t>
            </a:r>
            <a:r>
              <a:rPr lang="en-GB" dirty="0" err="1"/>
              <a:t>Panoramica</a:t>
            </a:r>
            <a:r>
              <a:rPr lang="en-GB" dirty="0"/>
              <a:t> di </a:t>
            </a:r>
            <a:r>
              <a:rPr lang="en-GB" dirty="0" err="1"/>
              <a:t>alcune</a:t>
            </a:r>
            <a:r>
              <a:rPr lang="en-GB" dirty="0"/>
              <a:t> </a:t>
            </a:r>
            <a:r>
              <a:rPr lang="en-GB" dirty="0" err="1"/>
              <a:t>tendenze</a:t>
            </a:r>
            <a:r>
              <a:rPr lang="en-GB" dirty="0"/>
              <a:t> </a:t>
            </a:r>
            <a:r>
              <a:rPr lang="en-GB" dirty="0" err="1"/>
              <a:t>che</a:t>
            </a:r>
            <a:r>
              <a:rPr lang="en-GB" dirty="0"/>
              <a:t> </a:t>
            </a:r>
            <a:r>
              <a:rPr lang="en-GB" dirty="0" err="1"/>
              <a:t>incidono</a:t>
            </a:r>
            <a:r>
              <a:rPr lang="en-GB" dirty="0"/>
              <a:t> </a:t>
            </a:r>
            <a:r>
              <a:rPr lang="en-GB" dirty="0" err="1"/>
              <a:t>sul</a:t>
            </a:r>
            <a:r>
              <a:rPr lang="en-GB" dirty="0"/>
              <a:t> </a:t>
            </a:r>
            <a:r>
              <a:rPr lang="en-GB" dirty="0" err="1"/>
              <a:t>mondo</a:t>
            </a:r>
            <a:r>
              <a:rPr lang="en-GB" dirty="0"/>
              <a:t> del </a:t>
            </a:r>
            <a:r>
              <a:rPr lang="en-GB" dirty="0" err="1"/>
              <a:t>lavoro</a:t>
            </a:r>
            <a:r>
              <a:rPr lang="en-GB" dirty="0"/>
              <a:t> e del </a:t>
            </a:r>
            <a:r>
              <a:rPr lang="en-GB" dirty="0" err="1"/>
              <a:t>loro</a:t>
            </a:r>
            <a:r>
              <a:rPr lang="en-GB" dirty="0"/>
              <a:t> </a:t>
            </a:r>
            <a:r>
              <a:rPr lang="en-GB" dirty="0" err="1"/>
              <a:t>possibile</a:t>
            </a:r>
            <a:r>
              <a:rPr lang="en-GB" dirty="0"/>
              <a:t> </a:t>
            </a:r>
            <a:r>
              <a:rPr lang="en-GB" dirty="0" err="1"/>
              <a:t>impatto</a:t>
            </a:r>
            <a:r>
              <a:rPr lang="en-GB" dirty="0"/>
              <a:t> </a:t>
            </a:r>
            <a:r>
              <a:rPr lang="en-GB" dirty="0" err="1"/>
              <a:t>sul</a:t>
            </a:r>
            <a:r>
              <a:rPr lang="en-GB" dirty="0"/>
              <a:t> </a:t>
            </a:r>
            <a:r>
              <a:rPr lang="en-GB" dirty="0" err="1"/>
              <a:t>numero</a:t>
            </a:r>
            <a:r>
              <a:rPr lang="en-GB" dirty="0"/>
              <a:t> di </a:t>
            </a:r>
            <a:r>
              <a:rPr lang="en-GB" dirty="0" err="1"/>
              <a:t>posti</a:t>
            </a:r>
            <a:r>
              <a:rPr lang="en-GB" dirty="0"/>
              <a:t> di </a:t>
            </a:r>
            <a:r>
              <a:rPr lang="en-GB" dirty="0" err="1"/>
              <a:t>lavoro</a:t>
            </a:r>
            <a:r>
              <a:rPr lang="en-GB" dirty="0"/>
              <a:t> e </a:t>
            </a:r>
            <a:r>
              <a:rPr lang="en-GB" dirty="0" err="1"/>
              <a:t>sulla</a:t>
            </a:r>
            <a:r>
              <a:rPr lang="en-GB" dirty="0"/>
              <a:t> </a:t>
            </a:r>
            <a:r>
              <a:rPr lang="en-GB" dirty="0" err="1"/>
              <a:t>qualità</a:t>
            </a:r>
            <a:r>
              <a:rPr lang="en-GB" dirty="0"/>
              <a:t> del </a:t>
            </a:r>
            <a:r>
              <a:rPr lang="en-GB" dirty="0" err="1"/>
              <a:t>lavoro</a:t>
            </a:r>
            <a:endParaRPr lang="en-GB" dirty="0"/>
          </a:p>
          <a:p>
            <a:pPr>
              <a:spcAft>
                <a:spcPts val="600"/>
              </a:spcAft>
            </a:pPr>
            <a:r>
              <a:rPr lang="en-GB" dirty="0"/>
              <a:t>- Come </a:t>
            </a:r>
            <a:r>
              <a:rPr lang="en-GB" dirty="0" err="1"/>
              <a:t>valutare</a:t>
            </a:r>
            <a:r>
              <a:rPr lang="en-GB" dirty="0"/>
              <a:t> la </a:t>
            </a:r>
            <a:r>
              <a:rPr lang="en-GB" dirty="0" err="1"/>
              <a:t>credibilità</a:t>
            </a:r>
            <a:r>
              <a:rPr lang="en-GB" dirty="0"/>
              <a:t> </a:t>
            </a:r>
            <a:r>
              <a:rPr lang="en-GB" dirty="0" err="1"/>
              <a:t>delle</a:t>
            </a:r>
            <a:r>
              <a:rPr lang="en-GB" dirty="0"/>
              <a:t> </a:t>
            </a:r>
            <a:r>
              <a:rPr lang="en-GB" dirty="0" err="1"/>
              <a:t>informazioni</a:t>
            </a:r>
            <a:r>
              <a:rPr lang="en-GB" dirty="0"/>
              <a:t> sui </a:t>
            </a:r>
            <a:r>
              <a:rPr lang="en-GB" dirty="0" err="1"/>
              <a:t>cambiamenti</a:t>
            </a:r>
            <a:r>
              <a:rPr lang="en-GB" dirty="0"/>
              <a:t> </a:t>
            </a:r>
            <a:r>
              <a:rPr lang="en-GB" dirty="0" err="1"/>
              <a:t>nel</a:t>
            </a:r>
            <a:r>
              <a:rPr lang="en-GB" dirty="0"/>
              <a:t> </a:t>
            </a:r>
            <a:r>
              <a:rPr lang="en-GB" dirty="0" err="1"/>
              <a:t>mondo</a:t>
            </a:r>
            <a:r>
              <a:rPr lang="en-GB" dirty="0"/>
              <a:t> del </a:t>
            </a:r>
            <a:r>
              <a:rPr lang="en-GB" dirty="0" err="1"/>
              <a:t>lavoro</a:t>
            </a:r>
            <a:r>
              <a:rPr lang="en-GB" dirty="0"/>
              <a:t>?</a:t>
            </a:r>
          </a:p>
        </p:txBody>
      </p:sp>
      <p:cxnSp>
        <p:nvCxnSpPr>
          <p:cNvPr id="5" name="Straight Connector 17">
            <a:extLst>
              <a:ext uri="{FF2B5EF4-FFF2-40B4-BE49-F238E27FC236}">
                <a16:creationId xmlns:a16="http://schemas.microsoft.com/office/drawing/2014/main" id="{3D415694-63CD-37CF-BB8C-471647F96244}"/>
              </a:ext>
            </a:extLst>
          </p:cNvPr>
          <p:cNvCxnSpPr/>
          <p:nvPr/>
        </p:nvCxnSpPr>
        <p:spPr>
          <a:xfrm>
            <a:off x="6109127" y="2161224"/>
            <a:ext cx="2935" cy="2234561"/>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2"/>
          <p:cNvSpPr txBox="1">
            <a:spLocks noGrp="1"/>
          </p:cNvSpPr>
          <p:nvPr>
            <p:ph type="title"/>
          </p:nvPr>
        </p:nvSpPr>
        <p:spPr>
          <a:xfrm>
            <a:off x="958561" y="1033030"/>
            <a:ext cx="10645610" cy="52791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ExtraBold"/>
              <a:buNone/>
            </a:pPr>
            <a:r>
              <a:rPr lang="en-US" sz="3200"/>
              <a:t>C’è da tener presente che i cambiamenti nel mondo del lavoro sono correlati…</a:t>
            </a:r>
            <a:endParaRPr sz="3200"/>
          </a:p>
        </p:txBody>
      </p:sp>
      <p:sp>
        <p:nvSpPr>
          <p:cNvPr id="592" name="Google Shape;592;p32"/>
          <p:cNvSpPr txBox="1">
            <a:spLocks noGrp="1"/>
          </p:cNvSpPr>
          <p:nvPr>
            <p:ph type="body" idx="1"/>
          </p:nvPr>
        </p:nvSpPr>
        <p:spPr>
          <a:xfrm>
            <a:off x="2594853" y="1680746"/>
            <a:ext cx="7423244" cy="2738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a:solidFill>
                  <a:schemeClr val="dk1"/>
                </a:solidFill>
              </a:rPr>
              <a:t>Ad esempio, il cambiamento demografico e le transizioni verde e digitale spesso si influenzano, si sostengono o si accelerano a vicenda.</a:t>
            </a:r>
            <a:br>
              <a:rPr lang="en-US">
                <a:solidFill>
                  <a:schemeClr val="dk1"/>
                </a:solidFill>
              </a:rPr>
            </a:br>
            <a:endParaRPr>
              <a:solidFill>
                <a:schemeClr val="dk1"/>
              </a:solidFill>
            </a:endParaRPr>
          </a:p>
          <a:p>
            <a:pPr marL="0" lvl="0" indent="0" algn="l" rtl="0">
              <a:lnSpc>
                <a:spcPct val="100000"/>
              </a:lnSpc>
              <a:spcBef>
                <a:spcPts val="0"/>
              </a:spcBef>
              <a:spcAft>
                <a:spcPts val="0"/>
              </a:spcAft>
              <a:buClr>
                <a:schemeClr val="dk1"/>
              </a:buClr>
              <a:buSzPts val="2400"/>
              <a:buNone/>
            </a:pPr>
            <a:r>
              <a:rPr lang="en-US">
                <a:solidFill>
                  <a:schemeClr val="dk1"/>
                </a:solidFill>
              </a:rPr>
              <a:t>È probabile che anche la crisi del COVID-19 acceleri l'automazione, poiché le aziende riducono la dipendenza dal lavoro umano e dal contatto tra i lavoratori, o ripristinano parte della produzione.</a:t>
            </a:r>
            <a:endParaRPr>
              <a:solidFill>
                <a:schemeClr val="dk1"/>
              </a:solidFill>
            </a:endParaRPr>
          </a:p>
        </p:txBody>
      </p:sp>
      <p:sp>
        <p:nvSpPr>
          <p:cNvPr id="593" name="Google Shape;593;p3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pic>
        <p:nvPicPr>
          <p:cNvPr id="594" name="Google Shape;594;p32"/>
          <p:cNvPicPr preferRelativeResize="0"/>
          <p:nvPr/>
        </p:nvPicPr>
        <p:blipFill rotWithShape="1">
          <a:blip r:embed="rId3">
            <a:alphaModFix/>
          </a:blip>
          <a:srcRect/>
          <a:stretch/>
        </p:blipFill>
        <p:spPr>
          <a:xfrm>
            <a:off x="151526" y="1560945"/>
            <a:ext cx="2009336" cy="1329267"/>
          </a:xfrm>
          <a:prstGeom prst="rect">
            <a:avLst/>
          </a:prstGeom>
          <a:noFill/>
          <a:ln>
            <a:noFill/>
          </a:ln>
        </p:spPr>
      </p:pic>
      <p:pic>
        <p:nvPicPr>
          <p:cNvPr id="595" name="Google Shape;595;p32"/>
          <p:cNvPicPr preferRelativeResize="0"/>
          <p:nvPr/>
        </p:nvPicPr>
        <p:blipFill rotWithShape="1">
          <a:blip r:embed="rId4">
            <a:alphaModFix/>
          </a:blip>
          <a:srcRect/>
          <a:stretch/>
        </p:blipFill>
        <p:spPr>
          <a:xfrm>
            <a:off x="167137" y="3418127"/>
            <a:ext cx="1993725" cy="1329267"/>
          </a:xfrm>
          <a:prstGeom prst="rect">
            <a:avLst/>
          </a:prstGeom>
          <a:noFill/>
          <a:ln>
            <a:noFill/>
          </a:ln>
        </p:spPr>
      </p:pic>
      <p:pic>
        <p:nvPicPr>
          <p:cNvPr id="596" name="Google Shape;596;p32"/>
          <p:cNvPicPr preferRelativeResize="0"/>
          <p:nvPr/>
        </p:nvPicPr>
        <p:blipFill rotWithShape="1">
          <a:blip r:embed="rId5">
            <a:alphaModFix/>
          </a:blip>
          <a:srcRect/>
          <a:stretch/>
        </p:blipFill>
        <p:spPr>
          <a:xfrm>
            <a:off x="10083066" y="1680746"/>
            <a:ext cx="1786078" cy="1339558"/>
          </a:xfrm>
          <a:prstGeom prst="rect">
            <a:avLst/>
          </a:prstGeom>
          <a:noFill/>
          <a:ln>
            <a:noFill/>
          </a:ln>
        </p:spPr>
      </p:pic>
      <p:pic>
        <p:nvPicPr>
          <p:cNvPr id="597" name="Google Shape;597;p32" descr="woman in red and white floral dress standing beside man in blue t-shirt"/>
          <p:cNvPicPr preferRelativeResize="0"/>
          <p:nvPr/>
        </p:nvPicPr>
        <p:blipFill rotWithShape="1">
          <a:blip r:embed="rId6">
            <a:alphaModFix/>
          </a:blip>
          <a:srcRect/>
          <a:stretch/>
        </p:blipFill>
        <p:spPr>
          <a:xfrm>
            <a:off x="10018097" y="3641074"/>
            <a:ext cx="1916016" cy="1368982"/>
          </a:xfrm>
          <a:prstGeom prst="rect">
            <a:avLst/>
          </a:prstGeom>
          <a:noFill/>
          <a:ln>
            <a:noFill/>
          </a:ln>
        </p:spPr>
      </p:pic>
      <p:pic>
        <p:nvPicPr>
          <p:cNvPr id="598" name="Google Shape;598;p32"/>
          <p:cNvPicPr preferRelativeResize="0"/>
          <p:nvPr/>
        </p:nvPicPr>
        <p:blipFill rotWithShape="1">
          <a:blip r:embed="rId7">
            <a:alphaModFix/>
          </a:blip>
          <a:srcRect/>
          <a:stretch/>
        </p:blipFill>
        <p:spPr>
          <a:xfrm>
            <a:off x="4337715" y="5010056"/>
            <a:ext cx="1993725" cy="1329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4451487" y="2831771"/>
            <a:ext cx="7201670"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it-IT" sz="2800" dirty="0">
                <a:solidFill>
                  <a:schemeClr val="tx1">
                    <a:lumMod val="95000"/>
                    <a:lumOff val="5000"/>
                  </a:schemeClr>
                </a:solidFill>
              </a:rPr>
              <a:t>Cosa pensi di questi dati?</a:t>
            </a:r>
          </a:p>
          <a:p>
            <a:pPr algn="r"/>
            <a:r>
              <a:rPr lang="it-IT" sz="2800" dirty="0">
                <a:solidFill>
                  <a:schemeClr val="tx1">
                    <a:lumMod val="95000"/>
                    <a:lumOff val="5000"/>
                  </a:schemeClr>
                </a:solidFill>
              </a:rPr>
              <a:t> </a:t>
            </a:r>
          </a:p>
          <a:p>
            <a:pPr algn="r"/>
            <a:r>
              <a:rPr lang="it-IT" sz="2800" dirty="0">
                <a:solidFill>
                  <a:schemeClr val="tx1">
                    <a:lumMod val="95000"/>
                    <a:lumOff val="5000"/>
                  </a:schemeClr>
                </a:solidFill>
              </a:rPr>
              <a:t>Qual è il tuo punto di vista su questo?</a:t>
            </a:r>
            <a:endParaRPr lang="en-US" sz="2800" dirty="0">
              <a:solidFill>
                <a:schemeClr val="tx1">
                  <a:lumMod val="95000"/>
                  <a:lumOff val="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831771"/>
            <a:ext cx="3409518" cy="2144587"/>
          </a:xfrm>
          <a:prstGeom prst="rect">
            <a:avLst/>
          </a:prstGeom>
        </p:spPr>
      </p:pic>
    </p:spTree>
    <p:extLst>
      <p:ext uri="{BB962C8B-B14F-4D97-AF65-F5344CB8AC3E}">
        <p14:creationId xmlns:p14="http://schemas.microsoft.com/office/powerpoint/2010/main" val="368489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it-IT">
                <a:solidFill>
                  <a:schemeClr val="dk1"/>
                </a:solidFill>
              </a:rPr>
              <a:t>Ci sono molte informazioni sulle tendenze nel mondo del lavoro.</a:t>
            </a:r>
            <a:endParaRPr/>
          </a:p>
          <a:p>
            <a:pPr marL="0" lvl="0" indent="0" algn="ctr" rtl="0">
              <a:lnSpc>
                <a:spcPct val="90000"/>
              </a:lnSpc>
              <a:spcBef>
                <a:spcPts val="1000"/>
              </a:spcBef>
              <a:spcAft>
                <a:spcPts val="0"/>
              </a:spcAft>
              <a:buClr>
                <a:srgbClr val="595959"/>
              </a:buClr>
              <a:buSzPts val="2400"/>
              <a:buNone/>
            </a:pPr>
            <a:endParaRPr>
              <a:solidFill>
                <a:schemeClr val="dk1"/>
              </a:solidFill>
            </a:endParaRPr>
          </a:p>
          <a:p>
            <a:pPr marL="0" lvl="0" indent="0" algn="ctr" rtl="0">
              <a:lnSpc>
                <a:spcPct val="90000"/>
              </a:lnSpc>
              <a:spcBef>
                <a:spcPts val="1000"/>
              </a:spcBef>
              <a:spcAft>
                <a:spcPts val="0"/>
              </a:spcAft>
              <a:buClr>
                <a:schemeClr val="dk1"/>
              </a:buClr>
              <a:buSzPts val="2400"/>
              <a:buNone/>
            </a:pPr>
            <a:r>
              <a:rPr lang="it-IT">
                <a:solidFill>
                  <a:schemeClr val="dk1"/>
                </a:solidFill>
              </a:rPr>
              <a:t>Quanto di tutto questo dovremmo mettere in discussione?</a:t>
            </a:r>
            <a:endParaRPr/>
          </a:p>
          <a:p>
            <a:pPr marL="0" lvl="0" indent="0" algn="ctr" rtl="0">
              <a:lnSpc>
                <a:spcPct val="90000"/>
              </a:lnSpc>
              <a:spcBef>
                <a:spcPts val="1000"/>
              </a:spcBef>
              <a:spcAft>
                <a:spcPts val="0"/>
              </a:spcAft>
              <a:buClr>
                <a:srgbClr val="595959"/>
              </a:buClr>
              <a:buSzPts val="2400"/>
              <a:buNone/>
            </a:pPr>
            <a:endParaRPr>
              <a:solidFill>
                <a:schemeClr val="dk1"/>
              </a:solidFill>
            </a:endParaRPr>
          </a:p>
          <a:p>
            <a:pPr marL="0" lvl="0" indent="0" algn="ctr" rtl="0">
              <a:lnSpc>
                <a:spcPct val="90000"/>
              </a:lnSpc>
              <a:spcBef>
                <a:spcPts val="1000"/>
              </a:spcBef>
              <a:spcAft>
                <a:spcPts val="0"/>
              </a:spcAft>
              <a:buClr>
                <a:schemeClr val="dk1"/>
              </a:buClr>
              <a:buSzPts val="2400"/>
              <a:buNone/>
            </a:pPr>
            <a:r>
              <a:rPr lang="it-IT">
                <a:solidFill>
                  <a:schemeClr val="dk1"/>
                </a:solidFill>
              </a:rPr>
              <a:t>Come sapere quali informazioni sono credibili?</a:t>
            </a:r>
            <a:endParaRPr/>
          </a:p>
        </p:txBody>
      </p:sp>
      <p:sp>
        <p:nvSpPr>
          <p:cNvPr id="103" name="Google Shape;103;p2"/>
          <p:cNvSpPr txBox="1"/>
          <p:nvPr/>
        </p:nvSpPr>
        <p:spPr>
          <a:xfrm>
            <a:off x="2034236" y="5961534"/>
            <a:ext cx="1613400" cy="274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200">
                <a:solidFill>
                  <a:srgbClr val="FF7F2A"/>
                </a:solidFill>
                <a:latin typeface="Open Sans Light"/>
                <a:ea typeface="Open Sans Light"/>
                <a:cs typeface="Open Sans Light"/>
                <a:sym typeface="Open Sans Light"/>
              </a:rPr>
              <a:t>connect-erasmus.eu</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txBox="1">
            <a:spLocks noGrp="1"/>
          </p:cNvSpPr>
          <p:nvPr>
            <p:ph type="title"/>
          </p:nvPr>
        </p:nvSpPr>
        <p:spPr>
          <a:xfrm>
            <a:off x="1163638" y="2808174"/>
            <a:ext cx="10515600" cy="7816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7F2A"/>
              </a:buClr>
              <a:buSzPct val="100000"/>
              <a:buFont typeface="Open Sans ExtraBold"/>
              <a:buNone/>
            </a:pPr>
            <a:r>
              <a:rPr lang="it-IT">
                <a:solidFill>
                  <a:srgbClr val="FF7F2A"/>
                </a:solidFill>
              </a:rPr>
              <a:t>Come valutare la qualità delle fonti di informazione sui cambiamenti nel mondo del lavoro?</a:t>
            </a:r>
            <a:endParaRPr/>
          </a:p>
        </p:txBody>
      </p:sp>
      <p:pic>
        <p:nvPicPr>
          <p:cNvPr id="209" name="Google Shape;209;p16"/>
          <p:cNvPicPr preferRelativeResize="0"/>
          <p:nvPr/>
        </p:nvPicPr>
        <p:blipFill rotWithShape="1">
          <a:blip r:embed="rId3">
            <a:alphaModFix/>
          </a:blip>
          <a:srcRect/>
          <a:stretch/>
        </p:blipFill>
        <p:spPr>
          <a:xfrm>
            <a:off x="1235350" y="4512899"/>
            <a:ext cx="4860650" cy="639821"/>
          </a:xfrm>
          <a:prstGeom prst="rect">
            <a:avLst/>
          </a:prstGeom>
          <a:noFill/>
          <a:ln>
            <a:noFill/>
          </a:ln>
        </p:spPr>
      </p:pic>
      <p:pic>
        <p:nvPicPr>
          <p:cNvPr id="210" name="Google Shape;210;p16"/>
          <p:cNvPicPr preferRelativeResize="0"/>
          <p:nvPr/>
        </p:nvPicPr>
        <p:blipFill rotWithShape="1">
          <a:blip r:embed="rId4">
            <a:alphaModFix/>
          </a:blip>
          <a:srcRect/>
          <a:stretch/>
        </p:blipFill>
        <p:spPr>
          <a:xfrm>
            <a:off x="6096000" y="3589859"/>
            <a:ext cx="5684290" cy="769633"/>
          </a:xfrm>
          <a:prstGeom prst="rect">
            <a:avLst/>
          </a:prstGeom>
          <a:noFill/>
          <a:ln>
            <a:noFill/>
          </a:ln>
        </p:spPr>
      </p:pic>
      <p:pic>
        <p:nvPicPr>
          <p:cNvPr id="211" name="Google Shape;211;p16"/>
          <p:cNvPicPr preferRelativeResize="0"/>
          <p:nvPr/>
        </p:nvPicPr>
        <p:blipFill rotWithShape="1">
          <a:blip r:embed="rId5">
            <a:alphaModFix/>
          </a:blip>
          <a:srcRect/>
          <a:stretch/>
        </p:blipFill>
        <p:spPr>
          <a:xfrm>
            <a:off x="478491" y="297722"/>
            <a:ext cx="5617509" cy="1110002"/>
          </a:xfrm>
          <a:prstGeom prst="rect">
            <a:avLst/>
          </a:prstGeom>
          <a:noFill/>
          <a:ln>
            <a:noFill/>
          </a:ln>
        </p:spPr>
      </p:pic>
      <p:sp>
        <p:nvSpPr>
          <p:cNvPr id="212" name="Google Shape;212;p16"/>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7F2A"/>
              </a:buClr>
              <a:buSzPts val="1200"/>
              <a:buFont typeface="Open Sans Light"/>
              <a:buNone/>
            </a:pPr>
            <a:r>
              <a:rPr lang="it-IT"/>
              <a:t>connect-erasmus.eu</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168" y="4913141"/>
            <a:ext cx="10515600" cy="594360"/>
          </a:xfrm>
        </p:spPr>
        <p:txBody>
          <a:bodyPr>
            <a:normAutofit fontScale="70000" lnSpcReduction="20000"/>
          </a:bodyPr>
          <a:lstStyle/>
          <a:p>
            <a:pPr marL="0" indent="0">
              <a:buNone/>
            </a:pPr>
            <a:r>
              <a:rPr lang="en-US" b="0" dirty="0">
                <a:solidFill>
                  <a:schemeClr val="tx1"/>
                </a:solidFill>
                <a:hlinkClick r:id="rId3"/>
              </a:rPr>
              <a:t>USU Libraries</a:t>
            </a:r>
            <a:r>
              <a:rPr lang="sr-Latn-RS" b="0" dirty="0">
                <a:solidFill>
                  <a:schemeClr val="tx1"/>
                </a:solidFill>
              </a:rPr>
              <a:t>, </a:t>
            </a:r>
            <a:r>
              <a:rPr lang="en-US" b="0" dirty="0">
                <a:solidFill>
                  <a:schemeClr val="tx1"/>
                </a:solidFill>
              </a:rPr>
              <a:t>Source evaluation</a:t>
            </a:r>
          </a:p>
          <a:p>
            <a:pPr marL="0" indent="0">
              <a:buNone/>
            </a:pPr>
            <a:r>
              <a:rPr lang="en-US" dirty="0"/>
              <a:t>https://www.youtube.com/watch?v=Tscm0fcb9CM</a:t>
            </a: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6" name="Picture 5"/>
          <p:cNvPicPr>
            <a:picLocks noChangeAspect="1"/>
          </p:cNvPicPr>
          <p:nvPr/>
        </p:nvPicPr>
        <p:blipFill>
          <a:blip r:embed="rId4"/>
          <a:stretch>
            <a:fillRect/>
          </a:stretch>
        </p:blipFill>
        <p:spPr>
          <a:xfrm>
            <a:off x="2252663" y="938462"/>
            <a:ext cx="6663358" cy="3720515"/>
          </a:xfrm>
          <a:prstGeom prst="rect">
            <a:avLst/>
          </a:prstGeom>
        </p:spPr>
      </p:pic>
    </p:spTree>
    <p:extLst>
      <p:ext uri="{BB962C8B-B14F-4D97-AF65-F5344CB8AC3E}">
        <p14:creationId xmlns:p14="http://schemas.microsoft.com/office/powerpoint/2010/main" val="3725549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417095" y="97401"/>
            <a:ext cx="10515600" cy="7816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Open Sans ExtraBold"/>
              <a:buNone/>
            </a:pPr>
            <a:r>
              <a:rPr lang="it-IT" sz="2800"/>
              <a:t>Quando si </a:t>
            </a:r>
            <a:r>
              <a:rPr lang="it-IT" sz="2800">
                <a:solidFill>
                  <a:srgbClr val="FF7F2A"/>
                </a:solidFill>
              </a:rPr>
              <a:t>valutano le fonti </a:t>
            </a:r>
            <a:r>
              <a:rPr lang="it-IT" sz="2800"/>
              <a:t>sui cambiamenti nel mondo del lavoro si tiene conto...</a:t>
            </a:r>
            <a:endParaRPr sz="2800"/>
          </a:p>
        </p:txBody>
      </p:sp>
      <p:grpSp>
        <p:nvGrpSpPr>
          <p:cNvPr id="227" name="Google Shape;227;p18"/>
          <p:cNvGrpSpPr/>
          <p:nvPr/>
        </p:nvGrpSpPr>
        <p:grpSpPr>
          <a:xfrm>
            <a:off x="824585" y="965592"/>
            <a:ext cx="10529215" cy="2849498"/>
            <a:chOff x="-16287" y="9492"/>
            <a:chExt cx="11277987" cy="2557438"/>
          </a:xfrm>
        </p:grpSpPr>
        <p:sp>
          <p:nvSpPr>
            <p:cNvPr id="228" name="Google Shape;228;p18"/>
            <p:cNvSpPr/>
            <p:nvPr/>
          </p:nvSpPr>
          <p:spPr>
            <a:xfrm>
              <a:off x="0" y="239491"/>
              <a:ext cx="11261700" cy="439934"/>
            </a:xfrm>
            <a:prstGeom prst="rect">
              <a:avLst/>
            </a:prstGeom>
            <a:solidFill>
              <a:schemeClr val="lt1">
                <a:alpha val="89411"/>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8"/>
            <p:cNvSpPr txBox="1"/>
            <p:nvPr/>
          </p:nvSpPr>
          <p:spPr>
            <a:xfrm>
              <a:off x="0" y="239491"/>
              <a:ext cx="11261700" cy="439934"/>
            </a:xfrm>
            <a:prstGeom prst="rect">
              <a:avLst/>
            </a:prstGeom>
            <a:noFill/>
            <a:ln>
              <a:noFill/>
            </a:ln>
          </p:spPr>
          <p:txBody>
            <a:bodyPr spcFirstLastPara="1" wrap="square" lIns="874025" tIns="124950" rIns="874025" bIns="142225" anchor="t" anchorCtr="0">
              <a:noAutofit/>
            </a:bodyPr>
            <a:lstStyle/>
            <a:p>
              <a:pPr marL="228600" marR="0" lvl="1" indent="-228600" algn="l" rtl="0">
                <a:lnSpc>
                  <a:spcPct val="90000"/>
                </a:lnSpc>
                <a:spcBef>
                  <a:spcPts val="0"/>
                </a:spcBef>
                <a:spcAft>
                  <a:spcPts val="0"/>
                </a:spcAft>
                <a:buClr>
                  <a:srgbClr val="FF7F2A"/>
                </a:buClr>
                <a:buSzPts val="2000"/>
                <a:buFont typeface="Calibri"/>
                <a:buChar char="•"/>
              </a:pPr>
              <a:r>
                <a:rPr lang="it-IT" sz="1800" b="0" i="0" u="none" strike="noStrike" cap="none">
                  <a:solidFill>
                    <a:srgbClr val="000000"/>
                  </a:solidFill>
                  <a:latin typeface="Arial"/>
                  <a:ea typeface="Arial"/>
                  <a:cs typeface="Arial"/>
                  <a:sym typeface="Arial"/>
                </a:rPr>
                <a:t>Perché l'autore ha messo a disposizione queste informazioni?</a:t>
              </a:r>
              <a:endParaRPr sz="1200" b="0" i="0" u="none" strike="noStrike" cap="none">
                <a:solidFill>
                  <a:srgbClr val="000000"/>
                </a:solidFill>
                <a:latin typeface="Arial"/>
                <a:ea typeface="Arial"/>
                <a:cs typeface="Arial"/>
                <a:sym typeface="Arial"/>
              </a:endParaRPr>
            </a:p>
          </p:txBody>
        </p:sp>
        <p:sp>
          <p:nvSpPr>
            <p:cNvPr id="230" name="Google Shape;230;p18"/>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8"/>
            <p:cNvSpPr txBox="1"/>
            <p:nvPr/>
          </p:nvSpPr>
          <p:spPr>
            <a:xfrm>
              <a:off x="432037" y="25573"/>
              <a:ext cx="8157000" cy="287400"/>
            </a:xfrm>
            <a:prstGeom prst="rect">
              <a:avLst/>
            </a:prstGeom>
            <a:noFill/>
            <a:ln>
              <a:noFill/>
            </a:ln>
          </p:spPr>
          <p:txBody>
            <a:bodyPr spcFirstLastPara="1" wrap="square" lIns="297950" tIns="0" rIns="297950" bIns="0" anchor="ctr" anchorCtr="0">
              <a:noAutofit/>
            </a:bodyPr>
            <a:lstStyle/>
            <a:p>
              <a:pPr marL="0" marR="0" lvl="0" indent="0" algn="l" rtl="0">
                <a:lnSpc>
                  <a:spcPct val="90000"/>
                </a:lnSpc>
                <a:spcBef>
                  <a:spcPts val="0"/>
                </a:spcBef>
                <a:spcAft>
                  <a:spcPts val="0"/>
                </a:spcAft>
                <a:buNone/>
              </a:pPr>
              <a:r>
                <a:rPr lang="it-IT" sz="2400" b="0" i="0" u="none" strike="noStrike" cap="none">
                  <a:solidFill>
                    <a:schemeClr val="lt1"/>
                  </a:solidFill>
                  <a:latin typeface="Calibri"/>
                  <a:ea typeface="Calibri"/>
                  <a:cs typeface="Calibri"/>
                  <a:sym typeface="Calibri"/>
                </a:rPr>
                <a:t>Fondamento logico</a:t>
              </a:r>
              <a:endParaRPr sz="2400" b="0" i="0" u="none" strike="noStrike" cap="none">
                <a:solidFill>
                  <a:schemeClr val="lt1"/>
                </a:solidFill>
                <a:latin typeface="Calibri"/>
                <a:ea typeface="Calibri"/>
                <a:cs typeface="Calibri"/>
                <a:sym typeface="Calibri"/>
              </a:endParaRPr>
            </a:p>
          </p:txBody>
        </p:sp>
        <p:sp>
          <p:nvSpPr>
            <p:cNvPr id="232" name="Google Shape;232;p18"/>
            <p:cNvSpPr/>
            <p:nvPr/>
          </p:nvSpPr>
          <p:spPr>
            <a:xfrm>
              <a:off x="0" y="866271"/>
              <a:ext cx="11261700" cy="498340"/>
            </a:xfrm>
            <a:prstGeom prst="rect">
              <a:avLst/>
            </a:prstGeom>
            <a:solidFill>
              <a:schemeClr val="lt1">
                <a:alpha val="89411"/>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8"/>
            <p:cNvSpPr txBox="1"/>
            <p:nvPr/>
          </p:nvSpPr>
          <p:spPr>
            <a:xfrm>
              <a:off x="-3" y="998008"/>
              <a:ext cx="11261700" cy="400919"/>
            </a:xfrm>
            <a:prstGeom prst="rect">
              <a:avLst/>
            </a:prstGeom>
            <a:noFill/>
            <a:ln>
              <a:noFill/>
            </a:ln>
          </p:spPr>
          <p:txBody>
            <a:bodyPr spcFirstLastPara="1" wrap="square" lIns="874025" tIns="124950" rIns="874025" bIns="142225" anchor="t" anchorCtr="0">
              <a:noAutofit/>
            </a:bodyPr>
            <a:lstStyle/>
            <a:p>
              <a:pPr marL="228600" marR="0" lvl="1" indent="-228600" algn="l" rtl="0">
                <a:lnSpc>
                  <a:spcPct val="90000"/>
                </a:lnSpc>
                <a:spcBef>
                  <a:spcPts val="0"/>
                </a:spcBef>
                <a:spcAft>
                  <a:spcPts val="0"/>
                </a:spcAft>
                <a:buClr>
                  <a:srgbClr val="FF7F2A"/>
                </a:buClr>
                <a:buSzPts val="2000"/>
                <a:buFont typeface="Calibri"/>
                <a:buChar char="•"/>
              </a:pPr>
              <a:r>
                <a:rPr lang="it-IT" sz="1800" b="0" i="0" u="none" strike="noStrike" cap="none">
                  <a:solidFill>
                    <a:srgbClr val="000000"/>
                  </a:solidFill>
                  <a:latin typeface="Arial"/>
                  <a:ea typeface="Arial"/>
                  <a:cs typeface="Arial"/>
                  <a:sym typeface="Arial"/>
                </a:rPr>
                <a:t>Quali sono le credenziali dell'autore?</a:t>
              </a:r>
              <a:endParaRPr sz="1200" b="0" i="0" u="none" strike="noStrike" cap="none">
                <a:solidFill>
                  <a:srgbClr val="000000"/>
                </a:solidFill>
                <a:latin typeface="Arial"/>
                <a:ea typeface="Arial"/>
                <a:cs typeface="Arial"/>
                <a:sym typeface="Arial"/>
              </a:endParaRPr>
            </a:p>
          </p:txBody>
        </p:sp>
        <p:sp>
          <p:nvSpPr>
            <p:cNvPr id="234" name="Google Shape;234;p18"/>
            <p:cNvSpPr/>
            <p:nvPr/>
          </p:nvSpPr>
          <p:spPr>
            <a:xfrm>
              <a:off x="563086" y="725634"/>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8"/>
            <p:cNvSpPr txBox="1"/>
            <p:nvPr/>
          </p:nvSpPr>
          <p:spPr>
            <a:xfrm>
              <a:off x="432039" y="732390"/>
              <a:ext cx="8156999" cy="287400"/>
            </a:xfrm>
            <a:prstGeom prst="rect">
              <a:avLst/>
            </a:prstGeom>
            <a:noFill/>
            <a:ln>
              <a:noFill/>
            </a:ln>
          </p:spPr>
          <p:txBody>
            <a:bodyPr spcFirstLastPara="1" wrap="square" lIns="297950" tIns="0" rIns="29795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it-IT" sz="2400" b="0" i="0" u="none" strike="noStrike" cap="none">
                  <a:solidFill>
                    <a:schemeClr val="lt1"/>
                  </a:solidFill>
                  <a:latin typeface="Calibri"/>
                  <a:ea typeface="Calibri"/>
                  <a:cs typeface="Calibri"/>
                  <a:sym typeface="Calibri"/>
                </a:rPr>
                <a:t>Autorità</a:t>
              </a:r>
              <a:endParaRPr sz="2400" b="0" i="0" u="none" strike="noStrike" cap="none">
                <a:solidFill>
                  <a:schemeClr val="lt1"/>
                </a:solidFill>
                <a:latin typeface="Calibri"/>
                <a:ea typeface="Calibri"/>
                <a:cs typeface="Calibri"/>
                <a:sym typeface="Calibri"/>
              </a:endParaRPr>
            </a:p>
          </p:txBody>
        </p:sp>
        <p:sp>
          <p:nvSpPr>
            <p:cNvPr id="236" name="Google Shape;236;p18"/>
            <p:cNvSpPr/>
            <p:nvPr/>
          </p:nvSpPr>
          <p:spPr>
            <a:xfrm>
              <a:off x="-8996" y="1561374"/>
              <a:ext cx="11261701" cy="831600"/>
            </a:xfrm>
            <a:prstGeom prst="rect">
              <a:avLst/>
            </a:prstGeom>
            <a:solidFill>
              <a:schemeClr val="lt1">
                <a:alpha val="89411"/>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8"/>
            <p:cNvSpPr txBox="1"/>
            <p:nvPr/>
          </p:nvSpPr>
          <p:spPr>
            <a:xfrm>
              <a:off x="-16287" y="1735330"/>
              <a:ext cx="11261701" cy="831600"/>
            </a:xfrm>
            <a:prstGeom prst="rect">
              <a:avLst/>
            </a:prstGeom>
            <a:noFill/>
            <a:ln>
              <a:noFill/>
            </a:ln>
          </p:spPr>
          <p:txBody>
            <a:bodyPr spcFirstLastPara="1" wrap="square" lIns="874025" tIns="124950" rIns="874025" bIns="142225" anchor="t" anchorCtr="0">
              <a:noAutofit/>
            </a:bodyPr>
            <a:lstStyle/>
            <a:p>
              <a:pPr marL="228600" marR="0" lvl="1" indent="-228600" algn="l" rtl="0">
                <a:lnSpc>
                  <a:spcPct val="90000"/>
                </a:lnSpc>
                <a:spcBef>
                  <a:spcPts val="0"/>
                </a:spcBef>
                <a:spcAft>
                  <a:spcPts val="0"/>
                </a:spcAft>
                <a:buClr>
                  <a:srgbClr val="FF7F2A"/>
                </a:buClr>
                <a:buSzPts val="2000"/>
                <a:buFont typeface="Arial"/>
                <a:buChar char="•"/>
              </a:pPr>
              <a:r>
                <a:rPr lang="it-IT" sz="1800" b="0" i="0" u="none" strike="noStrike" cap="none">
                  <a:solidFill>
                    <a:srgbClr val="000000"/>
                  </a:solidFill>
                  <a:latin typeface="Arial"/>
                  <a:ea typeface="Arial"/>
                  <a:cs typeface="Arial"/>
                  <a:sym typeface="Arial"/>
                </a:rPr>
                <a:t>Quando sono state pubblicate o aggiornate l'ultima volta le informazioni? Sono stati pubblicati articoli più recenti sull’argomento?</a:t>
              </a:r>
              <a:endParaRPr sz="1800" b="0" i="0" u="none" strike="noStrike" cap="none">
                <a:solidFill>
                  <a:srgbClr val="000000"/>
                </a:solidFill>
                <a:latin typeface="Arial"/>
                <a:ea typeface="Arial"/>
                <a:cs typeface="Arial"/>
                <a:sym typeface="Arial"/>
              </a:endParaRPr>
            </a:p>
          </p:txBody>
        </p:sp>
        <p:sp>
          <p:nvSpPr>
            <p:cNvPr id="238" name="Google Shape;238;p18"/>
            <p:cNvSpPr/>
            <p:nvPr/>
          </p:nvSpPr>
          <p:spPr>
            <a:xfrm>
              <a:off x="557321" y="1453983"/>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8"/>
            <p:cNvSpPr txBox="1"/>
            <p:nvPr/>
          </p:nvSpPr>
          <p:spPr>
            <a:xfrm>
              <a:off x="382851" y="1484292"/>
              <a:ext cx="8156999" cy="287400"/>
            </a:xfrm>
            <a:prstGeom prst="rect">
              <a:avLst/>
            </a:prstGeom>
            <a:noFill/>
            <a:ln>
              <a:noFill/>
            </a:ln>
          </p:spPr>
          <p:txBody>
            <a:bodyPr spcFirstLastPara="1" wrap="square" lIns="297950" tIns="0" rIns="29795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it-IT" sz="2400" b="0" i="0" u="none" strike="noStrike" cap="none">
                  <a:solidFill>
                    <a:schemeClr val="lt1"/>
                  </a:solidFill>
                  <a:latin typeface="Calibri"/>
                  <a:ea typeface="Calibri"/>
                  <a:cs typeface="Calibri"/>
                  <a:sym typeface="Calibri"/>
                </a:rPr>
                <a:t>Data</a:t>
              </a:r>
              <a:endParaRPr sz="2700" b="0" i="0" u="none" strike="noStrike" cap="none">
                <a:solidFill>
                  <a:schemeClr val="lt1"/>
                </a:solidFill>
                <a:latin typeface="Calibri"/>
                <a:ea typeface="Calibri"/>
                <a:cs typeface="Calibri"/>
                <a:sym typeface="Calibri"/>
              </a:endParaRPr>
            </a:p>
          </p:txBody>
        </p:sp>
      </p:grpSp>
      <p:grpSp>
        <p:nvGrpSpPr>
          <p:cNvPr id="240" name="Google Shape;240;p18"/>
          <p:cNvGrpSpPr/>
          <p:nvPr/>
        </p:nvGrpSpPr>
        <p:grpSpPr>
          <a:xfrm>
            <a:off x="648051" y="3729567"/>
            <a:ext cx="10711762" cy="2261200"/>
            <a:chOff x="-188846" y="33394"/>
            <a:chExt cx="11458679" cy="1784602"/>
          </a:xfrm>
        </p:grpSpPr>
        <p:sp>
          <p:nvSpPr>
            <p:cNvPr id="241" name="Google Shape;241;p18"/>
            <p:cNvSpPr/>
            <p:nvPr/>
          </p:nvSpPr>
          <p:spPr>
            <a:xfrm>
              <a:off x="-3" y="239491"/>
              <a:ext cx="11239005" cy="657922"/>
            </a:xfrm>
            <a:prstGeom prst="rect">
              <a:avLst/>
            </a:prstGeom>
            <a:solidFill>
              <a:schemeClr val="lt1">
                <a:alpha val="89411"/>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8"/>
            <p:cNvSpPr txBox="1"/>
            <p:nvPr/>
          </p:nvSpPr>
          <p:spPr>
            <a:xfrm>
              <a:off x="8131" y="303649"/>
              <a:ext cx="11239005" cy="1047861"/>
            </a:xfrm>
            <a:prstGeom prst="rect">
              <a:avLst/>
            </a:prstGeom>
            <a:noFill/>
            <a:ln>
              <a:noFill/>
            </a:ln>
          </p:spPr>
          <p:txBody>
            <a:bodyPr spcFirstLastPara="1" wrap="square" lIns="874025" tIns="124950" rIns="874025" bIns="142225" anchor="t" anchorCtr="0">
              <a:noAutofit/>
            </a:bodyPr>
            <a:lstStyle/>
            <a:p>
              <a:pPr marL="342900" marR="0" lvl="1" indent="-342900" algn="l" rtl="0">
                <a:lnSpc>
                  <a:spcPct val="90000"/>
                </a:lnSpc>
                <a:spcBef>
                  <a:spcPts val="0"/>
                </a:spcBef>
                <a:spcAft>
                  <a:spcPts val="0"/>
                </a:spcAft>
                <a:buClr>
                  <a:srgbClr val="FF7F2A"/>
                </a:buClr>
                <a:buSzPts val="2000"/>
                <a:buFont typeface="Arial"/>
                <a:buChar char="•"/>
              </a:pPr>
              <a:r>
                <a:rPr lang="it-IT" sz="1800" b="0" i="0" u="none" strike="noStrike" cap="none">
                  <a:solidFill>
                    <a:srgbClr val="000000"/>
                  </a:solidFill>
                  <a:latin typeface="Arial"/>
                  <a:ea typeface="Arial"/>
                  <a:cs typeface="Arial"/>
                  <a:sym typeface="Arial"/>
                </a:rPr>
                <a:t>Le citazioni e i riferimenti supportano l'affermazione dell'autore? C'è un accordo generale tra gli esperti in materia? Il metodo sembra appropriato e ben eseguito?</a:t>
              </a:r>
              <a:endParaRPr/>
            </a:p>
          </p:txBody>
        </p:sp>
        <p:sp>
          <p:nvSpPr>
            <p:cNvPr id="243" name="Google Shape;243;p18"/>
            <p:cNvSpPr/>
            <p:nvPr/>
          </p:nvSpPr>
          <p:spPr>
            <a:xfrm>
              <a:off x="572863" y="34306"/>
              <a:ext cx="8303361" cy="249015"/>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8"/>
            <p:cNvSpPr txBox="1"/>
            <p:nvPr/>
          </p:nvSpPr>
          <p:spPr>
            <a:xfrm>
              <a:off x="532837" y="33394"/>
              <a:ext cx="8172550" cy="273595"/>
            </a:xfrm>
            <a:prstGeom prst="rect">
              <a:avLst/>
            </a:prstGeom>
            <a:noFill/>
            <a:ln>
              <a:noFill/>
            </a:ln>
          </p:spPr>
          <p:txBody>
            <a:bodyPr spcFirstLastPara="1" wrap="square" lIns="297950" tIns="0" rIns="297950" bIns="0" anchor="ctr" anchorCtr="0">
              <a:noAutofit/>
            </a:bodyPr>
            <a:lstStyle/>
            <a:p>
              <a:pPr marL="0" marR="0" lvl="0" indent="0" algn="l" rtl="0">
                <a:lnSpc>
                  <a:spcPct val="90000"/>
                </a:lnSpc>
                <a:spcBef>
                  <a:spcPts val="0"/>
                </a:spcBef>
                <a:spcAft>
                  <a:spcPts val="0"/>
                </a:spcAft>
                <a:buNone/>
              </a:pPr>
              <a:r>
                <a:rPr lang="it-IT" sz="2400" b="0" i="0" u="none" strike="noStrike" cap="none">
                  <a:solidFill>
                    <a:schemeClr val="lt1"/>
                  </a:solidFill>
                  <a:latin typeface="Calibri"/>
                  <a:ea typeface="Calibri"/>
                  <a:cs typeface="Calibri"/>
                  <a:sym typeface="Calibri"/>
                </a:rPr>
                <a:t>Precisione</a:t>
              </a:r>
              <a:endParaRPr sz="2400" b="0" i="0" u="none" strike="noStrike" cap="none">
                <a:solidFill>
                  <a:schemeClr val="lt1"/>
                </a:solidFill>
                <a:latin typeface="Calibri"/>
                <a:ea typeface="Calibri"/>
                <a:cs typeface="Calibri"/>
                <a:sym typeface="Calibri"/>
              </a:endParaRPr>
            </a:p>
          </p:txBody>
        </p:sp>
        <p:sp>
          <p:nvSpPr>
            <p:cNvPr id="245" name="Google Shape;245;p18"/>
            <p:cNvSpPr/>
            <p:nvPr/>
          </p:nvSpPr>
          <p:spPr>
            <a:xfrm>
              <a:off x="-1" y="1102599"/>
              <a:ext cx="11269834" cy="472742"/>
            </a:xfrm>
            <a:prstGeom prst="rect">
              <a:avLst/>
            </a:prstGeom>
            <a:solidFill>
              <a:schemeClr val="lt1">
                <a:alpha val="89411"/>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8"/>
            <p:cNvSpPr txBox="1"/>
            <p:nvPr/>
          </p:nvSpPr>
          <p:spPr>
            <a:xfrm>
              <a:off x="-188846" y="1225562"/>
              <a:ext cx="11450545" cy="592434"/>
            </a:xfrm>
            <a:prstGeom prst="rect">
              <a:avLst/>
            </a:prstGeom>
            <a:noFill/>
            <a:ln>
              <a:noFill/>
            </a:ln>
          </p:spPr>
          <p:txBody>
            <a:bodyPr spcFirstLastPara="1" wrap="square" lIns="874025" tIns="124950" rIns="874025" bIns="142225" anchor="t" anchorCtr="0">
              <a:noAutofit/>
            </a:bodyPr>
            <a:lstStyle/>
            <a:p>
              <a:pPr marL="228600" marR="0" lvl="1" indent="-228600" algn="l" rtl="0">
                <a:lnSpc>
                  <a:spcPct val="90000"/>
                </a:lnSpc>
                <a:spcBef>
                  <a:spcPts val="0"/>
                </a:spcBef>
                <a:spcAft>
                  <a:spcPts val="0"/>
                </a:spcAft>
                <a:buClr>
                  <a:srgbClr val="FF7F2A"/>
                </a:buClr>
                <a:buSzPts val="2000"/>
                <a:buFont typeface="Calibri"/>
                <a:buChar char="•"/>
              </a:pPr>
              <a:r>
                <a:rPr lang="it-IT" sz="1800" b="0" i="0" u="none" strike="noStrike" cap="none">
                  <a:solidFill>
                    <a:srgbClr val="000000"/>
                  </a:solidFill>
                  <a:latin typeface="Arial"/>
                  <a:ea typeface="Arial"/>
                  <a:cs typeface="Arial"/>
                  <a:sym typeface="Arial"/>
                </a:rPr>
                <a:t>La fonte aggiunge qualcosa di nuovo alla tua conoscenza dell'argomento?</a:t>
              </a:r>
              <a:endParaRPr sz="1800" b="0" i="0" u="none" strike="noStrike" cap="none">
                <a:solidFill>
                  <a:srgbClr val="000000"/>
                </a:solidFill>
                <a:latin typeface="Arial"/>
                <a:ea typeface="Arial"/>
                <a:cs typeface="Arial"/>
                <a:sym typeface="Arial"/>
              </a:endParaRPr>
            </a:p>
          </p:txBody>
        </p:sp>
        <p:sp>
          <p:nvSpPr>
            <p:cNvPr id="247" name="Google Shape;247;p18"/>
            <p:cNvSpPr/>
            <p:nvPr/>
          </p:nvSpPr>
          <p:spPr>
            <a:xfrm>
              <a:off x="547400" y="931898"/>
              <a:ext cx="8328824" cy="287028"/>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8"/>
            <p:cNvSpPr txBox="1"/>
            <p:nvPr/>
          </p:nvSpPr>
          <p:spPr>
            <a:xfrm>
              <a:off x="532837" y="943906"/>
              <a:ext cx="7241845" cy="287400"/>
            </a:xfrm>
            <a:prstGeom prst="rect">
              <a:avLst/>
            </a:prstGeom>
            <a:noFill/>
            <a:ln>
              <a:noFill/>
            </a:ln>
          </p:spPr>
          <p:txBody>
            <a:bodyPr spcFirstLastPara="1" wrap="square" lIns="297950" tIns="0" rIns="29795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it-IT" sz="2400" b="0" i="0" u="none" strike="noStrike" cap="none">
                  <a:solidFill>
                    <a:schemeClr val="lt1"/>
                  </a:solidFill>
                  <a:latin typeface="Calibri"/>
                  <a:ea typeface="Calibri"/>
                  <a:cs typeface="Calibri"/>
                  <a:sym typeface="Calibri"/>
                </a:rPr>
                <a:t>Rilevanza</a:t>
              </a:r>
              <a:endParaRPr sz="2400" b="0" i="0" u="none" strike="noStrike" cap="none">
                <a:solidFill>
                  <a:schemeClr val="lt1"/>
                </a:solidFill>
                <a:latin typeface="Calibri"/>
                <a:ea typeface="Calibri"/>
                <a:cs typeface="Calibri"/>
                <a:sym typeface="Calibri"/>
              </a:endParaRPr>
            </a:p>
          </p:txBody>
        </p:sp>
      </p:grpSp>
      <p:sp>
        <p:nvSpPr>
          <p:cNvPr id="249" name="Google Shape;249;p18"/>
          <p:cNvSpPr txBox="1"/>
          <p:nvPr/>
        </p:nvSpPr>
        <p:spPr>
          <a:xfrm>
            <a:off x="2082362" y="6000936"/>
            <a:ext cx="1613400" cy="274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200">
                <a:solidFill>
                  <a:srgbClr val="FF7F2A"/>
                </a:solidFill>
                <a:latin typeface="Open Sans Light"/>
                <a:ea typeface="Open Sans Light"/>
                <a:cs typeface="Open Sans Light"/>
                <a:sym typeface="Open Sans Light"/>
              </a:rPr>
              <a:t>connect-erasmus.eu</a:t>
            </a:r>
            <a:endParaRPr sz="1200">
              <a:solidFill>
                <a:srgbClr val="FF7F2A"/>
              </a:solidFill>
              <a:latin typeface="Open Sans Light"/>
              <a:ea typeface="Open Sans Light"/>
              <a:cs typeface="Open Sans Light"/>
              <a:sym typeface="Open Sa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p:cNvSpPr txBox="1">
            <a:spLocks noGrp="1"/>
          </p:cNvSpPr>
          <p:nvPr>
            <p:ph type="title"/>
          </p:nvPr>
        </p:nvSpPr>
        <p:spPr>
          <a:xfrm>
            <a:off x="729916" y="1816306"/>
            <a:ext cx="10515600" cy="7816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br>
              <a:rPr lang="it-IT"/>
            </a:br>
            <a:endParaRPr/>
          </a:p>
        </p:txBody>
      </p:sp>
      <p:sp>
        <p:nvSpPr>
          <p:cNvPr id="255" name="Google Shape;255;p1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7F2A"/>
              </a:buClr>
              <a:buSzPts val="1200"/>
              <a:buFont typeface="Open Sans Light"/>
              <a:buNone/>
            </a:pPr>
            <a:r>
              <a:rPr lang="it-IT"/>
              <a:t>connect-erasmus.eu</a:t>
            </a:r>
            <a:endParaRPr/>
          </a:p>
        </p:txBody>
      </p:sp>
      <p:sp>
        <p:nvSpPr>
          <p:cNvPr id="256" name="Google Shape;256;p19"/>
          <p:cNvSpPr txBox="1">
            <a:spLocks noGrp="1"/>
          </p:cNvSpPr>
          <p:nvPr>
            <p:ph type="body" idx="1"/>
          </p:nvPr>
        </p:nvSpPr>
        <p:spPr>
          <a:xfrm>
            <a:off x="1163638" y="2245288"/>
            <a:ext cx="8678779" cy="38982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it-IT" b="0">
                <a:solidFill>
                  <a:schemeClr val="dk1"/>
                </a:solidFill>
              </a:rPr>
              <a:t>Trovata spesso citata</a:t>
            </a:r>
            <a:endParaRPr b="0">
              <a:solidFill>
                <a:schemeClr val="dk1"/>
              </a:solidFill>
            </a:endParaRPr>
          </a:p>
        </p:txBody>
      </p:sp>
      <p:pic>
        <p:nvPicPr>
          <p:cNvPr id="257" name="Google Shape;257;p19"/>
          <p:cNvPicPr preferRelativeResize="0"/>
          <p:nvPr/>
        </p:nvPicPr>
        <p:blipFill rotWithShape="1">
          <a:blip r:embed="rId3">
            <a:alphaModFix/>
          </a:blip>
          <a:srcRect/>
          <a:stretch/>
        </p:blipFill>
        <p:spPr>
          <a:xfrm>
            <a:off x="1163638" y="2867611"/>
            <a:ext cx="8267700" cy="1885950"/>
          </a:xfrm>
          <a:prstGeom prst="rect">
            <a:avLst/>
          </a:prstGeom>
          <a:noFill/>
          <a:ln>
            <a:noFill/>
          </a:ln>
        </p:spPr>
      </p:pic>
      <p:sp>
        <p:nvSpPr>
          <p:cNvPr id="258" name="Google Shape;258;p19"/>
          <p:cNvSpPr/>
          <p:nvPr/>
        </p:nvSpPr>
        <p:spPr>
          <a:xfrm>
            <a:off x="1433202" y="670982"/>
            <a:ext cx="8858128" cy="1040238"/>
          </a:xfrm>
          <a:prstGeom prst="rect">
            <a:avLst/>
          </a:prstGeom>
          <a:solidFill>
            <a:srgbClr val="FF7F2A"/>
          </a:solidFill>
          <a:ln w="12700" cap="flat" cmpd="sng">
            <a:solidFill>
              <a:srgbClr val="BA6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1" i="1">
                <a:solidFill>
                  <a:schemeClr val="lt1"/>
                </a:solidFill>
                <a:latin typeface="Open Sans Light"/>
                <a:ea typeface="Open Sans Light"/>
                <a:cs typeface="Open Sans Light"/>
                <a:sym typeface="Open Sans Light"/>
              </a:rPr>
              <a:t>Il 47% di tutte le persone impiegate negli Stati Uniti sta attualmente svolgendo lavori che potrebbero essere eseguiti da computer e algoritmi entro i prossimi 10-20 anni</a:t>
            </a:r>
            <a:endParaRPr sz="1800" b="1">
              <a:solidFill>
                <a:schemeClr val="lt1"/>
              </a:solidFill>
              <a:latin typeface="Open Sans Light"/>
              <a:ea typeface="Open Sans Light"/>
              <a:cs typeface="Open Sans Light"/>
              <a:sym typeface="Open Sans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0"/>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ExtraBold"/>
              <a:buNone/>
            </a:pPr>
            <a:r>
              <a:rPr lang="it-IT"/>
              <a:t>Se valutassimo questa fonte...</a:t>
            </a:r>
            <a:endParaRPr/>
          </a:p>
        </p:txBody>
      </p:sp>
      <p:sp>
        <p:nvSpPr>
          <p:cNvPr id="265" name="Google Shape;265;p20"/>
          <p:cNvSpPr txBox="1">
            <a:spLocks noGrp="1"/>
          </p:cNvSpPr>
          <p:nvPr>
            <p:ph type="body" idx="1"/>
          </p:nvPr>
        </p:nvSpPr>
        <p:spPr>
          <a:xfrm>
            <a:off x="838200" y="1892030"/>
            <a:ext cx="7561346" cy="34620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7F2A"/>
              </a:buClr>
              <a:buSzPts val="2400"/>
              <a:buChar char="•"/>
            </a:pPr>
            <a:r>
              <a:rPr lang="it-IT">
                <a:solidFill>
                  <a:srgbClr val="FF7F2A"/>
                </a:solidFill>
              </a:rPr>
              <a:t>Fondamento logico</a:t>
            </a:r>
            <a:r>
              <a:rPr lang="it-IT"/>
              <a:t>  </a:t>
            </a:r>
            <a:r>
              <a:rPr lang="it-IT" b="0">
                <a:solidFill>
                  <a:schemeClr val="dk1"/>
                </a:solidFill>
              </a:rPr>
              <a:t>- Per colmare il divario in letteratura - al momento della stesura dello studio non esisteva una ricerca che avesse quantificato cosa avrebbe potuto significare il progresso tecnologico per il futuro dell'occupazione.</a:t>
            </a:r>
            <a:endParaRPr b="0">
              <a:solidFill>
                <a:schemeClr val="dk1"/>
              </a:solidFill>
            </a:endParaRPr>
          </a:p>
          <a:p>
            <a:pPr marL="228600" lvl="0" indent="-228600" algn="l" rtl="0">
              <a:lnSpc>
                <a:spcPct val="90000"/>
              </a:lnSpc>
              <a:spcBef>
                <a:spcPts val="1000"/>
              </a:spcBef>
              <a:spcAft>
                <a:spcPts val="0"/>
              </a:spcAft>
              <a:buClr>
                <a:srgbClr val="FF7F2A"/>
              </a:buClr>
              <a:buSzPts val="2400"/>
              <a:buChar char="•"/>
            </a:pPr>
            <a:r>
              <a:rPr lang="it-IT">
                <a:solidFill>
                  <a:srgbClr val="FF7F2A"/>
                </a:solidFill>
              </a:rPr>
              <a:t>Autorità</a:t>
            </a:r>
            <a:r>
              <a:rPr lang="it-IT"/>
              <a:t> </a:t>
            </a:r>
            <a:r>
              <a:rPr lang="it-IT" b="0">
                <a:solidFill>
                  <a:schemeClr val="dk1"/>
                </a:solidFill>
              </a:rPr>
              <a:t>- Frey &amp; Osborne, University of Oxford </a:t>
            </a:r>
            <a:endParaRPr/>
          </a:p>
          <a:p>
            <a:pPr marL="228600" lvl="0" indent="-228600" algn="l" rtl="0">
              <a:lnSpc>
                <a:spcPct val="90000"/>
              </a:lnSpc>
              <a:spcBef>
                <a:spcPts val="1000"/>
              </a:spcBef>
              <a:spcAft>
                <a:spcPts val="0"/>
              </a:spcAft>
              <a:buClr>
                <a:srgbClr val="FF7F2A"/>
              </a:buClr>
              <a:buSzPts val="2400"/>
              <a:buChar char="•"/>
            </a:pPr>
            <a:r>
              <a:rPr lang="it-IT">
                <a:solidFill>
                  <a:srgbClr val="FF7F2A"/>
                </a:solidFill>
              </a:rPr>
              <a:t>Data</a:t>
            </a:r>
            <a:r>
              <a:rPr lang="it-IT">
                <a:solidFill>
                  <a:schemeClr val="dk1"/>
                </a:solidFill>
              </a:rPr>
              <a:t> </a:t>
            </a:r>
            <a:r>
              <a:rPr lang="it-IT" b="0">
                <a:solidFill>
                  <a:schemeClr val="dk1"/>
                </a:solidFill>
              </a:rPr>
              <a:t>- È stato pubblicato nel 2013. Ci sono novità su questo argomento, inclusi nuovi studi di ricerca degli autori di questo studio.</a:t>
            </a:r>
            <a:endParaRPr/>
          </a:p>
          <a:p>
            <a:pPr marL="228600" lvl="0" indent="-76200" algn="l" rtl="0">
              <a:lnSpc>
                <a:spcPct val="90000"/>
              </a:lnSpc>
              <a:spcBef>
                <a:spcPts val="1000"/>
              </a:spcBef>
              <a:spcAft>
                <a:spcPts val="0"/>
              </a:spcAft>
              <a:buClr>
                <a:srgbClr val="595959"/>
              </a:buClr>
              <a:buSzPts val="2400"/>
              <a:buNone/>
            </a:pPr>
            <a:endParaRPr/>
          </a:p>
        </p:txBody>
      </p:sp>
      <p:sp>
        <p:nvSpPr>
          <p:cNvPr id="266" name="Google Shape;266;p2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7F2A"/>
              </a:buClr>
              <a:buSzPts val="1200"/>
              <a:buFont typeface="Open Sans Light"/>
              <a:buNone/>
            </a:pPr>
            <a:r>
              <a:rPr lang="it-IT"/>
              <a:t>connect-erasmus.eu</a:t>
            </a:r>
            <a:endParaRPr/>
          </a:p>
        </p:txBody>
      </p:sp>
      <p:pic>
        <p:nvPicPr>
          <p:cNvPr id="267" name="Google Shape;267;p20"/>
          <p:cNvPicPr preferRelativeResize="0"/>
          <p:nvPr/>
        </p:nvPicPr>
        <p:blipFill rotWithShape="1">
          <a:blip r:embed="rId3">
            <a:alphaModFix/>
          </a:blip>
          <a:srcRect/>
          <a:stretch/>
        </p:blipFill>
        <p:spPr>
          <a:xfrm>
            <a:off x="8399546" y="1546860"/>
            <a:ext cx="2954254" cy="418619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1"/>
          <p:cNvSpPr txBox="1">
            <a:spLocks noGrp="1"/>
          </p:cNvSpPr>
          <p:nvPr>
            <p:ph type="body" idx="1"/>
          </p:nvPr>
        </p:nvSpPr>
        <p:spPr>
          <a:xfrm>
            <a:off x="838200" y="1892029"/>
            <a:ext cx="10515600" cy="37169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7F2A"/>
              </a:buClr>
              <a:buSzPts val="2400"/>
              <a:buChar char="•"/>
            </a:pPr>
            <a:r>
              <a:rPr lang="it-IT">
                <a:solidFill>
                  <a:srgbClr val="FF7F2A"/>
                </a:solidFill>
              </a:rPr>
              <a:t>Precisione</a:t>
            </a:r>
            <a:r>
              <a:rPr lang="it-IT"/>
              <a:t> </a:t>
            </a:r>
            <a:r>
              <a:rPr lang="it-IT" b="0">
                <a:solidFill>
                  <a:schemeClr val="dk1"/>
                </a:solidFill>
              </a:rPr>
              <a:t>- Non c'è accordo tra gli esperti su questo argomento. Il metodo si basa su valutazioni soggettive riguardo la possibilità che le occupazioni siano completamente automatizzate. Gli autori hanno sottolineato di non aver fatto alcun tentativo per stimare quanti lavori saranno effettivamente automatizzati, dal momento che ciò dipende da molti altri fattori</a:t>
            </a:r>
            <a:endParaRPr/>
          </a:p>
          <a:p>
            <a:pPr marL="228600" lvl="0" indent="-228600" algn="l" rtl="0">
              <a:lnSpc>
                <a:spcPct val="90000"/>
              </a:lnSpc>
              <a:spcBef>
                <a:spcPts val="1000"/>
              </a:spcBef>
              <a:spcAft>
                <a:spcPts val="0"/>
              </a:spcAft>
              <a:buClr>
                <a:srgbClr val="FF7F2A"/>
              </a:buClr>
              <a:buSzPts val="2400"/>
              <a:buChar char="•"/>
            </a:pPr>
            <a:r>
              <a:rPr lang="it-IT">
                <a:solidFill>
                  <a:srgbClr val="FF7F2A"/>
                </a:solidFill>
              </a:rPr>
              <a:t>Rilevanza </a:t>
            </a:r>
            <a:r>
              <a:rPr lang="it-IT" b="0">
                <a:solidFill>
                  <a:schemeClr val="dk1"/>
                </a:solidFill>
              </a:rPr>
              <a:t>- È una fonte di grande rilevanza per comprendere quali siano i  cambiamenti nel mondo del lavoro, ma i suoi risultati devono essere inseriti in un contesto che consideri obiettivi, metodi e limiti, nonché risultati più recenti</a:t>
            </a:r>
            <a:endParaRPr b="0">
              <a:solidFill>
                <a:schemeClr val="dk1"/>
              </a:solidFill>
            </a:endParaRPr>
          </a:p>
          <a:p>
            <a:pPr marL="228600" lvl="0" indent="-76200" algn="l" rtl="0">
              <a:lnSpc>
                <a:spcPct val="90000"/>
              </a:lnSpc>
              <a:spcBef>
                <a:spcPts val="1000"/>
              </a:spcBef>
              <a:spcAft>
                <a:spcPts val="0"/>
              </a:spcAft>
              <a:buClr>
                <a:srgbClr val="595959"/>
              </a:buClr>
              <a:buSzPts val="2400"/>
              <a:buNone/>
            </a:pPr>
            <a:endParaRPr/>
          </a:p>
          <a:p>
            <a:pPr marL="228600" lvl="0" indent="-76200" algn="l" rtl="0">
              <a:lnSpc>
                <a:spcPct val="90000"/>
              </a:lnSpc>
              <a:spcBef>
                <a:spcPts val="1000"/>
              </a:spcBef>
              <a:spcAft>
                <a:spcPts val="0"/>
              </a:spcAft>
              <a:buClr>
                <a:srgbClr val="595959"/>
              </a:buClr>
              <a:buSzPts val="2400"/>
              <a:buNone/>
            </a:pPr>
            <a:endParaRPr/>
          </a:p>
        </p:txBody>
      </p:sp>
      <p:sp>
        <p:nvSpPr>
          <p:cNvPr id="274" name="Google Shape;274;p21"/>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7F2A"/>
              </a:buClr>
              <a:buSzPts val="1200"/>
              <a:buFont typeface="Open Sans Light"/>
              <a:buNone/>
            </a:pPr>
            <a:r>
              <a:rPr lang="it-IT"/>
              <a:t>connect-erasmus.eu</a:t>
            </a:r>
            <a:endParaRPr/>
          </a:p>
        </p:txBody>
      </p:sp>
      <p:sp>
        <p:nvSpPr>
          <p:cNvPr id="275" name="Google Shape;275;p21"/>
          <p:cNvSpPr txBox="1"/>
          <p:nvPr/>
        </p:nvSpPr>
        <p:spPr>
          <a:xfrm>
            <a:off x="836613" y="765175"/>
            <a:ext cx="10515600" cy="7816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ExtraBold"/>
              <a:buNone/>
            </a:pPr>
            <a:r>
              <a:rPr lang="it-IT" sz="4400">
                <a:solidFill>
                  <a:schemeClr val="dk1"/>
                </a:solidFill>
                <a:latin typeface="Open Sans ExtraBold"/>
                <a:ea typeface="Open Sans ExtraBold"/>
                <a:cs typeface="Open Sans ExtraBold"/>
                <a:sym typeface="Open Sans ExtraBold"/>
              </a:rPr>
              <a:t>Se valutassimo questa fonte...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Lavoro di gruppo</a:t>
            </a:r>
            <a:endParaRPr lang="en-US" dirty="0"/>
          </a:p>
        </p:txBody>
      </p:sp>
      <p:sp>
        <p:nvSpPr>
          <p:cNvPr id="3" name="Text Placeholder 2"/>
          <p:cNvSpPr>
            <a:spLocks noGrp="1"/>
          </p:cNvSpPr>
          <p:nvPr>
            <p:ph type="body" idx="1"/>
          </p:nvPr>
        </p:nvSpPr>
        <p:spPr/>
        <p:txBody>
          <a:bodyPr/>
          <a:lstStyle/>
          <a:p>
            <a:r>
              <a:rPr lang="it-IT" dirty="0">
                <a:solidFill>
                  <a:schemeClr val="tx1"/>
                </a:solidFill>
              </a:rPr>
              <a:t>Ora lavoreremo in gruppo e il compito sarà valutare la fonte di informazioni fornite sul cambiamento nel mondo del lavoro utilizzando il motore di ricerca.</a:t>
            </a:r>
            <a:endParaRPr lang="en-US" dirty="0">
              <a:solidFill>
                <a:schemeClr val="tx1"/>
              </a:solidFill>
            </a:endParaRPr>
          </a:p>
        </p:txBody>
      </p:sp>
      <p:sp>
        <p:nvSpPr>
          <p:cNvPr id="4" name="Footer Placeholder 3"/>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5380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1163638" y="3038157"/>
            <a:ext cx="10515600" cy="7816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n-US"/>
              <a:t>Gli sviluppi nel mondo del lavoro hanno attirato un'enorme attenzione negli ultimi anni...</a:t>
            </a:r>
            <a:endParaRPr/>
          </a:p>
        </p:txBody>
      </p:sp>
      <p:sp>
        <p:nvSpPr>
          <p:cNvPr id="133" name="Google Shape;133;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3"/>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Open Sans ExtraBold"/>
              <a:buNone/>
            </a:pPr>
            <a:r>
              <a:rPr lang="it-IT"/>
              <a:t>Grazie per l’attenzione.</a:t>
            </a:r>
            <a:br>
              <a:rPr lang="it-IT"/>
            </a:br>
            <a:r>
              <a:rPr lang="it-IT"/>
              <a:t>Domande?</a:t>
            </a:r>
            <a:endParaRPr/>
          </a:p>
        </p:txBody>
      </p:sp>
      <p:sp>
        <p:nvSpPr>
          <p:cNvPr id="289" name="Google Shape;289;p2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139" name="Google Shape;139;p5"/>
          <p:cNvSpPr txBox="1">
            <a:spLocks noGrp="1"/>
          </p:cNvSpPr>
          <p:nvPr>
            <p:ph type="body" idx="1"/>
          </p:nvPr>
        </p:nvSpPr>
        <p:spPr>
          <a:xfrm>
            <a:off x="1431986" y="4327863"/>
            <a:ext cx="8574656" cy="110677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1800">
                <a:solidFill>
                  <a:schemeClr val="dk1"/>
                </a:solidFill>
              </a:rPr>
              <a:t>Pubblicazioni internazionali sul futuro del lavoro nel periodo 1959-1997, 1998-2008, 2009-2014 e 2015-2019</a:t>
            </a:r>
            <a:br>
              <a:rPr lang="en-US" sz="1800">
                <a:solidFill>
                  <a:schemeClr val="dk1"/>
                </a:solidFill>
              </a:rPr>
            </a:br>
            <a:r>
              <a:rPr lang="en-US" sz="1400">
                <a:solidFill>
                  <a:schemeClr val="dk1"/>
                </a:solidFill>
              </a:rPr>
              <a:t>Fonte: Santana, M., &amp; Cobo, M. J. (2020). What is the future of work? A science mapping analysis. </a:t>
            </a:r>
            <a:r>
              <a:rPr lang="en-US" sz="1400" i="1">
                <a:solidFill>
                  <a:schemeClr val="dk1"/>
                </a:solidFill>
              </a:rPr>
              <a:t>European Management Journal</a:t>
            </a:r>
            <a:r>
              <a:rPr lang="en-US" sz="1400">
                <a:solidFill>
                  <a:schemeClr val="dk1"/>
                </a:solidFill>
              </a:rPr>
              <a:t>, </a:t>
            </a:r>
            <a:r>
              <a:rPr lang="en-US" sz="1400" i="1">
                <a:solidFill>
                  <a:schemeClr val="dk1"/>
                </a:solidFill>
              </a:rPr>
              <a:t>38</a:t>
            </a:r>
            <a:r>
              <a:rPr lang="en-US" sz="1400">
                <a:solidFill>
                  <a:schemeClr val="dk1"/>
                </a:solidFill>
              </a:rPr>
              <a:t>(6), 846-862.</a:t>
            </a:r>
            <a:endParaRPr sz="1400">
              <a:solidFill>
                <a:schemeClr val="dk1"/>
              </a:solidFill>
            </a:endParaRPr>
          </a:p>
        </p:txBody>
      </p:sp>
      <p:pic>
        <p:nvPicPr>
          <p:cNvPr id="140" name="Google Shape;140;p5"/>
          <p:cNvPicPr preferRelativeResize="0"/>
          <p:nvPr/>
        </p:nvPicPr>
        <p:blipFill rotWithShape="1">
          <a:blip r:embed="rId3">
            <a:alphaModFix/>
          </a:blip>
          <a:srcRect/>
          <a:stretch/>
        </p:blipFill>
        <p:spPr>
          <a:xfrm>
            <a:off x="2639683" y="294460"/>
            <a:ext cx="6340416" cy="3939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930895" y="-29626"/>
            <a:ext cx="11370975" cy="117994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7F2A"/>
              </a:buClr>
              <a:buSzPct val="100000"/>
              <a:buFont typeface="Open Sans ExtraBold"/>
              <a:buNone/>
            </a:pPr>
            <a:r>
              <a:rPr lang="en-US" sz="4000">
                <a:solidFill>
                  <a:srgbClr val="FF7F2A"/>
                </a:solidFill>
              </a:rPr>
              <a:t>5 dimensioni </a:t>
            </a:r>
            <a:r>
              <a:rPr lang="en-US" sz="4000"/>
              <a:t>di impatto delle tendenze nel mondo del lavoro</a:t>
            </a:r>
            <a:endParaRPr sz="4000"/>
          </a:p>
        </p:txBody>
      </p:sp>
      <p:sp>
        <p:nvSpPr>
          <p:cNvPr id="146" name="Google Shape;146;p6"/>
          <p:cNvSpPr txBox="1">
            <a:spLocks noGrp="1"/>
          </p:cNvSpPr>
          <p:nvPr>
            <p:ph type="body" idx="1"/>
          </p:nvPr>
        </p:nvSpPr>
        <p:spPr>
          <a:xfrm>
            <a:off x="8356905" y="1933917"/>
            <a:ext cx="3623734" cy="28187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a:solidFill>
                  <a:schemeClr val="dk1"/>
                </a:solidFill>
              </a:rPr>
              <a:t>Il futuro del lavoro può essere descritto lungo cinque dimensioni in cui i cambiamenti attuali avranno un impatto sul mondo del lavoro (Balliester &amp; Elsheikhi, 2018)</a:t>
            </a:r>
            <a:endParaRPr>
              <a:solidFill>
                <a:schemeClr val="dk1"/>
              </a:solidFill>
            </a:endParaRPr>
          </a:p>
        </p:txBody>
      </p:sp>
      <p:sp>
        <p:nvSpPr>
          <p:cNvPr id="147" name="Google Shape;147;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grpSp>
        <p:nvGrpSpPr>
          <p:cNvPr id="148" name="Google Shape;148;p6"/>
          <p:cNvGrpSpPr/>
          <p:nvPr/>
        </p:nvGrpSpPr>
        <p:grpSpPr>
          <a:xfrm>
            <a:off x="930895" y="1152327"/>
            <a:ext cx="7333544" cy="4572644"/>
            <a:chOff x="0" y="2011"/>
            <a:chExt cx="7333544" cy="4572644"/>
          </a:xfrm>
        </p:grpSpPr>
        <p:sp>
          <p:nvSpPr>
            <p:cNvPr id="149" name="Google Shape;149;p6"/>
            <p:cNvSpPr/>
            <p:nvPr/>
          </p:nvSpPr>
          <p:spPr>
            <a:xfrm rot="5400000">
              <a:off x="4635068" y="-1905045"/>
              <a:ext cx="703483" cy="4693468"/>
            </a:xfrm>
            <a:prstGeom prst="round2SameRect">
              <a:avLst>
                <a:gd name="adj1" fmla="val 16667"/>
                <a:gd name="adj2" fmla="val 0"/>
              </a:avLst>
            </a:prstGeom>
            <a:solidFill>
              <a:srgbClr val="FFE7CE">
                <a:alpha val="89803"/>
              </a:srgbClr>
            </a:solidFill>
            <a:ln w="12700" cap="flat" cmpd="sng">
              <a:solidFill>
                <a:srgbClr val="FFE7C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txBox="1"/>
            <p:nvPr/>
          </p:nvSpPr>
          <p:spPr>
            <a:xfrm>
              <a:off x="2640076" y="124288"/>
              <a:ext cx="4659127" cy="634801"/>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chemeClr val="dk1"/>
                </a:buClr>
                <a:buSzPts val="1100"/>
                <a:buFont typeface="Arial"/>
                <a:buChar char="•"/>
              </a:pPr>
              <a:r>
                <a:rPr lang="en-US" sz="1100" b="0" i="0" u="none" strike="noStrike" cap="none">
                  <a:solidFill>
                    <a:schemeClr val="dk1"/>
                  </a:solidFill>
                  <a:latin typeface="Open Sans Light"/>
                  <a:ea typeface="Open Sans Light"/>
                  <a:cs typeface="Open Sans Light"/>
                  <a:sym typeface="Open Sans Light"/>
                </a:rPr>
                <a:t>  Creazione di lavoro</a:t>
              </a:r>
              <a:endParaRPr sz="1100" b="0" i="0" u="none" strike="noStrike" cap="none">
                <a:solidFill>
                  <a:schemeClr val="dk1"/>
                </a:solidFill>
                <a:latin typeface="Open Sans Light"/>
                <a:ea typeface="Open Sans Light"/>
                <a:cs typeface="Open Sans Light"/>
                <a:sym typeface="Open Sans Light"/>
              </a:endParaRPr>
            </a:p>
            <a:p>
              <a:pPr marL="57150" marR="0" lvl="1" indent="-69850" algn="l" rtl="0">
                <a:lnSpc>
                  <a:spcPct val="90000"/>
                </a:lnSpc>
                <a:spcBef>
                  <a:spcPts val="165"/>
                </a:spcBef>
                <a:spcAft>
                  <a:spcPts val="0"/>
                </a:spcAft>
                <a:buClr>
                  <a:schemeClr val="dk1"/>
                </a:buClr>
                <a:buSzPts val="1100"/>
                <a:buFont typeface="Arial"/>
                <a:buChar char="•"/>
              </a:pPr>
              <a:r>
                <a:rPr lang="en-US" sz="1100" b="0" i="0" u="none" strike="noStrike" cap="none">
                  <a:solidFill>
                    <a:schemeClr val="dk1"/>
                  </a:solidFill>
                  <a:latin typeface="Open Sans Light"/>
                  <a:ea typeface="Open Sans Light"/>
                  <a:cs typeface="Open Sans Light"/>
                  <a:sym typeface="Open Sans Light"/>
                </a:rPr>
                <a:t>  Distruzione di posti di lavoro</a:t>
              </a:r>
              <a:br>
                <a:rPr lang="en-US" sz="1100" b="0" i="0" u="none" strike="noStrike" cap="none">
                  <a:solidFill>
                    <a:schemeClr val="dk1"/>
                  </a:solidFill>
                  <a:latin typeface="Open Sans Light"/>
                  <a:ea typeface="Open Sans Light"/>
                  <a:cs typeface="Open Sans Light"/>
                  <a:sym typeface="Open Sans Light"/>
                </a:rPr>
              </a:br>
              <a:r>
                <a:rPr lang="en-US" sz="1100" b="0" i="0" u="none" strike="noStrike" cap="none">
                  <a:solidFill>
                    <a:schemeClr val="dk1"/>
                  </a:solidFill>
                  <a:latin typeface="Open Sans Light"/>
                  <a:ea typeface="Open Sans Light"/>
                  <a:cs typeface="Open Sans Light"/>
                  <a:sym typeface="Open Sans Light"/>
                </a:rPr>
                <a:t>  La futura composizione della forza lavoro</a:t>
              </a:r>
              <a:endParaRPr sz="1100" b="0" i="0" u="none" strike="noStrike" cap="none">
                <a:solidFill>
                  <a:schemeClr val="dk1"/>
                </a:solidFill>
                <a:latin typeface="Open Sans Light"/>
                <a:ea typeface="Open Sans Light"/>
                <a:cs typeface="Open Sans Light"/>
                <a:sym typeface="Open Sans Light"/>
              </a:endParaRPr>
            </a:p>
          </p:txBody>
        </p:sp>
        <p:sp>
          <p:nvSpPr>
            <p:cNvPr id="151" name="Google Shape;151;p6"/>
            <p:cNvSpPr/>
            <p:nvPr/>
          </p:nvSpPr>
          <p:spPr>
            <a:xfrm>
              <a:off x="0" y="2011"/>
              <a:ext cx="2640075" cy="879354"/>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txBox="1"/>
            <p:nvPr/>
          </p:nvSpPr>
          <p:spPr>
            <a:xfrm>
              <a:off x="42927" y="44938"/>
              <a:ext cx="2554221" cy="793500"/>
            </a:xfrm>
            <a:prstGeom prst="rect">
              <a:avLst/>
            </a:prstGeom>
            <a:noFill/>
            <a:ln>
              <a:noFill/>
            </a:ln>
          </p:spPr>
          <p:txBody>
            <a:bodyPr spcFirstLastPara="1" wrap="square" lIns="57150" tIns="28575" rIns="57150" bIns="28575" anchor="ctr" anchorCtr="0">
              <a:noAutofit/>
            </a:bodyPr>
            <a:lstStyle/>
            <a:p>
              <a:pPr marL="0" marR="0" lvl="0" indent="0" algn="l" rtl="0">
                <a:lnSpc>
                  <a:spcPct val="90000"/>
                </a:lnSpc>
                <a:spcBef>
                  <a:spcPts val="0"/>
                </a:spcBef>
                <a:spcAft>
                  <a:spcPts val="0"/>
                </a:spcAft>
                <a:buClr>
                  <a:schemeClr val="lt1"/>
                </a:buClr>
                <a:buSzPts val="1500"/>
                <a:buFont typeface="Open Sans Light"/>
                <a:buNone/>
              </a:pPr>
              <a:r>
                <a:rPr lang="en-US" sz="1500" b="1">
                  <a:solidFill>
                    <a:schemeClr val="lt1"/>
                  </a:solidFill>
                  <a:latin typeface="Open Sans Light"/>
                  <a:ea typeface="Open Sans Light"/>
                  <a:cs typeface="Open Sans Light"/>
                  <a:sym typeface="Open Sans Light"/>
                </a:rPr>
                <a:t>Numero di occupazioni</a:t>
              </a:r>
              <a:endParaRPr sz="1500" b="1">
                <a:solidFill>
                  <a:schemeClr val="lt1"/>
                </a:solidFill>
                <a:latin typeface="Open Sans Light"/>
                <a:ea typeface="Open Sans Light"/>
                <a:cs typeface="Open Sans Light"/>
                <a:sym typeface="Open Sans Light"/>
              </a:endParaRPr>
            </a:p>
          </p:txBody>
        </p:sp>
        <p:sp>
          <p:nvSpPr>
            <p:cNvPr id="153" name="Google Shape;153;p6"/>
            <p:cNvSpPr/>
            <p:nvPr/>
          </p:nvSpPr>
          <p:spPr>
            <a:xfrm rot="5400000">
              <a:off x="4635068" y="-981723"/>
              <a:ext cx="703483" cy="4693468"/>
            </a:xfrm>
            <a:prstGeom prst="round2SameRect">
              <a:avLst>
                <a:gd name="adj1" fmla="val 16667"/>
                <a:gd name="adj2" fmla="val 0"/>
              </a:avLst>
            </a:prstGeom>
            <a:solidFill>
              <a:srgbClr val="FEEFC1">
                <a:alpha val="89803"/>
              </a:srgbClr>
            </a:solidFill>
            <a:ln w="12700" cap="flat" cmpd="sng">
              <a:solidFill>
                <a:srgbClr val="FFE7C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txBox="1"/>
            <p:nvPr/>
          </p:nvSpPr>
          <p:spPr>
            <a:xfrm>
              <a:off x="2640076" y="1047610"/>
              <a:ext cx="4659127" cy="634801"/>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chemeClr val="dk1"/>
                </a:buClr>
                <a:buSzPts val="1100"/>
                <a:buFont typeface="Open Sans Light"/>
                <a:buChar char="•"/>
              </a:pPr>
              <a:r>
                <a:rPr lang="en-US" sz="1100" b="0" i="0" u="none" strike="noStrike" cap="none">
                  <a:solidFill>
                    <a:schemeClr val="dk1"/>
                  </a:solidFill>
                  <a:latin typeface="Open Sans Light"/>
                  <a:ea typeface="Open Sans Light"/>
                  <a:cs typeface="Open Sans Light"/>
                  <a:sym typeface="Open Sans Light"/>
                </a:rPr>
                <a:t>  Condizioni lavorative future</a:t>
              </a:r>
              <a:endParaRPr sz="1100" b="0" i="0" u="none" strike="noStrike" cap="none">
                <a:solidFill>
                  <a:schemeClr val="dk1"/>
                </a:solidFill>
                <a:latin typeface="Open Sans Light"/>
                <a:ea typeface="Open Sans Light"/>
                <a:cs typeface="Open Sans Light"/>
                <a:sym typeface="Open Sans Light"/>
              </a:endParaRPr>
            </a:p>
          </p:txBody>
        </p:sp>
        <p:sp>
          <p:nvSpPr>
            <p:cNvPr id="155" name="Google Shape;155;p6"/>
            <p:cNvSpPr/>
            <p:nvPr/>
          </p:nvSpPr>
          <p:spPr>
            <a:xfrm>
              <a:off x="0" y="925333"/>
              <a:ext cx="2640075" cy="879354"/>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txBox="1"/>
            <p:nvPr/>
          </p:nvSpPr>
          <p:spPr>
            <a:xfrm>
              <a:off x="42927" y="968260"/>
              <a:ext cx="2554221" cy="793500"/>
            </a:xfrm>
            <a:prstGeom prst="rect">
              <a:avLst/>
            </a:prstGeom>
            <a:noFill/>
            <a:ln>
              <a:noFill/>
            </a:ln>
          </p:spPr>
          <p:txBody>
            <a:bodyPr spcFirstLastPara="1" wrap="square" lIns="57150" tIns="28575" rIns="57150" bIns="28575" anchor="ctr" anchorCtr="0">
              <a:noAutofit/>
            </a:bodyPr>
            <a:lstStyle/>
            <a:p>
              <a:pPr marL="0" marR="0" lvl="0" indent="0" algn="l" rtl="0">
                <a:lnSpc>
                  <a:spcPct val="90000"/>
                </a:lnSpc>
                <a:spcBef>
                  <a:spcPts val="0"/>
                </a:spcBef>
                <a:spcAft>
                  <a:spcPts val="0"/>
                </a:spcAft>
                <a:buClr>
                  <a:schemeClr val="lt1"/>
                </a:buClr>
                <a:buSzPts val="1500"/>
                <a:buFont typeface="Open Sans Light"/>
                <a:buNone/>
              </a:pPr>
              <a:r>
                <a:rPr lang="en-US" sz="1500" b="1">
                  <a:solidFill>
                    <a:schemeClr val="lt1"/>
                  </a:solidFill>
                  <a:latin typeface="Open Sans Light"/>
                  <a:ea typeface="Open Sans Light"/>
                  <a:cs typeface="Open Sans Light"/>
                  <a:sym typeface="Open Sans Light"/>
                </a:rPr>
                <a:t>Il futuro della qualità del lavoro</a:t>
              </a:r>
              <a:endParaRPr sz="1500" b="1">
                <a:solidFill>
                  <a:schemeClr val="lt1"/>
                </a:solidFill>
                <a:latin typeface="Open Sans Light"/>
                <a:ea typeface="Open Sans Light"/>
                <a:cs typeface="Open Sans Light"/>
                <a:sym typeface="Open Sans Light"/>
              </a:endParaRPr>
            </a:p>
          </p:txBody>
        </p:sp>
        <p:sp>
          <p:nvSpPr>
            <p:cNvPr id="157" name="Google Shape;157;p6"/>
            <p:cNvSpPr/>
            <p:nvPr/>
          </p:nvSpPr>
          <p:spPr>
            <a:xfrm rot="5400000">
              <a:off x="4635068" y="-58400"/>
              <a:ext cx="703483" cy="4693468"/>
            </a:xfrm>
            <a:prstGeom prst="round2SameRect">
              <a:avLst>
                <a:gd name="adj1" fmla="val 16667"/>
                <a:gd name="adj2" fmla="val 0"/>
              </a:avLst>
            </a:prstGeom>
            <a:solidFill>
              <a:srgbClr val="FEEFC1">
                <a:alpha val="89803"/>
              </a:srgbClr>
            </a:solidFill>
            <a:ln w="12700" cap="flat" cmpd="sng">
              <a:solidFill>
                <a:srgbClr val="FFE7C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txBox="1"/>
            <p:nvPr/>
          </p:nvSpPr>
          <p:spPr>
            <a:xfrm>
              <a:off x="2640076" y="1970933"/>
              <a:ext cx="4659127" cy="634801"/>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chemeClr val="dk1"/>
                </a:buClr>
                <a:buSzPts val="1100"/>
                <a:buFont typeface="Open Sans Light"/>
                <a:buChar char="•"/>
              </a:pPr>
              <a:r>
                <a:rPr lang="en-US" sz="1100" b="0" i="0" u="none" strike="noStrike" cap="none">
                  <a:solidFill>
                    <a:schemeClr val="dk1"/>
                  </a:solidFill>
                  <a:latin typeface="Open Sans Light"/>
                  <a:ea typeface="Open Sans Light"/>
                  <a:cs typeface="Open Sans Light"/>
                  <a:sym typeface="Open Sans Light"/>
                </a:rPr>
                <a:t>  Sostenibilità dei sistemi di protezione sociale</a:t>
              </a:r>
              <a:endParaRPr sz="1100" b="0" i="0" u="none" strike="noStrike" cap="none">
                <a:solidFill>
                  <a:schemeClr val="dk1"/>
                </a:solidFill>
                <a:latin typeface="Open Sans Light"/>
                <a:ea typeface="Open Sans Light"/>
                <a:cs typeface="Open Sans Light"/>
                <a:sym typeface="Open Sans Light"/>
              </a:endParaRPr>
            </a:p>
          </p:txBody>
        </p:sp>
        <p:sp>
          <p:nvSpPr>
            <p:cNvPr id="159" name="Google Shape;159;p6"/>
            <p:cNvSpPr/>
            <p:nvPr/>
          </p:nvSpPr>
          <p:spPr>
            <a:xfrm>
              <a:off x="0" y="1848656"/>
              <a:ext cx="2640075" cy="879354"/>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txBox="1"/>
            <p:nvPr/>
          </p:nvSpPr>
          <p:spPr>
            <a:xfrm>
              <a:off x="42927" y="1891583"/>
              <a:ext cx="2554221" cy="793500"/>
            </a:xfrm>
            <a:prstGeom prst="rect">
              <a:avLst/>
            </a:prstGeom>
            <a:noFill/>
            <a:ln>
              <a:noFill/>
            </a:ln>
          </p:spPr>
          <p:txBody>
            <a:bodyPr spcFirstLastPara="1" wrap="square" lIns="57150" tIns="28575" rIns="57150" bIns="28575" anchor="ctr" anchorCtr="0">
              <a:noAutofit/>
            </a:bodyPr>
            <a:lstStyle/>
            <a:p>
              <a:pPr marL="0" marR="0" lvl="0" indent="0" algn="l" rtl="0">
                <a:lnSpc>
                  <a:spcPct val="90000"/>
                </a:lnSpc>
                <a:spcBef>
                  <a:spcPts val="0"/>
                </a:spcBef>
                <a:spcAft>
                  <a:spcPts val="0"/>
                </a:spcAft>
                <a:buClr>
                  <a:schemeClr val="lt1"/>
                </a:buClr>
                <a:buSzPts val="1500"/>
                <a:buFont typeface="Open Sans Light"/>
                <a:buNone/>
              </a:pPr>
              <a:r>
                <a:rPr lang="en-US" sz="1500" b="1">
                  <a:solidFill>
                    <a:schemeClr val="lt1"/>
                  </a:solidFill>
                  <a:latin typeface="Open Sans Light"/>
                  <a:ea typeface="Open Sans Light"/>
                  <a:cs typeface="Open Sans Light"/>
                  <a:sym typeface="Open Sans Light"/>
                </a:rPr>
                <a:t>Protezione sociale</a:t>
              </a:r>
              <a:endParaRPr sz="1500" b="1">
                <a:solidFill>
                  <a:schemeClr val="lt1"/>
                </a:solidFill>
                <a:latin typeface="Open Sans Light"/>
                <a:ea typeface="Open Sans Light"/>
                <a:cs typeface="Open Sans Light"/>
                <a:sym typeface="Open Sans Light"/>
              </a:endParaRPr>
            </a:p>
          </p:txBody>
        </p:sp>
        <p:sp>
          <p:nvSpPr>
            <p:cNvPr id="161" name="Google Shape;161;p6"/>
            <p:cNvSpPr/>
            <p:nvPr/>
          </p:nvSpPr>
          <p:spPr>
            <a:xfrm rot="5400000">
              <a:off x="4635068" y="864921"/>
              <a:ext cx="703483" cy="4693468"/>
            </a:xfrm>
            <a:prstGeom prst="round2SameRect">
              <a:avLst>
                <a:gd name="adj1" fmla="val 16667"/>
                <a:gd name="adj2" fmla="val 0"/>
              </a:avLst>
            </a:prstGeom>
            <a:solidFill>
              <a:srgbClr val="FEEFC1">
                <a:alpha val="89803"/>
              </a:srgbClr>
            </a:solidFill>
            <a:ln w="12700" cap="flat" cmpd="sng">
              <a:solidFill>
                <a:srgbClr val="FFE7C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txBox="1"/>
            <p:nvPr/>
          </p:nvSpPr>
          <p:spPr>
            <a:xfrm>
              <a:off x="2640076" y="2894255"/>
              <a:ext cx="4659127" cy="634801"/>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chemeClr val="dk1"/>
                </a:buClr>
                <a:buSzPts val="1100"/>
                <a:buFont typeface="Open Sans Light"/>
                <a:buChar char="•"/>
              </a:pPr>
              <a:r>
                <a:rPr lang="en-US" sz="1100" b="0" i="0" u="none" strike="noStrike" cap="none">
                  <a:solidFill>
                    <a:schemeClr val="dk1"/>
                  </a:solidFill>
                  <a:latin typeface="Open Sans Light"/>
                  <a:ea typeface="Open Sans Light"/>
                  <a:cs typeface="Open Sans Light"/>
                  <a:sym typeface="Open Sans Light"/>
                </a:rPr>
                <a:t>  Crescita media di salari e guadagni</a:t>
              </a:r>
              <a:endParaRPr sz="1100" b="0" i="0" u="none" strike="noStrike" cap="none">
                <a:solidFill>
                  <a:schemeClr val="dk1"/>
                </a:solidFill>
                <a:latin typeface="Open Sans Light"/>
                <a:ea typeface="Open Sans Light"/>
                <a:cs typeface="Open Sans Light"/>
                <a:sym typeface="Open Sans Light"/>
              </a:endParaRPr>
            </a:p>
            <a:p>
              <a:pPr marL="57150" marR="0" lvl="1" indent="-69850" algn="l" rtl="0">
                <a:lnSpc>
                  <a:spcPct val="90000"/>
                </a:lnSpc>
                <a:spcBef>
                  <a:spcPts val="165"/>
                </a:spcBef>
                <a:spcAft>
                  <a:spcPts val="0"/>
                </a:spcAft>
                <a:buClr>
                  <a:schemeClr val="dk1"/>
                </a:buClr>
                <a:buSzPts val="1100"/>
                <a:buFont typeface="Open Sans Light"/>
                <a:buChar char="•"/>
              </a:pPr>
              <a:r>
                <a:rPr lang="en-US" sz="1100" b="0" i="0" u="none" strike="noStrike" cap="none">
                  <a:solidFill>
                    <a:schemeClr val="dk1"/>
                  </a:solidFill>
                  <a:latin typeface="Open Sans Light"/>
                  <a:ea typeface="Open Sans Light"/>
                  <a:cs typeface="Open Sans Light"/>
                  <a:sym typeface="Open Sans Light"/>
                </a:rPr>
                <a:t>  Distribuzione dei salari e dei guadagni tra le famiglie in futuro</a:t>
              </a:r>
              <a:endParaRPr sz="1100" b="0" i="0" u="none" strike="noStrike" cap="none">
                <a:solidFill>
                  <a:schemeClr val="dk1"/>
                </a:solidFill>
                <a:latin typeface="Open Sans Light"/>
                <a:ea typeface="Open Sans Light"/>
                <a:cs typeface="Open Sans Light"/>
                <a:sym typeface="Open Sans Light"/>
              </a:endParaRPr>
            </a:p>
          </p:txBody>
        </p:sp>
        <p:sp>
          <p:nvSpPr>
            <p:cNvPr id="163" name="Google Shape;163;p6"/>
            <p:cNvSpPr/>
            <p:nvPr/>
          </p:nvSpPr>
          <p:spPr>
            <a:xfrm>
              <a:off x="0" y="2771978"/>
              <a:ext cx="2640075" cy="879354"/>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txBox="1"/>
            <p:nvPr/>
          </p:nvSpPr>
          <p:spPr>
            <a:xfrm>
              <a:off x="42927" y="2814905"/>
              <a:ext cx="2554221" cy="793500"/>
            </a:xfrm>
            <a:prstGeom prst="rect">
              <a:avLst/>
            </a:prstGeom>
            <a:noFill/>
            <a:ln>
              <a:noFill/>
            </a:ln>
          </p:spPr>
          <p:txBody>
            <a:bodyPr spcFirstLastPara="1" wrap="square" lIns="57150" tIns="28575" rIns="57150" bIns="28575" anchor="ctr" anchorCtr="0">
              <a:noAutofit/>
            </a:bodyPr>
            <a:lstStyle/>
            <a:p>
              <a:pPr marL="0" marR="0" lvl="0" indent="0" algn="l" rtl="0">
                <a:lnSpc>
                  <a:spcPct val="90000"/>
                </a:lnSpc>
                <a:spcBef>
                  <a:spcPts val="0"/>
                </a:spcBef>
                <a:spcAft>
                  <a:spcPts val="0"/>
                </a:spcAft>
                <a:buClr>
                  <a:schemeClr val="lt1"/>
                </a:buClr>
                <a:buSzPts val="1500"/>
                <a:buFont typeface="Open Sans Light"/>
                <a:buNone/>
              </a:pPr>
              <a:r>
                <a:rPr lang="en-US" sz="1500" b="1">
                  <a:solidFill>
                    <a:schemeClr val="lt1"/>
                  </a:solidFill>
                  <a:latin typeface="Open Sans Light"/>
                  <a:ea typeface="Open Sans Light"/>
                  <a:cs typeface="Open Sans Light"/>
                  <a:sym typeface="Open Sans Light"/>
                </a:rPr>
                <a:t>Disuguaglianze salariali e di reddito</a:t>
              </a:r>
              <a:endParaRPr sz="1500" b="1">
                <a:solidFill>
                  <a:schemeClr val="lt1"/>
                </a:solidFill>
                <a:latin typeface="Open Sans Light"/>
                <a:ea typeface="Open Sans Light"/>
                <a:cs typeface="Open Sans Light"/>
                <a:sym typeface="Open Sans Light"/>
              </a:endParaRPr>
            </a:p>
          </p:txBody>
        </p:sp>
        <p:sp>
          <p:nvSpPr>
            <p:cNvPr id="165" name="Google Shape;165;p6"/>
            <p:cNvSpPr/>
            <p:nvPr/>
          </p:nvSpPr>
          <p:spPr>
            <a:xfrm rot="5400000">
              <a:off x="4635068" y="1788244"/>
              <a:ext cx="703483" cy="4693468"/>
            </a:xfrm>
            <a:prstGeom prst="round2SameRect">
              <a:avLst>
                <a:gd name="adj1" fmla="val 16667"/>
                <a:gd name="adj2" fmla="val 0"/>
              </a:avLst>
            </a:prstGeom>
            <a:solidFill>
              <a:srgbClr val="FEEFC1">
                <a:alpha val="89803"/>
              </a:srgbClr>
            </a:solidFill>
            <a:ln w="12700" cap="flat" cmpd="sng">
              <a:solidFill>
                <a:srgbClr val="FFE7C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txBox="1"/>
            <p:nvPr/>
          </p:nvSpPr>
          <p:spPr>
            <a:xfrm>
              <a:off x="2640076" y="3817578"/>
              <a:ext cx="4659127" cy="634801"/>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chemeClr val="dk1"/>
                </a:buClr>
                <a:buSzPts val="1100"/>
                <a:buFont typeface="Open Sans Light"/>
                <a:buChar char="•"/>
              </a:pPr>
              <a:r>
                <a:rPr lang="en-US" sz="1100" b="0" i="0" u="none" strike="noStrike" cap="none">
                  <a:solidFill>
                    <a:schemeClr val="dk1"/>
                  </a:solidFill>
                  <a:latin typeface="Open Sans Light"/>
                  <a:ea typeface="Open Sans Light"/>
                  <a:cs typeface="Open Sans Light"/>
                  <a:sym typeface="Open Sans Light"/>
                </a:rPr>
                <a:t>  Come potrebbero evolversi le istituzioni dei lavoratori organizzati nei prossimi anni</a:t>
              </a:r>
              <a:endParaRPr sz="1100" b="0" i="0" u="none" strike="noStrike" cap="none">
                <a:solidFill>
                  <a:schemeClr val="dk1"/>
                </a:solidFill>
                <a:latin typeface="Open Sans Light"/>
                <a:ea typeface="Open Sans Light"/>
                <a:cs typeface="Open Sans Light"/>
                <a:sym typeface="Open Sans Light"/>
              </a:endParaRPr>
            </a:p>
          </p:txBody>
        </p:sp>
        <p:sp>
          <p:nvSpPr>
            <p:cNvPr id="167" name="Google Shape;167;p6"/>
            <p:cNvSpPr/>
            <p:nvPr/>
          </p:nvSpPr>
          <p:spPr>
            <a:xfrm>
              <a:off x="0" y="3695301"/>
              <a:ext cx="2640075" cy="879354"/>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txBox="1"/>
            <p:nvPr/>
          </p:nvSpPr>
          <p:spPr>
            <a:xfrm>
              <a:off x="42927" y="3738228"/>
              <a:ext cx="2554221" cy="793500"/>
            </a:xfrm>
            <a:prstGeom prst="rect">
              <a:avLst/>
            </a:prstGeom>
            <a:noFill/>
            <a:ln>
              <a:noFill/>
            </a:ln>
          </p:spPr>
          <p:txBody>
            <a:bodyPr spcFirstLastPara="1" wrap="square" lIns="57150" tIns="28575" rIns="57150" bIns="28575" anchor="ctr" anchorCtr="0">
              <a:noAutofit/>
            </a:bodyPr>
            <a:lstStyle/>
            <a:p>
              <a:pPr marL="0" marR="0" lvl="0" indent="0" algn="l" rtl="0">
                <a:lnSpc>
                  <a:spcPct val="90000"/>
                </a:lnSpc>
                <a:spcBef>
                  <a:spcPts val="0"/>
                </a:spcBef>
                <a:spcAft>
                  <a:spcPts val="0"/>
                </a:spcAft>
                <a:buClr>
                  <a:schemeClr val="lt1"/>
                </a:buClr>
                <a:buSzPts val="1500"/>
                <a:buFont typeface="Open Sans Light"/>
                <a:buNone/>
              </a:pPr>
              <a:r>
                <a:rPr lang="en-US" sz="1500" b="1">
                  <a:solidFill>
                    <a:schemeClr val="lt1"/>
                  </a:solidFill>
                  <a:latin typeface="Open Sans Light"/>
                  <a:ea typeface="Open Sans Light"/>
                  <a:cs typeface="Open Sans Light"/>
                  <a:sym typeface="Open Sans Light"/>
                </a:rPr>
                <a:t>Il futuro del dialogo sociale e delle relazioni industriali</a:t>
              </a:r>
              <a:endParaRPr sz="1500" b="1">
                <a:solidFill>
                  <a:schemeClr val="lt1"/>
                </a:solidFill>
                <a:latin typeface="Open Sans Light"/>
                <a:ea typeface="Open Sans Light"/>
                <a:cs typeface="Open Sans Light"/>
                <a:sym typeface="Open Sans Ligh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a:spLocks noGrp="1"/>
          </p:cNvSpPr>
          <p:nvPr>
            <p:ph type="title"/>
          </p:nvPr>
        </p:nvSpPr>
        <p:spPr>
          <a:xfrm>
            <a:off x="936853" y="1347216"/>
            <a:ext cx="10641399" cy="149296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n-US" dirty="0" err="1"/>
              <a:t>Esaminiamo</a:t>
            </a:r>
            <a:r>
              <a:rPr lang="en-US" dirty="0"/>
              <a:t> </a:t>
            </a:r>
            <a:r>
              <a:rPr lang="en-US" dirty="0" err="1"/>
              <a:t>ora</a:t>
            </a:r>
            <a:r>
              <a:rPr lang="en-US" dirty="0"/>
              <a:t> </a:t>
            </a:r>
            <a:r>
              <a:rPr lang="en-US" dirty="0" err="1"/>
              <a:t>alcuni</a:t>
            </a:r>
            <a:r>
              <a:rPr lang="en-US" dirty="0"/>
              <a:t> </a:t>
            </a:r>
            <a:r>
              <a:rPr lang="en-US" dirty="0" err="1"/>
              <a:t>cambiamenti</a:t>
            </a:r>
            <a:r>
              <a:rPr lang="en-US" dirty="0"/>
              <a:t> e il </a:t>
            </a:r>
            <a:r>
              <a:rPr lang="en-US" dirty="0" err="1"/>
              <a:t>loro</a:t>
            </a:r>
            <a:r>
              <a:rPr lang="en-US" dirty="0"/>
              <a:t> </a:t>
            </a:r>
            <a:r>
              <a:rPr lang="en-US" dirty="0" err="1"/>
              <a:t>potenziale</a:t>
            </a:r>
            <a:r>
              <a:rPr lang="en-US" dirty="0"/>
              <a:t> </a:t>
            </a:r>
            <a:r>
              <a:rPr lang="en-US" dirty="0" err="1">
                <a:solidFill>
                  <a:srgbClr val="FF7F2A"/>
                </a:solidFill>
              </a:rPr>
              <a:t>impatto</a:t>
            </a:r>
            <a:r>
              <a:rPr lang="en-US" dirty="0">
                <a:solidFill>
                  <a:srgbClr val="FF7F2A"/>
                </a:solidFill>
              </a:rPr>
              <a:t> </a:t>
            </a:r>
            <a:r>
              <a:rPr lang="en-US" dirty="0" err="1">
                <a:solidFill>
                  <a:srgbClr val="FF7F2A"/>
                </a:solidFill>
              </a:rPr>
              <a:t>sul</a:t>
            </a:r>
            <a:r>
              <a:rPr lang="en-US" dirty="0">
                <a:solidFill>
                  <a:srgbClr val="FF7F2A"/>
                </a:solidFill>
              </a:rPr>
              <a:t> </a:t>
            </a:r>
            <a:r>
              <a:rPr lang="en-US" dirty="0" err="1">
                <a:solidFill>
                  <a:srgbClr val="FF7F2A"/>
                </a:solidFill>
              </a:rPr>
              <a:t>numero</a:t>
            </a:r>
            <a:r>
              <a:rPr lang="en-US" dirty="0">
                <a:solidFill>
                  <a:srgbClr val="FF7F2A"/>
                </a:solidFill>
              </a:rPr>
              <a:t> e </a:t>
            </a:r>
            <a:r>
              <a:rPr lang="en-US" dirty="0" err="1">
                <a:solidFill>
                  <a:srgbClr val="FF7F2A"/>
                </a:solidFill>
              </a:rPr>
              <a:t>sulla</a:t>
            </a:r>
            <a:r>
              <a:rPr lang="en-US" dirty="0">
                <a:solidFill>
                  <a:srgbClr val="FF7F2A"/>
                </a:solidFill>
              </a:rPr>
              <a:t> </a:t>
            </a:r>
            <a:r>
              <a:rPr lang="en-US" dirty="0" err="1">
                <a:solidFill>
                  <a:srgbClr val="FF7F2A"/>
                </a:solidFill>
              </a:rPr>
              <a:t>qualità</a:t>
            </a:r>
            <a:r>
              <a:rPr lang="en-US" dirty="0">
                <a:solidFill>
                  <a:srgbClr val="FF7F2A"/>
                </a:solidFill>
              </a:rPr>
              <a:t> </a:t>
            </a:r>
            <a:r>
              <a:rPr lang="en-US" dirty="0" err="1">
                <a:solidFill>
                  <a:srgbClr val="FF7F2A"/>
                </a:solidFill>
              </a:rPr>
              <a:t>dei</a:t>
            </a:r>
            <a:r>
              <a:rPr lang="en-US" dirty="0">
                <a:solidFill>
                  <a:srgbClr val="FF7F2A"/>
                </a:solidFill>
              </a:rPr>
              <a:t> </a:t>
            </a:r>
            <a:r>
              <a:rPr lang="en-US" dirty="0" err="1">
                <a:solidFill>
                  <a:srgbClr val="FF7F2A"/>
                </a:solidFill>
              </a:rPr>
              <a:t>posti</a:t>
            </a:r>
            <a:r>
              <a:rPr lang="en-US" dirty="0">
                <a:solidFill>
                  <a:srgbClr val="FF7F2A"/>
                </a:solidFill>
              </a:rPr>
              <a:t> di </a:t>
            </a:r>
            <a:r>
              <a:rPr lang="en-US" dirty="0" err="1">
                <a:solidFill>
                  <a:srgbClr val="FF7F2A"/>
                </a:solidFill>
              </a:rPr>
              <a:t>lavoro</a:t>
            </a:r>
            <a:r>
              <a:rPr lang="en-US" dirty="0"/>
              <a:t>...</a:t>
            </a:r>
            <a:endParaRPr dirty="0"/>
          </a:p>
        </p:txBody>
      </p:sp>
      <p:grpSp>
        <p:nvGrpSpPr>
          <p:cNvPr id="205" name="Google Shape;205;p10"/>
          <p:cNvGrpSpPr/>
          <p:nvPr/>
        </p:nvGrpSpPr>
        <p:grpSpPr>
          <a:xfrm>
            <a:off x="1029775" y="3202409"/>
            <a:ext cx="9708586" cy="2189906"/>
            <a:chOff x="5837" y="916409"/>
            <a:chExt cx="9708586" cy="2189906"/>
          </a:xfrm>
        </p:grpSpPr>
        <p:sp>
          <p:nvSpPr>
            <p:cNvPr id="206" name="Google Shape;206;p10"/>
            <p:cNvSpPr/>
            <p:nvPr/>
          </p:nvSpPr>
          <p:spPr>
            <a:xfrm>
              <a:off x="5837" y="916409"/>
              <a:ext cx="1824922" cy="2189906"/>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0"/>
            <p:cNvSpPr txBox="1"/>
            <p:nvPr/>
          </p:nvSpPr>
          <p:spPr>
            <a:xfrm>
              <a:off x="5837" y="1792371"/>
              <a:ext cx="1824922" cy="1313944"/>
            </a:xfrm>
            <a:prstGeom prst="rect">
              <a:avLst/>
            </a:prstGeom>
            <a:noFill/>
            <a:ln>
              <a:noFill/>
            </a:ln>
          </p:spPr>
          <p:txBody>
            <a:bodyPr spcFirstLastPara="1" wrap="square" lIns="180250" tIns="0" rIns="180250" bIns="330200" anchor="t" anchorCtr="0">
              <a:noAutofit/>
            </a:bodyPr>
            <a:lstStyle/>
            <a:p>
              <a:pPr marL="0" marR="0" lvl="0" indent="0" algn="l" rtl="0">
                <a:lnSpc>
                  <a:spcPct val="90000"/>
                </a:lnSpc>
                <a:spcBef>
                  <a:spcPts val="0"/>
                </a:spcBef>
                <a:spcAft>
                  <a:spcPts val="0"/>
                </a:spcAft>
                <a:buClr>
                  <a:schemeClr val="lt1"/>
                </a:buClr>
                <a:buSzPts val="1500"/>
                <a:buFont typeface="Open Sans ExtraBold"/>
                <a:buNone/>
              </a:pPr>
              <a:r>
                <a:rPr lang="en-US" sz="1500" b="1" dirty="0" err="1">
                  <a:solidFill>
                    <a:schemeClr val="lt1"/>
                  </a:solidFill>
                  <a:latin typeface="Open Sans Light"/>
                  <a:ea typeface="Open Sans Light"/>
                  <a:cs typeface="Open Sans Light"/>
                  <a:sym typeface="Open Sans Light"/>
                </a:rPr>
                <a:t>Cambiamento</a:t>
              </a:r>
              <a:r>
                <a:rPr lang="en-US" sz="1500" b="1" dirty="0">
                  <a:solidFill>
                    <a:schemeClr val="lt1"/>
                  </a:solidFill>
                  <a:latin typeface="Open Sans Light"/>
                  <a:ea typeface="Open Sans Light"/>
                  <a:cs typeface="Open Sans Light"/>
                  <a:sym typeface="Open Sans Light"/>
                </a:rPr>
                <a:t> </a:t>
              </a:r>
              <a:r>
                <a:rPr lang="en-US" sz="1500" b="1" dirty="0" err="1">
                  <a:solidFill>
                    <a:schemeClr val="lt1"/>
                  </a:solidFill>
                  <a:latin typeface="Open Sans Light"/>
                  <a:ea typeface="Open Sans Light"/>
                  <a:cs typeface="Open Sans Light"/>
                  <a:sym typeface="Open Sans Light"/>
                </a:rPr>
                <a:t>tecnologico</a:t>
              </a:r>
              <a:endParaRPr sz="1500" b="1" dirty="0">
                <a:solidFill>
                  <a:schemeClr val="lt1"/>
                </a:solidFill>
                <a:latin typeface="Open Sans Light"/>
                <a:ea typeface="Open Sans Light"/>
                <a:cs typeface="Open Sans Light"/>
                <a:sym typeface="Open Sans Light"/>
              </a:endParaRPr>
            </a:p>
          </p:txBody>
        </p:sp>
        <p:sp>
          <p:nvSpPr>
            <p:cNvPr id="208" name="Google Shape;208;p10"/>
            <p:cNvSpPr/>
            <p:nvPr/>
          </p:nvSpPr>
          <p:spPr>
            <a:xfrm>
              <a:off x="5837" y="916409"/>
              <a:ext cx="1824922" cy="8759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txBox="1"/>
            <p:nvPr/>
          </p:nvSpPr>
          <p:spPr>
            <a:xfrm>
              <a:off x="5837" y="916409"/>
              <a:ext cx="1824922" cy="875962"/>
            </a:xfrm>
            <a:prstGeom prst="rect">
              <a:avLst/>
            </a:prstGeom>
            <a:noFill/>
            <a:ln>
              <a:noFill/>
            </a:ln>
          </p:spPr>
          <p:txBody>
            <a:bodyPr spcFirstLastPara="1" wrap="square" lIns="180250" tIns="165100" rIns="180250" bIns="165100" anchor="ctr" anchorCtr="0">
              <a:noAutofit/>
            </a:bodyPr>
            <a:lstStyle/>
            <a:p>
              <a:pPr marL="0" marR="0" lvl="0" indent="0" algn="l" rtl="0">
                <a:lnSpc>
                  <a:spcPct val="90000"/>
                </a:lnSpc>
                <a:spcBef>
                  <a:spcPts val="0"/>
                </a:spcBef>
                <a:spcAft>
                  <a:spcPts val="0"/>
                </a:spcAft>
                <a:buClr>
                  <a:schemeClr val="lt1"/>
                </a:buClr>
                <a:buSzPts val="3500"/>
                <a:buFont typeface="Open Sans Light"/>
                <a:buNone/>
              </a:pPr>
              <a:r>
                <a:rPr lang="en-US" sz="3500" b="1">
                  <a:solidFill>
                    <a:schemeClr val="lt1"/>
                  </a:solidFill>
                  <a:latin typeface="Open Sans Light"/>
                  <a:ea typeface="Open Sans Light"/>
                  <a:cs typeface="Open Sans Light"/>
                  <a:sym typeface="Open Sans Light"/>
                </a:rPr>
                <a:t>01</a:t>
              </a:r>
              <a:endParaRPr/>
            </a:p>
          </p:txBody>
        </p:sp>
        <p:sp>
          <p:nvSpPr>
            <p:cNvPr id="210" name="Google Shape;210;p10"/>
            <p:cNvSpPr/>
            <p:nvPr/>
          </p:nvSpPr>
          <p:spPr>
            <a:xfrm>
              <a:off x="1976753" y="916409"/>
              <a:ext cx="1824922" cy="2189906"/>
            </a:xfrm>
            <a:prstGeom prst="rect">
              <a:avLst/>
            </a:prstGeom>
            <a:solidFill>
              <a:srgbClr val="F59C34"/>
            </a:solidFill>
            <a:ln w="12700" cap="flat" cmpd="sng">
              <a:solidFill>
                <a:srgbClr val="F59C3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txBox="1"/>
            <p:nvPr/>
          </p:nvSpPr>
          <p:spPr>
            <a:xfrm>
              <a:off x="1976753" y="1792371"/>
              <a:ext cx="1824922" cy="1313944"/>
            </a:xfrm>
            <a:prstGeom prst="rect">
              <a:avLst/>
            </a:prstGeom>
            <a:noFill/>
            <a:ln>
              <a:noFill/>
            </a:ln>
          </p:spPr>
          <p:txBody>
            <a:bodyPr spcFirstLastPara="1" wrap="square" lIns="180250" tIns="0" rIns="180250" bIns="330200" anchor="t" anchorCtr="0">
              <a:noAutofit/>
            </a:bodyPr>
            <a:lstStyle/>
            <a:p>
              <a:pPr marL="0" marR="0" lvl="0" indent="0" algn="l" rtl="0">
                <a:lnSpc>
                  <a:spcPct val="90000"/>
                </a:lnSpc>
                <a:spcBef>
                  <a:spcPts val="0"/>
                </a:spcBef>
                <a:spcAft>
                  <a:spcPts val="0"/>
                </a:spcAft>
                <a:buClr>
                  <a:schemeClr val="lt1"/>
                </a:buClr>
                <a:buSzPts val="1500"/>
                <a:buFont typeface="Open Sans Light"/>
                <a:buNone/>
              </a:pPr>
              <a:r>
                <a:rPr lang="en-US" sz="1500" b="1" i="0">
                  <a:solidFill>
                    <a:schemeClr val="lt1"/>
                  </a:solidFill>
                  <a:latin typeface="Open Sans Light"/>
                  <a:ea typeface="Open Sans Light"/>
                  <a:cs typeface="Open Sans Light"/>
                  <a:sym typeface="Open Sans Light"/>
                </a:rPr>
                <a:t>Cambiamento dei modelli demografici</a:t>
              </a:r>
              <a:endParaRPr sz="1500" b="0" i="0">
                <a:solidFill>
                  <a:schemeClr val="lt1"/>
                </a:solidFill>
                <a:latin typeface="Open Sans Light"/>
                <a:ea typeface="Open Sans Light"/>
                <a:cs typeface="Open Sans Light"/>
                <a:sym typeface="Open Sans Light"/>
              </a:endParaRPr>
            </a:p>
          </p:txBody>
        </p:sp>
        <p:sp>
          <p:nvSpPr>
            <p:cNvPr id="212" name="Google Shape;212;p10"/>
            <p:cNvSpPr/>
            <p:nvPr/>
          </p:nvSpPr>
          <p:spPr>
            <a:xfrm>
              <a:off x="1976753" y="916409"/>
              <a:ext cx="1824922" cy="8759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txBox="1"/>
            <p:nvPr/>
          </p:nvSpPr>
          <p:spPr>
            <a:xfrm>
              <a:off x="1976753" y="916409"/>
              <a:ext cx="1824922" cy="875962"/>
            </a:xfrm>
            <a:prstGeom prst="rect">
              <a:avLst/>
            </a:prstGeom>
            <a:noFill/>
            <a:ln>
              <a:noFill/>
            </a:ln>
          </p:spPr>
          <p:txBody>
            <a:bodyPr spcFirstLastPara="1" wrap="square" lIns="180250" tIns="165100" rIns="180250" bIns="165100" anchor="ctr" anchorCtr="0">
              <a:noAutofit/>
            </a:bodyPr>
            <a:lstStyle/>
            <a:p>
              <a:pPr marL="0" marR="0" lvl="0" indent="0" algn="l" rtl="0">
                <a:lnSpc>
                  <a:spcPct val="90000"/>
                </a:lnSpc>
                <a:spcBef>
                  <a:spcPts val="0"/>
                </a:spcBef>
                <a:spcAft>
                  <a:spcPts val="0"/>
                </a:spcAft>
                <a:buClr>
                  <a:schemeClr val="lt1"/>
                </a:buClr>
                <a:buSzPts val="3500"/>
                <a:buFont typeface="Open Sans Light"/>
                <a:buNone/>
              </a:pPr>
              <a:r>
                <a:rPr lang="en-US" sz="3500" b="1">
                  <a:solidFill>
                    <a:schemeClr val="lt1"/>
                  </a:solidFill>
                  <a:latin typeface="Open Sans Light"/>
                  <a:ea typeface="Open Sans Light"/>
                  <a:cs typeface="Open Sans Light"/>
                  <a:sym typeface="Open Sans Light"/>
                </a:rPr>
                <a:t>02</a:t>
              </a:r>
              <a:endParaRPr/>
            </a:p>
          </p:txBody>
        </p:sp>
        <p:sp>
          <p:nvSpPr>
            <p:cNvPr id="214" name="Google Shape;214;p10"/>
            <p:cNvSpPr/>
            <p:nvPr/>
          </p:nvSpPr>
          <p:spPr>
            <a:xfrm>
              <a:off x="3947669" y="916409"/>
              <a:ext cx="1824922" cy="2189906"/>
            </a:xfrm>
            <a:prstGeom prst="rect">
              <a:avLst/>
            </a:prstGeom>
            <a:solidFill>
              <a:srgbClr val="EA7B25"/>
            </a:solidFill>
            <a:ln w="12700" cap="flat" cmpd="sng">
              <a:solidFill>
                <a:srgbClr val="EA7B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txBox="1"/>
            <p:nvPr/>
          </p:nvSpPr>
          <p:spPr>
            <a:xfrm>
              <a:off x="3947669" y="1792371"/>
              <a:ext cx="1824922" cy="1313944"/>
            </a:xfrm>
            <a:prstGeom prst="rect">
              <a:avLst/>
            </a:prstGeom>
            <a:noFill/>
            <a:ln>
              <a:noFill/>
            </a:ln>
          </p:spPr>
          <p:txBody>
            <a:bodyPr spcFirstLastPara="1" wrap="square" lIns="180250" tIns="0" rIns="180250" bIns="330200" anchor="t" anchorCtr="0">
              <a:noAutofit/>
            </a:bodyPr>
            <a:lstStyle/>
            <a:p>
              <a:pPr marL="0" marR="0" lvl="0" indent="0" algn="l" rtl="0">
                <a:lnSpc>
                  <a:spcPct val="90000"/>
                </a:lnSpc>
                <a:spcBef>
                  <a:spcPts val="0"/>
                </a:spcBef>
                <a:spcAft>
                  <a:spcPts val="0"/>
                </a:spcAft>
                <a:buClr>
                  <a:schemeClr val="lt1"/>
                </a:buClr>
                <a:buSzPts val="1500"/>
                <a:buFont typeface="Open Sans Light"/>
                <a:buNone/>
              </a:pPr>
              <a:r>
                <a:rPr lang="en-US" sz="1500" b="1" i="0">
                  <a:solidFill>
                    <a:schemeClr val="lt1"/>
                  </a:solidFill>
                  <a:latin typeface="Open Sans Light"/>
                  <a:ea typeface="Open Sans Light"/>
                  <a:cs typeface="Open Sans Light"/>
                  <a:sym typeface="Open Sans Light"/>
                </a:rPr>
                <a:t>Globalizzazione</a:t>
              </a:r>
              <a:endParaRPr sz="1500" b="1" i="0">
                <a:solidFill>
                  <a:schemeClr val="lt1"/>
                </a:solidFill>
                <a:latin typeface="Open Sans Light"/>
                <a:ea typeface="Open Sans Light"/>
                <a:cs typeface="Open Sans Light"/>
                <a:sym typeface="Open Sans Light"/>
              </a:endParaRPr>
            </a:p>
            <a:p>
              <a:pPr marL="0" marR="0" lvl="0" indent="0" algn="l" rtl="0">
                <a:lnSpc>
                  <a:spcPct val="90000"/>
                </a:lnSpc>
                <a:spcBef>
                  <a:spcPts val="525"/>
                </a:spcBef>
                <a:spcAft>
                  <a:spcPts val="0"/>
                </a:spcAft>
                <a:buClr>
                  <a:schemeClr val="dk1"/>
                </a:buClr>
                <a:buSzPts val="1500"/>
                <a:buFont typeface="Open Sans ExtraBold"/>
                <a:buNone/>
              </a:pPr>
              <a:endParaRPr sz="1500" b="0" i="0">
                <a:solidFill>
                  <a:schemeClr val="lt1"/>
                </a:solidFill>
                <a:latin typeface="Open Sans Light"/>
                <a:ea typeface="Open Sans Light"/>
                <a:cs typeface="Open Sans Light"/>
                <a:sym typeface="Open Sans Light"/>
              </a:endParaRPr>
            </a:p>
          </p:txBody>
        </p:sp>
        <p:sp>
          <p:nvSpPr>
            <p:cNvPr id="216" name="Google Shape;216;p10"/>
            <p:cNvSpPr/>
            <p:nvPr/>
          </p:nvSpPr>
          <p:spPr>
            <a:xfrm>
              <a:off x="3947669" y="916409"/>
              <a:ext cx="1824922" cy="8759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txBox="1"/>
            <p:nvPr/>
          </p:nvSpPr>
          <p:spPr>
            <a:xfrm>
              <a:off x="3947669" y="916409"/>
              <a:ext cx="1824922" cy="875962"/>
            </a:xfrm>
            <a:prstGeom prst="rect">
              <a:avLst/>
            </a:prstGeom>
            <a:noFill/>
            <a:ln>
              <a:noFill/>
            </a:ln>
          </p:spPr>
          <p:txBody>
            <a:bodyPr spcFirstLastPara="1" wrap="square" lIns="180250" tIns="165100" rIns="180250" bIns="165100" anchor="ctr" anchorCtr="0">
              <a:noAutofit/>
            </a:bodyPr>
            <a:lstStyle/>
            <a:p>
              <a:pPr marL="0" marR="0" lvl="0" indent="0" algn="l" rtl="0">
                <a:lnSpc>
                  <a:spcPct val="90000"/>
                </a:lnSpc>
                <a:spcBef>
                  <a:spcPts val="0"/>
                </a:spcBef>
                <a:spcAft>
                  <a:spcPts val="0"/>
                </a:spcAft>
                <a:buClr>
                  <a:schemeClr val="dk1"/>
                </a:buClr>
                <a:buSzPts val="3500"/>
                <a:buFont typeface="Open Sans Light"/>
                <a:buNone/>
              </a:pPr>
              <a:endParaRPr sz="3500">
                <a:solidFill>
                  <a:schemeClr val="lt1"/>
                </a:solidFill>
                <a:latin typeface="Open Sans Light"/>
                <a:ea typeface="Open Sans Light"/>
                <a:cs typeface="Open Sans Light"/>
                <a:sym typeface="Open Sans Light"/>
              </a:endParaRPr>
            </a:p>
          </p:txBody>
        </p:sp>
        <p:sp>
          <p:nvSpPr>
            <p:cNvPr id="218" name="Google Shape;218;p10"/>
            <p:cNvSpPr/>
            <p:nvPr/>
          </p:nvSpPr>
          <p:spPr>
            <a:xfrm>
              <a:off x="5918585" y="916409"/>
              <a:ext cx="1824922" cy="2189906"/>
            </a:xfrm>
            <a:prstGeom prst="rect">
              <a:avLst/>
            </a:prstGeom>
            <a:solidFill>
              <a:srgbClr val="D55E1F"/>
            </a:solidFill>
            <a:ln w="12700" cap="flat" cmpd="sng">
              <a:solidFill>
                <a:srgbClr val="D55E1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txBox="1"/>
            <p:nvPr/>
          </p:nvSpPr>
          <p:spPr>
            <a:xfrm>
              <a:off x="5918585" y="1792371"/>
              <a:ext cx="1824922" cy="1313944"/>
            </a:xfrm>
            <a:prstGeom prst="rect">
              <a:avLst/>
            </a:prstGeom>
            <a:noFill/>
            <a:ln>
              <a:noFill/>
            </a:ln>
          </p:spPr>
          <p:txBody>
            <a:bodyPr spcFirstLastPara="1" wrap="square" lIns="180250" tIns="0" rIns="180250" bIns="330200" anchor="t" anchorCtr="0">
              <a:noAutofit/>
            </a:bodyPr>
            <a:lstStyle/>
            <a:p>
              <a:pPr marL="0" marR="0" lvl="0" indent="0" algn="l" rtl="0">
                <a:lnSpc>
                  <a:spcPct val="100000"/>
                </a:lnSpc>
                <a:spcBef>
                  <a:spcPts val="0"/>
                </a:spcBef>
                <a:spcAft>
                  <a:spcPts val="0"/>
                </a:spcAft>
                <a:buClr>
                  <a:schemeClr val="lt1"/>
                </a:buClr>
                <a:buSzPts val="1500"/>
                <a:buFont typeface="Open Sans ExtraBold"/>
                <a:buNone/>
              </a:pPr>
              <a:r>
                <a:rPr lang="en-US" sz="1500" b="1" i="0">
                  <a:solidFill>
                    <a:schemeClr val="lt1"/>
                  </a:solidFill>
                  <a:latin typeface="Open Sans Light"/>
                  <a:ea typeface="Open Sans Light"/>
                  <a:cs typeface="Open Sans Light"/>
                  <a:sym typeface="Open Sans Light"/>
                </a:rPr>
                <a:t>Cambiamento climatico</a:t>
              </a:r>
              <a:endParaRPr sz="1500" b="1" i="0">
                <a:solidFill>
                  <a:schemeClr val="lt1"/>
                </a:solidFill>
                <a:latin typeface="Open Sans Light"/>
                <a:ea typeface="Open Sans Light"/>
                <a:cs typeface="Open Sans Light"/>
                <a:sym typeface="Open Sans Light"/>
              </a:endParaRPr>
            </a:p>
            <a:p>
              <a:pPr marL="0" marR="0" lvl="0" indent="0" algn="l" rtl="0">
                <a:lnSpc>
                  <a:spcPct val="90000"/>
                </a:lnSpc>
                <a:spcBef>
                  <a:spcPts val="0"/>
                </a:spcBef>
                <a:spcAft>
                  <a:spcPts val="0"/>
                </a:spcAft>
                <a:buClr>
                  <a:schemeClr val="dk1"/>
                </a:buClr>
                <a:buSzPts val="1500"/>
                <a:buFont typeface="Open Sans ExtraBold"/>
                <a:buNone/>
              </a:pPr>
              <a:endParaRPr sz="1500" b="1" i="0">
                <a:solidFill>
                  <a:schemeClr val="lt1"/>
                </a:solidFill>
                <a:latin typeface="Open Sans Light"/>
                <a:ea typeface="Open Sans Light"/>
                <a:cs typeface="Open Sans Light"/>
                <a:sym typeface="Open Sans Light"/>
              </a:endParaRPr>
            </a:p>
          </p:txBody>
        </p:sp>
        <p:sp>
          <p:nvSpPr>
            <p:cNvPr id="220" name="Google Shape;220;p10"/>
            <p:cNvSpPr/>
            <p:nvPr/>
          </p:nvSpPr>
          <p:spPr>
            <a:xfrm>
              <a:off x="3973237" y="938938"/>
              <a:ext cx="1824922" cy="8759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txBox="1"/>
            <p:nvPr/>
          </p:nvSpPr>
          <p:spPr>
            <a:xfrm>
              <a:off x="3973237" y="938938"/>
              <a:ext cx="1824922" cy="875962"/>
            </a:xfrm>
            <a:prstGeom prst="rect">
              <a:avLst/>
            </a:prstGeom>
            <a:noFill/>
            <a:ln>
              <a:noFill/>
            </a:ln>
          </p:spPr>
          <p:txBody>
            <a:bodyPr spcFirstLastPara="1" wrap="square" lIns="180250" tIns="165100" rIns="180250" bIns="165100" anchor="ctr" anchorCtr="0">
              <a:noAutofit/>
            </a:bodyPr>
            <a:lstStyle/>
            <a:p>
              <a:pPr marL="0" marR="0" lvl="0" indent="0" algn="l" rtl="0">
                <a:lnSpc>
                  <a:spcPct val="90000"/>
                </a:lnSpc>
                <a:spcBef>
                  <a:spcPts val="0"/>
                </a:spcBef>
                <a:spcAft>
                  <a:spcPts val="0"/>
                </a:spcAft>
                <a:buClr>
                  <a:schemeClr val="lt1"/>
                </a:buClr>
                <a:buSzPts val="3500"/>
                <a:buFont typeface="Open Sans Light"/>
                <a:buNone/>
              </a:pPr>
              <a:r>
                <a:rPr lang="en-US" sz="3500" b="1">
                  <a:solidFill>
                    <a:schemeClr val="lt1"/>
                  </a:solidFill>
                  <a:latin typeface="Open Sans Light"/>
                  <a:ea typeface="Open Sans Light"/>
                  <a:cs typeface="Open Sans Light"/>
                  <a:sym typeface="Open Sans Light"/>
                </a:rPr>
                <a:t>03</a:t>
              </a:r>
              <a:endParaRPr/>
            </a:p>
          </p:txBody>
        </p:sp>
        <p:sp>
          <p:nvSpPr>
            <p:cNvPr id="222" name="Google Shape;222;p10"/>
            <p:cNvSpPr/>
            <p:nvPr/>
          </p:nvSpPr>
          <p:spPr>
            <a:xfrm>
              <a:off x="7889501" y="916409"/>
              <a:ext cx="1824922" cy="2189906"/>
            </a:xfrm>
            <a:prstGeom prst="rect">
              <a:avLst/>
            </a:prstGeom>
            <a:solidFill>
              <a:srgbClr val="B54825"/>
            </a:solidFill>
            <a:ln w="12700" cap="flat" cmpd="sng">
              <a:solidFill>
                <a:srgbClr val="B548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txBox="1"/>
            <p:nvPr/>
          </p:nvSpPr>
          <p:spPr>
            <a:xfrm>
              <a:off x="7889501" y="1792371"/>
              <a:ext cx="1824922" cy="1313944"/>
            </a:xfrm>
            <a:prstGeom prst="rect">
              <a:avLst/>
            </a:prstGeom>
            <a:noFill/>
            <a:ln>
              <a:noFill/>
            </a:ln>
          </p:spPr>
          <p:txBody>
            <a:bodyPr spcFirstLastPara="1" wrap="square" lIns="180250" tIns="0" rIns="180250" bIns="330200" anchor="t" anchorCtr="0">
              <a:noAutofit/>
            </a:bodyPr>
            <a:lstStyle/>
            <a:p>
              <a:pPr marL="0" marR="0" lvl="0" indent="0" algn="l" rtl="0">
                <a:lnSpc>
                  <a:spcPct val="90000"/>
                </a:lnSpc>
                <a:spcBef>
                  <a:spcPts val="0"/>
                </a:spcBef>
                <a:spcAft>
                  <a:spcPts val="0"/>
                </a:spcAft>
                <a:buClr>
                  <a:schemeClr val="lt1"/>
                </a:buClr>
                <a:buSzPts val="1500"/>
                <a:buFont typeface="Open Sans ExtraBold"/>
                <a:buNone/>
              </a:pPr>
              <a:r>
                <a:rPr lang="en-US" sz="1500" b="1">
                  <a:solidFill>
                    <a:schemeClr val="lt1"/>
                  </a:solidFill>
                  <a:latin typeface="Open Sans Light"/>
                  <a:ea typeface="Open Sans Light"/>
                  <a:cs typeface="Open Sans Light"/>
                  <a:sym typeface="Open Sans Light"/>
                </a:rPr>
                <a:t>Pandemia di COVID-19 </a:t>
              </a:r>
              <a:endParaRPr sz="1500">
                <a:solidFill>
                  <a:schemeClr val="lt1"/>
                </a:solidFill>
                <a:latin typeface="Open Sans Light"/>
                <a:ea typeface="Open Sans Light"/>
                <a:cs typeface="Open Sans Light"/>
                <a:sym typeface="Open Sans Light"/>
              </a:endParaRPr>
            </a:p>
            <a:p>
              <a:pPr marL="0" marR="0" lvl="0" indent="0" algn="l" rtl="0">
                <a:lnSpc>
                  <a:spcPct val="90000"/>
                </a:lnSpc>
                <a:spcBef>
                  <a:spcPts val="525"/>
                </a:spcBef>
                <a:spcAft>
                  <a:spcPts val="0"/>
                </a:spcAft>
                <a:buClr>
                  <a:schemeClr val="dk1"/>
                </a:buClr>
                <a:buSzPts val="1500"/>
                <a:buFont typeface="Open Sans ExtraBold"/>
                <a:buNone/>
              </a:pPr>
              <a:endParaRPr sz="1500" b="1" i="0">
                <a:solidFill>
                  <a:schemeClr val="lt1"/>
                </a:solidFill>
                <a:latin typeface="Open Sans Light"/>
                <a:ea typeface="Open Sans Light"/>
                <a:cs typeface="Open Sans Light"/>
                <a:sym typeface="Open Sans Light"/>
              </a:endParaRPr>
            </a:p>
          </p:txBody>
        </p:sp>
        <p:sp>
          <p:nvSpPr>
            <p:cNvPr id="224" name="Google Shape;224;p10"/>
            <p:cNvSpPr/>
            <p:nvPr/>
          </p:nvSpPr>
          <p:spPr>
            <a:xfrm>
              <a:off x="5949755" y="938938"/>
              <a:ext cx="1824922" cy="8759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txBox="1"/>
            <p:nvPr/>
          </p:nvSpPr>
          <p:spPr>
            <a:xfrm>
              <a:off x="5949755" y="938938"/>
              <a:ext cx="1824922" cy="875962"/>
            </a:xfrm>
            <a:prstGeom prst="rect">
              <a:avLst/>
            </a:prstGeom>
            <a:noFill/>
            <a:ln>
              <a:noFill/>
            </a:ln>
          </p:spPr>
          <p:txBody>
            <a:bodyPr spcFirstLastPara="1" wrap="square" lIns="180250" tIns="165100" rIns="180250" bIns="165100" anchor="ctr" anchorCtr="0">
              <a:noAutofit/>
            </a:bodyPr>
            <a:lstStyle/>
            <a:p>
              <a:pPr marL="0" marR="0" lvl="0" indent="0" algn="l" rtl="0">
                <a:lnSpc>
                  <a:spcPct val="90000"/>
                </a:lnSpc>
                <a:spcBef>
                  <a:spcPts val="0"/>
                </a:spcBef>
                <a:spcAft>
                  <a:spcPts val="0"/>
                </a:spcAft>
                <a:buClr>
                  <a:schemeClr val="lt1"/>
                </a:buClr>
                <a:buSzPts val="3500"/>
                <a:buFont typeface="Open Sans Light"/>
                <a:buNone/>
              </a:pPr>
              <a:r>
                <a:rPr lang="en-US" sz="3500" b="1">
                  <a:solidFill>
                    <a:schemeClr val="lt1"/>
                  </a:solidFill>
                  <a:latin typeface="Open Sans Light"/>
                  <a:ea typeface="Open Sans Light"/>
                  <a:cs typeface="Open Sans Light"/>
                  <a:sym typeface="Open Sans Light"/>
                </a:rPr>
                <a:t>04</a:t>
              </a:r>
              <a:endParaRPr/>
            </a:p>
          </p:txBody>
        </p:sp>
      </p:grpSp>
      <p:sp>
        <p:nvSpPr>
          <p:cNvPr id="226" name="Google Shape;226;p10"/>
          <p:cNvSpPr/>
          <p:nvPr/>
        </p:nvSpPr>
        <p:spPr>
          <a:xfrm>
            <a:off x="8798609" y="3224935"/>
            <a:ext cx="1824922" cy="8759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
        <p:nvSpPr>
          <p:cNvPr id="228" name="Google Shape;228;p10"/>
          <p:cNvSpPr txBox="1"/>
          <p:nvPr/>
        </p:nvSpPr>
        <p:spPr>
          <a:xfrm>
            <a:off x="8938167" y="3224935"/>
            <a:ext cx="1685364" cy="723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100" b="1">
                <a:solidFill>
                  <a:schemeClr val="lt1"/>
                </a:solidFill>
                <a:latin typeface="Open Sans Light"/>
                <a:ea typeface="Open Sans Light"/>
                <a:cs typeface="Open Sans Light"/>
                <a:sym typeface="Open Sans Light"/>
              </a:rPr>
              <a:t>05</a:t>
            </a:r>
            <a:endParaRPr sz="4100" b="1">
              <a:solidFill>
                <a:schemeClr val="lt1"/>
              </a:solidFill>
              <a:latin typeface="Open Sans Light"/>
              <a:ea typeface="Open Sans Light"/>
              <a:cs typeface="Open Sans Light"/>
              <a:sym typeface="Open Sans Light"/>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pic>
        <p:nvPicPr>
          <p:cNvPr id="234" name="Google Shape;234;p11"/>
          <p:cNvPicPr preferRelativeResize="0"/>
          <p:nvPr/>
        </p:nvPicPr>
        <p:blipFill rotWithShape="1">
          <a:blip r:embed="rId3">
            <a:alphaModFix/>
          </a:blip>
          <a:srcRect/>
          <a:stretch/>
        </p:blipFill>
        <p:spPr>
          <a:xfrm>
            <a:off x="2813048" y="1236306"/>
            <a:ext cx="6445827" cy="4297218"/>
          </a:xfrm>
          <a:prstGeom prst="rect">
            <a:avLst/>
          </a:prstGeom>
          <a:noFill/>
          <a:ln>
            <a:noFill/>
          </a:ln>
        </p:spPr>
      </p:pic>
      <p:sp>
        <p:nvSpPr>
          <p:cNvPr id="235" name="Google Shape;235;p11"/>
          <p:cNvSpPr txBox="1"/>
          <p:nvPr/>
        </p:nvSpPr>
        <p:spPr>
          <a:xfrm>
            <a:off x="6035962" y="2522635"/>
            <a:ext cx="59167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Open Sans Light"/>
                <a:ea typeface="Open Sans Light"/>
                <a:cs typeface="Open Sans Light"/>
                <a:sym typeface="Open Sans Light"/>
              </a:rPr>
              <a:t>05</a:t>
            </a:r>
            <a:endParaRPr sz="1600">
              <a:solidFill>
                <a:schemeClr val="lt1"/>
              </a:solidFill>
              <a:latin typeface="Open Sans Light"/>
              <a:ea typeface="Open Sans Light"/>
              <a:cs typeface="Open Sans Light"/>
              <a:sym typeface="Open Sans Light"/>
            </a:endParaRPr>
          </a:p>
        </p:txBody>
      </p:sp>
      <p:grpSp>
        <p:nvGrpSpPr>
          <p:cNvPr id="236" name="Google Shape;236;p11"/>
          <p:cNvGrpSpPr/>
          <p:nvPr/>
        </p:nvGrpSpPr>
        <p:grpSpPr>
          <a:xfrm>
            <a:off x="5327074" y="397485"/>
            <a:ext cx="6587235" cy="1485842"/>
            <a:chOff x="3960" y="190656"/>
            <a:chExt cx="6587235" cy="1485842"/>
          </a:xfrm>
        </p:grpSpPr>
        <p:sp>
          <p:nvSpPr>
            <p:cNvPr id="237" name="Google Shape;237;p11"/>
            <p:cNvSpPr/>
            <p:nvPr/>
          </p:nvSpPr>
          <p:spPr>
            <a:xfrm>
              <a:off x="3960" y="190656"/>
              <a:ext cx="1238202" cy="148584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txBox="1"/>
            <p:nvPr/>
          </p:nvSpPr>
          <p:spPr>
            <a:xfrm>
              <a:off x="3960"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ExtraBold"/>
                <a:buNone/>
              </a:pPr>
              <a:r>
                <a:rPr lang="en-US" sz="1100" b="1" dirty="0" err="1">
                  <a:solidFill>
                    <a:schemeClr val="lt1"/>
                  </a:solidFill>
                  <a:latin typeface="Open Sans Light"/>
                  <a:ea typeface="Open Sans Light"/>
                  <a:cs typeface="Open Sans Light"/>
                  <a:sym typeface="Open Sans Light"/>
                </a:rPr>
                <a:t>Cambiamento</a:t>
              </a:r>
              <a:r>
                <a:rPr lang="en-US" sz="1100" b="1" dirty="0">
                  <a:solidFill>
                    <a:schemeClr val="lt1"/>
                  </a:solidFill>
                  <a:latin typeface="Open Sans Light"/>
                  <a:ea typeface="Open Sans Light"/>
                  <a:cs typeface="Open Sans Light"/>
                  <a:sym typeface="Open Sans Light"/>
                </a:rPr>
                <a:t> </a:t>
              </a:r>
              <a:r>
                <a:rPr lang="en-US" sz="1100" b="1" dirty="0" err="1">
                  <a:solidFill>
                    <a:schemeClr val="lt1"/>
                  </a:solidFill>
                  <a:latin typeface="Open Sans Light"/>
                  <a:ea typeface="Open Sans Light"/>
                  <a:cs typeface="Open Sans Light"/>
                  <a:sym typeface="Open Sans Light"/>
                </a:rPr>
                <a:t>tecnologico</a:t>
              </a:r>
              <a:endParaRPr sz="1100" b="1" dirty="0">
                <a:solidFill>
                  <a:schemeClr val="lt1"/>
                </a:solidFill>
                <a:latin typeface="Open Sans Light"/>
                <a:ea typeface="Open Sans Light"/>
                <a:cs typeface="Open Sans Light"/>
                <a:sym typeface="Open Sans Light"/>
              </a:endParaRPr>
            </a:p>
          </p:txBody>
        </p:sp>
        <p:sp>
          <p:nvSpPr>
            <p:cNvPr id="239" name="Google Shape;239;p11"/>
            <p:cNvSpPr/>
            <p:nvPr/>
          </p:nvSpPr>
          <p:spPr>
            <a:xfrm>
              <a:off x="3960"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1"/>
            <p:cNvSpPr txBox="1"/>
            <p:nvPr/>
          </p:nvSpPr>
          <p:spPr>
            <a:xfrm>
              <a:off x="3960"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01</a:t>
              </a:r>
              <a:endParaRPr/>
            </a:p>
          </p:txBody>
        </p:sp>
        <p:sp>
          <p:nvSpPr>
            <p:cNvPr id="241" name="Google Shape;241;p11"/>
            <p:cNvSpPr/>
            <p:nvPr/>
          </p:nvSpPr>
          <p:spPr>
            <a:xfrm>
              <a:off x="1341219" y="190656"/>
              <a:ext cx="1238202" cy="1485842"/>
            </a:xfrm>
            <a:prstGeom prst="rect">
              <a:avLst/>
            </a:prstGeom>
            <a:solidFill>
              <a:srgbClr val="F59C34"/>
            </a:solidFill>
            <a:ln w="12700" cap="flat" cmpd="sng">
              <a:solidFill>
                <a:srgbClr val="F59C3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txBox="1"/>
            <p:nvPr/>
          </p:nvSpPr>
          <p:spPr>
            <a:xfrm>
              <a:off x="1341219"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Light"/>
                <a:buNone/>
              </a:pPr>
              <a:r>
                <a:rPr lang="en-US" sz="1100" b="1" i="0">
                  <a:solidFill>
                    <a:schemeClr val="lt1"/>
                  </a:solidFill>
                  <a:latin typeface="Open Sans Light"/>
                  <a:ea typeface="Open Sans Light"/>
                  <a:cs typeface="Open Sans Light"/>
                  <a:sym typeface="Open Sans Light"/>
                </a:rPr>
                <a:t>Cambiamento dei modelli demografici</a:t>
              </a:r>
              <a:endParaRPr sz="1100" b="0" i="0">
                <a:solidFill>
                  <a:schemeClr val="lt1"/>
                </a:solidFill>
                <a:latin typeface="Open Sans Light"/>
                <a:ea typeface="Open Sans Light"/>
                <a:cs typeface="Open Sans Light"/>
                <a:sym typeface="Open Sans Light"/>
              </a:endParaRPr>
            </a:p>
          </p:txBody>
        </p:sp>
        <p:sp>
          <p:nvSpPr>
            <p:cNvPr id="243" name="Google Shape;243;p11"/>
            <p:cNvSpPr/>
            <p:nvPr/>
          </p:nvSpPr>
          <p:spPr>
            <a:xfrm>
              <a:off x="1341219"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txBox="1"/>
            <p:nvPr/>
          </p:nvSpPr>
          <p:spPr>
            <a:xfrm>
              <a:off x="1341219"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02</a:t>
              </a:r>
              <a:endParaRPr/>
            </a:p>
          </p:txBody>
        </p:sp>
        <p:sp>
          <p:nvSpPr>
            <p:cNvPr id="245" name="Google Shape;245;p11"/>
            <p:cNvSpPr/>
            <p:nvPr/>
          </p:nvSpPr>
          <p:spPr>
            <a:xfrm>
              <a:off x="2678477" y="190656"/>
              <a:ext cx="1238202" cy="1485842"/>
            </a:xfrm>
            <a:prstGeom prst="rect">
              <a:avLst/>
            </a:prstGeom>
            <a:solidFill>
              <a:srgbClr val="EA7B25"/>
            </a:solidFill>
            <a:ln w="12700" cap="flat" cmpd="sng">
              <a:solidFill>
                <a:srgbClr val="EA7B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txBox="1"/>
            <p:nvPr/>
          </p:nvSpPr>
          <p:spPr>
            <a:xfrm>
              <a:off x="2678477"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Light"/>
                <a:buNone/>
              </a:pPr>
              <a:r>
                <a:rPr lang="en-US" sz="1100" b="1" i="0">
                  <a:solidFill>
                    <a:schemeClr val="lt1"/>
                  </a:solidFill>
                  <a:latin typeface="Open Sans Light"/>
                  <a:ea typeface="Open Sans Light"/>
                  <a:cs typeface="Open Sans Light"/>
                  <a:sym typeface="Open Sans Light"/>
                </a:rPr>
                <a:t>Globalizzazione</a:t>
              </a:r>
              <a:endParaRPr sz="1100" b="1" i="0">
                <a:solidFill>
                  <a:schemeClr val="lt1"/>
                </a:solidFill>
                <a:latin typeface="Open Sans Light"/>
                <a:ea typeface="Open Sans Light"/>
                <a:cs typeface="Open Sans Light"/>
                <a:sym typeface="Open Sans Light"/>
              </a:endParaRPr>
            </a:p>
            <a:p>
              <a:pPr marL="0" marR="0" lvl="0" indent="0" algn="l" rtl="0">
                <a:lnSpc>
                  <a:spcPct val="90000"/>
                </a:lnSpc>
                <a:spcBef>
                  <a:spcPts val="385"/>
                </a:spcBef>
                <a:spcAft>
                  <a:spcPts val="0"/>
                </a:spcAft>
                <a:buClr>
                  <a:schemeClr val="dk1"/>
                </a:buClr>
                <a:buSzPts val="1100"/>
                <a:buFont typeface="Open Sans ExtraBold"/>
                <a:buNone/>
              </a:pPr>
              <a:endParaRPr sz="1100" b="0" i="0">
                <a:solidFill>
                  <a:schemeClr val="lt1"/>
                </a:solidFill>
                <a:latin typeface="Open Sans Light"/>
                <a:ea typeface="Open Sans Light"/>
                <a:cs typeface="Open Sans Light"/>
                <a:sym typeface="Open Sans Light"/>
              </a:endParaRPr>
            </a:p>
          </p:txBody>
        </p:sp>
        <p:sp>
          <p:nvSpPr>
            <p:cNvPr id="247" name="Google Shape;247;p11"/>
            <p:cNvSpPr/>
            <p:nvPr/>
          </p:nvSpPr>
          <p:spPr>
            <a:xfrm>
              <a:off x="2678477" y="190656"/>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txBox="1"/>
            <p:nvPr/>
          </p:nvSpPr>
          <p:spPr>
            <a:xfrm>
              <a:off x="2678477" y="190656"/>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dk1"/>
                </a:buClr>
                <a:buSzPts val="1600"/>
                <a:buFont typeface="Open Sans Light"/>
                <a:buNone/>
              </a:pPr>
              <a:endParaRPr sz="1600">
                <a:solidFill>
                  <a:schemeClr val="lt1"/>
                </a:solidFill>
                <a:latin typeface="Open Sans Light"/>
                <a:ea typeface="Open Sans Light"/>
                <a:cs typeface="Open Sans Light"/>
                <a:sym typeface="Open Sans Light"/>
              </a:endParaRPr>
            </a:p>
          </p:txBody>
        </p:sp>
        <p:sp>
          <p:nvSpPr>
            <p:cNvPr id="249" name="Google Shape;249;p11"/>
            <p:cNvSpPr/>
            <p:nvPr/>
          </p:nvSpPr>
          <p:spPr>
            <a:xfrm>
              <a:off x="4015735" y="190656"/>
              <a:ext cx="1238202" cy="1485842"/>
            </a:xfrm>
            <a:prstGeom prst="rect">
              <a:avLst/>
            </a:prstGeom>
            <a:solidFill>
              <a:srgbClr val="D55E1F"/>
            </a:solidFill>
            <a:ln w="12700" cap="flat" cmpd="sng">
              <a:solidFill>
                <a:srgbClr val="D55E1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txBox="1"/>
            <p:nvPr/>
          </p:nvSpPr>
          <p:spPr>
            <a:xfrm>
              <a:off x="4015735"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100000"/>
                </a:lnSpc>
                <a:spcBef>
                  <a:spcPts val="0"/>
                </a:spcBef>
                <a:spcAft>
                  <a:spcPts val="0"/>
                </a:spcAft>
                <a:buClr>
                  <a:schemeClr val="lt1"/>
                </a:buClr>
                <a:buSzPts val="1100"/>
                <a:buFont typeface="Open Sans ExtraBold"/>
                <a:buNone/>
              </a:pPr>
              <a:r>
                <a:rPr lang="en-US" sz="1100" b="1" i="0">
                  <a:solidFill>
                    <a:schemeClr val="lt1"/>
                  </a:solidFill>
                  <a:latin typeface="Open Sans Light"/>
                  <a:ea typeface="Open Sans Light"/>
                  <a:cs typeface="Open Sans Light"/>
                  <a:sym typeface="Open Sans Light"/>
                </a:rPr>
                <a:t>Cambiamento climatico</a:t>
              </a:r>
              <a:endParaRPr sz="1100" b="1" i="0">
                <a:solidFill>
                  <a:schemeClr val="lt1"/>
                </a:solidFill>
                <a:latin typeface="Open Sans Light"/>
                <a:ea typeface="Open Sans Light"/>
                <a:cs typeface="Open Sans Light"/>
                <a:sym typeface="Open Sans Light"/>
              </a:endParaRPr>
            </a:p>
            <a:p>
              <a:pPr marL="0" marR="0" lvl="0" indent="0" algn="l" rtl="0">
                <a:lnSpc>
                  <a:spcPct val="90000"/>
                </a:lnSpc>
                <a:spcBef>
                  <a:spcPts val="0"/>
                </a:spcBef>
                <a:spcAft>
                  <a:spcPts val="0"/>
                </a:spcAft>
                <a:buClr>
                  <a:schemeClr val="dk1"/>
                </a:buClr>
                <a:buSzPts val="1100"/>
                <a:buFont typeface="Open Sans ExtraBold"/>
                <a:buNone/>
              </a:pPr>
              <a:endParaRPr sz="1100" b="1" i="0">
                <a:solidFill>
                  <a:schemeClr val="lt1"/>
                </a:solidFill>
                <a:latin typeface="Open Sans Light"/>
                <a:ea typeface="Open Sans Light"/>
                <a:cs typeface="Open Sans Light"/>
                <a:sym typeface="Open Sans Light"/>
              </a:endParaRPr>
            </a:p>
          </p:txBody>
        </p:sp>
        <p:sp>
          <p:nvSpPr>
            <p:cNvPr id="251" name="Google Shape;251;p11"/>
            <p:cNvSpPr/>
            <p:nvPr/>
          </p:nvSpPr>
          <p:spPr>
            <a:xfrm>
              <a:off x="2695824" y="205943"/>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txBox="1"/>
            <p:nvPr/>
          </p:nvSpPr>
          <p:spPr>
            <a:xfrm>
              <a:off x="2695824" y="205943"/>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03</a:t>
              </a:r>
              <a:endParaRPr/>
            </a:p>
          </p:txBody>
        </p:sp>
        <p:sp>
          <p:nvSpPr>
            <p:cNvPr id="253" name="Google Shape;253;p11"/>
            <p:cNvSpPr/>
            <p:nvPr/>
          </p:nvSpPr>
          <p:spPr>
            <a:xfrm>
              <a:off x="5352993" y="190656"/>
              <a:ext cx="1238202" cy="1485842"/>
            </a:xfrm>
            <a:prstGeom prst="rect">
              <a:avLst/>
            </a:prstGeom>
            <a:solidFill>
              <a:srgbClr val="B54825"/>
            </a:solidFill>
            <a:ln w="12700" cap="flat" cmpd="sng">
              <a:solidFill>
                <a:srgbClr val="B548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txBox="1"/>
            <p:nvPr/>
          </p:nvSpPr>
          <p:spPr>
            <a:xfrm>
              <a:off x="5352993" y="784993"/>
              <a:ext cx="1238202" cy="891505"/>
            </a:xfrm>
            <a:prstGeom prst="rect">
              <a:avLst/>
            </a:prstGeom>
            <a:noFill/>
            <a:ln>
              <a:noFill/>
            </a:ln>
          </p:spPr>
          <p:txBody>
            <a:bodyPr spcFirstLastPara="1" wrap="square" lIns="122300" tIns="0" rIns="122300" bIns="330200" anchor="t" anchorCtr="0">
              <a:noAutofit/>
            </a:bodyPr>
            <a:lstStyle/>
            <a:p>
              <a:pPr marL="0" marR="0" lvl="0" indent="0" algn="l" rtl="0">
                <a:lnSpc>
                  <a:spcPct val="90000"/>
                </a:lnSpc>
                <a:spcBef>
                  <a:spcPts val="0"/>
                </a:spcBef>
                <a:spcAft>
                  <a:spcPts val="0"/>
                </a:spcAft>
                <a:buClr>
                  <a:schemeClr val="lt1"/>
                </a:buClr>
                <a:buSzPts val="1100"/>
                <a:buFont typeface="Open Sans ExtraBold"/>
                <a:buNone/>
              </a:pPr>
              <a:r>
                <a:rPr lang="en-US" sz="1100" b="1">
                  <a:solidFill>
                    <a:schemeClr val="lt1"/>
                  </a:solidFill>
                  <a:latin typeface="Open Sans Light"/>
                  <a:ea typeface="Open Sans Light"/>
                  <a:cs typeface="Open Sans Light"/>
                  <a:sym typeface="Open Sans Light"/>
                </a:rPr>
                <a:t>Pandemia di COVID-19 </a:t>
              </a:r>
              <a:endParaRPr sz="1100">
                <a:solidFill>
                  <a:schemeClr val="lt1"/>
                </a:solidFill>
                <a:latin typeface="Open Sans Light"/>
                <a:ea typeface="Open Sans Light"/>
                <a:cs typeface="Open Sans Light"/>
                <a:sym typeface="Open Sans Light"/>
              </a:endParaRPr>
            </a:p>
            <a:p>
              <a:pPr marL="0" marR="0" lvl="0" indent="0" algn="l" rtl="0">
                <a:lnSpc>
                  <a:spcPct val="90000"/>
                </a:lnSpc>
                <a:spcBef>
                  <a:spcPts val="385"/>
                </a:spcBef>
                <a:spcAft>
                  <a:spcPts val="0"/>
                </a:spcAft>
                <a:buClr>
                  <a:schemeClr val="dk1"/>
                </a:buClr>
                <a:buSzPts val="1100"/>
                <a:buFont typeface="Open Sans ExtraBold"/>
                <a:buNone/>
              </a:pPr>
              <a:endParaRPr sz="1100" b="1" i="0">
                <a:solidFill>
                  <a:schemeClr val="lt1"/>
                </a:solidFill>
                <a:latin typeface="Open Sans Light"/>
                <a:ea typeface="Open Sans Light"/>
                <a:cs typeface="Open Sans Light"/>
                <a:sym typeface="Open Sans Light"/>
              </a:endParaRPr>
            </a:p>
          </p:txBody>
        </p:sp>
        <p:sp>
          <p:nvSpPr>
            <p:cNvPr id="255" name="Google Shape;255;p11"/>
            <p:cNvSpPr/>
            <p:nvPr/>
          </p:nvSpPr>
          <p:spPr>
            <a:xfrm>
              <a:off x="4036884" y="205943"/>
              <a:ext cx="1238202" cy="5943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txBox="1"/>
            <p:nvPr/>
          </p:nvSpPr>
          <p:spPr>
            <a:xfrm>
              <a:off x="4036884" y="205943"/>
              <a:ext cx="1238202" cy="594336"/>
            </a:xfrm>
            <a:prstGeom prst="rect">
              <a:avLst/>
            </a:prstGeom>
            <a:noFill/>
            <a:ln>
              <a:noFill/>
            </a:ln>
          </p:spPr>
          <p:txBody>
            <a:bodyPr spcFirstLastPara="1" wrap="square" lIns="122300" tIns="165100" rIns="122300" bIns="165100" anchor="ctr" anchorCtr="0">
              <a:noAutofit/>
            </a:bodyPr>
            <a:lstStyle/>
            <a:p>
              <a:pPr marL="0" marR="0" lvl="0" indent="0" algn="l" rtl="0">
                <a:lnSpc>
                  <a:spcPct val="90000"/>
                </a:lnSpc>
                <a:spcBef>
                  <a:spcPts val="0"/>
                </a:spcBef>
                <a:spcAft>
                  <a:spcPts val="0"/>
                </a:spcAft>
                <a:buClr>
                  <a:schemeClr val="lt1"/>
                </a:buClr>
                <a:buSzPts val="1600"/>
                <a:buFont typeface="Open Sans Light"/>
                <a:buNone/>
              </a:pPr>
              <a:r>
                <a:rPr lang="en-US" sz="1600" b="1">
                  <a:solidFill>
                    <a:schemeClr val="lt1"/>
                  </a:solidFill>
                  <a:latin typeface="Open Sans Light"/>
                  <a:ea typeface="Open Sans Light"/>
                  <a:cs typeface="Open Sans Light"/>
                  <a:sym typeface="Open Sans Light"/>
                </a:rPr>
                <a:t>04</a:t>
              </a:r>
              <a:endParaRPr/>
            </a:p>
          </p:txBody>
        </p:sp>
      </p:grpSp>
      <p:sp>
        <p:nvSpPr>
          <p:cNvPr id="257" name="Google Shape;257;p11"/>
          <p:cNvSpPr/>
          <p:nvPr/>
        </p:nvSpPr>
        <p:spPr>
          <a:xfrm>
            <a:off x="4856018" y="106933"/>
            <a:ext cx="2022763" cy="1995055"/>
          </a:xfrm>
          <a:prstGeom prst="ellipse">
            <a:avLst/>
          </a:prstGeom>
          <a:noFill/>
          <a:ln w="28575" cap="flat" cmpd="sng">
            <a:solidFill>
              <a:srgbClr val="A937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2"/>
          <p:cNvSpPr txBox="1">
            <a:spLocks noGrp="1"/>
          </p:cNvSpPr>
          <p:nvPr>
            <p:ph type="title"/>
          </p:nvPr>
        </p:nvSpPr>
        <p:spPr>
          <a:xfrm>
            <a:off x="836612" y="819362"/>
            <a:ext cx="10929817" cy="81015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Open Sans ExtraBold"/>
              <a:buNone/>
            </a:pPr>
            <a:r>
              <a:rPr lang="en-US" sz="3600"/>
              <a:t>I progressi tecnologici consentono di automatizzare un numero crescente di attività...</a:t>
            </a:r>
            <a:endParaRPr sz="3600"/>
          </a:p>
        </p:txBody>
      </p:sp>
      <p:sp>
        <p:nvSpPr>
          <p:cNvPr id="264" name="Google Shape;264;p12"/>
          <p:cNvSpPr txBox="1">
            <a:spLocks noGrp="1"/>
          </p:cNvSpPr>
          <p:nvPr>
            <p:ph type="body" idx="1"/>
          </p:nvPr>
        </p:nvSpPr>
        <p:spPr>
          <a:xfrm>
            <a:off x="1523279" y="4912659"/>
            <a:ext cx="3953885" cy="49672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595959"/>
              </a:buClr>
              <a:buSzPts val="1100"/>
              <a:buNone/>
            </a:pPr>
            <a:r>
              <a:rPr lang="en-US" sz="1100" b="0"/>
              <a:t>https://sites.google.com/a/nexgenacademy.com/more-than-laissez-faire/workers-unions/workers-unions-photos</a:t>
            </a:r>
            <a:endParaRPr/>
          </a:p>
        </p:txBody>
      </p:sp>
      <p:pic>
        <p:nvPicPr>
          <p:cNvPr id="265" name="Google Shape;265;p12"/>
          <p:cNvPicPr preferRelativeResize="0">
            <a:picLocks noGrp="1"/>
          </p:cNvPicPr>
          <p:nvPr>
            <p:ph type="body" idx="2"/>
          </p:nvPr>
        </p:nvPicPr>
        <p:blipFill rotWithShape="1">
          <a:blip r:embed="rId3">
            <a:alphaModFix/>
          </a:blip>
          <a:srcRect/>
          <a:stretch/>
        </p:blipFill>
        <p:spPr>
          <a:xfrm>
            <a:off x="1523279" y="2734119"/>
            <a:ext cx="3536505" cy="2130425"/>
          </a:xfrm>
          <a:prstGeom prst="rect">
            <a:avLst/>
          </a:prstGeom>
          <a:noFill/>
          <a:ln>
            <a:noFill/>
          </a:ln>
        </p:spPr>
      </p:pic>
      <p:sp>
        <p:nvSpPr>
          <p:cNvPr id="266" name="Google Shape;266;p12"/>
          <p:cNvSpPr txBox="1">
            <a:spLocks noGrp="1"/>
          </p:cNvSpPr>
          <p:nvPr>
            <p:ph type="body" idx="3"/>
          </p:nvPr>
        </p:nvSpPr>
        <p:spPr>
          <a:xfrm>
            <a:off x="6522441" y="4758068"/>
            <a:ext cx="4735945" cy="45525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595959"/>
              </a:buClr>
              <a:buSzPts val="1100"/>
              <a:buNone/>
            </a:pPr>
            <a:r>
              <a:rPr lang="en-US" sz="1100" b="0"/>
              <a:t>https://www.automate.org/blogs/fashionable-robots-automation-in-clothing-factories</a:t>
            </a:r>
            <a:endParaRPr/>
          </a:p>
        </p:txBody>
      </p:sp>
      <p:pic>
        <p:nvPicPr>
          <p:cNvPr id="267" name="Google Shape;267;p12"/>
          <p:cNvPicPr preferRelativeResize="0">
            <a:picLocks noGrp="1"/>
          </p:cNvPicPr>
          <p:nvPr>
            <p:ph type="body" idx="4"/>
          </p:nvPr>
        </p:nvPicPr>
        <p:blipFill rotWithShape="1">
          <a:blip r:embed="rId4">
            <a:alphaModFix/>
          </a:blip>
          <a:srcRect/>
          <a:stretch/>
        </p:blipFill>
        <p:spPr>
          <a:xfrm>
            <a:off x="6522441" y="2733344"/>
            <a:ext cx="3447775" cy="2131200"/>
          </a:xfrm>
          <a:prstGeom prst="rect">
            <a:avLst/>
          </a:prstGeom>
          <a:noFill/>
          <a:ln>
            <a:noFill/>
          </a:ln>
        </p:spPr>
      </p:pic>
      <p:sp>
        <p:nvSpPr>
          <p:cNvPr id="268" name="Google Shape;268;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connect-erasmus.eu</a:t>
            </a:r>
            <a:endParaRPr/>
          </a:p>
        </p:txBody>
      </p:sp>
    </p:spTree>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25732</TotalTime>
  <Words>2687</Words>
  <Application>Microsoft Office PowerPoint</Application>
  <PresentationFormat>Widescreen</PresentationFormat>
  <Paragraphs>282</Paragraphs>
  <Slides>40</Slides>
  <Notes>34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40</vt:i4>
      </vt:variant>
    </vt:vector>
  </HeadingPairs>
  <TitlesOfParts>
    <vt:vector size="48" baseType="lpstr">
      <vt:lpstr>Arial</vt:lpstr>
      <vt:lpstr>Calibri</vt:lpstr>
      <vt:lpstr>Open Sans</vt:lpstr>
      <vt:lpstr>Open Sans ExtraBold</vt:lpstr>
      <vt:lpstr>Open Sans ExtraBold</vt:lpstr>
      <vt:lpstr>Open Sans Light</vt:lpstr>
      <vt:lpstr>Wingdings</vt:lpstr>
      <vt:lpstr>„Office“ tema</vt:lpstr>
      <vt:lpstr>I cambiamenti che influiscono sul mondo del lavoro e modi in cui troviamo informazioni su di essi</vt:lpstr>
      <vt:lpstr>Presentazione standard di PowerPoint</vt:lpstr>
      <vt:lpstr>Presentazione standard di PowerPoint</vt:lpstr>
      <vt:lpstr>Gli sviluppi nel mondo del lavoro hanno attirato un'enorme attenzione negli ultimi anni...</vt:lpstr>
      <vt:lpstr>Presentazione standard di PowerPoint</vt:lpstr>
      <vt:lpstr>5 dimensioni di impatto delle tendenze nel mondo del lavoro</vt:lpstr>
      <vt:lpstr>Esaminiamo ora alcuni cambiamenti e il loro potenziale impatto sul numero e sulla qualità dei posti di lavoro...</vt:lpstr>
      <vt:lpstr>Presentazione standard di PowerPoint</vt:lpstr>
      <vt:lpstr>I progressi tecnologici consentono di automatizzare un numero crescente di attività...</vt:lpstr>
      <vt:lpstr>L'impatto dell'automazione sul mondo del lavoro nelle prime pagine</vt:lpstr>
      <vt:lpstr>Presentazione standard di PowerPoint</vt:lpstr>
      <vt:lpstr>The two volumes</vt:lpstr>
      <vt:lpstr>Presentazione standard di PowerPoint</vt:lpstr>
      <vt:lpstr>Ci aspettiamo perdite di posti di lavoro a causa del cambiamento tecnologico?</vt:lpstr>
      <vt:lpstr>Presentazione standard di PowerPoint</vt:lpstr>
      <vt:lpstr>https://ec.europa.eu/info/sites/info/files/green_paper_ageing_factsheet_en_2.pdf</vt:lpstr>
      <vt:lpstr>Presentazione standard di PowerPoint</vt:lpstr>
      <vt:lpstr>Potenziale impatto dei cambiamenti demografici sul numero e sulla qualità dei posti di lavoro</vt:lpstr>
      <vt:lpstr>Presentazione standard di PowerPoint</vt:lpstr>
      <vt:lpstr>Globalizzazione</vt:lpstr>
      <vt:lpstr>Potenziale impatto della globalizzazione sul numero e sulla qualità dei posti di lavoro</vt:lpstr>
      <vt:lpstr>Presentazione standard di PowerPoint</vt:lpstr>
      <vt:lpstr>Ci sono molti modi in cui il cambiamento climatico influenzerà il mondo del lavoro</vt:lpstr>
      <vt:lpstr>Potenziale impatto del cambiamento climatico sul numero e sulla qualità dei posti di lavoro</vt:lpstr>
      <vt:lpstr>Potenziale impatto del cambiamento climatico sul numero e sulla qualità dei posti di lavoro</vt:lpstr>
      <vt:lpstr>Potenziale impatto del cambiamento climatico sul numero e sulla qualità dei posti di lavoro</vt:lpstr>
      <vt:lpstr>Presentazione standard di PowerPoint</vt:lpstr>
      <vt:lpstr>Mondo del lavoro e COVID-19</vt:lpstr>
      <vt:lpstr>Il mondo del lavoro ha già subito importanti cambiamenti...</vt:lpstr>
      <vt:lpstr>C’è da tener presente che i cambiamenti nel mondo del lavoro sono correlati…</vt:lpstr>
      <vt:lpstr>Presentazione standard di PowerPoint</vt:lpstr>
      <vt:lpstr>Presentazione standard di PowerPoint</vt:lpstr>
      <vt:lpstr>Come valutare la qualità delle fonti di informazione sui cambiamenti nel mondo del lavoro?</vt:lpstr>
      <vt:lpstr>Presentazione standard di PowerPoint</vt:lpstr>
      <vt:lpstr>Quando si valutano le fonti sui cambiamenti nel mondo del lavoro si tiene conto...</vt:lpstr>
      <vt:lpstr> </vt:lpstr>
      <vt:lpstr>Se valutassimo questa fonte...</vt:lpstr>
      <vt:lpstr>Presentazione standard di PowerPoint</vt:lpstr>
      <vt:lpstr>Lavoro di gruppo</vt:lpstr>
      <vt:lpstr>Grazie per l’attenzione. Domande?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Zuanetti Alessandra</cp:lastModifiedBy>
  <cp:revision>160</cp:revision>
  <dcterms:created xsi:type="dcterms:W3CDTF">2020-01-27T22:45:30Z</dcterms:created>
  <dcterms:modified xsi:type="dcterms:W3CDTF">2022-08-28T16:32:28Z</dcterms:modified>
</cp:coreProperties>
</file>