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4" r:id="rId2"/>
    <p:sldId id="259" r:id="rId3"/>
    <p:sldId id="261" r:id="rId4"/>
    <p:sldId id="257" r:id="rId5"/>
  </p:sldIdLst>
  <p:sldSz cx="12192000" cy="6858000"/>
  <p:notesSz cx="6889750" cy="1002188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87755" autoAdjust="0"/>
  </p:normalViewPr>
  <p:slideViewPr>
    <p:cSldViewPr snapToGrid="0" showGuides="1">
      <p:cViewPr varScale="1">
        <p:scale>
          <a:sx n="115" d="100"/>
          <a:sy n="115" d="100"/>
        </p:scale>
        <p:origin x="2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109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No 4.1: Warming up for students; In session 3 selected intersections described in session 1 will be looked at in more detail with respect to HR context in SME. This is done in a more practical way by looking at the use of different methods of CGC, used in HR context of SME. 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Possible or typical chances are = 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Possible or typical challenges are =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Connections to </a:t>
            </a:r>
            <a:r>
              <a:rPr lang="en-US" altLang="de-DE" sz="12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finalised</a:t>
            </a: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session 2 are = Using </a:t>
            </a:r>
            <a:r>
              <a:rPr lang="en-US" altLang="de-DE" sz="1200" b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different methods </a:t>
            </a: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 CGC in HRM with respect to different target groups (apprentices, senior workers, low-skilled workers ethical groups (diversity management) like  workplace guidance </a:t>
            </a:r>
            <a:r>
              <a:rPr lang="en-US" altLang="de-DE" sz="1200" dirty="0">
                <a:highlight>
                  <a:srgbClr val="FFFF00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(and others …)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871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Learning Session 3: </a:t>
            </a:r>
            <a:r>
              <a:rPr lang="en-US" sz="2400" dirty="0">
                <a:solidFill>
                  <a:srgbClr val="FFFFFF"/>
                </a:solidFill>
              </a:rPr>
              <a:t>Using different methods of CGC and coaching in the HR context of SME (part 1)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Prof. Dr. Peter Weber, Prof. Dr. </a:t>
            </a:r>
            <a:r>
              <a:rPr lang="lt-LT" dirty="0" err="1">
                <a:solidFill>
                  <a:srgbClr val="FFFFFF"/>
                </a:solidFill>
              </a:rPr>
              <a:t>Bettina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Siecke</a:t>
            </a:r>
            <a:r>
              <a:rPr lang="lt-LT" dirty="0">
                <a:solidFill>
                  <a:srgbClr val="FFFFFF"/>
                </a:solidFill>
              </a:rPr>
              <a:t>, Dr. </a:t>
            </a:r>
            <a:r>
              <a:rPr lang="lt-LT" dirty="0" err="1">
                <a:solidFill>
                  <a:srgbClr val="FFFFFF"/>
                </a:solidFill>
              </a:rPr>
              <a:t>Matthias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Zick-Varul</a:t>
            </a:r>
            <a:endParaRPr lang="lt-LT" dirty="0">
              <a:solidFill>
                <a:srgbClr val="FFFFFF"/>
              </a:solidFill>
            </a:endParaRP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21" y="5796580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9773" y="6111762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72006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4577713" cy="684211"/>
          </a:xfrm>
        </p:spPr>
        <p:txBody>
          <a:bodyPr>
            <a:normAutofit fontScale="90000"/>
          </a:bodyPr>
          <a:lstStyle/>
          <a:p>
            <a:r>
              <a:rPr lang="de-DE" dirty="0"/>
              <a:t>Brainstorming</a:t>
            </a:r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5" y="2151197"/>
            <a:ext cx="4242752" cy="2837803"/>
          </a:xfrm>
        </p:spPr>
        <p:txBody>
          <a:bodyPr/>
          <a:lstStyle/>
          <a:p>
            <a:r>
              <a:rPr lang="it-IT" altLang="de-DE" sz="2400" b="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Which</a:t>
            </a:r>
            <a:r>
              <a:rPr lang="it-IT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concepts and </a:t>
            </a:r>
            <a:r>
              <a:rPr lang="it-IT" altLang="de-DE" sz="2400" b="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methods</a:t>
            </a:r>
            <a:r>
              <a:rPr lang="it-IT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of CGC </a:t>
            </a:r>
            <a:r>
              <a:rPr lang="it-IT" altLang="de-DE" sz="2400" b="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exist</a:t>
            </a:r>
            <a:r>
              <a:rPr lang="it-IT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in HR </a:t>
            </a:r>
            <a:r>
              <a:rPr lang="it-IT" altLang="de-DE" sz="2400" b="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context</a:t>
            </a:r>
            <a:r>
              <a:rPr lang="it-IT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of SME?</a:t>
            </a:r>
          </a:p>
          <a:p>
            <a:endParaRPr lang="it-IT" altLang="de-DE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it-IT" altLang="de-DE" sz="24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Which</a:t>
            </a:r>
            <a:r>
              <a:rPr lang="it-IT" altLang="de-D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chances and challenges </a:t>
            </a:r>
            <a:r>
              <a:rPr lang="it-IT" altLang="de-DE" sz="24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could</a:t>
            </a:r>
            <a:r>
              <a:rPr lang="it-IT" altLang="de-D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be </a:t>
            </a:r>
            <a:r>
              <a:rPr lang="it-IT" altLang="de-DE" sz="24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possible</a:t>
            </a:r>
            <a:r>
              <a:rPr lang="it-IT" altLang="de-D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or </a:t>
            </a:r>
            <a:r>
              <a:rPr lang="it-IT" altLang="de-DE" sz="24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typical</a:t>
            </a:r>
            <a:r>
              <a:rPr lang="it-IT" altLang="de-D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?</a:t>
            </a:r>
            <a:endParaRPr lang="it-IT" altLang="de-DE" sz="2400" b="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6" name="Textfeld 8">
            <a:extLst>
              <a:ext uri="{FF2B5EF4-FFF2-40B4-BE49-F238E27FC236}">
                <a16:creationId xmlns:a16="http://schemas.microsoft.com/office/drawing/2014/main" id="{F38A3251-5BAF-484F-9C43-D7A305CFA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711" y="2812969"/>
            <a:ext cx="617963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de-DE" sz="2400" b="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85" y="2316892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Learning aims</a:t>
            </a:r>
            <a:endParaRPr lang="lt-LT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536" y="3024451"/>
            <a:ext cx="10909390" cy="2441275"/>
          </a:xfrm>
        </p:spPr>
        <p:txBody>
          <a:bodyPr/>
          <a:lstStyle/>
          <a:p>
            <a:r>
              <a:rPr lang="de-DE" altLang="de-DE" sz="2400" dirty="0" err="1">
                <a:solidFill>
                  <a:schemeClr val="tx1"/>
                </a:solidFill>
              </a:rPr>
              <a:t>Students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</a:rPr>
              <a:t>can</a:t>
            </a:r>
            <a:endParaRPr lang="de-DE" altLang="de-DE" sz="2400" dirty="0">
              <a:solidFill>
                <a:schemeClr val="tx1"/>
              </a:solidFill>
            </a:endParaRPr>
          </a:p>
          <a:p>
            <a:endParaRPr lang="de-DE" altLang="de-DE" sz="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 err="1">
                <a:solidFill>
                  <a:schemeClr val="tx1"/>
                </a:solidFill>
              </a:rPr>
              <a:t>describe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</a:rPr>
              <a:t>approaches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</a:rPr>
              <a:t>methods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</a:rPr>
              <a:t>of</a:t>
            </a:r>
            <a:r>
              <a:rPr lang="de-DE" altLang="de-DE" sz="2400" dirty="0">
                <a:solidFill>
                  <a:schemeClr val="tx1"/>
                </a:solidFill>
              </a:rPr>
              <a:t> CGC and </a:t>
            </a:r>
            <a:r>
              <a:rPr lang="de-DE" altLang="de-DE" sz="2400" dirty="0" err="1">
                <a:solidFill>
                  <a:schemeClr val="tx1"/>
                </a:solidFill>
              </a:rPr>
              <a:t>coaching</a:t>
            </a:r>
            <a:r>
              <a:rPr lang="de-DE" altLang="de-DE" sz="2400" dirty="0">
                <a:solidFill>
                  <a:schemeClr val="tx1"/>
                </a:solidFill>
              </a:rPr>
              <a:t> in HR </a:t>
            </a:r>
            <a:r>
              <a:rPr lang="de-DE" altLang="de-DE" sz="2400" dirty="0" err="1">
                <a:solidFill>
                  <a:schemeClr val="tx1"/>
                </a:solidFill>
              </a:rPr>
              <a:t>context</a:t>
            </a:r>
            <a:r>
              <a:rPr lang="de-DE" altLang="de-DE" sz="2400" dirty="0">
                <a:solidFill>
                  <a:schemeClr val="tx1"/>
                </a:solidFill>
              </a:rPr>
              <a:t> in SME (additional </a:t>
            </a:r>
            <a:r>
              <a:rPr lang="de-DE" altLang="de-DE" sz="2400" dirty="0" err="1">
                <a:solidFill>
                  <a:schemeClr val="tx1"/>
                </a:solidFill>
              </a:rPr>
              <a:t>to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</a:rPr>
              <a:t>unit</a:t>
            </a:r>
            <a:r>
              <a:rPr lang="de-DE" altLang="de-DE" sz="2400" dirty="0">
                <a:solidFill>
                  <a:schemeClr val="tx1"/>
                </a:solidFill>
              </a:rPr>
              <a:t> 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 err="1">
                <a:solidFill>
                  <a:schemeClr val="tx1"/>
                </a:solidFill>
              </a:rPr>
              <a:t>explain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</a:rPr>
              <a:t>examples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</a:rPr>
              <a:t>of</a:t>
            </a:r>
            <a:r>
              <a:rPr lang="de-DE" altLang="de-DE" sz="2400" dirty="0">
                <a:solidFill>
                  <a:schemeClr val="tx1"/>
                </a:solidFill>
              </a:rPr>
              <a:t> (innovative) </a:t>
            </a:r>
            <a:r>
              <a:rPr lang="de-DE" altLang="de-DE" sz="2400" dirty="0" err="1">
                <a:solidFill>
                  <a:schemeClr val="tx1"/>
                </a:solidFill>
              </a:rPr>
              <a:t>practice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 err="1">
                <a:solidFill>
                  <a:schemeClr val="tx1"/>
                </a:solidFill>
              </a:rPr>
              <a:t>reflect</a:t>
            </a:r>
            <a:r>
              <a:rPr lang="de-DE" altLang="de-DE" sz="2400" dirty="0">
                <a:solidFill>
                  <a:schemeClr val="tx1"/>
                </a:solidFill>
              </a:rPr>
              <a:t> on </a:t>
            </a:r>
            <a:r>
              <a:rPr lang="de-DE" altLang="de-DE" sz="2400" dirty="0" err="1">
                <a:solidFill>
                  <a:schemeClr val="tx1"/>
                </a:solidFill>
              </a:rPr>
              <a:t>approaches</a:t>
            </a:r>
            <a:r>
              <a:rPr lang="de-DE" altLang="de-DE" sz="2400" dirty="0">
                <a:solidFill>
                  <a:schemeClr val="tx1"/>
                </a:solidFill>
              </a:rPr>
              <a:t> and </a:t>
            </a:r>
            <a:r>
              <a:rPr lang="de-DE" altLang="de-DE" sz="2400" dirty="0" err="1">
                <a:solidFill>
                  <a:schemeClr val="tx1"/>
                </a:solidFill>
              </a:rPr>
              <a:t>methods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</a:rPr>
              <a:t>of</a:t>
            </a:r>
            <a:r>
              <a:rPr lang="de-DE" altLang="de-DE" sz="2400" dirty="0">
                <a:solidFill>
                  <a:schemeClr val="tx1"/>
                </a:solidFill>
              </a:rPr>
              <a:t> CGC and </a:t>
            </a:r>
            <a:r>
              <a:rPr lang="de-DE" altLang="de-DE" sz="2400" dirty="0" err="1">
                <a:solidFill>
                  <a:schemeClr val="tx1"/>
                </a:solidFill>
              </a:rPr>
              <a:t>coaching</a:t>
            </a:r>
            <a:r>
              <a:rPr lang="de-DE" altLang="de-DE" sz="2400" dirty="0">
                <a:solidFill>
                  <a:schemeClr val="tx1"/>
                </a:solidFill>
              </a:rPr>
              <a:t> in HR </a:t>
            </a:r>
            <a:r>
              <a:rPr lang="de-DE" altLang="de-DE" sz="2400" dirty="0" err="1">
                <a:solidFill>
                  <a:schemeClr val="tx1"/>
                </a:solidFill>
              </a:rPr>
              <a:t>context</a:t>
            </a:r>
            <a:r>
              <a:rPr lang="de-DE" altLang="de-DE" sz="2400" dirty="0">
                <a:solidFill>
                  <a:schemeClr val="tx1"/>
                </a:solidFill>
              </a:rPr>
              <a:t> in SME in different </a:t>
            </a:r>
            <a:r>
              <a:rPr lang="de-DE" altLang="de-DE" sz="2400" dirty="0" err="1">
                <a:solidFill>
                  <a:schemeClr val="tx1"/>
                </a:solidFill>
              </a:rPr>
              <a:t>perspectives</a:t>
            </a:r>
            <a:endParaRPr lang="de-DE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2105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Content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1567" y="2084434"/>
            <a:ext cx="10188575" cy="3609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b="0" dirty="0">
                <a:solidFill>
                  <a:schemeClr val="tx1"/>
                </a:solidFill>
              </a:rPr>
              <a:t>Introduction</a:t>
            </a:r>
            <a:endParaRPr lang="de-DE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Overview on approaches and methods of CGC in HR context of SME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Group work and reflection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Closing thoughts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Homework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Resources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0</TotalTime>
  <Words>292</Words>
  <Application>Microsoft Office PowerPoint</Application>
  <PresentationFormat>Widescreen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Open Sans</vt:lpstr>
      <vt:lpstr>Open Sans Extrabold</vt:lpstr>
      <vt:lpstr>Open Sans Light</vt:lpstr>
      <vt:lpstr>Trebuchet MS</vt:lpstr>
      <vt:lpstr>„Office“ tema</vt:lpstr>
      <vt:lpstr>Unit 4</vt:lpstr>
      <vt:lpstr>Brainstorming</vt:lpstr>
      <vt:lpstr>Learning aims</vt:lpstr>
      <vt:lpstr>Content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Praktikantas</cp:lastModifiedBy>
  <cp:revision>231</cp:revision>
  <dcterms:created xsi:type="dcterms:W3CDTF">2020-01-27T22:45:30Z</dcterms:created>
  <dcterms:modified xsi:type="dcterms:W3CDTF">2022-03-04T11:16:46Z</dcterms:modified>
</cp:coreProperties>
</file>