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6" r:id="rId2"/>
    <p:sldId id="260" r:id="rId3"/>
    <p:sldId id="268" r:id="rId4"/>
    <p:sldId id="288" r:id="rId5"/>
    <p:sldId id="289" r:id="rId6"/>
    <p:sldId id="301" r:id="rId7"/>
    <p:sldId id="302" r:id="rId8"/>
  </p:sldIdLst>
  <p:sldSz cx="12192000" cy="6858000"/>
  <p:notesSz cx="6889750" cy="1002188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2" autoAdjust="0"/>
    <p:restoredTop sz="87755" autoAdjust="0"/>
  </p:normalViewPr>
  <p:slideViewPr>
    <p:cSldViewPr snapToGrid="0" showGuides="1">
      <p:cViewPr varScale="1">
        <p:scale>
          <a:sx n="115" d="100"/>
          <a:sy n="115" d="100"/>
        </p:scale>
        <p:origin x="2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2022-03-04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55600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dirty="0" err="1">
                <a:solidFill>
                  <a:schemeClr val="tx1"/>
                </a:solidFill>
              </a:rPr>
              <a:t>Mostly</a:t>
            </a:r>
            <a:r>
              <a:rPr lang="de-DE" altLang="de-DE" sz="3600" dirty="0">
                <a:solidFill>
                  <a:schemeClr val="tx1"/>
                </a:solidFill>
              </a:rPr>
              <a:t> different extern </a:t>
            </a:r>
            <a:r>
              <a:rPr lang="de-DE" altLang="de-DE" sz="3600" dirty="0" err="1">
                <a:solidFill>
                  <a:schemeClr val="tx1"/>
                </a:solidFill>
              </a:rPr>
              <a:t>providers</a:t>
            </a:r>
            <a:r>
              <a:rPr lang="de-DE" altLang="de-DE" sz="3600" dirty="0">
                <a:solidFill>
                  <a:schemeClr val="tx1"/>
                </a:solidFill>
              </a:rPr>
              <a:t>  </a:t>
            </a:r>
            <a:r>
              <a:rPr lang="de-DE" altLang="de-DE" sz="3600" dirty="0" err="1">
                <a:solidFill>
                  <a:schemeClr val="tx1"/>
                </a:solidFill>
              </a:rPr>
              <a:t>are</a:t>
            </a:r>
            <a:r>
              <a:rPr lang="de-DE" altLang="de-DE" sz="3600" dirty="0">
                <a:solidFill>
                  <a:schemeClr val="tx1"/>
                </a:solidFill>
              </a:rPr>
              <a:t> </a:t>
            </a:r>
            <a:r>
              <a:rPr lang="de-DE" altLang="de-DE" sz="3600" dirty="0" err="1">
                <a:solidFill>
                  <a:schemeClr val="tx1"/>
                </a:solidFill>
              </a:rPr>
              <a:t>working</a:t>
            </a:r>
            <a:r>
              <a:rPr lang="de-DE" altLang="de-DE" sz="3600" dirty="0">
                <a:solidFill>
                  <a:schemeClr val="tx1"/>
                </a:solidFill>
              </a:rPr>
              <a:t> in </a:t>
            </a:r>
            <a:r>
              <a:rPr lang="de-DE" altLang="de-DE" sz="3600" dirty="0" err="1">
                <a:solidFill>
                  <a:schemeClr val="tx1"/>
                </a:solidFill>
              </a:rPr>
              <a:t>this</a:t>
            </a:r>
            <a:r>
              <a:rPr lang="de-DE" altLang="de-DE" sz="3600" dirty="0">
                <a:solidFill>
                  <a:schemeClr val="tx1"/>
                </a:solidFill>
              </a:rPr>
              <a:t> </a:t>
            </a:r>
            <a:r>
              <a:rPr lang="de-DE" altLang="de-DE" sz="3600" dirty="0" err="1">
                <a:solidFill>
                  <a:schemeClr val="tx1"/>
                </a:solidFill>
              </a:rPr>
              <a:t>field</a:t>
            </a:r>
            <a:r>
              <a:rPr lang="de-DE" altLang="de-DE" sz="3600" dirty="0">
                <a:solidFill>
                  <a:schemeClr val="tx1"/>
                </a:solidFill>
              </a:rPr>
              <a:t> = </a:t>
            </a:r>
            <a:r>
              <a:rPr lang="en-US" altLang="de-DE" sz="1900" dirty="0"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seems to be a result of IO2 in Germany as well (see examples from Matthias!)</a:t>
            </a:r>
          </a:p>
          <a:p>
            <a:endParaRPr lang="en-US" altLang="de-DE" sz="1900" dirty="0"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de-DE" sz="1900" dirty="0"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4.1 Overview on concepts and methods of CGC in HR context of SME </a:t>
            </a:r>
          </a:p>
          <a:p>
            <a:endParaRPr lang="en-US" altLang="de-DE" sz="1900" dirty="0"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Lack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of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research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work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desideratum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) =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Rarely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research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work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;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findings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not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well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altLang="de-DE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structured</a:t>
            </a:r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endParaRPr lang="de-DE" altLang="de-DE" dirty="0"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de-DE" altLang="de-DE" dirty="0"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(hier noch aus IO 1 und 2 recherchieren!</a:t>
            </a:r>
          </a:p>
          <a:p>
            <a:endParaRPr lang="de-DE" altLang="de-DE" dirty="0"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de-DE" altLang="de-DE" dirty="0"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e-DE" altLang="de-DE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Und weitere Infos auf Folie (Ergebnisse aus IO1 (plus eigene Recherchen) und IO2 werden referiert! Was macht hier Monika aus Österreich?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5039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Still not </a:t>
            </a:r>
            <a:r>
              <a:rPr lang="de-DE" dirty="0" err="1"/>
              <a:t>ready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missing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description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different </a:t>
            </a:r>
            <a:r>
              <a:rPr lang="de-DE" dirty="0" err="1"/>
              <a:t>providers</a:t>
            </a:r>
            <a:r>
              <a:rPr lang="de-DE" dirty="0"/>
              <a:t> and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approaches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lecturer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49276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Still not </a:t>
            </a:r>
            <a:r>
              <a:rPr lang="de-DE" dirty="0" err="1"/>
              <a:t>ready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missing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description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different </a:t>
            </a:r>
            <a:r>
              <a:rPr lang="de-DE" dirty="0" err="1"/>
              <a:t>providers</a:t>
            </a:r>
            <a:r>
              <a:rPr lang="de-DE" dirty="0"/>
              <a:t> and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approaches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lecturer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759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37733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3251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4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Learning Session 3: </a:t>
            </a:r>
            <a:r>
              <a:rPr lang="en-US" sz="2400" dirty="0">
                <a:solidFill>
                  <a:srgbClr val="FFFFFF"/>
                </a:solidFill>
              </a:rPr>
              <a:t>Using different methods of CGC and coaching in the HR context of SME (part 2)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Prof. Dr. Peter Weber, Prof. Dr. </a:t>
            </a:r>
            <a:r>
              <a:rPr lang="lt-LT" dirty="0" err="1">
                <a:solidFill>
                  <a:srgbClr val="FFFFFF"/>
                </a:solidFill>
              </a:rPr>
              <a:t>Bettina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Siecke</a:t>
            </a:r>
            <a:r>
              <a:rPr lang="lt-LT" dirty="0">
                <a:solidFill>
                  <a:srgbClr val="FFFFFF"/>
                </a:solidFill>
              </a:rPr>
              <a:t>, Dr. </a:t>
            </a:r>
            <a:r>
              <a:rPr lang="lt-LT" dirty="0" err="1">
                <a:solidFill>
                  <a:srgbClr val="FFFFFF"/>
                </a:solidFill>
              </a:rPr>
              <a:t>Matthias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Zick-Varul</a:t>
            </a:r>
            <a:endParaRPr lang="lt-LT" dirty="0">
              <a:solidFill>
                <a:srgbClr val="FFFFFF"/>
              </a:solidFill>
            </a:endParaRPr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21" y="5796580"/>
            <a:ext cx="896520" cy="3151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39773" y="6111762"/>
            <a:ext cx="358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800" dirty="0"/>
              <a:t>This license lets you (or other party) share, remix, transform, and build upon this material non-commercially, as long as you credit the Connect! project partners and license your new creations under identical terms.</a:t>
            </a:r>
            <a:endParaRPr lang="lt-LT" sz="800" dirty="0"/>
          </a:p>
        </p:txBody>
      </p:sp>
    </p:spTree>
    <p:extLst>
      <p:ext uri="{BB962C8B-B14F-4D97-AF65-F5344CB8AC3E}">
        <p14:creationId xmlns:p14="http://schemas.microsoft.com/office/powerpoint/2010/main" val="193683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1. Introduction</a:t>
            </a:r>
            <a:endParaRPr lang="lt-LT" b="1" dirty="0"/>
          </a:p>
        </p:txBody>
      </p:sp>
      <p:sp>
        <p:nvSpPr>
          <p:cNvPr id="7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58692" y="1960853"/>
            <a:ext cx="8059628" cy="3594306"/>
          </a:xfrm>
        </p:spPr>
        <p:txBody>
          <a:bodyPr>
            <a:normAutofit lnSpcReduction="10000"/>
          </a:bodyPr>
          <a:lstStyle/>
          <a:p>
            <a:pPr lvl="0"/>
            <a:r>
              <a:rPr lang="de-DE" altLang="de-DE" dirty="0">
                <a:solidFill>
                  <a:schemeClr val="tx1"/>
                </a:solidFill>
              </a:rPr>
              <a:t>CGC in HR </a:t>
            </a:r>
            <a:r>
              <a:rPr lang="de-DE" altLang="de-DE" dirty="0" err="1">
                <a:solidFill>
                  <a:schemeClr val="tx1"/>
                </a:solidFill>
              </a:rPr>
              <a:t>context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of</a:t>
            </a:r>
            <a:r>
              <a:rPr lang="de-DE" altLang="de-DE" dirty="0">
                <a:solidFill>
                  <a:schemeClr val="tx1"/>
                </a:solidFill>
              </a:rPr>
              <a:t> SME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chemeClr val="tx1"/>
                </a:solidFill>
              </a:rPr>
              <a:t>Different </a:t>
            </a:r>
            <a:r>
              <a:rPr lang="de-DE" altLang="de-DE" sz="2000" dirty="0" err="1">
                <a:solidFill>
                  <a:schemeClr val="tx1"/>
                </a:solidFill>
              </a:rPr>
              <a:t>approaches</a:t>
            </a:r>
            <a:r>
              <a:rPr lang="de-DE" altLang="de-DE" sz="2000" dirty="0">
                <a:solidFill>
                  <a:schemeClr val="tx1"/>
                </a:solidFill>
              </a:rPr>
              <a:t> /</a:t>
            </a:r>
            <a:r>
              <a:rPr lang="de-DE" altLang="de-DE" sz="2000" dirty="0" err="1">
                <a:solidFill>
                  <a:schemeClr val="tx1"/>
                </a:solidFill>
              </a:rPr>
              <a:t>methods</a:t>
            </a:r>
            <a:r>
              <a:rPr lang="de-DE" altLang="de-DE" sz="2000" dirty="0">
                <a:solidFill>
                  <a:schemeClr val="tx1"/>
                </a:solidFill>
              </a:rPr>
              <a:t> </a:t>
            </a:r>
            <a:r>
              <a:rPr lang="de-DE" altLang="de-DE" sz="2000" dirty="0" err="1">
                <a:solidFill>
                  <a:schemeClr val="tx1"/>
                </a:solidFill>
              </a:rPr>
              <a:t>exist</a:t>
            </a:r>
            <a:endParaRPr lang="de-DE" altLang="de-DE" sz="2000" dirty="0">
              <a:solidFill>
                <a:schemeClr val="tx1"/>
              </a:solidFill>
            </a:endParaRPr>
          </a:p>
          <a:p>
            <a:r>
              <a:rPr lang="de-DE" altLang="de-DE" dirty="0">
                <a:solidFill>
                  <a:schemeClr val="tx1"/>
                </a:solidFill>
              </a:rPr>
              <a:t>Lack </a:t>
            </a:r>
            <a:r>
              <a:rPr lang="de-DE" altLang="de-DE" dirty="0" err="1">
                <a:solidFill>
                  <a:schemeClr val="tx1"/>
                </a:solidFill>
              </a:rPr>
              <a:t>of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research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work</a:t>
            </a:r>
            <a:r>
              <a:rPr lang="de-DE" altLang="de-DE" dirty="0">
                <a:solidFill>
                  <a:schemeClr val="tx1"/>
                </a:solidFill>
              </a:rPr>
              <a:t> (</a:t>
            </a:r>
            <a:r>
              <a:rPr lang="de-DE" altLang="de-DE" dirty="0" err="1">
                <a:solidFill>
                  <a:schemeClr val="tx1"/>
                </a:solidFill>
              </a:rPr>
              <a:t>desideratum</a:t>
            </a:r>
            <a:r>
              <a:rPr lang="de-DE" altLang="de-DE" dirty="0">
                <a:solidFill>
                  <a:schemeClr val="tx1"/>
                </a:solidFill>
              </a:rPr>
              <a:t>)</a:t>
            </a:r>
          </a:p>
          <a:p>
            <a:endParaRPr lang="de-DE" altLang="de-DE" dirty="0">
              <a:solidFill>
                <a:schemeClr val="tx1"/>
              </a:solidFill>
            </a:endParaRPr>
          </a:p>
          <a:p>
            <a:r>
              <a:rPr lang="de-DE" altLang="de-DE" dirty="0" err="1">
                <a:solidFill>
                  <a:schemeClr val="tx1"/>
                </a:solidFill>
              </a:rPr>
              <a:t>Mostly</a:t>
            </a:r>
            <a:r>
              <a:rPr lang="de-DE" altLang="de-DE" dirty="0">
                <a:solidFill>
                  <a:schemeClr val="tx1"/>
                </a:solidFill>
              </a:rPr>
              <a:t> different extern </a:t>
            </a:r>
            <a:r>
              <a:rPr lang="de-DE" altLang="de-DE" dirty="0" err="1">
                <a:solidFill>
                  <a:schemeClr val="tx1"/>
                </a:solidFill>
              </a:rPr>
              <a:t>providers</a:t>
            </a:r>
            <a:r>
              <a:rPr lang="de-DE" altLang="de-DE" dirty="0">
                <a:solidFill>
                  <a:schemeClr val="tx1"/>
                </a:solidFill>
              </a:rPr>
              <a:t>  </a:t>
            </a:r>
            <a:r>
              <a:rPr lang="de-DE" altLang="de-DE" dirty="0" err="1">
                <a:solidFill>
                  <a:schemeClr val="tx1"/>
                </a:solidFill>
              </a:rPr>
              <a:t>are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working</a:t>
            </a:r>
            <a:r>
              <a:rPr lang="de-DE" altLang="de-DE" dirty="0">
                <a:solidFill>
                  <a:schemeClr val="tx1"/>
                </a:solidFill>
              </a:rPr>
              <a:t> in </a:t>
            </a:r>
            <a:r>
              <a:rPr lang="de-DE" altLang="de-DE" dirty="0" err="1">
                <a:solidFill>
                  <a:schemeClr val="tx1"/>
                </a:solidFill>
              </a:rPr>
              <a:t>this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field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</a:p>
          <a:p>
            <a:r>
              <a:rPr lang="de-DE" altLang="de-DE" dirty="0">
                <a:solidFill>
                  <a:schemeClr val="tx1"/>
                </a:solidFill>
              </a:rPr>
              <a:t>Very </a:t>
            </a:r>
            <a:r>
              <a:rPr lang="de-DE" altLang="de-DE" dirty="0" err="1">
                <a:solidFill>
                  <a:schemeClr val="tx1"/>
                </a:solidFill>
              </a:rPr>
              <a:t>less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is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known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about</a:t>
            </a:r>
            <a:r>
              <a:rPr lang="de-DE" altLang="de-DE" dirty="0">
                <a:solidFill>
                  <a:schemeClr val="tx1"/>
                </a:solidFill>
              </a:rPr>
              <a:t> inhouse CGC in HR </a:t>
            </a:r>
            <a:r>
              <a:rPr lang="de-DE" altLang="de-DE" dirty="0" err="1">
                <a:solidFill>
                  <a:schemeClr val="tx1"/>
                </a:solidFill>
              </a:rPr>
              <a:t>context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of</a:t>
            </a:r>
            <a:r>
              <a:rPr lang="de-DE" altLang="de-DE" dirty="0">
                <a:solidFill>
                  <a:schemeClr val="tx1"/>
                </a:solidFill>
              </a:rPr>
              <a:t> SME</a:t>
            </a:r>
          </a:p>
          <a:p>
            <a:endParaRPr lang="de-DE" altLang="de-DE" sz="2000" dirty="0">
              <a:solidFill>
                <a:schemeClr val="tx1"/>
              </a:solidFill>
            </a:endParaRPr>
          </a:p>
          <a:p>
            <a:r>
              <a:rPr lang="de-DE" altLang="de-DE" sz="2000" dirty="0" err="1">
                <a:solidFill>
                  <a:schemeClr val="tx1"/>
                </a:solidFill>
              </a:rPr>
              <a:t>Theoretical</a:t>
            </a:r>
            <a:r>
              <a:rPr lang="de-DE" altLang="de-DE" sz="2000" dirty="0">
                <a:solidFill>
                  <a:schemeClr val="tx1"/>
                </a:solidFill>
              </a:rPr>
              <a:t> </a:t>
            </a:r>
            <a:r>
              <a:rPr lang="de-DE" altLang="de-DE" sz="2000" dirty="0" err="1">
                <a:solidFill>
                  <a:schemeClr val="tx1"/>
                </a:solidFill>
              </a:rPr>
              <a:t>results</a:t>
            </a:r>
            <a:r>
              <a:rPr lang="de-DE" altLang="de-DE" sz="2000" dirty="0">
                <a:solidFill>
                  <a:schemeClr val="tx1"/>
                </a:solidFill>
              </a:rPr>
              <a:t> </a:t>
            </a:r>
            <a:r>
              <a:rPr lang="de-DE" altLang="de-DE" sz="2000" dirty="0" err="1">
                <a:solidFill>
                  <a:schemeClr val="tx1"/>
                </a:solidFill>
              </a:rPr>
              <a:t>from</a:t>
            </a:r>
            <a:r>
              <a:rPr lang="de-DE" altLang="de-DE" sz="2000" dirty="0">
                <a:solidFill>
                  <a:schemeClr val="tx1"/>
                </a:solidFill>
              </a:rPr>
              <a:t> </a:t>
            </a:r>
            <a:r>
              <a:rPr lang="de-DE" altLang="de-DE" sz="2000" dirty="0" err="1">
                <a:solidFill>
                  <a:schemeClr val="tx1"/>
                </a:solidFill>
              </a:rPr>
              <a:t>project</a:t>
            </a:r>
            <a:r>
              <a:rPr lang="de-DE" altLang="de-DE" sz="2000" dirty="0">
                <a:solidFill>
                  <a:schemeClr val="tx1"/>
                </a:solidFill>
              </a:rPr>
              <a:t> </a:t>
            </a:r>
            <a:r>
              <a:rPr lang="de-DE" altLang="de-DE" sz="2000" dirty="0" err="1">
                <a:solidFill>
                  <a:schemeClr val="tx1"/>
                </a:solidFill>
              </a:rPr>
              <a:t>work</a:t>
            </a:r>
            <a:r>
              <a:rPr lang="de-DE" altLang="de-DE" sz="2000" dirty="0">
                <a:solidFill>
                  <a:schemeClr val="tx1"/>
                </a:solidFill>
              </a:rPr>
              <a:t> (IO1) </a:t>
            </a: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 err="1">
                <a:solidFill>
                  <a:schemeClr val="tx1"/>
                </a:solidFill>
              </a:rPr>
              <a:t>Empirical</a:t>
            </a:r>
            <a:r>
              <a:rPr lang="de-DE" altLang="de-DE" sz="2000" dirty="0">
                <a:solidFill>
                  <a:schemeClr val="tx1"/>
                </a:solidFill>
              </a:rPr>
              <a:t> </a:t>
            </a:r>
            <a:r>
              <a:rPr lang="de-DE" altLang="de-DE" sz="2000" dirty="0" err="1">
                <a:solidFill>
                  <a:schemeClr val="tx1"/>
                </a:solidFill>
              </a:rPr>
              <a:t>results</a:t>
            </a:r>
            <a:r>
              <a:rPr lang="de-DE" altLang="de-DE" sz="2000" dirty="0">
                <a:solidFill>
                  <a:schemeClr val="tx1"/>
                </a:solidFill>
              </a:rPr>
              <a:t> </a:t>
            </a:r>
            <a:r>
              <a:rPr lang="de-DE" altLang="de-DE" sz="2000" dirty="0" err="1">
                <a:solidFill>
                  <a:schemeClr val="tx1"/>
                </a:solidFill>
              </a:rPr>
              <a:t>from</a:t>
            </a:r>
            <a:r>
              <a:rPr lang="de-DE" altLang="de-DE" sz="2000" dirty="0">
                <a:solidFill>
                  <a:schemeClr val="tx1"/>
                </a:solidFill>
              </a:rPr>
              <a:t> </a:t>
            </a:r>
            <a:r>
              <a:rPr lang="de-DE" altLang="de-DE" sz="2000" dirty="0" err="1">
                <a:solidFill>
                  <a:schemeClr val="tx1"/>
                </a:solidFill>
              </a:rPr>
              <a:t>project</a:t>
            </a:r>
            <a:r>
              <a:rPr lang="de-DE" altLang="de-DE" sz="2000" dirty="0">
                <a:solidFill>
                  <a:schemeClr val="tx1"/>
                </a:solidFill>
              </a:rPr>
              <a:t> </a:t>
            </a:r>
            <a:r>
              <a:rPr lang="de-DE" altLang="de-DE" sz="2000" dirty="0" err="1">
                <a:solidFill>
                  <a:schemeClr val="tx1"/>
                </a:solidFill>
              </a:rPr>
              <a:t>work</a:t>
            </a:r>
            <a:r>
              <a:rPr lang="de-DE" altLang="de-DE" sz="2000" dirty="0">
                <a:solidFill>
                  <a:schemeClr val="tx1"/>
                </a:solidFill>
              </a:rPr>
              <a:t> (IO2)</a:t>
            </a:r>
            <a:endParaRPr lang="de-DE" altLang="de-DE" sz="1600" dirty="0">
              <a:solidFill>
                <a:schemeClr val="tx1"/>
              </a:solidFill>
            </a:endParaRPr>
          </a:p>
          <a:p>
            <a:endParaRPr lang="de-DE" altLang="de-DE" dirty="0"/>
          </a:p>
          <a:p>
            <a:endParaRPr lang="de-DE" altLang="de-DE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211641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 fontScale="90000"/>
          </a:bodyPr>
          <a:lstStyle/>
          <a:p>
            <a:r>
              <a:rPr lang="en-US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2. Overview on approaches and methods</a:t>
            </a:r>
            <a:r>
              <a:rPr lang="en-US" altLang="de-DE" sz="4000" b="1" i="1" dirty="0">
                <a:solidFill>
                  <a:srgbClr val="FF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of CGC in HR context of SME </a:t>
            </a:r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76E0B661-F9C0-40FF-883C-256805DC0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4789" y="2390452"/>
            <a:ext cx="7065109" cy="3236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/>
              <a:t>Public </a:t>
            </a:r>
            <a:r>
              <a:rPr lang="de-DE" altLang="de-DE" sz="2000" dirty="0" err="1"/>
              <a:t>employment</a:t>
            </a:r>
            <a:r>
              <a:rPr lang="de-DE" altLang="de-DE" sz="2000" dirty="0"/>
              <a:t> </a:t>
            </a:r>
            <a:r>
              <a:rPr lang="de-DE" altLang="de-DE" sz="2000" dirty="0" err="1"/>
              <a:t>service</a:t>
            </a:r>
            <a:r>
              <a:rPr lang="de-DE" altLang="de-DE" sz="2000" dirty="0"/>
              <a:t> (PES) in Germany</a:t>
            </a: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/>
              <a:t>Chambers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industry</a:t>
            </a:r>
            <a:r>
              <a:rPr lang="de-DE" altLang="de-DE" sz="2000" dirty="0"/>
              <a:t> and </a:t>
            </a:r>
            <a:r>
              <a:rPr lang="de-DE" altLang="de-DE" sz="2000" dirty="0" err="1"/>
              <a:t>commerce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respectively</a:t>
            </a:r>
            <a:r>
              <a:rPr lang="de-DE" altLang="de-DE" sz="2000" dirty="0"/>
              <a:t> </a:t>
            </a:r>
            <a:r>
              <a:rPr lang="de-DE" altLang="de-DE" sz="2000" dirty="0" err="1"/>
              <a:t>handicrafts</a:t>
            </a:r>
            <a:r>
              <a:rPr lang="de-DE" altLang="de-DE" sz="2000" dirty="0"/>
              <a:t> in Germany</a:t>
            </a: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/>
              <a:t>Assoziation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companies</a:t>
            </a:r>
            <a:r>
              <a:rPr lang="de-DE" altLang="de-DE" sz="2000" dirty="0"/>
              <a:t> an </a:t>
            </a:r>
            <a:r>
              <a:rPr lang="de-DE" altLang="de-DE" sz="2000" dirty="0" err="1"/>
              <a:t>industrial</a:t>
            </a:r>
            <a:r>
              <a:rPr lang="de-DE" altLang="de-DE" sz="2000" dirty="0"/>
              <a:t> </a:t>
            </a:r>
            <a:r>
              <a:rPr lang="de-DE" altLang="de-DE" sz="2000" dirty="0" err="1"/>
              <a:t>sectors</a:t>
            </a:r>
            <a:r>
              <a:rPr lang="de-DE" altLang="de-DE" sz="2000" dirty="0"/>
              <a:t>/ </a:t>
            </a:r>
            <a:r>
              <a:rPr lang="de-DE" altLang="de-DE" sz="2000" dirty="0" err="1"/>
              <a:t>lines</a:t>
            </a:r>
            <a:r>
              <a:rPr lang="de-DE" altLang="de-DE" sz="2000" dirty="0"/>
              <a:t> in Germany</a:t>
            </a: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 err="1"/>
              <a:t>Others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providers</a:t>
            </a:r>
            <a:r>
              <a:rPr lang="de-DE" altLang="de-DE" sz="2000" dirty="0"/>
              <a:t> (</a:t>
            </a:r>
            <a:r>
              <a:rPr lang="de-DE" altLang="de-DE" sz="2000" dirty="0" err="1"/>
              <a:t>management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consultants</a:t>
            </a:r>
            <a:r>
              <a:rPr lang="de-DE" altLang="de-DE" sz="2000" dirty="0"/>
              <a:t>, EU </a:t>
            </a:r>
            <a:r>
              <a:rPr lang="de-DE" altLang="de-DE" sz="2000" dirty="0" err="1"/>
              <a:t>supported</a:t>
            </a:r>
            <a:r>
              <a:rPr lang="de-DE" altLang="de-DE" sz="2000" dirty="0"/>
              <a:t> </a:t>
            </a:r>
            <a:r>
              <a:rPr lang="de-DE" altLang="de-DE" sz="2000" dirty="0" err="1"/>
              <a:t>projects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providers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abroad</a:t>
            </a:r>
            <a:r>
              <a:rPr lang="de-DE" altLang="de-DE" sz="2000" dirty="0"/>
              <a:t>)</a:t>
            </a:r>
          </a:p>
        </p:txBody>
      </p:sp>
      <p:sp>
        <p:nvSpPr>
          <p:cNvPr id="10" name="Textfeld 1">
            <a:extLst>
              <a:ext uri="{FF2B5EF4-FFF2-40B4-BE49-F238E27FC236}">
                <a16:creationId xmlns:a16="http://schemas.microsoft.com/office/drawing/2014/main" id="{02BFC120-D490-4528-96F8-A771D044B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944" y="1810201"/>
            <a:ext cx="106647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i="1" dirty="0"/>
              <a:t>Possible extern </a:t>
            </a:r>
            <a:r>
              <a:rPr lang="de-DE" altLang="de-DE" sz="2400" b="1" i="1" dirty="0" err="1"/>
              <a:t>providers</a:t>
            </a:r>
            <a:r>
              <a:rPr lang="de-DE" altLang="de-DE" sz="2400" b="1" i="1" dirty="0"/>
              <a:t> </a:t>
            </a:r>
            <a:r>
              <a:rPr lang="de-DE" altLang="de-DE" sz="2400" b="1" i="1" dirty="0" err="1"/>
              <a:t>of</a:t>
            </a:r>
            <a:r>
              <a:rPr lang="de-DE" altLang="de-DE" sz="2400" b="1" i="1" dirty="0"/>
              <a:t> CGC in HR </a:t>
            </a:r>
            <a:r>
              <a:rPr lang="de-DE" altLang="de-DE" sz="2400" b="1" i="1" dirty="0" err="1"/>
              <a:t>context</a:t>
            </a:r>
            <a:r>
              <a:rPr lang="de-DE" altLang="de-DE" sz="2400" b="1" i="1" dirty="0"/>
              <a:t> </a:t>
            </a:r>
            <a:r>
              <a:rPr lang="de-DE" altLang="de-DE" sz="2400" b="1" i="1" dirty="0" err="1"/>
              <a:t>of</a:t>
            </a:r>
            <a:r>
              <a:rPr lang="de-DE" altLang="de-DE" sz="2400" b="1" i="1" dirty="0"/>
              <a:t> SME </a:t>
            </a:r>
          </a:p>
        </p:txBody>
      </p:sp>
    </p:spTree>
    <p:extLst>
      <p:ext uri="{BB962C8B-B14F-4D97-AF65-F5344CB8AC3E}">
        <p14:creationId xmlns:p14="http://schemas.microsoft.com/office/powerpoint/2010/main" val="203313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 fontScale="90000"/>
          </a:bodyPr>
          <a:lstStyle/>
          <a:p>
            <a:r>
              <a:rPr lang="en-US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Examples of extern providers and approaches </a:t>
            </a:r>
            <a:endParaRPr lang="lt-LT" sz="2200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3A7C8383-1F6B-408D-8816-D614F1A46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1013" y="1890685"/>
            <a:ext cx="9733780" cy="287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/>
              <a:t>Public </a:t>
            </a:r>
            <a:r>
              <a:rPr lang="de-DE" altLang="de-DE" sz="2000" b="1" i="1" dirty="0" err="1"/>
              <a:t>Employment</a:t>
            </a:r>
            <a:r>
              <a:rPr lang="de-DE" altLang="de-DE" sz="2000" b="1" i="1" dirty="0"/>
              <a:t> Service </a:t>
            </a:r>
            <a:r>
              <a:rPr lang="de-DE" altLang="de-DE" sz="2000" dirty="0" err="1"/>
              <a:t>offers</a:t>
            </a:r>
            <a:r>
              <a:rPr lang="de-DE" altLang="de-DE" sz="2000" dirty="0"/>
              <a:t> „</a:t>
            </a:r>
            <a:r>
              <a:rPr lang="de-DE" altLang="de-DE" sz="2000" dirty="0" err="1"/>
              <a:t>employer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counselling</a:t>
            </a:r>
            <a:r>
              <a:rPr lang="de-DE" altLang="de-DE" sz="2000" dirty="0"/>
              <a:t>“ </a:t>
            </a:r>
          </a:p>
          <a:p>
            <a:pPr lvl="1"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 err="1"/>
              <a:t>approaches</a:t>
            </a:r>
            <a:r>
              <a:rPr lang="de-DE" altLang="de-DE" sz="2000" dirty="0"/>
              <a:t> like „</a:t>
            </a:r>
            <a:r>
              <a:rPr lang="de-DE" altLang="de-DE" sz="2000" dirty="0" err="1"/>
              <a:t>labour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market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conselling</a:t>
            </a:r>
            <a:r>
              <a:rPr lang="de-DE" altLang="de-DE" sz="2000" dirty="0"/>
              <a:t>“ and „</a:t>
            </a:r>
            <a:r>
              <a:rPr lang="de-DE" altLang="de-DE" sz="2000" dirty="0" err="1"/>
              <a:t>qualification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counselling</a:t>
            </a:r>
            <a:r>
              <a:rPr lang="de-DE" altLang="de-DE" sz="2000" dirty="0"/>
              <a:t>“ </a:t>
            </a: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dirty="0"/>
              <a:t>Chambers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industry</a:t>
            </a:r>
            <a:r>
              <a:rPr lang="de-DE" altLang="de-DE" sz="2000" dirty="0"/>
              <a:t> and </a:t>
            </a:r>
            <a:r>
              <a:rPr lang="de-DE" altLang="de-DE" sz="2000" dirty="0" err="1"/>
              <a:t>commerce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respectivly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chambers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handicrafts</a:t>
            </a:r>
            <a:r>
              <a:rPr lang="de-DE" altLang="de-DE" sz="2000" dirty="0"/>
              <a:t> in Germany</a:t>
            </a:r>
          </a:p>
          <a:p>
            <a:pPr lvl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/>
              <a:t>Many different </a:t>
            </a:r>
            <a:r>
              <a:rPr lang="de-DE" altLang="de-DE" sz="2000" dirty="0" err="1"/>
              <a:t>offers</a:t>
            </a:r>
            <a:r>
              <a:rPr lang="de-DE" altLang="de-DE" sz="2000" dirty="0"/>
              <a:t> (VET, </a:t>
            </a:r>
            <a:r>
              <a:rPr lang="de-DE" altLang="de-DE" sz="2000" dirty="0" err="1"/>
              <a:t>further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education</a:t>
            </a:r>
            <a:r>
              <a:rPr lang="de-DE" altLang="de-DE" sz="2000" dirty="0"/>
              <a:t> and </a:t>
            </a:r>
            <a:r>
              <a:rPr lang="de-DE" altLang="de-DE" sz="2000" dirty="0" err="1"/>
              <a:t>training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qualification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pathways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recognition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competences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qualification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trainers</a:t>
            </a:r>
            <a:r>
              <a:rPr lang="de-DE" altLang="de-DE" sz="2000" dirty="0"/>
              <a:t> etc.) </a:t>
            </a:r>
          </a:p>
        </p:txBody>
      </p:sp>
    </p:spTree>
    <p:extLst>
      <p:ext uri="{BB962C8B-B14F-4D97-AF65-F5344CB8AC3E}">
        <p14:creationId xmlns:p14="http://schemas.microsoft.com/office/powerpoint/2010/main" val="284169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 fontScale="90000"/>
          </a:bodyPr>
          <a:lstStyle/>
          <a:p>
            <a:r>
              <a:rPr lang="en-US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Examples of extern providers and approaches</a:t>
            </a:r>
            <a:endParaRPr lang="lt-LT" sz="2200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2FB57FD2-B232-41F2-A8B7-2A9AB4141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493" y="1881121"/>
            <a:ext cx="9675670" cy="3406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 err="1"/>
              <a:t>Associations</a:t>
            </a:r>
            <a:r>
              <a:rPr lang="de-DE" altLang="de-DE" sz="2000" b="1" i="1" dirty="0"/>
              <a:t> </a:t>
            </a:r>
            <a:r>
              <a:rPr lang="de-DE" altLang="de-DE" sz="2000" b="1" i="1" dirty="0" err="1"/>
              <a:t>of</a:t>
            </a:r>
            <a:r>
              <a:rPr lang="de-DE" altLang="de-DE" sz="2000" b="1" i="1" dirty="0"/>
              <a:t> </a:t>
            </a:r>
            <a:r>
              <a:rPr lang="de-DE" altLang="de-DE" sz="2000" b="1" i="1" dirty="0" err="1"/>
              <a:t>companies</a:t>
            </a:r>
            <a:r>
              <a:rPr lang="de-DE" altLang="de-DE" sz="2000" b="1" i="1" dirty="0"/>
              <a:t> </a:t>
            </a:r>
            <a:r>
              <a:rPr lang="de-DE" altLang="de-DE" sz="2000" b="1" i="1" dirty="0" err="1"/>
              <a:t>or</a:t>
            </a:r>
            <a:r>
              <a:rPr lang="de-DE" altLang="de-DE" sz="2000" b="1" i="1" dirty="0"/>
              <a:t> </a:t>
            </a:r>
            <a:r>
              <a:rPr lang="de-DE" altLang="de-DE" sz="2000" b="1" i="1" dirty="0" err="1"/>
              <a:t>industral</a:t>
            </a:r>
            <a:r>
              <a:rPr lang="de-DE" altLang="de-DE" sz="2000" b="1" i="1" dirty="0"/>
              <a:t> </a:t>
            </a:r>
            <a:r>
              <a:rPr lang="de-DE" altLang="de-DE" sz="2000" b="1" i="1" dirty="0" err="1"/>
              <a:t>sectors</a:t>
            </a:r>
            <a:r>
              <a:rPr lang="de-DE" altLang="de-DE" sz="2000" b="1" i="1" dirty="0"/>
              <a:t>/</a:t>
            </a:r>
            <a:r>
              <a:rPr lang="de-DE" altLang="de-DE" sz="2000" b="1" i="1" dirty="0" err="1"/>
              <a:t>lines</a:t>
            </a:r>
            <a:r>
              <a:rPr lang="de-DE" altLang="de-DE" sz="2000" b="1" i="1" dirty="0"/>
              <a:t> </a:t>
            </a:r>
          </a:p>
          <a:p>
            <a:pPr lvl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/>
              <a:t>E.g. national initiative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state</a:t>
            </a:r>
            <a:r>
              <a:rPr lang="de-DE" altLang="de-DE" sz="2000" dirty="0"/>
              <a:t> and non </a:t>
            </a:r>
            <a:r>
              <a:rPr lang="de-DE" altLang="de-DE" sz="2000" dirty="0" err="1"/>
              <a:t>state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stakeholders</a:t>
            </a:r>
            <a:r>
              <a:rPr lang="de-DE" altLang="de-DE" sz="2000" dirty="0"/>
              <a:t> „Initiative New Quality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Work INQA“ </a:t>
            </a:r>
            <a:endParaRPr lang="de-DE" altLang="de-DE" sz="2000" i="1" dirty="0">
              <a:solidFill>
                <a:srgbClr val="FF0000"/>
              </a:solidFill>
            </a:endParaRPr>
          </a:p>
          <a:p>
            <a:pPr lvl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 err="1"/>
              <a:t>segment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INQA </a:t>
            </a:r>
            <a:r>
              <a:rPr lang="de-DE" altLang="de-DE" sz="2000" dirty="0" err="1"/>
              <a:t>is</a:t>
            </a:r>
            <a:r>
              <a:rPr lang="de-DE" altLang="de-DE" sz="2000" dirty="0"/>
              <a:t> „Company </a:t>
            </a:r>
            <a:r>
              <a:rPr lang="de-DE" altLang="de-DE" sz="2000" dirty="0" err="1"/>
              <a:t>value:Human</a:t>
            </a:r>
            <a:r>
              <a:rPr lang="de-DE" altLang="de-DE" sz="2000" dirty="0"/>
              <a:t>“ („</a:t>
            </a:r>
            <a:r>
              <a:rPr lang="de-DE" altLang="de-DE" sz="2000" dirty="0" err="1"/>
              <a:t>unternehmensWert:Mensch</a:t>
            </a:r>
            <a:r>
              <a:rPr lang="de-DE" altLang="de-DE" sz="2000" dirty="0"/>
              <a:t>“)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b="1" i="1" dirty="0"/>
              <a:t>Other </a:t>
            </a:r>
            <a:r>
              <a:rPr lang="de-DE" altLang="de-DE" sz="2000" b="1" i="1" dirty="0" err="1"/>
              <a:t>providers</a:t>
            </a:r>
            <a:r>
              <a:rPr lang="de-DE" altLang="de-DE" sz="2000" b="1" i="1" dirty="0"/>
              <a:t> </a:t>
            </a:r>
          </a:p>
          <a:p>
            <a:pPr lvl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de-DE" altLang="de-DE" sz="2000" dirty="0" err="1"/>
              <a:t>offers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from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the</a:t>
            </a:r>
            <a:r>
              <a:rPr lang="de-DE" altLang="de-DE" sz="2000" dirty="0"/>
              <a:t> German Federal Government, </a:t>
            </a:r>
            <a:r>
              <a:rPr lang="de-DE" altLang="de-DE" sz="2000" dirty="0" err="1"/>
              <a:t>from</a:t>
            </a:r>
            <a:r>
              <a:rPr lang="de-DE" altLang="de-DE" sz="2000" dirty="0"/>
              <a:t> </a:t>
            </a:r>
            <a:r>
              <a:rPr lang="de-DE" altLang="de-DE" sz="2000" dirty="0" err="1"/>
              <a:t>federal</a:t>
            </a:r>
            <a:r>
              <a:rPr lang="de-DE" altLang="de-DE" sz="2000" dirty="0"/>
              <a:t> </a:t>
            </a:r>
            <a:r>
              <a:rPr lang="de-DE" altLang="de-DE" sz="2000" dirty="0" err="1"/>
              <a:t>states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management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consultants</a:t>
            </a:r>
            <a:r>
              <a:rPr lang="de-DE" altLang="de-DE" sz="2000" dirty="0"/>
              <a:t>, EU/</a:t>
            </a:r>
            <a:r>
              <a:rPr lang="de-DE" altLang="de-DE" sz="2000" dirty="0" err="1"/>
              <a:t>nationwide</a:t>
            </a:r>
            <a:r>
              <a:rPr lang="de-DE" altLang="de-DE" sz="2000" dirty="0"/>
              <a:t>/regional </a:t>
            </a:r>
            <a:r>
              <a:rPr lang="de-DE" altLang="de-DE" sz="2000" dirty="0" err="1"/>
              <a:t>projects</a:t>
            </a:r>
            <a:r>
              <a:rPr lang="de-DE" altLang="de-DE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817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 fontScale="90000"/>
          </a:bodyPr>
          <a:lstStyle/>
          <a:p>
            <a:r>
              <a:rPr lang="en-US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2. Overview on approaches and methods</a:t>
            </a:r>
            <a:r>
              <a:rPr lang="en-US" altLang="de-DE" sz="4000" b="1" i="1" dirty="0">
                <a:solidFill>
                  <a:srgbClr val="FF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of CGC in HR context of SME </a:t>
            </a:r>
            <a:endParaRPr lang="lt-LT" b="1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18519B22-2E70-41F6-9A1D-DE9F0AF18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349" y="1594968"/>
            <a:ext cx="9477555" cy="1002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de-DE" altLang="de-DE" sz="2400" b="1" dirty="0" err="1"/>
              <a:t>Excursion</a:t>
            </a:r>
            <a:r>
              <a:rPr lang="de-DE" altLang="de-DE" sz="2400" b="1" dirty="0"/>
              <a:t>: Methods </a:t>
            </a:r>
            <a:r>
              <a:rPr lang="de-DE" altLang="de-DE" sz="2400" b="1" dirty="0" err="1"/>
              <a:t>of</a:t>
            </a:r>
            <a:r>
              <a:rPr lang="de-DE" altLang="de-DE" sz="2400" b="1" dirty="0"/>
              <a:t> </a:t>
            </a:r>
            <a:r>
              <a:rPr lang="en-US" sz="2400" b="1" dirty="0"/>
              <a:t>guidance, counselling and coaching in the HR context</a:t>
            </a:r>
            <a:endParaRPr lang="de-DE" altLang="de-DE" sz="2400" b="1" i="1" dirty="0"/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5787D7D4-5721-415E-8124-B078947F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88" y="2597550"/>
            <a:ext cx="10754787" cy="287771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de-DE" altLang="de-DE" sz="2000" dirty="0"/>
              <a:t>Methods (</a:t>
            </a:r>
            <a:r>
              <a:rPr lang="de-DE" altLang="de-DE" sz="2000" dirty="0" err="1"/>
              <a:t>techniques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strategies</a:t>
            </a:r>
            <a:r>
              <a:rPr lang="de-DE" altLang="de-DE" sz="2000" dirty="0"/>
              <a:t>)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CGC </a:t>
            </a:r>
            <a:r>
              <a:rPr lang="de-DE" altLang="de-DE" sz="2000" dirty="0" err="1"/>
              <a:t>exist</a:t>
            </a:r>
            <a:r>
              <a:rPr lang="de-DE" altLang="de-DE" sz="2000" dirty="0"/>
              <a:t> in a </a:t>
            </a:r>
            <a:r>
              <a:rPr lang="de-DE" altLang="de-DE" sz="2000" dirty="0" err="1"/>
              <a:t>broad</a:t>
            </a:r>
            <a:r>
              <a:rPr lang="de-DE" altLang="de-DE" sz="2000" dirty="0"/>
              <a:t> </a:t>
            </a:r>
            <a:r>
              <a:rPr lang="de-DE" altLang="de-DE" sz="2000" dirty="0" err="1"/>
              <a:t>range</a:t>
            </a:r>
            <a:r>
              <a:rPr lang="de-DE" altLang="de-DE" sz="2000" dirty="0"/>
              <a:t> </a:t>
            </a: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de-DE" altLang="de-DE" sz="2000" dirty="0" err="1"/>
              <a:t>They</a:t>
            </a:r>
            <a:r>
              <a:rPr lang="de-DE" altLang="de-DE" sz="2000" dirty="0"/>
              <a:t> </a:t>
            </a:r>
            <a:r>
              <a:rPr lang="de-DE" altLang="de-DE" sz="2000" dirty="0" err="1"/>
              <a:t>are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developed</a:t>
            </a:r>
            <a:r>
              <a:rPr lang="de-DE" altLang="de-DE" sz="2000" dirty="0"/>
              <a:t> in </a:t>
            </a:r>
            <a:r>
              <a:rPr lang="de-DE" altLang="de-DE" sz="2000" dirty="0" err="1"/>
              <a:t>theories</a:t>
            </a:r>
            <a:r>
              <a:rPr lang="de-DE" altLang="de-DE" sz="2000" dirty="0"/>
              <a:t> and </a:t>
            </a:r>
            <a:r>
              <a:rPr lang="de-DE" altLang="de-DE" sz="2000" dirty="0" err="1"/>
              <a:t>concept</a:t>
            </a:r>
            <a:endParaRPr lang="de-DE" altLang="de-DE" sz="20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de-DE" altLang="de-DE" sz="2000" dirty="0" err="1"/>
              <a:t>Theories</a:t>
            </a:r>
            <a:r>
              <a:rPr lang="de-DE" altLang="de-DE" sz="2000" dirty="0"/>
              <a:t> and </a:t>
            </a:r>
            <a:r>
              <a:rPr lang="de-DE" altLang="de-DE" sz="2000" dirty="0" err="1"/>
              <a:t>concepts</a:t>
            </a:r>
            <a:r>
              <a:rPr lang="de-DE" altLang="de-DE" sz="2000" dirty="0"/>
              <a:t> (</a:t>
            </a:r>
            <a:r>
              <a:rPr lang="de-DE" altLang="de-DE" sz="2000" dirty="0" err="1"/>
              <a:t>as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paradigm</a:t>
            </a:r>
            <a:r>
              <a:rPr lang="de-DE" altLang="de-DE" sz="2000" dirty="0"/>
              <a:t>) and also </a:t>
            </a:r>
            <a:r>
              <a:rPr lang="de-DE" altLang="de-DE" sz="2000" dirty="0" err="1"/>
              <a:t>methods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exist</a:t>
            </a:r>
            <a:r>
              <a:rPr lang="de-DE" altLang="de-DE" sz="2000" dirty="0"/>
              <a:t> </a:t>
            </a:r>
            <a:r>
              <a:rPr lang="de-DE" altLang="de-DE" sz="2000" dirty="0" err="1"/>
              <a:t>alongside</a:t>
            </a:r>
            <a:r>
              <a:rPr lang="de-DE" altLang="de-DE" sz="2000" dirty="0"/>
              <a:t> (</a:t>
            </a:r>
            <a:r>
              <a:rPr lang="de-DE" altLang="de-DE" sz="2000" dirty="0" err="1"/>
              <a:t>see</a:t>
            </a:r>
            <a:r>
              <a:rPr lang="de-DE" altLang="de-DE" sz="2000" dirty="0"/>
              <a:t>  </a:t>
            </a:r>
            <a:r>
              <a:rPr lang="de-DE" altLang="de-DE" sz="2000" dirty="0" err="1"/>
              <a:t>career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construction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theory</a:t>
            </a:r>
            <a:r>
              <a:rPr lang="de-DE" altLang="de-DE" sz="2000" dirty="0"/>
              <a:t> and </a:t>
            </a:r>
            <a:r>
              <a:rPr lang="de-DE" altLang="de-DE" sz="2000" dirty="0" err="1"/>
              <a:t>system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theory</a:t>
            </a:r>
            <a:r>
              <a:rPr lang="de-DE" altLang="de-DE" sz="2000" dirty="0"/>
              <a:t> </a:t>
            </a:r>
            <a:r>
              <a:rPr lang="de-DE" altLang="de-DE" sz="2000" dirty="0" err="1"/>
              <a:t>framework</a:t>
            </a:r>
            <a:r>
              <a:rPr lang="de-DE" altLang="de-DE" sz="2000" dirty="0"/>
              <a:t> in Unit 3) (</a:t>
            </a:r>
            <a:r>
              <a:rPr lang="de-DE" altLang="de-DE" sz="2000" dirty="0" err="1"/>
              <a:t>Savickas</a:t>
            </a:r>
            <a:r>
              <a:rPr lang="de-DE" altLang="de-DE" sz="2000" dirty="0"/>
              <a:t> 2012, p. 17) </a:t>
            </a: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de-DE" altLang="de-DE" sz="2000" dirty="0" err="1"/>
              <a:t>methods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belong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to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classical</a:t>
            </a:r>
            <a:r>
              <a:rPr lang="de-DE" altLang="de-DE" sz="2000" dirty="0"/>
              <a:t> </a:t>
            </a:r>
            <a:r>
              <a:rPr lang="de-DE" altLang="de-DE" sz="2000" dirty="0" err="1"/>
              <a:t>approaches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as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well</a:t>
            </a:r>
            <a:r>
              <a:rPr lang="de-DE" altLang="de-DE" sz="2000" dirty="0"/>
              <a:t> </a:t>
            </a:r>
            <a:r>
              <a:rPr lang="de-DE" altLang="de-DE" sz="2000" dirty="0" err="1"/>
              <a:t>as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to</a:t>
            </a:r>
            <a:r>
              <a:rPr lang="de-DE" altLang="de-DE" sz="2000" dirty="0"/>
              <a:t> </a:t>
            </a:r>
            <a:r>
              <a:rPr lang="de-DE" altLang="de-DE" sz="2000" dirty="0" err="1"/>
              <a:t>post</a:t>
            </a:r>
            <a:r>
              <a:rPr lang="de-DE" altLang="de-DE" sz="2000" dirty="0"/>
              <a:t> modern </a:t>
            </a:r>
            <a:r>
              <a:rPr lang="de-DE" altLang="de-DE" sz="2000" dirty="0" err="1"/>
              <a:t>approaches</a:t>
            </a:r>
            <a:r>
              <a:rPr lang="de-DE" altLang="de-DE" sz="2000" dirty="0"/>
              <a:t> (</a:t>
            </a:r>
            <a:r>
              <a:rPr lang="de-DE" altLang="de-DE" sz="2000" dirty="0" err="1"/>
              <a:t>client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centered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system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oriented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constructivist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oriented</a:t>
            </a:r>
            <a:r>
              <a:rPr lang="de-DE" altLang="de-DE" sz="2000" dirty="0"/>
              <a:t>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6E1077C-7A62-4BBE-8070-12D9040EDBE0}"/>
              </a:ext>
            </a:extLst>
          </p:cNvPr>
          <p:cNvSpPr txBox="1"/>
          <p:nvPr/>
        </p:nvSpPr>
        <p:spPr>
          <a:xfrm>
            <a:off x="3843068" y="5906667"/>
            <a:ext cx="6098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Resource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Nußbeck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2019, pp. 51 ff. and pp. 104 ff.</a:t>
            </a:r>
          </a:p>
        </p:txBody>
      </p:sp>
    </p:spTree>
    <p:extLst>
      <p:ext uri="{BB962C8B-B14F-4D97-AF65-F5344CB8AC3E}">
        <p14:creationId xmlns:p14="http://schemas.microsoft.com/office/powerpoint/2010/main" val="27823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 fontScale="90000"/>
          </a:bodyPr>
          <a:lstStyle/>
          <a:p>
            <a:r>
              <a:rPr lang="en-US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2. Overview on approaches and methods</a:t>
            </a:r>
            <a:r>
              <a:rPr lang="en-US" altLang="de-DE" sz="4000" b="1" i="1" dirty="0">
                <a:solidFill>
                  <a:srgbClr val="FF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altLang="de-DE" sz="4000" b="1" dirty="0">
                <a:ea typeface="Trebuchet MS" panose="020B0603020202020204" pitchFamily="34" charset="0"/>
                <a:cs typeface="Trebuchet MS" panose="020B0603020202020204" pitchFamily="34" charset="0"/>
              </a:rPr>
              <a:t>of CGC in HR context of SME </a:t>
            </a:r>
            <a:endParaRPr lang="lt-LT" b="1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18519B22-2E70-41F6-9A1D-DE9F0AF18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662" y="1614397"/>
            <a:ext cx="9477555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de-DE" altLang="de-DE" sz="2400" b="1" i="1" dirty="0"/>
              <a:t>Methods </a:t>
            </a:r>
            <a:r>
              <a:rPr lang="de-DE" altLang="de-DE" sz="2400" b="1" i="1" dirty="0" err="1"/>
              <a:t>could</a:t>
            </a:r>
            <a:r>
              <a:rPr lang="de-DE" altLang="de-DE" sz="2400" b="1" i="1" dirty="0"/>
              <a:t> </a:t>
            </a:r>
            <a:r>
              <a:rPr lang="de-DE" altLang="de-DE" sz="2400" b="1" i="1" dirty="0" err="1"/>
              <a:t>be</a:t>
            </a:r>
            <a:r>
              <a:rPr lang="de-DE" altLang="de-DE" sz="2400" b="1" i="1" dirty="0"/>
              <a:t> … 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5787D7D4-5721-415E-8124-B078947F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518" y="2136848"/>
            <a:ext cx="11078355" cy="29643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de-DE" altLang="de-DE" sz="2000" dirty="0"/>
              <a:t>Psycho </a:t>
            </a:r>
            <a:r>
              <a:rPr lang="de-DE" altLang="de-DE" sz="2000" dirty="0" err="1"/>
              <a:t>analytical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oriented</a:t>
            </a:r>
            <a:r>
              <a:rPr lang="de-DE" altLang="de-DE" sz="2000" dirty="0"/>
              <a:t> = </a:t>
            </a:r>
            <a:r>
              <a:rPr lang="de-DE" altLang="de-DE" sz="2000" dirty="0" err="1"/>
              <a:t>methods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interpretation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unconscious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conflicts</a:t>
            </a:r>
            <a:endParaRPr lang="de-DE" altLang="de-DE" sz="20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de-DE" altLang="de-DE" sz="2000" dirty="0"/>
              <a:t>Person </a:t>
            </a:r>
            <a:r>
              <a:rPr lang="de-DE" altLang="de-DE" sz="2000" dirty="0" err="1"/>
              <a:t>centered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counselling</a:t>
            </a:r>
            <a:r>
              <a:rPr lang="de-DE" altLang="de-DE" sz="2000" dirty="0"/>
              <a:t> = </a:t>
            </a:r>
            <a:r>
              <a:rPr lang="de-DE" altLang="de-DE" sz="2000" dirty="0" err="1"/>
              <a:t>methods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acceptance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appreciation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growing</a:t>
            </a:r>
            <a:r>
              <a:rPr lang="de-DE" altLang="de-DE" sz="2000" dirty="0"/>
              <a:t> , </a:t>
            </a:r>
            <a:r>
              <a:rPr lang="de-DE" altLang="de-DE" sz="2000" dirty="0" err="1"/>
              <a:t>congruence</a:t>
            </a:r>
            <a:r>
              <a:rPr lang="de-DE" altLang="de-DE" sz="2000" dirty="0"/>
              <a:t> </a:t>
            </a:r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de-DE" altLang="de-DE" sz="2000" dirty="0"/>
              <a:t>Behavioral </a:t>
            </a:r>
            <a:r>
              <a:rPr lang="de-DE" altLang="de-DE" sz="2000" dirty="0" err="1"/>
              <a:t>cognitive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counselling</a:t>
            </a:r>
            <a:r>
              <a:rPr lang="de-DE" altLang="de-DE" sz="2000" dirty="0"/>
              <a:t> = </a:t>
            </a:r>
            <a:r>
              <a:rPr lang="de-DE" altLang="de-DE" sz="2000" dirty="0" err="1"/>
              <a:t>methods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new</a:t>
            </a:r>
            <a:r>
              <a:rPr lang="de-DE" altLang="de-DE" sz="2000" dirty="0"/>
              <a:t> </a:t>
            </a:r>
            <a:r>
              <a:rPr lang="de-DE" altLang="de-DE" sz="2000" dirty="0" err="1"/>
              <a:t>assessment</a:t>
            </a:r>
            <a:r>
              <a:rPr lang="de-DE" altLang="de-DE" sz="2000" dirty="0"/>
              <a:t> and </a:t>
            </a:r>
            <a:r>
              <a:rPr lang="de-DE" altLang="de-DE" sz="2000" dirty="0" err="1"/>
              <a:t>change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behavior</a:t>
            </a:r>
            <a:endParaRPr lang="de-DE" altLang="de-DE" sz="20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de-DE" altLang="de-DE" sz="2000" dirty="0" err="1"/>
              <a:t>Systemic</a:t>
            </a:r>
            <a:r>
              <a:rPr lang="de-DE" altLang="de-DE" sz="2000" dirty="0"/>
              <a:t> </a:t>
            </a:r>
            <a:r>
              <a:rPr lang="de-DE" altLang="de-DE" sz="2000" dirty="0" err="1"/>
              <a:t>counselling</a:t>
            </a:r>
            <a:r>
              <a:rPr lang="de-DE" altLang="de-DE" sz="2000" dirty="0"/>
              <a:t> = </a:t>
            </a:r>
            <a:r>
              <a:rPr lang="de-DE" altLang="de-DE" sz="2000" dirty="0" err="1"/>
              <a:t>methods</a:t>
            </a:r>
            <a:r>
              <a:rPr lang="de-DE" altLang="de-DE" sz="2000" dirty="0"/>
              <a:t> like </a:t>
            </a:r>
            <a:r>
              <a:rPr lang="de-DE" altLang="de-DE" sz="2000" dirty="0" err="1"/>
              <a:t>refraiming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pardox</a:t>
            </a:r>
            <a:r>
              <a:rPr lang="de-DE" altLang="de-DE" sz="2000" dirty="0"/>
              <a:t> </a:t>
            </a:r>
            <a:r>
              <a:rPr lang="de-DE" altLang="de-DE" sz="2000" dirty="0" err="1"/>
              <a:t>intervention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spezific</a:t>
            </a:r>
            <a:r>
              <a:rPr lang="de-DE" altLang="de-DE" sz="2000" dirty="0"/>
              <a:t> </a:t>
            </a:r>
            <a:r>
              <a:rPr lang="de-DE" altLang="de-DE" sz="2000" dirty="0" err="1"/>
              <a:t>questions</a:t>
            </a:r>
            <a:endParaRPr lang="de-DE" altLang="de-DE" sz="2000" dirty="0"/>
          </a:p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de-DE" altLang="de-DE" sz="2000" dirty="0"/>
              <a:t>Post modern </a:t>
            </a:r>
            <a:r>
              <a:rPr lang="de-DE" altLang="de-DE" sz="2000" dirty="0" err="1"/>
              <a:t>paradigms</a:t>
            </a:r>
            <a:r>
              <a:rPr lang="de-DE" altLang="de-DE" sz="2000" dirty="0"/>
              <a:t> =  </a:t>
            </a:r>
            <a:r>
              <a:rPr lang="de-DE" altLang="de-DE" sz="2000" dirty="0" err="1"/>
              <a:t>methods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story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telling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construction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deconstruction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reconstruction</a:t>
            </a:r>
            <a:r>
              <a:rPr lang="de-DE" altLang="de-DE" sz="2000" dirty="0"/>
              <a:t> and </a:t>
            </a:r>
            <a:r>
              <a:rPr lang="de-DE" altLang="de-DE" sz="2000" dirty="0" err="1"/>
              <a:t>inclusion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the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meaning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social </a:t>
            </a:r>
            <a:r>
              <a:rPr lang="de-DE" altLang="de-DE" sz="2000" dirty="0" err="1"/>
              <a:t>contexts</a:t>
            </a:r>
            <a:endParaRPr lang="de-DE" altLang="de-DE" sz="2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9559B57-2721-4388-AD9B-A6155EDD42C5}"/>
              </a:ext>
            </a:extLst>
          </p:cNvPr>
          <p:cNvSpPr txBox="1"/>
          <p:nvPr/>
        </p:nvSpPr>
        <p:spPr>
          <a:xfrm>
            <a:off x="6679970" y="5158346"/>
            <a:ext cx="533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Resource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McMahon 2016;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Savickas 2012, p. 17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646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2</TotalTime>
  <Words>685</Words>
  <Application>Microsoft Office PowerPoint</Application>
  <PresentationFormat>Widescreen</PresentationFormat>
  <Paragraphs>73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Open Sans</vt:lpstr>
      <vt:lpstr>Open Sans Extrabold</vt:lpstr>
      <vt:lpstr>Open Sans Light</vt:lpstr>
      <vt:lpstr>Times New Roman</vt:lpstr>
      <vt:lpstr>Trebuchet MS</vt:lpstr>
      <vt:lpstr>Wingdings</vt:lpstr>
      <vt:lpstr>„Office“ tema</vt:lpstr>
      <vt:lpstr>Unit 4</vt:lpstr>
      <vt:lpstr>1. Introduction</vt:lpstr>
      <vt:lpstr>2. Overview on approaches and methods of CGC in HR context of SME </vt:lpstr>
      <vt:lpstr>Examples of extern providers and approaches </vt:lpstr>
      <vt:lpstr>Examples of extern providers and approaches</vt:lpstr>
      <vt:lpstr>2. Overview on approaches and methods of CGC in HR context of SME </vt:lpstr>
      <vt:lpstr>2. Overview on approaches and methods of CGC in HR context of SME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Praktikantas</cp:lastModifiedBy>
  <cp:revision>231</cp:revision>
  <dcterms:created xsi:type="dcterms:W3CDTF">2020-01-27T22:45:30Z</dcterms:created>
  <dcterms:modified xsi:type="dcterms:W3CDTF">2022-03-04T11:20:05Z</dcterms:modified>
</cp:coreProperties>
</file>