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8" r:id="rId2"/>
    <p:sldId id="292" r:id="rId3"/>
    <p:sldId id="297" r:id="rId4"/>
    <p:sldId id="298" r:id="rId5"/>
    <p:sldId id="305" r:id="rId6"/>
  </p:sldIdLst>
  <p:sldSz cx="12192000" cy="6858000"/>
  <p:notesSz cx="6889750" cy="1002188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2A"/>
    <a:srgbClr val="B23D0C"/>
    <a:srgbClr val="B2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2" autoAdjust="0"/>
    <p:restoredTop sz="87755" autoAdjust="0"/>
  </p:normalViewPr>
  <p:slideViewPr>
    <p:cSldViewPr snapToGrid="0" showGuides="1">
      <p:cViewPr varScale="1">
        <p:scale>
          <a:sx n="115" d="100"/>
          <a:sy n="115" d="100"/>
        </p:scale>
        <p:origin x="25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6D2CC101-83B2-4FCF-8E40-64EEF50EDD64}" type="datetimeFigureOut">
              <a:rPr lang="lt-LT" smtClean="0"/>
              <a:t>2022-03-04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474F2A99-8335-4AAC-9EFD-09FA6B9BBA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408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53095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Finanzierung durch Mitgliedsbeiträge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25134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246EBA82-0447-4FA4-8B1C-C45FC5F54C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9" b="23358"/>
          <a:stretch/>
        </p:blipFill>
        <p:spPr>
          <a:xfrm rot="10800000">
            <a:off x="0" y="0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2F688FB5-BEAA-43D8-9143-D2CE529CE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" y="924243"/>
            <a:ext cx="10058400" cy="23876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DEMO </a:t>
            </a:r>
            <a:br>
              <a:rPr lang="en-US" dirty="0"/>
            </a:br>
            <a:r>
              <a:rPr lang="en-US" dirty="0"/>
              <a:t>TITLE TEXT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5069AEC-D0AD-490C-B670-14EB62EA77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5820" y="3434398"/>
            <a:ext cx="100584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err="1">
                <a:solidFill>
                  <a:srgbClr val="FFFFFF"/>
                </a:solidFill>
              </a:rPr>
              <a:t>Date</a:t>
            </a:r>
            <a:r>
              <a:rPr lang="lt-LT" dirty="0">
                <a:solidFill>
                  <a:srgbClr val="FFFFFF"/>
                </a:solidFill>
              </a:rPr>
              <a:t>, name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the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event</a:t>
            </a:r>
            <a:r>
              <a:rPr lang="lt-LT" dirty="0">
                <a:solidFill>
                  <a:srgbClr val="FFFFFF"/>
                </a:solidFill>
              </a:rPr>
              <a:t>, 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name </a:t>
            </a:r>
            <a:r>
              <a:rPr lang="lt-LT" dirty="0" err="1">
                <a:solidFill>
                  <a:srgbClr val="FFFFFF"/>
                </a:solidFill>
              </a:rPr>
              <a:t>and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surname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author</a:t>
            </a:r>
            <a:endParaRPr lang="lt-LT" dirty="0">
              <a:solidFill>
                <a:srgbClr val="FFFFFF"/>
              </a:solidFill>
            </a:endParaRP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5F0BFDC-D1E8-4156-8099-C8816EB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97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>
            <a:extLst>
              <a:ext uri="{FF2B5EF4-FFF2-40B4-BE49-F238E27FC236}">
                <a16:creationId xmlns:a16="http://schemas.microsoft.com/office/drawing/2014/main" id="{A418BBB0-10BE-4452-AA0B-FC7B9192D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10937" r="13" b="22509"/>
          <a:stretch/>
        </p:blipFill>
        <p:spPr>
          <a:xfrm rot="10800000">
            <a:off x="0" y="-1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A6473C05-AE7B-43DD-A2CC-85F602C58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1577340"/>
            <a:ext cx="10515600" cy="20116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987F0DC-379D-4245-BFBB-CD4C428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Paveikslėlio vietos rezervavimo ženklas 2">
            <a:extLst>
              <a:ext uri="{FF2B5EF4-FFF2-40B4-BE49-F238E27FC236}">
                <a16:creationId xmlns:a16="http://schemas.microsoft.com/office/drawing/2014/main" id="{ADAA6A37-774A-4614-893F-080D49E13D8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36613" y="3793201"/>
            <a:ext cx="10515600" cy="44351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 err="1"/>
              <a:t>your</a:t>
            </a:r>
            <a:r>
              <a:rPr lang="en-US" dirty="0"/>
              <a:t>@email_address.eu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04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7A0520-26DB-468D-A939-2C056B42E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/>
              <a:t>THIS </a:t>
            </a:r>
            <a:r>
              <a:rPr lang="en-US" dirty="0"/>
              <a:t>IS </a:t>
            </a:r>
            <a:r>
              <a:rPr lang="lt-LT" dirty="0"/>
              <a:t>YOUR PRES</a:t>
            </a:r>
            <a:r>
              <a:rPr lang="en-US" dirty="0"/>
              <a:t>E</a:t>
            </a:r>
            <a:r>
              <a:rPr lang="lt-LT" dirty="0"/>
              <a:t>NTATION TITLE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F49264-9819-4214-9D8F-E6C3E23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ksto vietos rezervavimo ženklas 4">
            <a:extLst>
              <a:ext uri="{FF2B5EF4-FFF2-40B4-BE49-F238E27FC236}">
                <a16:creationId xmlns:a16="http://schemas.microsoft.com/office/drawing/2014/main" id="{BDFAC399-EE8D-4178-8118-DD34860C58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960595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4047D1D2-D11B-42D9-9745-D7326C1723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9" name="Teksto vietos rezervavimo ženklas 6">
            <a:extLst>
              <a:ext uri="{FF2B5EF4-FFF2-40B4-BE49-F238E27FC236}">
                <a16:creationId xmlns:a16="http://schemas.microsoft.com/office/drawing/2014/main" id="{07F8CD99-43EF-4FF2-99E1-8D34466DB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7" y="3632341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0" name="Teksto vietos rezervavimo ženklas 7">
            <a:extLst>
              <a:ext uri="{FF2B5EF4-FFF2-40B4-BE49-F238E27FC236}">
                <a16:creationId xmlns:a16="http://schemas.microsoft.com/office/drawing/2014/main" id="{F2249229-369C-45F0-AC14-92594C51E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30133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481432-44F8-44DD-9892-E4F4DB2C4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DA783FD-8F85-442B-A8BA-288E684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1" name="Teksto vietos rezervavimo ženklas 4">
            <a:extLst>
              <a:ext uri="{FF2B5EF4-FFF2-40B4-BE49-F238E27FC236}">
                <a16:creationId xmlns:a16="http://schemas.microsoft.com/office/drawing/2014/main" id="{4BEA5B49-6392-46FE-95D9-CBD5386D9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2" name="Teksto vietos rezervavimo ženklas 5">
            <a:extLst>
              <a:ext uri="{FF2B5EF4-FFF2-40B4-BE49-F238E27FC236}">
                <a16:creationId xmlns:a16="http://schemas.microsoft.com/office/drawing/2014/main" id="{27313128-8193-4824-B1AE-9E071C6AE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3" name="Teksto vietos rezervavimo ženklas 6">
            <a:extLst>
              <a:ext uri="{FF2B5EF4-FFF2-40B4-BE49-F238E27FC236}">
                <a16:creationId xmlns:a16="http://schemas.microsoft.com/office/drawing/2014/main" id="{A077DE58-2DDD-4954-8D21-4C85B7EFA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8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4" name="Teksto vietos rezervavimo ženklas 7">
            <a:extLst>
              <a:ext uri="{FF2B5EF4-FFF2-40B4-BE49-F238E27FC236}">
                <a16:creationId xmlns:a16="http://schemas.microsoft.com/office/drawing/2014/main" id="{E3581FEC-4D88-4BB9-981C-24765FCF2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3" name="Teksto vietos rezervavimo ženklas 4">
            <a:extLst>
              <a:ext uri="{FF2B5EF4-FFF2-40B4-BE49-F238E27FC236}">
                <a16:creationId xmlns:a16="http://schemas.microsoft.com/office/drawing/2014/main" id="{909C3B4A-7EF2-44A9-975A-1CEB406446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96049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4" name="Teksto vietos rezervavimo ženklas 5">
            <a:extLst>
              <a:ext uri="{FF2B5EF4-FFF2-40B4-BE49-F238E27FC236}">
                <a16:creationId xmlns:a16="http://schemas.microsoft.com/office/drawing/2014/main" id="{9216C79D-EC44-44C8-A2B6-019A760EE8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96050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5" name="Teksto vietos rezervavimo ženklas 6">
            <a:extLst>
              <a:ext uri="{FF2B5EF4-FFF2-40B4-BE49-F238E27FC236}">
                <a16:creationId xmlns:a16="http://schemas.microsoft.com/office/drawing/2014/main" id="{392CD55E-0853-4A78-83D2-38CB78A8EF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6050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6" name="Teksto vietos rezervavimo ženklas 7">
            <a:extLst>
              <a:ext uri="{FF2B5EF4-FFF2-40B4-BE49-F238E27FC236}">
                <a16:creationId xmlns:a16="http://schemas.microsoft.com/office/drawing/2014/main" id="{FB1D40FF-4B08-4151-9334-2544815042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96050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29988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765176"/>
            <a:ext cx="4242752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/>
              <a:t>TITLE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30680"/>
            <a:ext cx="4242752" cy="377793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435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A795C131-0461-4D89-86BB-BAB1471E1A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8" b="31104"/>
          <a:stretch/>
        </p:blipFill>
        <p:spPr>
          <a:xfrm rot="10800000">
            <a:off x="-1589" y="0"/>
            <a:ext cx="12192004" cy="1626016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F3B8AD3-C7F0-4510-80E6-73F9F6E11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544195"/>
            <a:ext cx="10515600" cy="67881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AB577E9-5C2A-4610-BAB9-C380F63055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46922"/>
            <a:ext cx="5157787" cy="993457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38B05CD-471C-442E-96BD-5E5C8E34E6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277550"/>
            <a:ext cx="5157787" cy="2131063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en-US" dirty="0"/>
          </a:p>
          <a:p>
            <a:pPr lvl="0"/>
            <a:endParaRPr lang="lt-LT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7947542-5711-447B-B36E-783076834C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46923"/>
            <a:ext cx="5183188" cy="993456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01851487-E90A-476B-8236-8E2AD4C3C49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77550"/>
            <a:ext cx="5183188" cy="213106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lt-LT" dirty="0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E8C299C-BD33-4ACE-B6AE-D5A93B33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694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A9E677A-DE7C-4EDD-A463-732D04ED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1" b="29467"/>
          <a:stretch/>
        </p:blipFill>
        <p:spPr>
          <a:xfrm>
            <a:off x="0" y="0"/>
            <a:ext cx="12192000" cy="223266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2766153"/>
            <a:ext cx="10504487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596640"/>
            <a:ext cx="10512425" cy="155289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0058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B50A104B-5302-47EA-AE12-CCC791CA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6E9B5A7C-F7EF-46F5-B610-E5C9118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6" name="Teksto vietos rezervavimo ženklas 2">
            <a:extLst>
              <a:ext uri="{FF2B5EF4-FFF2-40B4-BE49-F238E27FC236}">
                <a16:creationId xmlns:a16="http://schemas.microsoft.com/office/drawing/2014/main" id="{9C4FA155-81CE-4E5B-B645-6E983D5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678308"/>
            <a:ext cx="4974273" cy="1375083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 b="1"/>
              <a:t>Spustelėkite, kad galėtumėte redaguoti šablono teksto stilius</a:t>
            </a:r>
          </a:p>
          <a:p>
            <a:pPr lvl="1"/>
            <a:r>
              <a:rPr lang="lt-LT" b="1"/>
              <a:t>Antras lygis</a:t>
            </a:r>
          </a:p>
        </p:txBody>
      </p:sp>
      <p:sp>
        <p:nvSpPr>
          <p:cNvPr id="8" name="Teksto vietos rezervavimo ženklas 4">
            <a:extLst>
              <a:ext uri="{FF2B5EF4-FFF2-40B4-BE49-F238E27FC236}">
                <a16:creationId xmlns:a16="http://schemas.microsoft.com/office/drawing/2014/main" id="{72957E55-222E-45C4-9866-DB472EB19DE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074312" y="3604208"/>
            <a:ext cx="2930230" cy="320676"/>
          </a:xfrm>
        </p:spPr>
        <p:txBody>
          <a:bodyPr/>
          <a:lstStyle>
            <a:lvl1pPr marL="0" indent="0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9" name="Teksto vietos rezervavimo ženklas 5">
            <a:extLst>
              <a:ext uri="{FF2B5EF4-FFF2-40B4-BE49-F238E27FC236}">
                <a16:creationId xmlns:a16="http://schemas.microsoft.com/office/drawing/2014/main" id="{A84CCAB9-0CE1-4809-96A3-0C3C836CFA6E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167547" y="3607238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0" name="Teksto vietos rezervavimo ženklas 6">
            <a:extLst>
              <a:ext uri="{FF2B5EF4-FFF2-40B4-BE49-F238E27FC236}">
                <a16:creationId xmlns:a16="http://schemas.microsoft.com/office/drawing/2014/main" id="{3C694306-6791-46A0-93E3-F993DD3FD5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75794" y="4475701"/>
            <a:ext cx="2930230" cy="320676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1" name="Teksto vietos rezervavimo ženklas 7">
            <a:extLst>
              <a:ext uri="{FF2B5EF4-FFF2-40B4-BE49-F238E27FC236}">
                <a16:creationId xmlns:a16="http://schemas.microsoft.com/office/drawing/2014/main" id="{B266443C-BFC6-4637-B51B-F5DFF2A789B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169029" y="4478731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</p:spTree>
    <p:extLst>
      <p:ext uri="{BB962C8B-B14F-4D97-AF65-F5344CB8AC3E}">
        <p14:creationId xmlns:p14="http://schemas.microsoft.com/office/powerpoint/2010/main" val="12269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raštės vietos rezervavimo ženklas 2">
            <a:extLst>
              <a:ext uri="{FF2B5EF4-FFF2-40B4-BE49-F238E27FC236}">
                <a16:creationId xmlns:a16="http://schemas.microsoft.com/office/drawing/2014/main" id="{EE69AF60-FA40-499C-8BD1-BB582192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2" name="Pavadinimas 1">
            <a:extLst>
              <a:ext uri="{FF2B5EF4-FFF2-40B4-BE49-F238E27FC236}">
                <a16:creationId xmlns:a16="http://schemas.microsoft.com/office/drawing/2014/main" id="{92C0A8A4-6E46-47A7-B127-A1727C82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13" name="Teksto vietos rezervavimo ženklas 2">
            <a:extLst>
              <a:ext uri="{FF2B5EF4-FFF2-40B4-BE49-F238E27FC236}">
                <a16:creationId xmlns:a16="http://schemas.microsoft.com/office/drawing/2014/main" id="{E674514D-A2B0-46BF-8562-6414A749BAD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1678308"/>
            <a:ext cx="4913313" cy="358863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0"/>
            </a:lvl1pPr>
          </a:lstStyle>
          <a:p>
            <a:pPr lvl="0"/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standard.</a:t>
            </a:r>
          </a:p>
          <a:p>
            <a:pPr lvl="0"/>
            <a:r>
              <a:rPr lang="en-US" dirty="0"/>
              <a:t>It is a long established fact that a reader will be distracted by the readable content of a page when looking at its layout.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699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vadinimas 1">
            <a:extLst>
              <a:ext uri="{FF2B5EF4-FFF2-40B4-BE49-F238E27FC236}">
                <a16:creationId xmlns:a16="http://schemas.microsoft.com/office/drawing/2014/main" id="{D9E0AAC3-04FD-4D0F-92B9-537D80AEB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5175"/>
            <a:ext cx="10515600" cy="781685"/>
          </a:xfrm>
        </p:spPr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id="{2C50AA4C-CE9C-4374-97C6-59368F84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4">
            <a:extLst>
              <a:ext uri="{FF2B5EF4-FFF2-40B4-BE49-F238E27FC236}">
                <a16:creationId xmlns:a16="http://schemas.microsoft.com/office/drawing/2014/main" id="{D67CD8CF-82AF-4C4F-AF52-FE07C1CCA1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011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1" name="Teksto vietos rezervavimo ženklas 5">
            <a:extLst>
              <a:ext uri="{FF2B5EF4-FFF2-40B4-BE49-F238E27FC236}">
                <a16:creationId xmlns:a16="http://schemas.microsoft.com/office/drawing/2014/main" id="{45F5817B-EF3F-4C33-9E12-D5515A9909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0012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2" name="Teksto vietos rezervavimo ženklas 6">
            <a:extLst>
              <a:ext uri="{FF2B5EF4-FFF2-40B4-BE49-F238E27FC236}">
                <a16:creationId xmlns:a16="http://schemas.microsoft.com/office/drawing/2014/main" id="{83636D7C-2994-4826-A09A-3D7CCA79DA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0012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3" name="Teksto vietos rezervavimo ženklas 7">
            <a:extLst>
              <a:ext uri="{FF2B5EF4-FFF2-40B4-BE49-F238E27FC236}">
                <a16:creationId xmlns:a16="http://schemas.microsoft.com/office/drawing/2014/main" id="{4A13C3F0-BE25-4946-A514-5FE224C8F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0012" y="4289734"/>
            <a:ext cx="4558348" cy="1118880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6" name="Teksto vietos rezervavimo ženklas 4">
            <a:extLst>
              <a:ext uri="{FF2B5EF4-FFF2-40B4-BE49-F238E27FC236}">
                <a16:creationId xmlns:a16="http://schemas.microsoft.com/office/drawing/2014/main" id="{20386619-6D9A-4A6C-8B60-93F690D30D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3863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7" name="Teksto vietos rezervavimo ženklas 5">
            <a:extLst>
              <a:ext uri="{FF2B5EF4-FFF2-40B4-BE49-F238E27FC236}">
                <a16:creationId xmlns:a16="http://schemas.microsoft.com/office/drawing/2014/main" id="{5E07B69E-A4E4-4A44-86FF-61B0598CAA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3864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8" name="Teksto vietos rezervavimo ženklas 6">
            <a:extLst>
              <a:ext uri="{FF2B5EF4-FFF2-40B4-BE49-F238E27FC236}">
                <a16:creationId xmlns:a16="http://schemas.microsoft.com/office/drawing/2014/main" id="{2CFADEEF-7D22-4AD2-9357-08A4FB5BAC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3864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9" name="Teksto vietos rezervavimo ženklas 7">
            <a:extLst>
              <a:ext uri="{FF2B5EF4-FFF2-40B4-BE49-F238E27FC236}">
                <a16:creationId xmlns:a16="http://schemas.microsoft.com/office/drawing/2014/main" id="{A0B9ACD5-57AB-4C65-AEE8-33E9E93973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93864" y="4289733"/>
            <a:ext cx="4558348" cy="111888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41" name="Teksto vietos rezervavimo ženklas 12">
            <a:extLst>
              <a:ext uri="{FF2B5EF4-FFF2-40B4-BE49-F238E27FC236}">
                <a16:creationId xmlns:a16="http://schemas.microsoft.com/office/drawing/2014/main" id="{68A6F5E9-4836-4C11-B445-35E04A26B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38167" y="8832967"/>
            <a:ext cx="3968894" cy="880901"/>
          </a:xfrm>
        </p:spPr>
        <p:txBody>
          <a:bodyPr/>
          <a:lstStyle/>
          <a:p>
            <a:r>
              <a:rPr lang="en-US" dirty="0"/>
              <a:t>It ha survived not only five centuries, but also the leap into electronic typesetting.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81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9238D304-EF92-4DD5-9C5F-DED7167E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175"/>
            <a:ext cx="10515600" cy="7816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1EA7476-B6B1-4FB1-9FE2-382A1BD5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1640"/>
            <a:ext cx="10515600" cy="3716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Spustelėkite, kad galėtumėte redaguoti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C42BB42-CE74-4F95-B74C-223124E7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362" y="5954171"/>
            <a:ext cx="1613338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7F2A"/>
                </a:solidFill>
              </a:defRPr>
            </a:lvl1pPr>
          </a:lstStyle>
          <a:p>
            <a:pPr algn="r"/>
            <a:r>
              <a:rPr lang="lt-LT" dirty="0"/>
              <a:t>connect-erasmus.eu</a:t>
            </a:r>
          </a:p>
        </p:txBody>
      </p:sp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7F4DFF34-B933-41F4-AE23-4B46CC876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7" y="5853458"/>
            <a:ext cx="1226837" cy="508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4" y="5904739"/>
            <a:ext cx="2218796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9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733" userDrawn="1">
          <p15:clr>
            <a:srgbClr val="F26B43"/>
          </p15:clr>
        </p15:guide>
        <p15:guide id="4" orient="horz" pos="3407" userDrawn="1">
          <p15:clr>
            <a:srgbClr val="F26B43"/>
          </p15:clr>
        </p15:guide>
        <p15:guide id="5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202E593-ED43-4FFC-8DD0-E023EDF712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4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11E258F2-1684-456C-BD99-58FC3C8EEE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Learning Session 3: </a:t>
            </a:r>
            <a:r>
              <a:rPr lang="en-US" sz="2400" dirty="0">
                <a:solidFill>
                  <a:srgbClr val="FFFFFF"/>
                </a:solidFill>
              </a:rPr>
              <a:t>Using different methods of CGC and coaching in the HR context of SME (part 4)</a:t>
            </a: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Prof. Dr. Peter Weber, Prof. Dr. </a:t>
            </a:r>
            <a:r>
              <a:rPr lang="lt-LT" dirty="0" err="1">
                <a:solidFill>
                  <a:srgbClr val="FFFFFF"/>
                </a:solidFill>
              </a:rPr>
              <a:t>Bettina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Siecke</a:t>
            </a:r>
            <a:r>
              <a:rPr lang="lt-LT" dirty="0">
                <a:solidFill>
                  <a:srgbClr val="FFFFFF"/>
                </a:solidFill>
              </a:rPr>
              <a:t>, Dr. </a:t>
            </a:r>
            <a:r>
              <a:rPr lang="lt-LT" dirty="0" err="1">
                <a:solidFill>
                  <a:srgbClr val="FFFFFF"/>
                </a:solidFill>
              </a:rPr>
              <a:t>Matthias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Zick-Varul</a:t>
            </a:r>
            <a:endParaRPr lang="lt-LT" dirty="0">
              <a:solidFill>
                <a:srgbClr val="FFFFFF"/>
              </a:solidFill>
            </a:endParaRPr>
          </a:p>
          <a:p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A497B08-078B-41F2-AAF0-DC973336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21" y="5796580"/>
            <a:ext cx="896520" cy="3151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39773" y="6111762"/>
            <a:ext cx="358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800" dirty="0"/>
              <a:t>This license lets you (or other party) share, remix, transform, and build upon this material non-commercially, as long as you credit the Connect! project partners and license your new creations under identical terms.</a:t>
            </a:r>
            <a:endParaRPr lang="lt-LT" sz="800" dirty="0"/>
          </a:p>
        </p:txBody>
      </p:sp>
    </p:spTree>
    <p:extLst>
      <p:ext uri="{BB962C8B-B14F-4D97-AF65-F5344CB8AC3E}">
        <p14:creationId xmlns:p14="http://schemas.microsoft.com/office/powerpoint/2010/main" val="2837238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4. Closing </a:t>
            </a:r>
            <a:r>
              <a:rPr lang="de-DE" altLang="de-DE" sz="4000" b="1" dirty="0" err="1"/>
              <a:t>Thoughts</a:t>
            </a:r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09380CE-C97F-43BF-9104-956805D66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10" y="2855700"/>
            <a:ext cx="4911308" cy="2579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 err="1"/>
              <a:t>Characteristics</a:t>
            </a:r>
            <a:r>
              <a:rPr lang="de-DE" altLang="de-DE" sz="2000" i="1" dirty="0"/>
              <a:t> = e.g. SME, </a:t>
            </a:r>
            <a:r>
              <a:rPr lang="de-DE" altLang="de-DE" sz="2000" i="1" dirty="0" err="1"/>
              <a:t>no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costs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specific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offer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for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employers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only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long</a:t>
            </a:r>
            <a:r>
              <a:rPr lang="de-DE" altLang="de-DE" sz="2000" i="1" dirty="0"/>
              <a:t>-term </a:t>
            </a:r>
            <a:r>
              <a:rPr lang="de-DE" altLang="de-DE" sz="2000" i="1" dirty="0" err="1"/>
              <a:t>counselling</a:t>
            </a:r>
            <a:r>
              <a:rPr lang="de-DE" altLang="de-DE" sz="2000" i="1" dirty="0"/>
              <a:t>, network </a:t>
            </a:r>
            <a:r>
              <a:rPr lang="de-DE" altLang="de-DE" sz="2000" i="1" dirty="0" err="1"/>
              <a:t>partners</a:t>
            </a:r>
            <a:r>
              <a:rPr lang="de-DE" altLang="de-DE" sz="2000" i="1" dirty="0"/>
              <a:t> 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/>
              <a:t>Methods </a:t>
            </a:r>
            <a:r>
              <a:rPr lang="de-DE" altLang="de-DE" sz="2000" i="1" dirty="0"/>
              <a:t>= e.g. individual/formal  </a:t>
            </a:r>
            <a:r>
              <a:rPr lang="de-DE" altLang="de-DE" sz="2000" i="1" dirty="0" err="1"/>
              <a:t>structures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holistic</a:t>
            </a:r>
            <a:r>
              <a:rPr lang="de-DE" altLang="de-DE" sz="2000" i="1" dirty="0"/>
              <a:t>, reflexive, </a:t>
            </a:r>
            <a:r>
              <a:rPr lang="de-DE" altLang="de-DE" sz="2000" i="1" dirty="0" err="1"/>
              <a:t>systemic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solution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oriented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use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of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tools</a:t>
            </a:r>
            <a:r>
              <a:rPr lang="de-DE" altLang="de-DE" sz="2000" i="1" dirty="0"/>
              <a:t>  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F36D751D-3D67-4E70-AF8A-C3E5F108E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651" y="2855700"/>
            <a:ext cx="6625087" cy="2307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/>
              <a:t>Benefits </a:t>
            </a:r>
            <a:r>
              <a:rPr lang="de-DE" altLang="de-DE" sz="2000" i="1" dirty="0"/>
              <a:t>= e.g. </a:t>
            </a:r>
            <a:r>
              <a:rPr lang="de-DE" altLang="de-DE" sz="2000" i="1" dirty="0" err="1"/>
              <a:t>expertise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financial</a:t>
            </a:r>
            <a:r>
              <a:rPr lang="de-DE" altLang="de-DE" sz="2000" i="1" dirty="0"/>
              <a:t> support, quick </a:t>
            </a:r>
            <a:r>
              <a:rPr lang="de-DE" altLang="de-DE" sz="2000" i="1" dirty="0" err="1"/>
              <a:t>availablity</a:t>
            </a:r>
            <a:r>
              <a:rPr lang="de-DE" altLang="de-DE" sz="2000" i="1" dirty="0"/>
              <a:t>, professional </a:t>
            </a:r>
            <a:r>
              <a:rPr lang="de-DE" altLang="de-DE" sz="2000" i="1" dirty="0" err="1"/>
              <a:t>counselling</a:t>
            </a:r>
            <a:endParaRPr lang="de-DE" altLang="de-DE" sz="20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 err="1"/>
              <a:t>Disadvantages</a:t>
            </a:r>
            <a:r>
              <a:rPr lang="de-DE" altLang="de-DE" sz="2000" b="1" i="1" dirty="0"/>
              <a:t>/</a:t>
            </a:r>
            <a:r>
              <a:rPr lang="de-DE" altLang="de-DE" sz="2000" b="1" i="1" dirty="0" err="1"/>
              <a:t>problems</a:t>
            </a:r>
            <a:r>
              <a:rPr lang="de-DE" altLang="de-DE" sz="2000" b="1" i="1" dirty="0"/>
              <a:t> </a:t>
            </a:r>
            <a:r>
              <a:rPr lang="de-DE" altLang="de-DE" sz="2000" i="1" dirty="0"/>
              <a:t>= e.g. </a:t>
            </a:r>
            <a:r>
              <a:rPr lang="de-DE" altLang="de-DE" sz="2000" i="1" dirty="0" err="1"/>
              <a:t>low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publicity</a:t>
            </a:r>
            <a:r>
              <a:rPr lang="de-DE" altLang="de-DE" sz="2000" i="1" dirty="0"/>
              <a:t>, limited </a:t>
            </a:r>
            <a:r>
              <a:rPr lang="de-DE" altLang="de-DE" sz="2000" i="1" dirty="0" err="1"/>
              <a:t>portfolio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of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counselling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offers</a:t>
            </a:r>
            <a:endParaRPr lang="de-DE" altLang="de-DE" sz="20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 err="1"/>
              <a:t>Positioning</a:t>
            </a:r>
            <a:r>
              <a:rPr lang="de-DE" altLang="de-DE" sz="2000" b="1" i="1" dirty="0"/>
              <a:t> in </a:t>
            </a:r>
            <a:r>
              <a:rPr lang="de-DE" altLang="de-DE" sz="2000" b="1" i="1" dirty="0" err="1"/>
              <a:t>continuum</a:t>
            </a:r>
            <a:r>
              <a:rPr lang="de-DE" altLang="de-DE" sz="2000" b="1" i="1" dirty="0"/>
              <a:t> </a:t>
            </a:r>
            <a:r>
              <a:rPr lang="de-DE" altLang="de-DE" sz="2000" i="1" dirty="0"/>
              <a:t>= </a:t>
            </a:r>
            <a:r>
              <a:rPr lang="de-DE" altLang="de-DE" sz="2000" i="1" dirty="0" err="1"/>
              <a:t>near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counselling</a:t>
            </a:r>
            <a:r>
              <a:rPr lang="de-DE" altLang="de-DE" sz="2000" i="1" dirty="0"/>
              <a:t> in HR</a:t>
            </a:r>
            <a:endParaRPr lang="de-DE" altLang="de-DE" sz="2000" dirty="0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F7418ECB-F3A9-4ABE-B13F-E8662665F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728" y="2073822"/>
            <a:ext cx="11159915" cy="52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None/>
            </a:pPr>
            <a:r>
              <a:rPr lang="de-DE" altLang="de-DE" sz="2400" b="1" dirty="0"/>
              <a:t>1. Qualification </a:t>
            </a:r>
            <a:r>
              <a:rPr lang="de-DE" altLang="de-DE" sz="2400" b="1" dirty="0" err="1"/>
              <a:t>counselling</a:t>
            </a:r>
            <a:r>
              <a:rPr lang="de-DE" altLang="de-DE" sz="2400" b="1" dirty="0"/>
              <a:t> in German Public </a:t>
            </a:r>
            <a:r>
              <a:rPr lang="de-DE" altLang="de-DE" sz="2400" b="1" dirty="0" err="1"/>
              <a:t>Employment</a:t>
            </a:r>
            <a:r>
              <a:rPr lang="de-DE" altLang="de-DE" sz="2400" b="1" dirty="0"/>
              <a:t> Service (PES) </a:t>
            </a:r>
          </a:p>
        </p:txBody>
      </p:sp>
    </p:spTree>
    <p:extLst>
      <p:ext uri="{BB962C8B-B14F-4D97-AF65-F5344CB8AC3E}">
        <p14:creationId xmlns:p14="http://schemas.microsoft.com/office/powerpoint/2010/main" val="385757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4. Closing </a:t>
            </a:r>
            <a:r>
              <a:rPr lang="de-DE" altLang="de-DE" sz="4000" b="1" dirty="0" err="1"/>
              <a:t>Thoughts</a:t>
            </a:r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09380CE-C97F-43BF-9104-956805D66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553" y="2917496"/>
            <a:ext cx="5453747" cy="297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 err="1"/>
              <a:t>Characteristics</a:t>
            </a:r>
            <a:r>
              <a:rPr lang="de-DE" altLang="de-DE" sz="2000" i="1" dirty="0"/>
              <a:t> = e.g. SME, </a:t>
            </a:r>
            <a:r>
              <a:rPr lang="de-DE" altLang="de-DE" sz="2000" i="1" dirty="0" err="1"/>
              <a:t>no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costs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broad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range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of</a:t>
            </a:r>
            <a:r>
              <a:rPr lang="de-DE" altLang="de-DE" sz="2000" i="1" dirty="0"/>
              <a:t> professional </a:t>
            </a:r>
            <a:r>
              <a:rPr lang="de-DE" altLang="de-DE" sz="2000" i="1" dirty="0" err="1"/>
              <a:t>offers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long</a:t>
            </a:r>
            <a:r>
              <a:rPr lang="de-DE" altLang="de-DE" sz="2000" i="1" dirty="0"/>
              <a:t>-term </a:t>
            </a:r>
            <a:r>
              <a:rPr lang="de-DE" altLang="de-DE" sz="2000" i="1" dirty="0" err="1"/>
              <a:t>counselling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offers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for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employers</a:t>
            </a:r>
            <a:r>
              <a:rPr lang="de-DE" altLang="de-DE" sz="2000" i="1" dirty="0"/>
              <a:t> and </a:t>
            </a:r>
            <a:r>
              <a:rPr lang="de-DE" altLang="de-DE" sz="2000" i="1" dirty="0" err="1"/>
              <a:t>staff</a:t>
            </a:r>
            <a:endParaRPr lang="de-DE" altLang="de-DE" sz="20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/>
              <a:t>Methods </a:t>
            </a:r>
            <a:r>
              <a:rPr lang="de-DE" altLang="de-DE" sz="2000" i="1" dirty="0"/>
              <a:t>= e.g. individual and formal  </a:t>
            </a:r>
            <a:r>
              <a:rPr lang="de-DE" altLang="de-DE" sz="2000" i="1" dirty="0" err="1"/>
              <a:t>structures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holistic</a:t>
            </a:r>
            <a:r>
              <a:rPr lang="de-DE" altLang="de-DE" sz="2000" i="1" dirty="0"/>
              <a:t>, reflexive, </a:t>
            </a:r>
            <a:r>
              <a:rPr lang="de-DE" altLang="de-DE" sz="2000" i="1" dirty="0" err="1"/>
              <a:t>systemic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solution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oriented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use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of</a:t>
            </a:r>
            <a:r>
              <a:rPr lang="de-DE" altLang="de-DE" sz="2000" i="1" dirty="0"/>
              <a:t>  </a:t>
            </a:r>
            <a:r>
              <a:rPr lang="de-DE" altLang="de-DE" sz="2000" i="1" dirty="0" err="1"/>
              <a:t>tools</a:t>
            </a:r>
            <a:r>
              <a:rPr lang="de-DE" altLang="de-DE" sz="2000" i="1" dirty="0"/>
              <a:t> and </a:t>
            </a:r>
            <a:r>
              <a:rPr lang="de-DE" altLang="de-DE" sz="2000" i="1" dirty="0" err="1"/>
              <a:t>projects</a:t>
            </a:r>
            <a:r>
              <a:rPr lang="de-DE" altLang="de-DE" sz="2000" i="1" dirty="0"/>
              <a:t> 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F36D751D-3D67-4E70-AF8A-C3E5F108E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885267"/>
            <a:ext cx="5720447" cy="3107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/>
              <a:t>Benefits </a:t>
            </a:r>
            <a:r>
              <a:rPr lang="de-DE" altLang="de-DE" sz="2000" i="1" dirty="0"/>
              <a:t>= e.g. high </a:t>
            </a:r>
            <a:r>
              <a:rPr lang="de-DE" altLang="de-DE" sz="2000" i="1" dirty="0" err="1"/>
              <a:t>expertise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good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practice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availability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of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offers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projects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networking</a:t>
            </a:r>
            <a:r>
              <a:rPr lang="de-DE" altLang="de-DE" sz="2000" i="1" dirty="0"/>
              <a:t>, innovative </a:t>
            </a:r>
            <a:r>
              <a:rPr lang="de-DE" altLang="de-DE" sz="2000" i="1" dirty="0" err="1"/>
              <a:t>offers</a:t>
            </a:r>
            <a:r>
              <a:rPr lang="de-DE" altLang="de-DE" sz="2000" i="1" dirty="0"/>
              <a:t> 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 err="1"/>
              <a:t>Disadvantages</a:t>
            </a:r>
            <a:r>
              <a:rPr lang="de-DE" altLang="de-DE" sz="2000" b="1" i="1" dirty="0"/>
              <a:t>/</a:t>
            </a:r>
            <a:r>
              <a:rPr lang="de-DE" altLang="de-DE" sz="2000" b="1" i="1" dirty="0" err="1"/>
              <a:t>problems</a:t>
            </a:r>
            <a:r>
              <a:rPr lang="de-DE" altLang="de-DE" sz="2000" b="1" i="1" dirty="0"/>
              <a:t> </a:t>
            </a:r>
            <a:r>
              <a:rPr lang="de-DE" altLang="de-DE" sz="2000" i="1" dirty="0"/>
              <a:t>= e.g. regional different </a:t>
            </a:r>
            <a:r>
              <a:rPr lang="de-DE" altLang="de-DE" sz="2000" i="1" dirty="0" err="1"/>
              <a:t>offers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offers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partly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only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for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members</a:t>
            </a:r>
            <a:endParaRPr lang="de-DE" altLang="de-DE" sz="20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 err="1"/>
              <a:t>Positioning</a:t>
            </a:r>
            <a:r>
              <a:rPr lang="de-DE" altLang="de-DE" sz="2000" b="1" i="1" dirty="0"/>
              <a:t> in </a:t>
            </a:r>
            <a:r>
              <a:rPr lang="de-DE" altLang="de-DE" sz="2000" b="1" i="1" dirty="0" err="1"/>
              <a:t>continuum</a:t>
            </a:r>
            <a:r>
              <a:rPr lang="de-DE" altLang="de-DE" sz="2000" b="1" i="1" dirty="0"/>
              <a:t> = </a:t>
            </a:r>
            <a:r>
              <a:rPr lang="de-DE" altLang="de-DE" sz="2000" i="1" dirty="0"/>
              <a:t>different </a:t>
            </a:r>
            <a:r>
              <a:rPr lang="de-DE" altLang="de-DE" sz="2000" i="1" dirty="0" err="1"/>
              <a:t>depending</a:t>
            </a:r>
            <a:r>
              <a:rPr lang="de-DE" altLang="de-DE" sz="2000" i="1" dirty="0"/>
              <a:t> on </a:t>
            </a:r>
            <a:r>
              <a:rPr lang="de-DE" altLang="de-DE" sz="2000" i="1" dirty="0" err="1"/>
              <a:t>each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offer</a:t>
            </a:r>
            <a:endParaRPr lang="de-DE" altLang="de-DE" sz="2000" dirty="0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A7A31C28-1F3C-495B-AD79-E949243FB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912" y="2041505"/>
            <a:ext cx="11420535" cy="52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None/>
            </a:pPr>
            <a:r>
              <a:rPr lang="en-US" altLang="de-DE" sz="2400" b="1" dirty="0"/>
              <a:t>2. Chambers of industry and commerce respectively chambers of handicrafts </a:t>
            </a:r>
          </a:p>
        </p:txBody>
      </p:sp>
    </p:spTree>
    <p:extLst>
      <p:ext uri="{BB962C8B-B14F-4D97-AF65-F5344CB8AC3E}">
        <p14:creationId xmlns:p14="http://schemas.microsoft.com/office/powerpoint/2010/main" val="335042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4. Closing </a:t>
            </a:r>
            <a:r>
              <a:rPr lang="de-DE" altLang="de-DE" sz="4000" b="1" dirty="0" err="1"/>
              <a:t>Thoughts</a:t>
            </a:r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09380CE-C97F-43BF-9104-956805D66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177" y="3122421"/>
            <a:ext cx="6108791" cy="2579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 err="1"/>
              <a:t>Characteristics</a:t>
            </a:r>
            <a:r>
              <a:rPr lang="de-DE" altLang="de-DE" sz="2000" b="1" i="1" dirty="0"/>
              <a:t> </a:t>
            </a:r>
            <a:r>
              <a:rPr lang="de-DE" altLang="de-DE" sz="2000" i="1" dirty="0"/>
              <a:t>= e.g. SME, </a:t>
            </a:r>
            <a:r>
              <a:rPr lang="de-DE" altLang="de-DE" sz="2000" i="1" dirty="0" err="1"/>
              <a:t>with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costs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special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application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procedure</a:t>
            </a:r>
            <a:r>
              <a:rPr lang="de-DE" altLang="de-DE" sz="2000" i="1" dirty="0"/>
              <a:t>, limited time, </a:t>
            </a:r>
            <a:r>
              <a:rPr lang="de-DE" altLang="de-DE" sz="2000" i="1" dirty="0" err="1"/>
              <a:t>counselling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for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employer</a:t>
            </a:r>
            <a:r>
              <a:rPr lang="de-DE" altLang="de-DE" sz="2000" i="1" dirty="0"/>
              <a:t> and </a:t>
            </a:r>
            <a:r>
              <a:rPr lang="de-DE" altLang="de-DE" sz="2000" i="1" dirty="0" err="1"/>
              <a:t>staff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range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of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topics</a:t>
            </a:r>
            <a:r>
              <a:rPr lang="de-DE" altLang="de-DE" sz="2000" i="1" dirty="0"/>
              <a:t>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/>
              <a:t>Methods</a:t>
            </a:r>
            <a:r>
              <a:rPr lang="de-DE" altLang="de-DE" sz="2000" i="1" dirty="0"/>
              <a:t> = e.g. </a:t>
            </a:r>
            <a:r>
              <a:rPr lang="de-DE" altLang="de-DE" sz="2000" i="1" dirty="0" err="1"/>
              <a:t>structured</a:t>
            </a:r>
            <a:r>
              <a:rPr lang="de-DE" altLang="de-DE" sz="2000" i="1" dirty="0"/>
              <a:t> (</a:t>
            </a:r>
            <a:r>
              <a:rPr lang="de-DE" altLang="de-DE" sz="2000" i="1" dirty="0" err="1"/>
              <a:t>phases</a:t>
            </a:r>
            <a:r>
              <a:rPr lang="de-DE" altLang="de-DE" sz="2000" i="1" dirty="0"/>
              <a:t>/</a:t>
            </a:r>
            <a:r>
              <a:rPr lang="de-DE" altLang="de-DE" sz="2000" i="1" dirty="0" err="1"/>
              <a:t>steps</a:t>
            </a:r>
            <a:r>
              <a:rPr lang="de-DE" altLang="de-DE" sz="2000" i="1" dirty="0"/>
              <a:t>), </a:t>
            </a:r>
            <a:r>
              <a:rPr lang="de-DE" altLang="de-DE" sz="2000" i="1" dirty="0" err="1"/>
              <a:t>holistic</a:t>
            </a:r>
            <a:r>
              <a:rPr lang="de-DE" altLang="de-DE" sz="2000" i="1" dirty="0"/>
              <a:t>, reflexive, </a:t>
            </a:r>
            <a:r>
              <a:rPr lang="de-DE" altLang="de-DE" sz="2000" i="1" dirty="0" err="1"/>
              <a:t>systemic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solution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oriented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participation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use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of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tools</a:t>
            </a:r>
            <a:r>
              <a:rPr lang="de-DE" altLang="de-DE" sz="2000" i="1" dirty="0"/>
              <a:t>  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F36D751D-3D67-4E70-AF8A-C3E5F108E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5380" y="3021772"/>
            <a:ext cx="5595667" cy="3107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/>
              <a:t>Benefits </a:t>
            </a:r>
            <a:r>
              <a:rPr lang="de-DE" altLang="de-DE" sz="2000" i="1" dirty="0"/>
              <a:t>= e.g. </a:t>
            </a:r>
            <a:r>
              <a:rPr lang="de-DE" altLang="de-DE" sz="2000" i="1" dirty="0" err="1"/>
              <a:t>change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management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good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practice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networking</a:t>
            </a:r>
            <a:endParaRPr lang="de-DE" altLang="de-DE" sz="20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 err="1"/>
              <a:t>Disadvantages</a:t>
            </a:r>
            <a:r>
              <a:rPr lang="de-DE" altLang="de-DE" sz="2000" b="1" i="1" dirty="0"/>
              <a:t>/</a:t>
            </a:r>
            <a:r>
              <a:rPr lang="de-DE" altLang="de-DE" sz="2000" b="1" i="1" dirty="0" err="1"/>
              <a:t>problems</a:t>
            </a:r>
            <a:r>
              <a:rPr lang="de-DE" altLang="de-DE" sz="2000" b="1" i="1" dirty="0"/>
              <a:t> </a:t>
            </a:r>
            <a:r>
              <a:rPr lang="de-DE" altLang="de-DE" sz="2000" i="1" dirty="0"/>
              <a:t>= e.g. </a:t>
            </a:r>
            <a:r>
              <a:rPr lang="de-DE" altLang="de-DE" sz="2000" i="1" dirty="0" err="1"/>
              <a:t>low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publicity</a:t>
            </a:r>
            <a:r>
              <a:rPr lang="de-DE" altLang="de-DE" sz="2000" i="1" dirty="0"/>
              <a:t>, limited </a:t>
            </a:r>
            <a:r>
              <a:rPr lang="de-DE" altLang="de-DE" sz="2000" i="1" dirty="0" err="1"/>
              <a:t>availability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selection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procedure</a:t>
            </a:r>
            <a:endParaRPr lang="de-DE" altLang="de-DE" sz="20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 err="1"/>
              <a:t>Positioning</a:t>
            </a:r>
            <a:r>
              <a:rPr lang="de-DE" altLang="de-DE" sz="2000" b="1" i="1" dirty="0"/>
              <a:t> in </a:t>
            </a:r>
            <a:r>
              <a:rPr lang="de-DE" altLang="de-DE" sz="2000" b="1" i="1" dirty="0" err="1"/>
              <a:t>continuum</a:t>
            </a:r>
            <a:r>
              <a:rPr lang="de-DE" altLang="de-DE" sz="2000" b="1" i="1" dirty="0"/>
              <a:t> </a:t>
            </a:r>
            <a:r>
              <a:rPr lang="de-DE" altLang="de-DE" sz="2000" i="1" dirty="0"/>
              <a:t>= </a:t>
            </a:r>
            <a:r>
              <a:rPr lang="de-DE" altLang="de-DE" sz="2000" i="1" dirty="0" err="1"/>
              <a:t>near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counselling</a:t>
            </a:r>
            <a:r>
              <a:rPr lang="de-DE" altLang="de-DE" sz="2000" i="1" dirty="0"/>
              <a:t> in HR</a:t>
            </a:r>
            <a:endParaRPr lang="de-DE" altLang="de-DE" sz="2000" dirty="0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28F2C23C-7361-420A-9C8B-BF2CDAA5F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93" y="1867706"/>
            <a:ext cx="10303845" cy="1002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None/>
            </a:pPr>
            <a:r>
              <a:rPr lang="de-DE" altLang="de-DE" sz="2400" b="1" dirty="0"/>
              <a:t>3. Programm „</a:t>
            </a:r>
            <a:r>
              <a:rPr lang="de-DE" altLang="de-DE" sz="2400" b="1" dirty="0" err="1"/>
              <a:t>company</a:t>
            </a:r>
            <a:r>
              <a:rPr lang="de-DE" altLang="de-DE" sz="2400" b="1" dirty="0"/>
              <a:t> </a:t>
            </a:r>
            <a:r>
              <a:rPr lang="de-DE" altLang="de-DE" sz="2400" b="1" dirty="0" err="1"/>
              <a:t>value</a:t>
            </a:r>
            <a:r>
              <a:rPr lang="de-DE" altLang="de-DE" sz="2400" b="1" dirty="0"/>
              <a:t>: human“ (</a:t>
            </a:r>
            <a:r>
              <a:rPr lang="de-DE" altLang="de-DE" sz="2400" b="1" dirty="0" err="1"/>
              <a:t>unternehmensWert:Mensch</a:t>
            </a:r>
            <a:r>
              <a:rPr lang="de-DE" altLang="de-DE" sz="2400" b="1" dirty="0"/>
              <a:t>)</a:t>
            </a:r>
            <a:r>
              <a:rPr lang="en-US" altLang="de-DE" sz="2400" b="1" dirty="0"/>
              <a:t> as part of the INQA initiative</a:t>
            </a:r>
            <a:endParaRPr lang="de-DE" alt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56193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4. Closing </a:t>
            </a:r>
            <a:r>
              <a:rPr lang="de-DE" altLang="de-DE" sz="4000" b="1" dirty="0" err="1"/>
              <a:t>Thoughts</a:t>
            </a:r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09380CE-C97F-43BF-9104-956805D66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89" y="3071585"/>
            <a:ext cx="5788086" cy="2707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 err="1"/>
              <a:t>Characteristics</a:t>
            </a:r>
            <a:r>
              <a:rPr lang="de-DE" altLang="de-DE" sz="2000" b="1" i="1" dirty="0"/>
              <a:t> </a:t>
            </a:r>
            <a:r>
              <a:rPr lang="de-DE" altLang="de-DE" sz="2000" i="1" dirty="0"/>
              <a:t>= e.g. SME, </a:t>
            </a:r>
            <a:r>
              <a:rPr lang="de-DE" altLang="de-DE" sz="2000" i="1" dirty="0" err="1"/>
              <a:t>no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costs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specific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offer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counselling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for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employers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long</a:t>
            </a:r>
            <a:r>
              <a:rPr lang="de-DE" altLang="de-DE" sz="2000" i="1" dirty="0"/>
              <a:t>-term </a:t>
            </a:r>
            <a:r>
              <a:rPr lang="de-DE" altLang="de-DE" sz="2000" i="1" dirty="0" err="1"/>
              <a:t>counselling</a:t>
            </a:r>
            <a:r>
              <a:rPr lang="de-DE" altLang="de-DE" sz="2000" i="1" dirty="0"/>
              <a:t>, network </a:t>
            </a:r>
            <a:r>
              <a:rPr lang="de-DE" altLang="de-DE" sz="2000" i="1" dirty="0" err="1"/>
              <a:t>partners</a:t>
            </a:r>
            <a:r>
              <a:rPr lang="de-DE" altLang="de-DE" sz="2000" i="1" dirty="0"/>
              <a:t>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/>
              <a:t>Methods</a:t>
            </a:r>
            <a:r>
              <a:rPr lang="de-DE" altLang="de-DE" sz="2000" i="1" dirty="0"/>
              <a:t> = e.g.  Individual, </a:t>
            </a:r>
            <a:r>
              <a:rPr lang="de-DE" altLang="de-DE" sz="2000" i="1" dirty="0" err="1"/>
              <a:t>holistic</a:t>
            </a:r>
            <a:r>
              <a:rPr lang="de-DE" altLang="de-DE" sz="2000" i="1" dirty="0"/>
              <a:t>, reflexive, </a:t>
            </a:r>
            <a:r>
              <a:rPr lang="de-DE" altLang="de-DE" sz="2000" i="1" dirty="0" err="1"/>
              <a:t>systemic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solution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oriented</a:t>
            </a:r>
            <a:r>
              <a:rPr lang="de-DE" altLang="de-DE" sz="2000" i="1" dirty="0"/>
              <a:t> 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endParaRPr lang="de-DE" altLang="de-DE" sz="2000" i="1" dirty="0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F36D751D-3D67-4E70-AF8A-C3E5F108E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5380" y="3021772"/>
            <a:ext cx="5595667" cy="2707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/>
              <a:t>Benefits </a:t>
            </a:r>
            <a:r>
              <a:rPr lang="de-DE" altLang="de-DE" sz="2000" i="1" dirty="0"/>
              <a:t>= e.g. </a:t>
            </a:r>
            <a:r>
              <a:rPr lang="de-DE" altLang="de-DE" sz="2000" i="1" dirty="0" err="1"/>
              <a:t>expertise</a:t>
            </a:r>
            <a:r>
              <a:rPr lang="de-DE" altLang="de-DE" sz="2000" i="1" dirty="0"/>
              <a:t>, </a:t>
            </a:r>
            <a:r>
              <a:rPr lang="de-DE" altLang="de-DE" sz="2000" i="1" dirty="0" err="1"/>
              <a:t>financial</a:t>
            </a:r>
            <a:r>
              <a:rPr lang="de-DE" altLang="de-DE" sz="2000" i="1" dirty="0"/>
              <a:t> support, </a:t>
            </a:r>
            <a:r>
              <a:rPr lang="de-DE" altLang="de-DE" sz="2000" i="1" dirty="0" err="1"/>
              <a:t>good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practice</a:t>
            </a:r>
            <a:r>
              <a:rPr lang="de-DE" altLang="de-DE" sz="2000" i="1" dirty="0"/>
              <a:t>, innovative </a:t>
            </a:r>
            <a:r>
              <a:rPr lang="de-DE" altLang="de-DE" sz="2000" i="1" dirty="0" err="1"/>
              <a:t>offer</a:t>
            </a:r>
            <a:endParaRPr lang="de-DE" altLang="de-DE" sz="20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 err="1"/>
              <a:t>Disadvantages</a:t>
            </a:r>
            <a:r>
              <a:rPr lang="de-DE" altLang="de-DE" sz="2000" b="1" i="1" dirty="0"/>
              <a:t>/</a:t>
            </a:r>
            <a:r>
              <a:rPr lang="de-DE" altLang="de-DE" sz="2000" b="1" i="1" dirty="0" err="1"/>
              <a:t>problems</a:t>
            </a:r>
            <a:r>
              <a:rPr lang="de-DE" altLang="de-DE" sz="2000" b="1" i="1" dirty="0"/>
              <a:t> </a:t>
            </a:r>
            <a:r>
              <a:rPr lang="de-DE" altLang="de-DE" sz="2000" i="1" dirty="0"/>
              <a:t>= e.g. </a:t>
            </a:r>
            <a:r>
              <a:rPr lang="de-DE" altLang="de-DE" sz="2000" i="1" dirty="0" err="1"/>
              <a:t>low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publicity</a:t>
            </a:r>
            <a:r>
              <a:rPr lang="de-DE" altLang="de-DE" sz="2000" i="1" dirty="0"/>
              <a:t>, high own </a:t>
            </a:r>
            <a:r>
              <a:rPr lang="de-DE" altLang="de-DE" sz="2000" i="1" dirty="0" err="1"/>
              <a:t>activity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necessary</a:t>
            </a:r>
            <a:endParaRPr lang="de-DE" altLang="de-DE" sz="2000" i="1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 err="1"/>
              <a:t>Positioning</a:t>
            </a:r>
            <a:r>
              <a:rPr lang="de-DE" altLang="de-DE" sz="2000" b="1" i="1" dirty="0"/>
              <a:t> in </a:t>
            </a:r>
            <a:r>
              <a:rPr lang="de-DE" altLang="de-DE" sz="2000" b="1" i="1" dirty="0" err="1"/>
              <a:t>continuum</a:t>
            </a:r>
            <a:r>
              <a:rPr lang="de-DE" altLang="de-DE" sz="2000" b="1" i="1" dirty="0"/>
              <a:t> </a:t>
            </a:r>
            <a:r>
              <a:rPr lang="de-DE" altLang="de-DE" sz="2000" i="1" dirty="0"/>
              <a:t>= </a:t>
            </a:r>
            <a:r>
              <a:rPr lang="de-DE" altLang="de-DE" sz="2000" i="1" dirty="0" err="1"/>
              <a:t>Near</a:t>
            </a:r>
            <a:r>
              <a:rPr lang="de-DE" altLang="de-DE" sz="2000" i="1" dirty="0"/>
              <a:t> </a:t>
            </a:r>
            <a:r>
              <a:rPr lang="de-DE" altLang="de-DE" sz="2000" i="1" dirty="0" err="1"/>
              <a:t>counselling</a:t>
            </a:r>
            <a:r>
              <a:rPr lang="de-DE" altLang="de-DE" sz="2000" i="1" dirty="0"/>
              <a:t> in HR</a:t>
            </a:r>
            <a:endParaRPr lang="de-DE" altLang="de-DE" sz="2000" dirty="0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28F2C23C-7361-420A-9C8B-BF2CDAA5F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218" y="1856040"/>
            <a:ext cx="10303845" cy="1002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None/>
            </a:pPr>
            <a:r>
              <a:rPr lang="de-DE" altLang="de-DE" sz="2400" b="1" dirty="0"/>
              <a:t>4. </a:t>
            </a:r>
            <a:r>
              <a:rPr lang="en-US" altLang="de-DE" sz="2400" b="1" dirty="0"/>
              <a:t>Project „qualification network“ under the auspices of the German Federal Ministry of Labor and Social Affairs (BMAS)</a:t>
            </a:r>
            <a:endParaRPr lang="de-DE" alt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97358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„Office“ tema">
  <a:themeElements>
    <a:clrScheme name="Raudona oranžinė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sirinktinis 3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ct! template" id="{6C52D79F-18D7-4FA6-A121-BDBD81370BAE}" vid="{B099076F-3487-4F76-89D1-DA1651670C9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Connect! template</Template>
  <TotalTime>4</TotalTime>
  <Words>479</Words>
  <Application>Microsoft Office PowerPoint</Application>
  <PresentationFormat>Widescreen</PresentationFormat>
  <Paragraphs>41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Open Sans</vt:lpstr>
      <vt:lpstr>Open Sans Extrabold</vt:lpstr>
      <vt:lpstr>Open Sans Light</vt:lpstr>
      <vt:lpstr>„Office“ tema</vt:lpstr>
      <vt:lpstr>Unit 4</vt:lpstr>
      <vt:lpstr>4. Closing Thoughts</vt:lpstr>
      <vt:lpstr>4. Closing Thoughts</vt:lpstr>
      <vt:lpstr>4. Closing Thoughts</vt:lpstr>
      <vt:lpstr>4. Closing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Laura</dc:creator>
  <cp:lastModifiedBy>Praktikantas</cp:lastModifiedBy>
  <cp:revision>234</cp:revision>
  <dcterms:created xsi:type="dcterms:W3CDTF">2020-01-27T22:45:30Z</dcterms:created>
  <dcterms:modified xsi:type="dcterms:W3CDTF">2022-03-04T12:33:31Z</dcterms:modified>
</cp:coreProperties>
</file>