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embeddedFontLst>
    <p:embeddedFont>
      <p:font typeface="Open Sans Light" panose="020B0604020202020204" charset="0"/>
      <p:regular r:id="rId20"/>
      <p:bold r:id="rId21"/>
      <p:italic r:id="rId22"/>
      <p:boldItalic r:id="rId23"/>
    </p:embeddedFont>
    <p:embeddedFont>
      <p:font typeface="Open Sans ExtraBold" panose="020B0604020202020204" charset="0"/>
      <p:bold r:id="rId24"/>
      <p:boldItalic r:id="rId25"/>
    </p:embeddedFont>
    <p:embeddedFont>
      <p:font typeface="Calibri" panose="020F0502020204030204" pitchFamily="34" charset="0"/>
      <p:regular r:id="rId26"/>
      <p:bold r:id="rId27"/>
      <p:italic r:id="rId28"/>
      <p:boldItalic r:id="rId29"/>
    </p:embeddedFont>
    <p:embeddedFont>
      <p:font typeface="Segoe UI" panose="020B0502040204020203" pitchFamily="34" charset="0"/>
      <p:regular r:id="rId30"/>
      <p:bold r:id="rId31"/>
      <p:italic r:id="rId32"/>
      <p:boldItalic r:id="rId33"/>
    </p:embeddedFont>
    <p:embeddedFont>
      <p:font typeface="Open Sans"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jTunCW1VTBWy6sQMTMMMcurJv9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88955F-EA4F-49B7-9FF0-1E2B772E9664}">
  <a:tblStyle styleId="{ED88955F-EA4F-49B7-9FF0-1E2B772E9664}" styleName="Table_0">
    <a:wholeTbl>
      <a:tcTxStyle b="off" i="off">
        <a:font>
          <a:latin typeface="Open Sans Light"/>
          <a:ea typeface="Open Sans Light"/>
          <a:cs typeface="Open Sans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BE8E7"/>
          </a:solidFill>
        </a:fill>
      </a:tcStyle>
    </a:wholeTbl>
    <a:band1H>
      <a:tcTxStyle/>
      <a:tcStyle>
        <a:tcBdr/>
        <a:fill>
          <a:solidFill>
            <a:srgbClr val="F6CECB"/>
          </a:solidFill>
        </a:fill>
      </a:tcStyle>
    </a:band1H>
    <a:band2H>
      <a:tcTxStyle/>
      <a:tcStyle>
        <a:tcBdr/>
      </a:tcStyle>
    </a:band2H>
    <a:band1V>
      <a:tcTxStyle/>
      <a:tcStyle>
        <a:tcBdr/>
        <a:fill>
          <a:solidFill>
            <a:srgbClr val="F6CECB"/>
          </a:solidFill>
        </a:fill>
      </a:tcStyle>
    </a:band1V>
    <a:band2V>
      <a:tcTxStyle/>
      <a:tcStyle>
        <a:tcBdr/>
      </a:tcStyle>
    </a:band2V>
    <a:lastCol>
      <a:tcTxStyle b="on" i="off">
        <a:font>
          <a:latin typeface="Open Sans Light"/>
          <a:ea typeface="Open Sans Light"/>
          <a:cs typeface="Open Sans Light"/>
        </a:font>
        <a:schemeClr val="lt1"/>
      </a:tcTxStyle>
      <a:tcStyle>
        <a:tcBdr/>
        <a:fill>
          <a:solidFill>
            <a:schemeClr val="accent1"/>
          </a:solidFill>
        </a:fill>
      </a:tcStyle>
    </a:lastCol>
    <a:firstCol>
      <a:tcTxStyle b="on" i="off">
        <a:font>
          <a:latin typeface="Open Sans Light"/>
          <a:ea typeface="Open Sans Light"/>
          <a:cs typeface="Open Sans Light"/>
        </a:font>
        <a:schemeClr val="lt1"/>
      </a:tcTxStyle>
      <a:tcStyle>
        <a:tcBdr/>
        <a:fill>
          <a:solidFill>
            <a:schemeClr val="accent1"/>
          </a:solidFill>
        </a:fill>
      </a:tcStyle>
    </a:firstCol>
    <a:lastRow>
      <a:tcTxStyle b="on" i="off">
        <a:font>
          <a:latin typeface="Open Sans Light"/>
          <a:ea typeface="Open Sans Light"/>
          <a:cs typeface="Open Sans 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Open Sans Light"/>
          <a:ea typeface="Open Sans Light"/>
          <a:cs typeface="Open Sans 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20" d="100"/>
          <a:sy n="120" d="100"/>
        </p:scale>
        <p:origin x="1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presProps" Target="presProps.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 Ferrari" userId="c926630b5f4e8764" providerId="LiveId" clId="{1510049E-5603-4F85-BF70-DD5A66F90AA7}"/>
    <pc:docChg chg="modSld">
      <pc:chgData name="Lea Ferrari" userId="c926630b5f4e8764" providerId="LiveId" clId="{1510049E-5603-4F85-BF70-DD5A66F90AA7}" dt="2022-02-23T21:04:33.777" v="3" actId="20577"/>
      <pc:docMkLst>
        <pc:docMk/>
      </pc:docMkLst>
      <pc:sldChg chg="modSp mod">
        <pc:chgData name="Lea Ferrari" userId="c926630b5f4e8764" providerId="LiveId" clId="{1510049E-5603-4F85-BF70-DD5A66F90AA7}" dt="2022-02-23T21:04:33.777" v="3" actId="20577"/>
        <pc:sldMkLst>
          <pc:docMk/>
          <pc:sldMk cId="0" sldId="256"/>
        </pc:sldMkLst>
        <pc:spChg chg="mod">
          <ac:chgData name="Lea Ferrari" userId="c926630b5f4e8764" providerId="LiveId" clId="{1510049E-5603-4F85-BF70-DD5A66F90AA7}" dt="2022-02-23T21:04:33.777" v="3" actId="20577"/>
          <ac:spMkLst>
            <pc:docMk/>
            <pc:sldMk cId="0" sldId="256"/>
            <ac:spMk id="2" creationId="{572DC5BE-44DC-40F0-BFDB-2BE50D78F3B3}"/>
          </ac:spMkLst>
        </pc:spChg>
      </pc:sldChg>
    </pc:docChg>
  </pc:docChgLst>
  <pc:docChgLst>
    <pc:chgData name="Ferrari Lea" userId="S::lea.ferrari@unipd.it::76de2d51-a5bc-493f-a7d6-16f2215d8c59" providerId="AD" clId="Web-{411DC96F-2BB2-F8D9-16C4-B331B8978B6A}"/>
    <pc:docChg chg="modSld">
      <pc:chgData name="Ferrari Lea" userId="S::lea.ferrari@unipd.it::76de2d51-a5bc-493f-a7d6-16f2215d8c59" providerId="AD" clId="Web-{411DC96F-2BB2-F8D9-16C4-B331B8978B6A}" dt="2021-07-22T09:23:50.814" v="33" actId="1076"/>
      <pc:docMkLst>
        <pc:docMk/>
      </pc:docMkLst>
      <pc:sldChg chg="addSp modSp">
        <pc:chgData name="Ferrari Lea" userId="S::lea.ferrari@unipd.it::76de2d51-a5bc-493f-a7d6-16f2215d8c59" providerId="AD" clId="Web-{411DC96F-2BB2-F8D9-16C4-B331B8978B6A}" dt="2021-07-22T09:23:50.814" v="33" actId="1076"/>
        <pc:sldMkLst>
          <pc:docMk/>
          <pc:sldMk cId="0" sldId="256"/>
        </pc:sldMkLst>
        <pc:spChg chg="add mod">
          <ac:chgData name="Ferrari Lea" userId="S::lea.ferrari@unipd.it::76de2d51-a5bc-493f-a7d6-16f2215d8c59" providerId="AD" clId="Web-{411DC96F-2BB2-F8D9-16C4-B331B8978B6A}" dt="2021-07-22T09:23:50.814" v="33" actId="1076"/>
          <ac:spMkLst>
            <pc:docMk/>
            <pc:sldMk cId="0" sldId="256"/>
            <ac:spMk id="2" creationId="{572DC5BE-44DC-40F0-BFDB-2BE50D78F3B3}"/>
          </ac:spMkLst>
        </pc:spChg>
        <pc:spChg chg="mod">
          <ac:chgData name="Ferrari Lea" userId="S::lea.ferrari@unipd.it::76de2d51-a5bc-493f-a7d6-16f2215d8c59" providerId="AD" clId="Web-{411DC96F-2BB2-F8D9-16C4-B331B8978B6A}" dt="2021-07-22T09:23:47.736" v="32" actId="1076"/>
          <ac:spMkLst>
            <pc:docMk/>
            <pc:sldMk cId="0" sldId="256"/>
            <ac:spMk id="163" creationId="{00000000-0000-0000-0000-000000000000}"/>
          </ac:spMkLst>
        </pc:spChg>
      </pc:sldChg>
    </pc:docChg>
  </pc:docChgLst>
  <pc:docChgLst>
    <pc:chgData name="Zuanetti Alessandra" userId="62c843e8-eff1-401f-8c64-96493ae781c5" providerId="ADAL" clId="{2C41AB83-9260-4121-A3C6-A78519CDAC46}"/>
    <pc:docChg chg="modSld">
      <pc:chgData name="Zuanetti Alessandra" userId="62c843e8-eff1-401f-8c64-96493ae781c5" providerId="ADAL" clId="{2C41AB83-9260-4121-A3C6-A78519CDAC46}" dt="2021-07-23T14:17:25.130" v="9" actId="20577"/>
      <pc:docMkLst>
        <pc:docMk/>
      </pc:docMkLst>
      <pc:sldChg chg="modSp mod">
        <pc:chgData name="Zuanetti Alessandra" userId="62c843e8-eff1-401f-8c64-96493ae781c5" providerId="ADAL" clId="{2C41AB83-9260-4121-A3C6-A78519CDAC46}" dt="2021-07-23T14:17:25.130" v="9" actId="20577"/>
        <pc:sldMkLst>
          <pc:docMk/>
          <pc:sldMk cId="0" sldId="257"/>
        </pc:sldMkLst>
        <pc:spChg chg="mod">
          <ac:chgData name="Zuanetti Alessandra" userId="62c843e8-eff1-401f-8c64-96493ae781c5" providerId="ADAL" clId="{2C41AB83-9260-4121-A3C6-A78519CDAC46}" dt="2021-07-23T14:17:25.130" v="9" actId="20577"/>
          <ac:spMkLst>
            <pc:docMk/>
            <pc:sldMk cId="0" sldId="257"/>
            <ac:spMk id="17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d0464ee33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d0464ee33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gd0464ee33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bg>
      <p:bgPr>
        <a:solidFill>
          <a:schemeClr val="lt1"/>
        </a:solidFill>
        <a:effectLst/>
      </p:bgPr>
    </p:bg>
    <p:spTree>
      <p:nvGrpSpPr>
        <p:cNvPr id="1" name="Shape 15"/>
        <p:cNvGrpSpPr/>
        <p:nvPr/>
      </p:nvGrpSpPr>
      <p:grpSpPr>
        <a:xfrm>
          <a:off x="0" y="0"/>
          <a:ext cx="0" cy="0"/>
          <a:chOff x="0" y="0"/>
          <a:chExt cx="0" cy="0"/>
        </a:xfrm>
      </p:grpSpPr>
      <p:pic>
        <p:nvPicPr>
          <p:cNvPr id="16" name="Google Shape;16;p17"/>
          <p:cNvPicPr preferRelativeResize="0"/>
          <p:nvPr/>
        </p:nvPicPr>
        <p:blipFill rotWithShape="1">
          <a:blip r:embed="rId2">
            <a:alphaModFix/>
          </a:blip>
          <a:srcRect t="10089" b="23357"/>
          <a:stretch/>
        </p:blipFill>
        <p:spPr>
          <a:xfrm rot="10800000">
            <a:off x="0" y="0"/>
            <a:ext cx="12192004" cy="5408613"/>
          </a:xfrm>
          <a:prstGeom prst="rect">
            <a:avLst/>
          </a:prstGeom>
          <a:noFill/>
          <a:ln>
            <a:noFill/>
          </a:ln>
        </p:spPr>
      </p:pic>
      <p:sp>
        <p:nvSpPr>
          <p:cNvPr id="17" name="Google Shape;17;p17"/>
          <p:cNvSpPr txBox="1">
            <a:spLocks noGrp="1"/>
          </p:cNvSpPr>
          <p:nvPr>
            <p:ph type="ctrTitle"/>
          </p:nvPr>
        </p:nvSpPr>
        <p:spPr>
          <a:xfrm>
            <a:off x="845820" y="924243"/>
            <a:ext cx="100584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600"/>
              <a:buFont typeface="Open Sans ExtraBold"/>
              <a:buNone/>
              <a:defRPr sz="6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7"/>
          <p:cNvSpPr txBox="1">
            <a:spLocks noGrp="1"/>
          </p:cNvSpPr>
          <p:nvPr>
            <p:ph type="subTitle" idx="1"/>
          </p:nvPr>
        </p:nvSpPr>
        <p:spPr>
          <a:xfrm>
            <a:off x="845820" y="3434398"/>
            <a:ext cx="10058400" cy="16557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p:cSld name="Pavadinimas ir vertikalus tekstas">
    <p:spTree>
      <p:nvGrpSpPr>
        <p:cNvPr id="1" name="Shape 79"/>
        <p:cNvGrpSpPr/>
        <p:nvPr/>
      </p:nvGrpSpPr>
      <p:grpSpPr>
        <a:xfrm>
          <a:off x="0" y="0"/>
          <a:ext cx="0" cy="0"/>
          <a:chOff x="0" y="0"/>
          <a:chExt cx="0" cy="0"/>
        </a:xfrm>
      </p:grpSpPr>
      <p:pic>
        <p:nvPicPr>
          <p:cNvPr id="80" name="Google Shape;80;p26"/>
          <p:cNvPicPr preferRelativeResize="0"/>
          <p:nvPr/>
        </p:nvPicPr>
        <p:blipFill rotWithShape="1">
          <a:blip r:embed="rId2">
            <a:alphaModFix/>
          </a:blip>
          <a:srcRect l="-13" t="10937" r="13" b="22509"/>
          <a:stretch/>
        </p:blipFill>
        <p:spPr>
          <a:xfrm rot="10800000">
            <a:off x="0" y="-1"/>
            <a:ext cx="12192004" cy="5408613"/>
          </a:xfrm>
          <a:prstGeom prst="rect">
            <a:avLst/>
          </a:prstGeom>
          <a:noFill/>
          <a:ln>
            <a:noFill/>
          </a:ln>
        </p:spPr>
      </p:pic>
      <p:sp>
        <p:nvSpPr>
          <p:cNvPr id="81" name="Google Shape;81;p26"/>
          <p:cNvSpPr txBox="1">
            <a:spLocks noGrp="1"/>
          </p:cNvSpPr>
          <p:nvPr>
            <p:ph type="title"/>
          </p:nvPr>
        </p:nvSpPr>
        <p:spPr>
          <a:xfrm>
            <a:off x="836613" y="1577340"/>
            <a:ext cx="10515600" cy="20116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Open Sans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a:spLocks noGrp="1"/>
          </p:cNvSpPr>
          <p:nvPr>
            <p:ph type="pic" idx="2"/>
          </p:nvPr>
        </p:nvSpPr>
        <p:spPr>
          <a:xfrm>
            <a:off x="836613" y="3793201"/>
            <a:ext cx="10515600" cy="44351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Open Sans Light"/>
                <a:ea typeface="Open Sans Light"/>
                <a:cs typeface="Open Sans Light"/>
                <a:sym typeface="Open Sans Light"/>
              </a:defRPr>
            </a:lvl1pPr>
            <a:lvl2pPr marR="0" lvl="1" algn="l" rtl="0">
              <a:lnSpc>
                <a:spcPct val="90000"/>
              </a:lnSpc>
              <a:spcBef>
                <a:spcPts val="500"/>
              </a:spcBef>
              <a:spcAft>
                <a:spcPts val="0"/>
              </a:spcAft>
              <a:buClr>
                <a:srgbClr val="595959"/>
              </a:buClr>
              <a:buSzPts val="2800"/>
              <a:buFont typeface="Arial"/>
              <a:buNone/>
              <a:defRPr sz="2800" b="0" i="0" u="none" strike="noStrike" cap="none">
                <a:solidFill>
                  <a:srgbClr val="595959"/>
                </a:solidFill>
                <a:latin typeface="Open Sans Light"/>
                <a:ea typeface="Open Sans Light"/>
                <a:cs typeface="Open Sans Light"/>
                <a:sym typeface="Open Sans Light"/>
              </a:defRPr>
            </a:lvl2pPr>
            <a:lvl3pPr marR="0" lvl="2" algn="l" rtl="0">
              <a:lnSpc>
                <a:spcPct val="90000"/>
              </a:lnSpc>
              <a:spcBef>
                <a:spcPts val="500"/>
              </a:spcBef>
              <a:spcAft>
                <a:spcPts val="0"/>
              </a:spcAft>
              <a:buClr>
                <a:srgbClr val="595959"/>
              </a:buClr>
              <a:buSzPts val="2400"/>
              <a:buFont typeface="Arial"/>
              <a:buNone/>
              <a:defRPr sz="2400" b="0" i="0" u="none" strike="noStrike" cap="none">
                <a:solidFill>
                  <a:srgbClr val="595959"/>
                </a:solidFill>
                <a:latin typeface="Open Sans Light"/>
                <a:ea typeface="Open Sans Light"/>
                <a:cs typeface="Open Sans Light"/>
                <a:sym typeface="Open Sans Light"/>
              </a:defRPr>
            </a:lvl3pPr>
            <a:lvl4pPr marR="0" lvl="3"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Open Sans Light"/>
                <a:ea typeface="Open Sans Light"/>
                <a:cs typeface="Open Sans Light"/>
                <a:sym typeface="Open Sans Light"/>
              </a:defRPr>
            </a:lvl4pPr>
            <a:lvl5pPr marR="0" lvl="4"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90"/>
        <p:cNvGrpSpPr/>
        <p:nvPr/>
      </p:nvGrpSpPr>
      <p:grpSpPr>
        <a:xfrm>
          <a:off x="0" y="0"/>
          <a:ext cx="0" cy="0"/>
          <a:chOff x="0" y="0"/>
          <a:chExt cx="0" cy="0"/>
        </a:xfrm>
      </p:grpSpPr>
      <p:sp>
        <p:nvSpPr>
          <p:cNvPr id="91" name="Google Shape;91;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96"/>
        <p:cNvGrpSpPr/>
        <p:nvPr/>
      </p:nvGrpSpPr>
      <p:grpSpPr>
        <a:xfrm>
          <a:off x="0" y="0"/>
          <a:ext cx="0" cy="0"/>
          <a:chOff x="0" y="0"/>
          <a:chExt cx="0" cy="0"/>
        </a:xfrm>
      </p:grpSpPr>
      <p:sp>
        <p:nvSpPr>
          <p:cNvPr id="97" name="Google Shape;97;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102"/>
        <p:cNvGrpSpPr/>
        <p:nvPr/>
      </p:nvGrpSpPr>
      <p:grpSpPr>
        <a:xfrm>
          <a:off x="0" y="0"/>
          <a:ext cx="0" cy="0"/>
          <a:chOff x="0" y="0"/>
          <a:chExt cx="0" cy="0"/>
        </a:xfrm>
      </p:grpSpPr>
      <p:sp>
        <p:nvSpPr>
          <p:cNvPr id="103" name="Google Shape;103;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108"/>
        <p:cNvGrpSpPr/>
        <p:nvPr/>
      </p:nvGrpSpPr>
      <p:grpSpPr>
        <a:xfrm>
          <a:off x="0" y="0"/>
          <a:ext cx="0" cy="0"/>
          <a:chOff x="0" y="0"/>
          <a:chExt cx="0" cy="0"/>
        </a:xfrm>
      </p:grpSpPr>
      <p:sp>
        <p:nvSpPr>
          <p:cNvPr id="109" name="Google Shape;10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115"/>
        <p:cNvGrpSpPr/>
        <p:nvPr/>
      </p:nvGrpSpPr>
      <p:grpSpPr>
        <a:xfrm>
          <a:off x="0" y="0"/>
          <a:ext cx="0" cy="0"/>
          <a:chOff x="0" y="0"/>
          <a:chExt cx="0" cy="0"/>
        </a:xfrm>
      </p:grpSpPr>
      <p:sp>
        <p:nvSpPr>
          <p:cNvPr id="116" name="Google Shape;116;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124"/>
        <p:cNvGrpSpPr/>
        <p:nvPr/>
      </p:nvGrpSpPr>
      <p:grpSpPr>
        <a:xfrm>
          <a:off x="0" y="0"/>
          <a:ext cx="0" cy="0"/>
          <a:chOff x="0" y="0"/>
          <a:chExt cx="0" cy="0"/>
        </a:xfrm>
      </p:grpSpPr>
      <p:sp>
        <p:nvSpPr>
          <p:cNvPr id="125" name="Google Shape;125;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29"/>
        <p:cNvGrpSpPr/>
        <p:nvPr/>
      </p:nvGrpSpPr>
      <p:grpSpPr>
        <a:xfrm>
          <a:off x="0" y="0"/>
          <a:ext cx="0" cy="0"/>
          <a:chOff x="0" y="0"/>
          <a:chExt cx="0" cy="0"/>
        </a:xfrm>
      </p:grpSpPr>
      <p:sp>
        <p:nvSpPr>
          <p:cNvPr id="130" name="Google Shape;13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133"/>
        <p:cNvGrpSpPr/>
        <p:nvPr/>
      </p:nvGrpSpPr>
      <p:grpSpPr>
        <a:xfrm>
          <a:off x="0" y="0"/>
          <a:ext cx="0" cy="0"/>
          <a:chOff x="0" y="0"/>
          <a:chExt cx="0" cy="0"/>
        </a:xfrm>
      </p:grpSpPr>
      <p:sp>
        <p:nvSpPr>
          <p:cNvPr id="134" name="Google Shape;134;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140"/>
        <p:cNvGrpSpPr/>
        <p:nvPr/>
      </p:nvGrpSpPr>
      <p:grpSpPr>
        <a:xfrm>
          <a:off x="0" y="0"/>
          <a:ext cx="0" cy="0"/>
          <a:chOff x="0" y="0"/>
          <a:chExt cx="0" cy="0"/>
        </a:xfrm>
      </p:grpSpPr>
      <p:sp>
        <p:nvSpPr>
          <p:cNvPr id="141" name="Google Shape;141;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3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20"/>
        <p:cNvGrpSpPr/>
        <p:nvPr/>
      </p:nvGrpSpPr>
      <p:grpSpPr>
        <a:xfrm>
          <a:off x="0" y="0"/>
          <a:ext cx="0" cy="0"/>
          <a:chOff x="0" y="0"/>
          <a:chExt cx="0" cy="0"/>
        </a:xfrm>
      </p:grpSpPr>
      <p:pic>
        <p:nvPicPr>
          <p:cNvPr id="21" name="Google Shape;21;p18"/>
          <p:cNvPicPr preferRelativeResize="0"/>
          <p:nvPr/>
        </p:nvPicPr>
        <p:blipFill rotWithShape="1">
          <a:blip r:embed="rId2">
            <a:alphaModFix/>
          </a:blip>
          <a:srcRect t="48888" b="31104"/>
          <a:stretch/>
        </p:blipFill>
        <p:spPr>
          <a:xfrm rot="10800000">
            <a:off x="-1589" y="0"/>
            <a:ext cx="12192004" cy="1626016"/>
          </a:xfrm>
          <a:prstGeom prst="rect">
            <a:avLst/>
          </a:prstGeom>
          <a:noFill/>
          <a:ln>
            <a:noFill/>
          </a:ln>
        </p:spPr>
      </p:pic>
      <p:sp>
        <p:nvSpPr>
          <p:cNvPr id="22" name="Google Shape;22;p18"/>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Open Sans ExtraBold"/>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9788" y="2046922"/>
            <a:ext cx="5157787" cy="99345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i="0">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18"/>
          <p:cNvSpPr txBox="1">
            <a:spLocks noGrp="1"/>
          </p:cNvSpPr>
          <p:nvPr>
            <p:ph type="body" idx="2"/>
          </p:nvPr>
        </p:nvSpPr>
        <p:spPr>
          <a:xfrm>
            <a:off x="839788" y="3277550"/>
            <a:ext cx="5157787" cy="2131063"/>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8"/>
          <p:cNvSpPr txBox="1">
            <a:spLocks noGrp="1"/>
          </p:cNvSpPr>
          <p:nvPr>
            <p:ph type="body" idx="3"/>
          </p:nvPr>
        </p:nvSpPr>
        <p:spPr>
          <a:xfrm>
            <a:off x="6172200" y="2046923"/>
            <a:ext cx="5183188" cy="99345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18"/>
          <p:cNvSpPr txBox="1">
            <a:spLocks noGrp="1"/>
          </p:cNvSpPr>
          <p:nvPr>
            <p:ph type="body" idx="4"/>
          </p:nvPr>
        </p:nvSpPr>
        <p:spPr>
          <a:xfrm>
            <a:off x="6172200" y="3277550"/>
            <a:ext cx="5183188" cy="2131064"/>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8"/>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147"/>
        <p:cNvGrpSpPr/>
        <p:nvPr/>
      </p:nvGrpSpPr>
      <p:grpSpPr>
        <a:xfrm>
          <a:off x="0" y="0"/>
          <a:ext cx="0" cy="0"/>
          <a:chOff x="0" y="0"/>
          <a:chExt cx="0" cy="0"/>
        </a:xfrm>
      </p:grpSpPr>
      <p:sp>
        <p:nvSpPr>
          <p:cNvPr id="148" name="Google Shape;148;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153"/>
        <p:cNvGrpSpPr/>
        <p:nvPr/>
      </p:nvGrpSpPr>
      <p:grpSpPr>
        <a:xfrm>
          <a:off x="0" y="0"/>
          <a:ext cx="0" cy="0"/>
          <a:chOff x="0" y="0"/>
          <a:chExt cx="0" cy="0"/>
        </a:xfrm>
      </p:grpSpPr>
      <p:sp>
        <p:nvSpPr>
          <p:cNvPr id="154" name="Google Shape;154;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vadinimas ir turinys">
  <p:cSld name="Pavadinimas ir turinys">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9"/>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body" idx="1"/>
          </p:nvPr>
        </p:nvSpPr>
        <p:spPr>
          <a:xfrm>
            <a:off x="1163637" y="1960595"/>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body" idx="2"/>
          </p:nvPr>
        </p:nvSpPr>
        <p:spPr>
          <a:xfrm>
            <a:off x="1163638" y="2450347"/>
            <a:ext cx="10190162"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9"/>
          <p:cNvSpPr txBox="1">
            <a:spLocks noGrp="1"/>
          </p:cNvSpPr>
          <p:nvPr>
            <p:ph type="body" idx="3"/>
          </p:nvPr>
        </p:nvSpPr>
        <p:spPr>
          <a:xfrm>
            <a:off x="1163637" y="3632341"/>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9"/>
          <p:cNvSpPr txBox="1">
            <a:spLocks noGrp="1"/>
          </p:cNvSpPr>
          <p:nvPr>
            <p:ph type="body" idx="4"/>
          </p:nvPr>
        </p:nvSpPr>
        <p:spPr>
          <a:xfrm>
            <a:off x="1163638" y="4122093"/>
            <a:ext cx="10188574"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 turiniai">
  <p:cSld name="Du turiniai">
    <p:spTree>
      <p:nvGrpSpPr>
        <p:cNvPr id="1" name="Shape 35"/>
        <p:cNvGrpSpPr/>
        <p:nvPr/>
      </p:nvGrpSpPr>
      <p:grpSpPr>
        <a:xfrm>
          <a:off x="0" y="0"/>
          <a:ext cx="0" cy="0"/>
          <a:chOff x="0" y="0"/>
          <a:chExt cx="0" cy="0"/>
        </a:xfrm>
      </p:grpSpPr>
      <p:sp>
        <p:nvSpPr>
          <p:cNvPr id="36" name="Google Shape;36;p20"/>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0"/>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1163637"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0"/>
          <p:cNvSpPr txBox="1">
            <a:spLocks noGrp="1"/>
          </p:cNvSpPr>
          <p:nvPr>
            <p:ph type="body" idx="2"/>
          </p:nvPr>
        </p:nvSpPr>
        <p:spPr>
          <a:xfrm>
            <a:off x="1163638"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3"/>
          </p:nvPr>
        </p:nvSpPr>
        <p:spPr>
          <a:xfrm>
            <a:off x="1163638"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body" idx="4"/>
          </p:nvPr>
        </p:nvSpPr>
        <p:spPr>
          <a:xfrm>
            <a:off x="1163638"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
          <p:cNvSpPr txBox="1">
            <a:spLocks noGrp="1"/>
          </p:cNvSpPr>
          <p:nvPr>
            <p:ph type="body" idx="5"/>
          </p:nvPr>
        </p:nvSpPr>
        <p:spPr>
          <a:xfrm>
            <a:off x="6496049"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0"/>
          <p:cNvSpPr txBox="1">
            <a:spLocks noGrp="1"/>
          </p:cNvSpPr>
          <p:nvPr>
            <p:ph type="body" idx="6"/>
          </p:nvPr>
        </p:nvSpPr>
        <p:spPr>
          <a:xfrm>
            <a:off x="6496050"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0"/>
          <p:cNvSpPr txBox="1">
            <a:spLocks noGrp="1"/>
          </p:cNvSpPr>
          <p:nvPr>
            <p:ph type="body" idx="7"/>
          </p:nvPr>
        </p:nvSpPr>
        <p:spPr>
          <a:xfrm>
            <a:off x="6496050"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0"/>
          <p:cNvSpPr txBox="1">
            <a:spLocks noGrp="1"/>
          </p:cNvSpPr>
          <p:nvPr>
            <p:ph type="body" idx="8"/>
          </p:nvPr>
        </p:nvSpPr>
        <p:spPr>
          <a:xfrm>
            <a:off x="6496050"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kcijos antraštė" type="secHead">
  <p:cSld name="SECTION_HEADER">
    <p:spTree>
      <p:nvGrpSpPr>
        <p:cNvPr id="1" name="Shape 46"/>
        <p:cNvGrpSpPr/>
        <p:nvPr/>
      </p:nvGrpSpPr>
      <p:grpSpPr>
        <a:xfrm>
          <a:off x="0" y="0"/>
          <a:ext cx="0" cy="0"/>
          <a:chOff x="0" y="0"/>
          <a:chExt cx="0" cy="0"/>
        </a:xfrm>
      </p:grpSpPr>
      <p:sp>
        <p:nvSpPr>
          <p:cNvPr id="47" name="Google Shape;47;p21"/>
          <p:cNvSpPr txBox="1">
            <a:spLocks noGrp="1"/>
          </p:cNvSpPr>
          <p:nvPr>
            <p:ph type="title"/>
          </p:nvPr>
        </p:nvSpPr>
        <p:spPr>
          <a:xfrm>
            <a:off x="847726" y="765176"/>
            <a:ext cx="4242752"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1"/>
          <p:cNvSpPr txBox="1">
            <a:spLocks noGrp="1"/>
          </p:cNvSpPr>
          <p:nvPr>
            <p:ph type="body" idx="1"/>
          </p:nvPr>
        </p:nvSpPr>
        <p:spPr>
          <a:xfrm>
            <a:off x="839788" y="1630680"/>
            <a:ext cx="4242752" cy="37779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400"/>
              <a:buNone/>
              <a:defRPr sz="24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2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ekcijos antraštė">
  <p:cSld name="1_Sekcijos antraštė">
    <p:spTree>
      <p:nvGrpSpPr>
        <p:cNvPr id="1" name="Shape 50"/>
        <p:cNvGrpSpPr/>
        <p:nvPr/>
      </p:nvGrpSpPr>
      <p:grpSpPr>
        <a:xfrm>
          <a:off x="0" y="0"/>
          <a:ext cx="0" cy="0"/>
          <a:chOff x="0" y="0"/>
          <a:chExt cx="0" cy="0"/>
        </a:xfrm>
      </p:grpSpPr>
      <p:pic>
        <p:nvPicPr>
          <p:cNvPr id="51" name="Google Shape;51;p22"/>
          <p:cNvPicPr preferRelativeResize="0"/>
          <p:nvPr/>
        </p:nvPicPr>
        <p:blipFill rotWithShape="1">
          <a:blip r:embed="rId2">
            <a:alphaModFix/>
          </a:blip>
          <a:srcRect t="15291" b="29466"/>
          <a:stretch/>
        </p:blipFill>
        <p:spPr>
          <a:xfrm>
            <a:off x="0" y="0"/>
            <a:ext cx="12192000" cy="2232660"/>
          </a:xfrm>
          <a:prstGeom prst="rect">
            <a:avLst/>
          </a:prstGeom>
          <a:noFill/>
          <a:ln>
            <a:noFill/>
          </a:ln>
        </p:spPr>
      </p:pic>
      <p:sp>
        <p:nvSpPr>
          <p:cNvPr id="52" name="Google Shape;52;p22"/>
          <p:cNvSpPr txBox="1">
            <a:spLocks noGrp="1"/>
          </p:cNvSpPr>
          <p:nvPr>
            <p:ph type="title"/>
          </p:nvPr>
        </p:nvSpPr>
        <p:spPr>
          <a:xfrm>
            <a:off x="847726" y="2766153"/>
            <a:ext cx="10504487"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2"/>
          <p:cNvSpPr txBox="1">
            <a:spLocks noGrp="1"/>
          </p:cNvSpPr>
          <p:nvPr>
            <p:ph type="body" idx="1"/>
          </p:nvPr>
        </p:nvSpPr>
        <p:spPr>
          <a:xfrm>
            <a:off x="839787" y="3596640"/>
            <a:ext cx="10512425" cy="155289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200"/>
              <a:buNone/>
              <a:defRPr sz="22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4" name="Google Shape;54;p2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ščia">
  <p:cSld name="Tuščia">
    <p:spTree>
      <p:nvGrpSpPr>
        <p:cNvPr id="1" name="Shape 55"/>
        <p:cNvGrpSpPr/>
        <p:nvPr/>
      </p:nvGrpSpPr>
      <p:grpSpPr>
        <a:xfrm>
          <a:off x="0" y="0"/>
          <a:ext cx="0" cy="0"/>
          <a:chOff x="0" y="0"/>
          <a:chExt cx="0" cy="0"/>
        </a:xfrm>
      </p:grpSpPr>
      <p:sp>
        <p:nvSpPr>
          <p:cNvPr id="56" name="Google Shape;56;p2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3"/>
          <p:cNvSpPr txBox="1">
            <a:spLocks noGrp="1"/>
          </p:cNvSpPr>
          <p:nvPr>
            <p:ph type="body" idx="1"/>
          </p:nvPr>
        </p:nvSpPr>
        <p:spPr>
          <a:xfrm>
            <a:off x="839787" y="1678308"/>
            <a:ext cx="4974273" cy="13750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3"/>
          <p:cNvSpPr txBox="1">
            <a:spLocks noGrp="1"/>
          </p:cNvSpPr>
          <p:nvPr>
            <p:ph type="body" idx="2"/>
          </p:nvPr>
        </p:nvSpPr>
        <p:spPr>
          <a:xfrm>
            <a:off x="1074312" y="3604208"/>
            <a:ext cx="2930230" cy="3206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3"/>
          <p:cNvSpPr txBox="1">
            <a:spLocks noGrp="1"/>
          </p:cNvSpPr>
          <p:nvPr>
            <p:ph type="body" idx="3"/>
          </p:nvPr>
        </p:nvSpPr>
        <p:spPr>
          <a:xfrm>
            <a:off x="4167547" y="3607238"/>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3"/>
          <p:cNvSpPr txBox="1">
            <a:spLocks noGrp="1"/>
          </p:cNvSpPr>
          <p:nvPr>
            <p:ph type="body" idx="4"/>
          </p:nvPr>
        </p:nvSpPr>
        <p:spPr>
          <a:xfrm>
            <a:off x="1075794" y="4475701"/>
            <a:ext cx="2930230" cy="3206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1800"/>
              <a:buNone/>
              <a:defRPr sz="18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3"/>
          <p:cNvSpPr txBox="1">
            <a:spLocks noGrp="1"/>
          </p:cNvSpPr>
          <p:nvPr>
            <p:ph type="body" idx="5"/>
          </p:nvPr>
        </p:nvSpPr>
        <p:spPr>
          <a:xfrm>
            <a:off x="4169029" y="4478731"/>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p:cSld name="Turinys ir antraštė">
    <p:spTree>
      <p:nvGrpSpPr>
        <p:cNvPr id="1" name="Shape 63"/>
        <p:cNvGrpSpPr/>
        <p:nvPr/>
      </p:nvGrpSpPr>
      <p:grpSpPr>
        <a:xfrm>
          <a:off x="0" y="0"/>
          <a:ext cx="0" cy="0"/>
          <a:chOff x="0" y="0"/>
          <a:chExt cx="0" cy="0"/>
        </a:xfrm>
      </p:grpSpPr>
      <p:sp>
        <p:nvSpPr>
          <p:cNvPr id="64" name="Google Shape;64;p2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4"/>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4"/>
          <p:cNvSpPr txBox="1">
            <a:spLocks noGrp="1"/>
          </p:cNvSpPr>
          <p:nvPr>
            <p:ph type="body" idx="1"/>
          </p:nvPr>
        </p:nvSpPr>
        <p:spPr>
          <a:xfrm>
            <a:off x="839787" y="1678308"/>
            <a:ext cx="4913313" cy="35886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p:cSld name="Paveikslėlis ir antraštė">
    <p:spTree>
      <p:nvGrpSpPr>
        <p:cNvPr id="1" name="Shape 67"/>
        <p:cNvGrpSpPr/>
        <p:nvPr/>
      </p:nvGrpSpPr>
      <p:grpSpPr>
        <a:xfrm>
          <a:off x="0" y="0"/>
          <a:ext cx="0" cy="0"/>
          <a:chOff x="0" y="0"/>
          <a:chExt cx="0" cy="0"/>
        </a:xfrm>
      </p:grpSpPr>
      <p:sp>
        <p:nvSpPr>
          <p:cNvPr id="68" name="Google Shape;68;p25"/>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body" idx="1"/>
          </p:nvPr>
        </p:nvSpPr>
        <p:spPr>
          <a:xfrm>
            <a:off x="1370011"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5"/>
          <p:cNvSpPr txBox="1">
            <a:spLocks noGrp="1"/>
          </p:cNvSpPr>
          <p:nvPr>
            <p:ph type="body" idx="2"/>
          </p:nvPr>
        </p:nvSpPr>
        <p:spPr>
          <a:xfrm>
            <a:off x="1370012"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5"/>
          <p:cNvSpPr txBox="1">
            <a:spLocks noGrp="1"/>
          </p:cNvSpPr>
          <p:nvPr>
            <p:ph type="body" idx="3"/>
          </p:nvPr>
        </p:nvSpPr>
        <p:spPr>
          <a:xfrm>
            <a:off x="1370012"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5"/>
          <p:cNvSpPr txBox="1">
            <a:spLocks noGrp="1"/>
          </p:cNvSpPr>
          <p:nvPr>
            <p:ph type="body" idx="4"/>
          </p:nvPr>
        </p:nvSpPr>
        <p:spPr>
          <a:xfrm>
            <a:off x="1370012" y="4289734"/>
            <a:ext cx="4558348" cy="11188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5"/>
          <p:cNvSpPr txBox="1">
            <a:spLocks noGrp="1"/>
          </p:cNvSpPr>
          <p:nvPr>
            <p:ph type="body" idx="5"/>
          </p:nvPr>
        </p:nvSpPr>
        <p:spPr>
          <a:xfrm>
            <a:off x="6793863"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body" idx="6"/>
          </p:nvPr>
        </p:nvSpPr>
        <p:spPr>
          <a:xfrm>
            <a:off x="6793864"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5"/>
          <p:cNvSpPr txBox="1">
            <a:spLocks noGrp="1"/>
          </p:cNvSpPr>
          <p:nvPr>
            <p:ph type="body" idx="7"/>
          </p:nvPr>
        </p:nvSpPr>
        <p:spPr>
          <a:xfrm>
            <a:off x="6793864"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body" idx="8"/>
          </p:nvPr>
        </p:nvSpPr>
        <p:spPr>
          <a:xfrm>
            <a:off x="6793864" y="4289733"/>
            <a:ext cx="4558348" cy="11188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5"/>
          <p:cNvSpPr txBox="1">
            <a:spLocks noGrp="1"/>
          </p:cNvSpPr>
          <p:nvPr>
            <p:ph type="body" idx="9"/>
          </p:nvPr>
        </p:nvSpPr>
        <p:spPr>
          <a:xfrm>
            <a:off x="1538167" y="8832967"/>
            <a:ext cx="3968894" cy="880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ExtraBold"/>
              <a:buNone/>
              <a:defRPr sz="4400" b="1" i="0" u="none" strike="noStrike" cap="non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691640"/>
            <a:ext cx="10515600" cy="371697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95959"/>
              </a:buClr>
              <a:buSzPts val="2400"/>
              <a:buFont typeface="Arial"/>
              <a:buChar char="•"/>
              <a:defRPr sz="2400" b="1" i="0" u="none" strike="noStrike" cap="none">
                <a:solidFill>
                  <a:srgbClr val="595959"/>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 name="Google Shape;12;p1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7F2A"/>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pic>
        <p:nvPicPr>
          <p:cNvPr id="13" name="Google Shape;13;p16"/>
          <p:cNvPicPr preferRelativeResize="0"/>
          <p:nvPr/>
        </p:nvPicPr>
        <p:blipFill rotWithShape="1">
          <a:blip r:embed="rId12">
            <a:alphaModFix/>
          </a:blip>
          <a:srcRect/>
          <a:stretch/>
        </p:blipFill>
        <p:spPr>
          <a:xfrm>
            <a:off x="833707" y="5853458"/>
            <a:ext cx="1226837" cy="508481"/>
          </a:xfrm>
          <a:prstGeom prst="rect">
            <a:avLst/>
          </a:prstGeom>
          <a:noFill/>
          <a:ln>
            <a:noFill/>
          </a:ln>
        </p:spPr>
      </p:pic>
      <p:pic>
        <p:nvPicPr>
          <p:cNvPr id="14" name="Google Shape;14;p16"/>
          <p:cNvPicPr preferRelativeResize="0"/>
          <p:nvPr/>
        </p:nvPicPr>
        <p:blipFill rotWithShape="1">
          <a:blip r:embed="rId13">
            <a:alphaModFix/>
          </a:blip>
          <a:srcRect/>
          <a:stretch/>
        </p:blipFill>
        <p:spPr>
          <a:xfrm>
            <a:off x="9135004" y="5904739"/>
            <a:ext cx="2218796"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82">
          <p15:clr>
            <a:srgbClr val="F26B43"/>
          </p15:clr>
        </p15:guide>
        <p15:guide id="2" pos="7151">
          <p15:clr>
            <a:srgbClr val="F26B43"/>
          </p15:clr>
        </p15:guide>
        <p15:guide id="3" pos="733">
          <p15:clr>
            <a:srgbClr val="F26B43"/>
          </p15:clr>
        </p15:guide>
        <p15:guide id="4" orient="horz" pos="3407">
          <p15:clr>
            <a:srgbClr val="F26B43"/>
          </p15:clr>
        </p15:guide>
        <p15:guide id="5" pos="5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10.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
          <p:cNvSpPr txBox="1">
            <a:spLocks noGrp="1"/>
          </p:cNvSpPr>
          <p:nvPr>
            <p:ph type="ctrTitle"/>
          </p:nvPr>
        </p:nvSpPr>
        <p:spPr>
          <a:xfrm>
            <a:off x="839788" y="625098"/>
            <a:ext cx="1005840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600"/>
              <a:buFont typeface="Open Sans ExtraBold"/>
              <a:buNone/>
            </a:pPr>
            <a:r>
              <a:rPr lang="en-GB"/>
              <a:t>Career </a:t>
            </a:r>
            <a:br>
              <a:rPr lang="en-GB"/>
            </a:br>
            <a:r>
              <a:rPr lang="en-GB"/>
              <a:t>Adaptability</a:t>
            </a:r>
            <a:endParaRPr/>
          </a:p>
        </p:txBody>
      </p:sp>
      <p:sp>
        <p:nvSpPr>
          <p:cNvPr id="164" name="Google Shape;164;p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7F2A"/>
              </a:buClr>
              <a:buSzPts val="1200"/>
              <a:buFont typeface="Open Sans Light"/>
              <a:buNone/>
            </a:pPr>
            <a:r>
              <a:rPr lang="en-GB" sz="1200" b="0" i="0" u="none" strike="noStrike" cap="none">
                <a:solidFill>
                  <a:srgbClr val="FF7F2A"/>
                </a:solidFill>
                <a:latin typeface="Open Sans Light"/>
                <a:ea typeface="Open Sans Light"/>
                <a:cs typeface="Open Sans Light"/>
                <a:sym typeface="Open Sans Light"/>
              </a:rPr>
              <a:t>connect-erasmus.eu</a:t>
            </a:r>
            <a:endParaRPr/>
          </a:p>
        </p:txBody>
      </p:sp>
      <p:sp>
        <p:nvSpPr>
          <p:cNvPr id="2" name="CasellaDiTesto 1">
            <a:extLst>
              <a:ext uri="{FF2B5EF4-FFF2-40B4-BE49-F238E27FC236}">
                <a16:creationId xmlns:a16="http://schemas.microsoft.com/office/drawing/2014/main" id="{572DC5BE-44DC-40F0-BFDB-2BE50D78F3B3}"/>
              </a:ext>
            </a:extLst>
          </p:cNvPr>
          <p:cNvSpPr txBox="1"/>
          <p:nvPr/>
        </p:nvSpPr>
        <p:spPr>
          <a:xfrm>
            <a:off x="938591" y="3212496"/>
            <a:ext cx="535577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FFFFF"/>
                </a:solidFill>
                <a:latin typeface="Open Sans Light"/>
                <a:cs typeface="Segoe UI"/>
              </a:rPr>
              <a:t>Unit 3</a:t>
            </a:r>
            <a:r>
              <a:rPr lang="en-US" sz="2400" dirty="0">
                <a:latin typeface="Open Sans Light"/>
                <a:cs typeface="Segoe UI"/>
              </a:rPr>
              <a:t>​</a:t>
            </a:r>
          </a:p>
          <a:p>
            <a:r>
              <a:rPr lang="en-US" sz="2400" b="1">
                <a:solidFill>
                  <a:srgbClr val="FFFFFF"/>
                </a:solidFill>
                <a:latin typeface="Open Sans Light"/>
                <a:cs typeface="Segoe UI"/>
              </a:rPr>
              <a:t>Session 1</a:t>
            </a:r>
            <a:endParaRPr lang="en-US" sz="2400" b="1" dirty="0">
              <a:solidFill>
                <a:srgbClr val="FFFFFF"/>
              </a:solidFill>
              <a:latin typeface="Open Sans Light"/>
              <a:cs typeface="Segoe UI"/>
            </a:endParaRPr>
          </a:p>
          <a:p>
            <a:endParaRPr lang="en-US" sz="2400" b="1" dirty="0">
              <a:solidFill>
                <a:srgbClr val="FFFFFF"/>
              </a:solidFill>
              <a:latin typeface="Open Sans Light"/>
              <a:cs typeface="Segoe UI"/>
            </a:endParaRPr>
          </a:p>
          <a:p>
            <a:r>
              <a:rPr lang="en-US" sz="2400" b="1" dirty="0">
                <a:solidFill>
                  <a:srgbClr val="FFFFFF"/>
                </a:solidFill>
                <a:latin typeface="Open Sans Light"/>
                <a:cs typeface="Segoe UI"/>
              </a:rPr>
              <a:t>Lea Ferrari</a:t>
            </a:r>
          </a:p>
          <a:p>
            <a:r>
              <a:rPr lang="en-US" sz="2400" b="1" dirty="0">
                <a:solidFill>
                  <a:srgbClr val="FFFFFF"/>
                </a:solidFill>
                <a:latin typeface="Open Sans Light"/>
                <a:cs typeface="Segoe UI"/>
              </a:rPr>
              <a:t>Teresa Maria </a:t>
            </a:r>
            <a:r>
              <a:rPr lang="en-US" sz="2400" b="1" dirty="0" err="1">
                <a:solidFill>
                  <a:srgbClr val="FFFFFF"/>
                </a:solidFill>
                <a:latin typeface="Open Sans Light"/>
                <a:cs typeface="Segoe UI"/>
              </a:rPr>
              <a:t>Sgaramella</a:t>
            </a: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71799" y="5709636"/>
            <a:ext cx="896520" cy="315182"/>
          </a:xfrm>
          <a:prstGeom prst="rect">
            <a:avLst/>
          </a:prstGeom>
        </p:spPr>
      </p:pic>
      <p:sp>
        <p:nvSpPr>
          <p:cNvPr id="7" name="TextBox 6"/>
          <p:cNvSpPr txBox="1"/>
          <p:nvPr/>
        </p:nvSpPr>
        <p:spPr>
          <a:xfrm>
            <a:off x="4583797" y="6024818"/>
            <a:ext cx="3584578" cy="461665"/>
          </a:xfrm>
          <a:prstGeom prst="rect">
            <a:avLst/>
          </a:prstGeom>
          <a:noFill/>
        </p:spPr>
        <p:txBody>
          <a:bodyPr wrap="square" rtlCol="0">
            <a:spAutoFit/>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This license lets you (or other party) share, remix, transform, and build upon this material non-commercially, as long as you credit the Connect! project partners and license your new creations under identical terms.</a:t>
            </a:r>
            <a:endParaRPr lang="lt-LT"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0"/>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279" name="Google Shape;279;p10"/>
          <p:cNvSpPr/>
          <p:nvPr/>
        </p:nvSpPr>
        <p:spPr>
          <a:xfrm>
            <a:off x="839788" y="2013856"/>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sz="1800" b="1">
              <a:solidFill>
                <a:schemeClr val="lt1"/>
              </a:solidFill>
              <a:latin typeface="Calibri"/>
              <a:ea typeface="Calibri"/>
              <a:cs typeface="Calibri"/>
              <a:sym typeface="Calibri"/>
            </a:endParaRPr>
          </a:p>
        </p:txBody>
      </p:sp>
      <p:sp>
        <p:nvSpPr>
          <p:cNvPr id="280" name="Google Shape;280;p10"/>
          <p:cNvSpPr/>
          <p:nvPr/>
        </p:nvSpPr>
        <p:spPr>
          <a:xfrm>
            <a:off x="6281207" y="3601006"/>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sz="1800" b="1">
              <a:solidFill>
                <a:schemeClr val="lt1"/>
              </a:solidFill>
              <a:latin typeface="Calibri"/>
              <a:ea typeface="Calibri"/>
              <a:cs typeface="Calibri"/>
              <a:sym typeface="Calibri"/>
            </a:endParaRPr>
          </a:p>
        </p:txBody>
      </p:sp>
      <p:sp>
        <p:nvSpPr>
          <p:cNvPr id="281" name="Google Shape;281;p10"/>
          <p:cNvSpPr txBox="1">
            <a:spLocks noGrp="1"/>
          </p:cNvSpPr>
          <p:nvPr>
            <p:ph type="title"/>
          </p:nvPr>
        </p:nvSpPr>
        <p:spPr>
          <a:xfrm>
            <a:off x="836613" y="361724"/>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Career Cooperation</a:t>
            </a:r>
            <a:endParaRPr>
              <a:latin typeface="Calibri"/>
              <a:ea typeface="Calibri"/>
              <a:cs typeface="Calibri"/>
              <a:sym typeface="Calibri"/>
            </a:endParaRPr>
          </a:p>
        </p:txBody>
      </p:sp>
      <p:sp>
        <p:nvSpPr>
          <p:cNvPr id="282" name="Google Shape;282;p10"/>
          <p:cNvSpPr txBox="1"/>
          <p:nvPr/>
        </p:nvSpPr>
        <p:spPr>
          <a:xfrm>
            <a:off x="836613" y="1040539"/>
            <a:ext cx="10515600" cy="499868"/>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90000"/>
              </a:lnSpc>
              <a:spcBef>
                <a:spcPts val="0"/>
              </a:spcBef>
              <a:spcAft>
                <a:spcPts val="0"/>
              </a:spcAft>
              <a:buClr>
                <a:schemeClr val="lt1"/>
              </a:buClr>
              <a:buSzPct val="100000"/>
              <a:buFont typeface="Calibri"/>
              <a:buNone/>
            </a:pPr>
            <a:r>
              <a:rPr lang="en-GB" sz="2400">
                <a:solidFill>
                  <a:schemeClr val="lt1"/>
                </a:solidFill>
                <a:latin typeface="Calibri"/>
                <a:ea typeface="Calibri"/>
                <a:cs typeface="Calibri"/>
                <a:sym typeface="Calibri"/>
              </a:rPr>
              <a:t>The fifth dimension of Career Adaptability (Nye, Leong, Prasad, Gardner, &amp; Tien, 2018)</a:t>
            </a:r>
            <a:endParaRPr sz="2400">
              <a:solidFill>
                <a:schemeClr val="lt1"/>
              </a:solidFill>
              <a:latin typeface="Calibri"/>
              <a:ea typeface="Calibri"/>
              <a:cs typeface="Calibri"/>
              <a:sym typeface="Calibri"/>
            </a:endParaRPr>
          </a:p>
        </p:txBody>
      </p:sp>
      <p:sp>
        <p:nvSpPr>
          <p:cNvPr id="283" name="Google Shape;283;p10"/>
          <p:cNvSpPr txBox="1"/>
          <p:nvPr/>
        </p:nvSpPr>
        <p:spPr>
          <a:xfrm>
            <a:off x="810989" y="2123040"/>
            <a:ext cx="5239200" cy="2616000"/>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FF7F2A"/>
              </a:buClr>
              <a:buSzPts val="3120"/>
              <a:buFont typeface="Calibri"/>
              <a:buChar char="▲"/>
            </a:pPr>
            <a:r>
              <a:rPr lang="en-GB" sz="2400">
                <a:solidFill>
                  <a:schemeClr val="dk1"/>
                </a:solidFill>
                <a:latin typeface="Calibri"/>
                <a:ea typeface="Calibri"/>
                <a:cs typeface="Calibri"/>
                <a:sym typeface="Calibri"/>
              </a:rPr>
              <a:t>It refers to the ability to successfully interact with and work alongside others.</a:t>
            </a:r>
            <a:endParaRPr/>
          </a:p>
          <a:p>
            <a:pPr marL="285750" marR="0" lvl="0" indent="-285750" algn="just" rtl="0">
              <a:spcBef>
                <a:spcPts val="2400"/>
              </a:spcBef>
              <a:spcAft>
                <a:spcPts val="0"/>
              </a:spcAft>
              <a:buClr>
                <a:srgbClr val="FF7F2A"/>
              </a:buClr>
              <a:buSzPts val="3120"/>
              <a:buFont typeface="Calibri"/>
              <a:buChar char="▲"/>
            </a:pPr>
            <a:r>
              <a:rPr lang="en-GB" sz="2400">
                <a:solidFill>
                  <a:schemeClr val="dk1"/>
                </a:solidFill>
                <a:latin typeface="Calibri"/>
                <a:ea typeface="Calibri"/>
                <a:cs typeface="Calibri"/>
                <a:sym typeface="Calibri"/>
              </a:rPr>
              <a:t>The authors developed the CAAS–5, adding 6 items to the CAAS (Savickas &amp; Porfeli, 2012).</a:t>
            </a:r>
            <a:endParaRPr sz="2400">
              <a:solidFill>
                <a:schemeClr val="dk1"/>
              </a:solidFill>
              <a:latin typeface="Calibri"/>
              <a:ea typeface="Calibri"/>
              <a:cs typeface="Calibri"/>
              <a:sym typeface="Calibri"/>
            </a:endParaRPr>
          </a:p>
        </p:txBody>
      </p:sp>
      <p:pic>
        <p:nvPicPr>
          <p:cNvPr id="284" name="Google Shape;284;p10"/>
          <p:cNvPicPr preferRelativeResize="0"/>
          <p:nvPr/>
        </p:nvPicPr>
        <p:blipFill rotWithShape="1">
          <a:blip r:embed="rId3">
            <a:alphaModFix/>
          </a:blip>
          <a:srcRect/>
          <a:stretch/>
        </p:blipFill>
        <p:spPr>
          <a:xfrm>
            <a:off x="6281207" y="2018970"/>
            <a:ext cx="5517357" cy="2859271"/>
          </a:xfrm>
          <a:prstGeom prst="rect">
            <a:avLst/>
          </a:prstGeom>
          <a:noFill/>
          <a:ln>
            <a:noFill/>
          </a:ln>
        </p:spPr>
      </p:pic>
      <p:pic>
        <p:nvPicPr>
          <p:cNvPr id="285" name="Google Shape;285;p10" descr="Emoji faccina con occhiali da sole"/>
          <p:cNvPicPr preferRelativeResize="0"/>
          <p:nvPr/>
        </p:nvPicPr>
        <p:blipFill rotWithShape="1">
          <a:blip r:embed="rId4">
            <a:alphaModFix/>
          </a:blip>
          <a:srcRect/>
          <a:stretch/>
        </p:blipFill>
        <p:spPr>
          <a:xfrm>
            <a:off x="283168" y="4966791"/>
            <a:ext cx="885854" cy="1028646"/>
          </a:xfrm>
          <a:prstGeom prst="rect">
            <a:avLst/>
          </a:prstGeom>
          <a:noFill/>
          <a:ln>
            <a:noFill/>
          </a:ln>
        </p:spPr>
      </p:pic>
      <p:pic>
        <p:nvPicPr>
          <p:cNvPr id="286" name="Google Shape;286;p10" descr="Emoji faccia buffa"/>
          <p:cNvPicPr preferRelativeResize="0"/>
          <p:nvPr/>
        </p:nvPicPr>
        <p:blipFill rotWithShape="1">
          <a:blip r:embed="rId5">
            <a:alphaModFix/>
          </a:blip>
          <a:srcRect/>
          <a:stretch/>
        </p:blipFill>
        <p:spPr>
          <a:xfrm>
            <a:off x="1142349" y="4961099"/>
            <a:ext cx="918075" cy="918051"/>
          </a:xfrm>
          <a:prstGeom prst="rect">
            <a:avLst/>
          </a:prstGeom>
          <a:noFill/>
          <a:ln>
            <a:noFill/>
          </a:ln>
        </p:spPr>
      </p:pic>
      <p:pic>
        <p:nvPicPr>
          <p:cNvPr id="287" name="Google Shape;287;p10" descr="Emoji ridere a crepapelle"/>
          <p:cNvPicPr preferRelativeResize="0"/>
          <p:nvPr/>
        </p:nvPicPr>
        <p:blipFill rotWithShape="1">
          <a:blip r:embed="rId6">
            <a:alphaModFix/>
          </a:blip>
          <a:srcRect/>
          <a:stretch/>
        </p:blipFill>
        <p:spPr>
          <a:xfrm>
            <a:off x="2045302" y="5051801"/>
            <a:ext cx="885850" cy="885850"/>
          </a:xfrm>
          <a:prstGeom prst="rect">
            <a:avLst/>
          </a:prstGeom>
          <a:noFill/>
          <a:ln>
            <a:noFill/>
          </a:ln>
        </p:spPr>
      </p:pic>
      <p:pic>
        <p:nvPicPr>
          <p:cNvPr id="288" name="Google Shape;288;p10" descr="Emoji faccia sollevata"/>
          <p:cNvPicPr preferRelativeResize="0"/>
          <p:nvPr/>
        </p:nvPicPr>
        <p:blipFill rotWithShape="1">
          <a:blip r:embed="rId7">
            <a:alphaModFix/>
          </a:blip>
          <a:srcRect/>
          <a:stretch/>
        </p:blipFill>
        <p:spPr>
          <a:xfrm>
            <a:off x="5966605" y="4938700"/>
            <a:ext cx="973943" cy="973943"/>
          </a:xfrm>
          <a:prstGeom prst="rect">
            <a:avLst/>
          </a:prstGeom>
          <a:noFill/>
          <a:ln>
            <a:noFill/>
          </a:ln>
        </p:spPr>
      </p:pic>
      <p:pic>
        <p:nvPicPr>
          <p:cNvPr id="289" name="Google Shape;289;p10" descr="Emoji faccina con sorrisetto ironico"/>
          <p:cNvPicPr preferRelativeResize="0"/>
          <p:nvPr/>
        </p:nvPicPr>
        <p:blipFill rotWithShape="1">
          <a:blip r:embed="rId8">
            <a:alphaModFix/>
          </a:blip>
          <a:srcRect/>
          <a:stretch/>
        </p:blipFill>
        <p:spPr>
          <a:xfrm>
            <a:off x="8944949" y="5048223"/>
            <a:ext cx="930250" cy="930228"/>
          </a:xfrm>
          <a:prstGeom prst="rect">
            <a:avLst/>
          </a:prstGeom>
          <a:noFill/>
          <a:ln>
            <a:noFill/>
          </a:ln>
        </p:spPr>
      </p:pic>
      <p:pic>
        <p:nvPicPr>
          <p:cNvPr id="290" name="Google Shape;290;p10" descr="Cuore arcobaleno"/>
          <p:cNvPicPr preferRelativeResize="0"/>
          <p:nvPr/>
        </p:nvPicPr>
        <p:blipFill rotWithShape="1">
          <a:blip r:embed="rId9">
            <a:alphaModFix/>
          </a:blip>
          <a:srcRect/>
          <a:stretch/>
        </p:blipFill>
        <p:spPr>
          <a:xfrm>
            <a:off x="7876312" y="5349139"/>
            <a:ext cx="1170107" cy="1014093"/>
          </a:xfrm>
          <a:prstGeom prst="rect">
            <a:avLst/>
          </a:prstGeom>
          <a:noFill/>
          <a:ln>
            <a:noFill/>
          </a:ln>
        </p:spPr>
      </p:pic>
      <p:pic>
        <p:nvPicPr>
          <p:cNvPr id="291" name="Google Shape;291;p10" descr="Emoji faccina inespressiva"/>
          <p:cNvPicPr preferRelativeResize="0"/>
          <p:nvPr/>
        </p:nvPicPr>
        <p:blipFill rotWithShape="1">
          <a:blip r:embed="rId10">
            <a:alphaModFix/>
          </a:blip>
          <a:srcRect/>
          <a:stretch/>
        </p:blipFill>
        <p:spPr>
          <a:xfrm>
            <a:off x="3792153" y="4929376"/>
            <a:ext cx="885850" cy="899525"/>
          </a:xfrm>
          <a:prstGeom prst="rect">
            <a:avLst/>
          </a:prstGeom>
          <a:noFill/>
          <a:ln>
            <a:noFill/>
          </a:ln>
        </p:spPr>
      </p:pic>
      <p:pic>
        <p:nvPicPr>
          <p:cNvPr id="292" name="Google Shape;292;p10" descr="Faccia felice"/>
          <p:cNvPicPr preferRelativeResize="0"/>
          <p:nvPr/>
        </p:nvPicPr>
        <p:blipFill rotWithShape="1">
          <a:blip r:embed="rId11">
            <a:alphaModFix/>
          </a:blip>
          <a:srcRect/>
          <a:stretch/>
        </p:blipFill>
        <p:spPr>
          <a:xfrm>
            <a:off x="10655681" y="4964244"/>
            <a:ext cx="918063" cy="934755"/>
          </a:xfrm>
          <a:prstGeom prst="rect">
            <a:avLst/>
          </a:prstGeom>
          <a:noFill/>
          <a:ln>
            <a:noFill/>
          </a:ln>
        </p:spPr>
      </p:pic>
      <p:pic>
        <p:nvPicPr>
          <p:cNvPr id="293" name="Google Shape;293;p10" descr="Faccia annoiata"/>
          <p:cNvPicPr preferRelativeResize="0"/>
          <p:nvPr/>
        </p:nvPicPr>
        <p:blipFill rotWithShape="1">
          <a:blip r:embed="rId12">
            <a:alphaModFix/>
          </a:blip>
          <a:srcRect/>
          <a:stretch/>
        </p:blipFill>
        <p:spPr>
          <a:xfrm rot="380671">
            <a:off x="4747696" y="4806480"/>
            <a:ext cx="901434" cy="914989"/>
          </a:xfrm>
          <a:prstGeom prst="rect">
            <a:avLst/>
          </a:prstGeom>
          <a:noFill/>
          <a:ln>
            <a:noFill/>
          </a:ln>
        </p:spPr>
      </p:pic>
      <p:pic>
        <p:nvPicPr>
          <p:cNvPr id="294" name="Google Shape;294;p10" descr="Faccia sorridente"/>
          <p:cNvPicPr preferRelativeResize="0"/>
          <p:nvPr/>
        </p:nvPicPr>
        <p:blipFill rotWithShape="1">
          <a:blip r:embed="rId13">
            <a:alphaModFix/>
          </a:blip>
          <a:srcRect/>
          <a:stretch/>
        </p:blipFill>
        <p:spPr>
          <a:xfrm>
            <a:off x="7162125" y="5047835"/>
            <a:ext cx="885850" cy="899515"/>
          </a:xfrm>
          <a:prstGeom prst="rect">
            <a:avLst/>
          </a:prstGeom>
          <a:noFill/>
          <a:ln>
            <a:noFill/>
          </a:ln>
        </p:spPr>
      </p:pic>
      <p:pic>
        <p:nvPicPr>
          <p:cNvPr id="295" name="Google Shape;295;p10" descr="Emoji testa che esplode"/>
          <p:cNvPicPr preferRelativeResize="0"/>
          <p:nvPr/>
        </p:nvPicPr>
        <p:blipFill rotWithShape="1">
          <a:blip r:embed="rId14">
            <a:alphaModFix/>
          </a:blip>
          <a:srcRect/>
          <a:stretch/>
        </p:blipFill>
        <p:spPr>
          <a:xfrm>
            <a:off x="9869851" y="4807750"/>
            <a:ext cx="930250" cy="930250"/>
          </a:xfrm>
          <a:prstGeom prst="rect">
            <a:avLst/>
          </a:prstGeom>
          <a:noFill/>
          <a:ln>
            <a:noFill/>
          </a:ln>
        </p:spPr>
      </p:pic>
      <p:pic>
        <p:nvPicPr>
          <p:cNvPr id="296" name="Google Shape;296;p10" descr="Emoji faccia fredda"/>
          <p:cNvPicPr preferRelativeResize="0"/>
          <p:nvPr/>
        </p:nvPicPr>
        <p:blipFill rotWithShape="1">
          <a:blip r:embed="rId15">
            <a:alphaModFix/>
          </a:blip>
          <a:srcRect/>
          <a:stretch/>
        </p:blipFill>
        <p:spPr>
          <a:xfrm>
            <a:off x="6496961" y="5599279"/>
            <a:ext cx="1072524" cy="942081"/>
          </a:xfrm>
          <a:prstGeom prst="rect">
            <a:avLst/>
          </a:prstGeom>
          <a:noFill/>
          <a:ln>
            <a:noFill/>
          </a:ln>
        </p:spPr>
      </p:pic>
      <p:pic>
        <p:nvPicPr>
          <p:cNvPr id="297" name="Google Shape;297;p10" descr="Emoji faccina terrorizzata"/>
          <p:cNvPicPr preferRelativeResize="0"/>
          <p:nvPr/>
        </p:nvPicPr>
        <p:blipFill rotWithShape="1">
          <a:blip r:embed="rId16">
            <a:alphaModFix/>
          </a:blip>
          <a:srcRect/>
          <a:stretch/>
        </p:blipFill>
        <p:spPr>
          <a:xfrm>
            <a:off x="5052679" y="5252832"/>
            <a:ext cx="1088007" cy="1105699"/>
          </a:xfrm>
          <a:prstGeom prst="rect">
            <a:avLst/>
          </a:prstGeom>
          <a:noFill/>
          <a:ln>
            <a:noFill/>
          </a:ln>
        </p:spPr>
      </p:pic>
      <p:pic>
        <p:nvPicPr>
          <p:cNvPr id="298" name="Google Shape;298;p10" descr="Emoji faccia nauseata"/>
          <p:cNvPicPr preferRelativeResize="0"/>
          <p:nvPr/>
        </p:nvPicPr>
        <p:blipFill rotWithShape="1">
          <a:blip r:embed="rId17">
            <a:alphaModFix/>
          </a:blip>
          <a:srcRect/>
          <a:stretch/>
        </p:blipFill>
        <p:spPr>
          <a:xfrm>
            <a:off x="4138675" y="5609299"/>
            <a:ext cx="918075" cy="903277"/>
          </a:xfrm>
          <a:prstGeom prst="rect">
            <a:avLst/>
          </a:prstGeom>
          <a:noFill/>
          <a:ln>
            <a:noFill/>
          </a:ln>
        </p:spPr>
      </p:pic>
      <p:pic>
        <p:nvPicPr>
          <p:cNvPr id="299" name="Google Shape;299;p10" descr="Emoji faccia accigliata"/>
          <p:cNvPicPr preferRelativeResize="0"/>
          <p:nvPr/>
        </p:nvPicPr>
        <p:blipFill rotWithShape="1">
          <a:blip r:embed="rId18">
            <a:alphaModFix/>
          </a:blip>
          <a:srcRect/>
          <a:stretch/>
        </p:blipFill>
        <p:spPr>
          <a:xfrm>
            <a:off x="2843100" y="5114119"/>
            <a:ext cx="930250" cy="9375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305" name="Google Shape;305;p11"/>
          <p:cNvSpPr txBox="1"/>
          <p:nvPr/>
        </p:nvSpPr>
        <p:spPr>
          <a:xfrm>
            <a:off x="836626" y="2303850"/>
            <a:ext cx="6087600" cy="2031900"/>
          </a:xfrm>
          <a:prstGeom prst="rect">
            <a:avLst/>
          </a:prstGeom>
          <a:noFill/>
          <a:ln>
            <a:noFill/>
          </a:ln>
        </p:spPr>
        <p:txBody>
          <a:bodyPr spcFirstLastPara="1" wrap="square" lIns="91425" tIns="45700" rIns="91425" bIns="45700" anchor="t" anchorCtr="0">
            <a:spAutoFit/>
          </a:bodyPr>
          <a:lstStyle/>
          <a:p>
            <a:pPr marL="285750" marR="0" lvl="0" indent="-298450" algn="l" rtl="0">
              <a:lnSpc>
                <a:spcPct val="150000"/>
              </a:lnSpc>
              <a:spcBef>
                <a:spcPts val="0"/>
              </a:spcBef>
              <a:spcAft>
                <a:spcPts val="0"/>
              </a:spcAft>
              <a:buClr>
                <a:srgbClr val="FF7F2A"/>
              </a:buClr>
              <a:buSzPts val="2800"/>
              <a:buFont typeface="Calibri"/>
              <a:buChar char="▲"/>
            </a:pPr>
            <a:r>
              <a:rPr lang="en-GB" sz="2200">
                <a:solidFill>
                  <a:schemeClr val="dk1"/>
                </a:solidFill>
                <a:latin typeface="Calibri"/>
                <a:ea typeface="Calibri"/>
                <a:cs typeface="Calibri"/>
                <a:sym typeface="Calibri"/>
              </a:rPr>
              <a:t>Women (28 years old)</a:t>
            </a:r>
            <a:endParaRPr sz="1600"/>
          </a:p>
          <a:p>
            <a:pPr marL="285750" marR="0" lvl="0" indent="-298450" algn="l" rtl="0">
              <a:lnSpc>
                <a:spcPct val="150000"/>
              </a:lnSpc>
              <a:spcBef>
                <a:spcPts val="2400"/>
              </a:spcBef>
              <a:spcAft>
                <a:spcPts val="0"/>
              </a:spcAft>
              <a:buClr>
                <a:srgbClr val="FF7F2A"/>
              </a:buClr>
              <a:buSzPts val="2800"/>
              <a:buFont typeface="Calibri"/>
              <a:buChar char="▲"/>
            </a:pPr>
            <a:r>
              <a:rPr lang="en-GB" sz="2200">
                <a:solidFill>
                  <a:schemeClr val="dk1"/>
                </a:solidFill>
                <a:latin typeface="Calibri"/>
                <a:ea typeface="Calibri"/>
                <a:cs typeface="Calibri"/>
                <a:sym typeface="Calibri"/>
              </a:rPr>
              <a:t>Career Adapt-Abilities Scale – Five Factor Model</a:t>
            </a:r>
            <a:br>
              <a:rPr lang="en-GB" sz="2200">
                <a:solidFill>
                  <a:schemeClr val="dk1"/>
                </a:solidFill>
                <a:latin typeface="Calibri"/>
                <a:ea typeface="Calibri"/>
                <a:cs typeface="Calibri"/>
                <a:sym typeface="Calibri"/>
              </a:rPr>
            </a:br>
            <a:r>
              <a:rPr lang="en-GB" sz="2200">
                <a:solidFill>
                  <a:schemeClr val="dk1"/>
                </a:solidFill>
                <a:latin typeface="Calibri"/>
                <a:ea typeface="Calibri"/>
                <a:cs typeface="Calibri"/>
                <a:sym typeface="Calibri"/>
              </a:rPr>
              <a:t>(Nye, Leong, Prasad, Gardner, &amp; Tien, 2018)</a:t>
            </a:r>
            <a:endParaRPr sz="2200">
              <a:solidFill>
                <a:schemeClr val="dk1"/>
              </a:solidFill>
              <a:latin typeface="Calibri"/>
              <a:ea typeface="Calibri"/>
              <a:cs typeface="Calibri"/>
              <a:sym typeface="Calibri"/>
            </a:endParaRPr>
          </a:p>
        </p:txBody>
      </p:sp>
      <p:pic>
        <p:nvPicPr>
          <p:cNvPr id="306" name="Google Shape;306;p11"/>
          <p:cNvPicPr preferRelativeResize="0"/>
          <p:nvPr/>
        </p:nvPicPr>
        <p:blipFill rotWithShape="1">
          <a:blip r:embed="rId3">
            <a:alphaModFix/>
          </a:blip>
          <a:srcRect/>
          <a:stretch/>
        </p:blipFill>
        <p:spPr>
          <a:xfrm>
            <a:off x="7424058" y="299828"/>
            <a:ext cx="3585174" cy="5057414"/>
          </a:xfrm>
          <a:prstGeom prst="rect">
            <a:avLst/>
          </a:prstGeom>
          <a:noFill/>
          <a:ln>
            <a:noFill/>
          </a:ln>
        </p:spPr>
      </p:pic>
      <p:sp>
        <p:nvSpPr>
          <p:cNvPr id="307" name="Google Shape;307;p11"/>
          <p:cNvSpPr txBox="1">
            <a:spLocks noGrp="1"/>
          </p:cNvSpPr>
          <p:nvPr>
            <p:ph type="title"/>
          </p:nvPr>
        </p:nvSpPr>
        <p:spPr>
          <a:xfrm>
            <a:off x="836613" y="361724"/>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Case Study</a:t>
            </a:r>
            <a:endParaRPr>
              <a:latin typeface="Calibri"/>
              <a:ea typeface="Calibri"/>
              <a:cs typeface="Calibri"/>
              <a:sym typeface="Calibri"/>
            </a:endParaRPr>
          </a:p>
        </p:txBody>
      </p:sp>
      <p:sp>
        <p:nvSpPr>
          <p:cNvPr id="308" name="Google Shape;308;p11"/>
          <p:cNvSpPr txBox="1"/>
          <p:nvPr/>
        </p:nvSpPr>
        <p:spPr>
          <a:xfrm>
            <a:off x="836613" y="1040539"/>
            <a:ext cx="10515600" cy="49986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Introduction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314" name="Google Shape;314;p12"/>
          <p:cNvSpPr txBox="1"/>
          <p:nvPr/>
        </p:nvSpPr>
        <p:spPr>
          <a:xfrm>
            <a:off x="836613" y="361724"/>
            <a:ext cx="10515600" cy="67881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n-GB" sz="4000">
                <a:solidFill>
                  <a:schemeClr val="lt1"/>
                </a:solidFill>
                <a:latin typeface="Calibri"/>
                <a:ea typeface="Calibri"/>
                <a:cs typeface="Calibri"/>
                <a:sym typeface="Calibri"/>
              </a:rPr>
              <a:t>Case Study: scoring</a:t>
            </a:r>
            <a:endParaRPr sz="4000">
              <a:solidFill>
                <a:schemeClr val="lt1"/>
              </a:solidFill>
              <a:latin typeface="Calibri"/>
              <a:ea typeface="Calibri"/>
              <a:cs typeface="Calibri"/>
              <a:sym typeface="Calibri"/>
            </a:endParaRPr>
          </a:p>
        </p:txBody>
      </p:sp>
      <p:sp>
        <p:nvSpPr>
          <p:cNvPr id="315" name="Google Shape;315;p12"/>
          <p:cNvSpPr txBox="1"/>
          <p:nvPr/>
        </p:nvSpPr>
        <p:spPr>
          <a:xfrm>
            <a:off x="836613" y="1040539"/>
            <a:ext cx="10515600" cy="499868"/>
          </a:xfrm>
          <a:prstGeom prst="rect">
            <a:avLst/>
          </a:prstGeom>
          <a:blipFill rotWithShape="1">
            <a:blip r:embed="rId3">
              <a:alphaModFix/>
            </a:blip>
            <a:stretch>
              <a:fillRect l="-868" t="-8535" b="-2072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Open Sans Light"/>
                <a:ea typeface="Open Sans Light"/>
                <a:cs typeface="Open Sans Light"/>
                <a:sym typeface="Open Sans Light"/>
              </a:rPr>
              <a:t> </a:t>
            </a:r>
            <a:endParaRPr/>
          </a:p>
        </p:txBody>
      </p:sp>
      <p:sp>
        <p:nvSpPr>
          <p:cNvPr id="316" name="Google Shape;316;p12"/>
          <p:cNvSpPr txBox="1"/>
          <p:nvPr/>
        </p:nvSpPr>
        <p:spPr>
          <a:xfrm>
            <a:off x="727756" y="1849591"/>
            <a:ext cx="6413273" cy="3361882"/>
          </a:xfrm>
          <a:prstGeom prst="rect">
            <a:avLst/>
          </a:prstGeom>
          <a:blipFill rotWithShape="1">
            <a:blip r:embed="rId4">
              <a:alphaModFix/>
            </a:blip>
            <a:stretch>
              <a:fillRect l="-1423" b="-126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Open Sans Light"/>
                <a:ea typeface="Open Sans Light"/>
                <a:cs typeface="Open Sans Light"/>
                <a:sym typeface="Open Sans Light"/>
              </a:rPr>
              <a:t> </a:t>
            </a:r>
            <a:endParaRPr/>
          </a:p>
        </p:txBody>
      </p:sp>
      <p:pic>
        <p:nvPicPr>
          <p:cNvPr id="317" name="Google Shape;317;p12"/>
          <p:cNvPicPr preferRelativeResize="0"/>
          <p:nvPr/>
        </p:nvPicPr>
        <p:blipFill rotWithShape="1">
          <a:blip r:embed="rId5">
            <a:alphaModFix/>
          </a:blip>
          <a:srcRect/>
          <a:stretch/>
        </p:blipFill>
        <p:spPr>
          <a:xfrm>
            <a:off x="6892535" y="1925122"/>
            <a:ext cx="3846638" cy="2349396"/>
          </a:xfrm>
          <a:prstGeom prst="rect">
            <a:avLst/>
          </a:prstGeom>
          <a:noFill/>
          <a:ln>
            <a:noFill/>
          </a:ln>
        </p:spPr>
      </p:pic>
      <p:sp>
        <p:nvSpPr>
          <p:cNvPr id="318" name="Google Shape;318;p12"/>
          <p:cNvSpPr txBox="1"/>
          <p:nvPr/>
        </p:nvSpPr>
        <p:spPr>
          <a:xfrm>
            <a:off x="7057667" y="4288143"/>
            <a:ext cx="376486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Descriptive statistics of subdimensions among American participants (Nye, Leong, Prasad, Gardner, &amp; Tien, 2018)</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324" name="Google Shape;324;p13"/>
          <p:cNvSpPr txBox="1"/>
          <p:nvPr/>
        </p:nvSpPr>
        <p:spPr>
          <a:xfrm>
            <a:off x="836613" y="361724"/>
            <a:ext cx="10515600" cy="67881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n-GB" sz="4000">
                <a:solidFill>
                  <a:schemeClr val="lt1"/>
                </a:solidFill>
                <a:latin typeface="Calibri"/>
                <a:ea typeface="Calibri"/>
                <a:cs typeface="Calibri"/>
                <a:sym typeface="Calibri"/>
              </a:rPr>
              <a:t>Case Study: How do you interpret the results?</a:t>
            </a:r>
            <a:endParaRPr sz="4000">
              <a:solidFill>
                <a:schemeClr val="lt1"/>
              </a:solidFill>
              <a:latin typeface="Calibri"/>
              <a:ea typeface="Calibri"/>
              <a:cs typeface="Calibri"/>
              <a:sym typeface="Calibri"/>
            </a:endParaRPr>
          </a:p>
        </p:txBody>
      </p:sp>
      <p:sp>
        <p:nvSpPr>
          <p:cNvPr id="325" name="Google Shape;325;p13"/>
          <p:cNvSpPr txBox="1"/>
          <p:nvPr/>
        </p:nvSpPr>
        <p:spPr>
          <a:xfrm>
            <a:off x="836613" y="1040539"/>
            <a:ext cx="10515600" cy="49986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T-scores’ Graphic</a:t>
            </a:r>
            <a:endParaRPr sz="2400">
              <a:solidFill>
                <a:schemeClr val="lt1"/>
              </a:solidFill>
              <a:latin typeface="Calibri"/>
              <a:ea typeface="Calibri"/>
              <a:cs typeface="Calibri"/>
              <a:sym typeface="Calibri"/>
            </a:endParaRPr>
          </a:p>
        </p:txBody>
      </p:sp>
      <p:sp>
        <p:nvSpPr>
          <p:cNvPr id="326" name="Google Shape;326;p13"/>
          <p:cNvSpPr/>
          <p:nvPr/>
        </p:nvSpPr>
        <p:spPr>
          <a:xfrm>
            <a:off x="9448800" y="1911250"/>
            <a:ext cx="359100" cy="1386900"/>
          </a:xfrm>
          <a:prstGeom prst="rightBrace">
            <a:avLst>
              <a:gd name="adj1" fmla="val 8333"/>
              <a:gd name="adj2" fmla="val 50000"/>
            </a:avLst>
          </a:prstGeom>
          <a:noFill/>
          <a:ln w="9525" cap="flat" cmpd="sng">
            <a:solidFill>
              <a:srgbClr val="FF7F2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327" name="Google Shape;327;p13"/>
          <p:cNvSpPr/>
          <p:nvPr/>
        </p:nvSpPr>
        <p:spPr>
          <a:xfrm>
            <a:off x="9448801" y="3298370"/>
            <a:ext cx="359100" cy="675000"/>
          </a:xfrm>
          <a:prstGeom prst="rightBrace">
            <a:avLst>
              <a:gd name="adj1" fmla="val 8333"/>
              <a:gd name="adj2" fmla="val 50000"/>
            </a:avLst>
          </a:prstGeom>
          <a:noFill/>
          <a:ln w="9525" cap="flat" cmpd="sng">
            <a:solidFill>
              <a:srgbClr val="FF7F2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328" name="Google Shape;328;p13"/>
          <p:cNvSpPr/>
          <p:nvPr/>
        </p:nvSpPr>
        <p:spPr>
          <a:xfrm>
            <a:off x="9470572" y="3973285"/>
            <a:ext cx="337500" cy="1306200"/>
          </a:xfrm>
          <a:prstGeom prst="rightBrace">
            <a:avLst>
              <a:gd name="adj1" fmla="val 8333"/>
              <a:gd name="adj2" fmla="val 50000"/>
            </a:avLst>
          </a:prstGeom>
          <a:noFill/>
          <a:ln w="9525" cap="flat" cmpd="sng">
            <a:solidFill>
              <a:srgbClr val="FF7F2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329" name="Google Shape;329;p13"/>
          <p:cNvSpPr txBox="1"/>
          <p:nvPr/>
        </p:nvSpPr>
        <p:spPr>
          <a:xfrm>
            <a:off x="9849984" y="2295936"/>
            <a:ext cx="17418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Calibri"/>
                <a:ea typeface="Calibri"/>
                <a:cs typeface="Calibri"/>
                <a:sym typeface="Calibri"/>
              </a:rPr>
              <a:t>Above mean values</a:t>
            </a:r>
            <a:endParaRPr/>
          </a:p>
        </p:txBody>
      </p:sp>
      <p:sp>
        <p:nvSpPr>
          <p:cNvPr id="330" name="Google Shape;330;p13"/>
          <p:cNvSpPr txBox="1"/>
          <p:nvPr/>
        </p:nvSpPr>
        <p:spPr>
          <a:xfrm>
            <a:off x="9849984" y="3435773"/>
            <a:ext cx="17418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Calibri"/>
                <a:ea typeface="Calibri"/>
                <a:cs typeface="Calibri"/>
                <a:sym typeface="Calibri"/>
              </a:rPr>
              <a:t>Mean values</a:t>
            </a:r>
            <a:endParaRPr/>
          </a:p>
        </p:txBody>
      </p:sp>
      <p:sp>
        <p:nvSpPr>
          <p:cNvPr id="331" name="Google Shape;331;p13"/>
          <p:cNvSpPr txBox="1"/>
          <p:nvPr/>
        </p:nvSpPr>
        <p:spPr>
          <a:xfrm>
            <a:off x="9849984" y="4267834"/>
            <a:ext cx="17418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Calibri"/>
                <a:ea typeface="Calibri"/>
                <a:cs typeface="Calibri"/>
                <a:sym typeface="Calibri"/>
              </a:rPr>
              <a:t>Below mean values</a:t>
            </a:r>
            <a:endParaRPr/>
          </a:p>
        </p:txBody>
      </p:sp>
      <p:pic>
        <p:nvPicPr>
          <p:cNvPr id="332" name="Google Shape;332;p13" title="Points scored"/>
          <p:cNvPicPr preferRelativeResize="0"/>
          <p:nvPr/>
        </p:nvPicPr>
        <p:blipFill>
          <a:blip r:embed="rId3">
            <a:alphaModFix/>
          </a:blip>
          <a:stretch>
            <a:fillRect/>
          </a:stretch>
        </p:blipFill>
        <p:spPr>
          <a:xfrm>
            <a:off x="2204100" y="1621100"/>
            <a:ext cx="7131999" cy="4256874"/>
          </a:xfrm>
          <a:prstGeom prst="rect">
            <a:avLst/>
          </a:prstGeom>
          <a:noFill/>
          <a:ln>
            <a:noFill/>
          </a:ln>
        </p:spPr>
      </p:pic>
      <p:sp>
        <p:nvSpPr>
          <p:cNvPr id="333" name="Google Shape;333;p13"/>
          <p:cNvSpPr/>
          <p:nvPr/>
        </p:nvSpPr>
        <p:spPr>
          <a:xfrm>
            <a:off x="2893900" y="3268400"/>
            <a:ext cx="6267300" cy="675000"/>
          </a:xfrm>
          <a:prstGeom prst="rect">
            <a:avLst/>
          </a:prstGeom>
          <a:solidFill>
            <a:srgbClr val="FFE084">
              <a:alpha val="3215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4"/>
          <p:cNvSpPr txBox="1">
            <a:spLocks noGrp="1"/>
          </p:cNvSpPr>
          <p:nvPr>
            <p:ph type="title"/>
          </p:nvPr>
        </p:nvSpPr>
        <p:spPr>
          <a:xfrm>
            <a:off x="838200" y="517972"/>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References</a:t>
            </a:r>
            <a:endParaRPr>
              <a:latin typeface="Calibri"/>
              <a:ea typeface="Calibri"/>
              <a:cs typeface="Calibri"/>
              <a:sym typeface="Calibri"/>
            </a:endParaRPr>
          </a:p>
        </p:txBody>
      </p:sp>
      <p:sp>
        <p:nvSpPr>
          <p:cNvPr id="339" name="Google Shape;339;p1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340" name="Google Shape;340;p14"/>
          <p:cNvSpPr txBox="1"/>
          <p:nvPr/>
        </p:nvSpPr>
        <p:spPr>
          <a:xfrm>
            <a:off x="723252" y="1803524"/>
            <a:ext cx="11068980" cy="373794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FF7F2A"/>
              </a:buClr>
              <a:buSzPts val="2600"/>
              <a:buFont typeface="Calibri"/>
              <a:buChar char="▲"/>
            </a:pPr>
            <a:r>
              <a:rPr lang="en-GB" sz="2000">
                <a:solidFill>
                  <a:schemeClr val="dk1"/>
                </a:solidFill>
                <a:latin typeface="Calibri"/>
                <a:ea typeface="Calibri"/>
                <a:cs typeface="Calibri"/>
                <a:sym typeface="Calibri"/>
              </a:rPr>
              <a:t> Savickas, M. L. (2013). Career construction theory and practice. In S. D. Brown &amp; R. W. Lent (Eds.), </a:t>
            </a:r>
            <a:r>
              <a:rPr lang="en-GB" sz="2000" i="1">
                <a:solidFill>
                  <a:schemeClr val="dk1"/>
                </a:solidFill>
                <a:latin typeface="Calibri"/>
                <a:ea typeface="Calibri"/>
                <a:cs typeface="Calibri"/>
                <a:sym typeface="Calibri"/>
              </a:rPr>
              <a:t>Career development and counseling: Putting theory and research to work</a:t>
            </a:r>
            <a:r>
              <a:rPr lang="en-GB" sz="2000">
                <a:solidFill>
                  <a:schemeClr val="dk1"/>
                </a:solidFill>
                <a:latin typeface="Calibri"/>
                <a:ea typeface="Calibri"/>
                <a:cs typeface="Calibri"/>
                <a:sym typeface="Calibri"/>
              </a:rPr>
              <a:t> (2nd ed., pp. 147–183). Hoboken, NJ: John Wiley.</a:t>
            </a:r>
            <a:endParaRPr/>
          </a:p>
          <a:p>
            <a:pPr marL="285750" marR="0" lvl="0" indent="-285750" algn="l" rtl="0">
              <a:lnSpc>
                <a:spcPct val="150000"/>
              </a:lnSpc>
              <a:spcBef>
                <a:spcPts val="0"/>
              </a:spcBef>
              <a:spcAft>
                <a:spcPts val="0"/>
              </a:spcAft>
              <a:buClr>
                <a:srgbClr val="FF7F2A"/>
              </a:buClr>
              <a:buSzPts val="2600"/>
              <a:buFont typeface="Calibri"/>
              <a:buChar char="▲"/>
            </a:pPr>
            <a:r>
              <a:rPr lang="en-GB" sz="2000" b="0" i="0">
                <a:solidFill>
                  <a:srgbClr val="222222"/>
                </a:solidFill>
                <a:latin typeface="Calibri"/>
                <a:ea typeface="Calibri"/>
                <a:cs typeface="Calibri"/>
                <a:sym typeface="Calibri"/>
              </a:rPr>
              <a:t>Savickas, M. L., &amp; Porfeli, E. J. (2012). Career Adapt-Abilities Scale: Construction, reliability, and measurement equivalence across 13 countries. </a:t>
            </a:r>
            <a:r>
              <a:rPr lang="en-GB" sz="2000" b="0" i="1">
                <a:solidFill>
                  <a:srgbClr val="222222"/>
                </a:solidFill>
                <a:latin typeface="Calibri"/>
                <a:ea typeface="Calibri"/>
                <a:cs typeface="Calibri"/>
                <a:sym typeface="Calibri"/>
              </a:rPr>
              <a:t>Journal of vocational behavior</a:t>
            </a:r>
            <a:r>
              <a:rPr lang="en-GB" sz="2000" b="0" i="0">
                <a:solidFill>
                  <a:srgbClr val="222222"/>
                </a:solidFill>
                <a:latin typeface="Calibri"/>
                <a:ea typeface="Calibri"/>
                <a:cs typeface="Calibri"/>
                <a:sym typeface="Calibri"/>
              </a:rPr>
              <a:t>, </a:t>
            </a:r>
            <a:r>
              <a:rPr lang="en-GB" sz="2000" b="0" i="1">
                <a:solidFill>
                  <a:srgbClr val="222222"/>
                </a:solidFill>
                <a:latin typeface="Calibri"/>
                <a:ea typeface="Calibri"/>
                <a:cs typeface="Calibri"/>
                <a:sym typeface="Calibri"/>
              </a:rPr>
              <a:t>80</a:t>
            </a:r>
            <a:r>
              <a:rPr lang="en-GB" sz="2000" b="0" i="0">
                <a:solidFill>
                  <a:srgbClr val="222222"/>
                </a:solidFill>
                <a:latin typeface="Calibri"/>
                <a:ea typeface="Calibri"/>
                <a:cs typeface="Calibri"/>
                <a:sym typeface="Calibri"/>
              </a:rPr>
              <a:t>(3), 661-673.</a:t>
            </a:r>
            <a:endParaRPr sz="200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rgbClr val="FF7F2A"/>
              </a:buClr>
              <a:buSzPts val="2600"/>
              <a:buFont typeface="Calibri"/>
              <a:buChar char="▲"/>
            </a:pPr>
            <a:r>
              <a:rPr lang="en-GB" sz="2000" b="0" i="0">
                <a:solidFill>
                  <a:srgbClr val="222222"/>
                </a:solidFill>
                <a:latin typeface="Calibri"/>
                <a:ea typeface="Calibri"/>
                <a:cs typeface="Calibri"/>
                <a:sym typeface="Calibri"/>
              </a:rPr>
              <a:t>Nye, C. D., Leong, F., Prasad, J., Gardner, D., &amp; Tien, H. L. S. (2018). Examining the structure of the career adapt-abilities scale: The cooperation dimension and a five-factor model. </a:t>
            </a:r>
            <a:r>
              <a:rPr lang="en-GB" sz="2000" b="0" i="1">
                <a:solidFill>
                  <a:srgbClr val="222222"/>
                </a:solidFill>
                <a:latin typeface="Calibri"/>
                <a:ea typeface="Calibri"/>
                <a:cs typeface="Calibri"/>
                <a:sym typeface="Calibri"/>
              </a:rPr>
              <a:t>Journal of Career Assessment</a:t>
            </a:r>
            <a:r>
              <a:rPr lang="en-GB" sz="2000" b="0" i="0">
                <a:solidFill>
                  <a:srgbClr val="222222"/>
                </a:solidFill>
                <a:latin typeface="Calibri"/>
                <a:ea typeface="Calibri"/>
                <a:cs typeface="Calibri"/>
                <a:sym typeface="Calibri"/>
              </a:rPr>
              <a:t>, </a:t>
            </a:r>
            <a:r>
              <a:rPr lang="en-GB" sz="2000" b="0" i="1">
                <a:solidFill>
                  <a:srgbClr val="222222"/>
                </a:solidFill>
                <a:latin typeface="Calibri"/>
                <a:ea typeface="Calibri"/>
                <a:cs typeface="Calibri"/>
                <a:sym typeface="Calibri"/>
              </a:rPr>
              <a:t>26</a:t>
            </a:r>
            <a:r>
              <a:rPr lang="en-GB" sz="2000" b="0" i="0">
                <a:solidFill>
                  <a:srgbClr val="222222"/>
                </a:solidFill>
                <a:latin typeface="Calibri"/>
                <a:ea typeface="Calibri"/>
                <a:cs typeface="Calibri"/>
                <a:sym typeface="Calibri"/>
              </a:rPr>
              <a:t>(3), 549-562.</a:t>
            </a:r>
            <a:endParaRPr sz="20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d0464ee339_0_0"/>
          <p:cNvSpPr txBox="1">
            <a:spLocks noGrp="1"/>
          </p:cNvSpPr>
          <p:nvPr>
            <p:ph type="title"/>
          </p:nvPr>
        </p:nvSpPr>
        <p:spPr>
          <a:xfrm>
            <a:off x="836613" y="544195"/>
            <a:ext cx="10515600" cy="678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4000"/>
              <a:buFont typeface="Open Sans ExtraBold"/>
              <a:buNone/>
            </a:pPr>
            <a:r>
              <a:rPr lang="en-GB" b="0"/>
              <a:t>summary questions</a:t>
            </a:r>
            <a:endParaRPr/>
          </a:p>
        </p:txBody>
      </p:sp>
      <p:sp>
        <p:nvSpPr>
          <p:cNvPr id="347" name="Google Shape;347;gd0464ee339_0_0"/>
          <p:cNvSpPr txBox="1"/>
          <p:nvPr/>
        </p:nvSpPr>
        <p:spPr>
          <a:xfrm>
            <a:off x="838200" y="2275349"/>
            <a:ext cx="10515600" cy="30957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rgbClr val="FF7F2A"/>
              </a:buClr>
              <a:buSzPts val="3120"/>
              <a:buFont typeface="Calibri"/>
              <a:buChar char="▲"/>
            </a:pPr>
            <a:r>
              <a:rPr lang="en-GB" sz="2400">
                <a:solidFill>
                  <a:schemeClr val="dk1"/>
                </a:solidFill>
                <a:latin typeface="Calibri"/>
                <a:ea typeface="Calibri"/>
                <a:cs typeface="Calibri"/>
                <a:sym typeface="Calibri"/>
              </a:rPr>
              <a:t>What is the meaning of ‘adapt-’?</a:t>
            </a:r>
            <a:endParaRPr sz="240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rgbClr val="FF7F2A"/>
              </a:buClr>
              <a:buSzPts val="3120"/>
              <a:buFont typeface="Calibri"/>
              <a:buChar char="▲"/>
            </a:pPr>
            <a:r>
              <a:rPr lang="en-GB" sz="2400">
                <a:solidFill>
                  <a:schemeClr val="dk1"/>
                </a:solidFill>
                <a:latin typeface="Calibri"/>
                <a:ea typeface="Calibri"/>
                <a:cs typeface="Calibri"/>
                <a:sym typeface="Calibri"/>
              </a:rPr>
              <a:t>What is career</a:t>
            </a:r>
            <a:r>
              <a:rPr lang="en-GB" sz="2400" b="0" i="0" u="none" strike="noStrike" cap="none">
                <a:solidFill>
                  <a:schemeClr val="dk1"/>
                </a:solidFill>
                <a:latin typeface="Calibri"/>
                <a:ea typeface="Calibri"/>
                <a:cs typeface="Calibri"/>
                <a:sym typeface="Calibri"/>
              </a:rPr>
              <a:t> adaptability?</a:t>
            </a:r>
            <a:endParaRPr/>
          </a:p>
          <a:p>
            <a:pPr marL="285750" marR="0" lvl="0" indent="-285750" algn="l" rtl="0">
              <a:lnSpc>
                <a:spcPct val="115000"/>
              </a:lnSpc>
              <a:spcBef>
                <a:spcPts val="0"/>
              </a:spcBef>
              <a:spcAft>
                <a:spcPts val="0"/>
              </a:spcAft>
              <a:buClr>
                <a:srgbClr val="FF7F2A"/>
              </a:buClr>
              <a:buSzPts val="3120"/>
              <a:buFont typeface="Calibri"/>
              <a:buChar char="▲"/>
            </a:pPr>
            <a:r>
              <a:rPr lang="en-GB" sz="2400">
                <a:solidFill>
                  <a:schemeClr val="dk1"/>
                </a:solidFill>
                <a:latin typeface="Calibri"/>
                <a:ea typeface="Calibri"/>
                <a:cs typeface="Calibri"/>
                <a:sym typeface="Calibri"/>
              </a:rPr>
              <a:t>What are the dimensions of the career adaptability?</a:t>
            </a:r>
            <a:endParaRPr sz="240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rgbClr val="FF7F2A"/>
              </a:buClr>
              <a:buSzPts val="3120"/>
              <a:buFont typeface="Calibri"/>
              <a:buChar char="▲"/>
            </a:pPr>
            <a:r>
              <a:rPr lang="en-GB" sz="2400">
                <a:solidFill>
                  <a:schemeClr val="dk1"/>
                </a:solidFill>
                <a:latin typeface="Calibri"/>
                <a:ea typeface="Calibri"/>
                <a:cs typeface="Calibri"/>
                <a:sym typeface="Calibri"/>
              </a:rPr>
              <a:t>How can be the collected data analysed and reported?</a:t>
            </a:r>
            <a:endParaRPr sz="24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sz="24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5"/>
          <p:cNvSpPr txBox="1">
            <a:spLocks noGrp="1"/>
          </p:cNvSpPr>
          <p:nvPr>
            <p:ph type="ctrTitle"/>
          </p:nvPr>
        </p:nvSpPr>
        <p:spPr>
          <a:xfrm>
            <a:off x="839788" y="1665288"/>
            <a:ext cx="1005840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600"/>
              <a:buFont typeface="Open Sans ExtraBold"/>
              <a:buNone/>
            </a:pPr>
            <a:r>
              <a:rPr lang="en-GB"/>
              <a:t>Questions?</a:t>
            </a:r>
            <a:endParaRPr/>
          </a:p>
        </p:txBody>
      </p:sp>
      <p:sp>
        <p:nvSpPr>
          <p:cNvPr id="353" name="Google Shape;353;p1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7F2A"/>
              </a:buClr>
              <a:buSzPts val="1200"/>
              <a:buFont typeface="Open Sans Light"/>
              <a:buNone/>
            </a:pPr>
            <a:r>
              <a:rPr lang="en-GB" sz="1200" b="0" i="0" u="none" strike="noStrike" cap="none">
                <a:solidFill>
                  <a:srgbClr val="FF7F2A"/>
                </a:solidFill>
                <a:latin typeface="Open Sans Light"/>
                <a:ea typeface="Open Sans Light"/>
                <a:cs typeface="Open Sans Light"/>
                <a:sym typeface="Open Sans Light"/>
              </a:rPr>
              <a:t>connect-erasmus.eu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
          <p:cNvSpPr txBox="1">
            <a:spLocks noGrp="1"/>
          </p:cNvSpPr>
          <p:nvPr>
            <p:ph type="title"/>
          </p:nvPr>
        </p:nvSpPr>
        <p:spPr>
          <a:xfrm>
            <a:off x="838200" y="476875"/>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Aim of the presentation</a:t>
            </a:r>
            <a:endParaRPr>
              <a:latin typeface="Calibri"/>
              <a:ea typeface="Calibri"/>
              <a:cs typeface="Calibri"/>
              <a:sym typeface="Calibri"/>
            </a:endParaRPr>
          </a:p>
        </p:txBody>
      </p:sp>
      <p:sp>
        <p:nvSpPr>
          <p:cNvPr id="170" name="Google Shape;170;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171" name="Google Shape;171;p2"/>
          <p:cNvSpPr txBox="1"/>
          <p:nvPr/>
        </p:nvSpPr>
        <p:spPr>
          <a:xfrm>
            <a:off x="838200" y="2275349"/>
            <a:ext cx="10515600" cy="221595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rgbClr val="FF7F2A"/>
              </a:buClr>
              <a:buSzPts val="3120"/>
              <a:buFont typeface="Calibri"/>
              <a:buChar char="▲"/>
            </a:pPr>
            <a:r>
              <a:rPr lang="en-GB" sz="2400" b="0" i="0" u="none" strike="noStrike" cap="none">
                <a:solidFill>
                  <a:schemeClr val="dk1"/>
                </a:solidFill>
                <a:latin typeface="Calibri"/>
                <a:ea typeface="Calibri"/>
                <a:cs typeface="Calibri"/>
                <a:sym typeface="Calibri"/>
              </a:rPr>
              <a:t>Illustrate </a:t>
            </a:r>
            <a:r>
              <a:rPr lang="en-GB" sz="2400" b="0" i="0" u="none" strike="noStrike" cap="none" dirty="0">
                <a:solidFill>
                  <a:schemeClr val="dk1"/>
                </a:solidFill>
                <a:latin typeface="Calibri"/>
                <a:ea typeface="Calibri"/>
                <a:cs typeface="Calibri"/>
                <a:sym typeface="Calibri"/>
              </a:rPr>
              <a:t>the notion of career adaptability</a:t>
            </a:r>
            <a:endParaRPr dirty="0"/>
          </a:p>
          <a:p>
            <a:pPr marL="285750" marR="0" lvl="0" indent="-87629" algn="l" rtl="0">
              <a:lnSpc>
                <a:spcPct val="115000"/>
              </a:lnSpc>
              <a:spcBef>
                <a:spcPts val="0"/>
              </a:spcBef>
              <a:spcAft>
                <a:spcPts val="0"/>
              </a:spcAft>
              <a:buClr>
                <a:srgbClr val="FF7F2A"/>
              </a:buClr>
              <a:buSzPts val="3120"/>
              <a:buFont typeface="Open Sans Light"/>
              <a:buNone/>
            </a:pPr>
            <a:endParaRPr sz="2400" b="0" i="0" u="none" strike="noStrike" cap="none" dirty="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rgbClr val="FF7F2A"/>
              </a:buClr>
              <a:buSzPts val="3120"/>
              <a:buFont typeface="Calibri"/>
              <a:buChar char="▲"/>
            </a:pPr>
            <a:r>
              <a:rPr lang="en-GB" sz="2400" b="0" i="0" u="none" strike="noStrike" cap="none" dirty="0">
                <a:solidFill>
                  <a:schemeClr val="dk1"/>
                </a:solidFill>
                <a:latin typeface="Calibri"/>
                <a:ea typeface="Calibri"/>
                <a:cs typeface="Calibri"/>
                <a:sym typeface="Calibri"/>
              </a:rPr>
              <a:t>Explore the questionnaire </a:t>
            </a:r>
            <a:endParaRPr dirty="0"/>
          </a:p>
          <a:p>
            <a:pPr marL="285750" marR="0" lvl="0" indent="-87629" algn="l" rtl="0">
              <a:lnSpc>
                <a:spcPct val="115000"/>
              </a:lnSpc>
              <a:spcBef>
                <a:spcPts val="0"/>
              </a:spcBef>
              <a:spcAft>
                <a:spcPts val="0"/>
              </a:spcAft>
              <a:buClr>
                <a:srgbClr val="FF7F2A"/>
              </a:buClr>
              <a:buSzPts val="3120"/>
              <a:buFont typeface="Open Sans Light"/>
              <a:buNone/>
            </a:pPr>
            <a:endParaRPr sz="2400" b="0" i="0" u="none" strike="noStrike" cap="none" dirty="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rgbClr val="FF7F2A"/>
              </a:buClr>
              <a:buSzPts val="3120"/>
              <a:buFont typeface="Calibri"/>
              <a:buChar char="▲"/>
            </a:pPr>
            <a:r>
              <a:rPr lang="en-GB" sz="2400" b="0" i="0" u="none" strike="noStrike" cap="none" dirty="0">
                <a:solidFill>
                  <a:schemeClr val="dk1"/>
                </a:solidFill>
                <a:latin typeface="Calibri"/>
                <a:ea typeface="Calibri"/>
                <a:cs typeface="Calibri"/>
                <a:sym typeface="Calibri"/>
              </a:rPr>
              <a:t>Practice with an example </a:t>
            </a:r>
            <a:endParaRPr sz="2400" b="0" i="0" u="none" strike="noStrike" cap="none" dirty="0">
              <a:solidFill>
                <a:schemeClr val="dk1"/>
              </a:solidFill>
              <a:latin typeface="Calibri"/>
              <a:ea typeface="Calibri"/>
              <a:cs typeface="Calibri"/>
              <a:sym typeface="Calibri"/>
            </a:endParaRPr>
          </a:p>
        </p:txBody>
      </p:sp>
      <p:pic>
        <p:nvPicPr>
          <p:cNvPr id="172" name="Google Shape;172;p2"/>
          <p:cNvPicPr preferRelativeResize="0"/>
          <p:nvPr/>
        </p:nvPicPr>
        <p:blipFill rotWithShape="1">
          <a:blip r:embed="rId3">
            <a:alphaModFix/>
          </a:blip>
          <a:srcRect t="15730"/>
          <a:stretch/>
        </p:blipFill>
        <p:spPr>
          <a:xfrm>
            <a:off x="6979191" y="2142860"/>
            <a:ext cx="4986778" cy="28050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
          <p:cNvSpPr txBox="1">
            <a:spLocks noGrp="1"/>
          </p:cNvSpPr>
          <p:nvPr>
            <p:ph type="title"/>
          </p:nvPr>
        </p:nvSpPr>
        <p:spPr>
          <a:xfrm>
            <a:off x="838200" y="476875"/>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Adapt- </a:t>
            </a:r>
            <a:endParaRPr>
              <a:latin typeface="Calibri"/>
              <a:ea typeface="Calibri"/>
              <a:cs typeface="Calibri"/>
              <a:sym typeface="Calibri"/>
            </a:endParaRPr>
          </a:p>
        </p:txBody>
      </p:sp>
      <p:sp>
        <p:nvSpPr>
          <p:cNvPr id="178" name="Google Shape;178;p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179" name="Google Shape;179;p3"/>
          <p:cNvSpPr txBox="1"/>
          <p:nvPr/>
        </p:nvSpPr>
        <p:spPr>
          <a:xfrm>
            <a:off x="838200" y="1089061"/>
            <a:ext cx="10515600" cy="49986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To bring inner needs and outer opportunities into harmony</a:t>
            </a:r>
            <a:endParaRPr/>
          </a:p>
        </p:txBody>
      </p:sp>
      <p:sp>
        <p:nvSpPr>
          <p:cNvPr id="180" name="Google Shape;180;p3"/>
          <p:cNvSpPr txBox="1"/>
          <p:nvPr/>
        </p:nvSpPr>
        <p:spPr>
          <a:xfrm>
            <a:off x="838200" y="2122949"/>
            <a:ext cx="10515600" cy="31485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rgbClr val="FF7F2A"/>
              </a:buClr>
              <a:buSzPts val="3120"/>
              <a:buFont typeface="Calibri"/>
              <a:buChar char="▲"/>
            </a:pPr>
            <a:r>
              <a:rPr lang="en-GB" sz="2400" b="0" i="0" u="none" strike="noStrike" cap="none">
                <a:solidFill>
                  <a:schemeClr val="dk1"/>
                </a:solidFill>
                <a:latin typeface="Calibri"/>
                <a:ea typeface="Calibri"/>
                <a:cs typeface="Calibri"/>
                <a:sym typeface="Calibri"/>
              </a:rPr>
              <a:t>Career construction theory conceptualizes human development as driven by adaptation to a social environment with the goal of person–environment integration.</a:t>
            </a:r>
            <a:endParaRPr sz="2400" b="0" i="0" u="none" strike="noStrike" cap="none">
              <a:solidFill>
                <a:schemeClr val="dk1"/>
              </a:solidFill>
              <a:latin typeface="Calibri"/>
              <a:ea typeface="Calibri"/>
              <a:cs typeface="Calibri"/>
              <a:sym typeface="Calibri"/>
            </a:endParaRPr>
          </a:p>
          <a:p>
            <a:pPr marL="285750" marR="0" lvl="0" indent="-285750" algn="l" rtl="0">
              <a:lnSpc>
                <a:spcPct val="115000"/>
              </a:lnSpc>
              <a:spcBef>
                <a:spcPts val="2400"/>
              </a:spcBef>
              <a:spcAft>
                <a:spcPts val="0"/>
              </a:spcAft>
              <a:buClr>
                <a:srgbClr val="FF7F2A"/>
              </a:buClr>
              <a:buSzPts val="3120"/>
              <a:buFont typeface="Calibri"/>
              <a:buChar char="▲"/>
            </a:pPr>
            <a:r>
              <a:rPr lang="en-GB" sz="2400" b="0" i="0" u="none" strike="noStrike" cap="none">
                <a:solidFill>
                  <a:schemeClr val="dk1"/>
                </a:solidFill>
                <a:latin typeface="Calibri"/>
                <a:ea typeface="Calibri"/>
                <a:cs typeface="Calibri"/>
                <a:sym typeface="Calibri"/>
              </a:rPr>
              <a:t>Higher levels of adaptation (adaptation results) are expected for those who are willing (adaptive readiness) and able (adaptability resources) to perform behaviours that address changing conditions (adapting responses). </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
          <p:cNvSpPr txBox="1">
            <a:spLocks noGrp="1"/>
          </p:cNvSpPr>
          <p:nvPr>
            <p:ph type="title"/>
          </p:nvPr>
        </p:nvSpPr>
        <p:spPr>
          <a:xfrm>
            <a:off x="838200" y="517972"/>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The Adaptation Model</a:t>
            </a:r>
            <a:endParaRPr>
              <a:latin typeface="Calibri"/>
              <a:ea typeface="Calibri"/>
              <a:cs typeface="Calibri"/>
              <a:sym typeface="Calibri"/>
            </a:endParaRPr>
          </a:p>
        </p:txBody>
      </p:sp>
      <p:sp>
        <p:nvSpPr>
          <p:cNvPr id="186" name="Google Shape;186;p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grpSp>
        <p:nvGrpSpPr>
          <p:cNvPr id="187" name="Google Shape;187;p4"/>
          <p:cNvGrpSpPr/>
          <p:nvPr/>
        </p:nvGrpSpPr>
        <p:grpSpPr>
          <a:xfrm>
            <a:off x="247958" y="1623269"/>
            <a:ext cx="11695402" cy="4443691"/>
            <a:chOff x="247958" y="1623269"/>
            <a:chExt cx="11695402" cy="4443691"/>
          </a:xfrm>
        </p:grpSpPr>
        <p:grpSp>
          <p:nvGrpSpPr>
            <p:cNvPr id="188" name="Google Shape;188;p4"/>
            <p:cNvGrpSpPr/>
            <p:nvPr/>
          </p:nvGrpSpPr>
          <p:grpSpPr>
            <a:xfrm>
              <a:off x="247958" y="1828350"/>
              <a:ext cx="11695402" cy="4238610"/>
              <a:chOff x="4299" y="883895"/>
              <a:chExt cx="11695402" cy="4238610"/>
            </a:xfrm>
          </p:grpSpPr>
          <p:sp>
            <p:nvSpPr>
              <p:cNvPr id="189" name="Google Shape;189;p4"/>
              <p:cNvSpPr/>
              <p:nvPr/>
            </p:nvSpPr>
            <p:spPr>
              <a:xfrm>
                <a:off x="4299" y="1620912"/>
                <a:ext cx="2577144" cy="2118068"/>
              </a:xfrm>
              <a:prstGeom prst="roundRect">
                <a:avLst>
                  <a:gd name="adj" fmla="val 10000"/>
                </a:avLst>
              </a:prstGeom>
              <a:no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txBox="1"/>
              <p:nvPr/>
            </p:nvSpPr>
            <p:spPr>
              <a:xfrm>
                <a:off x="53042" y="1669655"/>
                <a:ext cx="2479658" cy="1566710"/>
              </a:xfrm>
              <a:prstGeom prst="rect">
                <a:avLst/>
              </a:prstGeom>
              <a:noFill/>
              <a:ln>
                <a:noFill/>
              </a:ln>
            </p:spPr>
            <p:txBody>
              <a:bodyPr spcFirstLastPara="1" wrap="square" lIns="123825" tIns="123825" rIns="123825" bIns="123825"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Willingness to meet career tasks, transitions and traumas with fitting responses</a:t>
                </a:r>
                <a:endParaRPr/>
              </a:p>
            </p:txBody>
          </p:sp>
          <p:sp>
            <p:nvSpPr>
              <p:cNvPr id="191" name="Google Shape;191;p4"/>
              <p:cNvSpPr/>
              <p:nvPr/>
            </p:nvSpPr>
            <p:spPr>
              <a:xfrm>
                <a:off x="1316062" y="2215971"/>
                <a:ext cx="2906534" cy="2906534"/>
              </a:xfrm>
              <a:custGeom>
                <a:avLst/>
                <a:gdLst/>
                <a:ahLst/>
                <a:cxnLst/>
                <a:rect l="l" t="t" r="r" b="b"/>
                <a:pathLst>
                  <a:path w="120000" h="120000" extrusionOk="0">
                    <a:moveTo>
                      <a:pt x="12815" y="93268"/>
                    </a:moveTo>
                    <a:lnTo>
                      <a:pt x="15593" y="91309"/>
                    </a:lnTo>
                    <a:cubicBezTo>
                      <a:pt x="26280" y="106466"/>
                      <a:pt x="43958" y="115125"/>
                      <a:pt x="62484" y="114277"/>
                    </a:cubicBezTo>
                    <a:cubicBezTo>
                      <a:pt x="81010" y="113430"/>
                      <a:pt x="97824" y="103191"/>
                      <a:pt x="107081" y="87122"/>
                    </a:cubicBezTo>
                    <a:lnTo>
                      <a:pt x="105019" y="86204"/>
                    </a:lnTo>
                    <a:lnTo>
                      <a:pt x="111190" y="82789"/>
                    </a:lnTo>
                    <a:lnTo>
                      <a:pt x="112265" y="89430"/>
                    </a:lnTo>
                    <a:lnTo>
                      <a:pt x="110202" y="88512"/>
                    </a:lnTo>
                    <a:lnTo>
                      <a:pt x="110202" y="88512"/>
                    </a:lnTo>
                    <a:cubicBezTo>
                      <a:pt x="100440" y="105701"/>
                      <a:pt x="82561" y="116701"/>
                      <a:pt x="62816" y="117665"/>
                    </a:cubicBezTo>
                    <a:cubicBezTo>
                      <a:pt x="43071" y="118629"/>
                      <a:pt x="24206" y="109424"/>
                      <a:pt x="12815" y="93268"/>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539095" y="3502039"/>
                <a:ext cx="1948038" cy="774670"/>
              </a:xfrm>
              <a:prstGeom prst="roundRect">
                <a:avLst>
                  <a:gd name="adj" fmla="val 10000"/>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txBox="1"/>
              <p:nvPr/>
            </p:nvSpPr>
            <p:spPr>
              <a:xfrm>
                <a:off x="561784" y="3524728"/>
                <a:ext cx="1902660" cy="729292"/>
              </a:xfrm>
              <a:prstGeom prst="rect">
                <a:avLst/>
              </a:prstGeom>
              <a:noFill/>
              <a:ln>
                <a:noFill/>
              </a:ln>
            </p:spPr>
            <p:txBody>
              <a:bodyPr spcFirstLastPara="1" wrap="square" lIns="45700" tIns="30475" rIns="45700" bIns="3047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Adaptive readiness</a:t>
                </a:r>
                <a:endParaRPr sz="2400" b="0" i="0" u="none" strike="noStrike" cap="none">
                  <a:solidFill>
                    <a:schemeClr val="lt1"/>
                  </a:solidFill>
                  <a:latin typeface="Calibri"/>
                  <a:ea typeface="Calibri"/>
                  <a:cs typeface="Calibri"/>
                  <a:sym typeface="Calibri"/>
                </a:endParaRPr>
              </a:p>
            </p:txBody>
          </p:sp>
          <p:sp>
            <p:nvSpPr>
              <p:cNvPr id="194" name="Google Shape;194;p4"/>
              <p:cNvSpPr/>
              <p:nvPr/>
            </p:nvSpPr>
            <p:spPr>
              <a:xfrm>
                <a:off x="3024888" y="1693094"/>
                <a:ext cx="2648129" cy="2118068"/>
              </a:xfrm>
              <a:prstGeom prst="roundRect">
                <a:avLst>
                  <a:gd name="adj" fmla="val 10000"/>
                </a:avLst>
              </a:prstGeom>
              <a:no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txBox="1"/>
              <p:nvPr/>
            </p:nvSpPr>
            <p:spPr>
              <a:xfrm>
                <a:off x="3073631" y="2195708"/>
                <a:ext cx="2550643" cy="1566710"/>
              </a:xfrm>
              <a:prstGeom prst="rect">
                <a:avLst/>
              </a:prstGeom>
              <a:noFill/>
              <a:ln>
                <a:noFill/>
              </a:ln>
            </p:spPr>
            <p:txBody>
              <a:bodyPr spcFirstLastPara="1" wrap="square" lIns="123825" tIns="123825" rIns="123825" bIns="123825"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Self-regulation strengths and capacities</a:t>
                </a:r>
                <a:endParaRPr/>
              </a:p>
            </p:txBody>
          </p:sp>
          <p:sp>
            <p:nvSpPr>
              <p:cNvPr id="196" name="Google Shape;196;p4"/>
              <p:cNvSpPr/>
              <p:nvPr/>
            </p:nvSpPr>
            <p:spPr>
              <a:xfrm>
                <a:off x="4442085" y="883895"/>
                <a:ext cx="2983708" cy="2539463"/>
              </a:xfrm>
              <a:custGeom>
                <a:avLst/>
                <a:gdLst/>
                <a:ahLst/>
                <a:cxnLst/>
                <a:rect l="l" t="t" r="r" b="b"/>
                <a:pathLst>
                  <a:path w="120000" h="120000" extrusionOk="0">
                    <a:moveTo>
                      <a:pt x="11736" y="27799"/>
                    </a:moveTo>
                    <a:lnTo>
                      <a:pt x="11736" y="27799"/>
                    </a:lnTo>
                    <a:cubicBezTo>
                      <a:pt x="21951" y="12661"/>
                      <a:pt x="38751" y="3203"/>
                      <a:pt x="57061" y="2281"/>
                    </a:cubicBezTo>
                    <a:cubicBezTo>
                      <a:pt x="75371" y="1359"/>
                      <a:pt x="93045" y="9082"/>
                      <a:pt x="104745" y="23116"/>
                    </a:cubicBezTo>
                    <a:lnTo>
                      <a:pt x="106340" y="22052"/>
                    </a:lnTo>
                    <a:lnTo>
                      <a:pt x="107025" y="28621"/>
                    </a:lnTo>
                    <a:lnTo>
                      <a:pt x="100623" y="25867"/>
                    </a:lnTo>
                    <a:lnTo>
                      <a:pt x="102215" y="24805"/>
                    </a:lnTo>
                    <a:lnTo>
                      <a:pt x="102215" y="24805"/>
                    </a:lnTo>
                    <a:cubicBezTo>
                      <a:pt x="91037" y="11792"/>
                      <a:pt x="74321" y="4684"/>
                      <a:pt x="57041" y="5596"/>
                    </a:cubicBezTo>
                    <a:cubicBezTo>
                      <a:pt x="39762" y="6508"/>
                      <a:pt x="23913" y="15335"/>
                      <a:pt x="14210" y="29449"/>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740191" y="1461010"/>
                <a:ext cx="1948038" cy="774670"/>
              </a:xfrm>
              <a:prstGeom prst="roundRect">
                <a:avLst>
                  <a:gd name="adj" fmla="val 10000"/>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txBox="1"/>
              <p:nvPr/>
            </p:nvSpPr>
            <p:spPr>
              <a:xfrm>
                <a:off x="3762880" y="1483699"/>
                <a:ext cx="1902660" cy="729292"/>
              </a:xfrm>
              <a:prstGeom prst="rect">
                <a:avLst/>
              </a:prstGeom>
              <a:noFill/>
              <a:ln>
                <a:noFill/>
              </a:ln>
            </p:spPr>
            <p:txBody>
              <a:bodyPr spcFirstLastPara="1" wrap="square" lIns="45700" tIns="30475" rIns="45700" bIns="30475" anchor="ctr" anchorCtr="0">
                <a:noAutofit/>
              </a:bodyPr>
              <a:lstStyle/>
              <a:p>
                <a:pPr marL="0" marR="0" lvl="0" indent="0" algn="ctr" rtl="0">
                  <a:lnSpc>
                    <a:spcPct val="90000"/>
                  </a:lnSpc>
                  <a:spcBef>
                    <a:spcPts val="0"/>
                  </a:spcBef>
                  <a:spcAft>
                    <a:spcPts val="0"/>
                  </a:spcAft>
                  <a:buClr>
                    <a:srgbClr val="FFFFFF"/>
                  </a:buClr>
                  <a:buSzPts val="2400"/>
                  <a:buFont typeface="Calibri"/>
                  <a:buNone/>
                </a:pPr>
                <a:r>
                  <a:rPr lang="en-GB" sz="2400" b="0" i="0" u="none" strike="noStrike" cap="none">
                    <a:solidFill>
                      <a:srgbClr val="FFFFFF"/>
                    </a:solidFill>
                    <a:latin typeface="Calibri"/>
                    <a:ea typeface="Calibri"/>
                    <a:cs typeface="Calibri"/>
                    <a:sym typeface="Calibri"/>
                  </a:rPr>
                  <a:t>Adaptability resources</a:t>
                </a:r>
                <a:endParaRPr sz="2400" b="0" i="0" u="none" strike="noStrike" cap="none">
                  <a:solidFill>
                    <a:schemeClr val="lt1"/>
                  </a:solidFill>
                  <a:latin typeface="Calibri"/>
                  <a:ea typeface="Calibri"/>
                  <a:cs typeface="Calibri"/>
                  <a:sym typeface="Calibri"/>
                </a:endParaRPr>
              </a:p>
            </p:txBody>
          </p:sp>
          <p:sp>
            <p:nvSpPr>
              <p:cNvPr id="199" name="Google Shape;199;p4"/>
              <p:cNvSpPr/>
              <p:nvPr/>
            </p:nvSpPr>
            <p:spPr>
              <a:xfrm>
                <a:off x="6080290" y="1683556"/>
                <a:ext cx="2609316" cy="2141747"/>
              </a:xfrm>
              <a:prstGeom prst="roundRect">
                <a:avLst>
                  <a:gd name="adj" fmla="val 10000"/>
                </a:avLst>
              </a:prstGeom>
              <a:no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txBox="1"/>
              <p:nvPr/>
            </p:nvSpPr>
            <p:spPr>
              <a:xfrm>
                <a:off x="6129578" y="1732844"/>
                <a:ext cx="2510740" cy="1584225"/>
              </a:xfrm>
              <a:prstGeom prst="rect">
                <a:avLst/>
              </a:prstGeom>
              <a:noFill/>
              <a:ln>
                <a:noFill/>
              </a:ln>
            </p:spPr>
            <p:txBody>
              <a:bodyPr spcFirstLastPara="1" wrap="square" lIns="123825" tIns="123825" rIns="123825" bIns="123825"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Adaptive behaviours and beliefs that address changing conditions</a:t>
                </a:r>
                <a:endParaRPr sz="2000" b="0" i="0" u="none" strike="noStrike" cap="none">
                  <a:solidFill>
                    <a:schemeClr val="dk1"/>
                  </a:solidFill>
                  <a:latin typeface="Open Sans Light"/>
                  <a:ea typeface="Open Sans Light"/>
                  <a:cs typeface="Open Sans Light"/>
                  <a:sym typeface="Open Sans Light"/>
                </a:endParaRPr>
              </a:p>
            </p:txBody>
          </p:sp>
          <p:sp>
            <p:nvSpPr>
              <p:cNvPr id="201" name="Google Shape;201;p4"/>
              <p:cNvSpPr/>
              <p:nvPr/>
            </p:nvSpPr>
            <p:spPr>
              <a:xfrm>
                <a:off x="7500797" y="2122068"/>
                <a:ext cx="2634080" cy="2634080"/>
              </a:xfrm>
              <a:custGeom>
                <a:avLst/>
                <a:gdLst/>
                <a:ahLst/>
                <a:cxnLst/>
                <a:rect l="l" t="t" r="r" b="b"/>
                <a:pathLst>
                  <a:path w="120000" h="120000" extrusionOk="0">
                    <a:moveTo>
                      <a:pt x="10004" y="88399"/>
                    </a:moveTo>
                    <a:lnTo>
                      <a:pt x="13265" y="86546"/>
                    </a:lnTo>
                    <a:cubicBezTo>
                      <a:pt x="22270" y="102399"/>
                      <a:pt x="38696" y="112606"/>
                      <a:pt x="56897" y="113658"/>
                    </a:cubicBezTo>
                    <a:cubicBezTo>
                      <a:pt x="75098" y="114711"/>
                      <a:pt x="92591" y="106466"/>
                      <a:pt x="103363" y="91757"/>
                    </a:cubicBezTo>
                    <a:lnTo>
                      <a:pt x="101199" y="90528"/>
                    </a:lnTo>
                    <a:lnTo>
                      <a:pt x="108371" y="87463"/>
                    </a:lnTo>
                    <a:lnTo>
                      <a:pt x="108810" y="94850"/>
                    </a:lnTo>
                    <a:lnTo>
                      <a:pt x="106646" y="93621"/>
                    </a:lnTo>
                    <a:cubicBezTo>
                      <a:pt x="95196" y="109505"/>
                      <a:pt x="76450" y="118472"/>
                      <a:pt x="56898" y="117415"/>
                    </a:cubicBezTo>
                    <a:cubicBezTo>
                      <a:pt x="37345" y="116359"/>
                      <a:pt x="19675" y="105425"/>
                      <a:pt x="10004" y="88399"/>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6776187" y="3270877"/>
                <a:ext cx="1948038" cy="774670"/>
              </a:xfrm>
              <a:prstGeom prst="roundRect">
                <a:avLst>
                  <a:gd name="adj" fmla="val 10000"/>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txBox="1"/>
              <p:nvPr/>
            </p:nvSpPr>
            <p:spPr>
              <a:xfrm>
                <a:off x="6798876" y="3293566"/>
                <a:ext cx="1902660" cy="729292"/>
              </a:xfrm>
              <a:prstGeom prst="rect">
                <a:avLst/>
              </a:prstGeom>
              <a:noFill/>
              <a:ln>
                <a:noFill/>
              </a:ln>
            </p:spPr>
            <p:txBody>
              <a:bodyPr spcFirstLastPara="1" wrap="square" lIns="41900" tIns="27925" rIns="41900" bIns="27925" anchor="ctr" anchorCtr="0">
                <a:noAutofit/>
              </a:bodyPr>
              <a:lstStyle/>
              <a:p>
                <a:pPr marL="0" marR="0" lvl="0" indent="0" algn="ctr" rtl="0">
                  <a:lnSpc>
                    <a:spcPct val="90000"/>
                  </a:lnSpc>
                  <a:spcBef>
                    <a:spcPts val="0"/>
                  </a:spcBef>
                  <a:spcAft>
                    <a:spcPts val="0"/>
                  </a:spcAft>
                  <a:buClr>
                    <a:srgbClr val="FFFFFF"/>
                  </a:buClr>
                  <a:buSzPts val="2200"/>
                  <a:buFont typeface="Calibri"/>
                  <a:buNone/>
                </a:pPr>
                <a:r>
                  <a:rPr lang="en-GB" sz="2200" b="0" i="0" u="none" strike="noStrike" cap="none">
                    <a:solidFill>
                      <a:srgbClr val="FFFFFF"/>
                    </a:solidFill>
                    <a:latin typeface="Calibri"/>
                    <a:ea typeface="Calibri"/>
                    <a:cs typeface="Calibri"/>
                    <a:sym typeface="Calibri"/>
                  </a:rPr>
                  <a:t>Adapting responses</a:t>
                </a:r>
                <a:endParaRPr sz="2200" b="0" i="0" u="none" strike="noStrike" cap="none">
                  <a:solidFill>
                    <a:schemeClr val="lt1"/>
                  </a:solidFill>
                  <a:latin typeface="Open Sans Light"/>
                  <a:ea typeface="Open Sans Light"/>
                  <a:cs typeface="Open Sans Light"/>
                  <a:sym typeface="Open Sans Light"/>
                </a:endParaRPr>
              </a:p>
            </p:txBody>
          </p:sp>
          <p:sp>
            <p:nvSpPr>
              <p:cNvPr id="204" name="Google Shape;204;p4"/>
              <p:cNvSpPr/>
              <p:nvPr/>
            </p:nvSpPr>
            <p:spPr>
              <a:xfrm>
                <a:off x="9116286" y="1711335"/>
                <a:ext cx="2488277" cy="2081844"/>
              </a:xfrm>
              <a:prstGeom prst="roundRect">
                <a:avLst>
                  <a:gd name="adj" fmla="val 10000"/>
                </a:avLst>
              </a:prstGeom>
              <a:no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txBox="1"/>
              <p:nvPr/>
            </p:nvSpPr>
            <p:spPr>
              <a:xfrm>
                <a:off x="9164195" y="2205353"/>
                <a:ext cx="2392459" cy="1539916"/>
              </a:xfrm>
              <a:prstGeom prst="rect">
                <a:avLst/>
              </a:prstGeom>
              <a:noFill/>
              <a:ln>
                <a:noFill/>
              </a:ln>
            </p:spPr>
            <p:txBody>
              <a:bodyPr spcFirstLastPara="1" wrap="square" lIns="123825" tIns="123825" rIns="123825" bIns="123825"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Outcomes of adapting behaviours</a:t>
                </a:r>
                <a:endParaRPr sz="2000" b="0" i="0" u="none" strike="noStrike" cap="none">
                  <a:solidFill>
                    <a:schemeClr val="dk1"/>
                  </a:solidFill>
                  <a:latin typeface="Calibri"/>
                  <a:ea typeface="Calibri"/>
                  <a:cs typeface="Calibri"/>
                  <a:sym typeface="Calibri"/>
                </a:endParaRPr>
              </a:p>
            </p:txBody>
          </p:sp>
          <p:sp>
            <p:nvSpPr>
              <p:cNvPr id="206" name="Google Shape;206;p4"/>
              <p:cNvSpPr/>
              <p:nvPr/>
            </p:nvSpPr>
            <p:spPr>
              <a:xfrm>
                <a:off x="9751663" y="1461139"/>
                <a:ext cx="1948038" cy="774670"/>
              </a:xfrm>
              <a:prstGeom prst="roundRect">
                <a:avLst>
                  <a:gd name="adj" fmla="val 10000"/>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txBox="1"/>
              <p:nvPr/>
            </p:nvSpPr>
            <p:spPr>
              <a:xfrm>
                <a:off x="9774352" y="1483828"/>
                <a:ext cx="1902660" cy="729292"/>
              </a:xfrm>
              <a:prstGeom prst="rect">
                <a:avLst/>
              </a:prstGeom>
              <a:noFill/>
              <a:ln>
                <a:noFill/>
              </a:ln>
            </p:spPr>
            <p:txBody>
              <a:bodyPr spcFirstLastPara="1" wrap="square" lIns="41900" tIns="27925" rIns="41900" bIns="27925" anchor="ctr" anchorCtr="0">
                <a:noAutofit/>
              </a:bodyPr>
              <a:lstStyle/>
              <a:p>
                <a:pPr marL="0" marR="0" lvl="0" indent="0" algn="ctr" rtl="0">
                  <a:lnSpc>
                    <a:spcPct val="90000"/>
                  </a:lnSpc>
                  <a:spcBef>
                    <a:spcPts val="0"/>
                  </a:spcBef>
                  <a:spcAft>
                    <a:spcPts val="0"/>
                  </a:spcAft>
                  <a:buClr>
                    <a:srgbClr val="FFFFFF"/>
                  </a:buClr>
                  <a:buSzPts val="2200"/>
                  <a:buFont typeface="Calibri"/>
                  <a:buNone/>
                </a:pPr>
                <a:r>
                  <a:rPr lang="en-GB" sz="2200" b="0" i="0" u="none" strike="noStrike" cap="none">
                    <a:solidFill>
                      <a:srgbClr val="FFFFFF"/>
                    </a:solidFill>
                    <a:latin typeface="Calibri"/>
                    <a:ea typeface="Calibri"/>
                    <a:cs typeface="Calibri"/>
                    <a:sym typeface="Calibri"/>
                  </a:rPr>
                  <a:t>Adaptation outcomes </a:t>
                </a:r>
                <a:endParaRPr/>
              </a:p>
            </p:txBody>
          </p:sp>
        </p:grpSp>
        <p:pic>
          <p:nvPicPr>
            <p:cNvPr id="208" name="Google Shape;208;p4"/>
            <p:cNvPicPr preferRelativeResize="0"/>
            <p:nvPr/>
          </p:nvPicPr>
          <p:blipFill rotWithShape="1">
            <a:blip r:embed="rId3">
              <a:alphaModFix/>
            </a:blip>
            <a:srcRect l="5480" t="20561" b="9712"/>
            <a:stretch/>
          </p:blipFill>
          <p:spPr>
            <a:xfrm rot="-1216248">
              <a:off x="2343617" y="5169269"/>
              <a:ext cx="1716753" cy="576943"/>
            </a:xfrm>
            <a:prstGeom prst="rect">
              <a:avLst/>
            </a:prstGeom>
            <a:noFill/>
            <a:ln>
              <a:noFill/>
            </a:ln>
          </p:spPr>
        </p:pic>
        <p:pic>
          <p:nvPicPr>
            <p:cNvPr id="209" name="Google Shape;209;p4"/>
            <p:cNvPicPr preferRelativeResize="0"/>
            <p:nvPr/>
          </p:nvPicPr>
          <p:blipFill rotWithShape="1">
            <a:blip r:embed="rId3">
              <a:alphaModFix/>
            </a:blip>
            <a:srcRect l="5480" t="20561" b="9712"/>
            <a:stretch/>
          </p:blipFill>
          <p:spPr>
            <a:xfrm rot="-10141163" flipH="1">
              <a:off x="5237621" y="1781489"/>
              <a:ext cx="1716753" cy="576943"/>
            </a:xfrm>
            <a:prstGeom prst="rect">
              <a:avLst/>
            </a:prstGeom>
            <a:noFill/>
            <a:ln>
              <a:noFill/>
            </a:ln>
          </p:spPr>
        </p:pic>
        <p:pic>
          <p:nvPicPr>
            <p:cNvPr id="210" name="Google Shape;210;p4"/>
            <p:cNvPicPr preferRelativeResize="0"/>
            <p:nvPr/>
          </p:nvPicPr>
          <p:blipFill rotWithShape="1">
            <a:blip r:embed="rId3">
              <a:alphaModFix/>
            </a:blip>
            <a:srcRect l="5480" t="20561" b="9712"/>
            <a:stretch/>
          </p:blipFill>
          <p:spPr>
            <a:xfrm rot="-1083353">
              <a:off x="8885933" y="5026866"/>
              <a:ext cx="1716753" cy="576943"/>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5"/>
          <p:cNvSpPr txBox="1">
            <a:spLocks noGrp="1"/>
          </p:cNvSpPr>
          <p:nvPr>
            <p:ph type="title"/>
          </p:nvPr>
        </p:nvSpPr>
        <p:spPr>
          <a:xfrm>
            <a:off x="838200" y="517972"/>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Career Adaptability</a:t>
            </a:r>
            <a:endParaRPr>
              <a:latin typeface="Calibri"/>
              <a:ea typeface="Calibri"/>
              <a:cs typeface="Calibri"/>
              <a:sym typeface="Calibri"/>
            </a:endParaRPr>
          </a:p>
        </p:txBody>
      </p:sp>
      <p:sp>
        <p:nvSpPr>
          <p:cNvPr id="216" name="Google Shape;216;p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217" name="Google Shape;217;p5"/>
          <p:cNvSpPr txBox="1"/>
          <p:nvPr/>
        </p:nvSpPr>
        <p:spPr>
          <a:xfrm>
            <a:off x="714997" y="2012234"/>
            <a:ext cx="8248200" cy="33549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F7F2A"/>
              </a:buClr>
              <a:buSzPts val="3120"/>
              <a:buFont typeface="Calibri"/>
              <a:buChar char="▲"/>
            </a:pPr>
            <a:r>
              <a:rPr lang="en-GB" sz="2400" b="0" i="0" u="none" strike="noStrike" cap="none">
                <a:solidFill>
                  <a:schemeClr val="dk1"/>
                </a:solidFill>
                <a:latin typeface="Calibri"/>
                <a:ea typeface="Calibri"/>
                <a:cs typeface="Calibri"/>
                <a:sym typeface="Calibri"/>
              </a:rPr>
              <a:t>Career adaptability is a psychosocial construct that denotes an individual's resources for coping with current and anticipated tasks, transitions, traumas in their occupational roles that, to some degree large or small, alter their social integration (Savickas, 2013).</a:t>
            </a:r>
            <a:endParaRPr/>
          </a:p>
          <a:p>
            <a:pPr marL="285750" marR="0" lvl="0" indent="-285750" algn="l" rtl="0">
              <a:spcBef>
                <a:spcPts val="2400"/>
              </a:spcBef>
              <a:spcAft>
                <a:spcPts val="0"/>
              </a:spcAft>
              <a:buClr>
                <a:srgbClr val="FF7F2A"/>
              </a:buClr>
              <a:buSzPts val="3120"/>
              <a:buFont typeface="Calibri"/>
              <a:buChar char="▲"/>
            </a:pPr>
            <a:r>
              <a:rPr lang="en-GB" sz="2400" b="0" i="0" u="none" strike="noStrike" cap="none">
                <a:solidFill>
                  <a:schemeClr val="dk1"/>
                </a:solidFill>
                <a:latin typeface="Calibri"/>
                <a:ea typeface="Calibri"/>
                <a:cs typeface="Calibri"/>
                <a:sym typeface="Calibri"/>
              </a:rPr>
              <a:t>Career adaptability resources are self-regulation strengths or capacities that shape adaptive strategies and actions aimed at achieving adaptation goals (Savickas, 2013).</a:t>
            </a:r>
            <a:endParaRPr sz="2400" b="0" i="0" u="none" strike="noStrike" cap="none">
              <a:solidFill>
                <a:schemeClr val="dk1"/>
              </a:solidFill>
              <a:latin typeface="Calibri"/>
              <a:ea typeface="Calibri"/>
              <a:cs typeface="Calibri"/>
              <a:sym typeface="Calibri"/>
            </a:endParaRPr>
          </a:p>
        </p:txBody>
      </p:sp>
      <p:pic>
        <p:nvPicPr>
          <p:cNvPr id="218" name="Google Shape;218;p5" descr="Emoji faccia stordita"/>
          <p:cNvPicPr preferRelativeResize="0"/>
          <p:nvPr/>
        </p:nvPicPr>
        <p:blipFill rotWithShape="1">
          <a:blip r:embed="rId3">
            <a:alphaModFix/>
          </a:blip>
          <a:srcRect/>
          <a:stretch/>
        </p:blipFill>
        <p:spPr>
          <a:xfrm>
            <a:off x="10696356" y="2211823"/>
            <a:ext cx="1324318" cy="1472108"/>
          </a:xfrm>
          <a:prstGeom prst="rect">
            <a:avLst/>
          </a:prstGeom>
          <a:noFill/>
          <a:ln>
            <a:noFill/>
          </a:ln>
        </p:spPr>
      </p:pic>
      <p:pic>
        <p:nvPicPr>
          <p:cNvPr id="219" name="Google Shape;219;p5" descr="Emoji faccia pensierosa"/>
          <p:cNvPicPr preferRelativeResize="0"/>
          <p:nvPr/>
        </p:nvPicPr>
        <p:blipFill rotWithShape="1">
          <a:blip r:embed="rId4">
            <a:alphaModFix/>
          </a:blip>
          <a:srcRect/>
          <a:stretch/>
        </p:blipFill>
        <p:spPr>
          <a:xfrm>
            <a:off x="9165255" y="2211823"/>
            <a:ext cx="1324318" cy="1406244"/>
          </a:xfrm>
          <a:prstGeom prst="rect">
            <a:avLst/>
          </a:prstGeom>
          <a:noFill/>
          <a:ln>
            <a:noFill/>
          </a:ln>
        </p:spPr>
      </p:pic>
      <p:pic>
        <p:nvPicPr>
          <p:cNvPr id="220" name="Google Shape;220;p5" descr="Emoji faccia con occhiolino"/>
          <p:cNvPicPr preferRelativeResize="0"/>
          <p:nvPr/>
        </p:nvPicPr>
        <p:blipFill rotWithShape="1">
          <a:blip r:embed="rId5">
            <a:alphaModFix/>
          </a:blip>
          <a:srcRect/>
          <a:stretch/>
        </p:blipFill>
        <p:spPr>
          <a:xfrm>
            <a:off x="10730874" y="3646054"/>
            <a:ext cx="1393779" cy="1393779"/>
          </a:xfrm>
          <a:prstGeom prst="rect">
            <a:avLst/>
          </a:prstGeom>
          <a:noFill/>
          <a:ln>
            <a:noFill/>
          </a:ln>
        </p:spPr>
      </p:pic>
      <p:pic>
        <p:nvPicPr>
          <p:cNvPr id="221" name="Google Shape;221;p5" descr="Emoji con gli occhiali"/>
          <p:cNvPicPr preferRelativeResize="0"/>
          <p:nvPr/>
        </p:nvPicPr>
        <p:blipFill rotWithShape="1">
          <a:blip r:embed="rId6">
            <a:alphaModFix/>
          </a:blip>
          <a:srcRect/>
          <a:stretch/>
        </p:blipFill>
        <p:spPr>
          <a:xfrm>
            <a:off x="9225842" y="3618067"/>
            <a:ext cx="1324319" cy="14721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6"/>
          <p:cNvSpPr txBox="1">
            <a:spLocks noGrp="1"/>
          </p:cNvSpPr>
          <p:nvPr>
            <p:ph type="title"/>
          </p:nvPr>
        </p:nvSpPr>
        <p:spPr>
          <a:xfrm>
            <a:off x="838200" y="517972"/>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a:latin typeface="Calibri"/>
                <a:ea typeface="Calibri"/>
                <a:cs typeface="Calibri"/>
                <a:sym typeface="Calibri"/>
              </a:rPr>
              <a:t>The 4Cs of Career Adaptability</a:t>
            </a:r>
            <a:endParaRPr/>
          </a:p>
        </p:txBody>
      </p:sp>
      <p:sp>
        <p:nvSpPr>
          <p:cNvPr id="227" name="Google Shape;227;p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228" name="Google Shape;228;p6"/>
          <p:cNvSpPr txBox="1"/>
          <p:nvPr/>
        </p:nvSpPr>
        <p:spPr>
          <a:xfrm>
            <a:off x="1372402" y="1931561"/>
            <a:ext cx="4558349" cy="46658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en-GB" sz="2400" b="1" i="0" u="none" strike="noStrike" cap="none">
                <a:solidFill>
                  <a:schemeClr val="dk1"/>
                </a:solidFill>
                <a:latin typeface="Calibri"/>
                <a:ea typeface="Calibri"/>
                <a:cs typeface="Calibri"/>
                <a:sym typeface="Calibri"/>
              </a:rPr>
              <a:t>Career CONCERN</a:t>
            </a:r>
            <a:endParaRPr sz="2400" b="1" i="0" u="none" strike="noStrike" cap="none">
              <a:solidFill>
                <a:schemeClr val="dk1"/>
              </a:solidFill>
              <a:latin typeface="Calibri"/>
              <a:ea typeface="Calibri"/>
              <a:cs typeface="Calibri"/>
              <a:sym typeface="Calibri"/>
            </a:endParaRPr>
          </a:p>
          <a:p>
            <a:pPr marL="228600" marR="0" lvl="0" indent="-76200" algn="l" rtl="0">
              <a:lnSpc>
                <a:spcPct val="90000"/>
              </a:lnSpc>
              <a:spcBef>
                <a:spcPts val="1000"/>
              </a:spcBef>
              <a:spcAft>
                <a:spcPts val="0"/>
              </a:spcAft>
              <a:buClr>
                <a:srgbClr val="595959"/>
              </a:buClr>
              <a:buSzPts val="2400"/>
              <a:buFont typeface="Arial"/>
              <a:buNone/>
            </a:pPr>
            <a:endParaRPr sz="2400" b="1" i="0" u="none" strike="noStrike" cap="none">
              <a:solidFill>
                <a:schemeClr val="dk1"/>
              </a:solidFill>
              <a:latin typeface="Calibri"/>
              <a:ea typeface="Calibri"/>
              <a:cs typeface="Calibri"/>
              <a:sym typeface="Calibri"/>
            </a:endParaRPr>
          </a:p>
        </p:txBody>
      </p:sp>
      <p:sp>
        <p:nvSpPr>
          <p:cNvPr id="229" name="Google Shape;229;p6"/>
          <p:cNvSpPr txBox="1"/>
          <p:nvPr/>
        </p:nvSpPr>
        <p:spPr>
          <a:xfrm>
            <a:off x="1372402" y="2526571"/>
            <a:ext cx="4464906" cy="85754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GB" sz="2000" b="0" i="0" u="none" strike="noStrike" cap="none">
                <a:solidFill>
                  <a:schemeClr val="dk1"/>
                </a:solidFill>
                <a:latin typeface="Calibri"/>
                <a:ea typeface="Calibri"/>
                <a:cs typeface="Calibri"/>
                <a:sym typeface="Calibri"/>
              </a:rPr>
              <a:t>It means essentially a future orientation, a sense that it is important to prepare for tomorrow. </a:t>
            </a:r>
            <a:endParaRPr sz="2000" b="0" i="0" u="none" strike="noStrike" cap="none">
              <a:solidFill>
                <a:schemeClr val="dk1"/>
              </a:solidFill>
              <a:latin typeface="Calibri"/>
              <a:ea typeface="Calibri"/>
              <a:cs typeface="Calibri"/>
              <a:sym typeface="Calibri"/>
            </a:endParaRPr>
          </a:p>
        </p:txBody>
      </p:sp>
      <p:sp>
        <p:nvSpPr>
          <p:cNvPr id="230" name="Google Shape;230;p6"/>
          <p:cNvSpPr txBox="1"/>
          <p:nvPr/>
        </p:nvSpPr>
        <p:spPr>
          <a:xfrm>
            <a:off x="1372403" y="3585861"/>
            <a:ext cx="4558348" cy="4665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000" b="1" i="0" u="none" strike="noStrike" cap="none">
                <a:solidFill>
                  <a:schemeClr val="dk1"/>
                </a:solidFill>
                <a:latin typeface="Open Sans"/>
                <a:ea typeface="Open Sans"/>
                <a:cs typeface="Open Sans"/>
                <a:sym typeface="Open Sans"/>
              </a:rPr>
              <a:t>Career CONTROL</a:t>
            </a:r>
            <a:endParaRPr sz="2000" b="1" i="0" u="none" strike="noStrike" cap="none">
              <a:solidFill>
                <a:schemeClr val="dk1"/>
              </a:solidFill>
              <a:latin typeface="Calibri"/>
              <a:ea typeface="Calibri"/>
              <a:cs typeface="Calibri"/>
              <a:sym typeface="Calibri"/>
            </a:endParaRPr>
          </a:p>
          <a:p>
            <a:pPr marL="228600" marR="0" lvl="0" indent="-87629" algn="l" rtl="0">
              <a:lnSpc>
                <a:spcPct val="90000"/>
              </a:lnSpc>
              <a:spcBef>
                <a:spcPts val="1000"/>
              </a:spcBef>
              <a:spcAft>
                <a:spcPts val="0"/>
              </a:spcAft>
              <a:buClr>
                <a:srgbClr val="595959"/>
              </a:buClr>
              <a:buSzPts val="2400"/>
              <a:buFont typeface="Arial"/>
              <a:buNone/>
            </a:pPr>
            <a:endParaRPr sz="2400" b="1" i="0" u="none" strike="noStrike" cap="none">
              <a:solidFill>
                <a:schemeClr val="dk1"/>
              </a:solidFill>
              <a:latin typeface="Calibri"/>
              <a:ea typeface="Calibri"/>
              <a:cs typeface="Calibri"/>
              <a:sym typeface="Calibri"/>
            </a:endParaRPr>
          </a:p>
        </p:txBody>
      </p:sp>
      <p:sp>
        <p:nvSpPr>
          <p:cNvPr id="231" name="Google Shape;231;p6"/>
          <p:cNvSpPr txBox="1"/>
          <p:nvPr/>
        </p:nvSpPr>
        <p:spPr>
          <a:xfrm>
            <a:off x="1372402" y="4073952"/>
            <a:ext cx="4464906" cy="11188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GB" sz="2000" b="0" i="0" u="none" strike="noStrike" cap="none">
                <a:solidFill>
                  <a:schemeClr val="dk1"/>
                </a:solidFill>
                <a:latin typeface="Calibri"/>
                <a:ea typeface="Calibri"/>
                <a:cs typeface="Calibri"/>
                <a:sym typeface="Calibri"/>
              </a:rPr>
              <a:t>It enables individuals to become responsible for shaping themselves and their environments to meet what comes next by using self-discipline, effort, and persistence.</a:t>
            </a:r>
            <a:endParaRPr/>
          </a:p>
        </p:txBody>
      </p:sp>
      <p:sp>
        <p:nvSpPr>
          <p:cNvPr id="232" name="Google Shape;232;p6"/>
          <p:cNvSpPr txBox="1"/>
          <p:nvPr/>
        </p:nvSpPr>
        <p:spPr>
          <a:xfrm>
            <a:off x="6796254" y="1931561"/>
            <a:ext cx="4558349" cy="46658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en-GB" sz="2400" b="1" i="0" u="none" strike="noStrike" cap="none">
                <a:solidFill>
                  <a:schemeClr val="dk1"/>
                </a:solidFill>
                <a:latin typeface="Calibri"/>
                <a:ea typeface="Calibri"/>
                <a:cs typeface="Calibri"/>
                <a:sym typeface="Calibri"/>
              </a:rPr>
              <a:t>Career CURIOSITY</a:t>
            </a:r>
            <a:endParaRPr sz="2400" b="1" i="0" u="none" strike="noStrike" cap="none">
              <a:solidFill>
                <a:schemeClr val="dk1"/>
              </a:solidFill>
              <a:latin typeface="Calibri"/>
              <a:ea typeface="Calibri"/>
              <a:cs typeface="Calibri"/>
              <a:sym typeface="Calibri"/>
            </a:endParaRPr>
          </a:p>
          <a:p>
            <a:pPr marL="228600" marR="0" lvl="0" indent="-76200" algn="l" rtl="0">
              <a:lnSpc>
                <a:spcPct val="90000"/>
              </a:lnSpc>
              <a:spcBef>
                <a:spcPts val="1000"/>
              </a:spcBef>
              <a:spcAft>
                <a:spcPts val="0"/>
              </a:spcAft>
              <a:buClr>
                <a:srgbClr val="595959"/>
              </a:buClr>
              <a:buSzPts val="2400"/>
              <a:buFont typeface="Arial"/>
              <a:buNone/>
            </a:pPr>
            <a:endParaRPr sz="2400" b="1" i="0" u="none" strike="noStrike" cap="none">
              <a:solidFill>
                <a:schemeClr val="dk1"/>
              </a:solidFill>
              <a:latin typeface="Calibri"/>
              <a:ea typeface="Calibri"/>
              <a:cs typeface="Calibri"/>
              <a:sym typeface="Calibri"/>
            </a:endParaRPr>
          </a:p>
        </p:txBody>
      </p:sp>
      <p:sp>
        <p:nvSpPr>
          <p:cNvPr id="233" name="Google Shape;233;p6"/>
          <p:cNvSpPr txBox="1"/>
          <p:nvPr/>
        </p:nvSpPr>
        <p:spPr>
          <a:xfrm>
            <a:off x="6796255" y="2480083"/>
            <a:ext cx="4464906" cy="12066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GB" sz="2000" b="0" i="0" u="none" strike="noStrike" cap="none">
                <a:solidFill>
                  <a:schemeClr val="dk1"/>
                </a:solidFill>
                <a:latin typeface="Calibri"/>
                <a:ea typeface="Calibri"/>
                <a:cs typeface="Calibri"/>
                <a:sym typeface="Calibri"/>
              </a:rPr>
              <a:t>It refers to inquisitiveness about and exploration of the fit between oneself and the work world.</a:t>
            </a:r>
            <a:endParaRPr sz="2000" b="0" i="0" u="none" strike="noStrike" cap="none">
              <a:solidFill>
                <a:schemeClr val="dk1"/>
              </a:solidFill>
              <a:latin typeface="Calibri"/>
              <a:ea typeface="Calibri"/>
              <a:cs typeface="Calibri"/>
              <a:sym typeface="Calibri"/>
            </a:endParaRPr>
          </a:p>
        </p:txBody>
      </p:sp>
      <p:sp>
        <p:nvSpPr>
          <p:cNvPr id="234" name="Google Shape;234;p6"/>
          <p:cNvSpPr txBox="1"/>
          <p:nvPr/>
        </p:nvSpPr>
        <p:spPr>
          <a:xfrm>
            <a:off x="6813822" y="3585861"/>
            <a:ext cx="4558348" cy="46658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en-GB" sz="2400" b="1" i="0" u="none" strike="noStrike" cap="none">
                <a:solidFill>
                  <a:schemeClr val="dk1"/>
                </a:solidFill>
                <a:latin typeface="Calibri"/>
                <a:ea typeface="Calibri"/>
                <a:cs typeface="Calibri"/>
                <a:sym typeface="Calibri"/>
              </a:rPr>
              <a:t>Career CONFIDENCE</a:t>
            </a:r>
            <a:endParaRPr sz="2400" b="1" i="0" u="none" strike="noStrike" cap="none">
              <a:solidFill>
                <a:schemeClr val="dk1"/>
              </a:solidFill>
              <a:latin typeface="Calibri"/>
              <a:ea typeface="Calibri"/>
              <a:cs typeface="Calibri"/>
              <a:sym typeface="Calibri"/>
            </a:endParaRPr>
          </a:p>
          <a:p>
            <a:pPr marL="228600" marR="0" lvl="0" indent="-76200" algn="l" rtl="0">
              <a:lnSpc>
                <a:spcPct val="90000"/>
              </a:lnSpc>
              <a:spcBef>
                <a:spcPts val="1000"/>
              </a:spcBef>
              <a:spcAft>
                <a:spcPts val="0"/>
              </a:spcAft>
              <a:buClr>
                <a:srgbClr val="595959"/>
              </a:buClr>
              <a:buSzPts val="2400"/>
              <a:buFont typeface="Arial"/>
              <a:buNone/>
            </a:pPr>
            <a:endParaRPr sz="2400" b="1" i="0" u="none" strike="noStrike" cap="none">
              <a:solidFill>
                <a:schemeClr val="dk1"/>
              </a:solidFill>
              <a:latin typeface="Calibri"/>
              <a:ea typeface="Calibri"/>
              <a:cs typeface="Calibri"/>
              <a:sym typeface="Calibri"/>
            </a:endParaRPr>
          </a:p>
        </p:txBody>
      </p:sp>
      <p:sp>
        <p:nvSpPr>
          <p:cNvPr id="235" name="Google Shape;235;p6"/>
          <p:cNvSpPr txBox="1"/>
          <p:nvPr/>
        </p:nvSpPr>
        <p:spPr>
          <a:xfrm>
            <a:off x="6813822" y="4076143"/>
            <a:ext cx="4558348" cy="11188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GB" sz="2000" b="0" i="0" u="none" strike="noStrike" cap="none">
                <a:solidFill>
                  <a:schemeClr val="dk1"/>
                </a:solidFill>
                <a:latin typeface="Calibri"/>
                <a:ea typeface="Calibri"/>
                <a:cs typeface="Calibri"/>
                <a:sym typeface="Calibri"/>
              </a:rPr>
              <a:t>It denotes feelings of self-efficacy concerning one’s ability to successfully execute a course of action needed to make and implement suitable educational and vocational choices.</a:t>
            </a:r>
            <a:endParaRPr sz="2400" b="0" i="0" u="none" strike="noStrike" cap="none">
              <a:solidFill>
                <a:schemeClr val="dk1"/>
              </a:solidFill>
              <a:latin typeface="Calibri"/>
              <a:ea typeface="Calibri"/>
              <a:cs typeface="Calibri"/>
              <a:sym typeface="Calibri"/>
            </a:endParaRPr>
          </a:p>
        </p:txBody>
      </p:sp>
      <p:sp>
        <p:nvSpPr>
          <p:cNvPr id="236" name="Google Shape;236;p6"/>
          <p:cNvSpPr/>
          <p:nvPr/>
        </p:nvSpPr>
        <p:spPr>
          <a:xfrm rot="5400000">
            <a:off x="788531" y="1979067"/>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7" name="Google Shape;237;p6"/>
          <p:cNvSpPr/>
          <p:nvPr/>
        </p:nvSpPr>
        <p:spPr>
          <a:xfrm>
            <a:off x="839788" y="2013856"/>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u="none" strike="noStrike" cap="none">
                <a:solidFill>
                  <a:schemeClr val="lt1"/>
                </a:solidFill>
                <a:latin typeface="Calibri"/>
                <a:ea typeface="Calibri"/>
                <a:cs typeface="Calibri"/>
                <a:sym typeface="Calibri"/>
              </a:rPr>
              <a:t>1</a:t>
            </a:r>
            <a:endParaRPr sz="1800" b="1">
              <a:solidFill>
                <a:schemeClr val="lt1"/>
              </a:solidFill>
              <a:latin typeface="Calibri"/>
              <a:ea typeface="Calibri"/>
              <a:cs typeface="Calibri"/>
              <a:sym typeface="Calibri"/>
            </a:endParaRPr>
          </a:p>
        </p:txBody>
      </p:sp>
      <p:sp>
        <p:nvSpPr>
          <p:cNvPr id="238" name="Google Shape;238;p6"/>
          <p:cNvSpPr/>
          <p:nvPr/>
        </p:nvSpPr>
        <p:spPr>
          <a:xfrm rot="5400000">
            <a:off x="788531" y="3566217"/>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6"/>
          <p:cNvSpPr/>
          <p:nvPr/>
        </p:nvSpPr>
        <p:spPr>
          <a:xfrm>
            <a:off x="839788" y="3601006"/>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sz="1800" b="1">
              <a:solidFill>
                <a:schemeClr val="lt1"/>
              </a:solidFill>
              <a:latin typeface="Calibri"/>
              <a:ea typeface="Calibri"/>
              <a:cs typeface="Calibri"/>
              <a:sym typeface="Calibri"/>
            </a:endParaRPr>
          </a:p>
        </p:txBody>
      </p:sp>
      <p:sp>
        <p:nvSpPr>
          <p:cNvPr id="240" name="Google Shape;240;p6"/>
          <p:cNvSpPr/>
          <p:nvPr/>
        </p:nvSpPr>
        <p:spPr>
          <a:xfrm rot="5400000">
            <a:off x="6212384" y="1976012"/>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6"/>
          <p:cNvSpPr/>
          <p:nvPr/>
        </p:nvSpPr>
        <p:spPr>
          <a:xfrm>
            <a:off x="6263641" y="201080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sz="1800" b="1">
              <a:solidFill>
                <a:schemeClr val="lt1"/>
              </a:solidFill>
              <a:latin typeface="Calibri"/>
              <a:ea typeface="Calibri"/>
              <a:cs typeface="Calibri"/>
              <a:sym typeface="Calibri"/>
            </a:endParaRPr>
          </a:p>
        </p:txBody>
      </p:sp>
      <p:sp>
        <p:nvSpPr>
          <p:cNvPr id="242" name="Google Shape;242;p6"/>
          <p:cNvSpPr/>
          <p:nvPr/>
        </p:nvSpPr>
        <p:spPr>
          <a:xfrm rot="5400000">
            <a:off x="6229950" y="3566217"/>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6"/>
          <p:cNvSpPr/>
          <p:nvPr/>
        </p:nvSpPr>
        <p:spPr>
          <a:xfrm>
            <a:off x="6281207" y="3601006"/>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sz="1800" b="1">
              <a:solidFill>
                <a:schemeClr val="lt1"/>
              </a:solidFill>
              <a:latin typeface="Calibri"/>
              <a:ea typeface="Calibri"/>
              <a:cs typeface="Calibri"/>
              <a:sym typeface="Calibri"/>
            </a:endParaRPr>
          </a:p>
        </p:txBody>
      </p:sp>
      <p:pic>
        <p:nvPicPr>
          <p:cNvPr id="244" name="Google Shape;244;p6" descr="Emoji faccia stordita"/>
          <p:cNvPicPr preferRelativeResize="0"/>
          <p:nvPr/>
        </p:nvPicPr>
        <p:blipFill rotWithShape="1">
          <a:blip r:embed="rId3">
            <a:alphaModFix/>
          </a:blip>
          <a:srcRect/>
          <a:stretch/>
        </p:blipFill>
        <p:spPr>
          <a:xfrm>
            <a:off x="4736490" y="3025959"/>
            <a:ext cx="1324319" cy="1442968"/>
          </a:xfrm>
          <a:prstGeom prst="rect">
            <a:avLst/>
          </a:prstGeom>
          <a:noFill/>
          <a:ln>
            <a:noFill/>
          </a:ln>
        </p:spPr>
      </p:pic>
      <p:pic>
        <p:nvPicPr>
          <p:cNvPr id="245" name="Google Shape;245;p6" descr="Emoji faccia pensierosa"/>
          <p:cNvPicPr preferRelativeResize="0"/>
          <p:nvPr/>
        </p:nvPicPr>
        <p:blipFill rotWithShape="1">
          <a:blip r:embed="rId4">
            <a:alphaModFix/>
          </a:blip>
          <a:srcRect/>
          <a:stretch/>
        </p:blipFill>
        <p:spPr>
          <a:xfrm>
            <a:off x="3872049" y="1158557"/>
            <a:ext cx="1324318" cy="1406244"/>
          </a:xfrm>
          <a:prstGeom prst="rect">
            <a:avLst/>
          </a:prstGeom>
          <a:noFill/>
          <a:ln>
            <a:noFill/>
          </a:ln>
        </p:spPr>
      </p:pic>
      <p:pic>
        <p:nvPicPr>
          <p:cNvPr id="246" name="Google Shape;246;p6" descr="Emoji faccia con occhiolino"/>
          <p:cNvPicPr preferRelativeResize="0"/>
          <p:nvPr/>
        </p:nvPicPr>
        <p:blipFill rotWithShape="1">
          <a:blip r:embed="rId5">
            <a:alphaModFix/>
          </a:blip>
          <a:srcRect/>
          <a:stretch/>
        </p:blipFill>
        <p:spPr>
          <a:xfrm>
            <a:off x="10420689" y="3057577"/>
            <a:ext cx="1402277" cy="1402277"/>
          </a:xfrm>
          <a:prstGeom prst="rect">
            <a:avLst/>
          </a:prstGeom>
          <a:noFill/>
          <a:ln>
            <a:noFill/>
          </a:ln>
        </p:spPr>
      </p:pic>
      <p:pic>
        <p:nvPicPr>
          <p:cNvPr id="247" name="Google Shape;247;p6" descr="Emoji con gli occhiali"/>
          <p:cNvPicPr preferRelativeResize="0"/>
          <p:nvPr/>
        </p:nvPicPr>
        <p:blipFill rotWithShape="1">
          <a:blip r:embed="rId6">
            <a:alphaModFix/>
          </a:blip>
          <a:srcRect/>
          <a:stretch/>
        </p:blipFill>
        <p:spPr>
          <a:xfrm>
            <a:off x="9487882" y="1043306"/>
            <a:ext cx="1412320" cy="14989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7F2A"/>
              </a:buClr>
              <a:buSzPts val="1200"/>
              <a:buFont typeface="Open Sans Light"/>
              <a:buNone/>
            </a:pPr>
            <a:r>
              <a:rPr lang="en-GB" sz="1200" b="0" i="0" u="none" strike="noStrike" cap="none">
                <a:solidFill>
                  <a:srgbClr val="FF7F2A"/>
                </a:solidFill>
                <a:latin typeface="Open Sans Light"/>
                <a:ea typeface="Open Sans Light"/>
                <a:cs typeface="Open Sans Light"/>
                <a:sym typeface="Open Sans Light"/>
              </a:rPr>
              <a:t>connect-erasmus.eu</a:t>
            </a:r>
            <a:endParaRPr/>
          </a:p>
        </p:txBody>
      </p:sp>
      <p:sp>
        <p:nvSpPr>
          <p:cNvPr id="253" name="Google Shape;253;p7"/>
          <p:cNvSpPr txBox="1"/>
          <p:nvPr/>
        </p:nvSpPr>
        <p:spPr>
          <a:xfrm>
            <a:off x="1001712" y="4636419"/>
            <a:ext cx="10188574"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a:solidFill>
                <a:schemeClr val="dk1"/>
              </a:solidFill>
              <a:latin typeface="Calibri"/>
              <a:ea typeface="Calibri"/>
              <a:cs typeface="Calibri"/>
              <a:sym typeface="Calibri"/>
            </a:endParaRPr>
          </a:p>
        </p:txBody>
      </p:sp>
      <p:sp>
        <p:nvSpPr>
          <p:cNvPr id="254" name="Google Shape;254;p7"/>
          <p:cNvSpPr txBox="1"/>
          <p:nvPr/>
        </p:nvSpPr>
        <p:spPr>
          <a:xfrm>
            <a:off x="1325366" y="4784619"/>
            <a:ext cx="9864920"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a:solidFill>
                  <a:schemeClr val="dk1"/>
                </a:solidFill>
                <a:latin typeface="Calibri"/>
                <a:ea typeface="Calibri"/>
                <a:cs typeface="Calibri"/>
                <a:sym typeface="Calibri"/>
              </a:rPr>
              <a:t>From Savickas, M. L. (2013). Career construction theory and practice. In S. D. Brown &amp; R. W. Lent (Eds.), </a:t>
            </a:r>
            <a:r>
              <a:rPr lang="en-GB" sz="1800" i="1">
                <a:solidFill>
                  <a:schemeClr val="dk1"/>
                </a:solidFill>
                <a:latin typeface="Calibri"/>
                <a:ea typeface="Calibri"/>
                <a:cs typeface="Calibri"/>
                <a:sym typeface="Calibri"/>
              </a:rPr>
              <a:t>Career development and counseling: Putting theory and research to work</a:t>
            </a:r>
            <a:r>
              <a:rPr lang="en-GB" sz="1800">
                <a:solidFill>
                  <a:schemeClr val="dk1"/>
                </a:solidFill>
                <a:latin typeface="Calibri"/>
                <a:ea typeface="Calibri"/>
                <a:cs typeface="Calibri"/>
                <a:sym typeface="Calibri"/>
              </a:rPr>
              <a:t> (2nd ed., pp. 147–183). Hoboken, NJ: John Wiley.</a:t>
            </a:r>
            <a:endParaRPr/>
          </a:p>
        </p:txBody>
      </p:sp>
      <p:pic>
        <p:nvPicPr>
          <p:cNvPr id="255" name="Google Shape;255;p7"/>
          <p:cNvPicPr preferRelativeResize="0"/>
          <p:nvPr/>
        </p:nvPicPr>
        <p:blipFill rotWithShape="1">
          <a:blip r:embed="rId3">
            <a:alphaModFix/>
          </a:blip>
          <a:srcRect/>
          <a:stretch/>
        </p:blipFill>
        <p:spPr>
          <a:xfrm>
            <a:off x="2113533" y="237286"/>
            <a:ext cx="7964934" cy="45530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8"/>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261" name="Google Shape;261;p8"/>
          <p:cNvSpPr txBox="1"/>
          <p:nvPr/>
        </p:nvSpPr>
        <p:spPr>
          <a:xfrm>
            <a:off x="725184" y="2113994"/>
            <a:ext cx="3538500" cy="2814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FF7F2A"/>
              </a:buClr>
              <a:buSzPts val="2600"/>
              <a:buFont typeface="Calibri"/>
              <a:buChar char="▲"/>
            </a:pPr>
            <a:r>
              <a:rPr lang="en-GB" sz="2000">
                <a:solidFill>
                  <a:schemeClr val="dk1"/>
                </a:solidFill>
                <a:latin typeface="Calibri"/>
                <a:ea typeface="Calibri"/>
                <a:cs typeface="Calibri"/>
                <a:sym typeface="Calibri"/>
              </a:rPr>
              <a:t>24 items</a:t>
            </a:r>
            <a:endParaRPr/>
          </a:p>
          <a:p>
            <a:pPr marL="285750" marR="0" lvl="0" indent="-285750" algn="l" rtl="0">
              <a:lnSpc>
                <a:spcPct val="150000"/>
              </a:lnSpc>
              <a:spcBef>
                <a:spcPts val="0"/>
              </a:spcBef>
              <a:spcAft>
                <a:spcPts val="0"/>
              </a:spcAft>
              <a:buClr>
                <a:srgbClr val="FF7F2A"/>
              </a:buClr>
              <a:buSzPts val="2600"/>
              <a:buFont typeface="Calibri"/>
              <a:buChar char="▲"/>
            </a:pPr>
            <a:r>
              <a:rPr lang="en-GB" sz="2000">
                <a:solidFill>
                  <a:schemeClr val="dk1"/>
                </a:solidFill>
                <a:latin typeface="Calibri"/>
                <a:ea typeface="Calibri"/>
                <a:cs typeface="Calibri"/>
                <a:sym typeface="Calibri"/>
              </a:rPr>
              <a:t>Likert response format </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1= </a:t>
            </a:r>
            <a:r>
              <a:rPr lang="en-GB" sz="2000" i="1">
                <a:solidFill>
                  <a:schemeClr val="dk1"/>
                </a:solidFill>
                <a:latin typeface="Calibri"/>
                <a:ea typeface="Calibri"/>
                <a:cs typeface="Calibri"/>
                <a:sym typeface="Calibri"/>
              </a:rPr>
              <a:t>Not strong</a:t>
            </a:r>
            <a:r>
              <a:rPr lang="en-GB" sz="2000">
                <a:solidFill>
                  <a:schemeClr val="dk1"/>
                </a:solidFill>
                <a:latin typeface="Calibri"/>
                <a:ea typeface="Calibri"/>
                <a:cs typeface="Calibri"/>
                <a:sym typeface="Calibri"/>
              </a:rPr>
              <a:t>; 5= </a:t>
            </a:r>
            <a:r>
              <a:rPr lang="en-GB" sz="2000" i="1">
                <a:solidFill>
                  <a:schemeClr val="dk1"/>
                </a:solidFill>
                <a:latin typeface="Calibri"/>
                <a:ea typeface="Calibri"/>
                <a:cs typeface="Calibri"/>
                <a:sym typeface="Calibri"/>
              </a:rPr>
              <a:t>Strongest</a:t>
            </a:r>
            <a:endParaRPr/>
          </a:p>
          <a:p>
            <a:pPr marL="285750" marR="0" lvl="0" indent="-285750" algn="l" rtl="0">
              <a:lnSpc>
                <a:spcPct val="150000"/>
              </a:lnSpc>
              <a:spcBef>
                <a:spcPts val="0"/>
              </a:spcBef>
              <a:spcAft>
                <a:spcPts val="0"/>
              </a:spcAft>
              <a:buClr>
                <a:srgbClr val="FF7F2A"/>
              </a:buClr>
              <a:buSzPts val="2600"/>
              <a:buFont typeface="Calibri"/>
              <a:buChar char="▲"/>
            </a:pPr>
            <a:r>
              <a:rPr lang="en-GB" sz="2000">
                <a:solidFill>
                  <a:schemeClr val="dk1"/>
                </a:solidFill>
                <a:latin typeface="Calibri"/>
                <a:ea typeface="Calibri"/>
                <a:cs typeface="Calibri"/>
                <a:sym typeface="Calibri"/>
              </a:rPr>
              <a:t>4 subscales (</a:t>
            </a:r>
            <a:r>
              <a:rPr lang="en-GB" sz="2000" u="sng">
                <a:solidFill>
                  <a:schemeClr val="dk1"/>
                </a:solidFill>
                <a:latin typeface="Calibri"/>
                <a:ea typeface="Calibri"/>
                <a:cs typeface="Calibri"/>
                <a:sym typeface="Calibri"/>
              </a:rPr>
              <a:t>4Cs</a:t>
            </a:r>
            <a:r>
              <a:rPr lang="en-GB" sz="2000">
                <a:solidFill>
                  <a:schemeClr val="dk1"/>
                </a:solidFill>
                <a:latin typeface="Calibri"/>
                <a:ea typeface="Calibri"/>
                <a:cs typeface="Calibri"/>
                <a:sym typeface="Calibri"/>
              </a:rPr>
              <a:t>) with </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6 items each</a:t>
            </a:r>
            <a:endParaRPr/>
          </a:p>
          <a:p>
            <a:pPr marL="0" marR="0" lvl="0" indent="0" algn="l" rtl="0">
              <a:lnSpc>
                <a:spcPct val="150000"/>
              </a:lnSpc>
              <a:spcBef>
                <a:spcPts val="0"/>
              </a:spcBef>
              <a:spcAft>
                <a:spcPts val="0"/>
              </a:spcAft>
              <a:buNone/>
            </a:pPr>
            <a:endParaRPr sz="2000">
              <a:solidFill>
                <a:schemeClr val="dk1"/>
              </a:solidFill>
              <a:latin typeface="Calibri"/>
              <a:ea typeface="Calibri"/>
              <a:cs typeface="Calibri"/>
              <a:sym typeface="Calibri"/>
            </a:endParaRPr>
          </a:p>
        </p:txBody>
      </p:sp>
      <p:sp>
        <p:nvSpPr>
          <p:cNvPr id="262" name="Google Shape;262;p8"/>
          <p:cNvSpPr txBox="1">
            <a:spLocks noGrp="1"/>
          </p:cNvSpPr>
          <p:nvPr>
            <p:ph type="title"/>
          </p:nvPr>
        </p:nvSpPr>
        <p:spPr>
          <a:xfrm>
            <a:off x="836613" y="361724"/>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Career Adapt-Abilities Scale (CAAS)</a:t>
            </a:r>
            <a:endParaRPr>
              <a:latin typeface="Calibri"/>
              <a:ea typeface="Calibri"/>
              <a:cs typeface="Calibri"/>
              <a:sym typeface="Calibri"/>
            </a:endParaRPr>
          </a:p>
        </p:txBody>
      </p:sp>
      <p:sp>
        <p:nvSpPr>
          <p:cNvPr id="263" name="Google Shape;263;p8"/>
          <p:cNvSpPr txBox="1"/>
          <p:nvPr/>
        </p:nvSpPr>
        <p:spPr>
          <a:xfrm>
            <a:off x="836613" y="1040539"/>
            <a:ext cx="10515600" cy="49986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Porfeli, E. J., &amp; Savickas, M. L. (2012)</a:t>
            </a:r>
            <a:endParaRPr/>
          </a:p>
        </p:txBody>
      </p:sp>
      <p:graphicFrame>
        <p:nvGraphicFramePr>
          <p:cNvPr id="264" name="Google Shape;264;p8"/>
          <p:cNvGraphicFramePr/>
          <p:nvPr/>
        </p:nvGraphicFramePr>
        <p:xfrm>
          <a:off x="4027713" y="1811382"/>
          <a:ext cx="8043675" cy="4084400"/>
        </p:xfrm>
        <a:graphic>
          <a:graphicData uri="http://schemas.openxmlformats.org/drawingml/2006/table">
            <a:tbl>
              <a:tblPr firstRow="1" bandRow="1">
                <a:noFill/>
                <a:tableStyleId>{ED88955F-EA4F-49B7-9FF0-1E2B772E9664}</a:tableStyleId>
              </a:tblPr>
              <a:tblGrid>
                <a:gridCol w="1578225">
                  <a:extLst>
                    <a:ext uri="{9D8B030D-6E8A-4147-A177-3AD203B41FA5}">
                      <a16:colId xmlns:a16="http://schemas.microsoft.com/office/drawing/2014/main" val="20000"/>
                    </a:ext>
                  </a:extLst>
                </a:gridCol>
                <a:gridCol w="4387125">
                  <a:extLst>
                    <a:ext uri="{9D8B030D-6E8A-4147-A177-3AD203B41FA5}">
                      <a16:colId xmlns:a16="http://schemas.microsoft.com/office/drawing/2014/main" val="20001"/>
                    </a:ext>
                  </a:extLst>
                </a:gridCol>
                <a:gridCol w="640425">
                  <a:extLst>
                    <a:ext uri="{9D8B030D-6E8A-4147-A177-3AD203B41FA5}">
                      <a16:colId xmlns:a16="http://schemas.microsoft.com/office/drawing/2014/main" val="20002"/>
                    </a:ext>
                  </a:extLst>
                </a:gridCol>
                <a:gridCol w="718950">
                  <a:extLst>
                    <a:ext uri="{9D8B030D-6E8A-4147-A177-3AD203B41FA5}">
                      <a16:colId xmlns:a16="http://schemas.microsoft.com/office/drawing/2014/main" val="20003"/>
                    </a:ext>
                  </a:extLst>
                </a:gridCol>
                <a:gridCol w="718950">
                  <a:extLst>
                    <a:ext uri="{9D8B030D-6E8A-4147-A177-3AD203B41FA5}">
                      <a16:colId xmlns:a16="http://schemas.microsoft.com/office/drawing/2014/main" val="20004"/>
                    </a:ext>
                  </a:extLst>
                </a:gridCol>
              </a:tblGrid>
              <a:tr h="396125">
                <a:tc>
                  <a:txBody>
                    <a:bodyPr/>
                    <a:lstStyle/>
                    <a:p>
                      <a:pPr marL="0" marR="0" lvl="0" indent="0" algn="l" rtl="0">
                        <a:spcBef>
                          <a:spcPts val="0"/>
                        </a:spcBef>
                        <a:spcAft>
                          <a:spcPts val="0"/>
                        </a:spcAft>
                        <a:buNone/>
                      </a:pPr>
                      <a:r>
                        <a:rPr lang="en-GB" sz="2000" u="none" strike="noStrike" cap="none">
                          <a:latin typeface="Calibri"/>
                          <a:ea typeface="Calibri"/>
                          <a:cs typeface="Calibri"/>
                          <a:sym typeface="Calibri"/>
                        </a:rPr>
                        <a:t>Country</a:t>
                      </a:r>
                      <a:endParaRPr sz="2000">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7F2A"/>
                    </a:solidFill>
                  </a:tcPr>
                </a:tc>
                <a:tc>
                  <a:txBody>
                    <a:bodyPr/>
                    <a:lstStyle/>
                    <a:p>
                      <a:pPr marL="0" marR="0" lvl="0" indent="0" algn="l" rtl="0">
                        <a:spcBef>
                          <a:spcPts val="0"/>
                        </a:spcBef>
                        <a:spcAft>
                          <a:spcPts val="0"/>
                        </a:spcAft>
                        <a:buNone/>
                      </a:pPr>
                      <a:r>
                        <a:rPr lang="en-GB" sz="2000">
                          <a:latin typeface="Calibri"/>
                          <a:ea typeface="Calibri"/>
                          <a:cs typeface="Calibri"/>
                          <a:sym typeface="Calibri"/>
                        </a:rPr>
                        <a:t>Author</a:t>
                      </a:r>
                      <a:endParaRPr sz="2000">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7F2A"/>
                    </a:solidFill>
                  </a:tcPr>
                </a:tc>
                <a:tc>
                  <a:txBody>
                    <a:bodyPr/>
                    <a:lstStyle/>
                    <a:p>
                      <a:pPr marL="0" marR="0" lvl="0" indent="0" algn="ctr" rtl="0">
                        <a:spcBef>
                          <a:spcPts val="0"/>
                        </a:spcBef>
                        <a:spcAft>
                          <a:spcPts val="0"/>
                        </a:spcAft>
                        <a:buNone/>
                      </a:pPr>
                      <a:r>
                        <a:rPr lang="en-GB" sz="2000">
                          <a:latin typeface="Calibri"/>
                          <a:ea typeface="Calibri"/>
                          <a:cs typeface="Calibri"/>
                          <a:sym typeface="Calibri"/>
                        </a:rPr>
                        <a:t>M</a:t>
                      </a:r>
                      <a:endParaRPr sz="200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7F2A"/>
                    </a:solidFill>
                  </a:tcPr>
                </a:tc>
                <a:tc>
                  <a:txBody>
                    <a:bodyPr/>
                    <a:lstStyle/>
                    <a:p>
                      <a:pPr marL="0" marR="0" lvl="0" indent="0" algn="ctr" rtl="0">
                        <a:spcBef>
                          <a:spcPts val="0"/>
                        </a:spcBef>
                        <a:spcAft>
                          <a:spcPts val="0"/>
                        </a:spcAft>
                        <a:buNone/>
                      </a:pPr>
                      <a:r>
                        <a:rPr lang="en-GB" sz="2000">
                          <a:latin typeface="Calibri"/>
                          <a:ea typeface="Calibri"/>
                          <a:cs typeface="Calibri"/>
                          <a:sym typeface="Calibri"/>
                        </a:rPr>
                        <a:t>SD</a:t>
                      </a:r>
                      <a:endParaRPr sz="200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7F2A"/>
                    </a:solidFill>
                  </a:tcPr>
                </a:tc>
                <a:tc>
                  <a:txBody>
                    <a:bodyPr/>
                    <a:lstStyle/>
                    <a:p>
                      <a:pPr marL="0" marR="0" lvl="0" indent="0" algn="ctr" rtl="0">
                        <a:spcBef>
                          <a:spcPts val="0"/>
                        </a:spcBef>
                        <a:spcAft>
                          <a:spcPts val="0"/>
                        </a:spcAft>
                        <a:buNone/>
                      </a:pPr>
                      <a:r>
                        <a:rPr lang="en-GB" sz="2000">
                          <a:latin typeface="Calibri"/>
                          <a:ea typeface="Calibri"/>
                          <a:cs typeface="Calibri"/>
                          <a:sym typeface="Calibri"/>
                        </a:rPr>
                        <a:t>α</a:t>
                      </a:r>
                      <a:endParaRPr sz="200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7F2A"/>
                    </a:solidFill>
                  </a:tcPr>
                </a:tc>
                <a:extLst>
                  <a:ext uri="{0D108BD9-81ED-4DB2-BD59-A6C34878D82A}">
                    <a16:rowId xmlns:a16="http://schemas.microsoft.com/office/drawing/2014/main" val="10000"/>
                  </a:ext>
                </a:extLst>
              </a:tr>
              <a:tr h="396125">
                <a:tc>
                  <a:txBody>
                    <a:bodyPr/>
                    <a:lstStyle/>
                    <a:p>
                      <a:pPr marL="0" marR="0" lvl="0" indent="0" algn="l" rtl="0">
                        <a:spcBef>
                          <a:spcPts val="0"/>
                        </a:spcBef>
                        <a:spcAft>
                          <a:spcPts val="0"/>
                        </a:spcAft>
                        <a:buNone/>
                      </a:pPr>
                      <a:r>
                        <a:rPr lang="en-GB" sz="2000" b="1">
                          <a:latin typeface="Calibri"/>
                          <a:ea typeface="Calibri"/>
                          <a:cs typeface="Calibri"/>
                          <a:sym typeface="Calibri"/>
                        </a:rPr>
                        <a:t>International</a:t>
                      </a:r>
                      <a:endParaRPr sz="2000" b="1">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2000" b="1">
                          <a:latin typeface="Calibri"/>
                          <a:ea typeface="Calibri"/>
                          <a:cs typeface="Calibri"/>
                          <a:sym typeface="Calibri"/>
                        </a:rPr>
                        <a:t>Savickas &amp; Porfeli (2012)</a:t>
                      </a:r>
                      <a:endParaRPr sz="2000" b="1">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1">
                          <a:latin typeface="Calibri"/>
                          <a:ea typeface="Calibri"/>
                          <a:cs typeface="Calibri"/>
                          <a:sym typeface="Calibri"/>
                        </a:rPr>
                        <a:t>3.81</a:t>
                      </a:r>
                      <a:endParaRPr sz="2000" b="1">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1">
                          <a:latin typeface="Calibri"/>
                          <a:ea typeface="Calibri"/>
                          <a:cs typeface="Calibri"/>
                          <a:sym typeface="Calibri"/>
                        </a:rPr>
                        <a:t>-</a:t>
                      </a:r>
                      <a:endParaRPr sz="2000" b="1">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1800" b="0" i="0" u="none" strike="noStrike">
                          <a:solidFill>
                            <a:schemeClr val="dk1"/>
                          </a:solidFill>
                          <a:latin typeface="Open Sans Light"/>
                          <a:ea typeface="Open Sans Light"/>
                          <a:cs typeface="Open Sans Light"/>
                          <a:sym typeface="Open Sans Light"/>
                        </a:rPr>
                        <a:t>.</a:t>
                      </a:r>
                      <a:r>
                        <a:rPr lang="en-GB" sz="1800" b="1" i="0" u="none" strike="noStrike">
                          <a:solidFill>
                            <a:schemeClr val="dk1"/>
                          </a:solidFill>
                          <a:latin typeface="Open Sans Light"/>
                          <a:ea typeface="Open Sans Light"/>
                          <a:cs typeface="Open Sans Light"/>
                          <a:sym typeface="Open Sans Light"/>
                        </a:rPr>
                        <a:t>92</a:t>
                      </a:r>
                      <a:endParaRPr sz="2000" b="1">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96125">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Austria</a:t>
                      </a:r>
                      <a:endParaRPr sz="2000" b="0" i="0">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a:t>
                      </a:r>
                      <a:endParaRPr sz="2000" b="0" i="0">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700825">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Germany</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Johnston, Luciano, Maggiori, Ruch &amp; Rossier (2013)</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3.74</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.51</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.94</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700825">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Greece</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Sidiropoulou-Dimakakou,  Argyropoulou, Drosos, Kaliris &amp; Mikedaki (2015)</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3.59</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.64</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.94</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96125">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Italy</a:t>
                      </a:r>
                      <a:endParaRPr sz="2000" b="0" i="0">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Soresi, Nota &amp; Ferrari (2012)</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3.72</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.91</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96125">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Netherlands</a:t>
                      </a:r>
                      <a:endParaRPr sz="2000" b="0" i="0">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Van Vianen, Klehe, Koen &amp; Dries (2012)</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3.76</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.42</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.89</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96125">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Serbia</a:t>
                      </a:r>
                      <a:endParaRPr sz="2000" b="0" i="0">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r>
                        <a:rPr lang="en-GB" sz="2000" b="0" i="0">
                          <a:solidFill>
                            <a:schemeClr val="dk1"/>
                          </a:solidFill>
                          <a:latin typeface="Calibri"/>
                          <a:ea typeface="Calibri"/>
                          <a:cs typeface="Calibri"/>
                          <a:sym typeface="Calibri"/>
                        </a:rPr>
                        <a:t>Mirković, Suvajdžić, &amp; Dostanić (2020)</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2000" b="0" i="0">
                          <a:solidFill>
                            <a:schemeClr val="dk1"/>
                          </a:solidFill>
                          <a:latin typeface="Calibri"/>
                          <a:ea typeface="Calibri"/>
                          <a:cs typeface="Calibri"/>
                          <a:sym typeface="Calibri"/>
                        </a:rPr>
                        <a:t>3.08</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2000" b="0" i="0">
                          <a:solidFill>
                            <a:schemeClr val="dk1"/>
                          </a:solidFill>
                          <a:latin typeface="Calibri"/>
                          <a:ea typeface="Calibri"/>
                          <a:cs typeface="Calibri"/>
                          <a:sym typeface="Calibri"/>
                        </a:rPr>
                        <a:t>.57</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2000" b="0" i="0">
                          <a:solidFill>
                            <a:schemeClr val="dk1"/>
                          </a:solidFill>
                          <a:latin typeface="Calibri"/>
                          <a:ea typeface="Calibri"/>
                          <a:cs typeface="Calibri"/>
                          <a:sym typeface="Calibri"/>
                        </a:rPr>
                        <a:t>.92</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9"/>
          <p:cNvSpPr txBox="1">
            <a:spLocks noGrp="1"/>
          </p:cNvSpPr>
          <p:nvPr>
            <p:ph type="title"/>
          </p:nvPr>
        </p:nvSpPr>
        <p:spPr>
          <a:xfrm>
            <a:off x="836626" y="361725"/>
            <a:ext cx="10966200" cy="678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Career Adapt-Abilities Scale Short Form (CAAS-SF)</a:t>
            </a:r>
            <a:endParaRPr>
              <a:latin typeface="Calibri"/>
              <a:ea typeface="Calibri"/>
              <a:cs typeface="Calibri"/>
              <a:sym typeface="Calibri"/>
            </a:endParaRPr>
          </a:p>
        </p:txBody>
      </p:sp>
      <p:sp>
        <p:nvSpPr>
          <p:cNvPr id="270" name="Google Shape;270;p9"/>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271" name="Google Shape;271;p9"/>
          <p:cNvSpPr txBox="1"/>
          <p:nvPr/>
        </p:nvSpPr>
        <p:spPr>
          <a:xfrm>
            <a:off x="839788" y="2134157"/>
            <a:ext cx="5141400" cy="23529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FF7F2A"/>
              </a:buClr>
              <a:buSzPts val="2600"/>
              <a:buFont typeface="Calibri"/>
              <a:buChar char="▲"/>
            </a:pPr>
            <a:r>
              <a:rPr lang="en-GB" sz="2000">
                <a:solidFill>
                  <a:schemeClr val="dk1"/>
                </a:solidFill>
                <a:latin typeface="Calibri"/>
                <a:ea typeface="Calibri"/>
                <a:cs typeface="Calibri"/>
                <a:sym typeface="Calibri"/>
              </a:rPr>
              <a:t>12 items</a:t>
            </a:r>
            <a:endParaRPr/>
          </a:p>
          <a:p>
            <a:pPr marL="285750" marR="0" lvl="0" indent="-285750" algn="l" rtl="0">
              <a:lnSpc>
                <a:spcPct val="150000"/>
              </a:lnSpc>
              <a:spcBef>
                <a:spcPts val="0"/>
              </a:spcBef>
              <a:spcAft>
                <a:spcPts val="0"/>
              </a:spcAft>
              <a:buClr>
                <a:srgbClr val="FF7F2A"/>
              </a:buClr>
              <a:buSzPts val="2600"/>
              <a:buFont typeface="Calibri"/>
              <a:buChar char="▲"/>
            </a:pPr>
            <a:r>
              <a:rPr lang="en-GB" sz="2000">
                <a:solidFill>
                  <a:schemeClr val="dk1"/>
                </a:solidFill>
                <a:latin typeface="Calibri"/>
                <a:ea typeface="Calibri"/>
                <a:cs typeface="Calibri"/>
                <a:sym typeface="Calibri"/>
              </a:rPr>
              <a:t>Likert response format: </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1= </a:t>
            </a:r>
            <a:r>
              <a:rPr lang="en-GB" sz="2000" i="1">
                <a:solidFill>
                  <a:schemeClr val="dk1"/>
                </a:solidFill>
                <a:latin typeface="Calibri"/>
                <a:ea typeface="Calibri"/>
                <a:cs typeface="Calibri"/>
                <a:sym typeface="Calibri"/>
              </a:rPr>
              <a:t>Not strong</a:t>
            </a:r>
            <a:r>
              <a:rPr lang="en-GB" sz="2000">
                <a:solidFill>
                  <a:schemeClr val="dk1"/>
                </a:solidFill>
                <a:latin typeface="Calibri"/>
                <a:ea typeface="Calibri"/>
                <a:cs typeface="Calibri"/>
                <a:sym typeface="Calibri"/>
              </a:rPr>
              <a:t>; 5= </a:t>
            </a:r>
            <a:r>
              <a:rPr lang="en-GB" sz="2000" i="1">
                <a:solidFill>
                  <a:schemeClr val="dk1"/>
                </a:solidFill>
                <a:latin typeface="Calibri"/>
                <a:ea typeface="Calibri"/>
                <a:cs typeface="Calibri"/>
                <a:sym typeface="Calibri"/>
              </a:rPr>
              <a:t>Strongest</a:t>
            </a:r>
            <a:endParaRPr/>
          </a:p>
          <a:p>
            <a:pPr marL="285750" marR="0" lvl="0" indent="-285750" algn="l" rtl="0">
              <a:lnSpc>
                <a:spcPct val="150000"/>
              </a:lnSpc>
              <a:spcBef>
                <a:spcPts val="0"/>
              </a:spcBef>
              <a:spcAft>
                <a:spcPts val="0"/>
              </a:spcAft>
              <a:buClr>
                <a:srgbClr val="FF7F2A"/>
              </a:buClr>
              <a:buSzPts val="2600"/>
              <a:buFont typeface="Calibri"/>
              <a:buChar char="▲"/>
            </a:pPr>
            <a:r>
              <a:rPr lang="en-GB" sz="2000">
                <a:solidFill>
                  <a:schemeClr val="dk1"/>
                </a:solidFill>
                <a:latin typeface="Calibri"/>
                <a:ea typeface="Calibri"/>
                <a:cs typeface="Calibri"/>
                <a:sym typeface="Calibri"/>
              </a:rPr>
              <a:t>4 subscales (</a:t>
            </a:r>
            <a:r>
              <a:rPr lang="en-GB" sz="2000" u="sng">
                <a:solidFill>
                  <a:schemeClr val="dk1"/>
                </a:solidFill>
                <a:latin typeface="Calibri"/>
                <a:ea typeface="Calibri"/>
                <a:cs typeface="Calibri"/>
                <a:sym typeface="Calibri"/>
              </a:rPr>
              <a:t>4Cs</a:t>
            </a:r>
            <a:r>
              <a:rPr lang="en-GB" sz="2000">
                <a:solidFill>
                  <a:schemeClr val="dk1"/>
                </a:solidFill>
                <a:latin typeface="Calibri"/>
                <a:ea typeface="Calibri"/>
                <a:cs typeface="Calibri"/>
                <a:sym typeface="Calibri"/>
              </a:rPr>
              <a:t>) with</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3 items each</a:t>
            </a:r>
            <a:endParaRPr/>
          </a:p>
        </p:txBody>
      </p:sp>
      <p:sp>
        <p:nvSpPr>
          <p:cNvPr id="272" name="Google Shape;272;p9"/>
          <p:cNvSpPr txBox="1"/>
          <p:nvPr/>
        </p:nvSpPr>
        <p:spPr>
          <a:xfrm>
            <a:off x="836613" y="1040539"/>
            <a:ext cx="10515600" cy="49986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Maggiori, C., Rossier, J., &amp; Savickas, M. L. (2017)</a:t>
            </a:r>
            <a:endParaRPr/>
          </a:p>
        </p:txBody>
      </p:sp>
      <p:pic>
        <p:nvPicPr>
          <p:cNvPr id="273" name="Google Shape;273;p9"/>
          <p:cNvPicPr preferRelativeResize="0"/>
          <p:nvPr/>
        </p:nvPicPr>
        <p:blipFill rotWithShape="1">
          <a:blip r:embed="rId3">
            <a:alphaModFix/>
          </a:blip>
          <a:srcRect/>
          <a:stretch/>
        </p:blipFill>
        <p:spPr>
          <a:xfrm>
            <a:off x="5040086" y="1714243"/>
            <a:ext cx="6041572" cy="4174886"/>
          </a:xfrm>
          <a:prstGeom prst="rect">
            <a:avLst/>
          </a:prstGeom>
          <a:noFill/>
          <a:ln>
            <a:noFill/>
          </a:ln>
        </p:spPr>
      </p:pic>
    </p:spTree>
  </p:cSld>
  <p:clrMapOvr>
    <a:masterClrMapping/>
  </p:clrMapOvr>
</p:sld>
</file>

<file path=ppt/theme/theme1.xml><?xml version="1.0" encoding="utf-8"?>
<a:theme xmlns:a="http://schemas.openxmlformats.org/drawingml/2006/main" name="„Office“ tema">
  <a:themeElements>
    <a:clrScheme name="Raudona oranžinė">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827</Words>
  <Application>Microsoft Office PowerPoint</Application>
  <PresentationFormat>Widescreen</PresentationFormat>
  <Paragraphs>138</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Open Sans Light</vt:lpstr>
      <vt:lpstr>Open Sans ExtraBold</vt:lpstr>
      <vt:lpstr>Calibri</vt:lpstr>
      <vt:lpstr>Segoe UI</vt:lpstr>
      <vt:lpstr>Open Sans</vt:lpstr>
      <vt:lpstr>„Office“ tema</vt:lpstr>
      <vt:lpstr>Tema di Office</vt:lpstr>
      <vt:lpstr>Career  Adaptability</vt:lpstr>
      <vt:lpstr>Aim of the presentation</vt:lpstr>
      <vt:lpstr>Adapt- </vt:lpstr>
      <vt:lpstr>The Adaptation Model</vt:lpstr>
      <vt:lpstr>Career Adaptability</vt:lpstr>
      <vt:lpstr>The 4Cs of Career Adaptability</vt:lpstr>
      <vt:lpstr>PowerPoint Presentation</vt:lpstr>
      <vt:lpstr>Career Adapt-Abilities Scale (CAAS)</vt:lpstr>
      <vt:lpstr>Career Adapt-Abilities Scale Short Form (CAAS-SF)</vt:lpstr>
      <vt:lpstr>Career Cooperation</vt:lpstr>
      <vt:lpstr>Case Study</vt:lpstr>
      <vt:lpstr>PowerPoint Presentation</vt:lpstr>
      <vt:lpstr>PowerPoint Presentation</vt:lpstr>
      <vt:lpstr>References</vt:lpstr>
      <vt:lpstr>summary 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Adaptability</dc:title>
  <dc:creator>Alessandra Zuanetti</dc:creator>
  <cp:lastModifiedBy>Praktikantas</cp:lastModifiedBy>
  <cp:revision>7</cp:revision>
  <dcterms:created xsi:type="dcterms:W3CDTF">2021-03-22T10:32:45Z</dcterms:created>
  <dcterms:modified xsi:type="dcterms:W3CDTF">2022-08-17T12:09:58Z</dcterms:modified>
</cp:coreProperties>
</file>