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ExtraBold" panose="020B0604020202020204" charset="0"/>
      <p:bold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Open Sans Ligh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YVGr/GniRISUta2B2cHLEo3RJ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1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 Ferrari" userId="c926630b5f4e8764" providerId="LiveId" clId="{24522EAD-8CCC-4B5A-85E2-1C5D346CBD20}"/>
    <pc:docChg chg="custSel modSld">
      <pc:chgData name="Lea Ferrari" userId="c926630b5f4e8764" providerId="LiveId" clId="{24522EAD-8CCC-4B5A-85E2-1C5D346CBD20}" dt="2022-02-23T21:21:10.426" v="23" actId="20577"/>
      <pc:docMkLst>
        <pc:docMk/>
      </pc:docMkLst>
      <pc:sldChg chg="modSp mod">
        <pc:chgData name="Lea Ferrari" userId="c926630b5f4e8764" providerId="LiveId" clId="{24522EAD-8CCC-4B5A-85E2-1C5D346CBD20}" dt="2022-02-23T21:21:10.426" v="23" actId="20577"/>
        <pc:sldMkLst>
          <pc:docMk/>
          <pc:sldMk cId="0" sldId="256"/>
        </pc:sldMkLst>
        <pc:spChg chg="mod">
          <ac:chgData name="Lea Ferrari" userId="c926630b5f4e8764" providerId="LiveId" clId="{24522EAD-8CCC-4B5A-85E2-1C5D346CBD20}" dt="2022-02-23T21:21:10.426" v="23" actId="20577"/>
          <ac:spMkLst>
            <pc:docMk/>
            <pc:sldMk cId="0" sldId="256"/>
            <ac:spMk id="8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CGC sector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Tabelle1!$A$3:$A$8</c:f>
              <c:strCache>
                <c:ptCount val="6"/>
                <c:pt idx="0">
                  <c:v>Austria</c:v>
                </c:pt>
                <c:pt idx="1">
                  <c:v>Germany</c:v>
                </c:pt>
                <c:pt idx="2">
                  <c:v>Greece</c:v>
                </c:pt>
                <c:pt idx="3">
                  <c:v>Italy</c:v>
                </c:pt>
                <c:pt idx="4">
                  <c:v>Netherlands</c:v>
                </c:pt>
                <c:pt idx="5">
                  <c:v>Serbia</c:v>
                </c:pt>
              </c:strCache>
            </c:strRef>
          </c:cat>
          <c:val>
            <c:numRef>
              <c:f>Tabelle1!$B$3:$B$8</c:f>
              <c:numCache>
                <c:formatCode>General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6-48F5-87AD-30095302BA5F}"/>
            </c:ext>
          </c:extLst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HRM sector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Tabelle1!$A$3:$A$8</c:f>
              <c:strCache>
                <c:ptCount val="6"/>
                <c:pt idx="0">
                  <c:v>Austria</c:v>
                </c:pt>
                <c:pt idx="1">
                  <c:v>Germany</c:v>
                </c:pt>
                <c:pt idx="2">
                  <c:v>Greece</c:v>
                </c:pt>
                <c:pt idx="3">
                  <c:v>Italy</c:v>
                </c:pt>
                <c:pt idx="4">
                  <c:v>Netherlands</c:v>
                </c:pt>
                <c:pt idx="5">
                  <c:v>Serbia</c:v>
                </c:pt>
              </c:strCache>
            </c:strRef>
          </c:cat>
          <c:val>
            <c:numRef>
              <c:f>Tabelle1!$C$3:$C$8</c:f>
              <c:numCache>
                <c:formatCode>General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11</c:v>
                </c:pt>
                <c:pt idx="3">
                  <c:v>15</c:v>
                </c:pt>
                <c:pt idx="4">
                  <c:v>11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6-48F5-87AD-30095302B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225480"/>
        <c:axId val="239223512"/>
      </c:barChart>
      <c:catAx>
        <c:axId val="23922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9223512"/>
        <c:crosses val="autoZero"/>
        <c:auto val="1"/>
        <c:lblAlgn val="ctr"/>
        <c:lblOffset val="100"/>
        <c:noMultiLvlLbl val="0"/>
      </c:catAx>
      <c:valAx>
        <c:axId val="23922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3922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'Question 8'!$A$4</c:f>
              <c:strCache>
                <c:ptCount val="1"/>
                <c:pt idx="0">
                  <c:v>AT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8'!$B$4:$K$4</c:f>
              <c:numCache>
                <c:formatCode>###0.00</c:formatCode>
                <c:ptCount val="10"/>
                <c:pt idx="0">
                  <c:v>1.84375</c:v>
                </c:pt>
                <c:pt idx="1">
                  <c:v>1.9062499999999996</c:v>
                </c:pt>
                <c:pt idx="2">
                  <c:v>1.9062500000000002</c:v>
                </c:pt>
                <c:pt idx="3">
                  <c:v>1.4374999999999998</c:v>
                </c:pt>
                <c:pt idx="4">
                  <c:v>1.75</c:v>
                </c:pt>
                <c:pt idx="5">
                  <c:v>2.0312499999999991</c:v>
                </c:pt>
                <c:pt idx="6">
                  <c:v>1.75</c:v>
                </c:pt>
                <c:pt idx="7">
                  <c:v>1.6875</c:v>
                </c:pt>
                <c:pt idx="8">
                  <c:v>1.21875</c:v>
                </c:pt>
                <c:pt idx="9">
                  <c:v>0.71875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01-482C-BDC2-E53B60A891F4}"/>
            </c:ext>
          </c:extLst>
        </c:ser>
        <c:ser>
          <c:idx val="1"/>
          <c:order val="1"/>
          <c:tx>
            <c:strRef>
              <c:f>'Question 8'!$A$5</c:f>
              <c:strCache>
                <c:ptCount val="1"/>
                <c:pt idx="0">
                  <c:v>DE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8'!$B$5:$K$5</c:f>
              <c:numCache>
                <c:formatCode>###0.00</c:formatCode>
                <c:ptCount val="10"/>
                <c:pt idx="0">
                  <c:v>2.2105263157894735</c:v>
                </c:pt>
                <c:pt idx="1">
                  <c:v>2.6500000000000004</c:v>
                </c:pt>
                <c:pt idx="2">
                  <c:v>1.7058823529411762</c:v>
                </c:pt>
                <c:pt idx="3">
                  <c:v>1.6111111111111109</c:v>
                </c:pt>
                <c:pt idx="4">
                  <c:v>2.8888888888888888</c:v>
                </c:pt>
                <c:pt idx="5">
                  <c:v>3</c:v>
                </c:pt>
                <c:pt idx="6">
                  <c:v>1.166666666666667</c:v>
                </c:pt>
                <c:pt idx="7">
                  <c:v>1.5263157894736841</c:v>
                </c:pt>
                <c:pt idx="8">
                  <c:v>1.4210526315789473</c:v>
                </c:pt>
                <c:pt idx="9">
                  <c:v>0.63157894736842113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01-482C-BDC2-E53B60A891F4}"/>
            </c:ext>
          </c:extLst>
        </c:ser>
        <c:ser>
          <c:idx val="2"/>
          <c:order val="2"/>
          <c:tx>
            <c:strRef>
              <c:f>'Question 8'!$A$6</c:f>
              <c:strCache>
                <c:ptCount val="1"/>
                <c:pt idx="0">
                  <c:v>EL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8'!$B$6:$K$6</c:f>
              <c:numCache>
                <c:formatCode>###0.00</c:formatCode>
                <c:ptCount val="10"/>
                <c:pt idx="0">
                  <c:v>1.7619047619047616</c:v>
                </c:pt>
                <c:pt idx="1">
                  <c:v>1.8571428571428572</c:v>
                </c:pt>
                <c:pt idx="2">
                  <c:v>0.57142857142857151</c:v>
                </c:pt>
                <c:pt idx="3">
                  <c:v>0.90476190476190488</c:v>
                </c:pt>
                <c:pt idx="4">
                  <c:v>1.5714285714285721</c:v>
                </c:pt>
                <c:pt idx="5">
                  <c:v>1.5238095238095237</c:v>
                </c:pt>
                <c:pt idx="6">
                  <c:v>0.76190476190476197</c:v>
                </c:pt>
                <c:pt idx="7">
                  <c:v>1.0000000000000002</c:v>
                </c:pt>
                <c:pt idx="8">
                  <c:v>0.95238095238095233</c:v>
                </c:pt>
                <c:pt idx="9">
                  <c:v>0.66666666666666674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01-482C-BDC2-E53B60A891F4}"/>
            </c:ext>
          </c:extLst>
        </c:ser>
        <c:ser>
          <c:idx val="3"/>
          <c:order val="3"/>
          <c:tx>
            <c:strRef>
              <c:f>'Question 8'!$A$7</c:f>
              <c:strCache>
                <c:ptCount val="1"/>
                <c:pt idx="0">
                  <c:v>IT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8'!$B$7:$K$7</c:f>
              <c:numCache>
                <c:formatCode>###0.00</c:formatCode>
                <c:ptCount val="10"/>
                <c:pt idx="0">
                  <c:v>1.9999999999999998</c:v>
                </c:pt>
                <c:pt idx="1">
                  <c:v>1.8620689655172413</c:v>
                </c:pt>
                <c:pt idx="2">
                  <c:v>0.86206896551724133</c:v>
                </c:pt>
                <c:pt idx="3">
                  <c:v>0.93103448275862066</c:v>
                </c:pt>
                <c:pt idx="4">
                  <c:v>1.8275862068965514</c:v>
                </c:pt>
                <c:pt idx="5">
                  <c:v>1.9310344827586208</c:v>
                </c:pt>
                <c:pt idx="6">
                  <c:v>1.1379310344827587</c:v>
                </c:pt>
                <c:pt idx="7">
                  <c:v>1.482758620689655</c:v>
                </c:pt>
                <c:pt idx="8">
                  <c:v>0.89655172413793094</c:v>
                </c:pt>
                <c:pt idx="9">
                  <c:v>0.7586206896551726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01-482C-BDC2-E53B60A891F4}"/>
            </c:ext>
          </c:extLst>
        </c:ser>
        <c:ser>
          <c:idx val="4"/>
          <c:order val="4"/>
          <c:tx>
            <c:strRef>
              <c:f>'Question 8'!$A$8</c:f>
              <c:strCache>
                <c:ptCount val="1"/>
                <c:pt idx="0">
                  <c:v>NL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8'!$B$8:$K$8</c:f>
              <c:numCache>
                <c:formatCode>###0.00</c:formatCode>
                <c:ptCount val="10"/>
                <c:pt idx="0">
                  <c:v>1.4814814814814816</c:v>
                </c:pt>
                <c:pt idx="1">
                  <c:v>1.6296296296296295</c:v>
                </c:pt>
                <c:pt idx="2">
                  <c:v>1.3703703703703705</c:v>
                </c:pt>
                <c:pt idx="3">
                  <c:v>2.407407407407407</c:v>
                </c:pt>
                <c:pt idx="4">
                  <c:v>1.1481481481481486</c:v>
                </c:pt>
                <c:pt idx="5">
                  <c:v>1.4444444444444442</c:v>
                </c:pt>
                <c:pt idx="6">
                  <c:v>1.1111111111111114</c:v>
                </c:pt>
                <c:pt idx="7">
                  <c:v>1.8148148148148149</c:v>
                </c:pt>
                <c:pt idx="8">
                  <c:v>1.7037037037037037</c:v>
                </c:pt>
                <c:pt idx="9">
                  <c:v>1.2592592592592593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01-482C-BDC2-E53B60A891F4}"/>
            </c:ext>
          </c:extLst>
        </c:ser>
        <c:ser>
          <c:idx val="5"/>
          <c:order val="5"/>
          <c:tx>
            <c:strRef>
              <c:f>'Question 8'!$A$9</c:f>
              <c:strCache>
                <c:ptCount val="1"/>
                <c:pt idx="0">
                  <c:v>SR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8'!$B$9:$K$9</c:f>
              <c:numCache>
                <c:formatCode>###0.00</c:formatCode>
                <c:ptCount val="10"/>
                <c:pt idx="0">
                  <c:v>1.9999999999999998</c:v>
                </c:pt>
                <c:pt idx="1">
                  <c:v>2.074074074074074</c:v>
                </c:pt>
                <c:pt idx="2">
                  <c:v>0.14814814814814817</c:v>
                </c:pt>
                <c:pt idx="3">
                  <c:v>0.59259259259259256</c:v>
                </c:pt>
                <c:pt idx="4">
                  <c:v>2.1481481481481484</c:v>
                </c:pt>
                <c:pt idx="5">
                  <c:v>2.1851851851851856</c:v>
                </c:pt>
                <c:pt idx="6">
                  <c:v>1.2222222222222223</c:v>
                </c:pt>
                <c:pt idx="7">
                  <c:v>0.92592592592592615</c:v>
                </c:pt>
                <c:pt idx="8">
                  <c:v>1.4444444444444444</c:v>
                </c:pt>
                <c:pt idx="9">
                  <c:v>0.59259259259259245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01-482C-BDC2-E53B60A89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779168"/>
        <c:axId val="342779824"/>
      </c:lineChart>
      <c:catAx>
        <c:axId val="34277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2779824"/>
        <c:crosses val="autoZero"/>
        <c:auto val="1"/>
        <c:lblAlgn val="ctr"/>
        <c:lblOffset val="100"/>
        <c:noMultiLvlLbl val="0"/>
      </c:catAx>
      <c:valAx>
        <c:axId val="34277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277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'Question 9'!$A$4</c:f>
              <c:strCache>
                <c:ptCount val="1"/>
                <c:pt idx="0">
                  <c:v>AT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9'!$B$4:$F$4</c:f>
              <c:numCache>
                <c:formatCode>###0.00</c:formatCode>
                <c:ptCount val="5"/>
                <c:pt idx="0">
                  <c:v>3.34375</c:v>
                </c:pt>
                <c:pt idx="1">
                  <c:v>2.5312499999999996</c:v>
                </c:pt>
                <c:pt idx="2">
                  <c:v>1.9687499999999996</c:v>
                </c:pt>
                <c:pt idx="3">
                  <c:v>2.34375</c:v>
                </c:pt>
                <c:pt idx="4">
                  <c:v>2.46875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4C-49B0-808F-66B7560A0D13}"/>
            </c:ext>
          </c:extLst>
        </c:ser>
        <c:ser>
          <c:idx val="1"/>
          <c:order val="1"/>
          <c:tx>
            <c:strRef>
              <c:f>'Question 9'!$A$5</c:f>
              <c:strCache>
                <c:ptCount val="1"/>
                <c:pt idx="0">
                  <c:v>DE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9'!$B$5:$F$5</c:f>
              <c:numCache>
                <c:formatCode>###0.00</c:formatCode>
                <c:ptCount val="5"/>
                <c:pt idx="0">
                  <c:v>3.65</c:v>
                </c:pt>
                <c:pt idx="1">
                  <c:v>2.7500000000000004</c:v>
                </c:pt>
                <c:pt idx="2">
                  <c:v>1.9473684210526321</c:v>
                </c:pt>
                <c:pt idx="3">
                  <c:v>1.9444444444444442</c:v>
                </c:pt>
                <c:pt idx="4">
                  <c:v>0.7777777777777779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4C-49B0-808F-66B7560A0D13}"/>
            </c:ext>
          </c:extLst>
        </c:ser>
        <c:ser>
          <c:idx val="2"/>
          <c:order val="2"/>
          <c:tx>
            <c:strRef>
              <c:f>'Question 9'!$A$6</c:f>
              <c:strCache>
                <c:ptCount val="1"/>
                <c:pt idx="0">
                  <c:v>EL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9'!$B$6:$F$6</c:f>
              <c:numCache>
                <c:formatCode>###0.00</c:formatCode>
                <c:ptCount val="5"/>
                <c:pt idx="0">
                  <c:v>2.7142857142857144</c:v>
                </c:pt>
                <c:pt idx="1">
                  <c:v>2.0952380952380945</c:v>
                </c:pt>
                <c:pt idx="2">
                  <c:v>2.4285714285714284</c:v>
                </c:pt>
                <c:pt idx="3">
                  <c:v>2.7142857142857144</c:v>
                </c:pt>
                <c:pt idx="4">
                  <c:v>1.9523809523809528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4C-49B0-808F-66B7560A0D13}"/>
            </c:ext>
          </c:extLst>
        </c:ser>
        <c:ser>
          <c:idx val="3"/>
          <c:order val="3"/>
          <c:tx>
            <c:strRef>
              <c:f>'Question 9'!$A$7</c:f>
              <c:strCache>
                <c:ptCount val="1"/>
                <c:pt idx="0">
                  <c:v>IT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9'!$B$7:$F$7</c:f>
              <c:numCache>
                <c:formatCode>###0.00</c:formatCode>
                <c:ptCount val="5"/>
                <c:pt idx="0">
                  <c:v>2.8965517241379306</c:v>
                </c:pt>
                <c:pt idx="1">
                  <c:v>2.3448275862068959</c:v>
                </c:pt>
                <c:pt idx="2">
                  <c:v>2.7931034482758625</c:v>
                </c:pt>
                <c:pt idx="3">
                  <c:v>2.6896551724137936</c:v>
                </c:pt>
                <c:pt idx="4">
                  <c:v>2.6206896551724141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4C-49B0-808F-66B7560A0D13}"/>
            </c:ext>
          </c:extLst>
        </c:ser>
        <c:ser>
          <c:idx val="4"/>
          <c:order val="4"/>
          <c:tx>
            <c:strRef>
              <c:f>'Question 9'!$A$8</c:f>
              <c:strCache>
                <c:ptCount val="1"/>
                <c:pt idx="0">
                  <c:v>NL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9'!$B$8:$F$8</c:f>
              <c:numCache>
                <c:formatCode>###0.00</c:formatCode>
                <c:ptCount val="5"/>
                <c:pt idx="0">
                  <c:v>2.8148148148148149</c:v>
                </c:pt>
                <c:pt idx="1">
                  <c:v>2.6296296296296298</c:v>
                </c:pt>
                <c:pt idx="2">
                  <c:v>2.592592592592593</c:v>
                </c:pt>
                <c:pt idx="3">
                  <c:v>2.1851851851851856</c:v>
                </c:pt>
                <c:pt idx="4">
                  <c:v>3.2222222222222219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4C-49B0-808F-66B7560A0D13}"/>
            </c:ext>
          </c:extLst>
        </c:ser>
        <c:ser>
          <c:idx val="5"/>
          <c:order val="5"/>
          <c:tx>
            <c:strRef>
              <c:f>'Question 9'!$A$9</c:f>
              <c:strCache>
                <c:ptCount val="1"/>
                <c:pt idx="0">
                  <c:v>SR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9'!$B$9:$F$9</c:f>
              <c:numCache>
                <c:formatCode>###0.00</c:formatCode>
                <c:ptCount val="5"/>
                <c:pt idx="0">
                  <c:v>2.2962962962962963</c:v>
                </c:pt>
                <c:pt idx="1">
                  <c:v>2.1851851851851856</c:v>
                </c:pt>
                <c:pt idx="2">
                  <c:v>2.333333333333333</c:v>
                </c:pt>
                <c:pt idx="3">
                  <c:v>2.2962962962962958</c:v>
                </c:pt>
                <c:pt idx="4">
                  <c:v>1.9629629629629626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F4C-49B0-808F-66B7560A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015064"/>
        <c:axId val="341014080"/>
      </c:lineChart>
      <c:catAx>
        <c:axId val="34101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1014080"/>
        <c:crosses val="autoZero"/>
        <c:auto val="1"/>
        <c:lblAlgn val="ctr"/>
        <c:lblOffset val="100"/>
        <c:noMultiLvlLbl val="0"/>
      </c:catAx>
      <c:valAx>
        <c:axId val="34101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101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Question14!$B$3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Question14!$A$4:$A$9</c:f>
              <c:strCache>
                <c:ptCount val="6"/>
                <c:pt idx="0">
                  <c:v>Further information</c:v>
                </c:pt>
                <c:pt idx="1">
                  <c:v>Exchange of experience</c:v>
                </c:pt>
                <c:pt idx="2">
                  <c:v>Learn about best practice examples</c:v>
                </c:pt>
                <c:pt idx="3">
                  <c:v>Cooperation for special purpose</c:v>
                </c:pt>
                <c:pt idx="4">
                  <c:v>Learning from each other</c:v>
                </c:pt>
                <c:pt idx="5">
                  <c:v>Attending joint seminars/workshops/trainings</c:v>
                </c:pt>
              </c:strCache>
            </c:strRef>
          </c:cat>
          <c:val>
            <c:numRef>
              <c:f>Question14!$B$4:$B$9</c:f>
              <c:numCache>
                <c:formatCode>###0.00</c:formatCode>
                <c:ptCount val="6"/>
                <c:pt idx="0">
                  <c:v>3.2933333333333343</c:v>
                </c:pt>
                <c:pt idx="1">
                  <c:v>3.3421052631578951</c:v>
                </c:pt>
                <c:pt idx="2">
                  <c:v>3.2631578947368434</c:v>
                </c:pt>
                <c:pt idx="3">
                  <c:v>3.1184210526315788</c:v>
                </c:pt>
                <c:pt idx="4">
                  <c:v>3.2368421052631584</c:v>
                </c:pt>
                <c:pt idx="5">
                  <c:v>2.9210526315789473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7D-4F1B-ADD9-4918E963BFD9}"/>
            </c:ext>
          </c:extLst>
        </c:ser>
        <c:ser>
          <c:idx val="1"/>
          <c:order val="1"/>
          <c:tx>
            <c:strRef>
              <c:f>Question14!$C$3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Question14!$A$4:$A$9</c:f>
              <c:strCache>
                <c:ptCount val="6"/>
                <c:pt idx="0">
                  <c:v>Further information</c:v>
                </c:pt>
                <c:pt idx="1">
                  <c:v>Exchange of experience</c:v>
                </c:pt>
                <c:pt idx="2">
                  <c:v>Learn about best practice examples</c:v>
                </c:pt>
                <c:pt idx="3">
                  <c:v>Cooperation for special purpose</c:v>
                </c:pt>
                <c:pt idx="4">
                  <c:v>Learning from each other</c:v>
                </c:pt>
                <c:pt idx="5">
                  <c:v>Attending joint seminars/workshops/trainings</c:v>
                </c:pt>
              </c:strCache>
            </c:strRef>
          </c:cat>
          <c:val>
            <c:numRef>
              <c:f>Question14!$C$4:$C$9</c:f>
              <c:numCache>
                <c:formatCode>###0.00</c:formatCode>
                <c:ptCount val="6"/>
                <c:pt idx="0">
                  <c:v>2.6666666666666674</c:v>
                </c:pt>
                <c:pt idx="1">
                  <c:v>3.1538461538461537</c:v>
                </c:pt>
                <c:pt idx="2">
                  <c:v>3.0506329113924058</c:v>
                </c:pt>
                <c:pt idx="3">
                  <c:v>2.6329113924050631</c:v>
                </c:pt>
                <c:pt idx="4">
                  <c:v>3.0128205128205128</c:v>
                </c:pt>
                <c:pt idx="5">
                  <c:v>2.2051282051282044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7D-4F1B-ADD9-4918E963B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292352"/>
        <c:axId val="449286120"/>
      </c:lineChart>
      <c:catAx>
        <c:axId val="4492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9286120"/>
        <c:crosses val="autoZero"/>
        <c:auto val="1"/>
        <c:lblAlgn val="ctr"/>
        <c:lblOffset val="100"/>
        <c:noMultiLvlLbl val="0"/>
      </c:catAx>
      <c:valAx>
        <c:axId val="44928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4929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4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7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8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8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 ExtraBold"/>
              <a:buNone/>
            </a:pPr>
            <a:r>
              <a:rPr lang="it-IT"/>
              <a:t>Conclusions and Impact </a:t>
            </a:r>
            <a:br>
              <a:rPr lang="it-IT"/>
            </a:br>
            <a:r>
              <a:rPr lang="it-IT"/>
              <a:t>from IO2 Data Collection</a:t>
            </a:r>
            <a:br>
              <a:rPr lang="it-IT"/>
            </a:br>
            <a:r>
              <a:rPr lang="it-IT" sz="3600" b="1" i="1"/>
              <a:t>Notes and suggestions from Italian participants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it-IT" dirty="0">
                <a:solidFill>
                  <a:srgbClr val="FFFFFF"/>
                </a:solidFill>
              </a:rPr>
              <a:t>Unit 3 session2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endParaRPr lang="it-IT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it-IT" b="0" dirty="0"/>
              <a:t>Teresa M. Sgaramella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b="0" dirty="0"/>
              <a:t>Lea Ferrari</a:t>
            </a:r>
            <a:endParaRPr b="0"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99" y="5709636"/>
            <a:ext cx="896520" cy="31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3797" y="6024818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it-IT"/>
              <a:t>Thanks a lot for your attention. </a:t>
            </a:r>
            <a:br>
              <a:rPr lang="it-IT"/>
            </a:br>
            <a:r>
              <a:rPr lang="it-IT"/>
              <a:t>Any questions?</a:t>
            </a:r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981290" y="549419"/>
            <a:ext cx="525621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4000"/>
              <a:buFont typeface="Open Sans ExtraBold"/>
              <a:buNone/>
            </a:pPr>
            <a:r>
              <a:rPr lang="it-IT" sz="4000" i="1">
                <a:solidFill>
                  <a:srgbClr val="DC5E00"/>
                </a:solidFill>
              </a:rPr>
              <a:t>The Italian participants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228583" y="1311068"/>
            <a:ext cx="6901681" cy="423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CGC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counselors  with post graduate university master’s degree in </a:t>
            </a:r>
            <a:r>
              <a:rPr lang="it-IT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counseling  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coaches, professionals with a master’s degree and a specific </a:t>
            </a:r>
            <a:r>
              <a:rPr lang="it-IT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graduate training course in coaching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HR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professionals with a bachelor or a master’s degree in </a:t>
            </a:r>
            <a:r>
              <a:rPr lang="it-IT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science or business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some also a post graduate master course in </a:t>
            </a:r>
            <a:r>
              <a:rPr lang="it-IT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HRM.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graphicFrame>
        <p:nvGraphicFramePr>
          <p:cNvPr id="98" name="Google Shape;98;p2"/>
          <p:cNvGraphicFramePr/>
          <p:nvPr/>
        </p:nvGraphicFramePr>
        <p:xfrm>
          <a:off x="7438489" y="2057400"/>
          <a:ext cx="4163727" cy="253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ExtraBold"/>
              <a:buNone/>
            </a:pPr>
            <a:r>
              <a:rPr lang="it-IT" sz="4000"/>
              <a:t>Country Comparison of Career Services to Different Target Groups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787050" y="1850857"/>
            <a:ext cx="5012171" cy="407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it-IT" sz="1600" dirty="0"/>
              <a:t>Country comparison yields interesting results. The German sample, for example, shows a clear orientation on the development of enterprises, while the Netherlands‘ sample demonstrates a commitment for vulnerable groups.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it-IT" sz="2400" dirty="0"/>
              <a:t> </a:t>
            </a:r>
            <a:r>
              <a:rPr lang="it-IT" sz="2400" b="1" dirty="0"/>
              <a:t>Recommendation: </a:t>
            </a:r>
            <a:r>
              <a:rPr lang="it-IT" sz="2400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3512"/>
              </a:buClr>
              <a:buSzPts val="2400"/>
              <a:buNone/>
            </a:pPr>
            <a:r>
              <a:rPr lang="it-IT" sz="2400" i="1" dirty="0">
                <a:solidFill>
                  <a:srgbClr val="B43512"/>
                </a:solidFill>
              </a:rPr>
              <a:t>increase commitment for vulnerable groups.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graphicFrame>
        <p:nvGraphicFramePr>
          <p:cNvPr id="106" name="Google Shape;106;p3"/>
          <p:cNvGraphicFramePr/>
          <p:nvPr/>
        </p:nvGraphicFramePr>
        <p:xfrm>
          <a:off x="5680475" y="1722120"/>
          <a:ext cx="6615799" cy="341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ExtraBold"/>
              <a:buNone/>
            </a:pPr>
            <a:r>
              <a:rPr lang="it-IT" sz="4000"/>
              <a:t>Issues in Career Counselling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787050" y="1812757"/>
            <a:ext cx="5012171" cy="407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it-IT" sz="2000" dirty="0"/>
              <a:t>Interesting results of the country comparison </a:t>
            </a:r>
            <a:endParaRPr sz="2000"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it-IT" sz="2000" dirty="0"/>
              <a:t>There are clear differences among the countries regarding the importance of issues especially on the further education and training on personal problems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b="1" dirty="0">
                <a:solidFill>
                  <a:schemeClr val="dk1"/>
                </a:solidFill>
              </a:rPr>
              <a:t> </a:t>
            </a:r>
            <a:endParaRPr dirty="0"/>
          </a:p>
        </p:txBody>
      </p:sp>
      <p:sp>
        <p:nvSpPr>
          <p:cNvPr id="113" name="Google Shape;113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graphicFrame>
        <p:nvGraphicFramePr>
          <p:cNvPr id="114" name="Google Shape;114;p4"/>
          <p:cNvGraphicFramePr/>
          <p:nvPr/>
        </p:nvGraphicFramePr>
        <p:xfrm>
          <a:off x="5799221" y="1676400"/>
          <a:ext cx="6248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544389" y="443267"/>
            <a:ext cx="10693584" cy="64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it-IT" sz="3200" dirty="0"/>
              <a:t>Issues in Career Counselling</a:t>
            </a:r>
            <a:r>
              <a:rPr lang="it-IT" sz="3200" dirty="0">
                <a:solidFill>
                  <a:srgbClr val="DC5E00"/>
                </a:solidFill>
              </a:rPr>
              <a:t>- Themes according to Italian  CGC </a:t>
            </a:r>
            <a:endParaRPr dirty="0"/>
          </a:p>
        </p:txBody>
      </p:sp>
      <p:sp>
        <p:nvSpPr>
          <p:cNvPr id="120" name="Google Shape;120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745048" y="1311923"/>
            <a:ext cx="10712782" cy="41744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sz="20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A limited culture on coaching and counseling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therefore a limited understanding of the value they add to the company, to efficiency and motivation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 Light"/>
              <a:buNone/>
            </a:pPr>
            <a:endParaRPr sz="2000" b="0" i="0" u="none" strike="noStrike" cap="none" dirty="0">
              <a:solidFill>
                <a:srgbClr val="DC5E00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sz="20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A missing link between the culture of personal growth and the professional growth</a:t>
            </a:r>
            <a:r>
              <a:rPr lang="it-IT" sz="2000" b="0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behind every professional there is a human being with problems, emotions, desires, expectations, and values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 Light"/>
              <a:buNone/>
            </a:pPr>
            <a:endParaRPr sz="2000" b="0" i="0" u="none" strike="noStrike" cap="none" dirty="0">
              <a:solidFill>
                <a:srgbClr val="DC5E00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sz="2000" b="0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Limited ability to manage change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the crisis in the world of work, the challenges of the coming years </a:t>
            </a:r>
            <a:endParaRPr sz="2000" dirty="0"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 Light"/>
              <a:buNone/>
            </a:pPr>
            <a:endParaRPr sz="2000" b="0" i="0" u="none" strike="noStrike" cap="none" dirty="0">
              <a:solidFill>
                <a:srgbClr val="DC5E00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sz="2000" b="0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Digital and communication skills  on the floor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to the pandemic  </a:t>
            </a:r>
            <a:endParaRPr sz="2000" dirty="0"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 Light"/>
              <a:buNone/>
            </a:pPr>
            <a:endParaRPr sz="2000" b="0" i="0" u="none" strike="noStrike" cap="none" dirty="0">
              <a:solidFill>
                <a:srgbClr val="DC5E00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sz="2000" b="0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HR as more focused on business 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resistant to adopt persons’ centered visions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236591" y="134889"/>
            <a:ext cx="11490187" cy="64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it-IT" sz="3200" dirty="0"/>
              <a:t>Issues in Career Counselling- </a:t>
            </a:r>
            <a:r>
              <a:rPr lang="it-IT" sz="3200" dirty="0">
                <a:solidFill>
                  <a:srgbClr val="DC5E00"/>
                </a:solidFill>
              </a:rPr>
              <a:t>suggestions from  Italian CGC</a:t>
            </a:r>
            <a:endParaRPr dirty="0"/>
          </a:p>
        </p:txBody>
      </p:sp>
      <p:sp>
        <p:nvSpPr>
          <p:cNvPr id="127" name="Google Shape;127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463418" y="870435"/>
            <a:ext cx="10661782" cy="48614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sz="16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it-IT" sz="16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evelop CGC </a:t>
            </a:r>
            <a:r>
              <a:rPr lang="it-IT" sz="1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personal experience</a:t>
            </a:r>
            <a:r>
              <a:rPr lang="it-IT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their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own change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sz="16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it-IT" sz="16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etting CGC to know the world of companies </a:t>
            </a:r>
            <a:r>
              <a:rPr lang="it-IT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HR well.</a:t>
            </a:r>
            <a:endParaRPr sz="16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sz="16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Train  HR and managers  </a:t>
            </a:r>
            <a:r>
              <a:rPr lang="it-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k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nowledge and competences people centred</a:t>
            </a:r>
            <a:endParaRPr sz="1600" dirty="0"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sz="1600" b="1" i="0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Involve Companies</a:t>
            </a:r>
            <a:r>
              <a:rPr lang="it-IT" sz="16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it-I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 training  with examples of SME management</a:t>
            </a:r>
            <a:endParaRPr sz="1600" dirty="0"/>
          </a:p>
          <a:p>
            <a:pPr marL="342900" marR="0" lvl="0" indent="-190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 Light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sz="16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Work on projects </a:t>
            </a:r>
            <a:r>
              <a:rPr lang="it-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carried out in companies and education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sz="16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Develop websites and multimedia </a:t>
            </a:r>
            <a:r>
              <a:rPr lang="it-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transfer of information to build career paths  </a:t>
            </a:r>
            <a:endParaRPr sz="1600" dirty="0"/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sz="16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Know regional policies and work for reskilling and upskilling </a:t>
            </a:r>
            <a:r>
              <a:rPr lang="it-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Open Sans Light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Calibri"/>
              <a:buChar char="►"/>
            </a:pPr>
            <a:r>
              <a:rPr lang="it-IT" sz="1600" b="1" i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Turn </a:t>
            </a:r>
            <a:r>
              <a:rPr lang="it-IT" sz="1600" b="1" i="1" u="none" strike="noStrike" cap="none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COVID-19 challenges into potentials</a:t>
            </a:r>
            <a:r>
              <a:rPr lang="it-IT" sz="16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16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professional development for  more involving employees in the companies</a:t>
            </a:r>
            <a:endParaRPr sz="16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599071" y="331410"/>
            <a:ext cx="10693584" cy="64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it-IT" sz="3200" dirty="0"/>
              <a:t>Issues in Career Counselling- </a:t>
            </a:r>
            <a:r>
              <a:rPr lang="it-IT" sz="3200" dirty="0">
                <a:solidFill>
                  <a:srgbClr val="DC5E00"/>
                </a:solidFill>
              </a:rPr>
              <a:t>Themes according to  Italian HR </a:t>
            </a:r>
            <a:endParaRPr dirty="0"/>
          </a:p>
        </p:txBody>
      </p:sp>
      <p:sp>
        <p:nvSpPr>
          <p:cNvPr id="134" name="Google Shape;134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524374" y="1270032"/>
            <a:ext cx="10296026" cy="43928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sz="18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Managers’ vision of the future</a:t>
            </a:r>
            <a:r>
              <a:rPr lang="it-IT" sz="1800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knowing tools for promoting the development of themselves, awareness of their responsibilities  toward the community. </a:t>
            </a:r>
            <a:endParaRPr sz="1800" dirty="0"/>
          </a:p>
          <a:p>
            <a:pPr marL="3429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sz="18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Vision of continuing education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something that values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sz="1800" b="1" dirty="0" smtClean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Managing </a:t>
            </a:r>
            <a:r>
              <a:rPr lang="it-IT" sz="18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complexities and uncertainty,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COVID-19. </a:t>
            </a:r>
            <a:endParaRPr sz="1800" dirty="0"/>
          </a:p>
          <a:p>
            <a:pPr marL="3429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sz="18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Digitalization of HR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more in general of the work. 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sz="18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Generational change in leadership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responsibility in dealing with  it and support</a:t>
            </a:r>
            <a:endParaRPr sz="1800" dirty="0"/>
          </a:p>
          <a:p>
            <a:pPr marL="3429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sz="18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Evaluation of performance,</a:t>
            </a:r>
            <a:r>
              <a:rPr lang="it-IT" sz="1800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the coherency of performance with goals.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62632" y="140040"/>
            <a:ext cx="10693584" cy="64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it-IT" sz="3200" dirty="0"/>
              <a:t>I</a:t>
            </a:r>
            <a:r>
              <a:rPr lang="it-IT" sz="3100" dirty="0"/>
              <a:t>ssues in Career Counselling- </a:t>
            </a:r>
            <a:r>
              <a:rPr lang="it-IT" sz="3100" dirty="0">
                <a:solidFill>
                  <a:srgbClr val="DC5E00"/>
                </a:solidFill>
              </a:rPr>
              <a:t>suggestions from Italian HR</a:t>
            </a:r>
            <a:endParaRPr sz="4700" dirty="0"/>
          </a:p>
        </p:txBody>
      </p:sp>
      <p:sp>
        <p:nvSpPr>
          <p:cNvPr id="141" name="Google Shape;141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body" idx="1"/>
          </p:nvPr>
        </p:nvSpPr>
        <p:spPr>
          <a:xfrm>
            <a:off x="564631" y="840422"/>
            <a:ext cx="10560570" cy="44133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dirty="0"/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sz="1600" b="1" i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*Develop knowledge and practice on career plans</a:t>
            </a:r>
            <a:r>
              <a:rPr lang="it-IT" sz="16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it-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setting progression path and realistic goals that make clear the investment  of  the  company on the employee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sz="16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Develop knowledge</a:t>
            </a:r>
            <a:r>
              <a:rPr lang="it-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 how to map  skills in the company, a vision of the talents and the career paths  with ad hoc training </a:t>
            </a:r>
            <a:endParaRPr sz="16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sz="16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Focus on practice, on coaching </a:t>
            </a:r>
            <a:r>
              <a:rPr lang="it-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specific training courses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sz="16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Provide activities aimed at analyzing possible scenarios </a:t>
            </a:r>
            <a:r>
              <a:rPr lang="it-IT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proactive </a:t>
            </a:r>
            <a:endParaRPr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sz="16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Adapt training to the new technologies </a:t>
            </a:r>
            <a:r>
              <a:rPr lang="it-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(apps, gamification).</a:t>
            </a:r>
            <a:endParaRPr sz="16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sz="16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*Networking for support and opportunities </a:t>
            </a:r>
            <a:r>
              <a:rPr lang="it-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HR to know other professionals and share Best Practices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5E00"/>
              </a:buClr>
              <a:buSzPts val="2400"/>
              <a:buFont typeface="Times New Roman"/>
              <a:buChar char="►"/>
            </a:pPr>
            <a:r>
              <a:rPr lang="it-IT" sz="1600" b="1" dirty="0">
                <a:solidFill>
                  <a:srgbClr val="DC5E00"/>
                </a:solidFill>
                <a:latin typeface="Calibri"/>
                <a:ea typeface="Calibri"/>
                <a:cs typeface="Calibri"/>
                <a:sym typeface="Calibri"/>
              </a:rPr>
              <a:t>Invest in the pre-work phase</a:t>
            </a:r>
            <a:r>
              <a:rPr lang="it-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(schools and university) 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body" idx="1"/>
          </p:nvPr>
        </p:nvSpPr>
        <p:spPr>
          <a:xfrm>
            <a:off x="287676" y="2042489"/>
            <a:ext cx="5496675" cy="320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it-IT" sz="1800" b="1" i="1" dirty="0">
                <a:solidFill>
                  <a:schemeClr val="dk1"/>
                </a:solidFill>
              </a:rPr>
              <a:t>Differences  in perspectives and expectations  emerge   from CGC and HR</a:t>
            </a:r>
            <a:endParaRPr sz="1800"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 sz="1800" b="1" i="1" dirty="0">
                <a:solidFill>
                  <a:schemeClr val="dk1"/>
                </a:solidFill>
              </a:rPr>
              <a:t>  </a:t>
            </a:r>
            <a:endParaRPr sz="1800" b="1"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it-IT" sz="1800" b="1" i="1" dirty="0">
                <a:solidFill>
                  <a:schemeClr val="dk1"/>
                </a:solidFill>
              </a:rPr>
              <a:t>Drive our attention  to specifically  strengthen  in  each group attitudes, knowledge and perspectives that  currently  might be in the background   </a:t>
            </a:r>
            <a:endParaRPr sz="1800" b="1" i="1" dirty="0">
              <a:solidFill>
                <a:schemeClr val="dk1"/>
              </a:solidFill>
            </a:endParaRPr>
          </a:p>
        </p:txBody>
      </p:sp>
      <p:sp>
        <p:nvSpPr>
          <p:cNvPr id="148" name="Google Shape;148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connect-erasmus.eu</a:t>
            </a:r>
            <a:endParaRPr/>
          </a:p>
        </p:txBody>
      </p:sp>
      <p:graphicFrame>
        <p:nvGraphicFramePr>
          <p:cNvPr id="149" name="Google Shape;149;p9"/>
          <p:cNvGraphicFramePr/>
          <p:nvPr/>
        </p:nvGraphicFramePr>
        <p:xfrm>
          <a:off x="5974481" y="1526280"/>
          <a:ext cx="6050280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540059" y="61603"/>
            <a:ext cx="10693584" cy="1464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</a:pPr>
            <a:r>
              <a:rPr lang="it-IT" sz="2800"/>
              <a:t>Ratings of Benefits from Cooperation </a:t>
            </a:r>
            <a:br>
              <a:rPr lang="it-IT" sz="2800"/>
            </a:br>
            <a:r>
              <a:rPr lang="it-IT" sz="2800"/>
              <a:t/>
            </a:r>
            <a:br>
              <a:rPr lang="it-IT" sz="2800"/>
            </a:br>
            <a:r>
              <a:rPr lang="it-IT" sz="2800" i="1">
                <a:solidFill>
                  <a:schemeClr val="accent1"/>
                </a:solidFill>
              </a:rPr>
              <a:t>A final comment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664</Words>
  <Application>Microsoft Office PowerPoint</Application>
  <PresentationFormat>Widescreen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Open Sans ExtraBold</vt:lpstr>
      <vt:lpstr>Arial</vt:lpstr>
      <vt:lpstr>Open Sans</vt:lpstr>
      <vt:lpstr>Times New Roman</vt:lpstr>
      <vt:lpstr>Open Sans Light</vt:lpstr>
      <vt:lpstr>„Office“ tema</vt:lpstr>
      <vt:lpstr>Conclusions and Impact  from IO2 Data Collection Notes and suggestions from Italian participants</vt:lpstr>
      <vt:lpstr>The Italian participants</vt:lpstr>
      <vt:lpstr>Country Comparison of Career Services to Different Target Groups</vt:lpstr>
      <vt:lpstr>Issues in Career Counselling</vt:lpstr>
      <vt:lpstr>Issues in Career Counselling- Themes according to Italian  CGC </vt:lpstr>
      <vt:lpstr>Issues in Career Counselling- suggestions from  Italian CGC</vt:lpstr>
      <vt:lpstr>Issues in Career Counselling- Themes according to  Italian HR </vt:lpstr>
      <vt:lpstr>Issues in Career Counselling- suggestions from Italian HR</vt:lpstr>
      <vt:lpstr>Ratings of Benefits from Cooperation   A final comment  </vt:lpstr>
      <vt:lpstr>Thanks a lot for your attention.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Conclusions and Impact  from IO2 Data Collection Notes and suggestions from Italian participants</dc:title>
  <dc:creator>Laura</dc:creator>
  <cp:lastModifiedBy>Praktikantas</cp:lastModifiedBy>
  <cp:revision>3</cp:revision>
  <dcterms:created xsi:type="dcterms:W3CDTF">2020-01-27T22:45:30Z</dcterms:created>
  <dcterms:modified xsi:type="dcterms:W3CDTF">2022-08-19T06:56:38Z</dcterms:modified>
</cp:coreProperties>
</file>