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1" r:id="rId4"/>
    <p:sldId id="267" r:id="rId5"/>
    <p:sldId id="260" r:id="rId6"/>
    <p:sldId id="268" r:id="rId7"/>
    <p:sldId id="259" r:id="rId8"/>
    <p:sldId id="269" r:id="rId9"/>
    <p:sldId id="270" r:id="rId10"/>
    <p:sldId id="271" r:id="rId11"/>
    <p:sldId id="272" r:id="rId12"/>
    <p:sldId id="274" r:id="rId13"/>
    <p:sldId id="275" r:id="rId14"/>
    <p:sldId id="276" r:id="rId15"/>
    <p:sldId id="277" r:id="rId16"/>
    <p:sldId id="281" r:id="rId17"/>
    <p:sldId id="278" r:id="rId18"/>
    <p:sldId id="279" r:id="rId19"/>
    <p:sldId id="280" r:id="rId20"/>
    <p:sldId id="263" r:id="rId21"/>
    <p:sldId id="282" r:id="rId22"/>
    <p:sldId id="258" r:id="rId23"/>
    <p:sldId id="283" r:id="rId24"/>
    <p:sldId id="266" r:id="rId25"/>
    <p:sldId id="265" r:id="rId2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showGuides="1">
      <p:cViewPr varScale="1">
        <p:scale>
          <a:sx n="82" d="100"/>
          <a:sy n="82" d="100"/>
        </p:scale>
        <p:origin x="5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598B8-A12D-4AD0-9F41-01838A2A47C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F28C84F8-B8F5-40B0-AB29-92AE79C968E7}">
      <dgm:prSet phldrT="[Text]" custT="1"/>
      <dgm:spPr/>
      <dgm:t>
        <a:bodyPr/>
        <a:lstStyle/>
        <a:p>
          <a:r>
            <a:rPr lang="en-US" sz="1200" dirty="0"/>
            <a:t>Clearly define change</a:t>
          </a:r>
          <a:endParaRPr lang="en-GB" sz="1200" dirty="0"/>
        </a:p>
      </dgm:t>
    </dgm:pt>
    <dgm:pt modelId="{FEB94E22-939B-46EE-90CB-265D62EBC41E}" type="parTrans" cxnId="{40DEE0A2-E809-4E25-9098-F4E442938E0C}">
      <dgm:prSet/>
      <dgm:spPr/>
      <dgm:t>
        <a:bodyPr/>
        <a:lstStyle/>
        <a:p>
          <a:endParaRPr lang="en-GB" sz="3600"/>
        </a:p>
      </dgm:t>
    </dgm:pt>
    <dgm:pt modelId="{6FC9AFF0-A2A9-472C-80EA-F9909B4F673D}" type="sibTrans" cxnId="{40DEE0A2-E809-4E25-9098-F4E442938E0C}">
      <dgm:prSet/>
      <dgm:spPr/>
      <dgm:t>
        <a:bodyPr/>
        <a:lstStyle/>
        <a:p>
          <a:endParaRPr lang="en-GB" sz="3600"/>
        </a:p>
      </dgm:t>
    </dgm:pt>
    <dgm:pt modelId="{166F9498-2BBC-44F4-A8A0-901CA112A5B7}">
      <dgm:prSet phldrT="[Text]" custT="1"/>
      <dgm:spPr/>
      <dgm:t>
        <a:bodyPr/>
        <a:lstStyle/>
        <a:p>
          <a:r>
            <a:rPr lang="en-US" sz="1200" dirty="0"/>
            <a:t>Inclusive decision-making</a:t>
          </a:r>
          <a:endParaRPr lang="en-GB" sz="1200" dirty="0"/>
        </a:p>
      </dgm:t>
    </dgm:pt>
    <dgm:pt modelId="{015BCA60-0C10-440B-876E-E977D3859474}" type="parTrans" cxnId="{95D1ACE2-A644-4F7D-9CFB-13EFCF6FA5E7}">
      <dgm:prSet/>
      <dgm:spPr/>
      <dgm:t>
        <a:bodyPr/>
        <a:lstStyle/>
        <a:p>
          <a:endParaRPr lang="en-GB" sz="3600"/>
        </a:p>
      </dgm:t>
    </dgm:pt>
    <dgm:pt modelId="{C5715CDA-5847-4460-846A-26A38EB595B3}" type="sibTrans" cxnId="{95D1ACE2-A644-4F7D-9CFB-13EFCF6FA5E7}">
      <dgm:prSet/>
      <dgm:spPr/>
      <dgm:t>
        <a:bodyPr/>
        <a:lstStyle/>
        <a:p>
          <a:endParaRPr lang="en-GB" sz="3600"/>
        </a:p>
      </dgm:t>
    </dgm:pt>
    <dgm:pt modelId="{34D6C939-BA6A-4C7F-9DD1-F52676414CE1}">
      <dgm:prSet phldrT="[Text]" custT="1"/>
      <dgm:spPr/>
      <dgm:t>
        <a:bodyPr/>
        <a:lstStyle/>
        <a:p>
          <a:r>
            <a:rPr lang="en-US" sz="1200" dirty="0"/>
            <a:t>Receptive to feedback</a:t>
          </a:r>
          <a:endParaRPr lang="en-GB" sz="1200" dirty="0"/>
        </a:p>
      </dgm:t>
    </dgm:pt>
    <dgm:pt modelId="{50B68502-255B-480B-A816-650CB01829FC}" type="parTrans" cxnId="{8B6D5074-DA88-4836-98E9-887D882E57E4}">
      <dgm:prSet/>
      <dgm:spPr/>
      <dgm:t>
        <a:bodyPr/>
        <a:lstStyle/>
        <a:p>
          <a:endParaRPr lang="en-GB" sz="3600"/>
        </a:p>
      </dgm:t>
    </dgm:pt>
    <dgm:pt modelId="{0B66A2AD-B87E-4896-B8FB-75548FB08B83}" type="sibTrans" cxnId="{8B6D5074-DA88-4836-98E9-887D882E57E4}">
      <dgm:prSet/>
      <dgm:spPr/>
      <dgm:t>
        <a:bodyPr/>
        <a:lstStyle/>
        <a:p>
          <a:endParaRPr lang="en-GB" sz="3600"/>
        </a:p>
      </dgm:t>
    </dgm:pt>
    <dgm:pt modelId="{C16986BC-33FA-4705-B71C-E98CE0A1ABA7}">
      <dgm:prSet phldrT="[Text]" custT="1"/>
      <dgm:spPr/>
      <dgm:t>
        <a:bodyPr/>
        <a:lstStyle/>
        <a:p>
          <a:r>
            <a:rPr lang="en-US" sz="1200" dirty="0"/>
            <a:t>Remove bottlenecks</a:t>
          </a:r>
          <a:endParaRPr lang="en-GB" sz="1200" dirty="0"/>
        </a:p>
      </dgm:t>
    </dgm:pt>
    <dgm:pt modelId="{9FCA0629-AEF8-4B38-88F9-7E943B114B9C}" type="parTrans" cxnId="{500D89A6-6711-4465-80D4-401F353B72DF}">
      <dgm:prSet/>
      <dgm:spPr/>
      <dgm:t>
        <a:bodyPr/>
        <a:lstStyle/>
        <a:p>
          <a:endParaRPr lang="en-GB" sz="3600"/>
        </a:p>
      </dgm:t>
    </dgm:pt>
    <dgm:pt modelId="{B5F0C426-F577-4682-9ED2-58CED1E03157}" type="sibTrans" cxnId="{500D89A6-6711-4465-80D4-401F353B72DF}">
      <dgm:prSet/>
      <dgm:spPr/>
      <dgm:t>
        <a:bodyPr/>
        <a:lstStyle/>
        <a:p>
          <a:endParaRPr lang="en-GB" sz="3600"/>
        </a:p>
      </dgm:t>
    </dgm:pt>
    <dgm:pt modelId="{60B92FA6-5C1B-4831-911B-CB87CEC0B696}">
      <dgm:prSet phldrT="[Text]" custT="1"/>
      <dgm:spPr/>
      <dgm:t>
        <a:bodyPr/>
        <a:lstStyle/>
        <a:p>
          <a:r>
            <a:rPr lang="en-US" sz="1200" dirty="0"/>
            <a:t>Stay consistent</a:t>
          </a:r>
          <a:endParaRPr lang="en-GB" sz="1200" dirty="0"/>
        </a:p>
      </dgm:t>
    </dgm:pt>
    <dgm:pt modelId="{02E885F6-105F-423B-B378-5B42FADED860}" type="parTrans" cxnId="{AED4EE5E-EECF-451C-A3D8-9C3ADBC122C9}">
      <dgm:prSet/>
      <dgm:spPr/>
      <dgm:t>
        <a:bodyPr/>
        <a:lstStyle/>
        <a:p>
          <a:endParaRPr lang="en-GB" sz="3600"/>
        </a:p>
      </dgm:t>
    </dgm:pt>
    <dgm:pt modelId="{A839FD4C-4F8F-4C38-A936-438C6E7E6F3F}" type="sibTrans" cxnId="{AED4EE5E-EECF-451C-A3D8-9C3ADBC122C9}">
      <dgm:prSet/>
      <dgm:spPr/>
      <dgm:t>
        <a:bodyPr/>
        <a:lstStyle/>
        <a:p>
          <a:endParaRPr lang="en-GB" sz="3600"/>
        </a:p>
      </dgm:t>
    </dgm:pt>
    <dgm:pt modelId="{A12DC0EA-504B-4BBA-A7AA-0A78DF4213BC}">
      <dgm:prSet custT="1"/>
      <dgm:spPr/>
      <dgm:t>
        <a:bodyPr/>
        <a:lstStyle/>
        <a:p>
          <a:r>
            <a:rPr lang="en-US" sz="1200" dirty="0"/>
            <a:t>Stakeholder analysis</a:t>
          </a:r>
          <a:endParaRPr lang="en-GB" sz="1200" dirty="0"/>
        </a:p>
      </dgm:t>
    </dgm:pt>
    <dgm:pt modelId="{FBE18EDF-68B9-474D-9A04-A990D1178E1A}" type="parTrans" cxnId="{1094FED0-ABD8-4974-93D4-AC3992F50D97}">
      <dgm:prSet/>
      <dgm:spPr/>
      <dgm:t>
        <a:bodyPr/>
        <a:lstStyle/>
        <a:p>
          <a:endParaRPr lang="en-GB" sz="3600"/>
        </a:p>
      </dgm:t>
    </dgm:pt>
    <dgm:pt modelId="{AA9CBC66-3E35-4F17-A9F4-77CBCC1A267D}" type="sibTrans" cxnId="{1094FED0-ABD8-4974-93D4-AC3992F50D97}">
      <dgm:prSet/>
      <dgm:spPr/>
      <dgm:t>
        <a:bodyPr/>
        <a:lstStyle/>
        <a:p>
          <a:endParaRPr lang="en-GB" sz="3600"/>
        </a:p>
      </dgm:t>
    </dgm:pt>
    <dgm:pt modelId="{02759488-C0CE-4603-ADD5-F92AB0CE2FE3}">
      <dgm:prSet custT="1"/>
      <dgm:spPr/>
      <dgm:t>
        <a:bodyPr/>
        <a:lstStyle/>
        <a:p>
          <a:r>
            <a:rPr lang="en-US" sz="1200" dirty="0"/>
            <a:t>Create a timeline</a:t>
          </a:r>
          <a:endParaRPr lang="en-GB" sz="1200" dirty="0"/>
        </a:p>
      </dgm:t>
    </dgm:pt>
    <dgm:pt modelId="{CE74263D-A9B8-4F06-BFBB-3B78CA9E6C83}" type="parTrans" cxnId="{0B944875-83D6-473A-9306-D4283403E595}">
      <dgm:prSet/>
      <dgm:spPr/>
      <dgm:t>
        <a:bodyPr/>
        <a:lstStyle/>
        <a:p>
          <a:endParaRPr lang="en-GB" sz="3600"/>
        </a:p>
      </dgm:t>
    </dgm:pt>
    <dgm:pt modelId="{72012A1B-80E2-4D45-AC73-C01E01D89787}" type="sibTrans" cxnId="{0B944875-83D6-473A-9306-D4283403E595}">
      <dgm:prSet/>
      <dgm:spPr/>
      <dgm:t>
        <a:bodyPr/>
        <a:lstStyle/>
        <a:p>
          <a:endParaRPr lang="en-GB" sz="3600"/>
        </a:p>
      </dgm:t>
    </dgm:pt>
    <dgm:pt modelId="{DE6670E7-8516-4C15-BE49-D9A21F663E82}" type="pres">
      <dgm:prSet presAssocID="{0F5598B8-A12D-4AD0-9F41-01838A2A47CE}" presName="cycle" presStyleCnt="0">
        <dgm:presLayoutVars>
          <dgm:dir/>
          <dgm:resizeHandles val="exact"/>
        </dgm:presLayoutVars>
      </dgm:prSet>
      <dgm:spPr/>
    </dgm:pt>
    <dgm:pt modelId="{9CA5888A-10CC-42FA-8206-CE4D9AC95F00}" type="pres">
      <dgm:prSet presAssocID="{F28C84F8-B8F5-40B0-AB29-92AE79C968E7}" presName="node" presStyleLbl="node1" presStyleIdx="0" presStyleCnt="7">
        <dgm:presLayoutVars>
          <dgm:bulletEnabled val="1"/>
        </dgm:presLayoutVars>
      </dgm:prSet>
      <dgm:spPr/>
    </dgm:pt>
    <dgm:pt modelId="{EAA52986-34B7-45E1-8E91-ACC0BE19DA7E}" type="pres">
      <dgm:prSet presAssocID="{F28C84F8-B8F5-40B0-AB29-92AE79C968E7}" presName="spNode" presStyleCnt="0"/>
      <dgm:spPr/>
    </dgm:pt>
    <dgm:pt modelId="{37C1374A-2E23-420E-81EA-62CA8942FFFD}" type="pres">
      <dgm:prSet presAssocID="{6FC9AFF0-A2A9-472C-80EA-F9909B4F673D}" presName="sibTrans" presStyleLbl="sibTrans1D1" presStyleIdx="0" presStyleCnt="7"/>
      <dgm:spPr/>
    </dgm:pt>
    <dgm:pt modelId="{1A02C99C-DB66-485D-8F9B-891CCD04BDCC}" type="pres">
      <dgm:prSet presAssocID="{A12DC0EA-504B-4BBA-A7AA-0A78DF4213BC}" presName="node" presStyleLbl="node1" presStyleIdx="1" presStyleCnt="7">
        <dgm:presLayoutVars>
          <dgm:bulletEnabled val="1"/>
        </dgm:presLayoutVars>
      </dgm:prSet>
      <dgm:spPr/>
    </dgm:pt>
    <dgm:pt modelId="{3901E2F3-0887-4469-B640-54513C271664}" type="pres">
      <dgm:prSet presAssocID="{A12DC0EA-504B-4BBA-A7AA-0A78DF4213BC}" presName="spNode" presStyleCnt="0"/>
      <dgm:spPr/>
    </dgm:pt>
    <dgm:pt modelId="{B5EC1750-ED83-4F5E-8A86-6C34D49B635C}" type="pres">
      <dgm:prSet presAssocID="{AA9CBC66-3E35-4F17-A9F4-77CBCC1A267D}" presName="sibTrans" presStyleLbl="sibTrans1D1" presStyleIdx="1" presStyleCnt="7"/>
      <dgm:spPr/>
    </dgm:pt>
    <dgm:pt modelId="{31085EAA-C2C3-4741-BA07-ABC0B44E7677}" type="pres">
      <dgm:prSet presAssocID="{02759488-C0CE-4603-ADD5-F92AB0CE2FE3}" presName="node" presStyleLbl="node1" presStyleIdx="2" presStyleCnt="7">
        <dgm:presLayoutVars>
          <dgm:bulletEnabled val="1"/>
        </dgm:presLayoutVars>
      </dgm:prSet>
      <dgm:spPr/>
    </dgm:pt>
    <dgm:pt modelId="{D7BA287B-97C5-4669-8AD3-B7765C36BAB0}" type="pres">
      <dgm:prSet presAssocID="{02759488-C0CE-4603-ADD5-F92AB0CE2FE3}" presName="spNode" presStyleCnt="0"/>
      <dgm:spPr/>
    </dgm:pt>
    <dgm:pt modelId="{826AAEB6-9E2B-4CA9-B228-D4CC93923F76}" type="pres">
      <dgm:prSet presAssocID="{72012A1B-80E2-4D45-AC73-C01E01D89787}" presName="sibTrans" presStyleLbl="sibTrans1D1" presStyleIdx="2" presStyleCnt="7"/>
      <dgm:spPr/>
    </dgm:pt>
    <dgm:pt modelId="{74B5A489-5ACE-4AC9-8A42-3BC221C68A7E}" type="pres">
      <dgm:prSet presAssocID="{166F9498-2BBC-44F4-A8A0-901CA112A5B7}" presName="node" presStyleLbl="node1" presStyleIdx="3" presStyleCnt="7">
        <dgm:presLayoutVars>
          <dgm:bulletEnabled val="1"/>
        </dgm:presLayoutVars>
      </dgm:prSet>
      <dgm:spPr/>
    </dgm:pt>
    <dgm:pt modelId="{D5375795-0908-447B-8AA8-720F20BCC24C}" type="pres">
      <dgm:prSet presAssocID="{166F9498-2BBC-44F4-A8A0-901CA112A5B7}" presName="spNode" presStyleCnt="0"/>
      <dgm:spPr/>
    </dgm:pt>
    <dgm:pt modelId="{D74EE2DC-D363-4160-9CA3-B249D58683E6}" type="pres">
      <dgm:prSet presAssocID="{C5715CDA-5847-4460-846A-26A38EB595B3}" presName="sibTrans" presStyleLbl="sibTrans1D1" presStyleIdx="3" presStyleCnt="7"/>
      <dgm:spPr/>
    </dgm:pt>
    <dgm:pt modelId="{E0738C35-FD29-47D8-A625-930F5A721CE9}" type="pres">
      <dgm:prSet presAssocID="{34D6C939-BA6A-4C7F-9DD1-F52676414CE1}" presName="node" presStyleLbl="node1" presStyleIdx="4" presStyleCnt="7">
        <dgm:presLayoutVars>
          <dgm:bulletEnabled val="1"/>
        </dgm:presLayoutVars>
      </dgm:prSet>
      <dgm:spPr/>
    </dgm:pt>
    <dgm:pt modelId="{6B3BF8F8-C260-47C1-AE63-ACCA02BCE3DA}" type="pres">
      <dgm:prSet presAssocID="{34D6C939-BA6A-4C7F-9DD1-F52676414CE1}" presName="spNode" presStyleCnt="0"/>
      <dgm:spPr/>
    </dgm:pt>
    <dgm:pt modelId="{44953CF5-DADD-4F6F-927B-108B72CA6153}" type="pres">
      <dgm:prSet presAssocID="{0B66A2AD-B87E-4896-B8FB-75548FB08B83}" presName="sibTrans" presStyleLbl="sibTrans1D1" presStyleIdx="4" presStyleCnt="7"/>
      <dgm:spPr/>
    </dgm:pt>
    <dgm:pt modelId="{8672E7C2-A03F-4B5D-BC70-1E71BDD435E6}" type="pres">
      <dgm:prSet presAssocID="{C16986BC-33FA-4705-B71C-E98CE0A1ABA7}" presName="node" presStyleLbl="node1" presStyleIdx="5" presStyleCnt="7" custScaleX="133125">
        <dgm:presLayoutVars>
          <dgm:bulletEnabled val="1"/>
        </dgm:presLayoutVars>
      </dgm:prSet>
      <dgm:spPr/>
    </dgm:pt>
    <dgm:pt modelId="{71090D6F-E79B-4736-8822-C72AA817AB35}" type="pres">
      <dgm:prSet presAssocID="{C16986BC-33FA-4705-B71C-E98CE0A1ABA7}" presName="spNode" presStyleCnt="0"/>
      <dgm:spPr/>
    </dgm:pt>
    <dgm:pt modelId="{F57597E4-AB4F-4232-8105-6044A6CD409D}" type="pres">
      <dgm:prSet presAssocID="{B5F0C426-F577-4682-9ED2-58CED1E03157}" presName="sibTrans" presStyleLbl="sibTrans1D1" presStyleIdx="5" presStyleCnt="7"/>
      <dgm:spPr/>
    </dgm:pt>
    <dgm:pt modelId="{41F3E495-4DA6-4930-ADD7-429B9C79A2CC}" type="pres">
      <dgm:prSet presAssocID="{60B92FA6-5C1B-4831-911B-CB87CEC0B696}" presName="node" presStyleLbl="node1" presStyleIdx="6" presStyleCnt="7">
        <dgm:presLayoutVars>
          <dgm:bulletEnabled val="1"/>
        </dgm:presLayoutVars>
      </dgm:prSet>
      <dgm:spPr/>
    </dgm:pt>
    <dgm:pt modelId="{4C059E25-E508-4E2B-B866-1A4C6425A4E9}" type="pres">
      <dgm:prSet presAssocID="{60B92FA6-5C1B-4831-911B-CB87CEC0B696}" presName="spNode" presStyleCnt="0"/>
      <dgm:spPr/>
    </dgm:pt>
    <dgm:pt modelId="{2E8E9EDF-80BF-43BE-AFC2-014F7902785D}" type="pres">
      <dgm:prSet presAssocID="{A839FD4C-4F8F-4C38-A936-438C6E7E6F3F}" presName="sibTrans" presStyleLbl="sibTrans1D1" presStyleIdx="6" presStyleCnt="7"/>
      <dgm:spPr/>
    </dgm:pt>
  </dgm:ptLst>
  <dgm:cxnLst>
    <dgm:cxn modelId="{9488AB19-E79C-4F57-9514-1AF7837152A5}" type="presOf" srcId="{AA9CBC66-3E35-4F17-A9F4-77CBCC1A267D}" destId="{B5EC1750-ED83-4F5E-8A86-6C34D49B635C}" srcOrd="0" destOrd="0" presId="urn:microsoft.com/office/officeart/2005/8/layout/cycle5"/>
    <dgm:cxn modelId="{030FF834-0AF8-4052-8172-A4BB493594F8}" type="presOf" srcId="{6FC9AFF0-A2A9-472C-80EA-F9909B4F673D}" destId="{37C1374A-2E23-420E-81EA-62CA8942FFFD}" srcOrd="0" destOrd="0" presId="urn:microsoft.com/office/officeart/2005/8/layout/cycle5"/>
    <dgm:cxn modelId="{E63BD335-53BE-4424-AF8B-8CFBEE614B71}" type="presOf" srcId="{166F9498-2BBC-44F4-A8A0-901CA112A5B7}" destId="{74B5A489-5ACE-4AC9-8A42-3BC221C68A7E}" srcOrd="0" destOrd="0" presId="urn:microsoft.com/office/officeart/2005/8/layout/cycle5"/>
    <dgm:cxn modelId="{AED4EE5E-EECF-451C-A3D8-9C3ADBC122C9}" srcId="{0F5598B8-A12D-4AD0-9F41-01838A2A47CE}" destId="{60B92FA6-5C1B-4831-911B-CB87CEC0B696}" srcOrd="6" destOrd="0" parTransId="{02E885F6-105F-423B-B378-5B42FADED860}" sibTransId="{A839FD4C-4F8F-4C38-A936-438C6E7E6F3F}"/>
    <dgm:cxn modelId="{8122B64B-747B-4101-86A8-8CE67147D06A}" type="presOf" srcId="{A839FD4C-4F8F-4C38-A936-438C6E7E6F3F}" destId="{2E8E9EDF-80BF-43BE-AFC2-014F7902785D}" srcOrd="0" destOrd="0" presId="urn:microsoft.com/office/officeart/2005/8/layout/cycle5"/>
    <dgm:cxn modelId="{CC21B14E-A5E9-48BB-9E82-7524F2FBF9FF}" type="presOf" srcId="{A12DC0EA-504B-4BBA-A7AA-0A78DF4213BC}" destId="{1A02C99C-DB66-485D-8F9B-891CCD04BDCC}" srcOrd="0" destOrd="0" presId="urn:microsoft.com/office/officeart/2005/8/layout/cycle5"/>
    <dgm:cxn modelId="{144F9E50-B014-40DB-AF57-C50A199703E9}" type="presOf" srcId="{0B66A2AD-B87E-4896-B8FB-75548FB08B83}" destId="{44953CF5-DADD-4F6F-927B-108B72CA6153}" srcOrd="0" destOrd="0" presId="urn:microsoft.com/office/officeart/2005/8/layout/cycle5"/>
    <dgm:cxn modelId="{8B6D5074-DA88-4836-98E9-887D882E57E4}" srcId="{0F5598B8-A12D-4AD0-9F41-01838A2A47CE}" destId="{34D6C939-BA6A-4C7F-9DD1-F52676414CE1}" srcOrd="4" destOrd="0" parTransId="{50B68502-255B-480B-A816-650CB01829FC}" sibTransId="{0B66A2AD-B87E-4896-B8FB-75548FB08B83}"/>
    <dgm:cxn modelId="{0B944875-83D6-473A-9306-D4283403E595}" srcId="{0F5598B8-A12D-4AD0-9F41-01838A2A47CE}" destId="{02759488-C0CE-4603-ADD5-F92AB0CE2FE3}" srcOrd="2" destOrd="0" parTransId="{CE74263D-A9B8-4F06-BFBB-3B78CA9E6C83}" sibTransId="{72012A1B-80E2-4D45-AC73-C01E01D89787}"/>
    <dgm:cxn modelId="{24BCCF55-6122-4A8E-9233-5CAA823FFF7F}" type="presOf" srcId="{C16986BC-33FA-4705-B71C-E98CE0A1ABA7}" destId="{8672E7C2-A03F-4B5D-BC70-1E71BDD435E6}" srcOrd="0" destOrd="0" presId="urn:microsoft.com/office/officeart/2005/8/layout/cycle5"/>
    <dgm:cxn modelId="{62259C59-53B2-4A42-BE74-D7D385599E7F}" type="presOf" srcId="{C5715CDA-5847-4460-846A-26A38EB595B3}" destId="{D74EE2DC-D363-4160-9CA3-B249D58683E6}" srcOrd="0" destOrd="0" presId="urn:microsoft.com/office/officeart/2005/8/layout/cycle5"/>
    <dgm:cxn modelId="{B9A26B93-1824-42CC-966A-5D723EE56B0D}" type="presOf" srcId="{02759488-C0CE-4603-ADD5-F92AB0CE2FE3}" destId="{31085EAA-C2C3-4741-BA07-ABC0B44E7677}" srcOrd="0" destOrd="0" presId="urn:microsoft.com/office/officeart/2005/8/layout/cycle5"/>
    <dgm:cxn modelId="{40DEE0A2-E809-4E25-9098-F4E442938E0C}" srcId="{0F5598B8-A12D-4AD0-9F41-01838A2A47CE}" destId="{F28C84F8-B8F5-40B0-AB29-92AE79C968E7}" srcOrd="0" destOrd="0" parTransId="{FEB94E22-939B-46EE-90CB-265D62EBC41E}" sibTransId="{6FC9AFF0-A2A9-472C-80EA-F9909B4F673D}"/>
    <dgm:cxn modelId="{500D89A6-6711-4465-80D4-401F353B72DF}" srcId="{0F5598B8-A12D-4AD0-9F41-01838A2A47CE}" destId="{C16986BC-33FA-4705-B71C-E98CE0A1ABA7}" srcOrd="5" destOrd="0" parTransId="{9FCA0629-AEF8-4B38-88F9-7E943B114B9C}" sibTransId="{B5F0C426-F577-4682-9ED2-58CED1E03157}"/>
    <dgm:cxn modelId="{E75499A8-7C8C-4156-A4F1-1A693D207321}" type="presOf" srcId="{72012A1B-80E2-4D45-AC73-C01E01D89787}" destId="{826AAEB6-9E2B-4CA9-B228-D4CC93923F76}" srcOrd="0" destOrd="0" presId="urn:microsoft.com/office/officeart/2005/8/layout/cycle5"/>
    <dgm:cxn modelId="{2EFBEBB2-5630-4B03-838F-4F814CB46205}" type="presOf" srcId="{60B92FA6-5C1B-4831-911B-CB87CEC0B696}" destId="{41F3E495-4DA6-4930-ADD7-429B9C79A2CC}" srcOrd="0" destOrd="0" presId="urn:microsoft.com/office/officeart/2005/8/layout/cycle5"/>
    <dgm:cxn modelId="{1094FED0-ABD8-4974-93D4-AC3992F50D97}" srcId="{0F5598B8-A12D-4AD0-9F41-01838A2A47CE}" destId="{A12DC0EA-504B-4BBA-A7AA-0A78DF4213BC}" srcOrd="1" destOrd="0" parTransId="{FBE18EDF-68B9-474D-9A04-A990D1178E1A}" sibTransId="{AA9CBC66-3E35-4F17-A9F4-77CBCC1A267D}"/>
    <dgm:cxn modelId="{95D1ACE2-A644-4F7D-9CFB-13EFCF6FA5E7}" srcId="{0F5598B8-A12D-4AD0-9F41-01838A2A47CE}" destId="{166F9498-2BBC-44F4-A8A0-901CA112A5B7}" srcOrd="3" destOrd="0" parTransId="{015BCA60-0C10-440B-876E-E977D3859474}" sibTransId="{C5715CDA-5847-4460-846A-26A38EB595B3}"/>
    <dgm:cxn modelId="{923F16EB-8F34-40C7-AADE-2E0BC7C66C59}" type="presOf" srcId="{0F5598B8-A12D-4AD0-9F41-01838A2A47CE}" destId="{DE6670E7-8516-4C15-BE49-D9A21F663E82}" srcOrd="0" destOrd="0" presId="urn:microsoft.com/office/officeart/2005/8/layout/cycle5"/>
    <dgm:cxn modelId="{1511FAEE-6FE8-4493-9A4A-C6C4CD50C4A4}" type="presOf" srcId="{34D6C939-BA6A-4C7F-9DD1-F52676414CE1}" destId="{E0738C35-FD29-47D8-A625-930F5A721CE9}" srcOrd="0" destOrd="0" presId="urn:microsoft.com/office/officeart/2005/8/layout/cycle5"/>
    <dgm:cxn modelId="{E468D9EF-2C8D-4466-8649-6CE03AE03C58}" type="presOf" srcId="{F28C84F8-B8F5-40B0-AB29-92AE79C968E7}" destId="{9CA5888A-10CC-42FA-8206-CE4D9AC95F00}" srcOrd="0" destOrd="0" presId="urn:microsoft.com/office/officeart/2005/8/layout/cycle5"/>
    <dgm:cxn modelId="{017268F8-EFD6-4D39-A453-49EF76D3C59F}" type="presOf" srcId="{B5F0C426-F577-4682-9ED2-58CED1E03157}" destId="{F57597E4-AB4F-4232-8105-6044A6CD409D}" srcOrd="0" destOrd="0" presId="urn:microsoft.com/office/officeart/2005/8/layout/cycle5"/>
    <dgm:cxn modelId="{68F0281D-43AD-4DE7-A712-A0F2CA25B769}" type="presParOf" srcId="{DE6670E7-8516-4C15-BE49-D9A21F663E82}" destId="{9CA5888A-10CC-42FA-8206-CE4D9AC95F00}" srcOrd="0" destOrd="0" presId="urn:microsoft.com/office/officeart/2005/8/layout/cycle5"/>
    <dgm:cxn modelId="{BCAFA886-1E90-46F3-93CB-837E34E1DF91}" type="presParOf" srcId="{DE6670E7-8516-4C15-BE49-D9A21F663E82}" destId="{EAA52986-34B7-45E1-8E91-ACC0BE19DA7E}" srcOrd="1" destOrd="0" presId="urn:microsoft.com/office/officeart/2005/8/layout/cycle5"/>
    <dgm:cxn modelId="{6C11554B-D692-4BEC-BD67-100691CC73B3}" type="presParOf" srcId="{DE6670E7-8516-4C15-BE49-D9A21F663E82}" destId="{37C1374A-2E23-420E-81EA-62CA8942FFFD}" srcOrd="2" destOrd="0" presId="urn:microsoft.com/office/officeart/2005/8/layout/cycle5"/>
    <dgm:cxn modelId="{C58E19CB-63A7-45B8-972E-DF38078D244C}" type="presParOf" srcId="{DE6670E7-8516-4C15-BE49-D9A21F663E82}" destId="{1A02C99C-DB66-485D-8F9B-891CCD04BDCC}" srcOrd="3" destOrd="0" presId="urn:microsoft.com/office/officeart/2005/8/layout/cycle5"/>
    <dgm:cxn modelId="{B7AD01D3-C9AC-40FD-88B5-8E84BF673174}" type="presParOf" srcId="{DE6670E7-8516-4C15-BE49-D9A21F663E82}" destId="{3901E2F3-0887-4469-B640-54513C271664}" srcOrd="4" destOrd="0" presId="urn:microsoft.com/office/officeart/2005/8/layout/cycle5"/>
    <dgm:cxn modelId="{C023A7D3-2F92-42E9-B7D9-23A554F6379E}" type="presParOf" srcId="{DE6670E7-8516-4C15-BE49-D9A21F663E82}" destId="{B5EC1750-ED83-4F5E-8A86-6C34D49B635C}" srcOrd="5" destOrd="0" presId="urn:microsoft.com/office/officeart/2005/8/layout/cycle5"/>
    <dgm:cxn modelId="{A7DE652A-8D07-42D7-A432-2C1B63780627}" type="presParOf" srcId="{DE6670E7-8516-4C15-BE49-D9A21F663E82}" destId="{31085EAA-C2C3-4741-BA07-ABC0B44E7677}" srcOrd="6" destOrd="0" presId="urn:microsoft.com/office/officeart/2005/8/layout/cycle5"/>
    <dgm:cxn modelId="{9836F294-F56D-4330-8A70-A0C3BD72C4FF}" type="presParOf" srcId="{DE6670E7-8516-4C15-BE49-D9A21F663E82}" destId="{D7BA287B-97C5-4669-8AD3-B7765C36BAB0}" srcOrd="7" destOrd="0" presId="urn:microsoft.com/office/officeart/2005/8/layout/cycle5"/>
    <dgm:cxn modelId="{B0C94ED0-A68E-42B9-9592-E1F7B5CC16D8}" type="presParOf" srcId="{DE6670E7-8516-4C15-BE49-D9A21F663E82}" destId="{826AAEB6-9E2B-4CA9-B228-D4CC93923F76}" srcOrd="8" destOrd="0" presId="urn:microsoft.com/office/officeart/2005/8/layout/cycle5"/>
    <dgm:cxn modelId="{22BF5DD0-05A1-49F6-BA03-4F7D37879C06}" type="presParOf" srcId="{DE6670E7-8516-4C15-BE49-D9A21F663E82}" destId="{74B5A489-5ACE-4AC9-8A42-3BC221C68A7E}" srcOrd="9" destOrd="0" presId="urn:microsoft.com/office/officeart/2005/8/layout/cycle5"/>
    <dgm:cxn modelId="{F8F54CEF-FF52-44F4-A05E-0A979226481E}" type="presParOf" srcId="{DE6670E7-8516-4C15-BE49-D9A21F663E82}" destId="{D5375795-0908-447B-8AA8-720F20BCC24C}" srcOrd="10" destOrd="0" presId="urn:microsoft.com/office/officeart/2005/8/layout/cycle5"/>
    <dgm:cxn modelId="{464FED6A-F504-47AE-B6B7-F5AC6F5BE242}" type="presParOf" srcId="{DE6670E7-8516-4C15-BE49-D9A21F663E82}" destId="{D74EE2DC-D363-4160-9CA3-B249D58683E6}" srcOrd="11" destOrd="0" presId="urn:microsoft.com/office/officeart/2005/8/layout/cycle5"/>
    <dgm:cxn modelId="{49A1DDA6-6030-45C6-8516-217AF6162C9E}" type="presParOf" srcId="{DE6670E7-8516-4C15-BE49-D9A21F663E82}" destId="{E0738C35-FD29-47D8-A625-930F5A721CE9}" srcOrd="12" destOrd="0" presId="urn:microsoft.com/office/officeart/2005/8/layout/cycle5"/>
    <dgm:cxn modelId="{CF53C812-B208-4A11-AD34-12E081F2E298}" type="presParOf" srcId="{DE6670E7-8516-4C15-BE49-D9A21F663E82}" destId="{6B3BF8F8-C260-47C1-AE63-ACCA02BCE3DA}" srcOrd="13" destOrd="0" presId="urn:microsoft.com/office/officeart/2005/8/layout/cycle5"/>
    <dgm:cxn modelId="{36F0E74D-0915-4762-B622-ABB14E0DCCB7}" type="presParOf" srcId="{DE6670E7-8516-4C15-BE49-D9A21F663E82}" destId="{44953CF5-DADD-4F6F-927B-108B72CA6153}" srcOrd="14" destOrd="0" presId="urn:microsoft.com/office/officeart/2005/8/layout/cycle5"/>
    <dgm:cxn modelId="{D6FC5AAC-D98B-43A2-AAC5-C9A252B2B6AC}" type="presParOf" srcId="{DE6670E7-8516-4C15-BE49-D9A21F663E82}" destId="{8672E7C2-A03F-4B5D-BC70-1E71BDD435E6}" srcOrd="15" destOrd="0" presId="urn:microsoft.com/office/officeart/2005/8/layout/cycle5"/>
    <dgm:cxn modelId="{3F5F9066-B51C-46AE-8C91-83CAA4393302}" type="presParOf" srcId="{DE6670E7-8516-4C15-BE49-D9A21F663E82}" destId="{71090D6F-E79B-4736-8822-C72AA817AB35}" srcOrd="16" destOrd="0" presId="urn:microsoft.com/office/officeart/2005/8/layout/cycle5"/>
    <dgm:cxn modelId="{27735179-18A5-4334-A905-849FC1D21963}" type="presParOf" srcId="{DE6670E7-8516-4C15-BE49-D9A21F663E82}" destId="{F57597E4-AB4F-4232-8105-6044A6CD409D}" srcOrd="17" destOrd="0" presId="urn:microsoft.com/office/officeart/2005/8/layout/cycle5"/>
    <dgm:cxn modelId="{B2CBA3C3-60D1-43F6-8F88-F936EFD6C413}" type="presParOf" srcId="{DE6670E7-8516-4C15-BE49-D9A21F663E82}" destId="{41F3E495-4DA6-4930-ADD7-429B9C79A2CC}" srcOrd="18" destOrd="0" presId="urn:microsoft.com/office/officeart/2005/8/layout/cycle5"/>
    <dgm:cxn modelId="{351C836B-185D-452D-8A39-6432B8B6722C}" type="presParOf" srcId="{DE6670E7-8516-4C15-BE49-D9A21F663E82}" destId="{4C059E25-E508-4E2B-B866-1A4C6425A4E9}" srcOrd="19" destOrd="0" presId="urn:microsoft.com/office/officeart/2005/8/layout/cycle5"/>
    <dgm:cxn modelId="{157A5C9B-A716-47AE-8C1A-9454B1FF03A3}" type="presParOf" srcId="{DE6670E7-8516-4C15-BE49-D9A21F663E82}" destId="{2E8E9EDF-80BF-43BE-AFC2-014F7902785D}"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5888A-10CC-42FA-8206-CE4D9AC95F00}">
      <dsp:nvSpPr>
        <dsp:cNvPr id="0" name=""/>
        <dsp:cNvSpPr/>
      </dsp:nvSpPr>
      <dsp:spPr>
        <a:xfrm>
          <a:off x="2684392" y="1175"/>
          <a:ext cx="885755"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Clearly define change</a:t>
          </a:r>
          <a:endParaRPr lang="en-GB" sz="1200" kern="1200" dirty="0"/>
        </a:p>
      </dsp:txBody>
      <dsp:txXfrm>
        <a:off x="2712497" y="29280"/>
        <a:ext cx="829545" cy="519531"/>
      </dsp:txXfrm>
    </dsp:sp>
    <dsp:sp modelId="{37C1374A-2E23-420E-81EA-62CA8942FFFD}">
      <dsp:nvSpPr>
        <dsp:cNvPr id="0" name=""/>
        <dsp:cNvSpPr/>
      </dsp:nvSpPr>
      <dsp:spPr>
        <a:xfrm>
          <a:off x="1482840" y="289045"/>
          <a:ext cx="3288858" cy="3288858"/>
        </a:xfrm>
        <a:custGeom>
          <a:avLst/>
          <a:gdLst/>
          <a:ahLst/>
          <a:cxnLst/>
          <a:rect l="0" t="0" r="0" b="0"/>
          <a:pathLst>
            <a:path>
              <a:moveTo>
                <a:pt x="2203510" y="97957"/>
              </a:moveTo>
              <a:arcTo wR="1644429" hR="1644429" stAng="17392556" swAng="7728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02C99C-DB66-485D-8F9B-891CCD04BDCC}">
      <dsp:nvSpPr>
        <dsp:cNvPr id="0" name=""/>
        <dsp:cNvSpPr/>
      </dsp:nvSpPr>
      <dsp:spPr>
        <a:xfrm>
          <a:off x="3970058" y="620319"/>
          <a:ext cx="885755"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Stakeholder analysis</a:t>
          </a:r>
          <a:endParaRPr lang="en-GB" sz="1200" kern="1200" dirty="0"/>
        </a:p>
      </dsp:txBody>
      <dsp:txXfrm>
        <a:off x="3998163" y="648424"/>
        <a:ext cx="829545" cy="519531"/>
      </dsp:txXfrm>
    </dsp:sp>
    <dsp:sp modelId="{B5EC1750-ED83-4F5E-8A86-6C34D49B635C}">
      <dsp:nvSpPr>
        <dsp:cNvPr id="0" name=""/>
        <dsp:cNvSpPr/>
      </dsp:nvSpPr>
      <dsp:spPr>
        <a:xfrm>
          <a:off x="1482840" y="289045"/>
          <a:ext cx="3288858" cy="3288858"/>
        </a:xfrm>
        <a:custGeom>
          <a:avLst/>
          <a:gdLst/>
          <a:ahLst/>
          <a:cxnLst/>
          <a:rect l="0" t="0" r="0" b="0"/>
          <a:pathLst>
            <a:path>
              <a:moveTo>
                <a:pt x="3181332" y="1059556"/>
              </a:moveTo>
              <a:arcTo wR="1644429" hR="1644429" stAng="20349932" swAng="10647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1085EAA-C2C3-4741-BA07-ABC0B44E7677}">
      <dsp:nvSpPr>
        <dsp:cNvPr id="0" name=""/>
        <dsp:cNvSpPr/>
      </dsp:nvSpPr>
      <dsp:spPr>
        <a:xfrm>
          <a:off x="4287592" y="2011524"/>
          <a:ext cx="885755"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Create a timeline</a:t>
          </a:r>
          <a:endParaRPr lang="en-GB" sz="1200" kern="1200" dirty="0"/>
        </a:p>
      </dsp:txBody>
      <dsp:txXfrm>
        <a:off x="4315697" y="2039629"/>
        <a:ext cx="829545" cy="519531"/>
      </dsp:txXfrm>
    </dsp:sp>
    <dsp:sp modelId="{826AAEB6-9E2B-4CA9-B228-D4CC93923F76}">
      <dsp:nvSpPr>
        <dsp:cNvPr id="0" name=""/>
        <dsp:cNvSpPr/>
      </dsp:nvSpPr>
      <dsp:spPr>
        <a:xfrm>
          <a:off x="1482840" y="289045"/>
          <a:ext cx="3288858" cy="3288858"/>
        </a:xfrm>
        <a:custGeom>
          <a:avLst/>
          <a:gdLst/>
          <a:ahLst/>
          <a:cxnLst/>
          <a:rect l="0" t="0" r="0" b="0"/>
          <a:pathLst>
            <a:path>
              <a:moveTo>
                <a:pt x="3096116" y="2416927"/>
              </a:moveTo>
              <a:arcTo wR="1644429" hR="1644429" stAng="1681150" swAng="8359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B5A489-5ACE-4AC9-8A42-3BC221C68A7E}">
      <dsp:nvSpPr>
        <dsp:cNvPr id="0" name=""/>
        <dsp:cNvSpPr/>
      </dsp:nvSpPr>
      <dsp:spPr>
        <a:xfrm>
          <a:off x="3397883" y="3127184"/>
          <a:ext cx="885755"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Inclusive decision-making</a:t>
          </a:r>
          <a:endParaRPr lang="en-GB" sz="1200" kern="1200" dirty="0"/>
        </a:p>
      </dsp:txBody>
      <dsp:txXfrm>
        <a:off x="3425988" y="3155289"/>
        <a:ext cx="829545" cy="519531"/>
      </dsp:txXfrm>
    </dsp:sp>
    <dsp:sp modelId="{D74EE2DC-D363-4160-9CA3-B249D58683E6}">
      <dsp:nvSpPr>
        <dsp:cNvPr id="0" name=""/>
        <dsp:cNvSpPr/>
      </dsp:nvSpPr>
      <dsp:spPr>
        <a:xfrm>
          <a:off x="1482840" y="289045"/>
          <a:ext cx="3288858" cy="3288858"/>
        </a:xfrm>
        <a:custGeom>
          <a:avLst/>
          <a:gdLst/>
          <a:ahLst/>
          <a:cxnLst/>
          <a:rect l="0" t="0" r="0" b="0"/>
          <a:pathLst>
            <a:path>
              <a:moveTo>
                <a:pt x="1807764" y="3280727"/>
              </a:moveTo>
              <a:arcTo wR="1644429" hR="1644429" stAng="5057978" swAng="68404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0738C35-FD29-47D8-A625-930F5A721CE9}">
      <dsp:nvSpPr>
        <dsp:cNvPr id="0" name=""/>
        <dsp:cNvSpPr/>
      </dsp:nvSpPr>
      <dsp:spPr>
        <a:xfrm>
          <a:off x="1970901" y="3127184"/>
          <a:ext cx="885755"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Receptive to feedback</a:t>
          </a:r>
          <a:endParaRPr lang="en-GB" sz="1200" kern="1200" dirty="0"/>
        </a:p>
      </dsp:txBody>
      <dsp:txXfrm>
        <a:off x="1999006" y="3155289"/>
        <a:ext cx="829545" cy="519531"/>
      </dsp:txXfrm>
    </dsp:sp>
    <dsp:sp modelId="{44953CF5-DADD-4F6F-927B-108B72CA6153}">
      <dsp:nvSpPr>
        <dsp:cNvPr id="0" name=""/>
        <dsp:cNvSpPr/>
      </dsp:nvSpPr>
      <dsp:spPr>
        <a:xfrm>
          <a:off x="1482840" y="289045"/>
          <a:ext cx="3288858" cy="3288858"/>
        </a:xfrm>
        <a:custGeom>
          <a:avLst/>
          <a:gdLst/>
          <a:ahLst/>
          <a:cxnLst/>
          <a:rect l="0" t="0" r="0" b="0"/>
          <a:pathLst>
            <a:path>
              <a:moveTo>
                <a:pt x="421466" y="2743752"/>
              </a:moveTo>
              <a:arcTo wR="1644429" hR="1644429" stAng="8282855" swAng="8359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672E7C2-A03F-4B5D-BC70-1E71BDD435E6}">
      <dsp:nvSpPr>
        <dsp:cNvPr id="0" name=""/>
        <dsp:cNvSpPr/>
      </dsp:nvSpPr>
      <dsp:spPr>
        <a:xfrm>
          <a:off x="934488" y="2011524"/>
          <a:ext cx="1179162"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Remove bottlenecks</a:t>
          </a:r>
          <a:endParaRPr lang="en-GB" sz="1200" kern="1200" dirty="0"/>
        </a:p>
      </dsp:txBody>
      <dsp:txXfrm>
        <a:off x="962593" y="2039629"/>
        <a:ext cx="1122952" cy="519531"/>
      </dsp:txXfrm>
    </dsp:sp>
    <dsp:sp modelId="{F57597E4-AB4F-4232-8105-6044A6CD409D}">
      <dsp:nvSpPr>
        <dsp:cNvPr id="0" name=""/>
        <dsp:cNvSpPr/>
      </dsp:nvSpPr>
      <dsp:spPr>
        <a:xfrm>
          <a:off x="1482840" y="289045"/>
          <a:ext cx="3288858" cy="3288858"/>
        </a:xfrm>
        <a:custGeom>
          <a:avLst/>
          <a:gdLst/>
          <a:ahLst/>
          <a:cxnLst/>
          <a:rect l="0" t="0" r="0" b="0"/>
          <a:pathLst>
            <a:path>
              <a:moveTo>
                <a:pt x="2388" y="1555838"/>
              </a:moveTo>
              <a:arcTo wR="1644429" hR="1644429" stAng="10985292" swAng="10647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1F3E495-4DA6-4930-ADD7-429B9C79A2CC}">
      <dsp:nvSpPr>
        <dsp:cNvPr id="0" name=""/>
        <dsp:cNvSpPr/>
      </dsp:nvSpPr>
      <dsp:spPr>
        <a:xfrm>
          <a:off x="1398725" y="620319"/>
          <a:ext cx="885755"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Stay consistent</a:t>
          </a:r>
          <a:endParaRPr lang="en-GB" sz="1200" kern="1200" dirty="0"/>
        </a:p>
      </dsp:txBody>
      <dsp:txXfrm>
        <a:off x="1426830" y="648424"/>
        <a:ext cx="829545" cy="519531"/>
      </dsp:txXfrm>
    </dsp:sp>
    <dsp:sp modelId="{2E8E9EDF-80BF-43BE-AFC2-014F7902785D}">
      <dsp:nvSpPr>
        <dsp:cNvPr id="0" name=""/>
        <dsp:cNvSpPr/>
      </dsp:nvSpPr>
      <dsp:spPr>
        <a:xfrm>
          <a:off x="1482840" y="289045"/>
          <a:ext cx="3288858" cy="3288858"/>
        </a:xfrm>
        <a:custGeom>
          <a:avLst/>
          <a:gdLst/>
          <a:ahLst/>
          <a:cxnLst/>
          <a:rect l="0" t="0" r="0" b="0"/>
          <a:pathLst>
            <a:path>
              <a:moveTo>
                <a:pt x="754684" y="261496"/>
              </a:moveTo>
              <a:arcTo wR="1644429" hR="1644429" stAng="14234627" swAng="7728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2022-03-10</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n-US" b="1" dirty="0"/>
              <a:t>Unit 5</a:t>
            </a:r>
            <a:br>
              <a:rPr lang="en-US" dirty="0"/>
            </a:br>
            <a:r>
              <a:rPr lang="en-US" dirty="0"/>
              <a:t>Change in Organizations</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a:xfrm>
            <a:off x="845819" y="3434398"/>
            <a:ext cx="10490965" cy="1655762"/>
          </a:xfrm>
        </p:spPr>
        <p:txBody>
          <a:bodyPr/>
          <a:lstStyle/>
          <a:p>
            <a:r>
              <a:rPr lang="en-US" sz="3200" dirty="0">
                <a:solidFill>
                  <a:srgbClr val="FFFFFF"/>
                </a:solidFill>
              </a:rPr>
              <a:t>Learning Session 1</a:t>
            </a:r>
          </a:p>
          <a:p>
            <a:r>
              <a:rPr lang="en-US" sz="3200" dirty="0">
                <a:solidFill>
                  <a:srgbClr val="FFFFFF"/>
                </a:solidFill>
              </a:rPr>
              <a:t>Change Management &amp; Organizational Development</a:t>
            </a:r>
            <a:endParaRPr lang="lt-LT" sz="32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pic>
        <p:nvPicPr>
          <p:cNvPr id="5" name="Picture 4">
            <a:extLst>
              <a:ext uri="{FF2B5EF4-FFF2-40B4-BE49-F238E27FC236}">
                <a16:creationId xmlns:a16="http://schemas.microsoft.com/office/drawing/2014/main" id="{9A696065-5F53-4931-B649-9225A2466BB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51221" y="5796580"/>
            <a:ext cx="896520" cy="315182"/>
          </a:xfrm>
          <a:prstGeom prst="rect">
            <a:avLst/>
          </a:prstGeom>
        </p:spPr>
      </p:pic>
      <p:sp>
        <p:nvSpPr>
          <p:cNvPr id="6" name="TextBox 5">
            <a:extLst>
              <a:ext uri="{FF2B5EF4-FFF2-40B4-BE49-F238E27FC236}">
                <a16:creationId xmlns:a16="http://schemas.microsoft.com/office/drawing/2014/main" id="{9A86D1D1-9BA6-48F9-90DF-CFAC0E4F606B}"/>
              </a:ext>
            </a:extLst>
          </p:cNvPr>
          <p:cNvSpPr txBox="1"/>
          <p:nvPr/>
        </p:nvSpPr>
        <p:spPr>
          <a:xfrm>
            <a:off x="4639773" y="6111762"/>
            <a:ext cx="3584578"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n-US" b="1" dirty="0"/>
              <a:t>Kurt Lewin – Three-Step Model (1)</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53843" y="1812734"/>
            <a:ext cx="10800950" cy="2075685"/>
          </a:xfrm>
        </p:spPr>
        <p:txBody>
          <a:bodyPr>
            <a:normAutofit/>
          </a:bodyPr>
          <a:lstStyle/>
          <a:p>
            <a:pPr lvl="0"/>
            <a:r>
              <a:rPr lang="en-US" dirty="0">
                <a:solidFill>
                  <a:schemeClr val="tx1"/>
                </a:solidFill>
              </a:rPr>
              <a:t>Developed the theory in 1951</a:t>
            </a:r>
          </a:p>
          <a:p>
            <a:pPr lvl="0"/>
            <a:r>
              <a:rPr lang="en-US" dirty="0">
                <a:solidFill>
                  <a:schemeClr val="tx1"/>
                </a:solidFill>
              </a:rPr>
              <a:t>Still is one of the most well-known and quoted CM theories</a:t>
            </a:r>
          </a:p>
          <a:p>
            <a:pPr lvl="0"/>
            <a:r>
              <a:rPr lang="en-US" b="1" dirty="0">
                <a:solidFill>
                  <a:schemeClr val="tx1"/>
                </a:solidFill>
              </a:rPr>
              <a:t>Basic principle= </a:t>
            </a:r>
            <a:r>
              <a:rPr lang="en-US" dirty="0">
                <a:solidFill>
                  <a:schemeClr val="tx1"/>
                </a:solidFill>
              </a:rPr>
              <a:t>the </a:t>
            </a:r>
            <a:r>
              <a:rPr lang="en-GB" dirty="0">
                <a:solidFill>
                  <a:schemeClr val="tx1"/>
                </a:solidFill>
              </a:rPr>
              <a:t>driving forces must outweigh the resisting forces in any situation if change is to happen</a:t>
            </a:r>
          </a:p>
          <a:p>
            <a:pPr lvl="0"/>
            <a:r>
              <a:rPr lang="en-GB" b="1" dirty="0">
                <a:solidFill>
                  <a:schemeClr val="tx1"/>
                </a:solidFill>
              </a:rPr>
              <a:t>Force field analysis </a:t>
            </a:r>
            <a:r>
              <a:rPr lang="en-GB" dirty="0">
                <a:solidFill>
                  <a:schemeClr val="tx1"/>
                </a:solidFill>
                <a:sym typeface="Wingdings" panose="05000000000000000000" pitchFamily="2" charset="2"/>
              </a:rPr>
              <a:t> every change situation has driving and resisting forces</a:t>
            </a:r>
            <a:endParaRPr lang="en-GB"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6" name="Rectangle 5">
            <a:extLst>
              <a:ext uri="{FF2B5EF4-FFF2-40B4-BE49-F238E27FC236}">
                <a16:creationId xmlns:a16="http://schemas.microsoft.com/office/drawing/2014/main" id="{7F2DEB27-9FA1-4A69-B7F7-54C47B05E644}"/>
              </a:ext>
            </a:extLst>
          </p:cNvPr>
          <p:cNvSpPr/>
          <p:nvPr/>
        </p:nvSpPr>
        <p:spPr>
          <a:xfrm>
            <a:off x="5442013" y="3773010"/>
            <a:ext cx="159798" cy="2549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4A353BC7-76BF-4842-9B40-2A18F9A8D520}"/>
              </a:ext>
            </a:extLst>
          </p:cNvPr>
          <p:cNvCxnSpPr/>
          <p:nvPr/>
        </p:nvCxnSpPr>
        <p:spPr>
          <a:xfrm flipH="1">
            <a:off x="6095999" y="4110361"/>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EF6521-5EAE-49CE-910E-9E9C948CEBF0}"/>
              </a:ext>
            </a:extLst>
          </p:cNvPr>
          <p:cNvCxnSpPr/>
          <p:nvPr/>
        </p:nvCxnSpPr>
        <p:spPr>
          <a:xfrm flipH="1">
            <a:off x="6029418" y="4833892"/>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536F8AA-7119-43BC-960F-67355745EE36}"/>
              </a:ext>
            </a:extLst>
          </p:cNvPr>
          <p:cNvCxnSpPr/>
          <p:nvPr/>
        </p:nvCxnSpPr>
        <p:spPr>
          <a:xfrm flipH="1">
            <a:off x="6095998" y="5578135"/>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461110-3747-4169-8151-8EB4E86C6323}"/>
              </a:ext>
            </a:extLst>
          </p:cNvPr>
          <p:cNvCxnSpPr>
            <a:cxnSpLocks/>
          </p:cNvCxnSpPr>
          <p:nvPr/>
        </p:nvCxnSpPr>
        <p:spPr>
          <a:xfrm flipV="1">
            <a:off x="4000499" y="4110361"/>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FC4BDB-89AD-4BA2-9DBB-EE7E42582148}"/>
              </a:ext>
            </a:extLst>
          </p:cNvPr>
          <p:cNvCxnSpPr>
            <a:cxnSpLocks/>
          </p:cNvCxnSpPr>
          <p:nvPr/>
        </p:nvCxnSpPr>
        <p:spPr>
          <a:xfrm flipV="1">
            <a:off x="4000498" y="4850170"/>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8FA274-C376-4113-B952-113B48CA35E7}"/>
              </a:ext>
            </a:extLst>
          </p:cNvPr>
          <p:cNvCxnSpPr>
            <a:cxnSpLocks/>
          </p:cNvCxnSpPr>
          <p:nvPr/>
        </p:nvCxnSpPr>
        <p:spPr>
          <a:xfrm flipV="1">
            <a:off x="3943902" y="5578135"/>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519115-CB61-4585-808C-CF6161B22987}"/>
              </a:ext>
            </a:extLst>
          </p:cNvPr>
          <p:cNvSpPr txBox="1"/>
          <p:nvPr/>
        </p:nvSpPr>
        <p:spPr>
          <a:xfrm>
            <a:off x="1504220" y="4200970"/>
            <a:ext cx="2139518" cy="923330"/>
          </a:xfrm>
          <a:prstGeom prst="rect">
            <a:avLst/>
          </a:prstGeom>
          <a:noFill/>
        </p:spPr>
        <p:txBody>
          <a:bodyPr wrap="square" rtlCol="0">
            <a:spAutoFit/>
          </a:bodyPr>
          <a:lstStyle/>
          <a:p>
            <a:r>
              <a:rPr lang="en-US" b="1" dirty="0"/>
              <a:t>Driving forces </a:t>
            </a:r>
            <a:r>
              <a:rPr lang="en-US" dirty="0"/>
              <a:t>(positive elements towards change)</a:t>
            </a:r>
            <a:endParaRPr lang="en-GB" dirty="0"/>
          </a:p>
        </p:txBody>
      </p:sp>
      <p:sp>
        <p:nvSpPr>
          <p:cNvPr id="16" name="TextBox 15">
            <a:extLst>
              <a:ext uri="{FF2B5EF4-FFF2-40B4-BE49-F238E27FC236}">
                <a16:creationId xmlns:a16="http://schemas.microsoft.com/office/drawing/2014/main" id="{41105CB6-106A-4D52-844F-35A01D3E205F}"/>
              </a:ext>
            </a:extLst>
          </p:cNvPr>
          <p:cNvSpPr txBox="1"/>
          <p:nvPr/>
        </p:nvSpPr>
        <p:spPr>
          <a:xfrm>
            <a:off x="7786066" y="4195589"/>
            <a:ext cx="2139518" cy="923330"/>
          </a:xfrm>
          <a:prstGeom prst="rect">
            <a:avLst/>
          </a:prstGeom>
          <a:noFill/>
        </p:spPr>
        <p:txBody>
          <a:bodyPr wrap="square" rtlCol="0">
            <a:spAutoFit/>
          </a:bodyPr>
          <a:lstStyle/>
          <a:p>
            <a:r>
              <a:rPr lang="en-US" b="1" dirty="0"/>
              <a:t>Resisting forces </a:t>
            </a:r>
            <a:r>
              <a:rPr lang="en-US" dirty="0"/>
              <a:t>(negative elements towards change)</a:t>
            </a:r>
            <a:endParaRPr lang="en-GB" dirty="0"/>
          </a:p>
        </p:txBody>
      </p:sp>
      <p:sp>
        <p:nvSpPr>
          <p:cNvPr id="17" name="TextBox 16">
            <a:extLst>
              <a:ext uri="{FF2B5EF4-FFF2-40B4-BE49-F238E27FC236}">
                <a16:creationId xmlns:a16="http://schemas.microsoft.com/office/drawing/2014/main" id="{AF54057C-1E8D-41E3-9DFF-B7748AA17B1A}"/>
              </a:ext>
            </a:extLst>
          </p:cNvPr>
          <p:cNvSpPr txBox="1"/>
          <p:nvPr/>
        </p:nvSpPr>
        <p:spPr>
          <a:xfrm rot="16200000">
            <a:off x="3446667" y="4161751"/>
            <a:ext cx="3825710" cy="307777"/>
          </a:xfrm>
          <a:prstGeom prst="rect">
            <a:avLst/>
          </a:prstGeom>
          <a:noFill/>
        </p:spPr>
        <p:txBody>
          <a:bodyPr wrap="square" rtlCol="0">
            <a:spAutoFit/>
          </a:bodyPr>
          <a:lstStyle/>
          <a:p>
            <a:r>
              <a:rPr lang="en-US" sz="1400" b="1" dirty="0"/>
              <a:t>What needs to be changed</a:t>
            </a:r>
            <a:endParaRPr lang="en-GB" sz="1400" dirty="0"/>
          </a:p>
        </p:txBody>
      </p:sp>
    </p:spTree>
    <p:extLst>
      <p:ext uri="{BB962C8B-B14F-4D97-AF65-F5344CB8AC3E}">
        <p14:creationId xmlns:p14="http://schemas.microsoft.com/office/powerpoint/2010/main" val="79525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n-US" b="1" dirty="0"/>
              <a:t>Kurt Lewin – Three-Step Model (2)</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53842" y="1812734"/>
            <a:ext cx="5742157" cy="3922240"/>
          </a:xfrm>
        </p:spPr>
        <p:txBody>
          <a:bodyPr>
            <a:normAutofit/>
          </a:bodyPr>
          <a:lstStyle/>
          <a:p>
            <a:pPr lvl="0"/>
            <a:r>
              <a:rPr lang="en-US" sz="1800" b="1" dirty="0">
                <a:solidFill>
                  <a:schemeClr val="tx1"/>
                </a:solidFill>
              </a:rPr>
              <a:t>UNFREEZE= </a:t>
            </a:r>
            <a:r>
              <a:rPr lang="en-GB" sz="1800" dirty="0">
                <a:solidFill>
                  <a:schemeClr val="tx1"/>
                </a:solidFill>
              </a:rPr>
              <a:t>Define the current state, surface the driving and resisting forces, and picture a desired end state.</a:t>
            </a:r>
          </a:p>
          <a:p>
            <a:pPr lvl="0"/>
            <a:r>
              <a:rPr lang="en-GB" sz="1800" b="1" dirty="0">
                <a:solidFill>
                  <a:schemeClr val="tx1"/>
                </a:solidFill>
              </a:rPr>
              <a:t>MOVE= </a:t>
            </a:r>
            <a:r>
              <a:rPr lang="en-GB" sz="1800" dirty="0">
                <a:solidFill>
                  <a:schemeClr val="tx1"/>
                </a:solidFill>
              </a:rPr>
              <a:t>Moving to a new state through participation and involvement.</a:t>
            </a:r>
          </a:p>
          <a:p>
            <a:pPr lvl="0"/>
            <a:r>
              <a:rPr lang="en-GB" sz="1800" b="1" dirty="0">
                <a:solidFill>
                  <a:schemeClr val="tx1"/>
                </a:solidFill>
              </a:rPr>
              <a:t>REFREEZE= </a:t>
            </a:r>
            <a:r>
              <a:rPr lang="en-GB" sz="1800" dirty="0">
                <a:solidFill>
                  <a:schemeClr val="tx1"/>
                </a:solidFill>
              </a:rPr>
              <a:t>Refreeze and stabilize the new state of affairs by setting policy, rewarding success and establishing new standards.</a:t>
            </a:r>
          </a:p>
          <a:p>
            <a:pPr lvl="0"/>
            <a:r>
              <a:rPr lang="en-GB" sz="1800" dirty="0">
                <a:solidFill>
                  <a:schemeClr val="tx1"/>
                </a:solidFill>
              </a:rPr>
              <a:t>Organizations as homeostatic organisms </a:t>
            </a:r>
            <a:r>
              <a:rPr lang="en-GB" sz="1800" dirty="0">
                <a:solidFill>
                  <a:schemeClr val="tx1"/>
                </a:solidFill>
                <a:sym typeface="Wingdings" panose="05000000000000000000" pitchFamily="2" charset="2"/>
              </a:rPr>
              <a:t> tendency of an organization to maintain its equilibrium in response to disrupting changes (natural tendency to adjust itself back to its original steady state)</a:t>
            </a:r>
            <a:endParaRPr lang="en-US" sz="18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6" name="Picture 5" descr="Diagram&#10;&#10;Description automatically generated">
            <a:extLst>
              <a:ext uri="{FF2B5EF4-FFF2-40B4-BE49-F238E27FC236}">
                <a16:creationId xmlns:a16="http://schemas.microsoft.com/office/drawing/2014/main" id="{0A19629C-F383-4DFC-82C5-E82F1655BDD3}"/>
              </a:ext>
            </a:extLst>
          </p:cNvPr>
          <p:cNvPicPr>
            <a:picLocks noChangeAspect="1"/>
          </p:cNvPicPr>
          <p:nvPr/>
        </p:nvPicPr>
        <p:blipFill rotWithShape="1">
          <a:blip r:embed="rId2">
            <a:extLst>
              <a:ext uri="{28A0092B-C50C-407E-A947-70E740481C1C}">
                <a14:useLocalDpi xmlns:a14="http://schemas.microsoft.com/office/drawing/2010/main" val="0"/>
              </a:ext>
            </a:extLst>
          </a:blip>
          <a:srcRect t="5163" b="3609"/>
          <a:stretch/>
        </p:blipFill>
        <p:spPr>
          <a:xfrm>
            <a:off x="6276514" y="1957887"/>
            <a:ext cx="5561644" cy="3609556"/>
          </a:xfrm>
          <a:prstGeom prst="rect">
            <a:avLst/>
          </a:prstGeom>
        </p:spPr>
      </p:pic>
    </p:spTree>
    <p:extLst>
      <p:ext uri="{BB962C8B-B14F-4D97-AF65-F5344CB8AC3E}">
        <p14:creationId xmlns:p14="http://schemas.microsoft.com/office/powerpoint/2010/main" val="366413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lstStyle/>
          <a:p>
            <a:r>
              <a:rPr lang="en-US" b="1" dirty="0"/>
              <a:t>Kurt Lewin – Three-Step Model (3)</a:t>
            </a:r>
            <a:endParaRPr lang="en-GB" dirty="0"/>
          </a:p>
        </p:txBody>
      </p:sp>
      <p:sp>
        <p:nvSpPr>
          <p:cNvPr id="3" name="Text Placeholder 2">
            <a:extLst>
              <a:ext uri="{FF2B5EF4-FFF2-40B4-BE49-F238E27FC236}">
                <a16:creationId xmlns:a16="http://schemas.microsoft.com/office/drawing/2014/main" id="{EF768E27-438A-4D03-BE29-2BC79B97EE50}"/>
              </a:ext>
            </a:extLst>
          </p:cNvPr>
          <p:cNvSpPr>
            <a:spLocks noGrp="1"/>
          </p:cNvSpPr>
          <p:nvPr>
            <p:ph type="body" idx="1"/>
          </p:nvPr>
        </p:nvSpPr>
        <p:spPr>
          <a:xfrm>
            <a:off x="839788" y="2046922"/>
            <a:ext cx="5157787" cy="358927"/>
          </a:xfrm>
        </p:spPr>
        <p:txBody>
          <a:bodyPr/>
          <a:lstStyle/>
          <a:p>
            <a:r>
              <a:rPr lang="en-US" dirty="0">
                <a:solidFill>
                  <a:schemeClr val="tx1"/>
                </a:solidFill>
              </a:rPr>
              <a:t>Advantages</a:t>
            </a:r>
            <a:r>
              <a:rPr lang="en-US" dirty="0"/>
              <a:t> </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9788" y="2476870"/>
            <a:ext cx="5157787" cy="3160450"/>
          </a:xfrm>
        </p:spPr>
        <p:txBody>
          <a:bodyPr>
            <a:normAutofit lnSpcReduction="10000"/>
          </a:bodyPr>
          <a:lstStyle/>
          <a:p>
            <a:r>
              <a:rPr lang="en-GB" dirty="0">
                <a:solidFill>
                  <a:schemeClr val="tx1"/>
                </a:solidFill>
              </a:rPr>
              <a:t>Easy to understand (no need to train employees, principles are straight-forward)</a:t>
            </a:r>
          </a:p>
          <a:p>
            <a:r>
              <a:rPr lang="en-GB" dirty="0">
                <a:solidFill>
                  <a:schemeClr val="tx1"/>
                </a:solidFill>
              </a:rPr>
              <a:t>It focuses on behaviours (easily gets to the heart of what causes people to either resist or support change)</a:t>
            </a:r>
          </a:p>
          <a:p>
            <a:r>
              <a:rPr lang="en-GB" dirty="0">
                <a:solidFill>
                  <a:schemeClr val="tx1"/>
                </a:solidFill>
              </a:rPr>
              <a:t>The model makes sense to many people. Its simplicity leads to better understanding of CM, without getting lost in jargon</a:t>
            </a:r>
          </a:p>
          <a:p>
            <a:endParaRPr lang="en-GB" dirty="0">
              <a:solidFill>
                <a:schemeClr val="tx1"/>
              </a:solidFill>
            </a:endParaRPr>
          </a:p>
        </p:txBody>
      </p:sp>
      <p:sp>
        <p:nvSpPr>
          <p:cNvPr id="5" name="Text Placeholder 4">
            <a:extLst>
              <a:ext uri="{FF2B5EF4-FFF2-40B4-BE49-F238E27FC236}">
                <a16:creationId xmlns:a16="http://schemas.microsoft.com/office/drawing/2014/main" id="{172768C1-C046-4C4A-8874-1EDA571E1DD4}"/>
              </a:ext>
            </a:extLst>
          </p:cNvPr>
          <p:cNvSpPr>
            <a:spLocks noGrp="1"/>
          </p:cNvSpPr>
          <p:nvPr>
            <p:ph type="body" sz="quarter" idx="3"/>
          </p:nvPr>
        </p:nvSpPr>
        <p:spPr>
          <a:xfrm>
            <a:off x="6172200" y="2046923"/>
            <a:ext cx="5183188" cy="358926"/>
          </a:xfrm>
        </p:spPr>
        <p:txBody>
          <a:bodyPr/>
          <a:lstStyle/>
          <a:p>
            <a:r>
              <a:rPr lang="en-US" dirty="0">
                <a:solidFill>
                  <a:schemeClr val="tx1"/>
                </a:solidFill>
              </a:rPr>
              <a:t>Disadvantages</a:t>
            </a:r>
            <a:endParaRPr lang="en-GB" dirty="0">
              <a:solidFill>
                <a:schemeClr val="tx1"/>
              </a:solidFill>
            </a:endParaRPr>
          </a:p>
        </p:txBody>
      </p:sp>
      <p:sp>
        <p:nvSpPr>
          <p:cNvPr id="6" name="Content Placeholder 5">
            <a:extLst>
              <a:ext uri="{FF2B5EF4-FFF2-40B4-BE49-F238E27FC236}">
                <a16:creationId xmlns:a16="http://schemas.microsoft.com/office/drawing/2014/main" id="{90C62FAB-1BEE-442B-8E84-0BE3C4B4CC01}"/>
              </a:ext>
            </a:extLst>
          </p:cNvPr>
          <p:cNvSpPr>
            <a:spLocks noGrp="1"/>
          </p:cNvSpPr>
          <p:nvPr>
            <p:ph sz="quarter" idx="4"/>
          </p:nvPr>
        </p:nvSpPr>
        <p:spPr>
          <a:xfrm>
            <a:off x="6172200" y="2476869"/>
            <a:ext cx="5183188" cy="3160449"/>
          </a:xfrm>
        </p:spPr>
        <p:txBody>
          <a:bodyPr>
            <a:normAutofit lnSpcReduction="10000"/>
          </a:bodyPr>
          <a:lstStyle/>
          <a:p>
            <a:r>
              <a:rPr lang="en-US" dirty="0">
                <a:solidFill>
                  <a:schemeClr val="tx1"/>
                </a:solidFill>
              </a:rPr>
              <a:t>Not detailed enough</a:t>
            </a:r>
            <a:r>
              <a:rPr lang="el-GR" dirty="0">
                <a:solidFill>
                  <a:schemeClr val="tx1"/>
                </a:solidFill>
              </a:rPr>
              <a:t> </a:t>
            </a:r>
            <a:r>
              <a:rPr lang="en-US" dirty="0">
                <a:solidFill>
                  <a:schemeClr val="tx1"/>
                </a:solidFill>
              </a:rPr>
              <a:t>(its simplicity means it can be interpreted in a variety of ways)</a:t>
            </a:r>
          </a:p>
          <a:p>
            <a:r>
              <a:rPr lang="en-US" dirty="0">
                <a:solidFill>
                  <a:schemeClr val="tx1"/>
                </a:solidFill>
              </a:rPr>
              <a:t>It is rigid, and does not reflect modern times (the fast-paced advancement of technology means that the “frozen” behaviors will need to be “unfrozen” quite often)</a:t>
            </a:r>
          </a:p>
          <a:p>
            <a:r>
              <a:rPr lang="en-US" dirty="0">
                <a:solidFill>
                  <a:schemeClr val="tx1"/>
                </a:solidFill>
              </a:rPr>
              <a:t>May be seen as combative, instead of nurturing (it focuses on disrupting the equilibrium, instead of fostering a nurturing environment)</a:t>
            </a:r>
            <a:endParaRPr lang="en-GB"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66153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lstStyle/>
          <a:p>
            <a:r>
              <a:rPr lang="en-US" b="1" dirty="0"/>
              <a:t>John Kotter– Eight-Step Model (1)</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6613" y="1935331"/>
            <a:ext cx="10766502" cy="3533313"/>
          </a:xfrm>
        </p:spPr>
        <p:txBody>
          <a:bodyPr>
            <a:normAutofit/>
          </a:bodyPr>
          <a:lstStyle/>
          <a:p>
            <a:r>
              <a:rPr lang="en-GB" dirty="0">
                <a:solidFill>
                  <a:schemeClr val="tx1"/>
                </a:solidFill>
              </a:rPr>
              <a:t>He developed the theory in 1995</a:t>
            </a:r>
          </a:p>
          <a:p>
            <a:r>
              <a:rPr lang="en-GB" dirty="0">
                <a:solidFill>
                  <a:schemeClr val="tx1"/>
                </a:solidFill>
              </a:rPr>
              <a:t>Based it on his personal consulting experience (&gt;100 organizations)</a:t>
            </a:r>
          </a:p>
          <a:p>
            <a:r>
              <a:rPr lang="en-GB" dirty="0">
                <a:solidFill>
                  <a:schemeClr val="tx1"/>
                </a:solidFill>
              </a:rPr>
              <a:t>The model puts emphasis on:</a:t>
            </a:r>
          </a:p>
          <a:p>
            <a:pPr marL="0" indent="0">
              <a:buNone/>
            </a:pPr>
            <a:r>
              <a:rPr lang="en-GB" dirty="0">
                <a:solidFill>
                  <a:schemeClr val="tx1"/>
                </a:solidFill>
              </a:rPr>
              <a:t>	1. Issues of power</a:t>
            </a:r>
          </a:p>
          <a:p>
            <a:pPr marL="0" indent="0">
              <a:buNone/>
            </a:pPr>
            <a:r>
              <a:rPr lang="en-GB" dirty="0">
                <a:solidFill>
                  <a:schemeClr val="tx1"/>
                </a:solidFill>
              </a:rPr>
              <a:t>	2. Importance of “felt need” for change</a:t>
            </a:r>
          </a:p>
          <a:p>
            <a:pPr marL="0" indent="0">
              <a:buNone/>
            </a:pPr>
            <a:r>
              <a:rPr lang="en-GB" dirty="0">
                <a:solidFill>
                  <a:schemeClr val="tx1"/>
                </a:solidFill>
              </a:rPr>
              <a:t>	3. Communicating the vision</a:t>
            </a:r>
          </a:p>
          <a:p>
            <a:pPr marL="0" indent="0">
              <a:buNone/>
            </a:pPr>
            <a:r>
              <a:rPr lang="en-GB" dirty="0">
                <a:solidFill>
                  <a:schemeClr val="tx1"/>
                </a:solidFill>
              </a:rPr>
              <a:t>	4. Encouraging active channels of communication</a:t>
            </a:r>
          </a:p>
          <a:p>
            <a:r>
              <a:rPr lang="en-GB" dirty="0">
                <a:solidFill>
                  <a:schemeClr val="tx1"/>
                </a:solidFill>
              </a:rPr>
              <a:t>He visualized change as an eight-step process</a:t>
            </a:r>
          </a:p>
          <a:p>
            <a:endParaRPr lang="en-GB" dirty="0">
              <a:solidFill>
                <a:schemeClr val="tx1"/>
              </a:solidFill>
            </a:endParaRPr>
          </a:p>
          <a:p>
            <a:endParaRPr lang="en-GB"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31974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lstStyle/>
          <a:p>
            <a:r>
              <a:rPr lang="en-US" b="1" dirty="0"/>
              <a:t>John Kotter– Eight-Step Model (2)</a:t>
            </a:r>
            <a:endParaRPr lang="en-GB" dirty="0"/>
          </a:p>
        </p:txBody>
      </p:sp>
      <p:sp>
        <p:nvSpPr>
          <p:cNvPr id="8" name="Content Placeholder 7">
            <a:extLst>
              <a:ext uri="{FF2B5EF4-FFF2-40B4-BE49-F238E27FC236}">
                <a16:creationId xmlns:a16="http://schemas.microsoft.com/office/drawing/2014/main" id="{155FBE3B-E0C6-465C-8336-8F6EEE96AEBD}"/>
              </a:ext>
            </a:extLst>
          </p:cNvPr>
          <p:cNvSpPr>
            <a:spLocks noGrp="1"/>
          </p:cNvSpPr>
          <p:nvPr>
            <p:ph sz="half" idx="2"/>
          </p:nvPr>
        </p:nvSpPr>
        <p:spPr>
          <a:xfrm>
            <a:off x="461640" y="1917577"/>
            <a:ext cx="5535936" cy="4036593"/>
          </a:xfrm>
        </p:spPr>
        <p:txBody>
          <a:bodyPr>
            <a:normAutofit fontScale="92500" lnSpcReduction="20000"/>
          </a:bodyPr>
          <a:lstStyle/>
          <a:p>
            <a:r>
              <a:rPr lang="en-GB" b="1" dirty="0">
                <a:solidFill>
                  <a:schemeClr val="tx1"/>
                </a:solidFill>
              </a:rPr>
              <a:t>1. Establish a sense of urgency: </a:t>
            </a:r>
            <a:r>
              <a:rPr lang="en-GB" dirty="0">
                <a:solidFill>
                  <a:schemeClr val="tx1"/>
                </a:solidFill>
              </a:rPr>
              <a:t>Discuss today’s competitive realities, investigate  future scenarios, increase the ‘felt-need’ for change.</a:t>
            </a:r>
          </a:p>
          <a:p>
            <a:r>
              <a:rPr lang="en-GB" b="1" dirty="0">
                <a:solidFill>
                  <a:schemeClr val="tx1"/>
                </a:solidFill>
              </a:rPr>
              <a:t>2. Form a powerful guiding coalition:</a:t>
            </a:r>
            <a:r>
              <a:rPr lang="en-GB" dirty="0">
                <a:solidFill>
                  <a:schemeClr val="tx1"/>
                </a:solidFill>
              </a:rPr>
              <a:t> Get the right people on the team by selecting a mix of skills, knowledge and commitment.</a:t>
            </a:r>
          </a:p>
          <a:p>
            <a:r>
              <a:rPr lang="en-GB" b="1" dirty="0">
                <a:solidFill>
                  <a:schemeClr val="tx1"/>
                </a:solidFill>
              </a:rPr>
              <a:t>3. Create a vision: </a:t>
            </a:r>
            <a:r>
              <a:rPr lang="en-GB" dirty="0">
                <a:solidFill>
                  <a:schemeClr val="tx1"/>
                </a:solidFill>
              </a:rPr>
              <a:t>Create a correct vision by taking into account, not just the strategy, but also creativity, emotional context, and objectives.</a:t>
            </a:r>
          </a:p>
          <a:p>
            <a:r>
              <a:rPr lang="en-GB" b="1" dirty="0">
                <a:solidFill>
                  <a:schemeClr val="tx1"/>
                </a:solidFill>
              </a:rPr>
              <a:t>4. Communicate the vision: </a:t>
            </a:r>
            <a:r>
              <a:rPr lang="en-GB" dirty="0">
                <a:solidFill>
                  <a:schemeClr val="tx1"/>
                </a:solidFill>
              </a:rPr>
              <a:t>Must be systematic and thorough</a:t>
            </a:r>
          </a:p>
        </p:txBody>
      </p:sp>
      <p:sp>
        <p:nvSpPr>
          <p:cNvPr id="10" name="Content Placeholder 9">
            <a:extLst>
              <a:ext uri="{FF2B5EF4-FFF2-40B4-BE49-F238E27FC236}">
                <a16:creationId xmlns:a16="http://schemas.microsoft.com/office/drawing/2014/main" id="{97A7997E-81FC-43AD-AEDC-AF55A07D4DF7}"/>
              </a:ext>
            </a:extLst>
          </p:cNvPr>
          <p:cNvSpPr>
            <a:spLocks noGrp="1"/>
          </p:cNvSpPr>
          <p:nvPr>
            <p:ph sz="quarter" idx="4"/>
          </p:nvPr>
        </p:nvSpPr>
        <p:spPr>
          <a:xfrm>
            <a:off x="6172200" y="1917577"/>
            <a:ext cx="5558160" cy="3826273"/>
          </a:xfrm>
        </p:spPr>
        <p:txBody>
          <a:bodyPr>
            <a:normAutofit fontScale="92500" lnSpcReduction="20000"/>
          </a:bodyPr>
          <a:lstStyle/>
          <a:p>
            <a:r>
              <a:rPr lang="en-GB" b="1" dirty="0">
                <a:solidFill>
                  <a:schemeClr val="tx1"/>
                </a:solidFill>
              </a:rPr>
              <a:t>5. Empower others to act on the vision: </a:t>
            </a:r>
            <a:r>
              <a:rPr lang="en-GB" dirty="0">
                <a:solidFill>
                  <a:schemeClr val="tx1"/>
                </a:solidFill>
              </a:rPr>
              <a:t>Get rid of obstacles to change, such as unhelpful structures or systems, provide feedback, and allow people to experiment.</a:t>
            </a:r>
          </a:p>
          <a:p>
            <a:r>
              <a:rPr lang="en-GB" b="1" dirty="0">
                <a:solidFill>
                  <a:schemeClr val="tx1"/>
                </a:solidFill>
              </a:rPr>
              <a:t>6. Plan for and create short-term wins: </a:t>
            </a:r>
            <a:r>
              <a:rPr lang="en-GB" dirty="0">
                <a:solidFill>
                  <a:schemeClr val="tx1"/>
                </a:solidFill>
              </a:rPr>
              <a:t>Look for and advertise short-term visible improvements. Plan these in and reward people publicly for improvements.</a:t>
            </a:r>
          </a:p>
          <a:p>
            <a:r>
              <a:rPr lang="en-GB" b="1" dirty="0">
                <a:solidFill>
                  <a:schemeClr val="tx1"/>
                </a:solidFill>
              </a:rPr>
              <a:t>7. Consolidate improvements: </a:t>
            </a:r>
            <a:r>
              <a:rPr lang="en-GB" dirty="0">
                <a:solidFill>
                  <a:schemeClr val="tx1"/>
                </a:solidFill>
              </a:rPr>
              <a:t>Promote and reward those able to promote and work towards the vision. Energize the process of change with new projects, resources, change agents.</a:t>
            </a:r>
          </a:p>
          <a:p>
            <a:r>
              <a:rPr lang="en-GB" b="1" dirty="0">
                <a:solidFill>
                  <a:schemeClr val="tx1"/>
                </a:solidFill>
              </a:rPr>
              <a:t>8. Institutionalize new approaches: </a:t>
            </a:r>
            <a:r>
              <a:rPr lang="en-GB" dirty="0">
                <a:solidFill>
                  <a:schemeClr val="tx1"/>
                </a:solidFill>
              </a:rPr>
              <a:t>Make these changes a part of the corporate culture.</a:t>
            </a: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15722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lstStyle/>
          <a:p>
            <a:r>
              <a:rPr lang="en-US" b="1" dirty="0"/>
              <a:t>John Kotter– Eight-Step Model (3)</a:t>
            </a:r>
            <a:endParaRPr lang="en-GB" dirty="0"/>
          </a:p>
        </p:txBody>
      </p:sp>
      <p:sp>
        <p:nvSpPr>
          <p:cNvPr id="3" name="Text Placeholder 2">
            <a:extLst>
              <a:ext uri="{FF2B5EF4-FFF2-40B4-BE49-F238E27FC236}">
                <a16:creationId xmlns:a16="http://schemas.microsoft.com/office/drawing/2014/main" id="{EF768E27-438A-4D03-BE29-2BC79B97EE50}"/>
              </a:ext>
            </a:extLst>
          </p:cNvPr>
          <p:cNvSpPr>
            <a:spLocks noGrp="1"/>
          </p:cNvSpPr>
          <p:nvPr>
            <p:ph type="body" idx="1"/>
          </p:nvPr>
        </p:nvSpPr>
        <p:spPr>
          <a:xfrm>
            <a:off x="839788" y="2046922"/>
            <a:ext cx="5157787" cy="358927"/>
          </a:xfrm>
        </p:spPr>
        <p:txBody>
          <a:bodyPr/>
          <a:lstStyle/>
          <a:p>
            <a:r>
              <a:rPr lang="en-US" dirty="0">
                <a:solidFill>
                  <a:schemeClr val="tx1"/>
                </a:solidFill>
              </a:rPr>
              <a:t>Advantages</a:t>
            </a:r>
            <a:r>
              <a:rPr lang="en-US" dirty="0"/>
              <a:t> </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9788" y="2476870"/>
            <a:ext cx="5157787" cy="3160450"/>
          </a:xfrm>
        </p:spPr>
        <p:txBody>
          <a:bodyPr>
            <a:normAutofit fontScale="92500" lnSpcReduction="10000"/>
          </a:bodyPr>
          <a:lstStyle/>
          <a:p>
            <a:r>
              <a:rPr lang="en-GB" dirty="0">
                <a:solidFill>
                  <a:schemeClr val="tx1"/>
                </a:solidFill>
              </a:rPr>
              <a:t>Its step-by-step nature makes it easy to follow, apply, and incorporate into organizational processes.</a:t>
            </a:r>
          </a:p>
          <a:p>
            <a:r>
              <a:rPr lang="en-GB" dirty="0">
                <a:solidFill>
                  <a:schemeClr val="tx1"/>
                </a:solidFill>
              </a:rPr>
              <a:t>The first three steps set the organization up for success. The sense of urgency pushes things into motion, thus ensuring the momentum towards the objective.</a:t>
            </a:r>
          </a:p>
          <a:p>
            <a:r>
              <a:rPr lang="en-GB" dirty="0">
                <a:solidFill>
                  <a:schemeClr val="tx1"/>
                </a:solidFill>
              </a:rPr>
              <a:t>Emphasizes importance of getting help and motivating. Importance of assembling a coalition of diverse leaders and change agents.</a:t>
            </a:r>
          </a:p>
          <a:p>
            <a:endParaRPr lang="en-GB" dirty="0">
              <a:solidFill>
                <a:schemeClr val="tx1"/>
              </a:solidFill>
            </a:endParaRPr>
          </a:p>
        </p:txBody>
      </p:sp>
      <p:sp>
        <p:nvSpPr>
          <p:cNvPr id="5" name="Text Placeholder 4">
            <a:extLst>
              <a:ext uri="{FF2B5EF4-FFF2-40B4-BE49-F238E27FC236}">
                <a16:creationId xmlns:a16="http://schemas.microsoft.com/office/drawing/2014/main" id="{172768C1-C046-4C4A-8874-1EDA571E1DD4}"/>
              </a:ext>
            </a:extLst>
          </p:cNvPr>
          <p:cNvSpPr>
            <a:spLocks noGrp="1"/>
          </p:cNvSpPr>
          <p:nvPr>
            <p:ph type="body" sz="quarter" idx="3"/>
          </p:nvPr>
        </p:nvSpPr>
        <p:spPr>
          <a:xfrm>
            <a:off x="6172200" y="2046923"/>
            <a:ext cx="5183188" cy="358926"/>
          </a:xfrm>
        </p:spPr>
        <p:txBody>
          <a:bodyPr/>
          <a:lstStyle/>
          <a:p>
            <a:r>
              <a:rPr lang="en-US" dirty="0">
                <a:solidFill>
                  <a:schemeClr val="tx1"/>
                </a:solidFill>
              </a:rPr>
              <a:t>Disadvantages</a:t>
            </a:r>
            <a:endParaRPr lang="en-GB" dirty="0">
              <a:solidFill>
                <a:schemeClr val="tx1"/>
              </a:solidFill>
            </a:endParaRPr>
          </a:p>
        </p:txBody>
      </p:sp>
      <p:sp>
        <p:nvSpPr>
          <p:cNvPr id="6" name="Content Placeholder 5">
            <a:extLst>
              <a:ext uri="{FF2B5EF4-FFF2-40B4-BE49-F238E27FC236}">
                <a16:creationId xmlns:a16="http://schemas.microsoft.com/office/drawing/2014/main" id="{90C62FAB-1BEE-442B-8E84-0BE3C4B4CC01}"/>
              </a:ext>
            </a:extLst>
          </p:cNvPr>
          <p:cNvSpPr>
            <a:spLocks noGrp="1"/>
          </p:cNvSpPr>
          <p:nvPr>
            <p:ph sz="quarter" idx="4"/>
          </p:nvPr>
        </p:nvSpPr>
        <p:spPr>
          <a:xfrm>
            <a:off x="6172200" y="2476869"/>
            <a:ext cx="5183188" cy="3160449"/>
          </a:xfrm>
        </p:spPr>
        <p:txBody>
          <a:bodyPr>
            <a:normAutofit fontScale="92500" lnSpcReduction="10000"/>
          </a:bodyPr>
          <a:lstStyle/>
          <a:p>
            <a:r>
              <a:rPr lang="en-US" dirty="0">
                <a:solidFill>
                  <a:schemeClr val="tx1"/>
                </a:solidFill>
              </a:rPr>
              <a:t>Too focused on urgency, lacking detail in how to accomplish each step separately.</a:t>
            </a:r>
          </a:p>
          <a:p>
            <a:r>
              <a:rPr lang="en-US" dirty="0">
                <a:solidFill>
                  <a:schemeClr val="tx1"/>
                </a:solidFill>
              </a:rPr>
              <a:t>Steps sometimes feel like they are not in the proper order. The lack of overarching themes leads to lack of cohesion</a:t>
            </a:r>
          </a:p>
          <a:p>
            <a:r>
              <a:rPr lang="en-US" dirty="0">
                <a:solidFill>
                  <a:schemeClr val="tx1"/>
                </a:solidFill>
              </a:rPr>
              <a:t>It is top-heavy, meaning that it places greater emphasis on leaders rather than individual employees.</a:t>
            </a:r>
          </a:p>
          <a:p>
            <a:r>
              <a:rPr lang="en-US" dirty="0">
                <a:solidFill>
                  <a:schemeClr val="tx1"/>
                </a:solidFill>
              </a:rPr>
              <a:t>Might </a:t>
            </a:r>
            <a:r>
              <a:rPr lang="en-GB" dirty="0">
                <a:solidFill>
                  <a:schemeClr val="tx1"/>
                </a:solidFill>
              </a:rPr>
              <a:t>encourage is an early burst of energy, followed by delegation and distance.</a:t>
            </a: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1855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p:txBody>
          <a:bodyPr>
            <a:normAutofit fontScale="90000"/>
          </a:bodyPr>
          <a:lstStyle/>
          <a:p>
            <a:r>
              <a:rPr lang="en-US" dirty="0"/>
              <a:t>Let’s think!</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47726" y="1746090"/>
            <a:ext cx="4380282" cy="3777933"/>
          </a:xfrm>
        </p:spPr>
        <p:txBody>
          <a:bodyPr/>
          <a:lstStyle/>
          <a:p>
            <a:r>
              <a:rPr lang="en-GB" sz="3200" dirty="0">
                <a:solidFill>
                  <a:schemeClr val="tx1"/>
                </a:solidFill>
              </a:rPr>
              <a:t>Looking at Kotter’s model and the eight steps towards effective change, how do you think resistance may manifest in each stage?</a:t>
            </a: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411220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normAutofit/>
          </a:bodyPr>
          <a:lstStyle/>
          <a:p>
            <a:r>
              <a:rPr lang="en-GB" b="1" dirty="0"/>
              <a:t>Sunstein &amp; Thaler </a:t>
            </a:r>
            <a:r>
              <a:rPr lang="en-US" b="1" dirty="0"/>
              <a:t>– Nudge Theory (1)</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6613" y="1935331"/>
            <a:ext cx="10766502" cy="3533313"/>
          </a:xfrm>
        </p:spPr>
        <p:txBody>
          <a:bodyPr>
            <a:normAutofit fontScale="92500" lnSpcReduction="10000"/>
          </a:bodyPr>
          <a:lstStyle/>
          <a:p>
            <a:r>
              <a:rPr lang="en-GB" sz="2400" dirty="0">
                <a:solidFill>
                  <a:schemeClr val="tx1"/>
                </a:solidFill>
              </a:rPr>
              <a:t>They developed the theory in 2008 (behavioural economists)</a:t>
            </a:r>
          </a:p>
          <a:p>
            <a:r>
              <a:rPr lang="en-GB" sz="2400" dirty="0">
                <a:solidFill>
                  <a:schemeClr val="tx1"/>
                </a:solidFill>
              </a:rPr>
              <a:t>Nudge theory is one of the most contemporary and relevant to change management</a:t>
            </a:r>
          </a:p>
          <a:p>
            <a:r>
              <a:rPr lang="en-GB" sz="2400" dirty="0">
                <a:solidFill>
                  <a:schemeClr val="tx1"/>
                </a:solidFill>
              </a:rPr>
              <a:t>For change to be successful, we must understand why human behaviour changes, and what motivates people to adopt change</a:t>
            </a:r>
          </a:p>
          <a:p>
            <a:r>
              <a:rPr lang="en-GB" sz="2400" b="1" dirty="0">
                <a:solidFill>
                  <a:schemeClr val="tx1"/>
                </a:solidFill>
              </a:rPr>
              <a:t>Nudge= </a:t>
            </a:r>
            <a:r>
              <a:rPr lang="en-GB" sz="2400" dirty="0">
                <a:solidFill>
                  <a:schemeClr val="tx1"/>
                </a:solidFill>
              </a:rPr>
              <a:t>a small action which can influence how people decide and behave</a:t>
            </a:r>
          </a:p>
          <a:p>
            <a:r>
              <a:rPr lang="en-GB" sz="2400" dirty="0">
                <a:solidFill>
                  <a:schemeClr val="tx1"/>
                </a:solidFill>
              </a:rPr>
              <a:t>Encourages indirect techniques of influencing behaviour, rather than direct instructions </a:t>
            </a:r>
          </a:p>
          <a:p>
            <a:r>
              <a:rPr lang="en-GB" sz="2400" dirty="0">
                <a:solidFill>
                  <a:schemeClr val="tx1"/>
                </a:solidFill>
              </a:rPr>
              <a:t>By providing choices and fostering an enabling and encouraging environment, change in employee behaviour will take place </a:t>
            </a:r>
          </a:p>
          <a:p>
            <a:endParaRPr lang="en-GB" sz="2400"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6600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normAutofit/>
          </a:bodyPr>
          <a:lstStyle/>
          <a:p>
            <a:r>
              <a:rPr lang="en-GB" b="1" dirty="0"/>
              <a:t>Sunstein &amp; Thaler </a:t>
            </a:r>
            <a:r>
              <a:rPr lang="en-US" b="1" dirty="0"/>
              <a:t>– Nudge Theory (2)</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6613" y="1935331"/>
            <a:ext cx="10766502" cy="3533313"/>
          </a:xfrm>
        </p:spPr>
        <p:txBody>
          <a:bodyPr>
            <a:normAutofit/>
          </a:bodyPr>
          <a:lstStyle/>
          <a:p>
            <a:pPr marL="0" indent="0">
              <a:buNone/>
            </a:pPr>
            <a:r>
              <a:rPr lang="en-US" sz="2400" b="1" dirty="0">
                <a:solidFill>
                  <a:schemeClr val="tx1"/>
                </a:solidFill>
              </a:rPr>
              <a:t>Types of Nudges</a:t>
            </a:r>
          </a:p>
          <a:p>
            <a:r>
              <a:rPr lang="en-GB" sz="2400" u="sng" dirty="0">
                <a:solidFill>
                  <a:schemeClr val="tx1"/>
                </a:solidFill>
              </a:rPr>
              <a:t>Perception nudges= </a:t>
            </a:r>
            <a:r>
              <a:rPr lang="en-GB" sz="2400" dirty="0">
                <a:solidFill>
                  <a:schemeClr val="tx1"/>
                </a:solidFill>
              </a:rPr>
              <a:t>These are actions which play around perceptions of organisational behaviour. Understanding employees’ perceptions of the desired change is critical for success</a:t>
            </a:r>
            <a:r>
              <a:rPr lang="el-GR" sz="2400" dirty="0">
                <a:solidFill>
                  <a:schemeClr val="tx1"/>
                </a:solidFill>
              </a:rPr>
              <a:t> </a:t>
            </a:r>
            <a:r>
              <a:rPr lang="el-GR" sz="2400" dirty="0">
                <a:solidFill>
                  <a:schemeClr val="tx1"/>
                </a:solidFill>
                <a:sym typeface="Wingdings" panose="05000000000000000000" pitchFamily="2" charset="2"/>
              </a:rPr>
              <a:t> </a:t>
            </a:r>
            <a:r>
              <a:rPr lang="en-US" sz="2400" dirty="0">
                <a:solidFill>
                  <a:schemeClr val="tx1"/>
                </a:solidFill>
                <a:sym typeface="Wingdings" panose="05000000000000000000" pitchFamily="2" charset="2"/>
              </a:rPr>
              <a:t>can also reveal possible resistance</a:t>
            </a:r>
          </a:p>
          <a:p>
            <a:r>
              <a:rPr lang="en-GB" sz="2400" u="sng" dirty="0">
                <a:solidFill>
                  <a:schemeClr val="tx1"/>
                </a:solidFill>
              </a:rPr>
              <a:t>Motivation nudges= </a:t>
            </a:r>
            <a:r>
              <a:rPr lang="en-GB" sz="2400" dirty="0">
                <a:solidFill>
                  <a:schemeClr val="tx1"/>
                </a:solidFill>
              </a:rPr>
              <a:t>These are actions which are needed to make employees care about an upcoming change.</a:t>
            </a:r>
          </a:p>
          <a:p>
            <a:r>
              <a:rPr lang="en-GB" sz="2400" u="sng" dirty="0">
                <a:solidFill>
                  <a:schemeClr val="tx1"/>
                </a:solidFill>
              </a:rPr>
              <a:t>Simple, Ability-enabling nudges= </a:t>
            </a:r>
            <a:r>
              <a:rPr lang="en-GB" sz="2400" dirty="0">
                <a:solidFill>
                  <a:schemeClr val="tx1"/>
                </a:solidFill>
              </a:rPr>
              <a:t>When change is hard, complex, and difficult to adopt, simple and tiny actions can improve employees’ change adoption ability.</a:t>
            </a: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62139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lstStyle/>
          <a:p>
            <a:r>
              <a:rPr lang="en-GB" b="1" dirty="0"/>
              <a:t>Sunstein &amp; Thaler </a:t>
            </a:r>
            <a:r>
              <a:rPr lang="en-US" b="1" dirty="0"/>
              <a:t>– Nudge Theory (3)</a:t>
            </a:r>
            <a:endParaRPr lang="en-GB" dirty="0"/>
          </a:p>
        </p:txBody>
      </p:sp>
      <p:sp>
        <p:nvSpPr>
          <p:cNvPr id="5" name="Text Placeholder 4">
            <a:extLst>
              <a:ext uri="{FF2B5EF4-FFF2-40B4-BE49-F238E27FC236}">
                <a16:creationId xmlns:a16="http://schemas.microsoft.com/office/drawing/2014/main" id="{172768C1-C046-4C4A-8874-1EDA571E1DD4}"/>
              </a:ext>
            </a:extLst>
          </p:cNvPr>
          <p:cNvSpPr>
            <a:spLocks noGrp="1"/>
          </p:cNvSpPr>
          <p:nvPr>
            <p:ph type="body" sz="quarter" idx="3"/>
          </p:nvPr>
        </p:nvSpPr>
        <p:spPr>
          <a:xfrm>
            <a:off x="5324742" y="1753951"/>
            <a:ext cx="5183188" cy="358926"/>
          </a:xfrm>
        </p:spPr>
        <p:txBody>
          <a:bodyPr/>
          <a:lstStyle/>
          <a:p>
            <a:r>
              <a:rPr lang="en-US" dirty="0">
                <a:solidFill>
                  <a:schemeClr val="tx1"/>
                </a:solidFill>
              </a:rPr>
              <a:t>Benefits</a:t>
            </a:r>
            <a:endParaRPr lang="en-GB" dirty="0">
              <a:solidFill>
                <a:schemeClr val="tx1"/>
              </a:solidFill>
            </a:endParaRPr>
          </a:p>
        </p:txBody>
      </p:sp>
      <p:sp>
        <p:nvSpPr>
          <p:cNvPr id="6" name="Content Placeholder 5">
            <a:extLst>
              <a:ext uri="{FF2B5EF4-FFF2-40B4-BE49-F238E27FC236}">
                <a16:creationId xmlns:a16="http://schemas.microsoft.com/office/drawing/2014/main" id="{90C62FAB-1BEE-442B-8E84-0BE3C4B4CC01}"/>
              </a:ext>
            </a:extLst>
          </p:cNvPr>
          <p:cNvSpPr>
            <a:spLocks noGrp="1"/>
          </p:cNvSpPr>
          <p:nvPr>
            <p:ph sz="quarter" idx="4"/>
          </p:nvPr>
        </p:nvSpPr>
        <p:spPr>
          <a:xfrm>
            <a:off x="5321651" y="2069863"/>
            <a:ext cx="6562458" cy="1977373"/>
          </a:xfrm>
        </p:spPr>
        <p:txBody>
          <a:bodyPr>
            <a:normAutofit/>
          </a:bodyPr>
          <a:lstStyle/>
          <a:p>
            <a:r>
              <a:rPr lang="en-US" sz="1800" dirty="0">
                <a:solidFill>
                  <a:schemeClr val="tx1"/>
                </a:solidFill>
              </a:rPr>
              <a:t>Minimizes resistance to change</a:t>
            </a:r>
          </a:p>
          <a:p>
            <a:r>
              <a:rPr lang="en-GB" sz="1800" dirty="0">
                <a:solidFill>
                  <a:schemeClr val="tx1"/>
                </a:solidFill>
              </a:rPr>
              <a:t>Takes into account the difference in feelings, opinions, and knowledge of people</a:t>
            </a:r>
            <a:endParaRPr lang="en-US" sz="1800" dirty="0">
              <a:solidFill>
                <a:schemeClr val="tx1"/>
              </a:solidFill>
            </a:endParaRPr>
          </a:p>
          <a:p>
            <a:r>
              <a:rPr lang="en-US" sz="1800" dirty="0">
                <a:solidFill>
                  <a:schemeClr val="tx1"/>
                </a:solidFill>
              </a:rPr>
              <a:t>Eliminates traditional change methods  (e.g., punishment and direct instructions)</a:t>
            </a:r>
          </a:p>
          <a:p>
            <a:r>
              <a:rPr lang="en-US" sz="1800" dirty="0">
                <a:solidFill>
                  <a:schemeClr val="tx1"/>
                </a:solidFill>
              </a:rPr>
              <a:t>Is applicable in several industries</a:t>
            </a:r>
          </a:p>
          <a:p>
            <a:endParaRPr lang="en-US" dirty="0">
              <a:solidFill>
                <a:schemeClr val="tx1"/>
              </a:solidFill>
            </a:endParaRPr>
          </a:p>
          <a:p>
            <a:endParaRPr lang="en-GB"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graphicFrame>
        <p:nvGraphicFramePr>
          <p:cNvPr id="12" name="Content Placeholder 11">
            <a:extLst>
              <a:ext uri="{FF2B5EF4-FFF2-40B4-BE49-F238E27FC236}">
                <a16:creationId xmlns:a16="http://schemas.microsoft.com/office/drawing/2014/main" id="{84ACCF0A-DC91-475A-88E7-1762C1FDEA05}"/>
              </a:ext>
            </a:extLst>
          </p:cNvPr>
          <p:cNvGraphicFramePr>
            <a:graphicFrameLocks noGrp="1"/>
          </p:cNvGraphicFramePr>
          <p:nvPr>
            <p:ph sz="half" idx="2"/>
            <p:extLst>
              <p:ext uri="{D42A27DB-BD31-4B8C-83A1-F6EECF244321}">
                <p14:modId xmlns:p14="http://schemas.microsoft.com/office/powerpoint/2010/main" val="4090069330"/>
              </p:ext>
            </p:extLst>
          </p:nvPr>
        </p:nvGraphicFramePr>
        <p:xfrm>
          <a:off x="-478654" y="1864311"/>
          <a:ext cx="6107837" cy="3704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9C61CED3-AEDB-4CDD-A655-47A744142355}"/>
              </a:ext>
            </a:extLst>
          </p:cNvPr>
          <p:cNvSpPr txBox="1"/>
          <p:nvPr/>
        </p:nvSpPr>
        <p:spPr>
          <a:xfrm>
            <a:off x="1808499" y="3393195"/>
            <a:ext cx="1780623" cy="646331"/>
          </a:xfrm>
          <a:prstGeom prst="rect">
            <a:avLst/>
          </a:prstGeom>
          <a:noFill/>
        </p:spPr>
        <p:txBody>
          <a:bodyPr wrap="square" rtlCol="0">
            <a:spAutoFit/>
          </a:bodyPr>
          <a:lstStyle/>
          <a:p>
            <a:pPr algn="ctr"/>
            <a:r>
              <a:rPr lang="en-US" dirty="0"/>
              <a:t>Steps to achieve change</a:t>
            </a:r>
            <a:endParaRPr lang="en-GB" dirty="0"/>
          </a:p>
        </p:txBody>
      </p:sp>
      <p:sp>
        <p:nvSpPr>
          <p:cNvPr id="14" name="Text Placeholder 4">
            <a:extLst>
              <a:ext uri="{FF2B5EF4-FFF2-40B4-BE49-F238E27FC236}">
                <a16:creationId xmlns:a16="http://schemas.microsoft.com/office/drawing/2014/main" id="{B04481D4-5D62-4D8D-BEF7-71C926A3E828}"/>
              </a:ext>
            </a:extLst>
          </p:cNvPr>
          <p:cNvSpPr txBox="1">
            <a:spLocks/>
          </p:cNvSpPr>
          <p:nvPr/>
        </p:nvSpPr>
        <p:spPr>
          <a:xfrm>
            <a:off x="5324742" y="4183685"/>
            <a:ext cx="5183188" cy="35892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tx1"/>
                </a:solidFill>
              </a:rPr>
              <a:t>Criticisms</a:t>
            </a:r>
            <a:endParaRPr lang="en-GB" dirty="0">
              <a:solidFill>
                <a:schemeClr val="tx1"/>
              </a:solidFill>
            </a:endParaRPr>
          </a:p>
        </p:txBody>
      </p:sp>
      <p:sp>
        <p:nvSpPr>
          <p:cNvPr id="15" name="Content Placeholder 5">
            <a:extLst>
              <a:ext uri="{FF2B5EF4-FFF2-40B4-BE49-F238E27FC236}">
                <a16:creationId xmlns:a16="http://schemas.microsoft.com/office/drawing/2014/main" id="{43E031E4-D968-479E-B515-4C3654D134F6}"/>
              </a:ext>
            </a:extLst>
          </p:cNvPr>
          <p:cNvSpPr txBox="1">
            <a:spLocks/>
          </p:cNvSpPr>
          <p:nvPr/>
        </p:nvSpPr>
        <p:spPr>
          <a:xfrm>
            <a:off x="5321651" y="4576558"/>
            <a:ext cx="6562458" cy="1575433"/>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Issues of moral decision-making. who decides what is good or bad to nudge/alter?</a:t>
            </a:r>
          </a:p>
          <a:p>
            <a:r>
              <a:rPr lang="en-US" sz="1800" dirty="0">
                <a:solidFill>
                  <a:schemeClr val="tx1"/>
                </a:solidFill>
              </a:rPr>
              <a:t>Is it a manipulation on the freedom of choice? Nudges affect our behavior without us necessarily realizing it</a:t>
            </a:r>
            <a:endParaRPr lang="en-GB" dirty="0">
              <a:solidFill>
                <a:schemeClr val="tx1"/>
              </a:solidFill>
            </a:endParaRPr>
          </a:p>
        </p:txBody>
      </p:sp>
    </p:spTree>
    <p:extLst>
      <p:ext uri="{BB962C8B-B14F-4D97-AF65-F5344CB8AC3E}">
        <p14:creationId xmlns:p14="http://schemas.microsoft.com/office/powerpoint/2010/main" val="387773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19079" y="276557"/>
            <a:ext cx="10515600" cy="781685"/>
          </a:xfrm>
        </p:spPr>
        <p:txBody>
          <a:bodyPr/>
          <a:lstStyle/>
          <a:p>
            <a:r>
              <a:rPr lang="en-US" dirty="0"/>
              <a:t>What will we cover today?</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lnSpcReduction="10000"/>
          </a:bodyPr>
          <a:lstStyle/>
          <a:p>
            <a:r>
              <a:rPr lang="en-US" dirty="0"/>
              <a:t>1.1. What are CM and OD?</a:t>
            </a:r>
            <a:endParaRPr lang="lt-LT" dirty="0"/>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1163635" y="1628464"/>
            <a:ext cx="10190162" cy="1686647"/>
          </a:xfrm>
        </p:spPr>
        <p:txBody>
          <a:bodyPr>
            <a:normAutofit/>
          </a:bodyPr>
          <a:lstStyle/>
          <a:p>
            <a:pPr marL="342900" indent="-342900">
              <a:buFont typeface="Arial" panose="020B0604020202020204" pitchFamily="34" charset="0"/>
              <a:buChar char="•"/>
            </a:pPr>
            <a:r>
              <a:rPr lang="en-US" dirty="0">
                <a:solidFill>
                  <a:schemeClr val="tx1"/>
                </a:solidFill>
              </a:rPr>
              <a:t>Definitions of Change Management and Organizational Development</a:t>
            </a:r>
          </a:p>
          <a:p>
            <a:pPr marL="342900" indent="-342900">
              <a:buFont typeface="Arial" panose="020B0604020202020204" pitchFamily="34" charset="0"/>
              <a:buChar char="•"/>
            </a:pPr>
            <a:r>
              <a:rPr lang="en-US" dirty="0">
                <a:solidFill>
                  <a:schemeClr val="tx1"/>
                </a:solidFill>
              </a:rPr>
              <a:t>How do they differ? Is there an overlap?</a:t>
            </a:r>
          </a:p>
          <a:p>
            <a:pPr marL="342900" indent="-342900">
              <a:buFont typeface="Arial" panose="020B0604020202020204" pitchFamily="34" charset="0"/>
              <a:buChar char="•"/>
            </a:pPr>
            <a:r>
              <a:rPr lang="en-US" dirty="0">
                <a:solidFill>
                  <a:schemeClr val="tx1"/>
                </a:solidFill>
              </a:rPr>
              <a:t>Employee VS Organizational Development</a:t>
            </a:r>
            <a:endParaRPr lang="lt-LT" dirty="0">
              <a:solidFill>
                <a:schemeClr val="tx1"/>
              </a:solidFill>
            </a:endParaRPr>
          </a:p>
          <a:p>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1184343" y="2977752"/>
            <a:ext cx="10188575" cy="466586"/>
          </a:xfrm>
        </p:spPr>
        <p:txBody>
          <a:bodyPr>
            <a:normAutofit lnSpcReduction="10000"/>
          </a:bodyPr>
          <a:lstStyle/>
          <a:p>
            <a:r>
              <a:rPr lang="en-US" dirty="0"/>
              <a:t>1.2 Theories of Change Management</a:t>
            </a:r>
            <a:endParaRPr lang="lt-LT" dirty="0"/>
          </a:p>
          <a:p>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247982"/>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8200" y="3075184"/>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eksto vietos rezervavimo ženklas 5">
            <a:extLst>
              <a:ext uri="{FF2B5EF4-FFF2-40B4-BE49-F238E27FC236}">
                <a16:creationId xmlns:a16="http://schemas.microsoft.com/office/drawing/2014/main" id="{22EDB8E0-3979-49B1-BE35-219B74B2263D}"/>
              </a:ext>
            </a:extLst>
          </p:cNvPr>
          <p:cNvSpPr txBox="1">
            <a:spLocks/>
          </p:cNvSpPr>
          <p:nvPr/>
        </p:nvSpPr>
        <p:spPr>
          <a:xfrm>
            <a:off x="1184343" y="4782591"/>
            <a:ext cx="10188575" cy="4665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1.3. Summary</a:t>
            </a:r>
            <a:endParaRPr lang="lt-LT" dirty="0"/>
          </a:p>
          <a:p>
            <a:endParaRPr lang="lt-LT" dirty="0"/>
          </a:p>
        </p:txBody>
      </p:sp>
      <p:sp>
        <p:nvSpPr>
          <p:cNvPr id="13" name="Lygiašonis trikampis 8">
            <a:extLst>
              <a:ext uri="{FF2B5EF4-FFF2-40B4-BE49-F238E27FC236}">
                <a16:creationId xmlns:a16="http://schemas.microsoft.com/office/drawing/2014/main" id="{104B680D-18BB-4A56-AA43-9E8D05A50B7F}"/>
              </a:ext>
            </a:extLst>
          </p:cNvPr>
          <p:cNvSpPr/>
          <p:nvPr/>
        </p:nvSpPr>
        <p:spPr>
          <a:xfrm>
            <a:off x="838200" y="4895920"/>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1184343" y="3456786"/>
            <a:ext cx="10190162" cy="16866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tx1"/>
                </a:solidFill>
              </a:rPr>
              <a:t>Classic theories of Change Management</a:t>
            </a:r>
          </a:p>
          <a:p>
            <a:pPr marL="342900" indent="-342900">
              <a:buFont typeface="Arial" panose="020B0604020202020204" pitchFamily="34" charset="0"/>
              <a:buChar char="•"/>
            </a:pPr>
            <a:r>
              <a:rPr lang="en-US" dirty="0">
                <a:solidFill>
                  <a:schemeClr val="tx1"/>
                </a:solidFill>
              </a:rPr>
              <a:t>Basic principles of Change Management – Resistance to Change</a:t>
            </a:r>
          </a:p>
          <a:p>
            <a:pPr marL="342900" indent="-342900">
              <a:buFont typeface="Arial" panose="020B0604020202020204" pitchFamily="34" charset="0"/>
              <a:buChar char="•"/>
            </a:pPr>
            <a:r>
              <a:rPr lang="en-US" dirty="0">
                <a:solidFill>
                  <a:schemeClr val="tx1"/>
                </a:solidFill>
              </a:rPr>
              <a:t>Learning to think critically!</a:t>
            </a:r>
            <a:endParaRPr lang="lt-LT" dirty="0">
              <a:solidFill>
                <a:schemeClr val="tx1"/>
              </a:solidFill>
            </a:endParaRPr>
          </a:p>
          <a:p>
            <a:endParaRPr lang="lt-LT" dirty="0"/>
          </a:p>
        </p:txBody>
      </p:sp>
    </p:spTree>
    <p:extLst>
      <p:ext uri="{BB962C8B-B14F-4D97-AF65-F5344CB8AC3E}">
        <p14:creationId xmlns:p14="http://schemas.microsoft.com/office/powerpoint/2010/main" val="42879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551440" y="635862"/>
            <a:ext cx="5418969" cy="728346"/>
          </a:xfrm>
        </p:spPr>
        <p:txBody>
          <a:bodyPr>
            <a:noAutofit/>
          </a:bodyPr>
          <a:lstStyle/>
          <a:p>
            <a:r>
              <a:rPr lang="en-US" sz="3600" dirty="0"/>
              <a:t>Let’s take a deeper look…</a:t>
            </a:r>
            <a:endParaRPr lang="lt-LT" sz="3600"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551440" y="1634681"/>
            <a:ext cx="5418968" cy="3993761"/>
          </a:xfrm>
        </p:spPr>
        <p:txBody>
          <a:bodyPr>
            <a:normAutofit fontScale="92500" lnSpcReduction="10000"/>
          </a:bodyPr>
          <a:lstStyle/>
          <a:p>
            <a:pPr lvl="0"/>
            <a:r>
              <a:rPr lang="en-US" b="1" dirty="0">
                <a:solidFill>
                  <a:schemeClr val="tx1"/>
                </a:solidFill>
              </a:rPr>
              <a:t>Critical Theory</a:t>
            </a:r>
          </a:p>
          <a:p>
            <a:pPr marL="342900" lvl="0" indent="-342900">
              <a:buFont typeface="Arial" panose="020B0604020202020204" pitchFamily="34" charset="0"/>
              <a:buChar char="•"/>
            </a:pPr>
            <a:r>
              <a:rPr lang="en-GB" sz="2000" dirty="0">
                <a:solidFill>
                  <a:schemeClr val="tx1"/>
                </a:solidFill>
              </a:rPr>
              <a:t>It assumes that a reality exists, but it has been shaped by cultural, political, ethnic, gender and religious factors which interact with each other to create a social system. </a:t>
            </a:r>
          </a:p>
          <a:p>
            <a:pPr marL="342900" lvl="0" indent="-342900">
              <a:buFont typeface="Arial" panose="020B0604020202020204" pitchFamily="34" charset="0"/>
              <a:buChar char="•"/>
            </a:pPr>
            <a:r>
              <a:rPr lang="en-GB" sz="2000" dirty="0">
                <a:solidFill>
                  <a:schemeClr val="tx1"/>
                </a:solidFill>
              </a:rPr>
              <a:t>No object can be researched without being affected by the researcher</a:t>
            </a:r>
          </a:p>
          <a:p>
            <a:pPr marL="342900" lvl="0" indent="-342900">
              <a:buFont typeface="Arial" panose="020B0604020202020204" pitchFamily="34" charset="0"/>
              <a:buChar char="•"/>
            </a:pPr>
            <a:r>
              <a:rPr lang="en-GB" sz="2000" dirty="0">
                <a:solidFill>
                  <a:schemeClr val="tx1"/>
                </a:solidFill>
              </a:rPr>
              <a:t>Knowledge endorsed by those in power is to be viewed critically </a:t>
            </a:r>
          </a:p>
          <a:p>
            <a:pPr marL="342900" lvl="0" indent="-342900">
              <a:buFont typeface="Arial" panose="020B0604020202020204" pitchFamily="34" charset="0"/>
              <a:buChar char="•"/>
            </a:pPr>
            <a:r>
              <a:rPr lang="en-GB" sz="2000" dirty="0">
                <a:solidFill>
                  <a:schemeClr val="tx1"/>
                </a:solidFill>
              </a:rPr>
              <a:t>The rules that legitimatize some bodies of knowledge and delegitimize others should be questioned. </a:t>
            </a:r>
          </a:p>
          <a:p>
            <a:pPr marL="342900" lvl="0" indent="-342900">
              <a:buFont typeface="Arial" panose="020B0604020202020204" pitchFamily="34" charset="0"/>
              <a:buChar char="•"/>
            </a:pPr>
            <a:endParaRPr lang="en-GB" sz="2000" dirty="0">
              <a:solidFill>
                <a:schemeClr val="tx1"/>
              </a:solidFill>
            </a:endParaRPr>
          </a:p>
          <a:p>
            <a:pPr lvl="0"/>
            <a:endParaRPr lang="lt-LT" sz="2000" dirty="0">
              <a:solidFill>
                <a:schemeClr val="tx1"/>
              </a:solidFill>
            </a:endParaRPr>
          </a:p>
          <a:p>
            <a:endParaRPr lang="lt-LT" dirty="0">
              <a:solidFill>
                <a:schemeClr val="tx1"/>
              </a:solidFill>
            </a:endParaRPr>
          </a:p>
          <a:p>
            <a:endParaRPr lang="lt-LT" dirty="0">
              <a:solidFill>
                <a:schemeClr val="tx1"/>
              </a:solidFill>
            </a:endParaRPr>
          </a:p>
        </p:txBody>
      </p:sp>
      <p:pic>
        <p:nvPicPr>
          <p:cNvPr id="4" name="Picture 3" descr="Magnifying glass on clear background">
            <a:extLst>
              <a:ext uri="{FF2B5EF4-FFF2-40B4-BE49-F238E27FC236}">
                <a16:creationId xmlns:a16="http://schemas.microsoft.com/office/drawing/2014/main" id="{450BF2F1-8F57-4010-88FF-2D36A6F4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93" y="1364208"/>
            <a:ext cx="5663971" cy="3780590"/>
          </a:xfrm>
          <a:prstGeom prst="rect">
            <a:avLst/>
          </a:prstGeom>
        </p:spPr>
      </p:pic>
      <p:sp>
        <p:nvSpPr>
          <p:cNvPr id="8" name="Pavadinimas 8">
            <a:extLst>
              <a:ext uri="{FF2B5EF4-FFF2-40B4-BE49-F238E27FC236}">
                <a16:creationId xmlns:a16="http://schemas.microsoft.com/office/drawing/2014/main" id="{7F0591D6-4DFE-4646-9A35-207051770E40}"/>
              </a:ext>
            </a:extLst>
          </p:cNvPr>
          <p:cNvSpPr txBox="1">
            <a:spLocks/>
          </p:cNvSpPr>
          <p:nvPr/>
        </p:nvSpPr>
        <p:spPr>
          <a:xfrm>
            <a:off x="6644346" y="4215042"/>
            <a:ext cx="4818464" cy="7283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rPr>
              <a:t>What it means to think critically</a:t>
            </a:r>
            <a:endParaRPr lang="lt-LT" sz="2400" b="1" dirty="0">
              <a:solidFill>
                <a:schemeClr val="bg1"/>
              </a:solidFill>
            </a:endParaRPr>
          </a:p>
        </p:txBody>
      </p:sp>
    </p:spTree>
    <p:extLst>
      <p:ext uri="{BB962C8B-B14F-4D97-AF65-F5344CB8AC3E}">
        <p14:creationId xmlns:p14="http://schemas.microsoft.com/office/powerpoint/2010/main" val="196552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683064"/>
            <a:ext cx="10482309" cy="684211"/>
          </a:xfrm>
        </p:spPr>
        <p:txBody>
          <a:bodyPr>
            <a:normAutofit fontScale="90000"/>
          </a:bodyPr>
          <a:lstStyle/>
          <a:p>
            <a:r>
              <a:rPr lang="en-US" dirty="0"/>
              <a:t>Critical Theory…</a:t>
            </a:r>
            <a:r>
              <a:rPr lang="en-US" sz="3600" dirty="0"/>
              <a:t>what does it mean for change work?</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402787"/>
            <a:ext cx="10820400" cy="268854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n-GB" sz="2400" dirty="0"/>
              <a:t>We should ask ourselves: “</a:t>
            </a:r>
            <a:r>
              <a:rPr lang="en-GB" sz="2400" i="1" dirty="0"/>
              <a:t>How did I get stuck with this body of knowledge and these lenses through which to see the world?” </a:t>
            </a:r>
            <a:r>
              <a:rPr lang="en-GB" sz="2400" dirty="0"/>
              <a:t>(Kincheloe, 2008, p.21). </a:t>
            </a:r>
          </a:p>
          <a:p>
            <a:pPr>
              <a:buFont typeface="Courier New" panose="02070309020205020404" pitchFamily="49" charset="0"/>
              <a:buChar char="o"/>
            </a:pPr>
            <a:r>
              <a:rPr lang="en-GB" sz="2400" dirty="0"/>
              <a:t>Provides us with a lens to view conflict and power which traditional change theories tend to leave untouched</a:t>
            </a:r>
          </a:p>
          <a:p>
            <a:pPr>
              <a:buFont typeface="Courier New" panose="02070309020205020404" pitchFamily="49" charset="0"/>
              <a:buChar char="o"/>
            </a:pPr>
            <a:r>
              <a:rPr lang="en-GB" sz="2400" dirty="0"/>
              <a:t>Helps unearth assumptions, unconscious biases, and the role of power that are inherent in change</a:t>
            </a:r>
          </a:p>
        </p:txBody>
      </p:sp>
    </p:spTree>
    <p:extLst>
      <p:ext uri="{BB962C8B-B14F-4D97-AF65-F5344CB8AC3E}">
        <p14:creationId xmlns:p14="http://schemas.microsoft.com/office/powerpoint/2010/main" val="193368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p:txBody>
          <a:bodyPr/>
          <a:lstStyle/>
          <a:p>
            <a:r>
              <a:rPr lang="en-US" b="1" dirty="0"/>
              <a:t>Summary</a:t>
            </a:r>
            <a:endParaRPr lang="lt-LT" b="1"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p:txBody>
          <a:bodyPr>
            <a:normAutofit lnSpcReduction="10000"/>
          </a:bodyPr>
          <a:lstStyle/>
          <a:p>
            <a:r>
              <a:rPr lang="en-US" dirty="0"/>
              <a:t>CM and OD</a:t>
            </a:r>
            <a:endParaRPr lang="lt-LT" dirty="0"/>
          </a:p>
          <a:p>
            <a:endParaRPr lang="lt-LT" dirty="0"/>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p:txBody>
          <a:bodyPr>
            <a:normAutofit lnSpcReduction="10000"/>
          </a:bodyPr>
          <a:lstStyle/>
          <a:p>
            <a:r>
              <a:rPr lang="en-US" dirty="0">
                <a:solidFill>
                  <a:schemeClr val="tx1"/>
                </a:solidFill>
              </a:rPr>
              <a:t>What are they? </a:t>
            </a:r>
          </a:p>
          <a:p>
            <a:r>
              <a:rPr lang="en-US" dirty="0">
                <a:solidFill>
                  <a:schemeClr val="tx1"/>
                </a:solidFill>
              </a:rPr>
              <a:t>How do they overlap?</a:t>
            </a:r>
          </a:p>
          <a:p>
            <a:r>
              <a:rPr lang="en-US" dirty="0">
                <a:solidFill>
                  <a:schemeClr val="tx1"/>
                </a:solidFill>
              </a:rPr>
              <a:t>Are there risks and challenges?</a:t>
            </a:r>
            <a:endParaRPr lang="lt-LT" dirty="0">
              <a:solidFill>
                <a:schemeClr val="tx1"/>
              </a:solidFill>
            </a:endParaRPr>
          </a:p>
          <a:p>
            <a:endParaRPr lang="lt-LT" dirty="0">
              <a:solidFill>
                <a:schemeClr val="tx1"/>
              </a:solidFill>
            </a:endParaRPr>
          </a:p>
        </p:txBody>
      </p:sp>
      <p:sp>
        <p:nvSpPr>
          <p:cNvPr id="11" name="Teksto vietos rezervavimo ženklas 10">
            <a:extLst>
              <a:ext uri="{FF2B5EF4-FFF2-40B4-BE49-F238E27FC236}">
                <a16:creationId xmlns:a16="http://schemas.microsoft.com/office/drawing/2014/main" id="{7B8256B7-F102-4AE2-BCF7-BE2DF7ED5D9B}"/>
              </a:ext>
            </a:extLst>
          </p:cNvPr>
          <p:cNvSpPr>
            <a:spLocks noGrp="1"/>
          </p:cNvSpPr>
          <p:nvPr>
            <p:ph type="body" sz="quarter" idx="13"/>
          </p:nvPr>
        </p:nvSpPr>
        <p:spPr/>
        <p:txBody>
          <a:bodyPr>
            <a:normAutofit lnSpcReduction="10000"/>
          </a:bodyPr>
          <a:lstStyle/>
          <a:p>
            <a:r>
              <a:rPr lang="en-US" dirty="0"/>
              <a:t>Change Theories</a:t>
            </a:r>
            <a:endParaRPr lang="lt-LT" dirty="0"/>
          </a:p>
          <a:p>
            <a:endParaRPr lang="lt-LT" dirty="0"/>
          </a:p>
        </p:txBody>
      </p:sp>
      <p:sp>
        <p:nvSpPr>
          <p:cNvPr id="12" name="Teksto vietos rezervavimo ženklas 11">
            <a:extLst>
              <a:ext uri="{FF2B5EF4-FFF2-40B4-BE49-F238E27FC236}">
                <a16:creationId xmlns:a16="http://schemas.microsoft.com/office/drawing/2014/main" id="{53937C1D-E292-40BA-BBDC-28303FB400EC}"/>
              </a:ext>
            </a:extLst>
          </p:cNvPr>
          <p:cNvSpPr>
            <a:spLocks noGrp="1"/>
          </p:cNvSpPr>
          <p:nvPr>
            <p:ph type="body" sz="quarter" idx="14"/>
          </p:nvPr>
        </p:nvSpPr>
        <p:spPr>
          <a:xfrm>
            <a:off x="1163638" y="4289733"/>
            <a:ext cx="4856162" cy="1312077"/>
          </a:xfrm>
        </p:spPr>
        <p:txBody>
          <a:bodyPr>
            <a:normAutofit fontScale="85000" lnSpcReduction="20000"/>
          </a:bodyPr>
          <a:lstStyle/>
          <a:p>
            <a:r>
              <a:rPr lang="en-US" dirty="0">
                <a:solidFill>
                  <a:schemeClr val="tx1"/>
                </a:solidFill>
              </a:rPr>
              <a:t>Lewin’s three-step model</a:t>
            </a:r>
          </a:p>
          <a:p>
            <a:r>
              <a:rPr lang="en-US" dirty="0">
                <a:solidFill>
                  <a:schemeClr val="tx1"/>
                </a:solidFill>
              </a:rPr>
              <a:t>Kotter’s eight-step model</a:t>
            </a:r>
          </a:p>
          <a:p>
            <a:r>
              <a:rPr lang="en-US" dirty="0">
                <a:solidFill>
                  <a:schemeClr val="tx1"/>
                </a:solidFill>
              </a:rPr>
              <a:t>Nudge Theory</a:t>
            </a:r>
          </a:p>
          <a:p>
            <a:r>
              <a:rPr lang="en-US" dirty="0">
                <a:solidFill>
                  <a:schemeClr val="tx1"/>
                </a:solidFill>
              </a:rPr>
              <a:t>Benefits-Drawbacks of each theory</a:t>
            </a:r>
            <a:endParaRPr lang="lt-LT" dirty="0">
              <a:solidFill>
                <a:schemeClr val="tx1"/>
              </a:solidFill>
            </a:endParaRPr>
          </a:p>
          <a:p>
            <a:endParaRPr lang="lt-LT" dirty="0">
              <a:solidFill>
                <a:schemeClr val="tx1"/>
              </a:solidFill>
            </a:endParaRPr>
          </a:p>
        </p:txBody>
      </p:sp>
      <p:sp>
        <p:nvSpPr>
          <p:cNvPr id="13" name="Teksto vietos rezervavimo ženklas 12">
            <a:extLst>
              <a:ext uri="{FF2B5EF4-FFF2-40B4-BE49-F238E27FC236}">
                <a16:creationId xmlns:a16="http://schemas.microsoft.com/office/drawing/2014/main" id="{9266811C-9BE2-4E05-B4FB-2BE6A87EDCB7}"/>
              </a:ext>
            </a:extLst>
          </p:cNvPr>
          <p:cNvSpPr>
            <a:spLocks noGrp="1"/>
          </p:cNvSpPr>
          <p:nvPr>
            <p:ph type="body" sz="quarter" idx="15"/>
          </p:nvPr>
        </p:nvSpPr>
        <p:spPr>
          <a:xfrm>
            <a:off x="6496049" y="1871345"/>
            <a:ext cx="4856163" cy="696922"/>
          </a:xfrm>
        </p:spPr>
        <p:txBody>
          <a:bodyPr>
            <a:normAutofit fontScale="92500" lnSpcReduction="20000"/>
          </a:bodyPr>
          <a:lstStyle/>
          <a:p>
            <a:r>
              <a:rPr lang="en-US" dirty="0"/>
              <a:t>Employee VS Organizational development</a:t>
            </a:r>
            <a:endParaRPr lang="lt-LT" dirty="0"/>
          </a:p>
          <a:p>
            <a:endParaRPr lang="lt-LT" dirty="0"/>
          </a:p>
        </p:txBody>
      </p:sp>
      <p:sp>
        <p:nvSpPr>
          <p:cNvPr id="14" name="Teksto vietos rezervavimo ženklas 13">
            <a:extLst>
              <a:ext uri="{FF2B5EF4-FFF2-40B4-BE49-F238E27FC236}">
                <a16:creationId xmlns:a16="http://schemas.microsoft.com/office/drawing/2014/main" id="{69ECCA98-5D2A-4952-9F26-699D8C7A7C36}"/>
              </a:ext>
            </a:extLst>
          </p:cNvPr>
          <p:cNvSpPr>
            <a:spLocks noGrp="1"/>
          </p:cNvSpPr>
          <p:nvPr>
            <p:ph type="body" sz="quarter" idx="16"/>
          </p:nvPr>
        </p:nvSpPr>
        <p:spPr>
          <a:xfrm>
            <a:off x="6496050" y="2725445"/>
            <a:ext cx="4856162" cy="901084"/>
          </a:xfrm>
        </p:spPr>
        <p:txBody>
          <a:bodyPr/>
          <a:lstStyle/>
          <a:p>
            <a:r>
              <a:rPr lang="en-US" dirty="0">
                <a:solidFill>
                  <a:schemeClr val="tx1"/>
                </a:solidFill>
              </a:rPr>
              <a:t>What are they, and do they overlap?</a:t>
            </a:r>
          </a:p>
          <a:p>
            <a:r>
              <a:rPr lang="en-US" dirty="0">
                <a:solidFill>
                  <a:schemeClr val="tx1"/>
                </a:solidFill>
              </a:rPr>
              <a:t>Are there risks and challenges?</a:t>
            </a:r>
            <a:endParaRPr lang="lt-LT" dirty="0">
              <a:solidFill>
                <a:schemeClr val="tx1"/>
              </a:solidFill>
            </a:endParaRPr>
          </a:p>
          <a:p>
            <a:endParaRPr lang="lt-LT" dirty="0">
              <a:solidFill>
                <a:schemeClr val="tx1"/>
              </a:solidFill>
            </a:endParaRPr>
          </a:p>
        </p:txBody>
      </p:sp>
      <p:sp>
        <p:nvSpPr>
          <p:cNvPr id="15" name="Teksto vietos rezervavimo ženklas 14">
            <a:extLst>
              <a:ext uri="{FF2B5EF4-FFF2-40B4-BE49-F238E27FC236}">
                <a16:creationId xmlns:a16="http://schemas.microsoft.com/office/drawing/2014/main" id="{72BC9B5B-B642-4D78-ADB2-5D5DCD429BD0}"/>
              </a:ext>
            </a:extLst>
          </p:cNvPr>
          <p:cNvSpPr>
            <a:spLocks noGrp="1"/>
          </p:cNvSpPr>
          <p:nvPr>
            <p:ph type="body" sz="quarter" idx="17"/>
          </p:nvPr>
        </p:nvSpPr>
        <p:spPr/>
        <p:txBody>
          <a:bodyPr>
            <a:normAutofit lnSpcReduction="10000"/>
          </a:bodyPr>
          <a:lstStyle/>
          <a:p>
            <a:r>
              <a:rPr lang="en-US" dirty="0"/>
              <a:t>Critical Theory</a:t>
            </a:r>
            <a:endParaRPr lang="lt-LT" dirty="0"/>
          </a:p>
          <a:p>
            <a:endParaRPr lang="lt-LT" dirty="0"/>
          </a:p>
        </p:txBody>
      </p:sp>
      <p:sp>
        <p:nvSpPr>
          <p:cNvPr id="16" name="Teksto vietos rezervavimo ženklas 15">
            <a:extLst>
              <a:ext uri="{FF2B5EF4-FFF2-40B4-BE49-F238E27FC236}">
                <a16:creationId xmlns:a16="http://schemas.microsoft.com/office/drawing/2014/main" id="{E8920523-CE39-4B2F-BD48-C88732927CF3}"/>
              </a:ext>
            </a:extLst>
          </p:cNvPr>
          <p:cNvSpPr>
            <a:spLocks noGrp="1"/>
          </p:cNvSpPr>
          <p:nvPr>
            <p:ph type="body" sz="quarter" idx="18"/>
          </p:nvPr>
        </p:nvSpPr>
        <p:spPr/>
        <p:txBody>
          <a:bodyPr/>
          <a:lstStyle/>
          <a:p>
            <a:r>
              <a:rPr lang="en-US" dirty="0">
                <a:solidFill>
                  <a:schemeClr val="tx1"/>
                </a:solidFill>
              </a:rPr>
              <a:t>Basic principles</a:t>
            </a:r>
          </a:p>
          <a:p>
            <a:r>
              <a:rPr lang="en-US" dirty="0">
                <a:solidFill>
                  <a:schemeClr val="tx1"/>
                </a:solidFill>
              </a:rPr>
              <a:t>How can it help us become better at implementing change?</a:t>
            </a:r>
            <a:endParaRPr lang="lt-LT" dirty="0">
              <a:solidFill>
                <a:schemeClr val="tx1"/>
              </a:solidFill>
            </a:endParaRPr>
          </a:p>
          <a:p>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9788" y="193396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Lygiašonis trikampis 21">
            <a:extLst>
              <a:ext uri="{FF2B5EF4-FFF2-40B4-BE49-F238E27FC236}">
                <a16:creationId xmlns:a16="http://schemas.microsoft.com/office/drawing/2014/main" id="{EC25D523-0539-4B97-A69F-C1E9B2FCEEF0}"/>
              </a:ext>
            </a:extLst>
          </p:cNvPr>
          <p:cNvSpPr/>
          <p:nvPr/>
        </p:nvSpPr>
        <p:spPr>
          <a:xfrm>
            <a:off x="839788" y="386856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Lygiašonis trikampis 22">
            <a:extLst>
              <a:ext uri="{FF2B5EF4-FFF2-40B4-BE49-F238E27FC236}">
                <a16:creationId xmlns:a16="http://schemas.microsoft.com/office/drawing/2014/main" id="{5A47F3EB-3FA2-4B25-954D-0655101960C9}"/>
              </a:ext>
            </a:extLst>
          </p:cNvPr>
          <p:cNvSpPr/>
          <p:nvPr/>
        </p:nvSpPr>
        <p:spPr>
          <a:xfrm>
            <a:off x="6172200" y="193396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ygiašonis trikampis 23">
            <a:extLst>
              <a:ext uri="{FF2B5EF4-FFF2-40B4-BE49-F238E27FC236}">
                <a16:creationId xmlns:a16="http://schemas.microsoft.com/office/drawing/2014/main" id="{8BF4F1A2-9B07-459B-A261-6A70F997E4F7}"/>
              </a:ext>
            </a:extLst>
          </p:cNvPr>
          <p:cNvSpPr/>
          <p:nvPr/>
        </p:nvSpPr>
        <p:spPr>
          <a:xfrm>
            <a:off x="6172200" y="386856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6203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p:txBody>
          <a:bodyPr>
            <a:normAutofit fontScale="90000"/>
          </a:bodyPr>
          <a:lstStyle/>
          <a:p>
            <a:r>
              <a:rPr lang="en-US" b="1" dirty="0"/>
              <a:t>Homework</a:t>
            </a:r>
            <a:endParaRPr lang="lt-LT" b="1"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p:txBody>
          <a:bodyPr/>
          <a:lstStyle/>
          <a:p>
            <a:r>
              <a:rPr lang="en-GB" b="1" dirty="0">
                <a:solidFill>
                  <a:schemeClr val="tx1"/>
                </a:solidFill>
              </a:rPr>
              <a:t>1. </a:t>
            </a:r>
            <a:r>
              <a:rPr lang="en-GB" dirty="0">
                <a:solidFill>
                  <a:schemeClr val="tx1"/>
                </a:solidFill>
              </a:rPr>
              <a:t>There are many approaches to managing change. Find and briefly describe a theory of change management which you consider interesting or innovative.</a:t>
            </a:r>
          </a:p>
          <a:p>
            <a:r>
              <a:rPr lang="en-GB" b="1" dirty="0">
                <a:solidFill>
                  <a:schemeClr val="tx1"/>
                </a:solidFill>
              </a:rPr>
              <a:t>2. </a:t>
            </a:r>
            <a:r>
              <a:rPr lang="en-GB" dirty="0">
                <a:solidFill>
                  <a:schemeClr val="tx1"/>
                </a:solidFill>
              </a:rPr>
              <a:t>How can you apply a critical perspective to that theory?</a:t>
            </a:r>
          </a:p>
          <a:p>
            <a:endParaRPr lang="lt-LT"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76515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512762" y="238662"/>
            <a:ext cx="10515600" cy="781685"/>
          </a:xfrm>
        </p:spPr>
        <p:txBody>
          <a:bodyPr/>
          <a:lstStyle/>
          <a:p>
            <a:r>
              <a:rPr lang="en-US" sz="3600" dirty="0"/>
              <a:t>References</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512762" y="1100941"/>
            <a:ext cx="10515600" cy="4021475"/>
          </a:xfrm>
        </p:spPr>
        <p:txBody>
          <a:bodyPr>
            <a:normAutofit/>
          </a:bodyPr>
          <a:lstStyle/>
          <a:p>
            <a:pPr marL="285750" indent="-285750">
              <a:buFont typeface="Arial" panose="020B0604020202020204" pitchFamily="34" charset="0"/>
              <a:buChar char="•"/>
            </a:pPr>
            <a:r>
              <a:rPr lang="en-GB" sz="1800" dirty="0"/>
              <a:t>Armstrong, M., &amp; Taylor, S. (2014). A Handbook of Human Resource Management Practice. Kogan Page Limited. </a:t>
            </a:r>
          </a:p>
          <a:p>
            <a:pPr marL="285750" indent="-285750">
              <a:buFont typeface="Arial" panose="020B0604020202020204" pitchFamily="34" charset="0"/>
              <a:buChar char="•"/>
            </a:pPr>
            <a:r>
              <a:rPr lang="en-GB" sz="1800" dirty="0"/>
              <a:t>Creasey, T., Jamieson, D. W., Rothwell, W. J., &amp; </a:t>
            </a:r>
            <a:r>
              <a:rPr lang="en-GB" sz="1800" dirty="0" err="1"/>
              <a:t>Severini</a:t>
            </a:r>
            <a:r>
              <a:rPr lang="en-GB" sz="1800" dirty="0"/>
              <a:t>, G. (2015). Exploring the Relationship between Organization Development and Change Management. In Practicing Organization Development: Leading Transformational Change: Fourth Edition (pp. 330–337). Wiley Blackwell. https://doi.org/10.12/9781119176626.ch22</a:t>
            </a:r>
          </a:p>
          <a:p>
            <a:pPr marL="285750" indent="-285750">
              <a:buFont typeface="Arial" panose="020B0604020202020204" pitchFamily="34" charset="0"/>
              <a:buChar char="•"/>
            </a:pPr>
            <a:r>
              <a:rPr lang="en-GB" sz="1800" dirty="0"/>
              <a:t>Cummings, T. G., &amp; Worley, C. G. (2009). Organization Development and Change. South-Western/Cengage Learning.</a:t>
            </a:r>
          </a:p>
          <a:p>
            <a:pPr marL="285750" indent="-285750">
              <a:buFont typeface="Arial" panose="020B0604020202020204" pitchFamily="34" charset="0"/>
              <a:buChar char="•"/>
            </a:pPr>
            <a:r>
              <a:rPr lang="en-GB" sz="1800" dirty="0"/>
              <a:t>Fincham, R., &amp; Rhodes, P. (2005). Principles of organizational behaviour. OUP Catalogue.</a:t>
            </a:r>
          </a:p>
          <a:p>
            <a:pPr marL="285750" indent="-285750">
              <a:buFont typeface="Arial" panose="020B0604020202020204" pitchFamily="34" charset="0"/>
              <a:buChar char="•"/>
            </a:pPr>
            <a:r>
              <a:rPr lang="en-GB" sz="1800" dirty="0"/>
              <a:t>SHRM. Introduction to the Human Resources Discipline of Organizational and Employee Development. Retrieved from: https://www.shrm.org/ResourcesAndTools/tools-and-samples/toolkits/Pages/introorganizationalandemployeedevelopment.aspx</a:t>
            </a:r>
            <a:endParaRPr lang="lt-LT" sz="1800" dirty="0"/>
          </a:p>
        </p:txBody>
      </p:sp>
    </p:spTree>
    <p:extLst>
      <p:ext uri="{BB962C8B-B14F-4D97-AF65-F5344CB8AC3E}">
        <p14:creationId xmlns:p14="http://schemas.microsoft.com/office/powerpoint/2010/main" val="177714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normAutofit/>
          </a:bodyPr>
          <a:lstStyle/>
          <a:p>
            <a:r>
              <a:rPr lang="en-US" b="1" dirty="0"/>
              <a:t>Thank you for your attention!</a:t>
            </a:r>
            <a:br>
              <a:rPr lang="el-GR" b="1" dirty="0"/>
            </a:br>
            <a:r>
              <a:rPr lang="en-US" b="1" dirty="0"/>
              <a:t> </a:t>
            </a:r>
            <a:br>
              <a:rPr lang="en-US" b="1" dirty="0"/>
            </a:br>
            <a:r>
              <a:rPr lang="en-US" b="1" dirty="0"/>
              <a:t>Any questions?</a:t>
            </a:r>
            <a:endParaRPr lang="lt-LT" b="1"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
        <p:nvSpPr>
          <p:cNvPr id="15" name="Stačiakampis 14">
            <a:extLst>
              <a:ext uri="{FF2B5EF4-FFF2-40B4-BE49-F238E27FC236}">
                <a16:creationId xmlns:a16="http://schemas.microsoft.com/office/drawing/2014/main" id="{F5FF9E45-F720-4042-BAF7-625FF01D8BB9}"/>
              </a:ext>
            </a:extLst>
          </p:cNvPr>
          <p:cNvSpPr/>
          <p:nvPr/>
        </p:nvSpPr>
        <p:spPr>
          <a:xfrm>
            <a:off x="836613" y="3733726"/>
            <a:ext cx="10515600" cy="461665"/>
          </a:xfrm>
          <a:prstGeom prst="rect">
            <a:avLst/>
          </a:prstGeom>
        </p:spPr>
        <p:txBody>
          <a:bodyPr wrap="square">
            <a:spAutoFit/>
          </a:bodyPr>
          <a:lstStyle/>
          <a:p>
            <a:r>
              <a:rPr lang="lt-LT" sz="2400" b="1" dirty="0" err="1">
                <a:solidFill>
                  <a:schemeClr val="bg1"/>
                </a:solidFill>
              </a:rPr>
              <a:t>your</a:t>
            </a:r>
            <a:r>
              <a:rPr lang="en-US" sz="2400" b="1" dirty="0">
                <a:solidFill>
                  <a:schemeClr val="bg1"/>
                </a:solidFill>
              </a:rPr>
              <a:t>@email_address.eu</a:t>
            </a:r>
            <a:endParaRPr lang="lt-LT" sz="2400" b="1" dirty="0">
              <a:solidFill>
                <a:schemeClr val="bg1"/>
              </a:solidFill>
            </a:endParaRP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n-US" dirty="0"/>
              <a:t>What is Change Management?</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037553"/>
            <a:ext cx="10820400" cy="268854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n-GB" sz="2400" dirty="0"/>
              <a:t>“the leadership and direction of the process of organisational transformation – especially with regard to human aspects and overcoming resistance to change” </a:t>
            </a:r>
            <a:r>
              <a:rPr lang="en-GB" sz="1600" dirty="0"/>
              <a:t>(Fincham, &amp; Rhodes, 2005, p. 525)</a:t>
            </a:r>
          </a:p>
          <a:p>
            <a:pPr marL="0" indent="0">
              <a:buNone/>
            </a:pPr>
            <a:endParaRPr lang="en-GB" sz="1600" dirty="0"/>
          </a:p>
          <a:p>
            <a:pPr>
              <a:buFont typeface="Courier New" panose="02070309020205020404" pitchFamily="49" charset="0"/>
              <a:buChar char="o"/>
            </a:pPr>
            <a:r>
              <a:rPr lang="en-GB" sz="2400" dirty="0"/>
              <a:t>“the process of achieving the smooth implementation of change by planning and introducing it systematically, taking into account the likelihood of it being resisted” </a:t>
            </a:r>
            <a:r>
              <a:rPr lang="en-GB" sz="1600" dirty="0"/>
              <a:t>(Armstrong, &amp; Taylor, 2014, p. 424)</a:t>
            </a:r>
          </a:p>
        </p:txBody>
      </p:sp>
    </p:spTree>
    <p:extLst>
      <p:ext uri="{BB962C8B-B14F-4D97-AF65-F5344CB8AC3E}">
        <p14:creationId xmlns:p14="http://schemas.microsoft.com/office/powerpoint/2010/main" val="232105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8"/>
            <a:ext cx="11148134" cy="684211"/>
          </a:xfrm>
        </p:spPr>
        <p:txBody>
          <a:bodyPr>
            <a:normAutofit fontScale="90000"/>
          </a:bodyPr>
          <a:lstStyle/>
          <a:p>
            <a:r>
              <a:rPr lang="en-US" dirty="0"/>
              <a:t>What is Organizational Development?</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116922"/>
            <a:ext cx="10820400" cy="268854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n-GB" sz="2400" dirty="0"/>
              <a:t>It is work within an organization to </a:t>
            </a:r>
            <a:r>
              <a:rPr lang="en-GB" sz="2400" i="1" dirty="0"/>
              <a:t>understand how things are working</a:t>
            </a:r>
            <a:r>
              <a:rPr lang="en-GB" sz="2400" dirty="0"/>
              <a:t>, and see whether it is achieving its missions and goals.</a:t>
            </a:r>
          </a:p>
          <a:p>
            <a:pPr>
              <a:buFont typeface="Courier New" panose="02070309020205020404" pitchFamily="49" charset="0"/>
              <a:buChar char="o"/>
            </a:pPr>
            <a:r>
              <a:rPr lang="en-GB" sz="2400" dirty="0"/>
              <a:t>It is primarily </a:t>
            </a:r>
            <a:r>
              <a:rPr lang="en-GB" sz="2400" b="1" i="1" dirty="0"/>
              <a:t>diagnostic work </a:t>
            </a:r>
            <a:r>
              <a:rPr lang="en-GB" sz="2400" dirty="0"/>
              <a:t>which focuses on unveiling what is happening inside the organization.</a:t>
            </a:r>
            <a:endParaRPr lang="en-GB" sz="1600" dirty="0"/>
          </a:p>
          <a:p>
            <a:pPr>
              <a:buFont typeface="Courier New" panose="02070309020205020404" pitchFamily="49" charset="0"/>
              <a:buChar char="o"/>
            </a:pPr>
            <a:r>
              <a:rPr lang="en-GB" sz="2400" dirty="0"/>
              <a:t>It is a critical and science-based process that helps organizations build their capacity to change and achieve greater effectiveness by developing, improving, and reinforcing strategies, structures, and processes </a:t>
            </a:r>
            <a:r>
              <a:rPr lang="en-GB" sz="1600" dirty="0"/>
              <a:t>(Cummings, &amp; Worley, 2009)</a:t>
            </a:r>
            <a:endParaRPr lang="en-GB" sz="2400" dirty="0"/>
          </a:p>
        </p:txBody>
      </p:sp>
    </p:spTree>
    <p:extLst>
      <p:ext uri="{BB962C8B-B14F-4D97-AF65-F5344CB8AC3E}">
        <p14:creationId xmlns:p14="http://schemas.microsoft.com/office/powerpoint/2010/main" val="411543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747837" y="788746"/>
            <a:ext cx="10515600" cy="678815"/>
          </a:xfrm>
        </p:spPr>
        <p:txBody>
          <a:bodyPr>
            <a:normAutofit fontScale="90000"/>
          </a:bodyPr>
          <a:lstStyle/>
          <a:p>
            <a:r>
              <a:rPr lang="en-US" dirty="0"/>
              <a:t>Similarities-Differences between CM &amp; OD</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7625919" y="1803857"/>
            <a:ext cx="3814223" cy="3922240"/>
          </a:xfrm>
        </p:spPr>
        <p:txBody>
          <a:bodyPr>
            <a:normAutofit/>
          </a:bodyPr>
          <a:lstStyle/>
          <a:p>
            <a:pPr lvl="0"/>
            <a:r>
              <a:rPr lang="en-US" dirty="0">
                <a:solidFill>
                  <a:schemeClr val="tx1"/>
                </a:solidFill>
              </a:rPr>
              <a:t>Organizational Development work typically takes place </a:t>
            </a:r>
            <a:r>
              <a:rPr lang="en-US" b="1" i="1" dirty="0">
                <a:solidFill>
                  <a:schemeClr val="tx1"/>
                </a:solidFill>
              </a:rPr>
              <a:t>before</a:t>
            </a:r>
            <a:r>
              <a:rPr lang="en-US" dirty="0">
                <a:solidFill>
                  <a:schemeClr val="tx1"/>
                </a:solidFill>
              </a:rPr>
              <a:t> Change Management</a:t>
            </a:r>
          </a:p>
          <a:p>
            <a:pPr marL="0" lvl="0" indent="0">
              <a:buNone/>
            </a:pPr>
            <a:endParaRPr lang="en-US" dirty="0">
              <a:solidFill>
                <a:schemeClr val="tx1"/>
              </a:solidFill>
            </a:endParaRPr>
          </a:p>
          <a:p>
            <a:r>
              <a:rPr lang="en-US" dirty="0">
                <a:solidFill>
                  <a:schemeClr val="tx1"/>
                </a:solidFill>
              </a:rPr>
              <a:t>Change Management is </a:t>
            </a:r>
            <a:r>
              <a:rPr lang="en-US" b="1" i="1" dirty="0">
                <a:solidFill>
                  <a:schemeClr val="tx1"/>
                </a:solidFill>
              </a:rPr>
              <a:t>the way through which </a:t>
            </a:r>
            <a:r>
              <a:rPr lang="en-US" dirty="0">
                <a:solidFill>
                  <a:schemeClr val="tx1"/>
                </a:solidFill>
              </a:rPr>
              <a:t>the goals identified by OD can take place smoothly and successfully</a:t>
            </a:r>
          </a:p>
          <a:p>
            <a:endParaRPr lang="en-US" dirty="0">
              <a:solidFill>
                <a:schemeClr val="tx1"/>
              </a:solidFill>
            </a:endParaRPr>
          </a:p>
          <a:p>
            <a:r>
              <a:rPr lang="en-GB" dirty="0">
                <a:solidFill>
                  <a:schemeClr val="tx1"/>
                </a:solidFill>
              </a:rPr>
              <a:t>Creasey, Jamieson, Rothwell, &amp; </a:t>
            </a:r>
            <a:r>
              <a:rPr lang="en-GB" dirty="0" err="1">
                <a:solidFill>
                  <a:schemeClr val="tx1"/>
                </a:solidFill>
              </a:rPr>
              <a:t>Severini</a:t>
            </a:r>
            <a:r>
              <a:rPr lang="en-GB" dirty="0">
                <a:solidFill>
                  <a:schemeClr val="tx1"/>
                </a:solidFill>
              </a:rPr>
              <a:t>, 2015. </a:t>
            </a:r>
            <a:endParaRPr lang="lt-LT"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13" name="Picture 12" descr="Diagram&#10;&#10;Description automatically generated">
            <a:extLst>
              <a:ext uri="{FF2B5EF4-FFF2-40B4-BE49-F238E27FC236}">
                <a16:creationId xmlns:a16="http://schemas.microsoft.com/office/drawing/2014/main" id="{ADF41158-B906-494F-BB16-520DFF7008E0}"/>
              </a:ext>
            </a:extLst>
          </p:cNvPr>
          <p:cNvPicPr>
            <a:picLocks noChangeAspect="1"/>
          </p:cNvPicPr>
          <p:nvPr/>
        </p:nvPicPr>
        <p:blipFill rotWithShape="1">
          <a:blip r:embed="rId2">
            <a:extLst>
              <a:ext uri="{28A0092B-C50C-407E-A947-70E740481C1C}">
                <a14:useLocalDpi xmlns:a14="http://schemas.microsoft.com/office/drawing/2010/main" val="0"/>
              </a:ext>
            </a:extLst>
          </a:blip>
          <a:srcRect t="4959" b="4011"/>
          <a:stretch/>
        </p:blipFill>
        <p:spPr>
          <a:xfrm>
            <a:off x="247351" y="1695635"/>
            <a:ext cx="6896698" cy="4030462"/>
          </a:xfrm>
          <a:prstGeom prst="rect">
            <a:avLst/>
          </a:prstGeom>
        </p:spPr>
      </p:pic>
    </p:spTree>
    <p:extLst>
      <p:ext uri="{BB962C8B-B14F-4D97-AF65-F5344CB8AC3E}">
        <p14:creationId xmlns:p14="http://schemas.microsoft.com/office/powerpoint/2010/main" val="21164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671598"/>
            <a:ext cx="10515600" cy="678815"/>
          </a:xfrm>
        </p:spPr>
        <p:txBody>
          <a:bodyPr>
            <a:normAutofit fontScale="90000"/>
          </a:bodyPr>
          <a:lstStyle/>
          <a:p>
            <a:r>
              <a:rPr lang="en-US" dirty="0"/>
              <a:t>Employee VS Organizational Development</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39193" y="1803857"/>
            <a:ext cx="10800950" cy="3922240"/>
          </a:xfrm>
        </p:spPr>
        <p:txBody>
          <a:bodyPr>
            <a:normAutofit/>
          </a:bodyPr>
          <a:lstStyle/>
          <a:p>
            <a:pPr lvl="0"/>
            <a:r>
              <a:rPr lang="en-US" sz="2400" dirty="0">
                <a:solidFill>
                  <a:schemeClr val="tx1"/>
                </a:solidFill>
              </a:rPr>
              <a:t>Employee Development= </a:t>
            </a:r>
            <a:r>
              <a:rPr lang="en-GB" sz="2400" dirty="0">
                <a:solidFill>
                  <a:schemeClr val="tx1"/>
                </a:solidFill>
              </a:rPr>
              <a:t>Refers to the resources an employer provides to workers so they can acquire new skills or perform better. By aiding employees to grow their skills, knowledge, and task performance, the employer aims towards improving the organization’s efficiency, innovation, and overall prosperity. </a:t>
            </a:r>
          </a:p>
          <a:p>
            <a:pPr lvl="0"/>
            <a:r>
              <a:rPr lang="en-GB" sz="2400" dirty="0">
                <a:solidFill>
                  <a:schemeClr val="tx1"/>
                </a:solidFill>
              </a:rPr>
              <a:t>Organizational Development= It is a management planned, entity-wide process of organizational evolution focused on improving a business’s effectiveness and profitability through the application of behavioural-science knowledge.</a:t>
            </a:r>
            <a:endParaRPr lang="en-US" sz="24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03313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p:txBody>
          <a:bodyPr>
            <a:normAutofit fontScale="90000"/>
          </a:bodyPr>
          <a:lstStyle/>
          <a:p>
            <a:r>
              <a:rPr lang="en-US" dirty="0"/>
              <a:t>Let’s think!</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p:txBody>
          <a:bodyPr/>
          <a:lstStyle/>
          <a:p>
            <a:r>
              <a:rPr lang="en-GB" dirty="0">
                <a:solidFill>
                  <a:schemeClr val="tx1"/>
                </a:solidFill>
              </a:rPr>
              <a:t>Discuss the following with your team:</a:t>
            </a:r>
          </a:p>
          <a:p>
            <a:endParaRPr lang="en-GB" dirty="0">
              <a:solidFill>
                <a:schemeClr val="tx1"/>
              </a:solidFill>
            </a:endParaRPr>
          </a:p>
          <a:p>
            <a:pPr marL="457200" indent="-457200">
              <a:buAutoNum type="arabicPeriod"/>
            </a:pPr>
            <a:r>
              <a:rPr lang="en-GB" dirty="0">
                <a:solidFill>
                  <a:schemeClr val="tx1"/>
                </a:solidFill>
              </a:rPr>
              <a:t>Is there an overlap between these two types of development? </a:t>
            </a:r>
          </a:p>
          <a:p>
            <a:pPr marL="457200" indent="-457200">
              <a:buAutoNum type="arabicPeriod"/>
            </a:pPr>
            <a:r>
              <a:rPr lang="en-GB" dirty="0">
                <a:solidFill>
                  <a:schemeClr val="tx1"/>
                </a:solidFill>
              </a:rPr>
              <a:t>Do they differ in how the organization is benefited?</a:t>
            </a:r>
          </a:p>
          <a:p>
            <a:pPr marL="457200" indent="-457200">
              <a:buAutoNum type="arabicPeriod"/>
            </a:pPr>
            <a:r>
              <a:rPr lang="en-GB" dirty="0">
                <a:solidFill>
                  <a:schemeClr val="tx1"/>
                </a:solidFill>
              </a:rPr>
              <a:t>Are there any hidden risks or challenges?</a:t>
            </a:r>
            <a:endParaRPr lang="lt-LT"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330949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32661" y="903829"/>
            <a:ext cx="10515600" cy="678815"/>
          </a:xfrm>
        </p:spPr>
        <p:txBody>
          <a:bodyPr>
            <a:normAutofit fontScale="90000"/>
          </a:bodyPr>
          <a:lstStyle/>
          <a:p>
            <a:r>
              <a:rPr lang="en-US" dirty="0"/>
              <a:t>Employee VS Organizational Development</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53843" y="1756197"/>
            <a:ext cx="11453458" cy="4197974"/>
          </a:xfrm>
        </p:spPr>
        <p:txBody>
          <a:bodyPr>
            <a:normAutofit lnSpcReduction="10000"/>
          </a:bodyPr>
          <a:lstStyle/>
          <a:p>
            <a:pPr lvl="0"/>
            <a:r>
              <a:rPr lang="en-US" sz="2400" dirty="0">
                <a:solidFill>
                  <a:schemeClr val="tx1"/>
                </a:solidFill>
              </a:rPr>
              <a:t>Development Overlap</a:t>
            </a:r>
          </a:p>
          <a:p>
            <a:pPr lvl="1"/>
            <a:r>
              <a:rPr lang="en-GB" sz="2000" dirty="0">
                <a:solidFill>
                  <a:schemeClr val="tx1"/>
                </a:solidFill>
              </a:rPr>
              <a:t>Both include education as an important component</a:t>
            </a:r>
          </a:p>
          <a:p>
            <a:pPr lvl="1"/>
            <a:r>
              <a:rPr lang="en-GB" sz="2000" dirty="0">
                <a:solidFill>
                  <a:schemeClr val="tx1"/>
                </a:solidFill>
              </a:rPr>
              <a:t>Employee development allows the worker a certain amount of freedom in choosing what to pursue, whereas organizational development requires employees to follow a specific plan.</a:t>
            </a:r>
          </a:p>
          <a:p>
            <a:pPr lvl="1"/>
            <a:r>
              <a:rPr lang="en-GB" sz="2000" dirty="0">
                <a:solidFill>
                  <a:schemeClr val="tx1"/>
                </a:solidFill>
              </a:rPr>
              <a:t>Organizational development is focused on developing the business in specific ways, so employees must “conform” to the organization’s developmental goals.</a:t>
            </a:r>
          </a:p>
          <a:p>
            <a:pPr lvl="1"/>
            <a:r>
              <a:rPr lang="en-GB" sz="2000" dirty="0">
                <a:solidFill>
                  <a:schemeClr val="tx1"/>
                </a:solidFill>
              </a:rPr>
              <a:t>Employee development is general, whereas OD is targeted.</a:t>
            </a:r>
            <a:endParaRPr lang="en-US" sz="2000" dirty="0">
              <a:solidFill>
                <a:schemeClr val="tx1"/>
              </a:solidFill>
            </a:endParaRPr>
          </a:p>
          <a:p>
            <a:pPr lvl="0"/>
            <a:r>
              <a:rPr lang="en-GB" sz="2400" dirty="0">
                <a:solidFill>
                  <a:schemeClr val="tx1"/>
                </a:solidFill>
              </a:rPr>
              <a:t>Risks and Challenges</a:t>
            </a:r>
          </a:p>
          <a:p>
            <a:pPr lvl="1"/>
            <a:r>
              <a:rPr lang="en-GB" sz="2000" dirty="0">
                <a:solidFill>
                  <a:schemeClr val="tx1"/>
                </a:solidFill>
              </a:rPr>
              <a:t>Risk of time, money, and loss of employees</a:t>
            </a:r>
          </a:p>
          <a:p>
            <a:pPr lvl="1"/>
            <a:r>
              <a:rPr lang="en-GB" sz="2000" dirty="0">
                <a:solidFill>
                  <a:schemeClr val="tx1"/>
                </a:solidFill>
              </a:rPr>
              <a:t>ED is time intensive, which means employees have less time to produce for the employer (short-term decrease in productivity).</a:t>
            </a:r>
          </a:p>
          <a:p>
            <a:pPr lvl="1"/>
            <a:r>
              <a:rPr lang="en-GB" sz="2000" dirty="0">
                <a:solidFill>
                  <a:schemeClr val="tx1"/>
                </a:solidFill>
              </a:rPr>
              <a:t>Developing an employee’s skill set makes them more valuable to competitors. This increases the risk that an employee could leave for other opportunities (loss of investment).</a:t>
            </a:r>
            <a:endParaRPr lang="en-US" sz="20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16161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n-US" dirty="0"/>
              <a:t>Theories of Change Management</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116922"/>
            <a:ext cx="10820400" cy="268854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n-US" sz="2800" dirty="0"/>
              <a:t>Lewin’s (1951) three-step model of change</a:t>
            </a:r>
          </a:p>
          <a:p>
            <a:pPr>
              <a:buFont typeface="Courier New" panose="02070309020205020404" pitchFamily="49" charset="0"/>
              <a:buChar char="o"/>
            </a:pPr>
            <a:r>
              <a:rPr lang="en-US" sz="2800" dirty="0"/>
              <a:t>Kotter’s (1995) eight-step model of change</a:t>
            </a:r>
          </a:p>
          <a:p>
            <a:pPr>
              <a:buFont typeface="Courier New" panose="02070309020205020404" pitchFamily="49" charset="0"/>
              <a:buChar char="o"/>
            </a:pPr>
            <a:r>
              <a:rPr lang="en-US" sz="2800" dirty="0"/>
              <a:t>Nudge Theory (2008)</a:t>
            </a:r>
          </a:p>
          <a:p>
            <a:pPr>
              <a:buFont typeface="Courier New" panose="02070309020205020404" pitchFamily="49" charset="0"/>
              <a:buChar char="o"/>
            </a:pPr>
            <a:r>
              <a:rPr lang="en-US" sz="2800" dirty="0"/>
              <a:t>Adopting a critical perspective</a:t>
            </a:r>
          </a:p>
          <a:p>
            <a:pPr>
              <a:buFont typeface="Courier New" panose="02070309020205020404" pitchFamily="49" charset="0"/>
              <a:buChar char="o"/>
            </a:pPr>
            <a:endParaRPr lang="en-GB" sz="2800" dirty="0"/>
          </a:p>
        </p:txBody>
      </p:sp>
    </p:spTree>
    <p:extLst>
      <p:ext uri="{BB962C8B-B14F-4D97-AF65-F5344CB8AC3E}">
        <p14:creationId xmlns:p14="http://schemas.microsoft.com/office/powerpoint/2010/main" val="681533063"/>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1100</TotalTime>
  <Words>2199</Words>
  <Application>Microsoft Office PowerPoint</Application>
  <PresentationFormat>Plačiaekranė</PresentationFormat>
  <Paragraphs>198</Paragraphs>
  <Slides>25</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25</vt:i4>
      </vt:variant>
    </vt:vector>
  </HeadingPairs>
  <TitlesOfParts>
    <vt:vector size="33" baseType="lpstr">
      <vt:lpstr>Arial</vt:lpstr>
      <vt:lpstr>Calibri</vt:lpstr>
      <vt:lpstr>Courier New</vt:lpstr>
      <vt:lpstr>Open Sans</vt:lpstr>
      <vt:lpstr>Open Sans Extrabold</vt:lpstr>
      <vt:lpstr>Open Sans Light</vt:lpstr>
      <vt:lpstr>Wingdings</vt:lpstr>
      <vt:lpstr>„Office“ tema</vt:lpstr>
      <vt:lpstr>Unit 5 Change in Organizations</vt:lpstr>
      <vt:lpstr>What will we cover today?</vt:lpstr>
      <vt:lpstr>What is Change Management?</vt:lpstr>
      <vt:lpstr>What is Organizational Development?</vt:lpstr>
      <vt:lpstr>Similarities-Differences between CM &amp; OD</vt:lpstr>
      <vt:lpstr>Employee VS Organizational Development</vt:lpstr>
      <vt:lpstr>Let’s think!</vt:lpstr>
      <vt:lpstr>Employee VS Organizational Development</vt:lpstr>
      <vt:lpstr>Theories of Change Management</vt:lpstr>
      <vt:lpstr>Kurt Lewin – Three-Step Model (1)</vt:lpstr>
      <vt:lpstr>Kurt Lewin – Three-Step Model (2)</vt:lpstr>
      <vt:lpstr>Kurt Lewin – Three-Step Model (3)</vt:lpstr>
      <vt:lpstr>John Kotter– Eight-Step Model (1)</vt:lpstr>
      <vt:lpstr>John Kotter– Eight-Step Model (2)</vt:lpstr>
      <vt:lpstr>John Kotter– Eight-Step Model (3)</vt:lpstr>
      <vt:lpstr>Let’s think!</vt:lpstr>
      <vt:lpstr>Sunstein &amp; Thaler – Nudge Theory (1)</vt:lpstr>
      <vt:lpstr>Sunstein &amp; Thaler – Nudge Theory (2)</vt:lpstr>
      <vt:lpstr>Sunstein &amp; Thaler – Nudge Theory (3)</vt:lpstr>
      <vt:lpstr>Let’s take a deeper look…</vt:lpstr>
      <vt:lpstr>Critical Theory…what does it mean for change work?</vt:lpstr>
      <vt:lpstr>Summary</vt:lpstr>
      <vt:lpstr>Homework</vt:lpstr>
      <vt:lpstr>References</vt:lpstr>
      <vt:lpstr>Thank you for your attention!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Rudminaitė Edita</cp:lastModifiedBy>
  <cp:revision>140</cp:revision>
  <dcterms:created xsi:type="dcterms:W3CDTF">2020-01-27T22:45:30Z</dcterms:created>
  <dcterms:modified xsi:type="dcterms:W3CDTF">2022-03-10T19:14:03Z</dcterms:modified>
</cp:coreProperties>
</file>