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8" r:id="rId18"/>
    <p:sldId id="289" r:id="rId19"/>
    <p:sldId id="278" r:id="rId20"/>
    <p:sldId id="279" r:id="rId21"/>
    <p:sldId id="280" r:id="rId22"/>
    <p:sldId id="25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5" r:id="rId31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2022-08-17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2: Part 1</a:t>
            </a:r>
            <a:br>
              <a:rPr lang="en-US" dirty="0"/>
            </a:br>
            <a:r>
              <a:rPr lang="en-US" dirty="0"/>
              <a:t>Turn to a Learning  Organization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de-AT" dirty="0">
                <a:solidFill>
                  <a:srgbClr val="FFFFFF"/>
                </a:solidFill>
              </a:rPr>
              <a:t>Monika Petermandl</a:t>
            </a:r>
          </a:p>
          <a:p>
            <a:r>
              <a:rPr lang="de-AT" dirty="0">
                <a:solidFill>
                  <a:srgbClr val="FFFFFF"/>
                </a:solidFill>
              </a:rPr>
              <a:t>Klausjürgen Heinrich</a:t>
            </a:r>
          </a:p>
          <a:p>
            <a:r>
              <a:rPr lang="de-AT" dirty="0" err="1">
                <a:solidFill>
                  <a:srgbClr val="FFFFFF"/>
                </a:solidFill>
              </a:rPr>
              <a:t>Filizliz</a:t>
            </a:r>
            <a:r>
              <a:rPr lang="de-AT" dirty="0">
                <a:solidFill>
                  <a:srgbClr val="FFFFFF"/>
                </a:solidFill>
              </a:rPr>
              <a:t> Keser Aschenberger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81" y="5734350"/>
            <a:ext cx="896520" cy="3151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32079" y="604953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Team Learning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de-AT" i="1" dirty="0"/>
              <a:t>Individual </a:t>
            </a:r>
            <a:r>
              <a:rPr lang="de-AT" i="1" dirty="0" err="1"/>
              <a:t>learning</a:t>
            </a:r>
            <a:r>
              <a:rPr lang="de-AT" i="1" dirty="0"/>
              <a:t>, at </a:t>
            </a:r>
            <a:r>
              <a:rPr lang="de-AT" i="1" dirty="0" err="1"/>
              <a:t>some</a:t>
            </a:r>
            <a:r>
              <a:rPr lang="de-AT" i="1" dirty="0"/>
              <a:t> </a:t>
            </a:r>
            <a:r>
              <a:rPr lang="de-AT" i="1" dirty="0" err="1"/>
              <a:t>level</a:t>
            </a:r>
            <a:r>
              <a:rPr lang="de-AT" i="1" dirty="0"/>
              <a:t>, </a:t>
            </a:r>
            <a:r>
              <a:rPr lang="de-AT" i="1" dirty="0" err="1"/>
              <a:t>is</a:t>
            </a:r>
            <a:r>
              <a:rPr lang="de-AT" i="1" dirty="0"/>
              <a:t> irrelevant </a:t>
            </a:r>
            <a:r>
              <a:rPr lang="de-AT" i="1" dirty="0" err="1"/>
              <a:t>for</a:t>
            </a:r>
            <a:r>
              <a:rPr lang="de-AT" i="1" dirty="0"/>
              <a:t> organizational </a:t>
            </a:r>
            <a:r>
              <a:rPr lang="de-AT" i="1" dirty="0" err="1"/>
              <a:t>learnig</a:t>
            </a:r>
            <a:r>
              <a:rPr lang="de-AT" i="1" dirty="0"/>
              <a:t>..</a:t>
            </a:r>
          </a:p>
          <a:p>
            <a:pPr>
              <a:lnSpc>
                <a:spcPct val="160000"/>
              </a:lnSpc>
            </a:pPr>
            <a:r>
              <a:rPr lang="de-AT" i="1" dirty="0"/>
              <a:t>But </a:t>
            </a:r>
            <a:r>
              <a:rPr lang="de-AT" i="1" dirty="0" err="1"/>
              <a:t>if</a:t>
            </a:r>
            <a:r>
              <a:rPr lang="de-AT" i="1" dirty="0"/>
              <a:t> </a:t>
            </a:r>
            <a:r>
              <a:rPr lang="de-AT" i="1" dirty="0" err="1"/>
              <a:t>teams</a:t>
            </a:r>
            <a:r>
              <a:rPr lang="de-AT" i="1" dirty="0"/>
              <a:t> </a:t>
            </a:r>
            <a:r>
              <a:rPr lang="de-AT" i="1" dirty="0" err="1"/>
              <a:t>learn</a:t>
            </a:r>
            <a:r>
              <a:rPr lang="de-AT" i="1" dirty="0"/>
              <a:t>, </a:t>
            </a:r>
            <a:r>
              <a:rPr lang="de-AT" i="1" dirty="0" err="1"/>
              <a:t>they</a:t>
            </a:r>
            <a:r>
              <a:rPr lang="de-AT" i="1" dirty="0"/>
              <a:t> </a:t>
            </a:r>
            <a:r>
              <a:rPr lang="de-AT" i="1" dirty="0" err="1"/>
              <a:t>become</a:t>
            </a:r>
            <a:r>
              <a:rPr lang="de-AT" i="1" dirty="0"/>
              <a:t> a </a:t>
            </a:r>
            <a:r>
              <a:rPr lang="de-AT" i="1" dirty="0" err="1"/>
              <a:t>microcosm</a:t>
            </a:r>
            <a:r>
              <a:rPr lang="de-AT" i="1" dirty="0"/>
              <a:t> </a:t>
            </a:r>
            <a:r>
              <a:rPr lang="de-AT" i="1" dirty="0" err="1"/>
              <a:t>for</a:t>
            </a:r>
            <a:r>
              <a:rPr lang="de-AT" i="1" dirty="0"/>
              <a:t> </a:t>
            </a:r>
            <a:r>
              <a:rPr lang="de-AT" i="1" dirty="0" err="1"/>
              <a:t>learning</a:t>
            </a:r>
            <a:r>
              <a:rPr lang="de-AT" i="1" dirty="0"/>
              <a:t> </a:t>
            </a:r>
            <a:r>
              <a:rPr lang="de-AT" i="1" dirty="0" err="1"/>
              <a:t>throuhout</a:t>
            </a:r>
            <a:r>
              <a:rPr lang="de-AT" i="1" dirty="0"/>
              <a:t> </a:t>
            </a:r>
            <a:r>
              <a:rPr lang="de-AT" i="1" dirty="0" err="1"/>
              <a:t>the</a:t>
            </a:r>
            <a:r>
              <a:rPr lang="de-AT" i="1" dirty="0"/>
              <a:t> </a:t>
            </a:r>
            <a:r>
              <a:rPr lang="de-AT" i="1" dirty="0" err="1"/>
              <a:t>organization</a:t>
            </a:r>
            <a:r>
              <a:rPr lang="de-AT" i="1" dirty="0"/>
              <a:t>.</a:t>
            </a:r>
          </a:p>
          <a:p>
            <a:pPr>
              <a:lnSpc>
                <a:spcPct val="160000"/>
              </a:lnSpc>
            </a:pPr>
            <a:endParaRPr lang="de-AT" i="1" dirty="0"/>
          </a:p>
          <a:p>
            <a:pPr>
              <a:lnSpc>
                <a:spcPct val="160000"/>
              </a:lnSpc>
            </a:pPr>
            <a:r>
              <a:rPr lang="de-AT" dirty="0"/>
              <a:t>Team Learning </a:t>
            </a:r>
            <a:r>
              <a:rPr lang="de-AT" dirty="0" err="1"/>
              <a:t>is</a:t>
            </a:r>
            <a:r>
              <a:rPr lang="de-AT" dirty="0"/>
              <a:t> a </a:t>
            </a:r>
            <a:r>
              <a:rPr lang="de-AT" dirty="0" err="1"/>
              <a:t>process</a:t>
            </a:r>
            <a:r>
              <a:rPr lang="de-AT" dirty="0"/>
              <a:t>, in </a:t>
            </a:r>
            <a:r>
              <a:rPr lang="de-AT" dirty="0" err="1"/>
              <a:t>which</a:t>
            </a:r>
            <a:r>
              <a:rPr lang="de-AT" dirty="0"/>
              <a:t> a </a:t>
            </a:r>
            <a:r>
              <a:rPr lang="de-AT" dirty="0" err="1"/>
              <a:t>team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capacity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reach</a:t>
            </a:r>
            <a:r>
              <a:rPr lang="de-AT" dirty="0"/>
              <a:t> </a:t>
            </a:r>
            <a:r>
              <a:rPr lang="de-AT" dirty="0" err="1"/>
              <a:t>goals</a:t>
            </a:r>
            <a:r>
              <a:rPr lang="de-AT" dirty="0"/>
              <a:t> </a:t>
            </a:r>
            <a:r>
              <a:rPr lang="de-AT" dirty="0" err="1"/>
              <a:t>expands</a:t>
            </a:r>
            <a:r>
              <a:rPr lang="de-AT" dirty="0"/>
              <a:t> </a:t>
            </a:r>
            <a:r>
              <a:rPr lang="de-AT" dirty="0" err="1"/>
              <a:t>continuously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dialogues</a:t>
            </a:r>
            <a:r>
              <a:rPr lang="de-AT" dirty="0"/>
              <a:t> and </a:t>
            </a:r>
            <a:r>
              <a:rPr lang="de-AT" dirty="0" err="1"/>
              <a:t>discussions</a:t>
            </a:r>
            <a:r>
              <a:rPr lang="de-AT" dirty="0"/>
              <a:t>.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Team Learning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fourth</a:t>
            </a:r>
            <a:r>
              <a:rPr lang="de-AT" dirty="0">
                <a:solidFill>
                  <a:schemeClr val="tx1"/>
                </a:solidFill>
              </a:rPr>
              <a:t> Core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He </a:t>
            </a:r>
            <a:r>
              <a:rPr lang="de-AT" dirty="0" err="1">
                <a:solidFill>
                  <a:schemeClr val="tx1"/>
                </a:solidFill>
              </a:rPr>
              <a:t>understands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precondition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for</a:t>
            </a:r>
            <a:r>
              <a:rPr lang="de-AT" dirty="0">
                <a:solidFill>
                  <a:schemeClr val="tx1"/>
                </a:solidFill>
              </a:rPr>
              <a:t> organizational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6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AD5F2-8AF1-4B8C-ABFD-638E881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83" y="2717619"/>
            <a:ext cx="10504487" cy="6842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2400" dirty="0" err="1"/>
              <a:t>Conclusions</a:t>
            </a:r>
            <a:r>
              <a:rPr lang="de-AT" sz="2400" dirty="0"/>
              <a:t> </a:t>
            </a:r>
            <a:r>
              <a:rPr lang="de-AT" sz="2400" dirty="0" err="1"/>
              <a:t>from</a:t>
            </a:r>
            <a:r>
              <a:rPr lang="de-AT" sz="2400" dirty="0"/>
              <a:t> Peter </a:t>
            </a:r>
            <a:r>
              <a:rPr lang="de-AT" sz="2400" dirty="0" err="1"/>
              <a:t>Senge‘s</a:t>
            </a:r>
            <a:r>
              <a:rPr lang="de-AT" sz="2400" dirty="0"/>
              <a:t> </a:t>
            </a:r>
            <a:r>
              <a:rPr lang="de-AT" sz="2400" dirty="0" err="1"/>
              <a:t>concept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fifth</a:t>
            </a:r>
            <a:r>
              <a:rPr lang="de-AT" sz="2400" dirty="0"/>
              <a:t> </a:t>
            </a:r>
            <a:r>
              <a:rPr lang="de-AT" sz="2400" dirty="0" err="1"/>
              <a:t>dicipline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company-based</a:t>
            </a:r>
            <a:r>
              <a:rPr lang="de-AT" sz="2400" dirty="0"/>
              <a:t> </a:t>
            </a:r>
            <a:r>
              <a:rPr lang="de-AT" sz="2400" dirty="0" err="1"/>
              <a:t>career</a:t>
            </a:r>
            <a:r>
              <a:rPr lang="de-AT" sz="2400" dirty="0"/>
              <a:t> </a:t>
            </a:r>
            <a:r>
              <a:rPr lang="de-AT" sz="2400" dirty="0" err="1"/>
              <a:t>work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1063AE-C3C6-4050-8F85-9A914B11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83" y="3616014"/>
            <a:ext cx="10512425" cy="15528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Peter </a:t>
            </a:r>
            <a:r>
              <a:rPr lang="de-AT" sz="1800" dirty="0" err="1"/>
              <a:t>Senge‘s</a:t>
            </a:r>
            <a:r>
              <a:rPr lang="de-AT" sz="1800" dirty="0"/>
              <a:t> </a:t>
            </a:r>
            <a:r>
              <a:rPr lang="de-AT" sz="1800" dirty="0" err="1"/>
              <a:t>publication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</a:t>
            </a:r>
            <a:r>
              <a:rPr lang="de-AT" sz="1800" dirty="0" err="1"/>
              <a:t>rich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stimuli</a:t>
            </a:r>
            <a:r>
              <a:rPr lang="de-AT" sz="1800" dirty="0"/>
              <a:t> and </a:t>
            </a:r>
            <a:r>
              <a:rPr lang="de-AT" sz="1800" dirty="0" err="1"/>
              <a:t>motivation</a:t>
            </a:r>
            <a:r>
              <a:rPr lang="de-AT" sz="1800" dirty="0"/>
              <a:t> but also </a:t>
            </a:r>
            <a:r>
              <a:rPr lang="de-AT" sz="1800" dirty="0" err="1"/>
              <a:t>leaves</a:t>
            </a:r>
            <a:r>
              <a:rPr lang="de-AT" sz="1800" dirty="0"/>
              <a:t> </a:t>
            </a:r>
            <a:r>
              <a:rPr lang="de-AT" sz="1800" dirty="0" err="1"/>
              <a:t>questions</a:t>
            </a:r>
            <a:r>
              <a:rPr lang="de-AT" sz="1800" dirty="0"/>
              <a:t>.</a:t>
            </a:r>
          </a:p>
          <a:p>
            <a:pPr>
              <a:lnSpc>
                <a:spcPct val="150000"/>
              </a:lnSpc>
            </a:pPr>
            <a:endParaRPr lang="de-AT" sz="1800" dirty="0"/>
          </a:p>
          <a:p>
            <a:pPr>
              <a:lnSpc>
                <a:spcPct val="150000"/>
              </a:lnSpc>
            </a:pPr>
            <a:r>
              <a:rPr lang="de-AT" sz="1800" b="1" i="1" dirty="0" err="1"/>
              <a:t>Discuss</a:t>
            </a:r>
            <a:r>
              <a:rPr lang="de-AT" sz="1800" b="1" i="1" dirty="0"/>
              <a:t> </a:t>
            </a:r>
            <a:r>
              <a:rPr lang="de-AT" sz="1800" b="1" i="1" dirty="0" err="1"/>
              <a:t>with</a:t>
            </a:r>
            <a:r>
              <a:rPr lang="de-AT" sz="1800" b="1" i="1" dirty="0"/>
              <a:t> </a:t>
            </a:r>
            <a:r>
              <a:rPr lang="de-AT" sz="1800" b="1" i="1" dirty="0" err="1"/>
              <a:t>some</a:t>
            </a:r>
            <a:r>
              <a:rPr lang="de-AT" sz="1800" b="1" i="1" dirty="0"/>
              <a:t> </a:t>
            </a:r>
            <a:r>
              <a:rPr lang="de-AT" sz="1800" b="1" i="1" dirty="0" err="1"/>
              <a:t>peers</a:t>
            </a:r>
            <a:r>
              <a:rPr lang="de-AT" sz="1800" b="1" i="1" dirty="0"/>
              <a:t> </a:t>
            </a:r>
            <a:r>
              <a:rPr lang="de-AT" sz="1800" b="1" i="1" dirty="0" err="1"/>
              <a:t>surrounding</a:t>
            </a:r>
            <a:r>
              <a:rPr lang="de-AT" sz="1800" b="1" i="1" dirty="0"/>
              <a:t> </a:t>
            </a:r>
            <a:r>
              <a:rPr lang="de-AT" sz="1800" b="1" i="1" dirty="0" err="1"/>
              <a:t>you</a:t>
            </a:r>
            <a:r>
              <a:rPr lang="de-AT" sz="1800" b="1" i="1" dirty="0"/>
              <a:t> </a:t>
            </a:r>
            <a:r>
              <a:rPr lang="de-AT" sz="1800" b="1" i="1" dirty="0" err="1"/>
              <a:t>your</a:t>
            </a:r>
            <a:r>
              <a:rPr lang="de-AT" sz="1800" b="1" i="1" dirty="0"/>
              <a:t> </a:t>
            </a:r>
            <a:r>
              <a:rPr lang="de-AT" sz="1800" b="1" i="1" dirty="0" err="1"/>
              <a:t>conclusions</a:t>
            </a:r>
            <a:r>
              <a:rPr lang="de-AT" sz="1800" b="1" i="1" dirty="0"/>
              <a:t> </a:t>
            </a:r>
            <a:r>
              <a:rPr lang="de-AT" sz="1800" b="1" i="1" dirty="0" err="1"/>
              <a:t>from</a:t>
            </a:r>
            <a:r>
              <a:rPr lang="de-AT" sz="1800" b="1" i="1" dirty="0"/>
              <a:t> „The </a:t>
            </a:r>
            <a:r>
              <a:rPr lang="de-AT" sz="1800" b="1" i="1" dirty="0" err="1"/>
              <a:t>fifth</a:t>
            </a:r>
            <a:r>
              <a:rPr lang="de-AT" sz="1800" b="1" i="1" dirty="0"/>
              <a:t> </a:t>
            </a:r>
            <a:r>
              <a:rPr lang="de-AT" sz="1800" b="1" i="1" dirty="0" err="1"/>
              <a:t>discipine</a:t>
            </a:r>
            <a:r>
              <a:rPr lang="de-AT" sz="1800" b="1" i="1" dirty="0"/>
              <a:t>“ </a:t>
            </a:r>
            <a:r>
              <a:rPr lang="de-AT" sz="1800" b="1" i="1" dirty="0" err="1"/>
              <a:t>for</a:t>
            </a:r>
            <a:r>
              <a:rPr lang="de-AT" sz="1800" b="1" i="1" dirty="0"/>
              <a:t> </a:t>
            </a:r>
            <a:r>
              <a:rPr lang="de-AT" sz="1800" b="1" i="1" dirty="0" err="1"/>
              <a:t>company-based</a:t>
            </a:r>
            <a:r>
              <a:rPr lang="de-AT" sz="1800" b="1" i="1" dirty="0"/>
              <a:t> </a:t>
            </a:r>
            <a:r>
              <a:rPr lang="de-AT" sz="1800" b="1" i="1" dirty="0" err="1"/>
              <a:t>career</a:t>
            </a:r>
            <a:r>
              <a:rPr lang="de-AT" sz="1800" b="1" i="1" dirty="0"/>
              <a:t> </a:t>
            </a:r>
            <a:r>
              <a:rPr lang="de-AT" sz="1800" b="1" i="1" dirty="0" err="1"/>
              <a:t>work</a:t>
            </a:r>
            <a:r>
              <a:rPr lang="de-AT" sz="1800" b="1" i="1" dirty="0"/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EB2388-8B7B-49B3-B5AE-0B7DDA5A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1630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B3CC0-AA9B-43B8-8CF4-E0363CAD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91" y="233019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/>
              <a:t>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summary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6ED4D3-F81D-4821-A756-07AD4DB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136" y="3121500"/>
            <a:ext cx="11598876" cy="348524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Peter Senge </a:t>
            </a:r>
            <a:r>
              <a:rPr lang="de-AT" sz="1800" dirty="0" err="1"/>
              <a:t>demonstrates</a:t>
            </a:r>
            <a:r>
              <a:rPr lang="de-AT" sz="1800" dirty="0"/>
              <a:t> </a:t>
            </a:r>
            <a:r>
              <a:rPr lang="de-AT" sz="1800" dirty="0" err="1"/>
              <a:t>very</a:t>
            </a:r>
            <a:r>
              <a:rPr lang="de-AT" sz="1800" dirty="0"/>
              <a:t> </a:t>
            </a:r>
            <a:r>
              <a:rPr lang="de-AT" sz="1800" dirty="0" err="1"/>
              <a:t>clearly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interconnetion</a:t>
            </a:r>
            <a:r>
              <a:rPr lang="de-AT" sz="1800" dirty="0"/>
              <a:t> </a:t>
            </a:r>
            <a:r>
              <a:rPr lang="de-AT" sz="1800" dirty="0" err="1"/>
              <a:t>between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individuals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an </a:t>
            </a:r>
            <a:r>
              <a:rPr lang="de-AT" sz="1800" dirty="0" err="1"/>
              <a:t>enterprise</a:t>
            </a:r>
            <a:r>
              <a:rPr lang="de-AT" sz="1800" dirty="0"/>
              <a:t> and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organization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a </a:t>
            </a:r>
            <a:r>
              <a:rPr lang="de-AT" sz="1800" dirty="0" err="1"/>
              <a:t>whole</a:t>
            </a:r>
            <a:r>
              <a:rPr lang="de-AT" sz="1800" dirty="0"/>
              <a:t> &gt; </a:t>
            </a:r>
            <a:r>
              <a:rPr lang="de-AT" sz="1800" dirty="0" err="1"/>
              <a:t>systems</a:t>
            </a:r>
            <a:r>
              <a:rPr lang="de-AT" sz="1800" dirty="0"/>
              <a:t> </a:t>
            </a:r>
            <a:r>
              <a:rPr lang="de-AT" sz="1800" dirty="0" err="1"/>
              <a:t>thinking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</a:t>
            </a:r>
            <a:r>
              <a:rPr lang="de-AT" sz="1800" dirty="0" err="1"/>
              <a:t>related</a:t>
            </a:r>
            <a:r>
              <a:rPr lang="de-AT" sz="1800" dirty="0"/>
              <a:t> </a:t>
            </a:r>
            <a:r>
              <a:rPr lang="de-AT" sz="1800" dirty="0" err="1"/>
              <a:t>core</a:t>
            </a:r>
            <a:r>
              <a:rPr lang="de-AT" sz="1800" dirty="0"/>
              <a:t> </a:t>
            </a:r>
            <a:r>
              <a:rPr lang="de-AT" sz="1800" dirty="0" err="1"/>
              <a:t>disciplines</a:t>
            </a:r>
            <a:r>
              <a:rPr lang="de-AT" sz="1800" dirty="0"/>
              <a:t> „personal </a:t>
            </a:r>
            <a:r>
              <a:rPr lang="de-AT" sz="1800" dirty="0" err="1"/>
              <a:t>mastery</a:t>
            </a:r>
            <a:r>
              <a:rPr lang="de-AT" sz="1800" dirty="0"/>
              <a:t>“ and „mental </a:t>
            </a:r>
            <a:r>
              <a:rPr lang="de-AT" sz="1800" dirty="0" err="1"/>
              <a:t>models</a:t>
            </a:r>
            <a:r>
              <a:rPr lang="de-AT" sz="1800" dirty="0"/>
              <a:t>“ </a:t>
            </a:r>
            <a:r>
              <a:rPr lang="de-AT" sz="1800" dirty="0" err="1"/>
              <a:t>direct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human </a:t>
            </a:r>
            <a:r>
              <a:rPr lang="de-AT" sz="1800" dirty="0" err="1"/>
              <a:t>resource</a:t>
            </a:r>
            <a:r>
              <a:rPr lang="de-AT" sz="1800" dirty="0"/>
              <a:t> </a:t>
            </a:r>
            <a:r>
              <a:rPr lang="de-AT" sz="1800" dirty="0" err="1"/>
              <a:t>management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individual </a:t>
            </a:r>
            <a:r>
              <a:rPr lang="de-AT" sz="1800" dirty="0" err="1"/>
              <a:t>measures</a:t>
            </a:r>
            <a:r>
              <a:rPr lang="de-AT" sz="1800" dirty="0"/>
              <a:t>, </a:t>
            </a:r>
            <a:r>
              <a:rPr lang="de-AT" sz="1800" dirty="0" err="1"/>
              <a:t>while</a:t>
            </a:r>
            <a:r>
              <a:rPr lang="de-AT" sz="1800" dirty="0"/>
              <a:t> „</a:t>
            </a:r>
            <a:r>
              <a:rPr lang="de-AT" sz="1800" dirty="0" err="1"/>
              <a:t>shared</a:t>
            </a:r>
            <a:r>
              <a:rPr lang="de-AT" sz="1800" dirty="0"/>
              <a:t> </a:t>
            </a:r>
            <a:r>
              <a:rPr lang="de-AT" sz="1800" dirty="0" err="1"/>
              <a:t>vision</a:t>
            </a:r>
            <a:r>
              <a:rPr lang="de-AT" sz="1800" dirty="0"/>
              <a:t>“ and „</a:t>
            </a:r>
            <a:r>
              <a:rPr lang="de-AT" sz="1800" dirty="0" err="1"/>
              <a:t>team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“ </a:t>
            </a:r>
            <a:r>
              <a:rPr lang="de-AT" sz="1800" dirty="0" err="1"/>
              <a:t>require</a:t>
            </a:r>
            <a:r>
              <a:rPr lang="de-AT" sz="1800" dirty="0"/>
              <a:t> </a:t>
            </a:r>
            <a:r>
              <a:rPr lang="de-AT" sz="1800" dirty="0" err="1"/>
              <a:t>holistic</a:t>
            </a:r>
            <a:r>
              <a:rPr lang="de-AT" sz="1800" dirty="0"/>
              <a:t> </a:t>
            </a:r>
            <a:r>
              <a:rPr lang="de-AT" sz="1800" dirty="0" err="1"/>
              <a:t>development</a:t>
            </a:r>
            <a:r>
              <a:rPr lang="de-AT" sz="1800" dirty="0"/>
              <a:t> </a:t>
            </a:r>
            <a:r>
              <a:rPr lang="de-AT" sz="1800" dirty="0" err="1"/>
              <a:t>avtivities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human </a:t>
            </a:r>
            <a:r>
              <a:rPr lang="de-AT" sz="1800" dirty="0" err="1"/>
              <a:t>resource</a:t>
            </a:r>
            <a:r>
              <a:rPr lang="de-AT" sz="1800" dirty="0"/>
              <a:t> </a:t>
            </a:r>
            <a:r>
              <a:rPr lang="de-AT" sz="1800" dirty="0" err="1"/>
              <a:t>management</a:t>
            </a:r>
            <a:r>
              <a:rPr lang="de-AT" sz="1800" dirty="0"/>
              <a:t> </a:t>
            </a:r>
            <a:r>
              <a:rPr lang="de-AT" sz="1800" dirty="0" err="1"/>
              <a:t>often</a:t>
            </a:r>
            <a:r>
              <a:rPr lang="de-AT" sz="1800" dirty="0"/>
              <a:t> </a:t>
            </a:r>
            <a:r>
              <a:rPr lang="de-AT" sz="1800" dirty="0" err="1"/>
              <a:t>appreciates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cooperation</a:t>
            </a:r>
            <a:r>
              <a:rPr lang="de-AT" sz="1800" dirty="0"/>
              <a:t> </a:t>
            </a:r>
            <a:r>
              <a:rPr lang="de-AT" sz="1800" dirty="0" err="1"/>
              <a:t>with</a:t>
            </a:r>
            <a:r>
              <a:rPr lang="de-AT" sz="1800" dirty="0"/>
              <a:t> external </a:t>
            </a:r>
            <a:r>
              <a:rPr lang="de-AT" sz="1800" dirty="0" err="1"/>
              <a:t>career</a:t>
            </a:r>
            <a:r>
              <a:rPr lang="de-AT" sz="1800" dirty="0"/>
              <a:t> </a:t>
            </a:r>
            <a:r>
              <a:rPr lang="de-AT" sz="1800" dirty="0" err="1"/>
              <a:t>guides</a:t>
            </a:r>
            <a:r>
              <a:rPr lang="de-AT" sz="1800" dirty="0"/>
              <a:t> and </a:t>
            </a:r>
            <a:r>
              <a:rPr lang="de-AT" sz="1800" dirty="0" err="1"/>
              <a:t>counsellors</a:t>
            </a:r>
            <a:r>
              <a:rPr lang="de-AT" sz="1800" dirty="0"/>
              <a:t> </a:t>
            </a:r>
            <a:r>
              <a:rPr lang="de-AT" sz="1800" dirty="0" err="1"/>
              <a:t>who</a:t>
            </a:r>
            <a:r>
              <a:rPr lang="de-AT" sz="1800" dirty="0"/>
              <a:t> </a:t>
            </a:r>
            <a:r>
              <a:rPr lang="de-AT" sz="1800" dirty="0" err="1"/>
              <a:t>introduce</a:t>
            </a:r>
            <a:r>
              <a:rPr lang="de-AT" sz="1800" dirty="0"/>
              <a:t> </a:t>
            </a:r>
            <a:r>
              <a:rPr lang="de-AT" sz="1800" dirty="0" err="1"/>
              <a:t>new</a:t>
            </a:r>
            <a:r>
              <a:rPr lang="de-AT" sz="1800" dirty="0"/>
              <a:t> </a:t>
            </a:r>
            <a:r>
              <a:rPr lang="de-AT" sz="1800" dirty="0" err="1"/>
              <a:t>expertise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company</a:t>
            </a:r>
            <a:r>
              <a:rPr lang="de-AT" sz="18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3C92C5-0036-4A5C-9605-80FD692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62902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B3CC0-AA9B-43B8-8CF4-E0363CAD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85" y="2354530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 err="1"/>
              <a:t>Conclusions</a:t>
            </a:r>
            <a:r>
              <a:rPr lang="de-AT" dirty="0"/>
              <a:t> </a:t>
            </a:r>
            <a:r>
              <a:rPr lang="de-AT" dirty="0" err="1"/>
              <a:t>summary</a:t>
            </a:r>
            <a:r>
              <a:rPr lang="de-AT" dirty="0"/>
              <a:t> - </a:t>
            </a:r>
            <a:r>
              <a:rPr lang="de-AT" dirty="0" err="1"/>
              <a:t>continuing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6ED4D3-F81D-4821-A756-07AD4DB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06" y="3121501"/>
            <a:ext cx="10931484" cy="27499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Career </a:t>
            </a:r>
            <a:r>
              <a:rPr lang="de-AT" sz="1800" dirty="0" err="1"/>
              <a:t>guides</a:t>
            </a:r>
            <a:r>
              <a:rPr lang="de-AT" sz="1800" dirty="0"/>
              <a:t> and </a:t>
            </a:r>
            <a:r>
              <a:rPr lang="de-AT" sz="1800" dirty="0" err="1"/>
              <a:t>counsellors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mostly</a:t>
            </a:r>
            <a:r>
              <a:rPr lang="de-AT" sz="1800" dirty="0"/>
              <a:t> </a:t>
            </a:r>
            <a:r>
              <a:rPr lang="de-AT" sz="1800" dirty="0" err="1"/>
              <a:t>oriented</a:t>
            </a:r>
            <a:r>
              <a:rPr lang="de-AT" sz="1800" dirty="0"/>
              <a:t> on </a:t>
            </a:r>
            <a:r>
              <a:rPr lang="de-AT" sz="1800" dirty="0" err="1"/>
              <a:t>the</a:t>
            </a:r>
            <a:r>
              <a:rPr lang="de-AT" sz="1800" dirty="0"/>
              <a:t> personal </a:t>
            </a:r>
            <a:r>
              <a:rPr lang="de-AT" sz="1800" dirty="0" err="1"/>
              <a:t>perspetives</a:t>
            </a:r>
            <a:r>
              <a:rPr lang="de-AT" sz="1800" dirty="0"/>
              <a:t> and individual </a:t>
            </a:r>
            <a:r>
              <a:rPr lang="de-AT" sz="1800" dirty="0" err="1"/>
              <a:t>growth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employee</a:t>
            </a:r>
            <a:r>
              <a:rPr lang="de-AT" sz="1800" dirty="0"/>
              <a:t>, </a:t>
            </a:r>
            <a:r>
              <a:rPr lang="de-AT" sz="1800" dirty="0" err="1"/>
              <a:t>while</a:t>
            </a:r>
            <a:r>
              <a:rPr lang="de-AT" sz="1800" dirty="0"/>
              <a:t> HR </a:t>
            </a:r>
            <a:r>
              <a:rPr lang="de-AT" sz="1800" dirty="0" err="1"/>
              <a:t>managers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mostly</a:t>
            </a:r>
            <a:r>
              <a:rPr lang="de-AT" sz="1800" dirty="0"/>
              <a:t> </a:t>
            </a:r>
            <a:r>
              <a:rPr lang="de-AT" sz="1800" dirty="0" err="1"/>
              <a:t>interested</a:t>
            </a:r>
            <a:r>
              <a:rPr lang="de-AT" sz="1800" dirty="0"/>
              <a:t> in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prosperity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enterprise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 err="1"/>
              <a:t>Systemic</a:t>
            </a:r>
            <a:r>
              <a:rPr lang="de-AT" sz="1800" dirty="0"/>
              <a:t> </a:t>
            </a:r>
            <a:r>
              <a:rPr lang="de-AT" sz="1800" dirty="0" err="1"/>
              <a:t>thinking</a:t>
            </a:r>
            <a:r>
              <a:rPr lang="de-AT" sz="1800" dirty="0"/>
              <a:t> </a:t>
            </a:r>
            <a:r>
              <a:rPr lang="de-AT" sz="1800" dirty="0" err="1"/>
              <a:t>may</a:t>
            </a:r>
            <a:r>
              <a:rPr lang="de-AT" sz="1800" dirty="0"/>
              <a:t> </a:t>
            </a:r>
            <a:r>
              <a:rPr lang="de-AT" sz="1800" dirty="0" err="1"/>
              <a:t>help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interact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views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career</a:t>
            </a:r>
            <a:r>
              <a:rPr lang="de-AT" sz="1800" dirty="0"/>
              <a:t> </a:t>
            </a:r>
            <a:r>
              <a:rPr lang="de-AT" sz="1800" dirty="0" err="1"/>
              <a:t>guides</a:t>
            </a:r>
            <a:r>
              <a:rPr lang="de-AT" sz="1800" dirty="0"/>
              <a:t> and </a:t>
            </a:r>
            <a:r>
              <a:rPr lang="de-AT" sz="1800" dirty="0" err="1"/>
              <a:t>counsellors</a:t>
            </a:r>
            <a:r>
              <a:rPr lang="de-AT" sz="1800" dirty="0"/>
              <a:t> and HR </a:t>
            </a:r>
            <a:r>
              <a:rPr lang="de-AT" sz="1800" dirty="0" err="1"/>
              <a:t>managers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Team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could</a:t>
            </a:r>
            <a:r>
              <a:rPr lang="de-AT" sz="1800" dirty="0"/>
              <a:t> </a:t>
            </a:r>
            <a:r>
              <a:rPr lang="de-AT" sz="1800" dirty="0" err="1"/>
              <a:t>pave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way</a:t>
            </a:r>
            <a:r>
              <a:rPr lang="de-AT" sz="1800" dirty="0"/>
              <a:t> </a:t>
            </a:r>
            <a:r>
              <a:rPr lang="de-AT" sz="1800" dirty="0" err="1"/>
              <a:t>for</a:t>
            </a:r>
            <a:r>
              <a:rPr lang="de-AT" sz="1800" dirty="0"/>
              <a:t> a </a:t>
            </a:r>
            <a:r>
              <a:rPr lang="de-AT" sz="1800" dirty="0" err="1"/>
              <a:t>balanced</a:t>
            </a:r>
            <a:r>
              <a:rPr lang="de-AT" sz="1800" dirty="0"/>
              <a:t> </a:t>
            </a:r>
            <a:r>
              <a:rPr lang="de-AT" sz="1800" dirty="0" err="1"/>
              <a:t>relation</a:t>
            </a:r>
            <a:r>
              <a:rPr lang="de-AT" sz="1800" dirty="0"/>
              <a:t> </a:t>
            </a:r>
            <a:r>
              <a:rPr lang="de-AT" sz="1800" dirty="0" err="1"/>
              <a:t>between</a:t>
            </a:r>
            <a:r>
              <a:rPr lang="de-AT" sz="1800" dirty="0"/>
              <a:t> </a:t>
            </a:r>
            <a:r>
              <a:rPr lang="de-AT" sz="1800" dirty="0" err="1"/>
              <a:t>corporate</a:t>
            </a:r>
            <a:r>
              <a:rPr lang="de-AT" sz="1800" dirty="0"/>
              <a:t> and individual </a:t>
            </a:r>
            <a:r>
              <a:rPr lang="de-AT" sz="1800" dirty="0" err="1"/>
              <a:t>aspects</a:t>
            </a:r>
            <a:r>
              <a:rPr lang="de-AT" sz="1800" dirty="0"/>
              <a:t> </a:t>
            </a:r>
            <a:r>
              <a:rPr lang="de-AT" sz="1800" dirty="0" err="1"/>
              <a:t>by</a:t>
            </a:r>
            <a:r>
              <a:rPr lang="de-AT" sz="1800" dirty="0"/>
              <a:t> </a:t>
            </a:r>
            <a:r>
              <a:rPr lang="de-AT" sz="1800" dirty="0" err="1"/>
              <a:t>establishing</a:t>
            </a:r>
            <a:r>
              <a:rPr lang="de-AT" sz="1800" dirty="0"/>
              <a:t> a </a:t>
            </a:r>
            <a:r>
              <a:rPr lang="de-AT" sz="1800" dirty="0" err="1"/>
              <a:t>culture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dialogue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Both </a:t>
            </a:r>
            <a:r>
              <a:rPr lang="de-AT" sz="1800" dirty="0" err="1"/>
              <a:t>groups</a:t>
            </a:r>
            <a:r>
              <a:rPr lang="de-AT" sz="1800" dirty="0"/>
              <a:t> </a:t>
            </a:r>
            <a:r>
              <a:rPr lang="de-AT" sz="1800" dirty="0" err="1"/>
              <a:t>need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come</a:t>
            </a:r>
            <a:r>
              <a:rPr lang="de-AT" sz="1800" dirty="0"/>
              <a:t> </a:t>
            </a:r>
            <a:r>
              <a:rPr lang="de-AT" sz="1800" dirty="0" err="1"/>
              <a:t>together</a:t>
            </a:r>
            <a:r>
              <a:rPr lang="de-AT" sz="1800" dirty="0"/>
              <a:t> and </a:t>
            </a:r>
            <a:r>
              <a:rPr lang="de-AT" sz="1800" dirty="0" err="1"/>
              <a:t>build</a:t>
            </a:r>
            <a:r>
              <a:rPr lang="de-AT" sz="1800" dirty="0"/>
              <a:t> a </a:t>
            </a:r>
            <a:r>
              <a:rPr lang="de-AT" sz="1800" dirty="0" err="1"/>
              <a:t>learnimg</a:t>
            </a:r>
            <a:r>
              <a:rPr lang="de-AT" sz="1800" dirty="0"/>
              <a:t> </a:t>
            </a:r>
            <a:r>
              <a:rPr lang="de-AT" sz="1800" dirty="0" err="1"/>
              <a:t>team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3C92C5-0036-4A5C-9605-80FD692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93976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64D2B-B7B3-4A21-B284-12FFE0E4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" y="2346023"/>
            <a:ext cx="10504487" cy="6842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3200" dirty="0"/>
              <a:t>Who </a:t>
            </a:r>
            <a:r>
              <a:rPr lang="de-AT" sz="3200" dirty="0" err="1"/>
              <a:t>are</a:t>
            </a:r>
            <a:r>
              <a:rPr lang="de-AT" sz="3200" dirty="0"/>
              <a:t> </a:t>
            </a:r>
            <a:r>
              <a:rPr lang="de-AT" sz="3200" dirty="0" err="1"/>
              <a:t>the</a:t>
            </a:r>
            <a:r>
              <a:rPr lang="de-AT" sz="3200" dirty="0"/>
              <a:t> </a:t>
            </a:r>
            <a:r>
              <a:rPr lang="de-AT" sz="3200" dirty="0" err="1"/>
              <a:t>players</a:t>
            </a:r>
            <a:r>
              <a:rPr lang="de-AT" sz="3200" dirty="0"/>
              <a:t> in </a:t>
            </a:r>
            <a:r>
              <a:rPr lang="de-AT" sz="3200" dirty="0" err="1"/>
              <a:t>the</a:t>
            </a:r>
            <a:r>
              <a:rPr lang="de-AT" sz="3200" dirty="0"/>
              <a:t> Learning </a:t>
            </a:r>
            <a:r>
              <a:rPr lang="de-AT" sz="3200" dirty="0" err="1"/>
              <a:t>Organization</a:t>
            </a:r>
            <a:r>
              <a:rPr lang="de-AT" sz="32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06816D-D384-4C89-9CE0-C25FC21D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93" y="3151797"/>
            <a:ext cx="10512425" cy="23575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</a:t>
            </a:r>
            <a:r>
              <a:rPr lang="de-AT" sz="1800" dirty="0" err="1"/>
              <a:t>Learnig</a:t>
            </a:r>
            <a:r>
              <a:rPr lang="de-AT" sz="1800" dirty="0"/>
              <a:t> </a:t>
            </a:r>
            <a:r>
              <a:rPr lang="de-AT" sz="1800" dirty="0" err="1"/>
              <a:t>Organization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</a:t>
            </a:r>
            <a:r>
              <a:rPr lang="de-AT" sz="1800" dirty="0" err="1"/>
              <a:t>characterized</a:t>
            </a:r>
            <a:r>
              <a:rPr lang="de-AT" sz="1800" dirty="0"/>
              <a:t> </a:t>
            </a:r>
            <a:r>
              <a:rPr lang="de-AT" sz="1800" dirty="0" err="1"/>
              <a:t>by</a:t>
            </a:r>
            <a:r>
              <a:rPr lang="de-AT" sz="1800" dirty="0"/>
              <a:t> a </a:t>
            </a:r>
            <a:r>
              <a:rPr lang="de-AT" sz="1800" dirty="0" err="1"/>
              <a:t>spirit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>
                <a:solidFill>
                  <a:srgbClr val="FF0000"/>
                </a:solidFill>
              </a:rPr>
              <a:t>reaching</a:t>
            </a:r>
            <a:r>
              <a:rPr lang="de-AT" sz="1800" dirty="0">
                <a:solidFill>
                  <a:srgbClr val="FF0000"/>
                </a:solidFill>
              </a:rPr>
              <a:t> excellence</a:t>
            </a:r>
            <a:r>
              <a:rPr lang="de-AT" sz="1800" dirty="0"/>
              <a:t>. </a:t>
            </a:r>
            <a:r>
              <a:rPr lang="de-AT" sz="1800" dirty="0" err="1"/>
              <a:t>Continuous</a:t>
            </a:r>
            <a:r>
              <a:rPr lang="de-AT" sz="1800" dirty="0"/>
              <a:t> </a:t>
            </a:r>
            <a:r>
              <a:rPr lang="de-AT" sz="1800" dirty="0" err="1"/>
              <a:t>improvements</a:t>
            </a:r>
            <a:r>
              <a:rPr lang="de-AT" sz="1800" dirty="0"/>
              <a:t> happen </a:t>
            </a:r>
            <a:r>
              <a:rPr lang="de-AT" sz="1800" dirty="0" err="1"/>
              <a:t>by</a:t>
            </a:r>
            <a:r>
              <a:rPr lang="de-AT" sz="1800" dirty="0"/>
              <a:t> </a:t>
            </a:r>
            <a:r>
              <a:rPr lang="de-AT" sz="1800" dirty="0" err="1"/>
              <a:t>collecting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>
                <a:solidFill>
                  <a:srgbClr val="FF0000"/>
                </a:solidFill>
              </a:rPr>
              <a:t>experiences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of</a:t>
            </a:r>
            <a:r>
              <a:rPr lang="de-AT" sz="1800" dirty="0">
                <a:solidFill>
                  <a:srgbClr val="FF0000"/>
                </a:solidFill>
              </a:rPr>
              <a:t> all </a:t>
            </a:r>
            <a:r>
              <a:rPr lang="de-AT" sz="1800" dirty="0" err="1">
                <a:solidFill>
                  <a:srgbClr val="FF0000"/>
                </a:solidFill>
              </a:rPr>
              <a:t>staff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members</a:t>
            </a:r>
            <a:r>
              <a:rPr lang="de-AT" sz="1800" dirty="0"/>
              <a:t>, </a:t>
            </a:r>
            <a:r>
              <a:rPr lang="de-AT" sz="1800" dirty="0" err="1"/>
              <a:t>converting</a:t>
            </a:r>
            <a:r>
              <a:rPr lang="de-AT" sz="1800" dirty="0"/>
              <a:t> </a:t>
            </a:r>
            <a:r>
              <a:rPr lang="de-AT" sz="1800" dirty="0" err="1"/>
              <a:t>these</a:t>
            </a:r>
            <a:r>
              <a:rPr lang="de-AT" sz="1800" dirty="0"/>
              <a:t> </a:t>
            </a:r>
            <a:r>
              <a:rPr lang="de-AT" sz="1800" dirty="0" err="1"/>
              <a:t>into</a:t>
            </a:r>
            <a:r>
              <a:rPr lang="de-AT" sz="1800" dirty="0"/>
              <a:t>  </a:t>
            </a:r>
            <a:r>
              <a:rPr lang="de-AT" sz="1800" dirty="0" err="1"/>
              <a:t>knowledge</a:t>
            </a:r>
            <a:r>
              <a:rPr lang="de-AT" sz="1800" dirty="0"/>
              <a:t> and </a:t>
            </a:r>
            <a:r>
              <a:rPr lang="de-AT" sz="1800" dirty="0" err="1">
                <a:solidFill>
                  <a:srgbClr val="FF0000"/>
                </a:solidFill>
              </a:rPr>
              <a:t>disseminating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the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knowledge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by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interacting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/>
              <a:t>all </a:t>
            </a:r>
            <a:r>
              <a:rPr lang="de-AT" sz="1800" dirty="0" err="1"/>
              <a:t>over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organization</a:t>
            </a:r>
            <a:r>
              <a:rPr lang="de-AT" sz="1800" dirty="0"/>
              <a:t>. Team Learning </a:t>
            </a:r>
            <a:r>
              <a:rPr lang="de-AT" sz="1800" dirty="0" err="1"/>
              <a:t>is</a:t>
            </a:r>
            <a:r>
              <a:rPr lang="de-AT" sz="1800" dirty="0"/>
              <a:t> in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center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</a:t>
            </a:r>
            <a:r>
              <a:rPr lang="de-AT" sz="1800" dirty="0" err="1">
                <a:solidFill>
                  <a:srgbClr val="FF0000"/>
                </a:solidFill>
              </a:rPr>
              <a:t>management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/>
              <a:t>In Learning </a:t>
            </a:r>
            <a:r>
              <a:rPr lang="de-AT" sz="1800" dirty="0" err="1"/>
              <a:t>Organizations</a:t>
            </a:r>
            <a:r>
              <a:rPr lang="de-AT" sz="1800" dirty="0"/>
              <a:t> </a:t>
            </a:r>
            <a:r>
              <a:rPr lang="de-AT" sz="1800" dirty="0" err="1"/>
              <a:t>facilitates</a:t>
            </a:r>
            <a:r>
              <a:rPr lang="de-AT" sz="1800" dirty="0"/>
              <a:t> and </a:t>
            </a:r>
            <a:r>
              <a:rPr lang="de-AT" sz="1800" dirty="0" err="1"/>
              <a:t>promotes</a:t>
            </a:r>
            <a:r>
              <a:rPr lang="de-AT" sz="1800" dirty="0"/>
              <a:t> </a:t>
            </a:r>
            <a:r>
              <a:rPr lang="de-AT" sz="1800" dirty="0" err="1"/>
              <a:t>continuous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2AE9C-BC82-4A9C-AC34-C4935D57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53231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3B75A-613F-408E-8832-DF41DED1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2" y="2363309"/>
            <a:ext cx="10504487" cy="6842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3200" dirty="0" err="1" smtClean="0"/>
              <a:t>Challenges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SMEs </a:t>
            </a:r>
            <a:r>
              <a:rPr lang="de-AT" sz="3200" dirty="0" err="1" smtClean="0"/>
              <a:t>becomig</a:t>
            </a:r>
            <a:r>
              <a:rPr lang="de-AT" sz="3200" dirty="0" smtClean="0"/>
              <a:t> a Learning </a:t>
            </a:r>
            <a:r>
              <a:rPr lang="de-AT" sz="3200" dirty="0" err="1" smtClean="0"/>
              <a:t>Orgnization</a:t>
            </a:r>
            <a:endParaRPr lang="de-AT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D9B3A-FC9A-4A5F-B1ED-2470717D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52" y="3165390"/>
            <a:ext cx="10512425" cy="244642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In SMEs </a:t>
            </a:r>
            <a:r>
              <a:rPr lang="de-AT" sz="1800" dirty="0" err="1"/>
              <a:t>predominate</a:t>
            </a:r>
            <a:r>
              <a:rPr lang="de-AT" sz="1800" dirty="0"/>
              <a:t> </a:t>
            </a:r>
            <a:r>
              <a:rPr lang="de-AT" sz="1800" dirty="0">
                <a:solidFill>
                  <a:srgbClr val="FF0000"/>
                </a:solidFill>
              </a:rPr>
              <a:t>informal, </a:t>
            </a:r>
            <a:r>
              <a:rPr lang="de-AT" sz="1800" dirty="0" err="1">
                <a:solidFill>
                  <a:srgbClr val="FF0000"/>
                </a:solidFill>
              </a:rPr>
              <a:t>experience</a:t>
            </a:r>
            <a:r>
              <a:rPr lang="de-AT" sz="1800" dirty="0">
                <a:solidFill>
                  <a:srgbClr val="FF0000"/>
                </a:solidFill>
              </a:rPr>
              <a:t>- and experimental-</a:t>
            </a:r>
            <a:r>
              <a:rPr lang="de-AT" sz="1800" dirty="0" err="1">
                <a:solidFill>
                  <a:srgbClr val="FF0000"/>
                </a:solidFill>
              </a:rPr>
              <a:t>based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processes</a:t>
            </a:r>
            <a:r>
              <a:rPr lang="de-AT" sz="1800" dirty="0"/>
              <a:t> </a:t>
            </a:r>
            <a:r>
              <a:rPr lang="de-AT" sz="1800" dirty="0" err="1"/>
              <a:t>which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influenced</a:t>
            </a:r>
            <a:r>
              <a:rPr lang="de-AT" sz="1800" dirty="0"/>
              <a:t> </a:t>
            </a:r>
            <a:r>
              <a:rPr lang="de-AT" sz="1800" dirty="0" err="1"/>
              <a:t>by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>
                <a:solidFill>
                  <a:srgbClr val="FF0000"/>
                </a:solidFill>
              </a:rPr>
              <a:t>personlity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of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the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founder</a:t>
            </a:r>
            <a:r>
              <a:rPr lang="de-AT" sz="1800" dirty="0"/>
              <a:t>. His/her </a:t>
            </a:r>
            <a:r>
              <a:rPr lang="de-AT" sz="1800" dirty="0" err="1"/>
              <a:t>knowledge</a:t>
            </a:r>
            <a:r>
              <a:rPr lang="de-AT" sz="1800" dirty="0"/>
              <a:t> and </a:t>
            </a:r>
            <a:r>
              <a:rPr lang="de-AT" sz="1800" dirty="0" err="1"/>
              <a:t>attitude</a:t>
            </a:r>
            <a:r>
              <a:rPr lang="de-AT" sz="1800" dirty="0"/>
              <a:t> </a:t>
            </a:r>
            <a:r>
              <a:rPr lang="de-AT" sz="1800" dirty="0" err="1"/>
              <a:t>towards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determine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spirit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organization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</a:t>
            </a:r>
            <a:r>
              <a:rPr lang="de-AT" sz="1800" dirty="0" err="1"/>
              <a:t>focus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on „</a:t>
            </a:r>
            <a:r>
              <a:rPr lang="de-AT" sz="1800" dirty="0" err="1">
                <a:solidFill>
                  <a:srgbClr val="FF0000"/>
                </a:solidFill>
              </a:rPr>
              <a:t>dynamic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capabilities</a:t>
            </a:r>
            <a:r>
              <a:rPr lang="de-AT" sz="1800" dirty="0"/>
              <a:t>“ </a:t>
            </a:r>
            <a:r>
              <a:rPr lang="de-AT" sz="1800" dirty="0" err="1"/>
              <a:t>which</a:t>
            </a:r>
            <a:r>
              <a:rPr lang="de-AT" sz="1800" dirty="0"/>
              <a:t> </a:t>
            </a:r>
            <a:r>
              <a:rPr lang="de-AT" sz="1800" dirty="0" err="1"/>
              <a:t>enable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firms</a:t>
            </a:r>
            <a:r>
              <a:rPr lang="de-AT" sz="1800" dirty="0"/>
              <a:t> „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integrate</a:t>
            </a:r>
            <a:r>
              <a:rPr lang="de-AT" sz="1800" dirty="0"/>
              <a:t>, </a:t>
            </a:r>
            <a:r>
              <a:rPr lang="de-AT" sz="1800" dirty="0" err="1"/>
              <a:t>build</a:t>
            </a:r>
            <a:r>
              <a:rPr lang="de-AT" sz="1800" dirty="0"/>
              <a:t> and </a:t>
            </a:r>
            <a:r>
              <a:rPr lang="de-AT" sz="1800" dirty="0" err="1"/>
              <a:t>reconfigure</a:t>
            </a:r>
            <a:r>
              <a:rPr lang="de-AT" sz="1800" dirty="0"/>
              <a:t> internal and external </a:t>
            </a:r>
            <a:r>
              <a:rPr lang="de-AT" sz="1800" dirty="0" err="1"/>
              <a:t>competences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>
                <a:solidFill>
                  <a:srgbClr val="FF0000"/>
                </a:solidFill>
              </a:rPr>
              <a:t>address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rapidly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changing</a:t>
            </a:r>
            <a:r>
              <a:rPr lang="de-AT" sz="1800" dirty="0">
                <a:solidFill>
                  <a:srgbClr val="FF0000"/>
                </a:solidFill>
              </a:rPr>
              <a:t> </a:t>
            </a:r>
            <a:r>
              <a:rPr lang="de-AT" sz="1800" dirty="0" err="1">
                <a:solidFill>
                  <a:srgbClr val="FF0000"/>
                </a:solidFill>
              </a:rPr>
              <a:t>environments</a:t>
            </a:r>
            <a:r>
              <a:rPr lang="de-AT" sz="1800" dirty="0"/>
              <a:t>“ </a:t>
            </a:r>
            <a:r>
              <a:rPr lang="de-AT" sz="1800" dirty="0" err="1"/>
              <a:t>Teece</a:t>
            </a:r>
            <a:r>
              <a:rPr lang="de-AT" sz="1800" dirty="0"/>
              <a:t> et.al. 1997, p 516). Networking </a:t>
            </a:r>
            <a:r>
              <a:rPr lang="de-AT" sz="1800" dirty="0" err="1"/>
              <a:t>plays</a:t>
            </a:r>
            <a:r>
              <a:rPr lang="de-AT" sz="1800" dirty="0"/>
              <a:t> an </a:t>
            </a:r>
            <a:r>
              <a:rPr lang="de-AT" sz="1800" dirty="0" err="1"/>
              <a:t>important</a:t>
            </a:r>
            <a:r>
              <a:rPr lang="de-AT" sz="1800" dirty="0"/>
              <a:t> </a:t>
            </a:r>
            <a:r>
              <a:rPr lang="de-AT" sz="1800" dirty="0" err="1"/>
              <a:t>role</a:t>
            </a:r>
            <a:r>
              <a:rPr lang="de-AT" sz="18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1EDAD5-A09F-4DFD-8DBC-D0F4E6E6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86088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07D3F-1845-44D4-A018-A9C221CED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3110346"/>
          </a:xfrm>
        </p:spPr>
        <p:txBody>
          <a:bodyPr>
            <a:normAutofit/>
          </a:bodyPr>
          <a:lstStyle/>
          <a:p>
            <a:r>
              <a:rPr lang="de-AT" dirty="0"/>
              <a:t>Multigeneration </a:t>
            </a:r>
            <a:r>
              <a:rPr lang="de-AT" dirty="0" err="1"/>
              <a:t>staff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Generations‘ </a:t>
            </a:r>
            <a:r>
              <a:rPr lang="de-AT" dirty="0" err="1"/>
              <a:t>value</a:t>
            </a:r>
            <a:r>
              <a:rPr lang="de-AT" dirty="0"/>
              <a:t> </a:t>
            </a:r>
            <a:r>
              <a:rPr lang="de-AT" dirty="0" err="1"/>
              <a:t>systems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76DBA2-E949-4238-8B84-B94CB03E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4967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0F764-7DAF-4B4D-A206-4AF79E2A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40" y="2444877"/>
            <a:ext cx="10504487" cy="6842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AT" sz="2800" dirty="0"/>
              <a:t>The </a:t>
            </a:r>
            <a:r>
              <a:rPr lang="de-AT" sz="2800" dirty="0" err="1"/>
              <a:t>aging</a:t>
            </a:r>
            <a:r>
              <a:rPr lang="de-AT" sz="2800" dirty="0"/>
              <a:t> </a:t>
            </a:r>
            <a:r>
              <a:rPr lang="de-AT" sz="2800" dirty="0" err="1"/>
              <a:t>society</a:t>
            </a:r>
            <a:r>
              <a:rPr lang="de-AT" sz="2800" dirty="0"/>
              <a:t> </a:t>
            </a:r>
            <a:r>
              <a:rPr lang="de-AT" sz="2800" dirty="0" err="1"/>
              <a:t>makes</a:t>
            </a:r>
            <a:r>
              <a:rPr lang="de-AT" sz="2800" dirty="0"/>
              <a:t> </a:t>
            </a:r>
            <a:r>
              <a:rPr lang="de-AT" sz="2800" dirty="0" err="1"/>
              <a:t>working</a:t>
            </a:r>
            <a:r>
              <a:rPr lang="de-AT" sz="2800" dirty="0"/>
              <a:t> in </a:t>
            </a:r>
            <a:r>
              <a:rPr lang="de-AT" sz="2800" dirty="0" err="1"/>
              <a:t>multigeneration</a:t>
            </a:r>
            <a:r>
              <a:rPr lang="de-AT" sz="2800" dirty="0"/>
              <a:t> </a:t>
            </a:r>
            <a:r>
              <a:rPr lang="de-AT" sz="2800" dirty="0" err="1"/>
              <a:t>teams</a:t>
            </a:r>
            <a:r>
              <a:rPr lang="de-AT" sz="2800" dirty="0"/>
              <a:t> </a:t>
            </a:r>
            <a:r>
              <a:rPr lang="de-AT" sz="2800" dirty="0" err="1"/>
              <a:t>more</a:t>
            </a:r>
            <a:r>
              <a:rPr lang="de-AT" sz="2800" dirty="0"/>
              <a:t> </a:t>
            </a:r>
            <a:r>
              <a:rPr lang="de-AT" sz="2800" dirty="0" err="1"/>
              <a:t>likely</a:t>
            </a:r>
            <a:endParaRPr lang="de-AT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5613A0-5A6D-40C0-BE62-16A7CF90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683" y="3129088"/>
            <a:ext cx="10693658" cy="24833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 err="1"/>
              <a:t>Around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year</a:t>
            </a:r>
            <a:r>
              <a:rPr lang="de-AT" sz="1800" dirty="0"/>
              <a:t> 2010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awareness</a:t>
            </a:r>
            <a:r>
              <a:rPr lang="de-AT" sz="1800" dirty="0"/>
              <a:t> was </a:t>
            </a:r>
            <a:r>
              <a:rPr lang="de-AT" sz="1800" dirty="0" err="1"/>
              <a:t>rising</a:t>
            </a:r>
            <a:r>
              <a:rPr lang="de-AT" sz="1800" dirty="0"/>
              <a:t> </a:t>
            </a:r>
            <a:r>
              <a:rPr lang="de-AT" sz="1800" dirty="0" err="1"/>
              <a:t>that</a:t>
            </a:r>
            <a:r>
              <a:rPr lang="de-AT" sz="1800" dirty="0"/>
              <a:t> </a:t>
            </a:r>
            <a:r>
              <a:rPr lang="de-AT" sz="1800" dirty="0" err="1"/>
              <a:t>value</a:t>
            </a:r>
            <a:r>
              <a:rPr lang="de-AT" sz="1800" dirty="0"/>
              <a:t> </a:t>
            </a:r>
            <a:r>
              <a:rPr lang="de-AT" sz="1800" dirty="0" err="1"/>
              <a:t>systems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people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different </a:t>
            </a:r>
            <a:r>
              <a:rPr lang="de-AT" sz="1800" dirty="0" err="1"/>
              <a:t>according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their</a:t>
            </a:r>
            <a:r>
              <a:rPr lang="de-AT" sz="1800" dirty="0"/>
              <a:t> </a:t>
            </a:r>
            <a:r>
              <a:rPr lang="de-AT" sz="1800" dirty="0" err="1"/>
              <a:t>belonging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a </a:t>
            </a:r>
            <a:r>
              <a:rPr lang="de-AT" sz="1800" dirty="0" err="1"/>
              <a:t>specific</a:t>
            </a:r>
            <a:r>
              <a:rPr lang="de-AT" sz="1800" dirty="0"/>
              <a:t> </a:t>
            </a:r>
            <a:r>
              <a:rPr lang="de-AT" sz="1800" dirty="0" err="1"/>
              <a:t>generation</a:t>
            </a:r>
            <a:r>
              <a:rPr lang="de-AT" sz="1800" dirty="0"/>
              <a:t>. This </a:t>
            </a:r>
            <a:r>
              <a:rPr lang="de-AT" sz="1800" dirty="0" err="1"/>
              <a:t>fact</a:t>
            </a:r>
            <a:r>
              <a:rPr lang="de-AT" sz="1800" dirty="0"/>
              <a:t>, </a:t>
            </a:r>
            <a:r>
              <a:rPr lang="de-AT" sz="1800" dirty="0" err="1"/>
              <a:t>underpinned</a:t>
            </a:r>
            <a:r>
              <a:rPr lang="de-AT" sz="1800" dirty="0"/>
              <a:t> </a:t>
            </a:r>
            <a:r>
              <a:rPr lang="de-AT" sz="1800" dirty="0" err="1"/>
              <a:t>by</a:t>
            </a:r>
            <a:r>
              <a:rPr lang="de-AT" sz="1800" dirty="0"/>
              <a:t> </a:t>
            </a:r>
            <a:r>
              <a:rPr lang="de-AT" sz="1800" dirty="0" err="1"/>
              <a:t>repeated</a:t>
            </a:r>
            <a:r>
              <a:rPr lang="de-AT" sz="1800" dirty="0"/>
              <a:t> </a:t>
            </a:r>
            <a:r>
              <a:rPr lang="de-AT" sz="1800" dirty="0" err="1"/>
              <a:t>youth</a:t>
            </a:r>
            <a:r>
              <a:rPr lang="de-AT" sz="1800" dirty="0"/>
              <a:t> </a:t>
            </a:r>
            <a:r>
              <a:rPr lang="de-AT" sz="1800" dirty="0" err="1"/>
              <a:t>studies</a:t>
            </a:r>
            <a:r>
              <a:rPr lang="de-AT" sz="1800" dirty="0"/>
              <a:t>, </a:t>
            </a:r>
            <a:r>
              <a:rPr lang="de-AT" sz="1800" dirty="0" err="1"/>
              <a:t>initiated</a:t>
            </a:r>
            <a:r>
              <a:rPr lang="de-AT" sz="1800" dirty="0"/>
              <a:t> a </a:t>
            </a:r>
            <a:r>
              <a:rPr lang="de-AT" sz="1800" b="1" dirty="0" err="1">
                <a:solidFill>
                  <a:srgbClr val="C00000"/>
                </a:solidFill>
              </a:rPr>
              <a:t>typification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of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the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generations</a:t>
            </a:r>
            <a:r>
              <a:rPr lang="de-AT" sz="1800" dirty="0"/>
              <a:t>.</a:t>
            </a:r>
          </a:p>
          <a:p>
            <a:pPr>
              <a:lnSpc>
                <a:spcPct val="150000"/>
              </a:lnSpc>
            </a:pPr>
            <a:r>
              <a:rPr lang="de-AT" sz="1800" dirty="0" err="1"/>
              <a:t>Yet</a:t>
            </a:r>
            <a:r>
              <a:rPr lang="de-AT" sz="1800" dirty="0"/>
              <a:t> </a:t>
            </a:r>
            <a:r>
              <a:rPr lang="de-AT" sz="1800" dirty="0" err="1"/>
              <a:t>there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also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warning</a:t>
            </a:r>
            <a:r>
              <a:rPr lang="de-AT" sz="1800" dirty="0"/>
              <a:t> (</a:t>
            </a:r>
            <a:r>
              <a:rPr lang="de-AT" sz="1800" dirty="0" err="1"/>
              <a:t>even</a:t>
            </a:r>
            <a:r>
              <a:rPr lang="de-AT" sz="1800" dirty="0"/>
              <a:t> </a:t>
            </a:r>
            <a:r>
              <a:rPr lang="de-AT" sz="1800" dirty="0" err="1"/>
              <a:t>by</a:t>
            </a:r>
            <a:r>
              <a:rPr lang="de-AT" sz="1800" dirty="0"/>
              <a:t> </a:t>
            </a:r>
            <a:r>
              <a:rPr lang="de-AT" sz="1800" dirty="0" err="1"/>
              <a:t>authors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such </a:t>
            </a:r>
            <a:r>
              <a:rPr lang="de-AT" sz="1800" dirty="0" err="1"/>
              <a:t>studies</a:t>
            </a:r>
            <a:r>
              <a:rPr lang="de-AT" sz="1800" dirty="0"/>
              <a:t>) </a:t>
            </a:r>
            <a:r>
              <a:rPr lang="de-AT" sz="1800" dirty="0" err="1"/>
              <a:t>of</a:t>
            </a:r>
            <a:r>
              <a:rPr lang="de-AT" sz="1800" dirty="0"/>
              <a:t> an </a:t>
            </a:r>
            <a:r>
              <a:rPr lang="de-AT" sz="1800" dirty="0" err="1"/>
              <a:t>undifferentiated</a:t>
            </a:r>
            <a:r>
              <a:rPr lang="de-AT" sz="1800" dirty="0"/>
              <a:t> </a:t>
            </a:r>
            <a:r>
              <a:rPr lang="de-AT" sz="1800" dirty="0" err="1"/>
              <a:t>classification</a:t>
            </a:r>
            <a:r>
              <a:rPr lang="de-AT" sz="1800" dirty="0"/>
              <a:t>.</a:t>
            </a:r>
          </a:p>
          <a:p>
            <a:pPr>
              <a:lnSpc>
                <a:spcPct val="150000"/>
              </a:lnSpc>
            </a:pPr>
            <a:r>
              <a:rPr lang="de-AT" sz="1800" dirty="0" err="1"/>
              <a:t>Nevertheles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obvious</a:t>
            </a:r>
            <a:r>
              <a:rPr lang="de-AT" sz="1800" dirty="0"/>
              <a:t> </a:t>
            </a:r>
            <a:r>
              <a:rPr lang="de-AT" sz="1800" dirty="0" err="1"/>
              <a:t>specifics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generations</a:t>
            </a:r>
            <a:r>
              <a:rPr lang="de-AT" sz="1800" dirty="0"/>
              <a:t> </a:t>
            </a:r>
            <a:r>
              <a:rPr lang="de-AT" sz="1800" dirty="0" err="1"/>
              <a:t>may</a:t>
            </a:r>
            <a:r>
              <a:rPr lang="de-AT" sz="1800" dirty="0"/>
              <a:t> not </a:t>
            </a:r>
            <a:r>
              <a:rPr lang="de-AT" sz="1800" dirty="0" err="1"/>
              <a:t>be</a:t>
            </a:r>
            <a:r>
              <a:rPr lang="de-AT" sz="1800" dirty="0"/>
              <a:t> </a:t>
            </a:r>
            <a:r>
              <a:rPr lang="de-AT" sz="1800" dirty="0" err="1"/>
              <a:t>neglected</a:t>
            </a:r>
            <a:r>
              <a:rPr lang="de-AT" sz="1800" dirty="0"/>
              <a:t>.</a:t>
            </a:r>
          </a:p>
          <a:p>
            <a:pPr>
              <a:lnSpc>
                <a:spcPct val="150000"/>
              </a:lnSpc>
            </a:pPr>
            <a:r>
              <a:rPr lang="de-AT" sz="1800" dirty="0" err="1"/>
              <a:t>They</a:t>
            </a:r>
            <a:r>
              <a:rPr lang="de-AT" sz="1800" dirty="0"/>
              <a:t> </a:t>
            </a:r>
            <a:r>
              <a:rPr lang="de-AT" sz="1800" dirty="0" err="1"/>
              <a:t>underline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need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 smtClean="0"/>
              <a:t>individualization</a:t>
            </a:r>
            <a:r>
              <a:rPr lang="de-AT" sz="1800" dirty="0" smtClean="0"/>
              <a:t> </a:t>
            </a:r>
            <a:r>
              <a:rPr lang="de-AT" sz="1800" dirty="0" err="1"/>
              <a:t>of</a:t>
            </a:r>
            <a:r>
              <a:rPr lang="de-AT" sz="1800" dirty="0"/>
              <a:t> Human </a:t>
            </a:r>
            <a:r>
              <a:rPr lang="de-AT" sz="1800" dirty="0" err="1"/>
              <a:t>resource</a:t>
            </a:r>
            <a:r>
              <a:rPr lang="de-AT" sz="1800" dirty="0"/>
              <a:t> </a:t>
            </a:r>
            <a:r>
              <a:rPr lang="de-AT" sz="1800" dirty="0" err="1"/>
              <a:t>development</a:t>
            </a:r>
            <a:r>
              <a:rPr lang="de-AT" sz="18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CC3D91-F789-4EF0-8205-82534AF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8116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0F764-7DAF-4B4D-A206-4AF79E2A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8" y="2326105"/>
            <a:ext cx="10504487" cy="922420"/>
          </a:xfrm>
        </p:spPr>
        <p:txBody>
          <a:bodyPr>
            <a:normAutofit/>
          </a:bodyPr>
          <a:lstStyle/>
          <a:p>
            <a:r>
              <a:rPr lang="de-AT" dirty="0"/>
              <a:t>Generations X, Y, 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5613A0-5A6D-40C0-BE62-16A7CF90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056" y="3434916"/>
            <a:ext cx="10512425" cy="1268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The </a:t>
            </a:r>
            <a:r>
              <a:rPr lang="de-AT" sz="1800" dirty="0" err="1"/>
              <a:t>youth</a:t>
            </a:r>
            <a:r>
              <a:rPr lang="de-AT" sz="1800" dirty="0"/>
              <a:t> </a:t>
            </a:r>
            <a:r>
              <a:rPr lang="de-AT" sz="1800" dirty="0" err="1"/>
              <a:t>studies</a:t>
            </a:r>
            <a:r>
              <a:rPr lang="de-AT" sz="1800" dirty="0"/>
              <a:t> </a:t>
            </a:r>
            <a:r>
              <a:rPr lang="de-AT" sz="1800" dirty="0" err="1"/>
              <a:t>have</a:t>
            </a:r>
            <a:r>
              <a:rPr lang="de-AT" sz="1800" dirty="0"/>
              <a:t> </a:t>
            </a:r>
            <a:r>
              <a:rPr lang="de-AT" sz="1800" dirty="0" err="1"/>
              <a:t>shown</a:t>
            </a:r>
            <a:r>
              <a:rPr lang="de-AT" sz="1800" dirty="0"/>
              <a:t> </a:t>
            </a:r>
            <a:r>
              <a:rPr lang="de-AT" sz="1800" dirty="0" err="1"/>
              <a:t>that</a:t>
            </a:r>
            <a:r>
              <a:rPr lang="de-AT" sz="1800" dirty="0"/>
              <a:t> </a:t>
            </a:r>
            <a:r>
              <a:rPr lang="de-AT" sz="1800" dirty="0" err="1"/>
              <a:t>generations</a:t>
            </a:r>
            <a:r>
              <a:rPr lang="de-AT" sz="1800" dirty="0"/>
              <a:t> </a:t>
            </a:r>
            <a:r>
              <a:rPr lang="de-AT" sz="1800" dirty="0" err="1"/>
              <a:t>stamp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spirit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a time.</a:t>
            </a:r>
          </a:p>
          <a:p>
            <a:pPr>
              <a:lnSpc>
                <a:spcPct val="150000"/>
              </a:lnSpc>
            </a:pPr>
            <a:r>
              <a:rPr lang="de-AT" sz="1800" b="1" dirty="0" err="1">
                <a:solidFill>
                  <a:srgbClr val="C00000"/>
                </a:solidFill>
              </a:rPr>
              <a:t>Cohorts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with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interval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of</a:t>
            </a:r>
            <a:r>
              <a:rPr lang="de-AT" sz="1800" b="1" dirty="0">
                <a:solidFill>
                  <a:srgbClr val="C00000"/>
                </a:solidFill>
              </a:rPr>
              <a:t> 10 </a:t>
            </a:r>
            <a:r>
              <a:rPr lang="de-AT" sz="1800" b="1" dirty="0" err="1">
                <a:solidFill>
                  <a:srgbClr val="C00000"/>
                </a:solidFill>
              </a:rPr>
              <a:t>to</a:t>
            </a:r>
            <a:r>
              <a:rPr lang="de-AT" sz="1800" b="1" dirty="0">
                <a:solidFill>
                  <a:srgbClr val="C00000"/>
                </a:solidFill>
              </a:rPr>
              <a:t> 15 </a:t>
            </a:r>
            <a:r>
              <a:rPr lang="de-AT" sz="1800" b="1" dirty="0" err="1">
                <a:solidFill>
                  <a:srgbClr val="C00000"/>
                </a:solidFill>
              </a:rPr>
              <a:t>years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dirty="0" err="1"/>
              <a:t>have</a:t>
            </a:r>
            <a:r>
              <a:rPr lang="de-AT" sz="1800" dirty="0"/>
              <a:t> </a:t>
            </a:r>
            <a:r>
              <a:rPr lang="de-AT" sz="1800" dirty="0" err="1"/>
              <a:t>been</a:t>
            </a:r>
            <a:r>
              <a:rPr lang="de-AT" sz="1800" dirty="0"/>
              <a:t> </a:t>
            </a:r>
            <a:r>
              <a:rPr lang="de-AT" sz="1800" dirty="0" err="1"/>
              <a:t>distinguished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</a:t>
            </a:r>
            <a:r>
              <a:rPr lang="de-AT" sz="1800" dirty="0" err="1"/>
              <a:t>being</a:t>
            </a:r>
            <a:r>
              <a:rPr lang="de-AT" sz="1800" dirty="0"/>
              <a:t> </a:t>
            </a:r>
            <a:r>
              <a:rPr lang="de-AT" sz="1800" dirty="0" err="1"/>
              <a:t>considerably</a:t>
            </a:r>
            <a:r>
              <a:rPr lang="de-AT" sz="1800" dirty="0"/>
              <a:t> </a:t>
            </a:r>
            <a:r>
              <a:rPr lang="de-AT" sz="1800" b="1" dirty="0">
                <a:solidFill>
                  <a:srgbClr val="C00000"/>
                </a:solidFill>
              </a:rPr>
              <a:t>divers, </a:t>
            </a:r>
            <a:r>
              <a:rPr lang="de-AT" sz="1800" b="1" dirty="0" err="1">
                <a:solidFill>
                  <a:srgbClr val="C00000"/>
                </a:solidFill>
              </a:rPr>
              <a:t>concerning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their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expetations</a:t>
            </a:r>
            <a:r>
              <a:rPr lang="de-AT" sz="1800" b="1" dirty="0">
                <a:solidFill>
                  <a:srgbClr val="C00000"/>
                </a:solidFill>
              </a:rPr>
              <a:t> and </a:t>
            </a:r>
            <a:r>
              <a:rPr lang="de-AT" sz="1800" b="1" dirty="0" err="1">
                <a:solidFill>
                  <a:srgbClr val="C00000"/>
                </a:solidFill>
              </a:rPr>
              <a:t>attitudes</a:t>
            </a:r>
            <a:r>
              <a:rPr lang="de-AT" sz="1800" b="1" dirty="0">
                <a:solidFill>
                  <a:srgbClr val="C00000"/>
                </a:solidFill>
              </a:rPr>
              <a:t> </a:t>
            </a:r>
            <a:r>
              <a:rPr lang="de-AT" sz="1800" b="1" dirty="0" err="1">
                <a:solidFill>
                  <a:srgbClr val="C00000"/>
                </a:solidFill>
              </a:rPr>
              <a:t>towards</a:t>
            </a:r>
            <a:r>
              <a:rPr lang="de-AT" sz="1800" b="1" dirty="0">
                <a:solidFill>
                  <a:srgbClr val="C00000"/>
                </a:solidFill>
              </a:rPr>
              <a:t> (</a:t>
            </a:r>
            <a:r>
              <a:rPr lang="de-AT" sz="1800" b="1" dirty="0" err="1">
                <a:solidFill>
                  <a:srgbClr val="C00000"/>
                </a:solidFill>
              </a:rPr>
              <a:t>working</a:t>
            </a:r>
            <a:r>
              <a:rPr lang="de-AT" sz="1800" b="1" dirty="0">
                <a:solidFill>
                  <a:srgbClr val="C00000"/>
                </a:solidFill>
              </a:rPr>
              <a:t>) </a:t>
            </a:r>
            <a:r>
              <a:rPr lang="de-AT" sz="1800" b="1" dirty="0" err="1">
                <a:solidFill>
                  <a:srgbClr val="C00000"/>
                </a:solidFill>
              </a:rPr>
              <a:t>life</a:t>
            </a:r>
            <a:r>
              <a:rPr lang="de-AT" sz="18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CC3D91-F789-4EF0-8205-82534AF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3015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0" y="209163"/>
            <a:ext cx="10515600" cy="781685"/>
          </a:xfrm>
        </p:spPr>
        <p:txBody>
          <a:bodyPr>
            <a:normAutofit/>
          </a:bodyPr>
          <a:lstStyle/>
          <a:p>
            <a:r>
              <a:rPr lang="de-AT" sz="3600" dirty="0" err="1"/>
              <a:t>Overview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generations</a:t>
            </a:r>
            <a:r>
              <a:rPr lang="de-AT" sz="3600" dirty="0"/>
              <a:t>‘ </a:t>
            </a:r>
            <a:r>
              <a:rPr lang="de-AT" sz="3600" dirty="0" err="1"/>
              <a:t>values</a:t>
            </a:r>
            <a:endParaRPr lang="lt-LT" sz="360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420" y="1085973"/>
            <a:ext cx="4856163" cy="466586"/>
          </a:xfrm>
        </p:spPr>
        <p:txBody>
          <a:bodyPr>
            <a:noAutofit/>
          </a:bodyPr>
          <a:lstStyle/>
          <a:p>
            <a:r>
              <a:rPr lang="de-AT" sz="2400" dirty="0"/>
              <a:t>Generation X, </a:t>
            </a:r>
            <a:r>
              <a:rPr lang="de-AT" sz="2400" dirty="0" err="1"/>
              <a:t>born</a:t>
            </a:r>
            <a:r>
              <a:rPr lang="de-AT" sz="2400" dirty="0"/>
              <a:t> 1966 - 1980</a:t>
            </a:r>
            <a:endParaRPr lang="lt-LT" sz="24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880" y="1504970"/>
            <a:ext cx="5046786" cy="206601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500" dirty="0"/>
              <a:t>Strong consumer orientation and brand awareness </a:t>
            </a:r>
          </a:p>
          <a:p>
            <a:pPr>
              <a:lnSpc>
                <a:spcPct val="170000"/>
              </a:lnSpc>
            </a:pPr>
            <a:r>
              <a:rPr lang="en-US" sz="2500" dirty="0"/>
              <a:t>Experienced the move of the new digital media (e-mail, mobile phone)</a:t>
            </a:r>
          </a:p>
          <a:p>
            <a:pPr>
              <a:lnSpc>
                <a:spcPct val="170000"/>
              </a:lnSpc>
            </a:pPr>
            <a:r>
              <a:rPr lang="en-US" sz="2500" dirty="0"/>
              <a:t>East West conflict brought uncertainness</a:t>
            </a:r>
          </a:p>
          <a:p>
            <a:pPr>
              <a:lnSpc>
                <a:spcPct val="170000"/>
              </a:lnSpc>
            </a:pPr>
            <a:r>
              <a:rPr lang="en-US" sz="2500" dirty="0"/>
              <a:t>Job satisfaction is less important than financial security; seek an even work-life balance</a:t>
            </a:r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420" y="3740561"/>
            <a:ext cx="4856162" cy="466586"/>
          </a:xfrm>
        </p:spPr>
        <p:txBody>
          <a:bodyPr>
            <a:normAutofit fontScale="92500" lnSpcReduction="10000"/>
          </a:bodyPr>
          <a:lstStyle/>
          <a:p>
            <a:r>
              <a:rPr lang="de-AT" sz="3100" dirty="0"/>
              <a:t>Generation Z, </a:t>
            </a:r>
            <a:r>
              <a:rPr lang="de-AT" sz="3100" dirty="0" err="1"/>
              <a:t>born</a:t>
            </a:r>
            <a:r>
              <a:rPr lang="de-AT" sz="3100" dirty="0"/>
              <a:t> after 1995</a:t>
            </a:r>
            <a:endParaRPr lang="lt-LT" sz="3100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605" y="4207147"/>
            <a:ext cx="5343977" cy="182558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900" dirty="0"/>
              <a:t>Also called “digital natives”; they cannot imagine a world without internet</a:t>
            </a:r>
          </a:p>
          <a:p>
            <a:pPr>
              <a:lnSpc>
                <a:spcPct val="170000"/>
              </a:lnSpc>
            </a:pPr>
            <a:r>
              <a:rPr lang="en-US" sz="2900" dirty="0"/>
              <a:t>They position against political escapades, business lapses and social grievances.</a:t>
            </a:r>
          </a:p>
          <a:p>
            <a:pPr>
              <a:lnSpc>
                <a:spcPct val="170000"/>
              </a:lnSpc>
            </a:pPr>
            <a:r>
              <a:rPr lang="en-US" sz="2900" dirty="0"/>
              <a:t>They are campaigning for human rights and equality of disadvantaged people.</a:t>
            </a:r>
          </a:p>
          <a:p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8633" y="1103150"/>
            <a:ext cx="4856163" cy="466586"/>
          </a:xfrm>
        </p:spPr>
        <p:txBody>
          <a:bodyPr>
            <a:normAutofit/>
          </a:bodyPr>
          <a:lstStyle/>
          <a:p>
            <a:r>
              <a:rPr lang="de-AT" sz="2400" dirty="0"/>
              <a:t>Generation Y, </a:t>
            </a:r>
            <a:r>
              <a:rPr lang="de-AT" sz="2400" dirty="0" err="1"/>
              <a:t>born</a:t>
            </a:r>
            <a:r>
              <a:rPr lang="de-AT" sz="2400" dirty="0"/>
              <a:t> 1981-1995</a:t>
            </a:r>
            <a:endParaRPr lang="lt-LT" sz="2400" dirty="0"/>
          </a:p>
          <a:p>
            <a:endParaRPr lang="lt-LT" dirty="0"/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4206" y="1553702"/>
            <a:ext cx="5913831" cy="20910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Also called “</a:t>
            </a:r>
            <a:r>
              <a:rPr lang="en-US" sz="1200" dirty="0" err="1"/>
              <a:t>Millenials</a:t>
            </a:r>
            <a:r>
              <a:rPr lang="en-US" sz="1200" dirty="0"/>
              <a:t>” or “generation-me”; Experienced the digitalization to the full; </a:t>
            </a:r>
            <a:r>
              <a:rPr lang="en-US" sz="1200" dirty="0" err="1"/>
              <a:t>persuing</a:t>
            </a:r>
            <a:r>
              <a:rPr lang="en-US" sz="1200" dirty="0"/>
              <a:t> freedom and self-portrayal in social networks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They question the established structures; work-life balance merges more and more to a work-life integration; they appreciate independence but nevertheless networking and teamwork; environment protection and social issues are important</a:t>
            </a:r>
            <a:endParaRPr lang="lt-LT" sz="1200" dirty="0"/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3983" y="3818617"/>
            <a:ext cx="5667175" cy="338628"/>
          </a:xfrm>
        </p:spPr>
        <p:txBody>
          <a:bodyPr>
            <a:normAutofit fontScale="25000" lnSpcReduction="20000"/>
          </a:bodyPr>
          <a:lstStyle/>
          <a:p>
            <a:r>
              <a:rPr lang="de-AT" sz="9600" dirty="0"/>
              <a:t>Generation Alpha, </a:t>
            </a:r>
            <a:r>
              <a:rPr lang="de-AT" sz="9600" dirty="0" err="1"/>
              <a:t>born</a:t>
            </a:r>
            <a:r>
              <a:rPr lang="de-AT" sz="9600" dirty="0"/>
              <a:t> after 2020</a:t>
            </a:r>
            <a:endParaRPr lang="lt-LT" dirty="0"/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01680" y="4367870"/>
            <a:ext cx="5538838" cy="1143327"/>
          </a:xfrm>
        </p:spPr>
        <p:txBody>
          <a:bodyPr/>
          <a:lstStyle/>
          <a:p>
            <a:pPr algn="ctr"/>
            <a:r>
              <a:rPr lang="de-AT" sz="4000" b="1" dirty="0"/>
              <a:t>?</a:t>
            </a:r>
          </a:p>
          <a:p>
            <a:pPr algn="ctr"/>
            <a:endParaRPr lang="de-AT" dirty="0"/>
          </a:p>
          <a:p>
            <a:pPr algn="ctr"/>
            <a:endParaRPr lang="lt-LT" dirty="0"/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465472" y="115654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id="{EC25D523-0539-4B97-A69F-C1E9B2FCEEF0}"/>
              </a:ext>
            </a:extLst>
          </p:cNvPr>
          <p:cNvSpPr/>
          <p:nvPr/>
        </p:nvSpPr>
        <p:spPr>
          <a:xfrm>
            <a:off x="465472" y="379084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id="{5A47F3EB-3FA2-4B25-954D-0655101960C9}"/>
              </a:ext>
            </a:extLst>
          </p:cNvPr>
          <p:cNvSpPr/>
          <p:nvPr/>
        </p:nvSpPr>
        <p:spPr>
          <a:xfrm>
            <a:off x="5900356" y="115654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id="{8BF4F1A2-9B07-459B-A261-6A70F997E4F7}"/>
              </a:ext>
            </a:extLst>
          </p:cNvPr>
          <p:cNvSpPr/>
          <p:nvPr/>
        </p:nvSpPr>
        <p:spPr>
          <a:xfrm>
            <a:off x="5926765" y="385542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88" y="2350167"/>
            <a:ext cx="11774905" cy="537411"/>
          </a:xfrm>
        </p:spPr>
        <p:txBody>
          <a:bodyPr>
            <a:normAutofit/>
          </a:bodyPr>
          <a:lstStyle/>
          <a:p>
            <a:r>
              <a:rPr lang="de-AT" sz="2800" dirty="0"/>
              <a:t>Innovative </a:t>
            </a:r>
            <a:r>
              <a:rPr lang="de-AT" sz="2800" dirty="0" err="1"/>
              <a:t>concepts</a:t>
            </a:r>
            <a:r>
              <a:rPr lang="de-AT" sz="2800" dirty="0"/>
              <a:t> </a:t>
            </a:r>
            <a:r>
              <a:rPr lang="de-AT" sz="2800" dirty="0" err="1"/>
              <a:t>influencing</a:t>
            </a:r>
            <a:r>
              <a:rPr lang="de-AT" sz="2800" dirty="0"/>
              <a:t> </a:t>
            </a:r>
            <a:r>
              <a:rPr lang="de-AT" sz="2800" dirty="0" err="1"/>
              <a:t>enterprise-based</a:t>
            </a:r>
            <a:r>
              <a:rPr lang="de-AT" sz="2800" dirty="0"/>
              <a:t> </a:t>
            </a:r>
            <a:r>
              <a:rPr lang="de-AT" sz="2800" dirty="0" err="1"/>
              <a:t>career</a:t>
            </a:r>
            <a:r>
              <a:rPr lang="de-AT" sz="2800" dirty="0"/>
              <a:t> </a:t>
            </a:r>
            <a:r>
              <a:rPr lang="de-AT" sz="2800" dirty="0" err="1"/>
              <a:t>work</a:t>
            </a:r>
            <a:endParaRPr lang="de-AT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73" y="2887578"/>
            <a:ext cx="11067505" cy="28383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600" dirty="0"/>
              <a:t>Not </a:t>
            </a:r>
            <a:r>
              <a:rPr lang="de-AT" sz="1600" dirty="0" err="1"/>
              <a:t>only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megatrends</a:t>
            </a:r>
            <a:r>
              <a:rPr lang="de-AT" sz="1600" b="1" dirty="0">
                <a:solidFill>
                  <a:srgbClr val="C00000"/>
                </a:solidFill>
              </a:rPr>
              <a:t> in </a:t>
            </a:r>
            <a:r>
              <a:rPr lang="de-AT" sz="1600" b="1" dirty="0" err="1">
                <a:solidFill>
                  <a:srgbClr val="C00000"/>
                </a:solidFill>
              </a:rPr>
              <a:t>the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world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of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work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dirty="0" err="1"/>
              <a:t>require</a:t>
            </a:r>
            <a:r>
              <a:rPr lang="de-AT" sz="1600" dirty="0"/>
              <a:t> </a:t>
            </a:r>
            <a:r>
              <a:rPr lang="de-AT" sz="1600" dirty="0" err="1"/>
              <a:t>changes</a:t>
            </a:r>
            <a:r>
              <a:rPr lang="de-AT" sz="1600" dirty="0"/>
              <a:t> in </a:t>
            </a:r>
            <a:r>
              <a:rPr lang="de-AT" sz="1600" dirty="0" err="1"/>
              <a:t>career</a:t>
            </a:r>
            <a:r>
              <a:rPr lang="de-AT" sz="1600" dirty="0"/>
              <a:t> </a:t>
            </a:r>
            <a:r>
              <a:rPr lang="de-AT" sz="1600" dirty="0" err="1"/>
              <a:t>development</a:t>
            </a:r>
            <a:r>
              <a:rPr lang="de-AT" sz="1600" dirty="0"/>
              <a:t>. </a:t>
            </a:r>
          </a:p>
          <a:p>
            <a:pPr>
              <a:lnSpc>
                <a:spcPct val="150000"/>
              </a:lnSpc>
            </a:pPr>
            <a:r>
              <a:rPr lang="de-AT" sz="1600" dirty="0"/>
              <a:t>Also </a:t>
            </a:r>
            <a:r>
              <a:rPr lang="de-AT" sz="1600" b="1" dirty="0">
                <a:solidFill>
                  <a:srgbClr val="C00000"/>
                </a:solidFill>
              </a:rPr>
              <a:t>innovative </a:t>
            </a:r>
            <a:r>
              <a:rPr lang="de-AT" sz="1600" b="1" dirty="0" err="1">
                <a:solidFill>
                  <a:srgbClr val="C00000"/>
                </a:solidFill>
              </a:rPr>
              <a:t>management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theories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dirty="0" err="1"/>
              <a:t>are</a:t>
            </a:r>
            <a:r>
              <a:rPr lang="de-AT" sz="1600" dirty="0"/>
              <a:t> </a:t>
            </a:r>
            <a:r>
              <a:rPr lang="de-AT" sz="1600" dirty="0" err="1"/>
              <a:t>influencing</a:t>
            </a:r>
            <a:r>
              <a:rPr lang="de-AT" sz="1600" dirty="0"/>
              <a:t> and </a:t>
            </a:r>
            <a:r>
              <a:rPr lang="de-AT" sz="1600" dirty="0" err="1"/>
              <a:t>turning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understanding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leadership</a:t>
            </a:r>
            <a:r>
              <a:rPr lang="de-AT" sz="1600" dirty="0"/>
              <a:t> and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role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employees</a:t>
            </a:r>
            <a:r>
              <a:rPr lang="de-AT" sz="1600" dirty="0"/>
              <a:t>. </a:t>
            </a:r>
            <a:r>
              <a:rPr lang="de-AT" sz="1600" dirty="0" err="1"/>
              <a:t>Though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roots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these</a:t>
            </a:r>
            <a:r>
              <a:rPr lang="de-AT" sz="1600" dirty="0"/>
              <a:t> </a:t>
            </a:r>
            <a:r>
              <a:rPr lang="de-AT" sz="1600" dirty="0" err="1"/>
              <a:t>theory</a:t>
            </a:r>
            <a:r>
              <a:rPr lang="de-AT" sz="1600" dirty="0"/>
              <a:t> </a:t>
            </a:r>
            <a:r>
              <a:rPr lang="de-AT" sz="1600" dirty="0" err="1"/>
              <a:t>concepts</a:t>
            </a:r>
            <a:r>
              <a:rPr lang="de-AT" sz="1600" dirty="0"/>
              <a:t> </a:t>
            </a:r>
            <a:r>
              <a:rPr lang="de-AT" sz="1600" dirty="0" err="1"/>
              <a:t>go</a:t>
            </a:r>
            <a:r>
              <a:rPr lang="de-AT" sz="1600" dirty="0"/>
              <a:t> </a:t>
            </a:r>
            <a:r>
              <a:rPr lang="de-AT" sz="1600" dirty="0" err="1"/>
              <a:t>sometimes</a:t>
            </a:r>
            <a:r>
              <a:rPr lang="de-AT" sz="1600" dirty="0"/>
              <a:t> </a:t>
            </a:r>
            <a:r>
              <a:rPr lang="de-AT" sz="1600" dirty="0" err="1"/>
              <a:t>far</a:t>
            </a:r>
            <a:r>
              <a:rPr lang="de-AT" sz="1600" dirty="0"/>
              <a:t> back </a:t>
            </a:r>
            <a:r>
              <a:rPr lang="de-AT" sz="1600" dirty="0" err="1"/>
              <a:t>they</a:t>
            </a:r>
            <a:r>
              <a:rPr lang="de-AT" sz="1600" dirty="0"/>
              <a:t> still </a:t>
            </a:r>
            <a:r>
              <a:rPr lang="de-AT" sz="1600" dirty="0" err="1"/>
              <a:t>determine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today‘s</a:t>
            </a:r>
            <a:r>
              <a:rPr lang="de-AT" sz="1600" dirty="0"/>
              <a:t> </a:t>
            </a:r>
            <a:r>
              <a:rPr lang="de-AT" sz="1600" dirty="0" err="1"/>
              <a:t>strategies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human </a:t>
            </a:r>
            <a:r>
              <a:rPr lang="de-AT" sz="1600" dirty="0" err="1"/>
              <a:t>resource</a:t>
            </a:r>
            <a:r>
              <a:rPr lang="de-AT" sz="1600" dirty="0"/>
              <a:t> </a:t>
            </a:r>
            <a:r>
              <a:rPr lang="de-AT" sz="1600" dirty="0" err="1"/>
              <a:t>development</a:t>
            </a:r>
            <a:r>
              <a:rPr lang="de-AT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AT" sz="1600" dirty="0" err="1"/>
              <a:t>Three</a:t>
            </a:r>
            <a:r>
              <a:rPr lang="de-AT" sz="1600" dirty="0"/>
              <a:t> </a:t>
            </a:r>
            <a:r>
              <a:rPr lang="de-AT" sz="1600" dirty="0" err="1"/>
              <a:t>concepts</a:t>
            </a:r>
            <a:r>
              <a:rPr lang="de-AT" sz="1600" dirty="0"/>
              <a:t> will </a:t>
            </a:r>
            <a:r>
              <a:rPr lang="de-AT" sz="1600" dirty="0" err="1"/>
              <a:t>be</a:t>
            </a:r>
            <a:r>
              <a:rPr lang="de-AT" sz="1600" dirty="0"/>
              <a:t> </a:t>
            </a:r>
            <a:r>
              <a:rPr lang="de-AT" sz="1600" dirty="0" err="1"/>
              <a:t>introduced</a:t>
            </a:r>
            <a:r>
              <a:rPr lang="de-AT" sz="1600" dirty="0"/>
              <a:t> in </a:t>
            </a:r>
            <a:r>
              <a:rPr lang="de-AT" sz="1600" dirty="0" err="1"/>
              <a:t>this</a:t>
            </a:r>
            <a:r>
              <a:rPr lang="de-AT" sz="1600" dirty="0"/>
              <a:t> </a:t>
            </a:r>
            <a:r>
              <a:rPr lang="de-AT" sz="1600" dirty="0" err="1"/>
              <a:t>presentation</a:t>
            </a:r>
            <a:r>
              <a:rPr lang="de-AT" sz="1600" dirty="0"/>
              <a:t>. All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them</a:t>
            </a:r>
            <a:r>
              <a:rPr lang="de-AT" sz="1600" dirty="0"/>
              <a:t> </a:t>
            </a:r>
            <a:r>
              <a:rPr lang="de-AT" sz="1600" dirty="0" err="1"/>
              <a:t>induce</a:t>
            </a:r>
            <a:r>
              <a:rPr lang="de-AT" sz="1600" dirty="0"/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individualiazation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of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the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company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based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career</a:t>
            </a:r>
            <a:r>
              <a:rPr lang="de-AT" sz="1600" b="1" dirty="0">
                <a:solidFill>
                  <a:srgbClr val="C00000"/>
                </a:solidFill>
              </a:rPr>
              <a:t> </a:t>
            </a:r>
            <a:r>
              <a:rPr lang="de-AT" sz="1600" b="1" dirty="0" err="1">
                <a:solidFill>
                  <a:srgbClr val="C00000"/>
                </a:solidFill>
              </a:rPr>
              <a:t>work</a:t>
            </a:r>
            <a:r>
              <a:rPr lang="de-AT" sz="1600" b="1" dirty="0">
                <a:solidFill>
                  <a:srgbClr val="C000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de-AT" sz="1600" b="1" i="1" dirty="0" err="1"/>
              <a:t>Discuss</a:t>
            </a:r>
            <a:r>
              <a:rPr lang="de-AT" sz="1600" b="1" i="1" dirty="0"/>
              <a:t> </a:t>
            </a:r>
            <a:r>
              <a:rPr lang="de-AT" sz="1600" b="1" i="1" dirty="0" err="1"/>
              <a:t>with</a:t>
            </a:r>
            <a:r>
              <a:rPr lang="de-AT" sz="1600" b="1" i="1" dirty="0"/>
              <a:t> </a:t>
            </a:r>
            <a:r>
              <a:rPr lang="de-AT" sz="1600" b="1" i="1" dirty="0" err="1"/>
              <a:t>some</a:t>
            </a:r>
            <a:r>
              <a:rPr lang="de-AT" sz="1600" b="1" i="1" dirty="0"/>
              <a:t> </a:t>
            </a:r>
            <a:r>
              <a:rPr lang="de-AT" sz="1600" b="1" i="1" dirty="0" err="1"/>
              <a:t>peers</a:t>
            </a:r>
            <a:r>
              <a:rPr lang="de-AT" sz="1600" b="1" i="1" dirty="0"/>
              <a:t> </a:t>
            </a:r>
            <a:r>
              <a:rPr lang="de-AT" sz="1600" b="1" i="1" dirty="0" err="1"/>
              <a:t>surrounding</a:t>
            </a:r>
            <a:r>
              <a:rPr lang="de-AT" sz="1600" b="1" i="1" dirty="0"/>
              <a:t> </a:t>
            </a:r>
            <a:r>
              <a:rPr lang="de-AT" sz="1600" b="1" i="1" dirty="0" err="1"/>
              <a:t>you</a:t>
            </a:r>
            <a:r>
              <a:rPr lang="de-AT" sz="1600" b="1" i="1" dirty="0"/>
              <a:t> </a:t>
            </a:r>
            <a:r>
              <a:rPr lang="de-AT" sz="1600" b="1" i="1" dirty="0" err="1"/>
              <a:t>your</a:t>
            </a:r>
            <a:r>
              <a:rPr lang="de-AT" sz="1600" b="1" i="1" dirty="0"/>
              <a:t> </a:t>
            </a:r>
            <a:r>
              <a:rPr lang="de-AT" sz="1600" b="1" i="1" dirty="0" err="1"/>
              <a:t>understanding</a:t>
            </a:r>
            <a:r>
              <a:rPr lang="de-AT" sz="1600" b="1" i="1" dirty="0"/>
              <a:t> </a:t>
            </a:r>
            <a:r>
              <a:rPr lang="de-AT" sz="1600" b="1" i="1" dirty="0" err="1"/>
              <a:t>of</a:t>
            </a:r>
            <a:r>
              <a:rPr lang="de-AT" sz="1600" b="1" i="1" dirty="0"/>
              <a:t> </a:t>
            </a:r>
            <a:r>
              <a:rPr lang="de-AT" sz="1600" b="1" i="1" dirty="0" err="1"/>
              <a:t>individualized</a:t>
            </a:r>
            <a:r>
              <a:rPr lang="de-AT" sz="1600" b="1" i="1" dirty="0"/>
              <a:t> </a:t>
            </a:r>
            <a:r>
              <a:rPr lang="de-AT" sz="1600" b="1" i="1" dirty="0" err="1"/>
              <a:t>company-based</a:t>
            </a:r>
            <a:r>
              <a:rPr lang="de-AT" sz="1600" b="1" i="1" dirty="0"/>
              <a:t> </a:t>
            </a:r>
            <a:r>
              <a:rPr lang="de-AT" sz="1600" b="1" i="1" dirty="0" err="1"/>
              <a:t>career</a:t>
            </a:r>
            <a:r>
              <a:rPr lang="de-AT" sz="1600" b="1" i="1" dirty="0"/>
              <a:t> </a:t>
            </a:r>
            <a:r>
              <a:rPr lang="de-AT" sz="1600" b="1" i="1" dirty="0" err="1"/>
              <a:t>work</a:t>
            </a:r>
            <a:r>
              <a:rPr lang="de-AT" sz="1600" b="1" i="1" dirty="0"/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6800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D64E5-98A4-4BD8-A1A9-D7AA0C35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58" y="2337786"/>
            <a:ext cx="10504487" cy="684211"/>
          </a:xfrm>
        </p:spPr>
        <p:txBody>
          <a:bodyPr>
            <a:normAutofit/>
          </a:bodyPr>
          <a:lstStyle/>
          <a:p>
            <a:r>
              <a:rPr lang="de-AT" sz="3200" dirty="0" err="1"/>
              <a:t>Conclusions</a:t>
            </a:r>
            <a:r>
              <a:rPr lang="de-AT" sz="3200" dirty="0"/>
              <a:t> </a:t>
            </a:r>
            <a:r>
              <a:rPr lang="de-AT" sz="3200" dirty="0" err="1"/>
              <a:t>from</a:t>
            </a:r>
            <a:r>
              <a:rPr lang="de-AT" sz="3200" dirty="0"/>
              <a:t> </a:t>
            </a:r>
            <a:r>
              <a:rPr lang="de-AT" sz="3200" dirty="0" err="1"/>
              <a:t>the</a:t>
            </a:r>
            <a:r>
              <a:rPr lang="de-AT" sz="3200" dirty="0"/>
              <a:t> </a:t>
            </a:r>
            <a:r>
              <a:rPr lang="de-AT" sz="3200" dirty="0" err="1"/>
              <a:t>generations</a:t>
            </a:r>
            <a:r>
              <a:rPr lang="de-AT" sz="3200" dirty="0"/>
              <a:t>‘ </a:t>
            </a:r>
            <a:r>
              <a:rPr lang="de-AT" sz="3200" dirty="0" err="1"/>
              <a:t>value</a:t>
            </a:r>
            <a:r>
              <a:rPr lang="de-AT" sz="3200" dirty="0"/>
              <a:t> </a:t>
            </a:r>
            <a:r>
              <a:rPr lang="de-AT" sz="3200" dirty="0" err="1"/>
              <a:t>systems</a:t>
            </a:r>
            <a:r>
              <a:rPr lang="de-AT" sz="32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06AE38-0189-4139-8D2C-2014562C6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922" y="3242413"/>
            <a:ext cx="10512425" cy="15528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2000" dirty="0"/>
              <a:t>The </a:t>
            </a:r>
            <a:r>
              <a:rPr lang="de-AT" sz="2000" dirty="0" err="1"/>
              <a:t>generation</a:t>
            </a:r>
            <a:r>
              <a:rPr lang="de-AT" sz="2000" dirty="0"/>
              <a:t> </a:t>
            </a:r>
            <a:r>
              <a:rPr lang="de-AT" sz="2000" dirty="0" err="1"/>
              <a:t>typification</a:t>
            </a:r>
            <a:r>
              <a:rPr lang="de-AT" sz="2000" dirty="0"/>
              <a:t> </a:t>
            </a:r>
            <a:r>
              <a:rPr lang="de-AT" sz="2000" dirty="0" err="1"/>
              <a:t>causes</a:t>
            </a:r>
            <a:r>
              <a:rPr lang="de-AT" sz="2000" dirty="0"/>
              <a:t> </a:t>
            </a:r>
            <a:r>
              <a:rPr lang="de-AT" sz="2000" dirty="0" err="1"/>
              <a:t>controversial</a:t>
            </a:r>
            <a:r>
              <a:rPr lang="de-AT" sz="2000" dirty="0"/>
              <a:t> </a:t>
            </a:r>
            <a:r>
              <a:rPr lang="de-AT" sz="2000" dirty="0" err="1"/>
              <a:t>reactions</a:t>
            </a:r>
            <a:endParaRPr lang="de-AT" sz="2000" b="1" i="1" dirty="0"/>
          </a:p>
          <a:p>
            <a:endParaRPr lang="de-AT" sz="2000" b="1" i="1" dirty="0"/>
          </a:p>
          <a:p>
            <a:pPr>
              <a:lnSpc>
                <a:spcPct val="150000"/>
              </a:lnSpc>
            </a:pPr>
            <a:r>
              <a:rPr lang="de-AT" sz="2000" b="1" i="1" dirty="0" err="1" smtClean="0"/>
              <a:t>Discuss</a:t>
            </a:r>
            <a:r>
              <a:rPr lang="de-AT" sz="2000" b="1" i="1" dirty="0" smtClean="0"/>
              <a:t> </a:t>
            </a:r>
            <a:r>
              <a:rPr lang="de-AT" sz="2000" b="1" i="1" dirty="0" err="1"/>
              <a:t>with</a:t>
            </a:r>
            <a:r>
              <a:rPr lang="de-AT" sz="2000" b="1" i="1" dirty="0"/>
              <a:t> </a:t>
            </a:r>
            <a:r>
              <a:rPr lang="de-AT" sz="2000" b="1" i="1" dirty="0" err="1"/>
              <a:t>some</a:t>
            </a:r>
            <a:r>
              <a:rPr lang="de-AT" sz="2000" b="1" i="1" dirty="0"/>
              <a:t> </a:t>
            </a:r>
            <a:r>
              <a:rPr lang="de-AT" sz="2000" b="1" i="1" dirty="0" err="1"/>
              <a:t>peers</a:t>
            </a:r>
            <a:r>
              <a:rPr lang="de-AT" sz="2000" b="1" i="1" dirty="0"/>
              <a:t> </a:t>
            </a:r>
            <a:r>
              <a:rPr lang="de-AT" sz="2000" b="1" i="1" dirty="0" err="1"/>
              <a:t>surrounding</a:t>
            </a:r>
            <a:r>
              <a:rPr lang="de-AT" sz="2000" b="1" i="1" dirty="0"/>
              <a:t> </a:t>
            </a:r>
            <a:r>
              <a:rPr lang="de-AT" sz="2000" b="1" i="1" dirty="0" err="1"/>
              <a:t>you</a:t>
            </a:r>
            <a:r>
              <a:rPr lang="de-AT" sz="2000" b="1" i="1" dirty="0"/>
              <a:t> </a:t>
            </a:r>
            <a:r>
              <a:rPr lang="de-AT" sz="2000" b="1" i="1" dirty="0" err="1"/>
              <a:t>your</a:t>
            </a:r>
            <a:r>
              <a:rPr lang="de-AT" sz="2000" b="1" i="1" dirty="0"/>
              <a:t> </a:t>
            </a:r>
            <a:r>
              <a:rPr lang="de-AT" sz="2000" b="1" i="1" dirty="0" err="1"/>
              <a:t>conclusions</a:t>
            </a:r>
            <a:r>
              <a:rPr lang="de-AT" sz="2000" b="1" i="1" dirty="0"/>
              <a:t> </a:t>
            </a:r>
            <a:r>
              <a:rPr lang="de-AT" sz="2000" b="1" i="1" dirty="0" err="1"/>
              <a:t>from</a:t>
            </a:r>
            <a:r>
              <a:rPr lang="de-AT" sz="2000" b="1" i="1" dirty="0"/>
              <a:t> </a:t>
            </a:r>
            <a:r>
              <a:rPr lang="de-AT" sz="2000" b="1" i="1" dirty="0" err="1"/>
              <a:t>the</a:t>
            </a:r>
            <a:r>
              <a:rPr lang="de-AT" sz="2000" b="1" i="1" dirty="0"/>
              <a:t> </a:t>
            </a:r>
            <a:r>
              <a:rPr lang="de-AT" sz="2000" b="1" i="1" dirty="0" err="1"/>
              <a:t>generations</a:t>
            </a:r>
            <a:r>
              <a:rPr lang="de-AT" sz="2000" b="1" i="1" dirty="0"/>
              <a:t>‘ </a:t>
            </a:r>
            <a:r>
              <a:rPr lang="de-AT" sz="2000" b="1" i="1" dirty="0" err="1"/>
              <a:t>value</a:t>
            </a:r>
            <a:r>
              <a:rPr lang="de-AT" sz="2000" b="1" i="1" dirty="0"/>
              <a:t> </a:t>
            </a:r>
            <a:r>
              <a:rPr lang="de-AT" sz="2000" b="1" i="1" dirty="0" err="1"/>
              <a:t>system</a:t>
            </a:r>
            <a:r>
              <a:rPr lang="de-AT" sz="2000" b="1" i="1" dirty="0"/>
              <a:t>  </a:t>
            </a:r>
            <a:r>
              <a:rPr lang="de-AT" sz="2000" b="1" i="1" dirty="0" err="1"/>
              <a:t>for</a:t>
            </a:r>
            <a:r>
              <a:rPr lang="de-AT" sz="2000" b="1" i="1" dirty="0"/>
              <a:t> </a:t>
            </a:r>
            <a:r>
              <a:rPr lang="de-AT" sz="2000" b="1" i="1" dirty="0" err="1"/>
              <a:t>company-based</a:t>
            </a:r>
            <a:r>
              <a:rPr lang="de-AT" sz="2000" b="1" i="1" dirty="0"/>
              <a:t> </a:t>
            </a:r>
            <a:r>
              <a:rPr lang="de-AT" sz="2000" b="1" i="1" dirty="0" err="1"/>
              <a:t>career</a:t>
            </a:r>
            <a:r>
              <a:rPr lang="de-AT" sz="2000" b="1" i="1" dirty="0"/>
              <a:t> </a:t>
            </a:r>
            <a:r>
              <a:rPr lang="de-AT" sz="2000" b="1" i="1" dirty="0" err="1"/>
              <a:t>work</a:t>
            </a:r>
            <a:r>
              <a:rPr lang="de-AT" sz="2000" b="1" i="1" dirty="0"/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CFA0C-5F8A-4949-A1C9-FF505398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1488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04DF0-E802-4167-8492-E3712582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42" y="2346023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/>
              <a:t>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summary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F1FEC1-EF15-432C-8426-D0237EDA9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457" y="3127083"/>
            <a:ext cx="10512425" cy="155289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</a:t>
            </a:r>
            <a:r>
              <a:rPr lang="de-AT" sz="1800" dirty="0" err="1"/>
              <a:t>generation</a:t>
            </a:r>
            <a:r>
              <a:rPr lang="de-AT" sz="1800" dirty="0"/>
              <a:t> </a:t>
            </a:r>
            <a:r>
              <a:rPr lang="de-AT" sz="1800" dirty="0" err="1"/>
              <a:t>typification</a:t>
            </a:r>
            <a:r>
              <a:rPr lang="de-AT" sz="1800" dirty="0"/>
              <a:t> </a:t>
            </a:r>
            <a:r>
              <a:rPr lang="de-AT" sz="1800" dirty="0" err="1"/>
              <a:t>may</a:t>
            </a:r>
            <a:r>
              <a:rPr lang="de-AT" sz="1800" dirty="0"/>
              <a:t> not </a:t>
            </a:r>
            <a:r>
              <a:rPr lang="de-AT" sz="1800" dirty="0" err="1"/>
              <a:t>be</a:t>
            </a:r>
            <a:r>
              <a:rPr lang="de-AT" sz="1800" dirty="0"/>
              <a:t> </a:t>
            </a:r>
            <a:r>
              <a:rPr lang="de-AT" sz="1800" dirty="0" err="1"/>
              <a:t>used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an </a:t>
            </a:r>
            <a:r>
              <a:rPr lang="de-AT" sz="1800" dirty="0" err="1"/>
              <a:t>apodictic</a:t>
            </a:r>
            <a:r>
              <a:rPr lang="de-AT" sz="1800" dirty="0"/>
              <a:t> </a:t>
            </a:r>
            <a:r>
              <a:rPr lang="de-AT" sz="1800" dirty="0" err="1"/>
              <a:t>tool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 err="1"/>
              <a:t>Its</a:t>
            </a:r>
            <a:r>
              <a:rPr lang="de-AT" sz="1800" dirty="0"/>
              <a:t> </a:t>
            </a:r>
            <a:r>
              <a:rPr lang="de-AT" sz="1800" dirty="0" err="1"/>
              <a:t>benefit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awareness</a:t>
            </a:r>
            <a:r>
              <a:rPr lang="de-AT" sz="1800" dirty="0"/>
              <a:t> </a:t>
            </a:r>
            <a:r>
              <a:rPr lang="de-AT" sz="1800" dirty="0" err="1"/>
              <a:t>that</a:t>
            </a:r>
            <a:r>
              <a:rPr lang="de-AT" sz="1800" dirty="0"/>
              <a:t> </a:t>
            </a:r>
            <a:r>
              <a:rPr lang="de-AT" sz="1800" dirty="0" err="1"/>
              <a:t>there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differences</a:t>
            </a:r>
            <a:r>
              <a:rPr lang="de-AT" sz="1800" dirty="0"/>
              <a:t> in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value</a:t>
            </a:r>
            <a:r>
              <a:rPr lang="de-AT" sz="1800" dirty="0"/>
              <a:t> </a:t>
            </a:r>
            <a:r>
              <a:rPr lang="de-AT" sz="1800" dirty="0" err="1"/>
              <a:t>systems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generation</a:t>
            </a:r>
            <a:r>
              <a:rPr lang="de-AT" sz="1800" dirty="0"/>
              <a:t> </a:t>
            </a:r>
            <a:r>
              <a:rPr lang="de-AT" sz="1800" dirty="0" err="1"/>
              <a:t>groups</a:t>
            </a:r>
            <a:r>
              <a:rPr lang="de-AT" sz="1800" dirty="0"/>
              <a:t> </a:t>
            </a:r>
            <a:r>
              <a:rPr lang="de-AT" sz="1800" dirty="0" err="1"/>
              <a:t>which</a:t>
            </a:r>
            <a:r>
              <a:rPr lang="de-AT" sz="1800" dirty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be</a:t>
            </a:r>
            <a:r>
              <a:rPr lang="de-AT" sz="1800" dirty="0"/>
              <a:t> </a:t>
            </a:r>
            <a:r>
              <a:rPr lang="de-AT" sz="1800" dirty="0" err="1"/>
              <a:t>considered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 err="1"/>
              <a:t>It</a:t>
            </a:r>
            <a:r>
              <a:rPr lang="de-AT" sz="1800" dirty="0"/>
              <a:t> </a:t>
            </a:r>
            <a:r>
              <a:rPr lang="de-AT" sz="1800" dirty="0" err="1"/>
              <a:t>gives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hint</a:t>
            </a:r>
            <a:r>
              <a:rPr lang="de-AT" sz="1800" dirty="0"/>
              <a:t> </a:t>
            </a:r>
            <a:r>
              <a:rPr lang="de-AT" sz="1800" dirty="0" err="1"/>
              <a:t>that</a:t>
            </a:r>
            <a:r>
              <a:rPr lang="de-AT" sz="1800" dirty="0"/>
              <a:t> </a:t>
            </a:r>
            <a:r>
              <a:rPr lang="de-AT" sz="1800" dirty="0" err="1"/>
              <a:t>employee</a:t>
            </a:r>
            <a:r>
              <a:rPr lang="de-AT" sz="1800" dirty="0"/>
              <a:t> </a:t>
            </a:r>
            <a:r>
              <a:rPr lang="de-AT" sz="1800" dirty="0" err="1"/>
              <a:t>development</a:t>
            </a:r>
            <a:r>
              <a:rPr lang="de-AT" sz="1800" dirty="0"/>
              <a:t> </a:t>
            </a:r>
            <a:r>
              <a:rPr lang="de-AT" sz="1800" dirty="0" err="1"/>
              <a:t>needs</a:t>
            </a:r>
            <a:r>
              <a:rPr lang="de-AT" sz="1800" dirty="0"/>
              <a:t> an </a:t>
            </a:r>
            <a:r>
              <a:rPr lang="de-AT" sz="1800" dirty="0" err="1"/>
              <a:t>individualized</a:t>
            </a:r>
            <a:r>
              <a:rPr lang="de-AT" sz="1800" dirty="0"/>
              <a:t> </a:t>
            </a:r>
            <a:r>
              <a:rPr lang="de-AT" sz="1800" dirty="0" err="1"/>
              <a:t>approach</a:t>
            </a:r>
            <a:r>
              <a:rPr lang="de-AT" sz="1800" dirty="0"/>
              <a:t> </a:t>
            </a:r>
            <a:r>
              <a:rPr lang="de-AT" sz="1800" dirty="0" err="1"/>
              <a:t>based</a:t>
            </a:r>
            <a:r>
              <a:rPr lang="de-AT" sz="1800" dirty="0"/>
              <a:t> on a </a:t>
            </a:r>
            <a:r>
              <a:rPr lang="de-AT" sz="1800" dirty="0" err="1"/>
              <a:t>dialogue</a:t>
            </a:r>
            <a:r>
              <a:rPr lang="de-AT" sz="1800" dirty="0"/>
              <a:t> </a:t>
            </a:r>
            <a:r>
              <a:rPr lang="de-AT" sz="1800" dirty="0" err="1"/>
              <a:t>between</a:t>
            </a:r>
            <a:r>
              <a:rPr lang="de-AT" sz="1800" dirty="0"/>
              <a:t> </a:t>
            </a:r>
            <a:r>
              <a:rPr lang="de-AT" sz="1800" dirty="0" err="1"/>
              <a:t>leader</a:t>
            </a:r>
            <a:r>
              <a:rPr lang="de-AT" sz="1800" dirty="0"/>
              <a:t> and </a:t>
            </a:r>
            <a:r>
              <a:rPr lang="de-AT" sz="1800" dirty="0" err="1"/>
              <a:t>employee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Professional </a:t>
            </a:r>
            <a:r>
              <a:rPr lang="de-AT" sz="1800" dirty="0" err="1"/>
              <a:t>career</a:t>
            </a:r>
            <a:r>
              <a:rPr lang="de-AT" sz="1800" dirty="0"/>
              <a:t> </a:t>
            </a:r>
            <a:r>
              <a:rPr lang="de-AT" sz="1800" dirty="0" err="1"/>
              <a:t>counsellors</a:t>
            </a:r>
            <a:r>
              <a:rPr lang="de-AT" sz="1800" dirty="0"/>
              <a:t> </a:t>
            </a:r>
            <a:r>
              <a:rPr lang="de-AT" sz="1800" dirty="0" err="1"/>
              <a:t>may</a:t>
            </a:r>
            <a:r>
              <a:rPr lang="de-AT" sz="1800" dirty="0"/>
              <a:t> </a:t>
            </a:r>
            <a:r>
              <a:rPr lang="de-AT" sz="1800" dirty="0" err="1"/>
              <a:t>play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role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facilitators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7CF373-B76D-4C96-B0BA-FA2D043B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0693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2B4C2-8185-46B4-AACC-BF589C4B4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Profeesional</a:t>
            </a:r>
            <a:r>
              <a:rPr lang="de-AT" dirty="0"/>
              <a:t> Life Cycle </a:t>
            </a:r>
            <a:r>
              <a:rPr lang="de-AT" dirty="0" err="1"/>
              <a:t>oriented</a:t>
            </a:r>
            <a:r>
              <a:rPr lang="de-AT" dirty="0"/>
              <a:t> </a:t>
            </a:r>
            <a:r>
              <a:rPr lang="de-AT" dirty="0" err="1"/>
              <a:t>personnel</a:t>
            </a:r>
            <a:r>
              <a:rPr lang="de-AT" dirty="0"/>
              <a:t> </a:t>
            </a:r>
            <a:r>
              <a:rPr lang="de-AT" dirty="0" err="1"/>
              <a:t>development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B53505-D1F2-4BA1-B95C-13819CF5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0785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5C19-56F6-45B3-91FC-335DBF5F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236249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origin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8CDCD6-0B09-48A6-A33B-F5AA458C9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628" y="3127192"/>
            <a:ext cx="10512425" cy="2499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 smtClean="0"/>
              <a:t>The </a:t>
            </a:r>
            <a:r>
              <a:rPr lang="de-AT" sz="1800" dirty="0" err="1" smtClean="0"/>
              <a:t>approach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a professional </a:t>
            </a:r>
            <a:r>
              <a:rPr lang="de-AT" sz="1800" dirty="0" err="1" smtClean="0"/>
              <a:t>life</a:t>
            </a:r>
            <a:r>
              <a:rPr lang="de-AT" sz="1800" dirty="0" smtClean="0"/>
              <a:t> </a:t>
            </a:r>
            <a:r>
              <a:rPr lang="de-AT" sz="1800" dirty="0" err="1" smtClean="0"/>
              <a:t>cycle</a:t>
            </a:r>
            <a:r>
              <a:rPr lang="de-AT" sz="1800" dirty="0" smtClean="0"/>
              <a:t> </a:t>
            </a:r>
            <a:r>
              <a:rPr lang="de-AT" sz="1800" dirty="0" err="1" smtClean="0"/>
              <a:t>oriented</a:t>
            </a:r>
            <a:r>
              <a:rPr lang="de-AT" sz="1800" dirty="0" smtClean="0"/>
              <a:t> </a:t>
            </a:r>
            <a:r>
              <a:rPr lang="de-AT" sz="1800" dirty="0" err="1" smtClean="0"/>
              <a:t>personnel</a:t>
            </a:r>
            <a:r>
              <a:rPr lang="de-AT" sz="1800" dirty="0" smtClean="0"/>
              <a:t> </a:t>
            </a:r>
            <a:r>
              <a:rPr lang="de-AT" sz="1800" dirty="0" err="1" smtClean="0"/>
              <a:t>development</a:t>
            </a:r>
            <a:r>
              <a:rPr lang="de-AT" sz="1800" dirty="0" smtClean="0"/>
              <a:t> </a:t>
            </a:r>
            <a:r>
              <a:rPr lang="de-AT" sz="1800" dirty="0" err="1" smtClean="0"/>
              <a:t>has</a:t>
            </a:r>
            <a:r>
              <a:rPr lang="de-AT" sz="1800" dirty="0" smtClean="0"/>
              <a:t> </a:t>
            </a:r>
            <a:r>
              <a:rPr lang="de-AT" sz="1800" dirty="0" err="1" smtClean="0"/>
              <a:t>been</a:t>
            </a:r>
            <a:r>
              <a:rPr lang="de-AT" sz="1800" dirty="0" smtClean="0"/>
              <a:t> </a:t>
            </a:r>
            <a:r>
              <a:rPr lang="de-AT" sz="1800" dirty="0" err="1" smtClean="0"/>
              <a:t>discussed</a:t>
            </a:r>
            <a:r>
              <a:rPr lang="de-AT" sz="1800" dirty="0" smtClean="0"/>
              <a:t> in </a:t>
            </a:r>
            <a:r>
              <a:rPr lang="de-AT" sz="1800" dirty="0" err="1" smtClean="0"/>
              <a:t>the</a:t>
            </a:r>
            <a:r>
              <a:rPr lang="de-AT" sz="1800" dirty="0" smtClean="0"/>
              <a:t> German HRM </a:t>
            </a:r>
            <a:r>
              <a:rPr lang="de-AT" sz="1800" dirty="0" err="1" smtClean="0"/>
              <a:t>literature</a:t>
            </a:r>
            <a:r>
              <a:rPr lang="de-AT" sz="1800" dirty="0" smtClean="0"/>
              <a:t> </a:t>
            </a:r>
            <a:r>
              <a:rPr lang="de-AT" sz="1800" dirty="0" err="1" smtClean="0"/>
              <a:t>since</a:t>
            </a:r>
            <a:r>
              <a:rPr lang="de-AT" sz="1800" dirty="0" smtClean="0"/>
              <a:t> 1970. </a:t>
            </a:r>
          </a:p>
          <a:p>
            <a:pPr>
              <a:lnSpc>
                <a:spcPct val="150000"/>
              </a:lnSpc>
            </a:pPr>
            <a:r>
              <a:rPr lang="de-AT" sz="1800" dirty="0" smtClean="0"/>
              <a:t>The </a:t>
            </a:r>
            <a:r>
              <a:rPr lang="de-AT" sz="1800" dirty="0" err="1" smtClean="0"/>
              <a:t>discussion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concept</a:t>
            </a:r>
            <a:r>
              <a:rPr lang="de-AT" sz="1800" dirty="0" smtClean="0"/>
              <a:t> </a:t>
            </a:r>
            <a:r>
              <a:rPr lang="de-AT" sz="1800" dirty="0" err="1" smtClean="0"/>
              <a:t>has</a:t>
            </a:r>
            <a:r>
              <a:rPr lang="de-AT" sz="1800" dirty="0" smtClean="0"/>
              <a:t> </a:t>
            </a:r>
            <a:r>
              <a:rPr lang="de-AT" sz="1800" dirty="0" err="1" smtClean="0"/>
              <a:t>been</a:t>
            </a:r>
            <a:r>
              <a:rPr lang="de-AT" sz="1800" dirty="0" smtClean="0"/>
              <a:t> </a:t>
            </a:r>
            <a:r>
              <a:rPr lang="de-AT" sz="1800" dirty="0" err="1" smtClean="0"/>
              <a:t>revived</a:t>
            </a:r>
            <a:r>
              <a:rPr lang="de-AT" sz="1800" dirty="0" smtClean="0"/>
              <a:t> </a:t>
            </a:r>
            <a:r>
              <a:rPr lang="de-AT" sz="1800" dirty="0" err="1" smtClean="0"/>
              <a:t>by</a:t>
            </a:r>
            <a:r>
              <a:rPr lang="de-AT" sz="1800" dirty="0" smtClean="0"/>
              <a:t> </a:t>
            </a:r>
            <a:r>
              <a:rPr lang="de-AT" sz="1800" dirty="0" err="1" smtClean="0"/>
              <a:t>Antia</a:t>
            </a:r>
            <a:r>
              <a:rPr lang="de-AT" sz="1800" dirty="0" smtClean="0"/>
              <a:t> Graf in her </a:t>
            </a:r>
            <a:r>
              <a:rPr lang="de-AT" sz="1800" dirty="0" err="1" smtClean="0"/>
              <a:t>book</a:t>
            </a:r>
            <a:r>
              <a:rPr lang="de-AT" sz="1800" dirty="0" smtClean="0"/>
              <a:t> </a:t>
            </a:r>
            <a:r>
              <a:rPr lang="de-AT" sz="1800" dirty="0" err="1" smtClean="0"/>
              <a:t>published</a:t>
            </a:r>
            <a:r>
              <a:rPr lang="de-AT" sz="1800" dirty="0" smtClean="0"/>
              <a:t> in 2002 („Lebenszyklusorientierte Personalentwicklung“).</a:t>
            </a:r>
          </a:p>
          <a:p>
            <a:pPr>
              <a:lnSpc>
                <a:spcPct val="150000"/>
              </a:lnSpc>
            </a:pPr>
            <a:r>
              <a:rPr lang="de-AT" sz="1800" dirty="0" smtClean="0"/>
              <a:t>The professional </a:t>
            </a:r>
            <a:r>
              <a:rPr lang="de-AT" sz="1800" dirty="0" err="1" smtClean="0"/>
              <a:t>life</a:t>
            </a:r>
            <a:r>
              <a:rPr lang="de-AT" sz="1800" dirty="0" smtClean="0"/>
              <a:t> </a:t>
            </a:r>
            <a:r>
              <a:rPr lang="de-AT" sz="1800" dirty="0" err="1" smtClean="0"/>
              <a:t>cycle</a:t>
            </a:r>
            <a:r>
              <a:rPr lang="de-AT" sz="1800" dirty="0" smtClean="0"/>
              <a:t> </a:t>
            </a:r>
            <a:r>
              <a:rPr lang="de-AT" sz="1800" dirty="0" err="1" smtClean="0"/>
              <a:t>orientation</a:t>
            </a:r>
            <a:r>
              <a:rPr lang="de-AT" sz="1800" dirty="0" smtClean="0"/>
              <a:t> </a:t>
            </a:r>
            <a:r>
              <a:rPr lang="de-AT" sz="1800" dirty="0" err="1" smtClean="0"/>
              <a:t>induces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continuous</a:t>
            </a:r>
            <a:r>
              <a:rPr lang="de-AT" sz="1800" dirty="0" smtClean="0"/>
              <a:t> </a:t>
            </a:r>
            <a:r>
              <a:rPr lang="de-AT" sz="1800" dirty="0" err="1" smtClean="0"/>
              <a:t>development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all </a:t>
            </a:r>
            <a:r>
              <a:rPr lang="de-AT" sz="1800" dirty="0" err="1" smtClean="0"/>
              <a:t>employees</a:t>
            </a:r>
            <a:r>
              <a:rPr lang="de-AT" sz="1800" dirty="0" smtClean="0"/>
              <a:t> in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organization</a:t>
            </a:r>
            <a:r>
              <a:rPr lang="de-AT" sz="1800" dirty="0" smtClean="0"/>
              <a:t> </a:t>
            </a:r>
            <a:r>
              <a:rPr lang="de-AT" sz="1800" dirty="0" err="1" smtClean="0"/>
              <a:t>throughout</a:t>
            </a:r>
            <a:r>
              <a:rPr lang="de-AT" sz="1800" dirty="0" smtClean="0"/>
              <a:t> </a:t>
            </a:r>
            <a:r>
              <a:rPr lang="de-AT" sz="1800" dirty="0" err="1" smtClean="0"/>
              <a:t>their</a:t>
            </a:r>
            <a:r>
              <a:rPr lang="de-AT" sz="1800" dirty="0" smtClean="0"/>
              <a:t> </a:t>
            </a:r>
            <a:r>
              <a:rPr lang="de-AT" sz="1800" dirty="0" err="1" smtClean="0"/>
              <a:t>affiliation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company</a:t>
            </a:r>
            <a:r>
              <a:rPr lang="de-AT" sz="1800" dirty="0" smtClean="0"/>
              <a:t>. </a:t>
            </a:r>
            <a:endParaRPr lang="de-AT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CE3B9D-AABA-4B56-B6C5-475E3ED8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2296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82CE3-8DC9-4CF8-93CD-C2F797DB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23" y="240966"/>
            <a:ext cx="5569116" cy="364266"/>
          </a:xfrm>
        </p:spPr>
        <p:txBody>
          <a:bodyPr>
            <a:noAutofit/>
          </a:bodyPr>
          <a:lstStyle/>
          <a:p>
            <a:r>
              <a:rPr lang="de-AT" sz="2000" dirty="0" err="1"/>
              <a:t>Diagram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Professional Life Cycle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FEB51-A564-48E2-A55A-08F427A6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658" y="812753"/>
            <a:ext cx="5577487" cy="4736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600" b="1" dirty="0"/>
              <a:t>Translation and </a:t>
            </a:r>
            <a:r>
              <a:rPr lang="de-AT" sz="1600" b="1" dirty="0" err="1"/>
              <a:t>explanation</a:t>
            </a:r>
            <a:endParaRPr lang="de-AT" sz="1600" b="1" dirty="0"/>
          </a:p>
          <a:p>
            <a:pPr>
              <a:lnSpc>
                <a:spcPct val="150000"/>
              </a:lnSpc>
            </a:pPr>
            <a:r>
              <a:rPr lang="de-AT" sz="1500" b="1" dirty="0" smtClean="0"/>
              <a:t>Phase </a:t>
            </a:r>
            <a:r>
              <a:rPr lang="de-AT" sz="1500" b="1" dirty="0"/>
              <a:t>1: </a:t>
            </a:r>
            <a:r>
              <a:rPr lang="de-AT" sz="1500" b="1" dirty="0" err="1"/>
              <a:t>Introduction</a:t>
            </a:r>
            <a:endParaRPr lang="de-AT" sz="1500" b="1" dirty="0"/>
          </a:p>
          <a:p>
            <a:pPr>
              <a:lnSpc>
                <a:spcPct val="150000"/>
              </a:lnSpc>
            </a:pPr>
            <a:r>
              <a:rPr lang="de-AT" sz="1500" dirty="0"/>
              <a:t>Organizational </a:t>
            </a:r>
            <a:r>
              <a:rPr lang="de-AT" sz="1500" dirty="0" err="1"/>
              <a:t>socialization</a:t>
            </a:r>
            <a:r>
              <a:rPr lang="de-AT" sz="1500" dirty="0"/>
              <a:t> and </a:t>
            </a:r>
            <a:r>
              <a:rPr lang="de-AT" sz="1500" dirty="0" err="1"/>
              <a:t>binding</a:t>
            </a:r>
            <a:endParaRPr lang="de-AT" sz="1500" dirty="0"/>
          </a:p>
          <a:p>
            <a:pPr>
              <a:lnSpc>
                <a:spcPct val="150000"/>
              </a:lnSpc>
            </a:pPr>
            <a:r>
              <a:rPr lang="de-AT" sz="1500" b="1" dirty="0"/>
              <a:t>Phase 2: Growth</a:t>
            </a:r>
          </a:p>
          <a:p>
            <a:pPr>
              <a:lnSpc>
                <a:spcPct val="150000"/>
              </a:lnSpc>
            </a:pPr>
            <a:r>
              <a:rPr lang="de-AT" sz="1500" dirty="0" err="1"/>
              <a:t>It</a:t>
            </a:r>
            <a:r>
              <a:rPr lang="de-AT" sz="1500" dirty="0"/>
              <a:t> </a:t>
            </a:r>
            <a:r>
              <a:rPr lang="de-AT" sz="1500" dirty="0" err="1"/>
              <a:t>is</a:t>
            </a:r>
            <a:r>
              <a:rPr lang="de-AT" sz="1500" dirty="0"/>
              <a:t> </a:t>
            </a:r>
            <a:r>
              <a:rPr lang="de-AT" sz="1500" dirty="0" err="1"/>
              <a:t>decisive</a:t>
            </a:r>
            <a:r>
              <a:rPr lang="de-AT" sz="1500" dirty="0"/>
              <a:t> </a:t>
            </a:r>
            <a:r>
              <a:rPr lang="de-AT" sz="1500" dirty="0" err="1"/>
              <a:t>for</a:t>
            </a:r>
            <a:r>
              <a:rPr lang="de-AT" sz="1500" dirty="0"/>
              <a:t> </a:t>
            </a:r>
            <a:r>
              <a:rPr lang="de-AT" sz="1500" dirty="0" err="1"/>
              <a:t>the</a:t>
            </a:r>
            <a:r>
              <a:rPr lang="de-AT" sz="1500" dirty="0"/>
              <a:t> </a:t>
            </a:r>
            <a:r>
              <a:rPr lang="de-AT" sz="1500" dirty="0" err="1"/>
              <a:t>further</a:t>
            </a:r>
            <a:r>
              <a:rPr lang="de-AT" sz="1500" dirty="0"/>
              <a:t> </a:t>
            </a:r>
            <a:r>
              <a:rPr lang="de-AT" sz="1500" dirty="0" err="1"/>
              <a:t>career</a:t>
            </a:r>
            <a:r>
              <a:rPr lang="de-AT" sz="1500" dirty="0"/>
              <a:t>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the</a:t>
            </a:r>
            <a:r>
              <a:rPr lang="de-AT" sz="1500" dirty="0"/>
              <a:t> </a:t>
            </a:r>
            <a:r>
              <a:rPr lang="de-AT" sz="1500" dirty="0" err="1"/>
              <a:t>employee</a:t>
            </a:r>
            <a:r>
              <a:rPr lang="de-AT" sz="1500" dirty="0"/>
              <a:t>; also an </a:t>
            </a:r>
            <a:r>
              <a:rPr lang="de-AT" sz="1500" dirty="0" err="1"/>
              <a:t>early</a:t>
            </a:r>
            <a:r>
              <a:rPr lang="de-AT" sz="1500" dirty="0"/>
              <a:t> </a:t>
            </a:r>
            <a:r>
              <a:rPr lang="de-AT" sz="1500" dirty="0" err="1"/>
              <a:t>fluctuation</a:t>
            </a:r>
            <a:r>
              <a:rPr lang="de-AT" sz="1500" dirty="0"/>
              <a:t> </a:t>
            </a:r>
            <a:r>
              <a:rPr lang="de-AT" sz="1500" dirty="0" err="1"/>
              <a:t>may</a:t>
            </a:r>
            <a:r>
              <a:rPr lang="de-AT" sz="1500" dirty="0"/>
              <a:t> happen</a:t>
            </a:r>
          </a:p>
          <a:p>
            <a:pPr>
              <a:lnSpc>
                <a:spcPct val="150000"/>
              </a:lnSpc>
            </a:pPr>
            <a:r>
              <a:rPr lang="de-AT" sz="1500" b="1" dirty="0"/>
              <a:t>Phase 3: </a:t>
            </a:r>
            <a:r>
              <a:rPr lang="de-AT" sz="1500" b="1" dirty="0" err="1"/>
              <a:t>Maturity</a:t>
            </a:r>
            <a:endParaRPr lang="de-AT" sz="1500" b="1" dirty="0"/>
          </a:p>
          <a:p>
            <a:pPr>
              <a:lnSpc>
                <a:spcPct val="150000"/>
              </a:lnSpc>
            </a:pPr>
            <a:r>
              <a:rPr lang="de-AT" sz="1500" dirty="0"/>
              <a:t>The </a:t>
            </a:r>
            <a:r>
              <a:rPr lang="de-AT" sz="1500" dirty="0" err="1"/>
              <a:t>career</a:t>
            </a:r>
            <a:r>
              <a:rPr lang="de-AT" sz="1500" dirty="0"/>
              <a:t> </a:t>
            </a:r>
            <a:r>
              <a:rPr lang="de-AT" sz="1500" dirty="0" err="1"/>
              <a:t>curve</a:t>
            </a:r>
            <a:r>
              <a:rPr lang="de-AT" sz="1500" dirty="0"/>
              <a:t> </a:t>
            </a:r>
            <a:r>
              <a:rPr lang="de-AT" sz="1500" dirty="0" err="1"/>
              <a:t>may</a:t>
            </a:r>
            <a:r>
              <a:rPr lang="de-AT" sz="1500" dirty="0"/>
              <a:t> turn </a:t>
            </a:r>
            <a:r>
              <a:rPr lang="de-AT" sz="1500" dirty="0" err="1"/>
              <a:t>to</a:t>
            </a:r>
            <a:r>
              <a:rPr lang="de-AT" sz="1500" dirty="0"/>
              <a:t> </a:t>
            </a:r>
            <a:r>
              <a:rPr lang="de-AT" sz="1500" dirty="0" err="1"/>
              <a:t>further</a:t>
            </a:r>
            <a:r>
              <a:rPr lang="de-AT" sz="1500" dirty="0"/>
              <a:t> </a:t>
            </a:r>
            <a:r>
              <a:rPr lang="de-AT" sz="1500" dirty="0" err="1"/>
              <a:t>growth</a:t>
            </a:r>
            <a:r>
              <a:rPr lang="de-AT" sz="1500" dirty="0"/>
              <a:t> </a:t>
            </a:r>
            <a:r>
              <a:rPr lang="de-AT" sz="1500" dirty="0" err="1"/>
              <a:t>or</a:t>
            </a:r>
            <a:r>
              <a:rPr lang="de-AT" sz="1500" dirty="0"/>
              <a:t> </a:t>
            </a:r>
            <a:r>
              <a:rPr lang="de-AT" sz="1500" dirty="0" err="1"/>
              <a:t>having</a:t>
            </a:r>
            <a:r>
              <a:rPr lang="de-AT" sz="1500" dirty="0"/>
              <a:t> </a:t>
            </a:r>
            <a:r>
              <a:rPr lang="de-AT" sz="1500" dirty="0" err="1"/>
              <a:t>reached</a:t>
            </a:r>
            <a:r>
              <a:rPr lang="de-AT" sz="1500" dirty="0"/>
              <a:t> </a:t>
            </a:r>
            <a:r>
              <a:rPr lang="de-AT" sz="1500" dirty="0" err="1"/>
              <a:t>the</a:t>
            </a:r>
            <a:r>
              <a:rPr lang="de-AT" sz="1500" dirty="0"/>
              <a:t> </a:t>
            </a:r>
            <a:r>
              <a:rPr lang="de-AT" sz="1500" dirty="0" err="1"/>
              <a:t>career</a:t>
            </a:r>
            <a:r>
              <a:rPr lang="de-AT" sz="1500" dirty="0"/>
              <a:t> </a:t>
            </a:r>
            <a:r>
              <a:rPr lang="de-AT" sz="1500" dirty="0" err="1"/>
              <a:t>plateau</a:t>
            </a:r>
            <a:r>
              <a:rPr lang="de-AT" sz="1500" dirty="0"/>
              <a:t> </a:t>
            </a:r>
            <a:r>
              <a:rPr lang="de-AT" sz="1500" dirty="0" err="1"/>
              <a:t>or</a:t>
            </a:r>
            <a:r>
              <a:rPr lang="de-AT" sz="1500" dirty="0"/>
              <a:t> </a:t>
            </a:r>
            <a:r>
              <a:rPr lang="de-AT" sz="1500" dirty="0" err="1"/>
              <a:t>is</a:t>
            </a:r>
            <a:r>
              <a:rPr lang="de-AT" sz="1500" dirty="0"/>
              <a:t> </a:t>
            </a:r>
            <a:r>
              <a:rPr lang="de-AT" sz="1500" dirty="0" err="1"/>
              <a:t>stagnating</a:t>
            </a:r>
            <a:endParaRPr lang="de-AT" sz="1500" dirty="0"/>
          </a:p>
          <a:p>
            <a:pPr>
              <a:lnSpc>
                <a:spcPct val="150000"/>
              </a:lnSpc>
            </a:pPr>
            <a:r>
              <a:rPr lang="de-AT" sz="1500" b="1" dirty="0"/>
              <a:t>Phase 4: </a:t>
            </a:r>
            <a:r>
              <a:rPr lang="de-AT" sz="1500" b="1" dirty="0" err="1"/>
              <a:t>Satiation</a:t>
            </a:r>
            <a:endParaRPr lang="de-AT" sz="1500" b="1" dirty="0"/>
          </a:p>
          <a:p>
            <a:pPr>
              <a:lnSpc>
                <a:spcPct val="150000"/>
              </a:lnSpc>
            </a:pPr>
            <a:r>
              <a:rPr lang="de-AT" sz="1500" dirty="0"/>
              <a:t>The </a:t>
            </a:r>
            <a:r>
              <a:rPr lang="de-AT" sz="1500" dirty="0" err="1"/>
              <a:t>career</a:t>
            </a:r>
            <a:r>
              <a:rPr lang="de-AT" sz="1500" dirty="0"/>
              <a:t> </a:t>
            </a:r>
            <a:r>
              <a:rPr lang="de-AT" sz="1500" dirty="0" err="1"/>
              <a:t>may</a:t>
            </a:r>
            <a:r>
              <a:rPr lang="de-AT" sz="1500" dirty="0"/>
              <a:t> </a:t>
            </a:r>
            <a:r>
              <a:rPr lang="de-AT" sz="1500" dirty="0" err="1"/>
              <a:t>even</a:t>
            </a:r>
            <a:r>
              <a:rPr lang="de-AT" sz="1500" dirty="0"/>
              <a:t> </a:t>
            </a:r>
            <a:r>
              <a:rPr lang="de-AT" sz="1500" dirty="0" err="1"/>
              <a:t>decline</a:t>
            </a:r>
            <a:r>
              <a:rPr lang="de-AT" sz="1500" dirty="0"/>
              <a:t> in </a:t>
            </a:r>
            <a:r>
              <a:rPr lang="de-AT" sz="1500" dirty="0" err="1"/>
              <a:t>case</a:t>
            </a:r>
            <a:r>
              <a:rPr lang="de-AT" sz="1500" dirty="0"/>
              <a:t>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misfit</a:t>
            </a:r>
            <a:r>
              <a:rPr lang="de-AT" sz="1500" dirty="0"/>
              <a:t>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performance</a:t>
            </a:r>
            <a:r>
              <a:rPr lang="de-AT" sz="1500" dirty="0"/>
              <a:t>, </a:t>
            </a:r>
            <a:r>
              <a:rPr lang="de-AT" sz="1500" dirty="0" err="1"/>
              <a:t>qualification</a:t>
            </a:r>
            <a:r>
              <a:rPr lang="de-AT" sz="1500" dirty="0"/>
              <a:t> </a:t>
            </a:r>
            <a:r>
              <a:rPr lang="de-AT" sz="1500" dirty="0" err="1"/>
              <a:t>or</a:t>
            </a:r>
            <a:r>
              <a:rPr lang="de-AT" sz="1500" dirty="0"/>
              <a:t> </a:t>
            </a:r>
            <a:r>
              <a:rPr lang="de-AT" sz="1500" dirty="0" err="1"/>
              <a:t>position</a:t>
            </a:r>
            <a:r>
              <a:rPr lang="de-AT" sz="1500" dirty="0"/>
              <a:t>; </a:t>
            </a:r>
            <a:r>
              <a:rPr lang="de-AT" sz="1500" dirty="0" err="1"/>
              <a:t>consequences</a:t>
            </a:r>
            <a:r>
              <a:rPr lang="de-AT" sz="1500" dirty="0"/>
              <a:t> </a:t>
            </a:r>
            <a:r>
              <a:rPr lang="de-AT" sz="1500" dirty="0" err="1"/>
              <a:t>may</a:t>
            </a:r>
            <a:r>
              <a:rPr lang="de-AT" sz="1500" dirty="0"/>
              <a:t> </a:t>
            </a:r>
            <a:r>
              <a:rPr lang="de-AT" sz="1500" dirty="0" err="1"/>
              <a:t>be</a:t>
            </a:r>
            <a:r>
              <a:rPr lang="de-AT" sz="1500" dirty="0"/>
              <a:t> an internal </a:t>
            </a:r>
            <a:r>
              <a:rPr lang="de-AT" sz="1500" dirty="0" err="1"/>
              <a:t>fluctuation</a:t>
            </a:r>
            <a:r>
              <a:rPr lang="de-AT" sz="1500" dirty="0"/>
              <a:t>, </a:t>
            </a:r>
            <a:r>
              <a:rPr lang="de-AT" sz="1500" dirty="0" err="1"/>
              <a:t>dismissal</a:t>
            </a:r>
            <a:r>
              <a:rPr lang="de-AT" sz="1500" dirty="0"/>
              <a:t>, </a:t>
            </a:r>
            <a:r>
              <a:rPr lang="de-AT" sz="1500" dirty="0" err="1"/>
              <a:t>outplacement</a:t>
            </a:r>
            <a:r>
              <a:rPr lang="de-AT" sz="1500" dirty="0"/>
              <a:t> </a:t>
            </a:r>
            <a:r>
              <a:rPr lang="de-AT" sz="1500" dirty="0" err="1"/>
              <a:t>or</a:t>
            </a:r>
            <a:r>
              <a:rPr lang="de-AT" sz="1500" dirty="0"/>
              <a:t> </a:t>
            </a:r>
            <a:r>
              <a:rPr lang="de-AT" sz="1500" dirty="0" err="1"/>
              <a:t>early</a:t>
            </a:r>
            <a:r>
              <a:rPr lang="de-AT" sz="1500" dirty="0"/>
              <a:t> </a:t>
            </a:r>
            <a:r>
              <a:rPr lang="de-AT" sz="1500" dirty="0" err="1"/>
              <a:t>retirement</a:t>
            </a:r>
            <a:endParaRPr lang="de-AT" sz="1500" dirty="0"/>
          </a:p>
          <a:p>
            <a:pPr>
              <a:lnSpc>
                <a:spcPct val="150000"/>
              </a:lnSpc>
            </a:pPr>
            <a:r>
              <a:rPr lang="de-AT" sz="1500" b="1" dirty="0" err="1"/>
              <a:t>Leave</a:t>
            </a:r>
            <a:endParaRPr lang="de-AT" sz="15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69FBEE-2DF7-4E31-B370-2579A63F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1C5FFD-0D80-4493-B6FF-75F0EE878F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49" y="1630679"/>
            <a:ext cx="5317356" cy="37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A37366-4DB7-4D40-BD84-C6996850D5AB}"/>
              </a:ext>
            </a:extLst>
          </p:cNvPr>
          <p:cNvSpPr txBox="1"/>
          <p:nvPr/>
        </p:nvSpPr>
        <p:spPr>
          <a:xfrm>
            <a:off x="7732294" y="5408612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(After Graf 2002. p99)</a:t>
            </a:r>
          </a:p>
        </p:txBody>
      </p:sp>
    </p:spTree>
    <p:extLst>
      <p:ext uri="{BB962C8B-B14F-4D97-AF65-F5344CB8AC3E}">
        <p14:creationId xmlns:p14="http://schemas.microsoft.com/office/powerpoint/2010/main" val="130919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9841A-1AE3-4B42-AEE1-8E9B6552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97" y="2288359"/>
            <a:ext cx="10504487" cy="684211"/>
          </a:xfrm>
        </p:spPr>
        <p:txBody>
          <a:bodyPr>
            <a:normAutofit/>
          </a:bodyPr>
          <a:lstStyle/>
          <a:p>
            <a:r>
              <a:rPr lang="de-AT" sz="3200" dirty="0" err="1"/>
              <a:t>Conclusions</a:t>
            </a:r>
            <a:r>
              <a:rPr lang="de-AT" sz="3200" dirty="0"/>
              <a:t> </a:t>
            </a:r>
            <a:r>
              <a:rPr lang="de-AT" sz="3200" dirty="0" err="1"/>
              <a:t>from</a:t>
            </a:r>
            <a:r>
              <a:rPr lang="de-AT" sz="3200" dirty="0"/>
              <a:t> </a:t>
            </a:r>
            <a:r>
              <a:rPr lang="de-AT" sz="3200" dirty="0" err="1"/>
              <a:t>the</a:t>
            </a:r>
            <a:r>
              <a:rPr lang="de-AT" sz="3200" dirty="0"/>
              <a:t> Professional Life Cycle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CB6979-32BE-4C59-8B4E-CE60945E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397" y="3201224"/>
            <a:ext cx="10512425" cy="2042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The </a:t>
            </a:r>
            <a:r>
              <a:rPr lang="de-AT" sz="1800" dirty="0" err="1"/>
              <a:t>concept</a:t>
            </a:r>
            <a:r>
              <a:rPr lang="de-AT" sz="1800" dirty="0"/>
              <a:t> </a:t>
            </a:r>
            <a:r>
              <a:rPr lang="de-AT" sz="1800" dirty="0" err="1"/>
              <a:t>induces</a:t>
            </a:r>
            <a:r>
              <a:rPr lang="de-AT" sz="1800" dirty="0"/>
              <a:t> </a:t>
            </a:r>
            <a:r>
              <a:rPr lang="de-AT" sz="1800" dirty="0" err="1"/>
              <a:t>individualized</a:t>
            </a:r>
            <a:r>
              <a:rPr lang="de-AT" sz="1800" dirty="0"/>
              <a:t> </a:t>
            </a:r>
            <a:r>
              <a:rPr lang="de-AT" sz="1800" dirty="0" err="1"/>
              <a:t>development</a:t>
            </a:r>
            <a:r>
              <a:rPr lang="de-AT" sz="1800" dirty="0"/>
              <a:t> and </a:t>
            </a:r>
            <a:r>
              <a:rPr lang="de-AT" sz="1800" dirty="0" err="1"/>
              <a:t>counselling</a:t>
            </a:r>
            <a:r>
              <a:rPr lang="de-AT" sz="1800" dirty="0"/>
              <a:t> </a:t>
            </a:r>
            <a:r>
              <a:rPr lang="de-AT" sz="1800" dirty="0" err="1"/>
              <a:t>measures</a:t>
            </a:r>
            <a:r>
              <a:rPr lang="de-AT" sz="1800" dirty="0"/>
              <a:t> in </a:t>
            </a:r>
            <a:r>
              <a:rPr lang="de-AT" sz="1800" dirty="0" err="1"/>
              <a:t>each</a:t>
            </a:r>
            <a:r>
              <a:rPr lang="de-AT" sz="1800" dirty="0"/>
              <a:t> </a:t>
            </a:r>
            <a:r>
              <a:rPr lang="de-AT" sz="1800" dirty="0" err="1"/>
              <a:t>phase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professional </a:t>
            </a:r>
            <a:r>
              <a:rPr lang="de-AT" sz="1800" dirty="0" err="1"/>
              <a:t>life</a:t>
            </a:r>
            <a:r>
              <a:rPr lang="de-AT" sz="1800" dirty="0"/>
              <a:t> </a:t>
            </a:r>
            <a:r>
              <a:rPr lang="de-AT" sz="1800" dirty="0" err="1"/>
              <a:t>cycle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an </a:t>
            </a:r>
            <a:r>
              <a:rPr lang="de-AT" sz="1800" dirty="0" err="1"/>
              <a:t>employee</a:t>
            </a:r>
            <a:r>
              <a:rPr lang="de-AT" sz="1800" dirty="0"/>
              <a:t>.</a:t>
            </a:r>
          </a:p>
          <a:p>
            <a:pPr>
              <a:lnSpc>
                <a:spcPct val="150000"/>
              </a:lnSpc>
            </a:pPr>
            <a:endParaRPr lang="de-AT" sz="1800" dirty="0"/>
          </a:p>
          <a:p>
            <a:pPr>
              <a:lnSpc>
                <a:spcPct val="150000"/>
              </a:lnSpc>
            </a:pPr>
            <a:r>
              <a:rPr lang="de-AT" sz="1800" b="1" i="1" dirty="0" err="1"/>
              <a:t>Discuss</a:t>
            </a:r>
            <a:r>
              <a:rPr lang="de-AT" sz="1800" b="1" i="1" dirty="0"/>
              <a:t> </a:t>
            </a:r>
            <a:r>
              <a:rPr lang="de-AT" sz="1800" b="1" i="1" dirty="0" err="1"/>
              <a:t>with</a:t>
            </a:r>
            <a:r>
              <a:rPr lang="de-AT" sz="1800" b="1" i="1" dirty="0"/>
              <a:t> </a:t>
            </a:r>
            <a:r>
              <a:rPr lang="de-AT" sz="1800" b="1" i="1" dirty="0" err="1"/>
              <a:t>some</a:t>
            </a:r>
            <a:r>
              <a:rPr lang="de-AT" sz="1800" b="1" i="1" dirty="0"/>
              <a:t> </a:t>
            </a:r>
            <a:r>
              <a:rPr lang="de-AT" sz="1800" b="1" i="1" dirty="0" err="1"/>
              <a:t>peers</a:t>
            </a:r>
            <a:r>
              <a:rPr lang="de-AT" sz="1800" b="1" i="1" dirty="0"/>
              <a:t> </a:t>
            </a:r>
            <a:r>
              <a:rPr lang="de-AT" sz="1800" b="1" i="1" dirty="0" err="1"/>
              <a:t>surrounding</a:t>
            </a:r>
            <a:r>
              <a:rPr lang="de-AT" sz="1800" b="1" i="1" dirty="0"/>
              <a:t> </a:t>
            </a:r>
            <a:r>
              <a:rPr lang="de-AT" sz="1800" b="1" i="1" dirty="0" err="1"/>
              <a:t>you</a:t>
            </a:r>
            <a:r>
              <a:rPr lang="de-AT" sz="1800" b="1" i="1" dirty="0"/>
              <a:t> </a:t>
            </a:r>
            <a:r>
              <a:rPr lang="de-AT" sz="1800" b="1" i="1" dirty="0" err="1"/>
              <a:t>your</a:t>
            </a:r>
            <a:r>
              <a:rPr lang="de-AT" sz="1800" b="1" i="1" dirty="0"/>
              <a:t> </a:t>
            </a:r>
            <a:r>
              <a:rPr lang="de-AT" sz="1800" b="1" i="1" dirty="0" err="1"/>
              <a:t>conclusions</a:t>
            </a:r>
            <a:r>
              <a:rPr lang="de-AT" sz="1800" b="1" i="1" dirty="0"/>
              <a:t> </a:t>
            </a:r>
            <a:r>
              <a:rPr lang="de-AT" sz="1800" b="1" i="1" dirty="0" err="1"/>
              <a:t>from</a:t>
            </a:r>
            <a:r>
              <a:rPr lang="de-AT" sz="1800" b="1" i="1" dirty="0"/>
              <a:t> </a:t>
            </a:r>
            <a:r>
              <a:rPr lang="de-AT" sz="1800" b="1" i="1" dirty="0" err="1"/>
              <a:t>the</a:t>
            </a:r>
            <a:r>
              <a:rPr lang="de-AT" sz="1800" b="1" i="1" dirty="0"/>
              <a:t> Professional Life Cycle </a:t>
            </a:r>
            <a:r>
              <a:rPr lang="de-AT" sz="1800" b="1" i="1" dirty="0" err="1"/>
              <a:t>for</a:t>
            </a:r>
            <a:r>
              <a:rPr lang="de-AT" sz="1800" b="1" i="1" dirty="0"/>
              <a:t> relevant </a:t>
            </a:r>
            <a:r>
              <a:rPr lang="de-AT" sz="1800" b="1" i="1" dirty="0" err="1"/>
              <a:t>measures</a:t>
            </a:r>
            <a:r>
              <a:rPr lang="de-AT" sz="1800" b="1" i="1" dirty="0"/>
              <a:t> </a:t>
            </a:r>
            <a:r>
              <a:rPr lang="de-AT" sz="1800" b="1" i="1" dirty="0" err="1"/>
              <a:t>of</a:t>
            </a:r>
            <a:r>
              <a:rPr lang="de-AT" sz="1800" b="1" i="1" dirty="0"/>
              <a:t> Human </a:t>
            </a:r>
            <a:r>
              <a:rPr lang="de-AT" sz="1800" b="1" i="1" dirty="0" err="1"/>
              <a:t>Resource</a:t>
            </a:r>
            <a:r>
              <a:rPr lang="de-AT" sz="1800" b="1" i="1" dirty="0"/>
              <a:t> </a:t>
            </a:r>
            <a:r>
              <a:rPr lang="de-AT" sz="1800" b="1" i="1" dirty="0" err="1"/>
              <a:t>development</a:t>
            </a:r>
            <a:r>
              <a:rPr lang="de-AT" sz="1800" b="1" i="1" dirty="0"/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FFFBA6-D984-45A9-822A-72C6EF50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6959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282B7-7828-42B4-8D9A-20A6769E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10" y="2288358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/>
              <a:t>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summay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DC037-F5A8-4B2D-8BAC-F6F92A84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10" y="3063186"/>
            <a:ext cx="10512425" cy="235687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The </a:t>
            </a:r>
            <a:r>
              <a:rPr lang="de-AT" sz="1800" dirty="0" err="1"/>
              <a:t>concept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</a:t>
            </a:r>
            <a:r>
              <a:rPr lang="de-AT" sz="1800" dirty="0" err="1"/>
              <a:t>liable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a </a:t>
            </a:r>
            <a:r>
              <a:rPr lang="de-AT" sz="1800" dirty="0" err="1"/>
              <a:t>systemic</a:t>
            </a:r>
            <a:r>
              <a:rPr lang="de-AT" sz="1800" dirty="0"/>
              <a:t> </a:t>
            </a:r>
            <a:r>
              <a:rPr lang="de-AT" sz="1800" dirty="0" err="1"/>
              <a:t>approach</a:t>
            </a:r>
            <a:r>
              <a:rPr lang="de-AT" sz="1800" dirty="0"/>
              <a:t> </a:t>
            </a:r>
            <a:r>
              <a:rPr lang="de-AT" sz="1800" dirty="0" err="1"/>
              <a:t>with</a:t>
            </a:r>
            <a:r>
              <a:rPr lang="de-AT" sz="1800" dirty="0"/>
              <a:t> </a:t>
            </a:r>
            <a:r>
              <a:rPr lang="de-AT" sz="1800" dirty="0" err="1"/>
              <a:t>view</a:t>
            </a:r>
            <a:r>
              <a:rPr lang="de-AT" sz="1800" dirty="0"/>
              <a:t> </a:t>
            </a:r>
            <a:r>
              <a:rPr lang="de-AT" sz="1800" dirty="0" err="1"/>
              <a:t>both</a:t>
            </a:r>
            <a:r>
              <a:rPr lang="de-AT" sz="1800" dirty="0"/>
              <a:t> on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employees</a:t>
            </a:r>
            <a:r>
              <a:rPr lang="de-AT" sz="1800" dirty="0"/>
              <a:t> and on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company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 err="1"/>
              <a:t>It</a:t>
            </a:r>
            <a:r>
              <a:rPr lang="de-AT" sz="1800" dirty="0"/>
              <a:t> </a:t>
            </a:r>
            <a:r>
              <a:rPr lang="de-AT" sz="1800" dirty="0" err="1"/>
              <a:t>may</a:t>
            </a:r>
            <a:r>
              <a:rPr lang="de-AT" sz="1800" dirty="0"/>
              <a:t> </a:t>
            </a:r>
            <a:r>
              <a:rPr lang="de-AT" sz="1800" dirty="0" err="1"/>
              <a:t>put</a:t>
            </a:r>
            <a:r>
              <a:rPr lang="de-AT" sz="1800" dirty="0"/>
              <a:t> </a:t>
            </a:r>
            <a:r>
              <a:rPr lang="de-AT" sz="1800" dirty="0" err="1"/>
              <a:t>into</a:t>
            </a:r>
            <a:r>
              <a:rPr lang="de-AT" sz="1800" dirty="0"/>
              <a:t> </a:t>
            </a:r>
            <a:r>
              <a:rPr lang="de-AT" sz="1800" dirty="0" err="1"/>
              <a:t>practice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organization</a:t>
            </a:r>
            <a:r>
              <a:rPr lang="de-AT" sz="1800" dirty="0"/>
              <a:t>, </a:t>
            </a:r>
            <a:r>
              <a:rPr lang="de-AT" sz="1800" dirty="0" err="1"/>
              <a:t>including</a:t>
            </a:r>
            <a:r>
              <a:rPr lang="de-AT" sz="1800" dirty="0"/>
              <a:t> </a:t>
            </a:r>
            <a:r>
              <a:rPr lang="de-AT" sz="1800" dirty="0" err="1"/>
              <a:t>team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</a:t>
            </a:r>
            <a:r>
              <a:rPr lang="de-AT" sz="1800" dirty="0" err="1"/>
              <a:t>well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</a:t>
            </a:r>
            <a:r>
              <a:rPr lang="de-AT" sz="1800" dirty="0" err="1"/>
              <a:t>autonomous</a:t>
            </a:r>
            <a:r>
              <a:rPr lang="de-AT" sz="1800" dirty="0"/>
              <a:t> </a:t>
            </a:r>
            <a:r>
              <a:rPr lang="de-AT" sz="1800" dirty="0" err="1"/>
              <a:t>learning</a:t>
            </a:r>
            <a:r>
              <a:rPr lang="de-AT" sz="1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 err="1"/>
              <a:t>It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a </a:t>
            </a:r>
            <a:r>
              <a:rPr lang="de-AT" sz="1800" dirty="0" err="1"/>
              <a:t>worthwhile</a:t>
            </a:r>
            <a:r>
              <a:rPr lang="de-AT" sz="1800" dirty="0"/>
              <a:t> </a:t>
            </a:r>
            <a:r>
              <a:rPr lang="de-AT" sz="1800" dirty="0" err="1"/>
              <a:t>challenge</a:t>
            </a:r>
            <a:r>
              <a:rPr lang="de-AT" sz="1800" dirty="0"/>
              <a:t> </a:t>
            </a:r>
            <a:r>
              <a:rPr lang="de-AT" sz="1800" dirty="0" err="1"/>
              <a:t>merging</a:t>
            </a:r>
            <a:r>
              <a:rPr lang="de-AT" sz="1800" dirty="0"/>
              <a:t> </a:t>
            </a:r>
            <a:r>
              <a:rPr lang="de-AT" sz="1800" dirty="0" err="1"/>
              <a:t>counselling</a:t>
            </a:r>
            <a:r>
              <a:rPr lang="de-AT" sz="1800" dirty="0"/>
              <a:t> and </a:t>
            </a:r>
            <a:r>
              <a:rPr lang="de-AT" sz="1800" dirty="0" err="1"/>
              <a:t>learning</a:t>
            </a:r>
            <a:r>
              <a:rPr lang="de-AT" sz="1800" dirty="0"/>
              <a:t> </a:t>
            </a:r>
            <a:r>
              <a:rPr lang="de-AT" sz="1800" dirty="0" err="1"/>
              <a:t>opportunities</a:t>
            </a:r>
            <a:r>
              <a:rPr lang="de-AT" sz="1800" dirty="0"/>
              <a:t> </a:t>
            </a:r>
            <a:r>
              <a:rPr lang="de-AT" sz="1800" dirty="0" err="1"/>
              <a:t>accompanying</a:t>
            </a:r>
            <a:r>
              <a:rPr lang="de-AT" sz="1800" dirty="0"/>
              <a:t> </a:t>
            </a:r>
            <a:r>
              <a:rPr lang="de-AT" sz="1800" dirty="0" err="1"/>
              <a:t>employees</a:t>
            </a:r>
            <a:r>
              <a:rPr lang="de-AT" sz="1800" dirty="0"/>
              <a:t> in </a:t>
            </a:r>
            <a:r>
              <a:rPr lang="de-AT" sz="1800" dirty="0" err="1"/>
              <a:t>their</a:t>
            </a:r>
            <a:r>
              <a:rPr lang="de-AT" sz="1800" dirty="0"/>
              <a:t> </a:t>
            </a:r>
            <a:r>
              <a:rPr lang="de-AT" sz="1800" dirty="0" err="1"/>
              <a:t>career</a:t>
            </a:r>
            <a:r>
              <a:rPr lang="de-AT" sz="1800" dirty="0"/>
              <a:t> </a:t>
            </a:r>
            <a:r>
              <a:rPr lang="de-AT" sz="1800" dirty="0" err="1"/>
              <a:t>development</a:t>
            </a:r>
            <a:r>
              <a:rPr lang="de-AT" sz="1800" dirty="0"/>
              <a:t>  </a:t>
            </a:r>
            <a:r>
              <a:rPr lang="de-AT" sz="1800" dirty="0" err="1"/>
              <a:t>throughout</a:t>
            </a:r>
            <a:r>
              <a:rPr lang="de-AT" sz="1800" dirty="0"/>
              <a:t> </a:t>
            </a:r>
            <a:r>
              <a:rPr lang="de-AT" sz="1800" dirty="0" err="1"/>
              <a:t>their</a:t>
            </a:r>
            <a:r>
              <a:rPr lang="de-AT" sz="1800" dirty="0"/>
              <a:t> </a:t>
            </a:r>
            <a:r>
              <a:rPr lang="de-AT" sz="1800" dirty="0" err="1"/>
              <a:t>affiliation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a </a:t>
            </a:r>
            <a:r>
              <a:rPr lang="de-AT" sz="1800" dirty="0" err="1"/>
              <a:t>company</a:t>
            </a:r>
            <a:r>
              <a:rPr lang="de-AT" sz="18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FFA163-8EE7-43A9-9B79-8E1A8185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94470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A2F47-29C7-408F-976E-0A3AB647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Learning </a:t>
            </a:r>
            <a:r>
              <a:rPr lang="de-AT" dirty="0" err="1"/>
              <a:t>goals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session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36DBF8-C2BD-498C-9D9F-6A8EF8FD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95A04A-5668-4110-9AB9-A7FC4922F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B556BF-5C2B-4B16-B833-8E45DE4FF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/>
              <a:t>Explain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requirements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indicidualization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personnel</a:t>
            </a:r>
            <a:r>
              <a:rPr lang="de-AT" dirty="0"/>
              <a:t> </a:t>
            </a:r>
            <a:r>
              <a:rPr lang="de-AT" dirty="0" err="1"/>
              <a:t>development</a:t>
            </a:r>
            <a:r>
              <a:rPr lang="de-AT" dirty="0"/>
              <a:t> (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consequence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innovative </a:t>
            </a:r>
            <a:r>
              <a:rPr lang="de-AT" dirty="0" err="1"/>
              <a:t>concepts</a:t>
            </a:r>
            <a:r>
              <a:rPr lang="de-AT" dirty="0"/>
              <a:t> and </a:t>
            </a:r>
            <a:r>
              <a:rPr lang="de-AT" dirty="0" err="1"/>
              <a:t>developments</a:t>
            </a:r>
            <a:r>
              <a:rPr lang="de-AT" dirty="0"/>
              <a:t> in </a:t>
            </a:r>
            <a:r>
              <a:rPr lang="de-AT" dirty="0" err="1"/>
              <a:t>enterprises</a:t>
            </a:r>
            <a:r>
              <a:rPr lang="de-AT" dirty="0"/>
              <a:t>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8824F3B-B7BF-480D-8D6F-6605A2F7F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7FE9CE-ABF4-42A5-9087-003801FE4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/>
              <a:t>Describe</a:t>
            </a:r>
            <a:r>
              <a:rPr lang="de-AT" dirty="0"/>
              <a:t> relevant </a:t>
            </a:r>
            <a:r>
              <a:rPr lang="de-AT" dirty="0" err="1"/>
              <a:t>methods</a:t>
            </a:r>
            <a:r>
              <a:rPr lang="de-AT" dirty="0"/>
              <a:t> </a:t>
            </a:r>
            <a:r>
              <a:rPr lang="de-AT" dirty="0" err="1"/>
              <a:t>aiming</a:t>
            </a:r>
            <a:r>
              <a:rPr lang="de-AT" dirty="0"/>
              <a:t> at </a:t>
            </a:r>
            <a:r>
              <a:rPr lang="de-AT" dirty="0" err="1"/>
              <a:t>individualized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, </a:t>
            </a:r>
            <a:r>
              <a:rPr lang="de-AT" dirty="0" err="1"/>
              <a:t>coaching</a:t>
            </a:r>
            <a:r>
              <a:rPr lang="de-AT" dirty="0"/>
              <a:t> and </a:t>
            </a:r>
            <a:r>
              <a:rPr lang="de-AT" dirty="0" err="1"/>
              <a:t>counselling</a:t>
            </a:r>
            <a:r>
              <a:rPr lang="de-AT" dirty="0"/>
              <a:t> </a:t>
            </a:r>
            <a:r>
              <a:rPr lang="de-AT" dirty="0" err="1"/>
              <a:t>methods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63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50" y="2362200"/>
            <a:ext cx="10504487" cy="1066800"/>
          </a:xfrm>
        </p:spPr>
        <p:txBody>
          <a:bodyPr>
            <a:normAutofit/>
          </a:bodyPr>
          <a:lstStyle/>
          <a:p>
            <a:r>
              <a:rPr lang="de-AT" sz="2800" dirty="0"/>
              <a:t>Peter Senge: The </a:t>
            </a:r>
            <a:r>
              <a:rPr lang="de-AT" sz="2800" dirty="0" err="1"/>
              <a:t>fifth</a:t>
            </a:r>
            <a:r>
              <a:rPr lang="de-AT" sz="2800" dirty="0"/>
              <a:t> </a:t>
            </a:r>
            <a:r>
              <a:rPr lang="de-AT" sz="2800" dirty="0" err="1"/>
              <a:t>discipline</a:t>
            </a:r>
            <a:r>
              <a:rPr lang="de-AT" sz="2800" dirty="0"/>
              <a:t> (</a:t>
            </a:r>
            <a:r>
              <a:rPr lang="de-AT" sz="2800" dirty="0" err="1"/>
              <a:t>first</a:t>
            </a:r>
            <a:r>
              <a:rPr lang="de-AT" sz="2800" dirty="0"/>
              <a:t> </a:t>
            </a:r>
            <a:r>
              <a:rPr lang="de-AT" sz="2800" dirty="0" err="1"/>
              <a:t>pulished</a:t>
            </a:r>
            <a:r>
              <a:rPr lang="de-AT" sz="2800" dirty="0"/>
              <a:t> 1990 in New York)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05200"/>
            <a:ext cx="10512425" cy="2181726"/>
          </a:xfrm>
        </p:spPr>
        <p:txBody>
          <a:bodyPr/>
          <a:lstStyle/>
          <a:p>
            <a:r>
              <a:rPr lang="de-AT" dirty="0"/>
              <a:t>This </a:t>
            </a:r>
            <a:r>
              <a:rPr lang="de-AT" dirty="0" err="1"/>
              <a:t>book</a:t>
            </a:r>
            <a:r>
              <a:rPr lang="de-AT" dirty="0"/>
              <a:t>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dirty="0" err="1"/>
              <a:t>been</a:t>
            </a:r>
            <a:r>
              <a:rPr lang="de-AT" dirty="0"/>
              <a:t> a strong </a:t>
            </a:r>
            <a:r>
              <a:rPr lang="de-AT" dirty="0" err="1"/>
              <a:t>stimulus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rethinking</a:t>
            </a:r>
            <a:r>
              <a:rPr lang="de-AT" dirty="0"/>
              <a:t> human </a:t>
            </a:r>
            <a:r>
              <a:rPr lang="de-AT" dirty="0" err="1"/>
              <a:t>resource</a:t>
            </a:r>
            <a:r>
              <a:rPr lang="de-AT" dirty="0"/>
              <a:t> </a:t>
            </a:r>
            <a:r>
              <a:rPr lang="de-AT" dirty="0" err="1"/>
              <a:t>management</a:t>
            </a:r>
            <a:r>
              <a:rPr lang="de-AT" dirty="0"/>
              <a:t> in </a:t>
            </a:r>
            <a:r>
              <a:rPr lang="de-AT" dirty="0" err="1"/>
              <a:t>enterprises</a:t>
            </a:r>
            <a:r>
              <a:rPr lang="de-AT" dirty="0"/>
              <a:t>.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aim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development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innovative </a:t>
            </a:r>
            <a:r>
              <a:rPr lang="de-AT" dirty="0" err="1"/>
              <a:t>approaches</a:t>
            </a:r>
            <a:r>
              <a:rPr lang="de-AT" dirty="0"/>
              <a:t>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i</a:t>
            </a:r>
            <a:r>
              <a:rPr lang="de-AT" dirty="0" err="1">
                <a:solidFill>
                  <a:schemeClr val="tx1"/>
                </a:solidFill>
              </a:rPr>
              <a:t>ncrease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 err="1">
                <a:solidFill>
                  <a:srgbClr val="C00000"/>
                </a:solidFill>
              </a:rPr>
              <a:t>learning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ability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of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individuals</a:t>
            </a:r>
            <a:r>
              <a:rPr lang="de-AT" b="1" dirty="0">
                <a:solidFill>
                  <a:srgbClr val="C00000"/>
                </a:solidFill>
              </a:rPr>
              <a:t>, </a:t>
            </a:r>
            <a:r>
              <a:rPr lang="de-AT" b="1" dirty="0" err="1">
                <a:solidFill>
                  <a:srgbClr val="C00000"/>
                </a:solidFill>
              </a:rPr>
              <a:t>teams</a:t>
            </a:r>
            <a:r>
              <a:rPr lang="de-AT" b="1" dirty="0">
                <a:solidFill>
                  <a:srgbClr val="C00000"/>
                </a:solidFill>
              </a:rPr>
              <a:t> and </a:t>
            </a:r>
            <a:r>
              <a:rPr lang="de-AT" b="1" dirty="0" err="1">
                <a:solidFill>
                  <a:srgbClr val="C00000"/>
                </a:solidFill>
              </a:rPr>
              <a:t>organizations</a:t>
            </a:r>
            <a:r>
              <a:rPr lang="de-AT" dirty="0"/>
              <a:t>, </a:t>
            </a:r>
            <a:r>
              <a:rPr lang="de-AT" dirty="0" err="1"/>
              <a:t>thus</a:t>
            </a:r>
            <a:r>
              <a:rPr lang="de-AT" dirty="0"/>
              <a:t> </a:t>
            </a:r>
            <a:r>
              <a:rPr lang="de-AT" dirty="0" err="1"/>
              <a:t>handling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complexity</a:t>
            </a:r>
            <a:r>
              <a:rPr lang="de-AT" dirty="0"/>
              <a:t> and </a:t>
            </a:r>
            <a:r>
              <a:rPr lang="de-AT" dirty="0" err="1"/>
              <a:t>dynamic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organization‘s</a:t>
            </a:r>
            <a:r>
              <a:rPr lang="de-AT" dirty="0"/>
              <a:t> </a:t>
            </a:r>
            <a:r>
              <a:rPr lang="de-AT" dirty="0" err="1"/>
              <a:t>environment</a:t>
            </a:r>
            <a:r>
              <a:rPr lang="de-AT" dirty="0"/>
              <a:t>.</a:t>
            </a:r>
          </a:p>
          <a:p>
            <a:endParaRPr lang="de-AT" dirty="0"/>
          </a:p>
          <a:p>
            <a:r>
              <a:rPr lang="de-AT" dirty="0"/>
              <a:t>Senge </a:t>
            </a:r>
            <a:r>
              <a:rPr lang="de-AT" dirty="0" err="1"/>
              <a:t>develops</a:t>
            </a:r>
            <a:r>
              <a:rPr lang="de-AT" dirty="0"/>
              <a:t> a </a:t>
            </a:r>
            <a:r>
              <a:rPr lang="de-AT" b="1" dirty="0" err="1">
                <a:solidFill>
                  <a:srgbClr val="C00000"/>
                </a:solidFill>
              </a:rPr>
              <a:t>systemic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approach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corporate</a:t>
            </a:r>
            <a:r>
              <a:rPr lang="de-AT" dirty="0"/>
              <a:t> </a:t>
            </a:r>
            <a:r>
              <a:rPr lang="de-AT" dirty="0" err="1"/>
              <a:t>management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12536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50" y="2362200"/>
            <a:ext cx="10504487" cy="1066800"/>
          </a:xfrm>
        </p:spPr>
        <p:txBody>
          <a:bodyPr>
            <a:normAutofit/>
          </a:bodyPr>
          <a:lstStyle/>
          <a:p>
            <a:r>
              <a:rPr lang="de-AT" sz="2800" dirty="0"/>
              <a:t>Peter Senge </a:t>
            </a:r>
            <a:r>
              <a:rPr lang="de-AT" sz="2800" dirty="0" err="1"/>
              <a:t>divides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whole</a:t>
            </a:r>
            <a:r>
              <a:rPr lang="de-AT" sz="2800" dirty="0"/>
              <a:t> </a:t>
            </a:r>
            <a:r>
              <a:rPr lang="de-AT" sz="2800" dirty="0" err="1"/>
              <a:t>management</a:t>
            </a:r>
            <a:r>
              <a:rPr lang="de-AT" sz="2800" dirty="0"/>
              <a:t> </a:t>
            </a:r>
            <a:r>
              <a:rPr lang="de-AT" sz="2800" dirty="0" err="1"/>
              <a:t>task</a:t>
            </a:r>
            <a:r>
              <a:rPr lang="de-AT" sz="2800" dirty="0"/>
              <a:t> </a:t>
            </a:r>
            <a:r>
              <a:rPr lang="de-AT" sz="2800" dirty="0" err="1"/>
              <a:t>into</a:t>
            </a:r>
            <a:r>
              <a:rPr lang="de-AT" sz="2800" dirty="0"/>
              <a:t> </a:t>
            </a:r>
            <a:r>
              <a:rPr lang="de-AT" sz="2800" dirty="0" err="1"/>
              <a:t>five</a:t>
            </a:r>
            <a:r>
              <a:rPr lang="de-AT" sz="2800" dirty="0"/>
              <a:t> </a:t>
            </a:r>
            <a:r>
              <a:rPr lang="de-AT" sz="2800" dirty="0" err="1"/>
              <a:t>disciplines</a:t>
            </a:r>
            <a:endParaRPr lang="de-AT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05200"/>
            <a:ext cx="10512425" cy="2181726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9B7A82-99FA-452C-B7CA-A4026EF2C4DE}"/>
              </a:ext>
            </a:extLst>
          </p:cNvPr>
          <p:cNvSpPr/>
          <p:nvPr/>
        </p:nvSpPr>
        <p:spPr>
          <a:xfrm>
            <a:off x="805718" y="3439300"/>
            <a:ext cx="10436350" cy="24489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Systems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03779C-9031-4F34-85FB-0334D09CB2E1}"/>
              </a:ext>
            </a:extLst>
          </p:cNvPr>
          <p:cNvSpPr txBox="1"/>
          <p:nvPr/>
        </p:nvSpPr>
        <p:spPr>
          <a:xfrm>
            <a:off x="3785937" y="3578666"/>
            <a:ext cx="480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Sytems</a:t>
            </a:r>
            <a:r>
              <a:rPr lang="de-AT" dirty="0"/>
              <a:t> </a:t>
            </a:r>
            <a:r>
              <a:rPr lang="de-AT" dirty="0" err="1"/>
              <a:t>Thinking</a:t>
            </a:r>
            <a:r>
              <a:rPr lang="de-AT" dirty="0"/>
              <a:t> (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overarching</a:t>
            </a:r>
            <a:r>
              <a:rPr lang="de-AT" dirty="0"/>
              <a:t> </a:t>
            </a:r>
            <a:r>
              <a:rPr lang="de-AT" dirty="0" err="1"/>
              <a:t>discipline</a:t>
            </a:r>
            <a:r>
              <a:rPr lang="de-AT" dirty="0"/>
              <a:t>)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B5FE0C9-8961-48A7-8DEA-58D9FF93793A}"/>
              </a:ext>
            </a:extLst>
          </p:cNvPr>
          <p:cNvSpPr/>
          <p:nvPr/>
        </p:nvSpPr>
        <p:spPr>
          <a:xfrm>
            <a:off x="3465094" y="4026933"/>
            <a:ext cx="2125580" cy="697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Personal Mastery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94C63D1-BF7C-4E57-A068-EB6FED276E0E}"/>
              </a:ext>
            </a:extLst>
          </p:cNvPr>
          <p:cNvSpPr/>
          <p:nvPr/>
        </p:nvSpPr>
        <p:spPr>
          <a:xfrm>
            <a:off x="6352674" y="4026932"/>
            <a:ext cx="2037347" cy="6974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Mental Models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EE82774-2698-461C-991B-E031B6610DBB}"/>
              </a:ext>
            </a:extLst>
          </p:cNvPr>
          <p:cNvSpPr/>
          <p:nvPr/>
        </p:nvSpPr>
        <p:spPr>
          <a:xfrm>
            <a:off x="3465094" y="4823388"/>
            <a:ext cx="2125579" cy="6974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Vision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8F8AA5C-0F7E-42F1-A3DD-076C671F66DE}"/>
              </a:ext>
            </a:extLst>
          </p:cNvPr>
          <p:cNvSpPr/>
          <p:nvPr/>
        </p:nvSpPr>
        <p:spPr>
          <a:xfrm>
            <a:off x="6352674" y="4806982"/>
            <a:ext cx="2037347" cy="71387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dirty="0">
                <a:solidFill>
                  <a:schemeClr val="tx1"/>
                </a:solidFill>
              </a:rPr>
              <a:t>Team Learning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algn="ctr"/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3FCB30-A1F2-4CE3-ADE9-E13560377652}"/>
              </a:ext>
            </a:extLst>
          </p:cNvPr>
          <p:cNvSpPr txBox="1"/>
          <p:nvPr/>
        </p:nvSpPr>
        <p:spPr>
          <a:xfrm>
            <a:off x="4923826" y="5531156"/>
            <a:ext cx="202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4 Core </a:t>
            </a:r>
            <a:r>
              <a:rPr lang="de-AT" dirty="0" err="1"/>
              <a:t>Disciplines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68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Systems </a:t>
            </a:r>
            <a:r>
              <a:rPr lang="de-AT" dirty="0" err="1"/>
              <a:t>Thinking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de-AT" i="1" dirty="0"/>
              <a:t>As </a:t>
            </a:r>
            <a:r>
              <a:rPr lang="de-AT" i="1" dirty="0" err="1"/>
              <a:t>the</a:t>
            </a:r>
            <a:r>
              <a:rPr lang="de-AT" i="1" dirty="0"/>
              <a:t> </a:t>
            </a:r>
            <a:r>
              <a:rPr lang="de-AT" i="1" dirty="0" err="1"/>
              <a:t>world</a:t>
            </a:r>
            <a:r>
              <a:rPr lang="de-AT" i="1" dirty="0"/>
              <a:t> </a:t>
            </a:r>
            <a:r>
              <a:rPr lang="de-AT" i="1" dirty="0" err="1"/>
              <a:t>becomes</a:t>
            </a:r>
            <a:r>
              <a:rPr lang="de-AT" i="1" dirty="0"/>
              <a:t> </a:t>
            </a:r>
            <a:r>
              <a:rPr lang="de-AT" i="1" dirty="0" err="1"/>
              <a:t>more</a:t>
            </a:r>
            <a:r>
              <a:rPr lang="de-AT" i="1" dirty="0"/>
              <a:t> and </a:t>
            </a:r>
            <a:r>
              <a:rPr lang="de-AT" i="1" dirty="0" err="1"/>
              <a:t>more</a:t>
            </a:r>
            <a:r>
              <a:rPr lang="de-AT" i="1" dirty="0"/>
              <a:t> </a:t>
            </a:r>
            <a:r>
              <a:rPr lang="de-AT" i="1" dirty="0" err="1"/>
              <a:t>interconnected</a:t>
            </a:r>
            <a:r>
              <a:rPr lang="de-AT" i="1" dirty="0"/>
              <a:t> and </a:t>
            </a:r>
            <a:r>
              <a:rPr lang="de-AT" i="1" dirty="0" err="1"/>
              <a:t>business</a:t>
            </a:r>
            <a:r>
              <a:rPr lang="de-AT" i="1" dirty="0"/>
              <a:t> </a:t>
            </a:r>
            <a:r>
              <a:rPr lang="de-AT" i="1" dirty="0" err="1"/>
              <a:t>becomes</a:t>
            </a:r>
            <a:r>
              <a:rPr lang="de-AT" i="1" dirty="0"/>
              <a:t> </a:t>
            </a:r>
            <a:r>
              <a:rPr lang="de-AT" i="1" dirty="0" err="1"/>
              <a:t>more</a:t>
            </a:r>
            <a:r>
              <a:rPr lang="de-AT" i="1" dirty="0"/>
              <a:t> and </a:t>
            </a:r>
            <a:r>
              <a:rPr lang="de-AT" i="1" dirty="0" err="1"/>
              <a:t>more</a:t>
            </a:r>
            <a:r>
              <a:rPr lang="de-AT" i="1" dirty="0"/>
              <a:t> </a:t>
            </a:r>
            <a:r>
              <a:rPr lang="de-AT" i="1" dirty="0" err="1"/>
              <a:t>complex</a:t>
            </a:r>
            <a:r>
              <a:rPr lang="de-AT" i="1" dirty="0"/>
              <a:t> and </a:t>
            </a:r>
            <a:r>
              <a:rPr lang="de-AT" i="1" dirty="0" err="1"/>
              <a:t>dynamic</a:t>
            </a:r>
            <a:r>
              <a:rPr lang="de-AT" i="1" dirty="0"/>
              <a:t>, </a:t>
            </a:r>
            <a:r>
              <a:rPr lang="de-AT" i="1" dirty="0" err="1"/>
              <a:t>work</a:t>
            </a:r>
            <a:r>
              <a:rPr lang="de-AT" i="1" dirty="0"/>
              <a:t> </a:t>
            </a:r>
            <a:r>
              <a:rPr lang="de-AT" i="1" dirty="0" err="1"/>
              <a:t>must</a:t>
            </a:r>
            <a:r>
              <a:rPr lang="de-AT" i="1" dirty="0"/>
              <a:t> </a:t>
            </a:r>
            <a:r>
              <a:rPr lang="de-AT" i="1" dirty="0" err="1"/>
              <a:t>become</a:t>
            </a:r>
            <a:r>
              <a:rPr lang="de-AT" i="1" dirty="0"/>
              <a:t> </a:t>
            </a:r>
            <a:r>
              <a:rPr lang="de-AT" i="1" dirty="0" err="1"/>
              <a:t>more</a:t>
            </a:r>
            <a:r>
              <a:rPr lang="de-AT" i="1" dirty="0"/>
              <a:t> „</a:t>
            </a:r>
            <a:r>
              <a:rPr lang="de-AT" i="1" dirty="0" err="1"/>
              <a:t>learningful</a:t>
            </a:r>
            <a:r>
              <a:rPr lang="de-AT" i="1" dirty="0"/>
              <a:t>“.</a:t>
            </a:r>
          </a:p>
          <a:p>
            <a:pPr>
              <a:lnSpc>
                <a:spcPct val="160000"/>
              </a:lnSpc>
            </a:pPr>
            <a:endParaRPr lang="de-AT" i="1" dirty="0"/>
          </a:p>
          <a:p>
            <a:pPr>
              <a:lnSpc>
                <a:spcPct val="160000"/>
              </a:lnSpc>
            </a:pPr>
            <a:r>
              <a:rPr lang="de-AT" dirty="0"/>
              <a:t>Senge </a:t>
            </a:r>
            <a:r>
              <a:rPr lang="de-AT" dirty="0" err="1"/>
              <a:t>develops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vision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collective</a:t>
            </a:r>
            <a:r>
              <a:rPr lang="de-AT" dirty="0"/>
              <a:t> </a:t>
            </a:r>
            <a:r>
              <a:rPr lang="de-AT" dirty="0" err="1"/>
              <a:t>aspiration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set</a:t>
            </a:r>
            <a:r>
              <a:rPr lang="de-AT" dirty="0"/>
              <a:t> </a:t>
            </a:r>
            <a:r>
              <a:rPr lang="de-AT" dirty="0" err="1"/>
              <a:t>free</a:t>
            </a:r>
            <a:r>
              <a:rPr lang="de-AT" dirty="0"/>
              <a:t> </a:t>
            </a:r>
            <a:r>
              <a:rPr lang="de-AT" dirty="0" err="1"/>
              <a:t>where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continuously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371529-FC7B-4EB1-896C-340C8273EB23}"/>
              </a:ext>
            </a:extLst>
          </p:cNvPr>
          <p:cNvSpPr/>
          <p:nvPr/>
        </p:nvSpPr>
        <p:spPr>
          <a:xfrm>
            <a:off x="6585284" y="2430379"/>
            <a:ext cx="4227095" cy="2133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Systems </a:t>
            </a:r>
            <a:r>
              <a:rPr lang="de-AT" dirty="0" err="1">
                <a:solidFill>
                  <a:schemeClr val="tx1"/>
                </a:solidFill>
              </a:rPr>
              <a:t>Thinking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overarching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disciplinre</a:t>
            </a:r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starts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argumentation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this</a:t>
            </a:r>
            <a:r>
              <a:rPr lang="de-AT" dirty="0">
                <a:solidFill>
                  <a:schemeClr val="tx1"/>
                </a:solidFill>
              </a:rPr>
              <a:t> 5th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0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Personal Mastery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AT" i="1" dirty="0" err="1"/>
              <a:t>Organizations</a:t>
            </a:r>
            <a:r>
              <a:rPr lang="de-AT" i="1" dirty="0"/>
              <a:t> </a:t>
            </a:r>
            <a:r>
              <a:rPr lang="de-AT" i="1" dirty="0" err="1"/>
              <a:t>learn</a:t>
            </a:r>
            <a:r>
              <a:rPr lang="de-AT" i="1" dirty="0"/>
              <a:t> </a:t>
            </a:r>
            <a:r>
              <a:rPr lang="de-AT" i="1" dirty="0" err="1"/>
              <a:t>only</a:t>
            </a:r>
            <a:r>
              <a:rPr lang="de-AT" i="1" dirty="0"/>
              <a:t> </a:t>
            </a:r>
            <a:r>
              <a:rPr lang="de-AT" i="1" dirty="0" err="1"/>
              <a:t>through</a:t>
            </a:r>
            <a:r>
              <a:rPr lang="de-AT" i="1" dirty="0"/>
              <a:t> </a:t>
            </a:r>
            <a:r>
              <a:rPr lang="de-AT" i="1" dirty="0" err="1"/>
              <a:t>individuals</a:t>
            </a:r>
            <a:r>
              <a:rPr lang="de-AT" i="1" dirty="0"/>
              <a:t> </a:t>
            </a:r>
            <a:r>
              <a:rPr lang="de-AT" i="1" dirty="0" err="1"/>
              <a:t>who</a:t>
            </a:r>
            <a:r>
              <a:rPr lang="de-AT" i="1" dirty="0"/>
              <a:t> </a:t>
            </a:r>
            <a:r>
              <a:rPr lang="de-AT" i="1" dirty="0" err="1"/>
              <a:t>learn</a:t>
            </a:r>
            <a:r>
              <a:rPr lang="de-AT" i="1" dirty="0"/>
              <a:t>.</a:t>
            </a:r>
          </a:p>
          <a:p>
            <a:pPr>
              <a:lnSpc>
                <a:spcPct val="150000"/>
              </a:lnSpc>
            </a:pPr>
            <a:endParaRPr lang="de-AT" i="1" dirty="0"/>
          </a:p>
          <a:p>
            <a:pPr>
              <a:lnSpc>
                <a:spcPct val="150000"/>
              </a:lnSpc>
            </a:pPr>
            <a:r>
              <a:rPr lang="de-AT" dirty="0"/>
              <a:t>Senge </a:t>
            </a:r>
            <a:r>
              <a:rPr lang="de-AT" dirty="0" err="1"/>
              <a:t>complements</a:t>
            </a:r>
            <a:r>
              <a:rPr lang="de-AT" dirty="0"/>
              <a:t>, </a:t>
            </a:r>
            <a:r>
              <a:rPr lang="de-AT" dirty="0" err="1"/>
              <a:t>that</a:t>
            </a:r>
            <a:r>
              <a:rPr lang="de-AT" dirty="0"/>
              <a:t> individual </a:t>
            </a:r>
            <a:r>
              <a:rPr lang="de-AT" dirty="0" err="1"/>
              <a:t>learning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not </a:t>
            </a:r>
            <a:r>
              <a:rPr lang="de-AT" dirty="0" err="1"/>
              <a:t>guarantee</a:t>
            </a:r>
            <a:r>
              <a:rPr lang="de-AT" dirty="0"/>
              <a:t> organizational </a:t>
            </a:r>
            <a:r>
              <a:rPr lang="de-AT" dirty="0" err="1"/>
              <a:t>learning</a:t>
            </a:r>
            <a:r>
              <a:rPr lang="de-AT" dirty="0"/>
              <a:t>.</a:t>
            </a:r>
          </a:p>
          <a:p>
            <a:pPr>
              <a:lnSpc>
                <a:spcPct val="150000"/>
              </a:lnSpc>
            </a:pPr>
            <a:r>
              <a:rPr lang="de-AT" i="1" dirty="0"/>
              <a:t>But </a:t>
            </a:r>
            <a:r>
              <a:rPr lang="de-AT" i="1" dirty="0" err="1"/>
              <a:t>without</a:t>
            </a:r>
            <a:r>
              <a:rPr lang="de-AT" i="1" dirty="0"/>
              <a:t> </a:t>
            </a:r>
            <a:r>
              <a:rPr lang="de-AT" i="1" dirty="0" err="1"/>
              <a:t>no</a:t>
            </a:r>
            <a:r>
              <a:rPr lang="de-AT" i="1" dirty="0"/>
              <a:t> organizational </a:t>
            </a:r>
            <a:r>
              <a:rPr lang="de-AT" i="1" dirty="0" err="1"/>
              <a:t>learning</a:t>
            </a:r>
            <a:r>
              <a:rPr lang="de-AT" i="1" dirty="0"/>
              <a:t> </a:t>
            </a:r>
            <a:r>
              <a:rPr lang="de-AT" i="1" dirty="0" err="1"/>
              <a:t>occurs</a:t>
            </a:r>
            <a:r>
              <a:rPr lang="de-AT" i="1" dirty="0"/>
              <a:t>.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Personal </a:t>
            </a:r>
            <a:r>
              <a:rPr lang="de-AT" dirty="0" err="1">
                <a:solidFill>
                  <a:schemeClr val="tx1"/>
                </a:solidFill>
              </a:rPr>
              <a:t>mastery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first</a:t>
            </a:r>
            <a:r>
              <a:rPr lang="de-AT" dirty="0">
                <a:solidFill>
                  <a:schemeClr val="tx1"/>
                </a:solidFill>
              </a:rPr>
              <a:t> Core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Mental Models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de-AT" i="1" dirty="0" err="1"/>
              <a:t>One</a:t>
            </a:r>
            <a:r>
              <a:rPr lang="de-AT" i="1" dirty="0"/>
              <a:t> </a:t>
            </a:r>
            <a:r>
              <a:rPr lang="de-AT" i="1" dirty="0" err="1"/>
              <a:t>thing</a:t>
            </a:r>
            <a:r>
              <a:rPr lang="de-AT" i="1" dirty="0"/>
              <a:t> all </a:t>
            </a:r>
            <a:r>
              <a:rPr lang="de-AT" i="1" dirty="0" err="1"/>
              <a:t>managers</a:t>
            </a:r>
            <a:r>
              <a:rPr lang="de-AT" i="1" dirty="0"/>
              <a:t> </a:t>
            </a:r>
            <a:r>
              <a:rPr lang="de-AT" i="1" dirty="0" err="1"/>
              <a:t>know</a:t>
            </a:r>
            <a:r>
              <a:rPr lang="de-AT" i="1" dirty="0"/>
              <a:t> </a:t>
            </a:r>
            <a:r>
              <a:rPr lang="de-AT" i="1" dirty="0" err="1"/>
              <a:t>is</a:t>
            </a:r>
            <a:r>
              <a:rPr lang="de-AT" i="1" dirty="0"/>
              <a:t> </a:t>
            </a:r>
            <a:r>
              <a:rPr lang="de-AT" i="1" dirty="0" err="1"/>
              <a:t>that</a:t>
            </a:r>
            <a:r>
              <a:rPr lang="de-AT" i="1" dirty="0"/>
              <a:t> </a:t>
            </a:r>
            <a:r>
              <a:rPr lang="de-AT" i="1" dirty="0" err="1"/>
              <a:t>many</a:t>
            </a:r>
            <a:r>
              <a:rPr lang="de-AT" i="1" dirty="0"/>
              <a:t>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the</a:t>
            </a:r>
            <a:r>
              <a:rPr lang="de-AT" i="1" dirty="0"/>
              <a:t> </a:t>
            </a:r>
            <a:r>
              <a:rPr lang="de-AT" i="1" dirty="0" err="1"/>
              <a:t>best</a:t>
            </a:r>
            <a:r>
              <a:rPr lang="de-AT" i="1" dirty="0"/>
              <a:t> </a:t>
            </a:r>
            <a:r>
              <a:rPr lang="de-AT" i="1" dirty="0" err="1"/>
              <a:t>ideas</a:t>
            </a:r>
            <a:r>
              <a:rPr lang="de-AT" i="1" dirty="0"/>
              <a:t> </a:t>
            </a:r>
            <a:r>
              <a:rPr lang="de-AT" i="1" dirty="0" err="1"/>
              <a:t>never</a:t>
            </a:r>
            <a:r>
              <a:rPr lang="de-AT" i="1" dirty="0"/>
              <a:t> </a:t>
            </a:r>
            <a:r>
              <a:rPr lang="de-AT" i="1" dirty="0" err="1"/>
              <a:t>get</a:t>
            </a:r>
            <a:r>
              <a:rPr lang="de-AT" i="1" dirty="0"/>
              <a:t> </a:t>
            </a:r>
            <a:r>
              <a:rPr lang="de-AT" i="1" dirty="0" err="1"/>
              <a:t>put</a:t>
            </a:r>
            <a:r>
              <a:rPr lang="de-AT" i="1" dirty="0"/>
              <a:t> </a:t>
            </a:r>
            <a:r>
              <a:rPr lang="de-AT" i="1" dirty="0" err="1"/>
              <a:t>into</a:t>
            </a:r>
            <a:r>
              <a:rPr lang="de-AT" i="1" dirty="0"/>
              <a:t> </a:t>
            </a:r>
            <a:r>
              <a:rPr lang="de-AT" i="1" dirty="0" err="1"/>
              <a:t>practice</a:t>
            </a:r>
            <a:r>
              <a:rPr lang="de-AT" i="1" dirty="0"/>
              <a:t>. Brilliant </a:t>
            </a:r>
            <a:r>
              <a:rPr lang="de-AT" i="1" dirty="0" err="1"/>
              <a:t>strategies</a:t>
            </a:r>
            <a:r>
              <a:rPr lang="de-AT" i="1" dirty="0"/>
              <a:t> fail </a:t>
            </a:r>
            <a:r>
              <a:rPr lang="de-AT" i="1" dirty="0" err="1"/>
              <a:t>to</a:t>
            </a:r>
            <a:r>
              <a:rPr lang="de-AT" i="1" dirty="0"/>
              <a:t> </a:t>
            </a:r>
            <a:r>
              <a:rPr lang="de-AT" i="1" dirty="0" err="1"/>
              <a:t>get</a:t>
            </a:r>
            <a:r>
              <a:rPr lang="de-AT" i="1" dirty="0"/>
              <a:t> </a:t>
            </a:r>
            <a:r>
              <a:rPr lang="de-AT" i="1" dirty="0" err="1"/>
              <a:t>translated</a:t>
            </a:r>
            <a:r>
              <a:rPr lang="de-AT" i="1" dirty="0"/>
              <a:t> </a:t>
            </a:r>
            <a:r>
              <a:rPr lang="de-AT" i="1" dirty="0" err="1"/>
              <a:t>into</a:t>
            </a:r>
            <a:r>
              <a:rPr lang="de-AT" i="1" dirty="0"/>
              <a:t> </a:t>
            </a:r>
            <a:r>
              <a:rPr lang="de-AT" i="1" dirty="0" err="1"/>
              <a:t>action</a:t>
            </a:r>
            <a:r>
              <a:rPr lang="de-AT" i="1" dirty="0"/>
              <a:t>.</a:t>
            </a:r>
          </a:p>
          <a:p>
            <a:pPr>
              <a:lnSpc>
                <a:spcPct val="160000"/>
              </a:lnSpc>
            </a:pPr>
            <a:endParaRPr lang="de-AT" i="1" dirty="0"/>
          </a:p>
          <a:p>
            <a:pPr>
              <a:lnSpc>
                <a:spcPct val="160000"/>
              </a:lnSpc>
            </a:pPr>
            <a:r>
              <a:rPr lang="de-AT" dirty="0"/>
              <a:t>This </a:t>
            </a:r>
            <a:r>
              <a:rPr lang="de-AT" dirty="0" err="1"/>
              <a:t>is</a:t>
            </a:r>
            <a:r>
              <a:rPr lang="de-AT" dirty="0"/>
              <a:t> due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assumptions</a:t>
            </a:r>
            <a:r>
              <a:rPr lang="de-AT" dirty="0"/>
              <a:t>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based</a:t>
            </a:r>
            <a:r>
              <a:rPr lang="de-AT" dirty="0"/>
              <a:t> on </a:t>
            </a:r>
            <a:r>
              <a:rPr lang="de-AT" dirty="0" err="1"/>
              <a:t>prejudices</a:t>
            </a:r>
            <a:r>
              <a:rPr lang="de-AT" dirty="0"/>
              <a:t> and negative </a:t>
            </a:r>
            <a:r>
              <a:rPr lang="de-AT" dirty="0" err="1"/>
              <a:t>experience</a:t>
            </a:r>
            <a:r>
              <a:rPr lang="de-AT" dirty="0"/>
              <a:t>.</a:t>
            </a:r>
          </a:p>
          <a:p>
            <a:pPr>
              <a:lnSpc>
                <a:spcPct val="160000"/>
              </a:lnSpc>
            </a:pPr>
            <a:r>
              <a:rPr lang="de-AT" dirty="0"/>
              <a:t>Bad mental </a:t>
            </a:r>
            <a:r>
              <a:rPr lang="de-AT" dirty="0" err="1"/>
              <a:t>models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„</a:t>
            </a:r>
            <a:r>
              <a:rPr lang="de-AT" dirty="0" err="1"/>
              <a:t>unlearned</a:t>
            </a:r>
            <a:r>
              <a:rPr lang="de-AT" dirty="0"/>
              <a:t>“.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Mental Models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second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Mental </a:t>
            </a:r>
            <a:r>
              <a:rPr lang="de-AT" dirty="0" err="1">
                <a:solidFill>
                  <a:schemeClr val="tx1"/>
                </a:solidFill>
              </a:rPr>
              <a:t>models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hinder</a:t>
            </a:r>
            <a:r>
              <a:rPr lang="de-AT" dirty="0">
                <a:solidFill>
                  <a:schemeClr val="tx1"/>
                </a:solidFill>
              </a:rPr>
              <a:t> innovative </a:t>
            </a:r>
            <a:r>
              <a:rPr lang="de-AT" dirty="0" err="1">
                <a:solidFill>
                  <a:schemeClr val="tx1"/>
                </a:solidFill>
              </a:rPr>
              <a:t>solutions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49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Shared</a:t>
            </a:r>
            <a:r>
              <a:rPr lang="de-AT" dirty="0"/>
              <a:t> Vision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AT" i="1" dirty="0" err="1"/>
              <a:t>Few</a:t>
            </a:r>
            <a:r>
              <a:rPr lang="de-AT" i="1" dirty="0"/>
              <a:t> </a:t>
            </a:r>
            <a:r>
              <a:rPr lang="de-AT" i="1" dirty="0" err="1"/>
              <a:t>as</a:t>
            </a:r>
            <a:r>
              <a:rPr lang="de-AT" i="1" dirty="0"/>
              <a:t> </a:t>
            </a:r>
            <a:r>
              <a:rPr lang="de-AT" i="1" dirty="0" err="1"/>
              <a:t>any</a:t>
            </a:r>
            <a:r>
              <a:rPr lang="de-AT" i="1" dirty="0"/>
              <a:t> </a:t>
            </a:r>
            <a:r>
              <a:rPr lang="de-AT" i="1" dirty="0" err="1"/>
              <a:t>forces</a:t>
            </a:r>
            <a:r>
              <a:rPr lang="de-AT" i="1" dirty="0"/>
              <a:t> in human </a:t>
            </a:r>
            <a:r>
              <a:rPr lang="de-AT" i="1" dirty="0" err="1"/>
              <a:t>affairs</a:t>
            </a:r>
            <a:r>
              <a:rPr lang="de-AT" i="1" dirty="0"/>
              <a:t> </a:t>
            </a:r>
            <a:r>
              <a:rPr lang="de-AT" i="1" dirty="0" err="1"/>
              <a:t>are</a:t>
            </a:r>
            <a:r>
              <a:rPr lang="de-AT" i="1" dirty="0"/>
              <a:t> </a:t>
            </a:r>
            <a:r>
              <a:rPr lang="de-AT" i="1" dirty="0" err="1"/>
              <a:t>as</a:t>
            </a:r>
            <a:r>
              <a:rPr lang="de-AT" i="1" dirty="0"/>
              <a:t> powerful </a:t>
            </a:r>
            <a:r>
              <a:rPr lang="de-AT" i="1" dirty="0" err="1"/>
              <a:t>as</a:t>
            </a:r>
            <a:r>
              <a:rPr lang="de-AT" i="1" dirty="0"/>
              <a:t> </a:t>
            </a:r>
            <a:r>
              <a:rPr lang="de-AT" i="1" dirty="0" err="1"/>
              <a:t>shared</a:t>
            </a:r>
            <a:r>
              <a:rPr lang="de-AT" i="1" dirty="0"/>
              <a:t> </a:t>
            </a:r>
            <a:r>
              <a:rPr lang="de-AT" i="1" dirty="0" err="1"/>
              <a:t>visions</a:t>
            </a:r>
            <a:r>
              <a:rPr lang="de-AT" i="1" dirty="0"/>
              <a:t>.</a:t>
            </a:r>
          </a:p>
          <a:p>
            <a:pPr>
              <a:lnSpc>
                <a:spcPct val="150000"/>
              </a:lnSpc>
            </a:pPr>
            <a:endParaRPr lang="de-AT" i="1" dirty="0"/>
          </a:p>
          <a:p>
            <a:pPr>
              <a:lnSpc>
                <a:spcPct val="150000"/>
              </a:lnSpc>
            </a:pPr>
            <a:r>
              <a:rPr lang="de-AT" dirty="0" err="1"/>
              <a:t>Shared</a:t>
            </a:r>
            <a:r>
              <a:rPr lang="de-AT" dirty="0"/>
              <a:t> </a:t>
            </a:r>
            <a:r>
              <a:rPr lang="de-AT" dirty="0" err="1"/>
              <a:t>visions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a power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gives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and </a:t>
            </a:r>
            <a:r>
              <a:rPr lang="de-AT" dirty="0" err="1"/>
              <a:t>makes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outperforming</a:t>
            </a:r>
            <a:r>
              <a:rPr lang="de-AT" dirty="0"/>
              <a:t>.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shared</a:t>
            </a:r>
            <a:r>
              <a:rPr lang="de-AT" dirty="0"/>
              <a:t> </a:t>
            </a:r>
            <a:r>
              <a:rPr lang="de-AT" dirty="0" err="1"/>
              <a:t>visions</a:t>
            </a:r>
            <a:r>
              <a:rPr lang="de-AT" dirty="0"/>
              <a:t> </a:t>
            </a:r>
            <a:r>
              <a:rPr lang="de-AT" dirty="0" err="1"/>
              <a:t>there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 </a:t>
            </a:r>
            <a:r>
              <a:rPr lang="de-AT" dirty="0" err="1"/>
              <a:t>organizations</a:t>
            </a:r>
            <a:r>
              <a:rPr lang="de-AT" dirty="0"/>
              <a:t>.</a:t>
            </a:r>
          </a:p>
          <a:p>
            <a:r>
              <a:rPr lang="de-AT" i="1" dirty="0"/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Visions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third</a:t>
            </a:r>
            <a:r>
              <a:rPr lang="de-AT" dirty="0">
                <a:solidFill>
                  <a:schemeClr val="tx1"/>
                </a:solidFill>
              </a:rPr>
              <a:t> Core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978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529AA9CA3DCB45A16DFEF82201AD85" ma:contentTypeVersion="4" ma:contentTypeDescription="Ein neues Dokument erstellen." ma:contentTypeScope="" ma:versionID="c9f990fa3e6a169c23539c76cf572e64">
  <xsd:schema xmlns:xsd="http://www.w3.org/2001/XMLSchema" xmlns:xs="http://www.w3.org/2001/XMLSchema" xmlns:p="http://schemas.microsoft.com/office/2006/metadata/properties" xmlns:ns2="ce91692a-71f6-4995-8c76-1780da81be24" targetNamespace="http://schemas.microsoft.com/office/2006/metadata/properties" ma:root="true" ma:fieldsID="3434ed6445015526b9fff06ebc57f5d8" ns2:_="">
    <xsd:import namespace="ce91692a-71f6-4995-8c76-1780da81b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1692a-71f6-4995-8c76-1780da81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E9C96-CB4F-4417-8E6C-476527817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1692a-71f6-4995-8c76-1780da81b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A591CE-4DD3-425A-B5BE-261EAD0EBB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4A7ACF-0E5E-4125-B06A-08A44A7D345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ce91692a-71f6-4995-8c76-1780da81be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16</TotalTime>
  <Words>1656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Open Sans Extrabold</vt:lpstr>
      <vt:lpstr>Open Sans Light</vt:lpstr>
      <vt:lpstr>„Office“ tema</vt:lpstr>
      <vt:lpstr>Unit 2: Part 1 Turn to a Learning  Organization</vt:lpstr>
      <vt:lpstr>Innovative concepts influencing enterprise-based career work</vt:lpstr>
      <vt:lpstr>The Learning goals of this session</vt:lpstr>
      <vt:lpstr>Peter Senge: The fifth discipline (first pulished 1990 in New York)</vt:lpstr>
      <vt:lpstr>Peter Senge divides the whole management task into five disciplines</vt:lpstr>
      <vt:lpstr>Systems Thinking</vt:lpstr>
      <vt:lpstr>Personal Mastery</vt:lpstr>
      <vt:lpstr>Mental Models</vt:lpstr>
      <vt:lpstr>Shared Vision</vt:lpstr>
      <vt:lpstr>Team Learning</vt:lpstr>
      <vt:lpstr>Conclusions from Peter Senge‘s concept of the fifth dicipline for company-based career work</vt:lpstr>
      <vt:lpstr>A short summary of conclusions</vt:lpstr>
      <vt:lpstr>Conclusions summary - continuing</vt:lpstr>
      <vt:lpstr>Who are the players in the Learning Organization?</vt:lpstr>
      <vt:lpstr>Challenges for SMEs becomig a Learning Orgnization</vt:lpstr>
      <vt:lpstr>Multigeneration staff Generations‘ value systems</vt:lpstr>
      <vt:lpstr>The aging society makes working in multigeneration teams more likely</vt:lpstr>
      <vt:lpstr>Generations X, Y, Z</vt:lpstr>
      <vt:lpstr>Overview of the generations‘ values</vt:lpstr>
      <vt:lpstr>Conclusions from the generations‘ value systems </vt:lpstr>
      <vt:lpstr>A short summary of conclusions</vt:lpstr>
      <vt:lpstr>Profeesional Life Cycle oriented personnel development</vt:lpstr>
      <vt:lpstr>Its origin</vt:lpstr>
      <vt:lpstr>Diagram of the Professional Life Cycle</vt:lpstr>
      <vt:lpstr>Conclusions from the Professional Life Cycle </vt:lpstr>
      <vt:lpstr>A short summay of conclusions</vt:lpstr>
      <vt:lpstr>Thank you for  the Attention.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125</cp:revision>
  <cp:lastPrinted>2021-10-22T11:37:11Z</cp:lastPrinted>
  <dcterms:created xsi:type="dcterms:W3CDTF">2020-01-27T22:45:30Z</dcterms:created>
  <dcterms:modified xsi:type="dcterms:W3CDTF">2022-08-17T11:01:47Z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0x010100EF529AA9CA3DCB45A16DFEF82201AD85</vt:lpwstr>
  </property>
</Properties>
</file>