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2" r:id="rId3"/>
    <p:sldId id="293" r:id="rId4"/>
    <p:sldId id="257" r:id="rId5"/>
    <p:sldId id="259" r:id="rId6"/>
    <p:sldId id="267" r:id="rId7"/>
    <p:sldId id="291" r:id="rId8"/>
    <p:sldId id="269" r:id="rId9"/>
    <p:sldId id="271" r:id="rId10"/>
    <p:sldId id="275" r:id="rId11"/>
    <p:sldId id="276" r:id="rId12"/>
    <p:sldId id="281" r:id="rId13"/>
    <p:sldId id="284" r:id="rId14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4" autoAdjust="0"/>
  </p:normalViewPr>
  <p:slideViewPr>
    <p:cSldViewPr snapToGrid="0" showGuides="1">
      <p:cViewPr varScale="1">
        <p:scale>
          <a:sx n="101" d="100"/>
          <a:sy n="101" d="100"/>
        </p:scale>
        <p:origin x="13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06028424122014E-2"/>
          <c:y val="1.8447281094268502E-2"/>
          <c:w val="0.90586719922889425"/>
          <c:h val="0.68441673315064688"/>
        </c:manualLayout>
      </c:layout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0832"/>
        <c:axId val="446603784"/>
      </c:lineChart>
      <c:catAx>
        <c:axId val="44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6603784"/>
        <c:crosses val="autoZero"/>
        <c:auto val="1"/>
        <c:lblAlgn val="ctr"/>
        <c:lblOffset val="100"/>
        <c:noMultiLvlLbl val="0"/>
      </c:catAx>
      <c:valAx>
        <c:axId val="4466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662736"/>
        <c:axId val="566666016"/>
      </c:lineChart>
      <c:catAx>
        <c:axId val="5666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6666016"/>
        <c:crosses val="autoZero"/>
        <c:auto val="1"/>
        <c:lblAlgn val="ctr"/>
        <c:lblOffset val="100"/>
        <c:noMultiLvlLbl val="0"/>
      </c:catAx>
      <c:valAx>
        <c:axId val="5666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66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14856"/>
        <c:axId val="439919448"/>
      </c:lineChart>
      <c:catAx>
        <c:axId val="4399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9919448"/>
        <c:crosses val="autoZero"/>
        <c:auto val="1"/>
        <c:lblAlgn val="ctr"/>
        <c:lblOffset val="100"/>
        <c:noMultiLvlLbl val="0"/>
      </c:catAx>
      <c:valAx>
        <c:axId val="4399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99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540432"/>
        <c:axId val="533539448"/>
      </c:lineChart>
      <c:catAx>
        <c:axId val="5335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3539448"/>
        <c:crosses val="autoZero"/>
        <c:auto val="1"/>
        <c:lblAlgn val="ctr"/>
        <c:lblOffset val="100"/>
        <c:noMultiLvlLbl val="0"/>
      </c:catAx>
      <c:valAx>
        <c:axId val="5335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35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384816"/>
        <c:axId val="540045016"/>
      </c:barChart>
      <c:catAx>
        <c:axId val="5273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40045016"/>
        <c:crosses val="autoZero"/>
        <c:auto val="1"/>
        <c:lblAlgn val="ctr"/>
        <c:lblOffset val="100"/>
        <c:noMultiLvlLbl val="0"/>
      </c:catAx>
      <c:valAx>
        <c:axId val="54004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73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3" y="1981791"/>
            <a:ext cx="10058400" cy="1614849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Unit 2: Part 3</a:t>
            </a:r>
            <a:br>
              <a:rPr lang="en-GB" noProof="0" dirty="0"/>
            </a:br>
            <a:r>
              <a:rPr lang="en-GB" noProof="0" dirty="0"/>
              <a:t>Benefiting from Networking and Cooperation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3596640"/>
            <a:ext cx="10058400" cy="100584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rgbClr val="FFFFFF"/>
                </a:solidFill>
              </a:rPr>
              <a:t> </a:t>
            </a:r>
          </a:p>
          <a:p>
            <a:r>
              <a:rPr lang="en-GB" noProof="0" dirty="0">
                <a:solidFill>
                  <a:srgbClr val="FFFFFF"/>
                </a:solidFill>
              </a:rPr>
              <a:t>Monika </a:t>
            </a:r>
            <a:r>
              <a:rPr lang="en-GB" noProof="0" err="1">
                <a:solidFill>
                  <a:srgbClr val="FFFFFF"/>
                </a:solidFill>
              </a:rPr>
              <a:t>Petermandl</a:t>
            </a:r>
            <a:r>
              <a:rPr lang="en-GB" noProof="0">
                <a:solidFill>
                  <a:srgbClr val="FFFFFF"/>
                </a:solidFill>
              </a:rPr>
              <a:t>, Filiz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Keser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Aschenberger</a:t>
            </a:r>
            <a:r>
              <a:rPr lang="en-GB" noProof="0" dirty="0">
                <a:solidFill>
                  <a:srgbClr val="FFFFFF"/>
                </a:solidFill>
              </a:rPr>
              <a:t>, Klausjürgen Heinrich</a:t>
            </a:r>
          </a:p>
          <a:p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3" y="5717102"/>
            <a:ext cx="896520" cy="3151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32311" y="6032284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Frequency of Interaction and Cooperation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638064"/>
            <a:ext cx="6010275" cy="420432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The CGC practitioners in the sample state a higher frequency of interaction and cooperation with HRM practitioners (compared to HRM with CGC).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This may indicate that cooperation is of special importance for their work and they are cooperation-oriented.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Recommendation:</a:t>
            </a:r>
            <a:r>
              <a:rPr lang="en-GB" sz="2000" noProof="0" dirty="0"/>
              <a:t> </a:t>
            </a:r>
            <a:r>
              <a:rPr lang="en-GB" sz="2000" dirty="0"/>
              <a:t>CGC may take initiatives</a:t>
            </a:r>
            <a:endParaRPr lang="en-GB" sz="2000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92397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Rating of Benefits from Cooperation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5" y="1215987"/>
            <a:ext cx="5679205" cy="442602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It is obvious that CGC practitioners expect more benefits from the cooperation than HRM practitioners.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The HRM practitioners expect especially exchange of experience, learn about best practice examples and learning from each other.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noProof="0" dirty="0"/>
              <a:t>Recommendation: </a:t>
            </a:r>
            <a:r>
              <a:rPr lang="en-GB" sz="2000" noProof="0" dirty="0"/>
              <a:t>These facts should be considered while developing joint workshops</a:t>
            </a:r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88925"/>
            <a:ext cx="10515600" cy="781685"/>
          </a:xfrm>
        </p:spPr>
        <p:txBody>
          <a:bodyPr/>
          <a:lstStyle/>
          <a:p>
            <a:r>
              <a:rPr lang="en-GB" dirty="0"/>
              <a:t>Summary of the findings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12070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Facts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1332" y="1587360"/>
            <a:ext cx="10820398" cy="231259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As important intersections of HRM and CGC activities have been identified: integration of (new) employees, development of professional knowledge and skills, development of personal and social competences, management of change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HRM and CGC practitioners are open for cooperation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So far cooperation exists rudimentary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86" y="3951513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Recommendations</a:t>
            </a:r>
          </a:p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332" y="4469654"/>
            <a:ext cx="10188574" cy="880901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Build sustainable partnerships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 your cooperation network</a:t>
            </a:r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Thank you for your attention.</a:t>
            </a:r>
            <a:br>
              <a:rPr lang="en-GB" dirty="0"/>
            </a:br>
            <a:r>
              <a:rPr lang="en-GB" dirty="0"/>
              <a:t>We are looking forward to your discussion and to answer your questions!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0EEE0-1CFB-4631-B9A8-0033182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08000"/>
            <a:ext cx="10515600" cy="781685"/>
          </a:xfrm>
        </p:spPr>
        <p:txBody>
          <a:bodyPr>
            <a:noAutofit/>
          </a:bodyPr>
          <a:lstStyle/>
          <a:p>
            <a:r>
              <a:rPr lang="de-AT" sz="3600" dirty="0" err="1"/>
              <a:t>Overview</a:t>
            </a:r>
            <a:r>
              <a:rPr lang="de-AT" sz="3600" dirty="0"/>
              <a:t> on </a:t>
            </a:r>
            <a:r>
              <a:rPr lang="de-AT" sz="3600" dirty="0" err="1"/>
              <a:t>challenge</a:t>
            </a:r>
            <a:r>
              <a:rPr lang="de-AT" sz="3600" dirty="0"/>
              <a:t> 3:</a:t>
            </a:r>
            <a:br>
              <a:rPr lang="de-AT" sz="3600" dirty="0"/>
            </a:br>
            <a:r>
              <a:rPr lang="de-AT" sz="3600" dirty="0"/>
              <a:t>Networking and </a:t>
            </a:r>
            <a:r>
              <a:rPr lang="de-AT" sz="3600" dirty="0" err="1"/>
              <a:t>Cooperation</a:t>
            </a:r>
            <a:endParaRPr lang="de-AT" sz="3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84C88-156B-4480-822C-1B7BA134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9E87AF-CA5A-4AC2-8811-A9C91E552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28" y="1483040"/>
            <a:ext cx="10885171" cy="4277775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3600" dirty="0"/>
              <a:t>The human </a:t>
            </a:r>
            <a:r>
              <a:rPr lang="de-AT" sz="3600" dirty="0" err="1"/>
              <a:t>resource</a:t>
            </a:r>
            <a:r>
              <a:rPr lang="de-AT" sz="3600" dirty="0"/>
              <a:t> </a:t>
            </a:r>
            <a:r>
              <a:rPr lang="de-AT" sz="3600" dirty="0" err="1"/>
              <a:t>management</a:t>
            </a:r>
            <a:r>
              <a:rPr lang="de-AT" sz="3600" dirty="0"/>
              <a:t> </a:t>
            </a:r>
            <a:r>
              <a:rPr lang="de-AT" sz="3600" dirty="0" err="1"/>
              <a:t>often</a:t>
            </a:r>
            <a:r>
              <a:rPr lang="de-AT" sz="3600" dirty="0"/>
              <a:t> </a:t>
            </a:r>
            <a:r>
              <a:rPr lang="de-AT" sz="3600" dirty="0" err="1"/>
              <a:t>seeks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cooperation</a:t>
            </a:r>
            <a:r>
              <a:rPr lang="de-AT" sz="3600" dirty="0"/>
              <a:t> </a:t>
            </a:r>
            <a:r>
              <a:rPr lang="de-AT" sz="3600" dirty="0" err="1"/>
              <a:t>with</a:t>
            </a:r>
            <a:r>
              <a:rPr lang="de-AT" sz="3600" dirty="0"/>
              <a:t> external </a:t>
            </a:r>
            <a:r>
              <a:rPr lang="de-AT" sz="3600" dirty="0" err="1"/>
              <a:t>career</a:t>
            </a:r>
            <a:r>
              <a:rPr lang="de-AT" sz="3600" dirty="0"/>
              <a:t> </a:t>
            </a:r>
            <a:r>
              <a:rPr lang="de-AT" sz="3600" dirty="0" err="1"/>
              <a:t>guides</a:t>
            </a:r>
            <a:r>
              <a:rPr lang="de-AT" sz="3600" dirty="0"/>
              <a:t> and </a:t>
            </a:r>
            <a:r>
              <a:rPr lang="de-AT" sz="3600" dirty="0" err="1"/>
              <a:t>counsellors</a:t>
            </a:r>
            <a:r>
              <a:rPr lang="de-AT" sz="3600" dirty="0"/>
              <a:t> </a:t>
            </a:r>
            <a:r>
              <a:rPr lang="de-AT" sz="3600" dirty="0" err="1"/>
              <a:t>who</a:t>
            </a:r>
            <a:r>
              <a:rPr lang="de-AT" sz="3600" dirty="0"/>
              <a:t> </a:t>
            </a:r>
            <a:r>
              <a:rPr lang="de-AT" sz="3600" dirty="0" err="1"/>
              <a:t>introduce</a:t>
            </a:r>
            <a:r>
              <a:rPr lang="de-AT" sz="3600" dirty="0"/>
              <a:t> </a:t>
            </a:r>
            <a:r>
              <a:rPr lang="de-AT" sz="3600" dirty="0" err="1"/>
              <a:t>new</a:t>
            </a:r>
            <a:r>
              <a:rPr lang="de-AT" sz="3600" dirty="0"/>
              <a:t> </a:t>
            </a:r>
            <a:r>
              <a:rPr lang="de-AT" sz="3600" dirty="0" err="1"/>
              <a:t>expertise</a:t>
            </a:r>
            <a:r>
              <a:rPr lang="de-AT" sz="3600" dirty="0"/>
              <a:t> </a:t>
            </a:r>
            <a:r>
              <a:rPr lang="de-AT" sz="3600" dirty="0" err="1"/>
              <a:t>to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company</a:t>
            </a:r>
            <a:r>
              <a:rPr lang="de-AT" sz="3600" dirty="0"/>
              <a:t>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3600" dirty="0"/>
              <a:t>Career </a:t>
            </a:r>
            <a:r>
              <a:rPr lang="de-AT" sz="3600" dirty="0" err="1"/>
              <a:t>guides</a:t>
            </a:r>
            <a:r>
              <a:rPr lang="de-AT" sz="3600" dirty="0"/>
              <a:t> and </a:t>
            </a:r>
            <a:r>
              <a:rPr lang="de-AT" sz="3600" dirty="0" err="1"/>
              <a:t>counsellors</a:t>
            </a:r>
            <a:r>
              <a:rPr lang="de-AT" sz="3600" dirty="0"/>
              <a:t> </a:t>
            </a:r>
            <a:r>
              <a:rPr lang="de-AT" sz="3600" dirty="0" err="1"/>
              <a:t>are</a:t>
            </a:r>
            <a:r>
              <a:rPr lang="de-AT" sz="3600" dirty="0"/>
              <a:t> </a:t>
            </a:r>
            <a:r>
              <a:rPr lang="de-AT" sz="3600" dirty="0" err="1"/>
              <a:t>mostly</a:t>
            </a:r>
            <a:r>
              <a:rPr lang="de-AT" sz="3600" dirty="0"/>
              <a:t> </a:t>
            </a:r>
            <a:r>
              <a:rPr lang="de-AT" sz="3600" dirty="0" err="1"/>
              <a:t>oriented</a:t>
            </a:r>
            <a:r>
              <a:rPr lang="de-AT" sz="3600" dirty="0"/>
              <a:t> on </a:t>
            </a:r>
            <a:r>
              <a:rPr lang="de-AT" sz="3600" dirty="0" err="1"/>
              <a:t>the</a:t>
            </a:r>
            <a:r>
              <a:rPr lang="de-AT" sz="3600" dirty="0"/>
              <a:t> personal </a:t>
            </a:r>
            <a:r>
              <a:rPr lang="de-AT" sz="3600" dirty="0" err="1"/>
              <a:t>perspetives</a:t>
            </a:r>
            <a:r>
              <a:rPr lang="de-AT" sz="3600" dirty="0"/>
              <a:t> and individual </a:t>
            </a:r>
            <a:r>
              <a:rPr lang="de-AT" sz="3600" dirty="0" err="1"/>
              <a:t>growth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employee</a:t>
            </a:r>
            <a:r>
              <a:rPr lang="de-AT" sz="3600" dirty="0"/>
              <a:t>, </a:t>
            </a:r>
            <a:r>
              <a:rPr lang="de-AT" sz="3600" dirty="0" err="1"/>
              <a:t>while</a:t>
            </a:r>
            <a:r>
              <a:rPr lang="de-AT" sz="3600" dirty="0"/>
              <a:t> HR </a:t>
            </a:r>
            <a:r>
              <a:rPr lang="de-AT" sz="3600" dirty="0" err="1"/>
              <a:t>managers</a:t>
            </a:r>
            <a:r>
              <a:rPr lang="de-AT" sz="3600" dirty="0"/>
              <a:t> </a:t>
            </a:r>
            <a:r>
              <a:rPr lang="de-AT" sz="3600" dirty="0" err="1"/>
              <a:t>are</a:t>
            </a:r>
            <a:r>
              <a:rPr lang="de-AT" sz="3600" dirty="0"/>
              <a:t> </a:t>
            </a:r>
            <a:r>
              <a:rPr lang="de-AT" sz="3600" dirty="0" err="1"/>
              <a:t>mostly</a:t>
            </a:r>
            <a:r>
              <a:rPr lang="de-AT" sz="3600" dirty="0"/>
              <a:t> </a:t>
            </a:r>
            <a:r>
              <a:rPr lang="de-AT" sz="3600" dirty="0" err="1"/>
              <a:t>interested</a:t>
            </a:r>
            <a:r>
              <a:rPr lang="de-AT" sz="3600" dirty="0"/>
              <a:t> in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prosperity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enterprise</a:t>
            </a:r>
            <a:r>
              <a:rPr lang="de-AT" sz="3600" dirty="0"/>
              <a:t>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3600" dirty="0" err="1"/>
              <a:t>Systemic</a:t>
            </a:r>
            <a:r>
              <a:rPr lang="de-AT" sz="3600" dirty="0"/>
              <a:t> </a:t>
            </a:r>
            <a:r>
              <a:rPr lang="de-AT" sz="3600" dirty="0" err="1"/>
              <a:t>thinking</a:t>
            </a:r>
            <a:r>
              <a:rPr lang="de-AT" sz="3600" dirty="0"/>
              <a:t> </a:t>
            </a:r>
            <a:r>
              <a:rPr lang="de-AT" sz="3600" dirty="0" err="1"/>
              <a:t>may</a:t>
            </a:r>
            <a:r>
              <a:rPr lang="de-AT" sz="3600" dirty="0"/>
              <a:t> </a:t>
            </a:r>
            <a:r>
              <a:rPr lang="de-AT" sz="3600" dirty="0" err="1"/>
              <a:t>help</a:t>
            </a:r>
            <a:r>
              <a:rPr lang="de-AT" sz="3600" dirty="0"/>
              <a:t> </a:t>
            </a:r>
            <a:r>
              <a:rPr lang="de-AT" sz="3600" dirty="0" err="1"/>
              <a:t>to</a:t>
            </a:r>
            <a:r>
              <a:rPr lang="de-AT" sz="3600" dirty="0"/>
              <a:t> </a:t>
            </a:r>
            <a:r>
              <a:rPr lang="de-AT" sz="3600" dirty="0" err="1"/>
              <a:t>interact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views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career</a:t>
            </a:r>
            <a:r>
              <a:rPr lang="de-AT" sz="3600" dirty="0"/>
              <a:t> </a:t>
            </a:r>
            <a:r>
              <a:rPr lang="de-AT" sz="3600" dirty="0" err="1"/>
              <a:t>guides</a:t>
            </a:r>
            <a:r>
              <a:rPr lang="de-AT" sz="3600" dirty="0"/>
              <a:t> and </a:t>
            </a:r>
            <a:r>
              <a:rPr lang="de-AT" sz="3600" dirty="0" err="1"/>
              <a:t>counsellors</a:t>
            </a:r>
            <a:r>
              <a:rPr lang="de-AT" sz="3600" dirty="0"/>
              <a:t> and HR </a:t>
            </a:r>
            <a:r>
              <a:rPr lang="de-AT" sz="3600" dirty="0" err="1"/>
              <a:t>managers</a:t>
            </a:r>
            <a:r>
              <a:rPr lang="de-AT" sz="3600" dirty="0"/>
              <a:t>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3600" dirty="0"/>
              <a:t>Team </a:t>
            </a:r>
            <a:r>
              <a:rPr lang="de-AT" sz="3600" dirty="0" err="1"/>
              <a:t>learning</a:t>
            </a:r>
            <a:r>
              <a:rPr lang="de-AT" sz="3600" dirty="0"/>
              <a:t> </a:t>
            </a:r>
            <a:r>
              <a:rPr lang="de-AT" sz="3600" dirty="0" err="1"/>
              <a:t>could</a:t>
            </a:r>
            <a:r>
              <a:rPr lang="de-AT" sz="3600" dirty="0"/>
              <a:t> </a:t>
            </a:r>
            <a:r>
              <a:rPr lang="de-AT" sz="3600" dirty="0" err="1"/>
              <a:t>pave</a:t>
            </a:r>
            <a:r>
              <a:rPr lang="de-AT" sz="3600" dirty="0"/>
              <a:t> </a:t>
            </a:r>
            <a:r>
              <a:rPr lang="de-AT" sz="3600" dirty="0" err="1"/>
              <a:t>the</a:t>
            </a:r>
            <a:r>
              <a:rPr lang="de-AT" sz="3600" dirty="0"/>
              <a:t> </a:t>
            </a:r>
            <a:r>
              <a:rPr lang="de-AT" sz="3600" dirty="0" err="1"/>
              <a:t>way</a:t>
            </a:r>
            <a:r>
              <a:rPr lang="de-AT" sz="3600" dirty="0"/>
              <a:t> </a:t>
            </a:r>
            <a:r>
              <a:rPr lang="de-AT" sz="3600" dirty="0" err="1"/>
              <a:t>for</a:t>
            </a:r>
            <a:r>
              <a:rPr lang="de-AT" sz="3600" dirty="0"/>
              <a:t> a </a:t>
            </a:r>
            <a:r>
              <a:rPr lang="de-AT" sz="3600" dirty="0" err="1"/>
              <a:t>balanced</a:t>
            </a:r>
            <a:r>
              <a:rPr lang="de-AT" sz="3600" dirty="0"/>
              <a:t> </a:t>
            </a:r>
            <a:r>
              <a:rPr lang="de-AT" sz="3600" dirty="0" err="1"/>
              <a:t>relation</a:t>
            </a:r>
            <a:r>
              <a:rPr lang="de-AT" sz="3600" dirty="0"/>
              <a:t> </a:t>
            </a:r>
            <a:r>
              <a:rPr lang="de-AT" sz="3600" dirty="0" err="1"/>
              <a:t>between</a:t>
            </a:r>
            <a:r>
              <a:rPr lang="de-AT" sz="3600" dirty="0"/>
              <a:t> </a:t>
            </a:r>
            <a:r>
              <a:rPr lang="de-AT" sz="3600" dirty="0" err="1"/>
              <a:t>corporate</a:t>
            </a:r>
            <a:r>
              <a:rPr lang="de-AT" sz="3600" dirty="0"/>
              <a:t> and individual </a:t>
            </a:r>
            <a:r>
              <a:rPr lang="de-AT" sz="3600" dirty="0" err="1"/>
              <a:t>aspects</a:t>
            </a:r>
            <a:r>
              <a:rPr lang="de-AT" sz="3600" dirty="0"/>
              <a:t> </a:t>
            </a:r>
            <a:r>
              <a:rPr lang="de-AT" sz="3600" dirty="0" err="1"/>
              <a:t>by</a:t>
            </a:r>
            <a:r>
              <a:rPr lang="de-AT" sz="3600" dirty="0"/>
              <a:t> </a:t>
            </a:r>
            <a:r>
              <a:rPr lang="de-AT" sz="3600" dirty="0" err="1"/>
              <a:t>establishing</a:t>
            </a:r>
            <a:r>
              <a:rPr lang="de-AT" sz="3600" dirty="0"/>
              <a:t> a </a:t>
            </a:r>
            <a:r>
              <a:rPr lang="de-AT" sz="3600" dirty="0" err="1"/>
              <a:t>culture</a:t>
            </a:r>
            <a:r>
              <a:rPr lang="de-AT" sz="3600" dirty="0"/>
              <a:t> </a:t>
            </a:r>
            <a:r>
              <a:rPr lang="de-AT" sz="3600" dirty="0" err="1"/>
              <a:t>of</a:t>
            </a:r>
            <a:r>
              <a:rPr lang="de-AT" sz="3600" dirty="0"/>
              <a:t> </a:t>
            </a:r>
            <a:r>
              <a:rPr lang="de-AT" sz="3600" dirty="0" err="1"/>
              <a:t>dialogue</a:t>
            </a:r>
            <a:r>
              <a:rPr lang="de-AT" sz="3600" dirty="0"/>
              <a:t>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e-AT" sz="3600" dirty="0"/>
              <a:t>Both </a:t>
            </a:r>
            <a:r>
              <a:rPr lang="de-AT" sz="3600" dirty="0" err="1"/>
              <a:t>groups</a:t>
            </a:r>
            <a:r>
              <a:rPr lang="de-AT" sz="3600" dirty="0"/>
              <a:t>, HRM and </a:t>
            </a:r>
            <a:r>
              <a:rPr lang="de-AT" sz="3600" dirty="0" err="1"/>
              <a:t>career</a:t>
            </a:r>
            <a:r>
              <a:rPr lang="de-AT" sz="3600" dirty="0"/>
              <a:t> </a:t>
            </a:r>
            <a:r>
              <a:rPr lang="de-AT" sz="3600" dirty="0" err="1"/>
              <a:t>counellors</a:t>
            </a:r>
            <a:r>
              <a:rPr lang="de-AT" sz="3600" dirty="0"/>
              <a:t>, </a:t>
            </a:r>
            <a:r>
              <a:rPr lang="de-AT" sz="3600" dirty="0" err="1"/>
              <a:t>need</a:t>
            </a:r>
            <a:r>
              <a:rPr lang="de-AT" sz="3600" dirty="0"/>
              <a:t> </a:t>
            </a:r>
            <a:r>
              <a:rPr lang="de-AT" sz="3600" dirty="0" err="1"/>
              <a:t>to</a:t>
            </a:r>
            <a:r>
              <a:rPr lang="de-AT" sz="3600" dirty="0"/>
              <a:t> </a:t>
            </a:r>
            <a:r>
              <a:rPr lang="de-AT" sz="3600" dirty="0" err="1"/>
              <a:t>come</a:t>
            </a:r>
            <a:r>
              <a:rPr lang="de-AT" sz="3600" dirty="0"/>
              <a:t> </a:t>
            </a:r>
            <a:r>
              <a:rPr lang="de-AT" sz="3600" dirty="0" err="1"/>
              <a:t>together</a:t>
            </a:r>
            <a:r>
              <a:rPr lang="de-AT" sz="3600" dirty="0"/>
              <a:t> and </a:t>
            </a:r>
            <a:r>
              <a:rPr lang="de-AT" sz="3600" dirty="0" err="1"/>
              <a:t>build</a:t>
            </a:r>
            <a:r>
              <a:rPr lang="de-AT" sz="3600" dirty="0"/>
              <a:t> a </a:t>
            </a:r>
            <a:r>
              <a:rPr lang="de-AT" sz="3600" dirty="0" err="1"/>
              <a:t>learnimg</a:t>
            </a:r>
            <a:r>
              <a:rPr lang="de-AT" sz="3600" dirty="0"/>
              <a:t> </a:t>
            </a:r>
            <a:r>
              <a:rPr lang="de-AT" sz="3600" dirty="0" err="1"/>
              <a:t>team</a:t>
            </a:r>
            <a:r>
              <a:rPr lang="de-AT" sz="3600" dirty="0"/>
              <a:t>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310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0EEE0-1CFB-4631-B9A8-0033182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508000"/>
            <a:ext cx="10515600" cy="781685"/>
          </a:xfrm>
        </p:spPr>
        <p:txBody>
          <a:bodyPr>
            <a:noAutofit/>
          </a:bodyPr>
          <a:lstStyle/>
          <a:p>
            <a:r>
              <a:rPr lang="de-AT" sz="3600" dirty="0" err="1"/>
              <a:t>Exploring</a:t>
            </a:r>
            <a:r>
              <a:rPr lang="de-AT" sz="3600" dirty="0"/>
              <a:t> </a:t>
            </a:r>
            <a:r>
              <a:rPr lang="de-AT" sz="3600" dirty="0" err="1"/>
              <a:t>cooperation</a:t>
            </a:r>
            <a:r>
              <a:rPr lang="de-AT" sz="3600" dirty="0"/>
              <a:t> </a:t>
            </a:r>
            <a:r>
              <a:rPr lang="de-AT" sz="3600" dirty="0" err="1"/>
              <a:t>options</a:t>
            </a:r>
            <a:r>
              <a:rPr lang="de-AT" sz="3600" dirty="0"/>
              <a:t> </a:t>
            </a:r>
            <a:r>
              <a:rPr lang="de-AT" sz="3600" dirty="0" err="1"/>
              <a:t>between</a:t>
            </a:r>
            <a:r>
              <a:rPr lang="de-AT" sz="3600" dirty="0"/>
              <a:t> HRM and </a:t>
            </a:r>
            <a:r>
              <a:rPr lang="de-AT" sz="3600" dirty="0" err="1"/>
              <a:t>career</a:t>
            </a:r>
            <a:r>
              <a:rPr lang="de-AT" sz="3600" dirty="0"/>
              <a:t> </a:t>
            </a:r>
            <a:r>
              <a:rPr lang="de-AT" sz="3600" dirty="0" err="1"/>
              <a:t>guides</a:t>
            </a:r>
            <a:r>
              <a:rPr lang="de-AT" sz="3600" dirty="0"/>
              <a:t> and </a:t>
            </a:r>
            <a:r>
              <a:rPr lang="de-AT" sz="3600" dirty="0" err="1"/>
              <a:t>counsellors</a:t>
            </a:r>
            <a:r>
              <a:rPr lang="de-AT" sz="3600" dirty="0"/>
              <a:t> (CGC)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384C88-156B-4480-822C-1B7BA134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9E87AF-CA5A-4AC2-8811-A9C91E552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6434" y="1478691"/>
            <a:ext cx="10190162" cy="41554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de-AT" sz="2400" dirty="0"/>
              <a:t>The Connect! </a:t>
            </a:r>
            <a:r>
              <a:rPr lang="de-AT" sz="2400" dirty="0" err="1"/>
              <a:t>projet</a:t>
            </a:r>
            <a:r>
              <a:rPr lang="de-AT" sz="2400" dirty="0"/>
              <a:t> </a:t>
            </a:r>
            <a:r>
              <a:rPr lang="de-AT" sz="2400" dirty="0" err="1"/>
              <a:t>consortium</a:t>
            </a:r>
            <a:r>
              <a:rPr lang="de-AT" sz="2400" dirty="0"/>
              <a:t> </a:t>
            </a:r>
            <a:r>
              <a:rPr lang="de-AT" sz="2400" dirty="0" err="1"/>
              <a:t>executed</a:t>
            </a:r>
            <a:r>
              <a:rPr lang="de-AT" sz="2400" dirty="0"/>
              <a:t> a relevant </a:t>
            </a:r>
            <a:r>
              <a:rPr lang="de-AT" sz="2400" dirty="0" err="1"/>
              <a:t>survey</a:t>
            </a:r>
            <a:r>
              <a:rPr lang="de-AT" sz="2400" dirty="0"/>
              <a:t> in all </a:t>
            </a:r>
            <a:r>
              <a:rPr lang="de-AT" sz="2400" dirty="0" err="1"/>
              <a:t>partner</a:t>
            </a:r>
            <a:r>
              <a:rPr lang="de-AT" sz="2400" dirty="0"/>
              <a:t> countries (</a:t>
            </a:r>
            <a:r>
              <a:rPr lang="de-AT" sz="2400" dirty="0" err="1"/>
              <a:t>from</a:t>
            </a:r>
            <a:r>
              <a:rPr lang="de-AT" sz="2400" dirty="0"/>
              <a:t> June 2020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February</a:t>
            </a:r>
            <a:r>
              <a:rPr lang="de-AT" sz="2400" dirty="0"/>
              <a:t> 2021)</a:t>
            </a:r>
          </a:p>
          <a:p>
            <a:pPr>
              <a:lnSpc>
                <a:spcPct val="150000"/>
              </a:lnSpc>
            </a:pPr>
            <a:r>
              <a:rPr lang="de-AT" sz="2400" dirty="0">
                <a:solidFill>
                  <a:srgbClr val="C00000"/>
                </a:solidFill>
              </a:rPr>
              <a:t>Research </a:t>
            </a:r>
            <a:r>
              <a:rPr lang="de-AT" sz="2400" dirty="0" err="1">
                <a:solidFill>
                  <a:srgbClr val="C00000"/>
                </a:solidFill>
              </a:rPr>
              <a:t>questions</a:t>
            </a:r>
            <a:r>
              <a:rPr lang="de-AT" sz="2400" dirty="0">
                <a:solidFill>
                  <a:srgbClr val="C00000"/>
                </a:solidFill>
              </a:rPr>
              <a:t> and </a:t>
            </a:r>
            <a:r>
              <a:rPr lang="de-AT" sz="2400" dirty="0" err="1">
                <a:solidFill>
                  <a:srgbClr val="C00000"/>
                </a:solidFill>
              </a:rPr>
              <a:t>mode</a:t>
            </a:r>
            <a:r>
              <a:rPr lang="de-AT" sz="2400" dirty="0">
                <a:solidFill>
                  <a:srgbClr val="C00000"/>
                </a:solidFill>
              </a:rPr>
              <a:t> </a:t>
            </a:r>
            <a:r>
              <a:rPr lang="de-AT" sz="2400" dirty="0" err="1">
                <a:solidFill>
                  <a:srgbClr val="C00000"/>
                </a:solidFill>
              </a:rPr>
              <a:t>of</a:t>
            </a:r>
            <a:r>
              <a:rPr lang="de-AT" sz="2400" dirty="0">
                <a:solidFill>
                  <a:srgbClr val="C00000"/>
                </a:solidFill>
              </a:rPr>
              <a:t> </a:t>
            </a:r>
            <a:r>
              <a:rPr lang="de-AT" sz="2400" dirty="0" err="1">
                <a:solidFill>
                  <a:srgbClr val="C00000"/>
                </a:solidFill>
              </a:rPr>
              <a:t>data</a:t>
            </a:r>
            <a:r>
              <a:rPr lang="de-AT" sz="2400" dirty="0">
                <a:solidFill>
                  <a:srgbClr val="C00000"/>
                </a:solidFill>
              </a:rPr>
              <a:t> </a:t>
            </a:r>
            <a:r>
              <a:rPr lang="de-AT" sz="2400" dirty="0" err="1">
                <a:solidFill>
                  <a:srgbClr val="C00000"/>
                </a:solidFill>
              </a:rPr>
              <a:t>collection</a:t>
            </a:r>
            <a:endParaRPr lang="de-AT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Which intersections exist between the activities of HRM and CGC practitioners - demanding cooperation?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Are the two groups ready for cooperation?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Which </a:t>
            </a:r>
            <a:r>
              <a:rPr lang="en-GB" sz="2400" dirty="0" err="1"/>
              <a:t>cooperations</a:t>
            </a:r>
            <a:r>
              <a:rPr lang="en-GB" sz="2400" dirty="0"/>
              <a:t> do already exist?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Corresponding online questionnaires for HRM an CGC – standardized and open questions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Supplemental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22441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4" y="393700"/>
            <a:ext cx="10515600" cy="781685"/>
          </a:xfrm>
        </p:spPr>
        <p:txBody>
          <a:bodyPr>
            <a:normAutofit/>
          </a:bodyPr>
          <a:lstStyle/>
          <a:p>
            <a:r>
              <a:rPr lang="en-GB" noProof="0" dirty="0"/>
              <a:t>Target groups of data collection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3470" y="1639690"/>
            <a:ext cx="10188574" cy="3019940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rgbClr val="C00000"/>
                </a:solidFill>
              </a:rPr>
              <a:t>CGC (Career guidance and Counselling) practitioners:</a:t>
            </a:r>
          </a:p>
          <a:p>
            <a:r>
              <a:rPr lang="en-GB" noProof="0" dirty="0"/>
              <a:t>Public Employment Service, </a:t>
            </a:r>
            <a:r>
              <a:rPr lang="en-GB" dirty="0"/>
              <a:t>Providers of Adult Education, Chambers, independent counsellors and consultants (and others)</a:t>
            </a:r>
          </a:p>
          <a:p>
            <a:endParaRPr lang="en-GB" dirty="0"/>
          </a:p>
          <a:p>
            <a:r>
              <a:rPr lang="en-GB" noProof="0" dirty="0">
                <a:solidFill>
                  <a:srgbClr val="C00000"/>
                </a:solidFill>
              </a:rPr>
              <a:t>HRM (Human resource Management) practitioners: </a:t>
            </a:r>
          </a:p>
          <a:p>
            <a:r>
              <a:rPr lang="en-GB" noProof="0" dirty="0"/>
              <a:t>Entrepreneurs, personnel managers, personnel developers, in-company trainers (and others)</a:t>
            </a:r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/>
              <a:t>The Sample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0" y="1535112"/>
            <a:ext cx="5657850" cy="477910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Altogether the partners collected 77 responses from the CGC sector and 79 responses from the HRM sector.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The sample is rather balanced. No country is strikingly dominating.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survey is explorative (because of the limited numbers and the selection of respondents) </a:t>
            </a:r>
            <a:endParaRPr lang="en-GB" sz="20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41698"/>
              </p:ext>
            </p:extLst>
          </p:nvPr>
        </p:nvGraphicFramePr>
        <p:xfrm>
          <a:off x="6096000" y="2148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26" y="0"/>
            <a:ext cx="113536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Roles in the Domains of the Professional </a:t>
            </a:r>
            <a:r>
              <a:rPr lang="en-GB" sz="4000" dirty="0"/>
              <a:t>L</a:t>
            </a:r>
            <a:r>
              <a:rPr lang="en-GB" sz="4000" noProof="0" dirty="0" err="1"/>
              <a:t>ife</a:t>
            </a:r>
            <a:r>
              <a:rPr lang="en-GB" sz="4000" noProof="0" dirty="0"/>
              <a:t> Cycle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1" y="1414387"/>
            <a:ext cx="6010274" cy="45397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Both, CGC and HRM practitioners see their roles being important in the following domains</a:t>
            </a:r>
            <a:r>
              <a:rPr lang="en-GB" sz="2000" noProof="0" dirty="0"/>
              <a:t>: Integration of (new) employees, Development of professional knowledge and skills, Development of personal skills and social competences, Management of Change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noProof="0" dirty="0" smtClean="0"/>
              <a:t>Recommendation: </a:t>
            </a:r>
            <a:r>
              <a:rPr lang="en-GB" sz="2000" noProof="0" dirty="0" smtClean="0"/>
              <a:t>In </a:t>
            </a:r>
            <a:r>
              <a:rPr lang="en-GB" sz="2000" noProof="0" dirty="0"/>
              <a:t>these domains cooperation will be very constructive. Build sustainable partnerships.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413926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Reasons for offering Career Services in enterprises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5" y="1495695"/>
            <a:ext cx="5441297" cy="445847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There is multiple accordance between HRM and CGC practitioners concerning the reasons for career services in companies: achieving higher learning effects, increasing sustainability of learning, arising the commitment to the enterprise.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noProof="0" dirty="0"/>
              <a:t>Recommendation: </a:t>
            </a:r>
            <a:r>
              <a:rPr lang="en-GB" sz="2000" noProof="0" dirty="0"/>
              <a:t>Support these important impacts</a:t>
            </a:r>
            <a:endParaRPr lang="en-GB" sz="2000" b="1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1" y="228705"/>
            <a:ext cx="11042570" cy="896775"/>
          </a:xfrm>
        </p:spPr>
        <p:txBody>
          <a:bodyPr>
            <a:normAutofit/>
          </a:bodyPr>
          <a:lstStyle/>
          <a:p>
            <a:r>
              <a:rPr lang="en-GB" sz="4000" noProof="0" dirty="0"/>
              <a:t>Provision of Career </a:t>
            </a:r>
            <a:r>
              <a:rPr lang="en-GB" sz="4000" dirty="0"/>
              <a:t>S</a:t>
            </a:r>
            <a:r>
              <a:rPr lang="en-GB" sz="4000" noProof="0" dirty="0" err="1"/>
              <a:t>ervices</a:t>
            </a:r>
            <a:r>
              <a:rPr lang="en-GB" sz="4000" noProof="0" dirty="0"/>
              <a:t> to Target </a:t>
            </a:r>
            <a:r>
              <a:rPr lang="en-GB" sz="4000" dirty="0"/>
              <a:t>G</a:t>
            </a:r>
            <a:r>
              <a:rPr lang="en-GB" sz="4000" noProof="0" dirty="0" err="1"/>
              <a:t>roups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060915"/>
            <a:ext cx="5850063" cy="480920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HRM practitioners focus on different target groups than CGC practitioners. For HRM, the most important groups are future managers, highly talented persons and new employees.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CGC practitioners concentrate more on vulnerable groups: migrants, persons with disabilities, elder employees, employees threatened by dismissal.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noProof="0" dirty="0"/>
              <a:t>Recommendation: </a:t>
            </a:r>
            <a:r>
              <a:rPr lang="en-GB" sz="2000" noProof="0" dirty="0"/>
              <a:t>Cooperate in CSR activities 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71224"/>
              </p:ext>
            </p:extLst>
          </p:nvPr>
        </p:nvGraphicFramePr>
        <p:xfrm>
          <a:off x="6259916" y="225018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Issues in Career Counselling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75" y="1703676"/>
            <a:ext cx="5490339" cy="407309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The almost parallel lines show that the importance of the issues is estimated similarly by HRM and CGC practitioners.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noProof="0" dirty="0"/>
              <a:t>Team problems weight stronger in enterprises as well as personal problems.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noProof="0" dirty="0"/>
              <a:t>Recommendation:</a:t>
            </a:r>
          </a:p>
          <a:p>
            <a:pPr lvl="1">
              <a:lnSpc>
                <a:spcPct val="150000"/>
              </a:lnSpc>
            </a:pPr>
            <a:r>
              <a:rPr lang="en-GB" noProof="0" dirty="0"/>
              <a:t>HRM practitioners should </a:t>
            </a:r>
            <a:r>
              <a:rPr lang="en-GB" dirty="0"/>
              <a:t>develop competences </a:t>
            </a:r>
            <a:r>
              <a:rPr lang="en-GB" noProof="0" dirty="0"/>
              <a:t>in conflict management.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3</TotalTime>
  <Words>767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Open Sans Extrabold</vt:lpstr>
      <vt:lpstr>Open Sans Light</vt:lpstr>
      <vt:lpstr>„Office“ tema</vt:lpstr>
      <vt:lpstr>Unit 2: Part 3 Benefiting from Networking and Cooperation</vt:lpstr>
      <vt:lpstr>Overview on challenge 3: Networking and Cooperation</vt:lpstr>
      <vt:lpstr>Exploring cooperation options between HRM and career guides and counsellors (CGC)</vt:lpstr>
      <vt:lpstr>Target groups of data collection</vt:lpstr>
      <vt:lpstr>The Sample</vt:lpstr>
      <vt:lpstr>Roles in the Domains of the Professional Life Cycle</vt:lpstr>
      <vt:lpstr>Reasons for offering Career Services in enterprises</vt:lpstr>
      <vt:lpstr>Provision of Career Services to Target Groups</vt:lpstr>
      <vt:lpstr>Issues in Career Counselling</vt:lpstr>
      <vt:lpstr>Frequency of Interaction and Cooperation</vt:lpstr>
      <vt:lpstr>Rating of Benefits from Cooperation</vt:lpstr>
      <vt:lpstr>Summary of the findings</vt:lpstr>
      <vt:lpstr>Thank you for your attention. We are looking forward to your discussion and to answer your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156</cp:revision>
  <cp:lastPrinted>2022-01-22T12:47:18Z</cp:lastPrinted>
  <dcterms:created xsi:type="dcterms:W3CDTF">2020-01-27T22:45:30Z</dcterms:created>
  <dcterms:modified xsi:type="dcterms:W3CDTF">2022-08-17T11:10:18Z</dcterms:modified>
</cp:coreProperties>
</file>