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83" r:id="rId6"/>
    <p:sldId id="269" r:id="rId7"/>
    <p:sldId id="266" r:id="rId8"/>
    <p:sldId id="281" r:id="rId9"/>
    <p:sldId id="282" r:id="rId10"/>
    <p:sldId id="259" r:id="rId11"/>
    <p:sldId id="268" r:id="rId12"/>
    <p:sldId id="273" r:id="rId13"/>
    <p:sldId id="277" r:id="rId14"/>
    <p:sldId id="272" r:id="rId15"/>
    <p:sldId id="261" r:id="rId16"/>
    <p:sldId id="271" r:id="rId17"/>
    <p:sldId id="262" r:id="rId18"/>
    <p:sldId id="270" r:id="rId19"/>
    <p:sldId id="267" r:id="rId20"/>
    <p:sldId id="274" r:id="rId21"/>
    <p:sldId id="284" r:id="rId22"/>
    <p:sldId id="275" r:id="rId23"/>
    <p:sldId id="305" r:id="rId24"/>
    <p:sldId id="285" r:id="rId25"/>
    <p:sldId id="260" r:id="rId26"/>
    <p:sldId id="301" r:id="rId27"/>
    <p:sldId id="302" r:id="rId28"/>
    <p:sldId id="288" r:id="rId29"/>
    <p:sldId id="289" r:id="rId30"/>
    <p:sldId id="306" r:id="rId31"/>
    <p:sldId id="264" r:id="rId32"/>
    <p:sldId id="258" r:id="rId33"/>
    <p:sldId id="303" r:id="rId34"/>
    <p:sldId id="304" r:id="rId35"/>
    <p:sldId id="307" r:id="rId36"/>
    <p:sldId id="265" r:id="rId37"/>
    <p:sldId id="308" r:id="rId3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2" autoAdjust="0"/>
    <p:restoredTop sz="81837"/>
  </p:normalViewPr>
  <p:slideViewPr>
    <p:cSldViewPr snapToGrid="0" showGuides="1">
      <p:cViewPr varScale="1">
        <p:scale>
          <a:sx n="104" d="100"/>
          <a:sy n="104" d="100"/>
        </p:scale>
        <p:origin x="2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2022-08-19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1</a:t>
            </a:fld>
            <a:endParaRPr lang="lt-LT"/>
          </a:p>
        </p:txBody>
      </p:sp>
    </p:spTree>
    <p:extLst>
      <p:ext uri="{BB962C8B-B14F-4D97-AF65-F5344CB8AC3E}">
        <p14:creationId xmlns:p14="http://schemas.microsoft.com/office/powerpoint/2010/main" val="2251095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200" b="1" dirty="0">
                <a:solidFill>
                  <a:srgbClr val="FF0000"/>
                </a:solidFill>
              </a:rPr>
              <a:t>Dies kürzer und </a:t>
            </a:r>
            <a:r>
              <a:rPr lang="de-DE" altLang="de-DE" sz="3200" b="1" dirty="0" err="1">
                <a:solidFill>
                  <a:srgbClr val="FF0000"/>
                </a:solidFill>
              </a:rPr>
              <a:t>prägnater</a:t>
            </a:r>
            <a:r>
              <a:rPr lang="de-DE" altLang="de-DE" sz="3200" b="1" dirty="0">
                <a:solidFill>
                  <a:srgbClr val="FF0000"/>
                </a:solidFill>
              </a:rPr>
              <a:t> machen mit Begleittext (</a:t>
            </a:r>
            <a:r>
              <a:rPr lang="de-DE" altLang="de-DE" sz="3200" b="1" dirty="0" err="1">
                <a:solidFill>
                  <a:srgbClr val="FF0000"/>
                </a:solidFill>
              </a:rPr>
              <a:t>bezug</a:t>
            </a:r>
            <a:r>
              <a:rPr lang="de-DE" altLang="de-DE" sz="3200" b="1" dirty="0">
                <a:solidFill>
                  <a:srgbClr val="FF0000"/>
                </a:solidFill>
              </a:rPr>
              <a:t> auf Anbieter und auf Methoden)</a:t>
            </a:r>
          </a:p>
          <a:p>
            <a:r>
              <a:rPr lang="de-DE" sz="1800" dirty="0">
                <a:effectLst/>
                <a:latin typeface="Segoe UI" panose="020B0502040204020203" pitchFamily="34" charset="0"/>
                <a:ea typeface="Times New Roman" panose="02020603050405020304" pitchFamily="18" charset="0"/>
              </a:rPr>
              <a:t>Was meinen wir damit, dass Beratung und HRM Überschneidungen hat (normativ)</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ist der Stand hierzu und was sind Ausblicke oder Herausforderungen (empirisch)</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Unternehmen, die es heute schon machen …. Gründe, Ausprägungen</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r>
              <a:rPr lang="de-DE" sz="1800" dirty="0">
                <a:effectLst/>
                <a:latin typeface="Segoe UI" panose="020B0502040204020203" pitchFamily="34" charset="0"/>
                <a:ea typeface="Times New Roman" panose="02020603050405020304" pitchFamily="18" charset="0"/>
              </a:rPr>
              <a:t>[16:11] Weber Peter</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heißt es für die Berater? Wo sind die Anschlusspunkte in der Zukunft?</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600" dirty="0" err="1">
                <a:solidFill>
                  <a:schemeClr val="tx1"/>
                </a:solidFill>
              </a:rPr>
              <a:t>Mostly</a:t>
            </a:r>
            <a:r>
              <a:rPr lang="de-DE" altLang="de-DE" sz="3600" dirty="0">
                <a:solidFill>
                  <a:schemeClr val="tx1"/>
                </a:solidFill>
              </a:rPr>
              <a:t> different extern </a:t>
            </a:r>
            <a:r>
              <a:rPr lang="de-DE" altLang="de-DE" sz="3600" dirty="0" err="1">
                <a:solidFill>
                  <a:schemeClr val="tx1"/>
                </a:solidFill>
              </a:rPr>
              <a:t>providers</a:t>
            </a:r>
            <a:r>
              <a:rPr lang="de-DE" altLang="de-DE" sz="3600" dirty="0">
                <a:solidFill>
                  <a:schemeClr val="tx1"/>
                </a:solidFill>
              </a:rPr>
              <a:t>  </a:t>
            </a:r>
            <a:r>
              <a:rPr lang="de-DE" altLang="de-DE" sz="3600" dirty="0" err="1">
                <a:solidFill>
                  <a:schemeClr val="tx1"/>
                </a:solidFill>
              </a:rPr>
              <a:t>are</a:t>
            </a:r>
            <a:r>
              <a:rPr lang="de-DE" altLang="de-DE" sz="3600" dirty="0">
                <a:solidFill>
                  <a:schemeClr val="tx1"/>
                </a:solidFill>
              </a:rPr>
              <a:t> </a:t>
            </a:r>
            <a:r>
              <a:rPr lang="de-DE" altLang="de-DE" sz="3600" dirty="0" err="1">
                <a:solidFill>
                  <a:schemeClr val="tx1"/>
                </a:solidFill>
              </a:rPr>
              <a:t>working</a:t>
            </a:r>
            <a:r>
              <a:rPr lang="de-DE" altLang="de-DE" sz="3600" dirty="0">
                <a:solidFill>
                  <a:schemeClr val="tx1"/>
                </a:solidFill>
              </a:rPr>
              <a:t> in </a:t>
            </a:r>
            <a:r>
              <a:rPr lang="de-DE" altLang="de-DE" sz="3600" dirty="0" err="1">
                <a:solidFill>
                  <a:schemeClr val="tx1"/>
                </a:solidFill>
              </a:rPr>
              <a:t>this</a:t>
            </a:r>
            <a:r>
              <a:rPr lang="de-DE" altLang="de-DE" sz="3600" dirty="0">
                <a:solidFill>
                  <a:schemeClr val="tx1"/>
                </a:solidFill>
              </a:rPr>
              <a:t> </a:t>
            </a:r>
            <a:r>
              <a:rPr lang="de-DE" altLang="de-DE" sz="3600" dirty="0" err="1">
                <a:solidFill>
                  <a:schemeClr val="tx1"/>
                </a:solidFill>
              </a:rPr>
              <a:t>field</a:t>
            </a:r>
            <a:r>
              <a:rPr lang="de-DE" altLang="de-DE" sz="3600" dirty="0">
                <a:solidFill>
                  <a:schemeClr val="tx1"/>
                </a:solidFill>
              </a:rPr>
              <a:t> = </a:t>
            </a:r>
            <a:r>
              <a:rPr lang="en-US" altLang="de-DE" sz="1900" dirty="0">
                <a:latin typeface="Trebuchet MS" panose="020B0603020202020204" pitchFamily="34" charset="0"/>
                <a:ea typeface="Times New Roman" panose="02020603050405020304" pitchFamily="18" charset="0"/>
                <a:cs typeface="Calibri" panose="020F0502020204030204" pitchFamily="34" charset="0"/>
              </a:rPr>
              <a:t>This seems to be a result of IO2 in Germany as well (see examples from Matthias!)</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en-US" altLang="de-DE" sz="1900" dirty="0">
                <a:latin typeface="Trebuchet MS" panose="020B0603020202020204" pitchFamily="34" charset="0"/>
                <a:ea typeface="Times New Roman" panose="02020603050405020304" pitchFamily="18" charset="0"/>
                <a:cs typeface="Calibri" panose="020F0502020204030204" pitchFamily="34" charset="0"/>
              </a:rPr>
              <a:t>4.1 Overview on concepts and methods of CGC in HR context of SME </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Lack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of</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desideratum</a:t>
            </a:r>
            <a:r>
              <a:rPr lang="de-DE" altLang="de-DE" dirty="0">
                <a:latin typeface="Times New Roman" panose="02020603050405020304" pitchFamily="18" charset="0"/>
                <a:ea typeface="Times New Roman" panose="02020603050405020304" pitchFamily="18" charset="0"/>
                <a:cs typeface="Calibri" panose="020F0502020204030204" pitchFamily="34" charset="0"/>
              </a:rPr>
              <a:t>) =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Rarely</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findings</a:t>
            </a:r>
            <a:r>
              <a:rPr lang="de-DE" altLang="de-DE" dirty="0">
                <a:latin typeface="Times New Roman" panose="02020603050405020304" pitchFamily="18" charset="0"/>
                <a:ea typeface="Times New Roman" panose="02020603050405020304" pitchFamily="18" charset="0"/>
                <a:cs typeface="Calibri" panose="020F0502020204030204" pitchFamily="34" charset="0"/>
              </a:rPr>
              <a:t> not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well</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structured</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(hier noch aus IO 1 und 2 recherchieren!</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Und weitere Infos auf Folie (Ergebnisse aus IO1 (plus eigene Recherchen) und IO2 werden referiert! Was macht hier Monika aus Österreich?</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190834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No 4.1: Warming up for students; In session 3 selected intersections described in session 1 will be looked at in more detail with respect to HR context in SME. This is done in a more practical way by looking at the use of different methods of CGC, used in HR context of SME. </a:t>
            </a:r>
          </a:p>
          <a:p>
            <a:pPr>
              <a:defRPr/>
            </a:pP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Possible or typical chances are = </a:t>
            </a:r>
          </a:p>
          <a:p>
            <a:pPr>
              <a:defRPr/>
            </a:pP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Possible or typical challenges are =</a:t>
            </a:r>
          </a:p>
          <a:p>
            <a:pPr>
              <a:defRPr/>
            </a:pP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Connections to </a:t>
            </a:r>
            <a:r>
              <a:rPr lang="en-US" altLang="de-DE" sz="1200" dirty="0" err="1">
                <a:latin typeface="Trebuchet MS" panose="020B0603020202020204" pitchFamily="34" charset="0"/>
                <a:ea typeface="Trebuchet MS" panose="020B0603020202020204" pitchFamily="34" charset="0"/>
                <a:cs typeface="Trebuchet MS" panose="020B0603020202020204" pitchFamily="34" charset="0"/>
              </a:rPr>
              <a:t>finalised</a:t>
            </a: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 session 2 are = Using </a:t>
            </a:r>
            <a:r>
              <a:rPr lang="en-US" altLang="de-DE" sz="1200" b="1" dirty="0">
                <a:latin typeface="Trebuchet MS" panose="020B0603020202020204" pitchFamily="34" charset="0"/>
                <a:ea typeface="Trebuchet MS" panose="020B0603020202020204" pitchFamily="34" charset="0"/>
                <a:cs typeface="Trebuchet MS" panose="020B0603020202020204" pitchFamily="34" charset="0"/>
              </a:rPr>
              <a:t>different methods </a:t>
            </a: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of CGC in HRM with respect to different target groups (apprentices, senior workers, low-skilled workers ethical groups (diversity management) like  workplace guidance </a:t>
            </a:r>
            <a:r>
              <a:rPr lang="en-US" altLang="de-DE" sz="1200" dirty="0">
                <a:highlight>
                  <a:srgbClr val="FFFF00"/>
                </a:highlight>
                <a:latin typeface="Trebuchet MS" panose="020B0603020202020204" pitchFamily="34" charset="0"/>
                <a:ea typeface="Trebuchet MS" panose="020B0603020202020204" pitchFamily="34" charset="0"/>
                <a:cs typeface="Trebuchet MS" panose="020B0603020202020204" pitchFamily="34" charset="0"/>
              </a:rPr>
              <a:t>(and others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21</a:t>
            </a:fld>
            <a:endParaRPr lang="lt-LT"/>
          </a:p>
        </p:txBody>
      </p:sp>
    </p:spTree>
    <p:extLst>
      <p:ext uri="{BB962C8B-B14F-4D97-AF65-F5344CB8AC3E}">
        <p14:creationId xmlns:p14="http://schemas.microsoft.com/office/powerpoint/2010/main" val="179966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200" b="1" dirty="0">
                <a:solidFill>
                  <a:srgbClr val="FF0000"/>
                </a:solidFill>
              </a:rPr>
              <a:t>Dies kürzer und </a:t>
            </a:r>
            <a:r>
              <a:rPr lang="de-DE" altLang="de-DE" sz="3200" b="1" dirty="0" err="1">
                <a:solidFill>
                  <a:srgbClr val="FF0000"/>
                </a:solidFill>
              </a:rPr>
              <a:t>prägnater</a:t>
            </a:r>
            <a:r>
              <a:rPr lang="de-DE" altLang="de-DE" sz="3200" b="1" dirty="0">
                <a:solidFill>
                  <a:srgbClr val="FF0000"/>
                </a:solidFill>
              </a:rPr>
              <a:t> machen mit Begleittext (</a:t>
            </a:r>
            <a:r>
              <a:rPr lang="de-DE" altLang="de-DE" sz="3200" b="1" dirty="0" err="1">
                <a:solidFill>
                  <a:srgbClr val="FF0000"/>
                </a:solidFill>
              </a:rPr>
              <a:t>bezug</a:t>
            </a:r>
            <a:r>
              <a:rPr lang="de-DE" altLang="de-DE" sz="3200" b="1" dirty="0">
                <a:solidFill>
                  <a:srgbClr val="FF0000"/>
                </a:solidFill>
              </a:rPr>
              <a:t> auf Anbieter und auf Methoden)</a:t>
            </a:r>
          </a:p>
          <a:p>
            <a:r>
              <a:rPr lang="de-DE" sz="1800" dirty="0">
                <a:effectLst/>
                <a:latin typeface="Segoe UI" panose="020B0502040204020203" pitchFamily="34" charset="0"/>
                <a:ea typeface="Times New Roman" panose="02020603050405020304" pitchFamily="18" charset="0"/>
              </a:rPr>
              <a:t>Was meinen wir damit, dass Beratung und HRM Überschneidungen hat (normativ)</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ist der Stand hierzu und was sind Ausblicke oder Herausforderungen (empirisch)</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Unternehmen, die es heute schon machen …. Gründe, Ausprägungen</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r>
              <a:rPr lang="de-DE" sz="1800" dirty="0">
                <a:effectLst/>
                <a:latin typeface="Segoe UI" panose="020B0502040204020203" pitchFamily="34" charset="0"/>
                <a:ea typeface="Times New Roman" panose="02020603050405020304" pitchFamily="18" charset="0"/>
              </a:rPr>
              <a:t>[16:11] Weber Peter</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heißt es für die Berater? Wo sind die Anschlusspunkte in der Zukunft?</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600" dirty="0" err="1">
                <a:solidFill>
                  <a:schemeClr val="tx1"/>
                </a:solidFill>
              </a:rPr>
              <a:t>Mostly</a:t>
            </a:r>
            <a:r>
              <a:rPr lang="de-DE" altLang="de-DE" sz="3600" dirty="0">
                <a:solidFill>
                  <a:schemeClr val="tx1"/>
                </a:solidFill>
              </a:rPr>
              <a:t> different extern </a:t>
            </a:r>
            <a:r>
              <a:rPr lang="de-DE" altLang="de-DE" sz="3600" dirty="0" err="1">
                <a:solidFill>
                  <a:schemeClr val="tx1"/>
                </a:solidFill>
              </a:rPr>
              <a:t>providers</a:t>
            </a:r>
            <a:r>
              <a:rPr lang="de-DE" altLang="de-DE" sz="3600" dirty="0">
                <a:solidFill>
                  <a:schemeClr val="tx1"/>
                </a:solidFill>
              </a:rPr>
              <a:t>  </a:t>
            </a:r>
            <a:r>
              <a:rPr lang="de-DE" altLang="de-DE" sz="3600" dirty="0" err="1">
                <a:solidFill>
                  <a:schemeClr val="tx1"/>
                </a:solidFill>
              </a:rPr>
              <a:t>are</a:t>
            </a:r>
            <a:r>
              <a:rPr lang="de-DE" altLang="de-DE" sz="3600" dirty="0">
                <a:solidFill>
                  <a:schemeClr val="tx1"/>
                </a:solidFill>
              </a:rPr>
              <a:t> </a:t>
            </a:r>
            <a:r>
              <a:rPr lang="de-DE" altLang="de-DE" sz="3600" dirty="0" err="1">
                <a:solidFill>
                  <a:schemeClr val="tx1"/>
                </a:solidFill>
              </a:rPr>
              <a:t>working</a:t>
            </a:r>
            <a:r>
              <a:rPr lang="de-DE" altLang="de-DE" sz="3600" dirty="0">
                <a:solidFill>
                  <a:schemeClr val="tx1"/>
                </a:solidFill>
              </a:rPr>
              <a:t> in </a:t>
            </a:r>
            <a:r>
              <a:rPr lang="de-DE" altLang="de-DE" sz="3600" dirty="0" err="1">
                <a:solidFill>
                  <a:schemeClr val="tx1"/>
                </a:solidFill>
              </a:rPr>
              <a:t>this</a:t>
            </a:r>
            <a:r>
              <a:rPr lang="de-DE" altLang="de-DE" sz="3600" dirty="0">
                <a:solidFill>
                  <a:schemeClr val="tx1"/>
                </a:solidFill>
              </a:rPr>
              <a:t> </a:t>
            </a:r>
            <a:r>
              <a:rPr lang="de-DE" altLang="de-DE" sz="3600" dirty="0" err="1">
                <a:solidFill>
                  <a:schemeClr val="tx1"/>
                </a:solidFill>
              </a:rPr>
              <a:t>field</a:t>
            </a:r>
            <a:r>
              <a:rPr lang="de-DE" altLang="de-DE" sz="3600" dirty="0">
                <a:solidFill>
                  <a:schemeClr val="tx1"/>
                </a:solidFill>
              </a:rPr>
              <a:t> = </a:t>
            </a:r>
            <a:r>
              <a:rPr lang="en-US" altLang="de-DE" sz="1900" dirty="0">
                <a:latin typeface="Trebuchet MS" panose="020B0603020202020204" pitchFamily="34" charset="0"/>
                <a:ea typeface="Times New Roman" panose="02020603050405020304" pitchFamily="18" charset="0"/>
                <a:cs typeface="Calibri" panose="020F0502020204030204" pitchFamily="34" charset="0"/>
              </a:rPr>
              <a:t>This seems to be a result of IO2 in Germany as well (see examples from Matthias!)</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en-US" altLang="de-DE" sz="1900" dirty="0">
                <a:latin typeface="Trebuchet MS" panose="020B0603020202020204" pitchFamily="34" charset="0"/>
                <a:ea typeface="Times New Roman" panose="02020603050405020304" pitchFamily="18" charset="0"/>
                <a:cs typeface="Calibri" panose="020F0502020204030204" pitchFamily="34" charset="0"/>
              </a:rPr>
              <a:t>4.1 Overview on concepts and methods of CGC in HR context of SME </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Lack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of</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desideratum</a:t>
            </a:r>
            <a:r>
              <a:rPr lang="de-DE" altLang="de-DE" dirty="0">
                <a:latin typeface="Times New Roman" panose="02020603050405020304" pitchFamily="18" charset="0"/>
                <a:ea typeface="Times New Roman" panose="02020603050405020304" pitchFamily="18" charset="0"/>
                <a:cs typeface="Calibri" panose="020F0502020204030204" pitchFamily="34" charset="0"/>
              </a:rPr>
              <a:t>) =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Rarely</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findings</a:t>
            </a:r>
            <a:r>
              <a:rPr lang="de-DE" altLang="de-DE" dirty="0">
                <a:latin typeface="Times New Roman" panose="02020603050405020304" pitchFamily="18" charset="0"/>
                <a:ea typeface="Times New Roman" panose="02020603050405020304" pitchFamily="18" charset="0"/>
                <a:cs typeface="Calibri" panose="020F0502020204030204" pitchFamily="34" charset="0"/>
              </a:rPr>
              <a:t> not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well</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structured</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(hier noch aus IO 1 und 2 recherchieren!</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Und weitere Infos auf Folie (Ergebnisse aus IO1 (plus eigene Recherchen) und IO2 werden referiert! Was macht hier Monika aus Österreich?</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22</a:t>
            </a:fld>
            <a:endParaRPr lang="lt-LT"/>
          </a:p>
        </p:txBody>
      </p:sp>
    </p:spTree>
    <p:extLst>
      <p:ext uri="{BB962C8B-B14F-4D97-AF65-F5344CB8AC3E}">
        <p14:creationId xmlns:p14="http://schemas.microsoft.com/office/powerpoint/2010/main" val="372503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23</a:t>
            </a:fld>
            <a:endParaRPr lang="lt-LT"/>
          </a:p>
        </p:txBody>
      </p:sp>
    </p:spTree>
    <p:extLst>
      <p:ext uri="{BB962C8B-B14F-4D97-AF65-F5344CB8AC3E}">
        <p14:creationId xmlns:p14="http://schemas.microsoft.com/office/powerpoint/2010/main" val="299926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STF = Story telling approach with methods or techniques like reflection, connectedness, meaning making, learning, agency</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5295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Still not </a:t>
            </a:r>
            <a:r>
              <a:rPr lang="de-DE" dirty="0" err="1"/>
              <a:t>ready</a:t>
            </a:r>
            <a:r>
              <a:rPr lang="de-DE" dirty="0"/>
              <a:t>, </a:t>
            </a:r>
            <a:r>
              <a:rPr lang="de-DE" dirty="0" err="1"/>
              <a:t>there</a:t>
            </a:r>
            <a:r>
              <a:rPr lang="de-DE" dirty="0"/>
              <a:t> </a:t>
            </a:r>
            <a:r>
              <a:rPr lang="de-DE" dirty="0" err="1"/>
              <a:t>is</a:t>
            </a:r>
            <a:r>
              <a:rPr lang="de-DE" dirty="0"/>
              <a:t> </a:t>
            </a:r>
            <a:r>
              <a:rPr lang="de-DE" dirty="0" err="1"/>
              <a:t>missing</a:t>
            </a:r>
            <a:r>
              <a:rPr lang="de-DE" dirty="0"/>
              <a:t> a </a:t>
            </a:r>
            <a:r>
              <a:rPr lang="de-DE" dirty="0" err="1"/>
              <a:t>short</a:t>
            </a:r>
            <a:r>
              <a:rPr lang="de-DE" dirty="0"/>
              <a:t> </a:t>
            </a:r>
            <a:r>
              <a:rPr lang="de-DE" dirty="0" err="1"/>
              <a:t>description</a:t>
            </a:r>
            <a:r>
              <a:rPr lang="de-DE" dirty="0"/>
              <a:t> </a:t>
            </a:r>
            <a:r>
              <a:rPr lang="de-DE" dirty="0" err="1"/>
              <a:t>of</a:t>
            </a:r>
            <a:r>
              <a:rPr lang="de-DE" dirty="0"/>
              <a:t> </a:t>
            </a:r>
            <a:r>
              <a:rPr lang="de-DE" dirty="0" err="1"/>
              <a:t>the</a:t>
            </a:r>
            <a:r>
              <a:rPr lang="de-DE" dirty="0"/>
              <a:t> different </a:t>
            </a:r>
            <a:r>
              <a:rPr lang="de-DE" dirty="0" err="1"/>
              <a:t>providers</a:t>
            </a:r>
            <a:r>
              <a:rPr lang="de-DE" dirty="0"/>
              <a:t> and </a:t>
            </a:r>
            <a:r>
              <a:rPr lang="de-DE" dirty="0" err="1"/>
              <a:t>their</a:t>
            </a:r>
            <a:r>
              <a:rPr lang="de-DE" dirty="0"/>
              <a:t> </a:t>
            </a:r>
            <a:r>
              <a:rPr lang="de-DE" dirty="0" err="1"/>
              <a:t>approaches</a:t>
            </a:r>
            <a:r>
              <a:rPr lang="de-DE" dirty="0"/>
              <a:t> </a:t>
            </a:r>
            <a:r>
              <a:rPr lang="de-DE" dirty="0" err="1"/>
              <a:t>for</a:t>
            </a:r>
            <a:r>
              <a:rPr lang="de-DE" dirty="0"/>
              <a:t> </a:t>
            </a:r>
            <a:r>
              <a:rPr lang="de-DE" dirty="0" err="1"/>
              <a:t>the</a:t>
            </a:r>
            <a:r>
              <a:rPr lang="de-DE" dirty="0"/>
              <a:t> </a:t>
            </a:r>
            <a:r>
              <a:rPr lang="de-DE" dirty="0" err="1"/>
              <a:t>lecturer</a:t>
            </a:r>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14775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200" b="1" dirty="0">
                <a:solidFill>
                  <a:srgbClr val="FF0000"/>
                </a:solidFill>
              </a:rPr>
              <a:t>Dies kürzer und </a:t>
            </a:r>
            <a:r>
              <a:rPr lang="de-DE" altLang="de-DE" sz="3200" b="1" dirty="0" err="1">
                <a:solidFill>
                  <a:srgbClr val="FF0000"/>
                </a:solidFill>
              </a:rPr>
              <a:t>prägnater</a:t>
            </a:r>
            <a:r>
              <a:rPr lang="de-DE" altLang="de-DE" sz="3200" b="1" dirty="0">
                <a:solidFill>
                  <a:srgbClr val="FF0000"/>
                </a:solidFill>
              </a:rPr>
              <a:t> machen mit Begleittext (</a:t>
            </a:r>
            <a:r>
              <a:rPr lang="de-DE" altLang="de-DE" sz="3200" b="1" dirty="0" err="1">
                <a:solidFill>
                  <a:srgbClr val="FF0000"/>
                </a:solidFill>
              </a:rPr>
              <a:t>bezug</a:t>
            </a:r>
            <a:r>
              <a:rPr lang="de-DE" altLang="de-DE" sz="3200" b="1" dirty="0">
                <a:solidFill>
                  <a:srgbClr val="FF0000"/>
                </a:solidFill>
              </a:rPr>
              <a:t> auf Anbieter und auf Methoden)</a:t>
            </a:r>
          </a:p>
          <a:p>
            <a:r>
              <a:rPr lang="de-DE" sz="1800" dirty="0">
                <a:effectLst/>
                <a:latin typeface="Segoe UI" panose="020B0502040204020203" pitchFamily="34" charset="0"/>
                <a:ea typeface="Times New Roman" panose="02020603050405020304" pitchFamily="18" charset="0"/>
              </a:rPr>
              <a:t>Was meinen wir damit, dass Beratung und HRM Überschneidungen hat (normativ)</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ist der Stand hierzu und was sind Ausblicke oder Herausforderungen (empirisch)</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Unternehmen, die es heute schon machen …. Gründe, Ausprägungen</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r>
              <a:rPr lang="de-DE" sz="1800" dirty="0">
                <a:effectLst/>
                <a:latin typeface="Segoe UI" panose="020B0502040204020203" pitchFamily="34" charset="0"/>
                <a:ea typeface="Times New Roman" panose="02020603050405020304" pitchFamily="18" charset="0"/>
              </a:rPr>
              <a:t>[16:11] Weber Peter</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heißt es für die Berater? Wo sind die Anschlusspunkte in der Zukunft?</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600" dirty="0" err="1">
                <a:solidFill>
                  <a:schemeClr val="tx1"/>
                </a:solidFill>
              </a:rPr>
              <a:t>Mostly</a:t>
            </a:r>
            <a:r>
              <a:rPr lang="de-DE" altLang="de-DE" sz="3600" dirty="0">
                <a:solidFill>
                  <a:schemeClr val="tx1"/>
                </a:solidFill>
              </a:rPr>
              <a:t> different extern </a:t>
            </a:r>
            <a:r>
              <a:rPr lang="de-DE" altLang="de-DE" sz="3600" dirty="0" err="1">
                <a:solidFill>
                  <a:schemeClr val="tx1"/>
                </a:solidFill>
              </a:rPr>
              <a:t>providers</a:t>
            </a:r>
            <a:r>
              <a:rPr lang="de-DE" altLang="de-DE" sz="3600" dirty="0">
                <a:solidFill>
                  <a:schemeClr val="tx1"/>
                </a:solidFill>
              </a:rPr>
              <a:t>  </a:t>
            </a:r>
            <a:r>
              <a:rPr lang="de-DE" altLang="de-DE" sz="3600" dirty="0" err="1">
                <a:solidFill>
                  <a:schemeClr val="tx1"/>
                </a:solidFill>
              </a:rPr>
              <a:t>are</a:t>
            </a:r>
            <a:r>
              <a:rPr lang="de-DE" altLang="de-DE" sz="3600" dirty="0">
                <a:solidFill>
                  <a:schemeClr val="tx1"/>
                </a:solidFill>
              </a:rPr>
              <a:t> </a:t>
            </a:r>
            <a:r>
              <a:rPr lang="de-DE" altLang="de-DE" sz="3600" dirty="0" err="1">
                <a:solidFill>
                  <a:schemeClr val="tx1"/>
                </a:solidFill>
              </a:rPr>
              <a:t>working</a:t>
            </a:r>
            <a:r>
              <a:rPr lang="de-DE" altLang="de-DE" sz="3600" dirty="0">
                <a:solidFill>
                  <a:schemeClr val="tx1"/>
                </a:solidFill>
              </a:rPr>
              <a:t> in </a:t>
            </a:r>
            <a:r>
              <a:rPr lang="de-DE" altLang="de-DE" sz="3600" dirty="0" err="1">
                <a:solidFill>
                  <a:schemeClr val="tx1"/>
                </a:solidFill>
              </a:rPr>
              <a:t>this</a:t>
            </a:r>
            <a:r>
              <a:rPr lang="de-DE" altLang="de-DE" sz="3600" dirty="0">
                <a:solidFill>
                  <a:schemeClr val="tx1"/>
                </a:solidFill>
              </a:rPr>
              <a:t> </a:t>
            </a:r>
            <a:r>
              <a:rPr lang="de-DE" altLang="de-DE" sz="3600" dirty="0" err="1">
                <a:solidFill>
                  <a:schemeClr val="tx1"/>
                </a:solidFill>
              </a:rPr>
              <a:t>field</a:t>
            </a:r>
            <a:r>
              <a:rPr lang="de-DE" altLang="de-DE" sz="3600" dirty="0">
                <a:solidFill>
                  <a:schemeClr val="tx1"/>
                </a:solidFill>
              </a:rPr>
              <a:t> = </a:t>
            </a:r>
            <a:r>
              <a:rPr lang="en-US" altLang="de-DE" sz="1900" dirty="0">
                <a:latin typeface="Trebuchet MS" panose="020B0603020202020204" pitchFamily="34" charset="0"/>
                <a:ea typeface="Times New Roman" panose="02020603050405020304" pitchFamily="18" charset="0"/>
                <a:cs typeface="Calibri" panose="020F0502020204030204" pitchFamily="34" charset="0"/>
              </a:rPr>
              <a:t>This seems to be a result of IO2 in Germany as well (see examples from Matthias!)</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en-US" altLang="de-DE" sz="1900" dirty="0">
                <a:latin typeface="Trebuchet MS" panose="020B0603020202020204" pitchFamily="34" charset="0"/>
                <a:ea typeface="Times New Roman" panose="02020603050405020304" pitchFamily="18" charset="0"/>
                <a:cs typeface="Calibri" panose="020F0502020204030204" pitchFamily="34" charset="0"/>
              </a:rPr>
              <a:t>4.1 Overview on concepts and methods of CGC in HR context of SME </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Lack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of</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desideratum</a:t>
            </a:r>
            <a:r>
              <a:rPr lang="de-DE" altLang="de-DE" dirty="0">
                <a:latin typeface="Times New Roman" panose="02020603050405020304" pitchFamily="18" charset="0"/>
                <a:ea typeface="Times New Roman" panose="02020603050405020304" pitchFamily="18" charset="0"/>
                <a:cs typeface="Calibri" panose="020F0502020204030204" pitchFamily="34" charset="0"/>
              </a:rPr>
              <a:t>) =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Rarely</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findings</a:t>
            </a:r>
            <a:r>
              <a:rPr lang="de-DE" altLang="de-DE" dirty="0">
                <a:latin typeface="Times New Roman" panose="02020603050405020304" pitchFamily="18" charset="0"/>
                <a:ea typeface="Times New Roman" panose="02020603050405020304" pitchFamily="18" charset="0"/>
                <a:cs typeface="Calibri" panose="020F0502020204030204" pitchFamily="34" charset="0"/>
              </a:rPr>
              <a:t> not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well</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structured</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(hier noch aus IO 1 und 2 recherchieren!</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Und weitere Infos auf Folie (Ergebnisse aus IO1 (plus eigene Recherchen) und IO2 werden referiert! Was macht hier Monika aus Österreich?</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27</a:t>
            </a:fld>
            <a:endParaRPr lang="lt-LT"/>
          </a:p>
        </p:txBody>
      </p:sp>
    </p:spTree>
    <p:extLst>
      <p:ext uri="{BB962C8B-B14F-4D97-AF65-F5344CB8AC3E}">
        <p14:creationId xmlns:p14="http://schemas.microsoft.com/office/powerpoint/2010/main" val="1402631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For</a:t>
            </a:r>
            <a:r>
              <a:rPr lang="de-DE" dirty="0"/>
              <a:t> </a:t>
            </a:r>
            <a:r>
              <a:rPr lang="de-DE" dirty="0" err="1"/>
              <a:t>the</a:t>
            </a:r>
            <a:r>
              <a:rPr lang="de-DE" dirty="0"/>
              <a:t> </a:t>
            </a:r>
            <a:r>
              <a:rPr lang="de-DE" dirty="0" err="1"/>
              <a:t>reflection</a:t>
            </a:r>
            <a:r>
              <a:rPr lang="de-DE" dirty="0"/>
              <a:t>:</a:t>
            </a:r>
            <a:r>
              <a:rPr lang="de-DE" baseline="0" dirty="0"/>
              <a:t> </a:t>
            </a:r>
            <a:r>
              <a:rPr lang="de-DE" baseline="0" dirty="0" err="1"/>
              <a:t>summarise</a:t>
            </a:r>
            <a:r>
              <a:rPr lang="de-DE" baseline="0" dirty="0"/>
              <a:t> </a:t>
            </a:r>
            <a:r>
              <a:rPr lang="de-DE" baseline="0" dirty="0" err="1"/>
              <a:t>that</a:t>
            </a:r>
            <a:r>
              <a:rPr lang="de-DE" baseline="0" dirty="0"/>
              <a:t> </a:t>
            </a:r>
            <a:r>
              <a:rPr lang="de-DE" baseline="0" dirty="0" err="1"/>
              <a:t>there</a:t>
            </a:r>
            <a:r>
              <a:rPr lang="de-DE" baseline="0" dirty="0"/>
              <a:t> </a:t>
            </a:r>
            <a:r>
              <a:rPr lang="de-DE" baseline="0" dirty="0" err="1"/>
              <a:t>evidently</a:t>
            </a:r>
            <a:r>
              <a:rPr lang="de-DE" baseline="0" dirty="0"/>
              <a:t> </a:t>
            </a:r>
            <a:r>
              <a:rPr lang="de-DE" baseline="0" dirty="0" err="1"/>
              <a:t>seem</a:t>
            </a:r>
            <a:r>
              <a:rPr lang="de-DE" baseline="0" dirty="0"/>
              <a:t> </a:t>
            </a:r>
            <a:r>
              <a:rPr lang="de-DE" baseline="0" dirty="0" err="1"/>
              <a:t>to</a:t>
            </a:r>
            <a:r>
              <a:rPr lang="de-DE" baseline="0" dirty="0"/>
              <a:t> </a:t>
            </a:r>
            <a:r>
              <a:rPr lang="de-DE" baseline="0" dirty="0" err="1"/>
              <a:t>be</a:t>
            </a:r>
            <a:r>
              <a:rPr lang="de-DE" baseline="0" dirty="0"/>
              <a:t> </a:t>
            </a:r>
            <a:r>
              <a:rPr lang="de-DE" baseline="0" dirty="0" err="1"/>
              <a:t>valuable</a:t>
            </a:r>
            <a:r>
              <a:rPr lang="de-DE" baseline="0" dirty="0"/>
              <a:t> </a:t>
            </a:r>
            <a:r>
              <a:rPr lang="de-DE" baseline="0" dirty="0" err="1"/>
              <a:t>opportunities</a:t>
            </a:r>
            <a:r>
              <a:rPr lang="de-DE" baseline="0" dirty="0"/>
              <a:t> </a:t>
            </a:r>
            <a:r>
              <a:rPr lang="de-DE" baseline="0" dirty="0" err="1"/>
              <a:t>and</a:t>
            </a:r>
            <a:r>
              <a:rPr lang="de-DE" baseline="0" dirty="0"/>
              <a:t> </a:t>
            </a:r>
            <a:r>
              <a:rPr lang="de-DE" baseline="0" dirty="0" err="1"/>
              <a:t>benefits</a:t>
            </a:r>
            <a:r>
              <a:rPr lang="de-DE" baseline="0" dirty="0"/>
              <a:t> in </a:t>
            </a:r>
            <a:r>
              <a:rPr lang="de-DE" baseline="0" dirty="0" err="1"/>
              <a:t>making</a:t>
            </a:r>
            <a:r>
              <a:rPr lang="de-DE" baseline="0" dirty="0"/>
              <a:t> </a:t>
            </a:r>
            <a:r>
              <a:rPr lang="de-DE" baseline="0" dirty="0" err="1"/>
              <a:t>career</a:t>
            </a:r>
            <a:r>
              <a:rPr lang="de-DE" baseline="0" dirty="0"/>
              <a:t> </a:t>
            </a:r>
            <a:r>
              <a:rPr lang="de-DE" baseline="0" dirty="0" err="1"/>
              <a:t>guidance</a:t>
            </a:r>
            <a:r>
              <a:rPr lang="de-DE" baseline="0" dirty="0"/>
              <a:t> </a:t>
            </a:r>
            <a:r>
              <a:rPr lang="de-DE" baseline="0" dirty="0" err="1"/>
              <a:t>and</a:t>
            </a:r>
            <a:r>
              <a:rPr lang="de-DE" baseline="0" dirty="0"/>
              <a:t> </a:t>
            </a:r>
            <a:r>
              <a:rPr lang="de-DE" baseline="0" dirty="0" err="1"/>
              <a:t>counselling</a:t>
            </a:r>
            <a:r>
              <a:rPr lang="de-DE" baseline="0" dirty="0"/>
              <a:t> an integral </a:t>
            </a:r>
            <a:r>
              <a:rPr lang="de-DE" baseline="0" dirty="0" err="1"/>
              <a:t>part</a:t>
            </a:r>
            <a:r>
              <a:rPr lang="de-DE" baseline="0" dirty="0"/>
              <a:t> </a:t>
            </a:r>
            <a:r>
              <a:rPr lang="de-DE" baseline="0" dirty="0" err="1"/>
              <a:t>of</a:t>
            </a:r>
            <a:r>
              <a:rPr lang="de-DE" baseline="0" dirty="0"/>
              <a:t> organisational </a:t>
            </a:r>
            <a:r>
              <a:rPr lang="de-DE" baseline="0" dirty="0" err="1"/>
              <a:t>practice</a:t>
            </a:r>
            <a:r>
              <a:rPr lang="de-DE" baseline="0" dirty="0"/>
              <a:t> (</a:t>
            </a:r>
            <a:r>
              <a:rPr lang="de-DE" baseline="0" dirty="0" err="1"/>
              <a:t>even</a:t>
            </a:r>
            <a:r>
              <a:rPr lang="de-DE" baseline="0" dirty="0"/>
              <a:t> </a:t>
            </a:r>
            <a:r>
              <a:rPr lang="de-DE" baseline="0" dirty="0" err="1"/>
              <a:t>given</a:t>
            </a:r>
            <a:r>
              <a:rPr lang="de-DE" baseline="0" dirty="0"/>
              <a:t> </a:t>
            </a:r>
            <a:r>
              <a:rPr lang="de-DE" baseline="0" dirty="0" err="1"/>
              <a:t>the</a:t>
            </a:r>
            <a:r>
              <a:rPr lang="de-DE" baseline="0" dirty="0"/>
              <a:t> </a:t>
            </a:r>
            <a:r>
              <a:rPr lang="de-DE" baseline="0" dirty="0" err="1"/>
              <a:t>challenges</a:t>
            </a:r>
            <a:r>
              <a:rPr lang="de-DE" baseline="0" dirty="0"/>
              <a:t>) – </a:t>
            </a:r>
            <a:r>
              <a:rPr lang="de-DE" baseline="0" dirty="0" err="1"/>
              <a:t>it</a:t>
            </a:r>
            <a:r>
              <a:rPr lang="de-DE" baseline="0" dirty="0"/>
              <a:t> </a:t>
            </a:r>
            <a:r>
              <a:rPr lang="de-DE" baseline="0" dirty="0" err="1"/>
              <a:t>is</a:t>
            </a:r>
            <a:r>
              <a:rPr lang="de-DE" baseline="0" dirty="0"/>
              <a:t> a </a:t>
            </a:r>
            <a:r>
              <a:rPr lang="de-DE" baseline="0" dirty="0" err="1"/>
              <a:t>path</a:t>
            </a:r>
            <a:r>
              <a:rPr lang="de-DE" baseline="0" dirty="0"/>
              <a:t>  </a:t>
            </a:r>
            <a:r>
              <a:rPr lang="de-DE" baseline="0" dirty="0" err="1"/>
              <a:t>that</a:t>
            </a:r>
            <a:r>
              <a:rPr lang="de-DE" baseline="0" dirty="0"/>
              <a:t> </a:t>
            </a:r>
            <a:r>
              <a:rPr lang="de-DE" baseline="0" dirty="0" err="1"/>
              <a:t>should</a:t>
            </a:r>
            <a:r>
              <a:rPr lang="de-DE" baseline="0" dirty="0"/>
              <a:t> </a:t>
            </a:r>
            <a:r>
              <a:rPr lang="de-DE" baseline="0" dirty="0" err="1"/>
              <a:t>be</a:t>
            </a:r>
            <a:r>
              <a:rPr lang="de-DE" baseline="0" dirty="0"/>
              <a:t> </a:t>
            </a:r>
            <a:r>
              <a:rPr lang="de-DE" baseline="0" dirty="0" err="1"/>
              <a:t>pursued</a:t>
            </a:r>
            <a:r>
              <a:rPr lang="de-DE" baseline="0" dirty="0"/>
              <a:t>.</a:t>
            </a:r>
          </a:p>
          <a:p>
            <a:r>
              <a:rPr lang="de-DE" baseline="0" dirty="0"/>
              <a:t>But </a:t>
            </a:r>
            <a:r>
              <a:rPr lang="de-DE" baseline="0" dirty="0" err="1"/>
              <a:t>what</a:t>
            </a:r>
            <a:r>
              <a:rPr lang="de-DE" baseline="0" dirty="0"/>
              <a:t> </a:t>
            </a:r>
            <a:r>
              <a:rPr lang="de-DE" baseline="0" dirty="0" err="1"/>
              <a:t>is</a:t>
            </a:r>
            <a:r>
              <a:rPr lang="de-DE" baseline="0" dirty="0"/>
              <a:t> </a:t>
            </a:r>
            <a:r>
              <a:rPr lang="de-DE" baseline="0" dirty="0" err="1"/>
              <a:t>the</a:t>
            </a:r>
            <a:r>
              <a:rPr lang="de-DE" baseline="0" dirty="0"/>
              <a:t> </a:t>
            </a:r>
            <a:r>
              <a:rPr lang="de-DE" baseline="0" dirty="0" err="1"/>
              <a:t>practitioner‘s</a:t>
            </a:r>
            <a:r>
              <a:rPr lang="de-DE" baseline="0" dirty="0"/>
              <a:t> </a:t>
            </a:r>
            <a:r>
              <a:rPr lang="de-DE" baseline="0" dirty="0" err="1"/>
              <a:t>point</a:t>
            </a:r>
            <a:r>
              <a:rPr lang="de-DE" baseline="0" dirty="0"/>
              <a:t> </a:t>
            </a:r>
            <a:r>
              <a:rPr lang="de-DE" baseline="0" dirty="0" err="1"/>
              <a:t>of</a:t>
            </a:r>
            <a:r>
              <a:rPr lang="de-DE" baseline="0" dirty="0"/>
              <a:t> </a:t>
            </a:r>
            <a:r>
              <a:rPr lang="de-DE" baseline="0" dirty="0" err="1"/>
              <a:t>view</a:t>
            </a:r>
            <a:r>
              <a:rPr lang="de-DE" baseline="0" dirty="0"/>
              <a:t>: Do </a:t>
            </a:r>
            <a:r>
              <a:rPr lang="de-DE" baseline="0" dirty="0" err="1"/>
              <a:t>see</a:t>
            </a:r>
            <a:r>
              <a:rPr lang="de-DE" baseline="0" dirty="0"/>
              <a:t> </a:t>
            </a:r>
            <a:r>
              <a:rPr lang="de-DE" baseline="0" dirty="0" err="1"/>
              <a:t>openings</a:t>
            </a:r>
            <a:r>
              <a:rPr lang="de-DE" baseline="0" dirty="0"/>
              <a:t> in </a:t>
            </a:r>
            <a:r>
              <a:rPr lang="de-DE" baseline="0" dirty="0" err="1"/>
              <a:t>your</a:t>
            </a:r>
            <a:r>
              <a:rPr lang="de-DE" baseline="0" dirty="0"/>
              <a:t> </a:t>
            </a:r>
            <a:r>
              <a:rPr lang="de-DE" baseline="0" dirty="0" err="1"/>
              <a:t>own</a:t>
            </a:r>
            <a:r>
              <a:rPr lang="de-DE" baseline="0" dirty="0"/>
              <a:t> </a:t>
            </a:r>
            <a:r>
              <a:rPr lang="de-DE" baseline="0" dirty="0" err="1"/>
              <a:t>practice</a:t>
            </a:r>
            <a:r>
              <a:rPr lang="de-DE" baseline="0" dirty="0"/>
              <a:t>? </a:t>
            </a:r>
            <a:r>
              <a:rPr lang="de-DE" baseline="0" dirty="0" err="1"/>
              <a:t>Have</a:t>
            </a:r>
            <a:r>
              <a:rPr lang="de-DE" baseline="0" dirty="0"/>
              <a:t> </a:t>
            </a:r>
            <a:r>
              <a:rPr lang="de-DE" baseline="0" dirty="0" err="1"/>
              <a:t>you</a:t>
            </a:r>
            <a:r>
              <a:rPr lang="de-DE" baseline="0" dirty="0"/>
              <a:t> </a:t>
            </a:r>
            <a:r>
              <a:rPr lang="de-DE" baseline="0" dirty="0" err="1"/>
              <a:t>got</a:t>
            </a:r>
            <a:r>
              <a:rPr lang="de-DE" baseline="0" dirty="0"/>
              <a:t> positive (</a:t>
            </a:r>
            <a:r>
              <a:rPr lang="de-DE" baseline="0" dirty="0" err="1"/>
              <a:t>or</a:t>
            </a:r>
            <a:r>
              <a:rPr lang="de-DE" baseline="0" dirty="0"/>
              <a:t> negative) </a:t>
            </a:r>
            <a:r>
              <a:rPr lang="de-DE" baseline="0" dirty="0" err="1"/>
              <a:t>experiences</a:t>
            </a:r>
            <a:r>
              <a:rPr lang="de-DE" baseline="0" dirty="0"/>
              <a:t>?</a:t>
            </a:r>
            <a:endParaRPr lang="en-IE" dirty="0"/>
          </a:p>
        </p:txBody>
      </p:sp>
      <p:sp>
        <p:nvSpPr>
          <p:cNvPr id="4" name="Foliennummernplatzhalter 3"/>
          <p:cNvSpPr>
            <a:spLocks noGrp="1"/>
          </p:cNvSpPr>
          <p:nvPr>
            <p:ph type="sldNum" sz="quarter" idx="10"/>
          </p:nvPr>
        </p:nvSpPr>
        <p:spPr/>
        <p:txBody>
          <a:bodyPr/>
          <a:lstStyle/>
          <a:p>
            <a:fld id="{48443D94-7DC0-4687-9B97-1FC7372134D1}" type="slidenum">
              <a:rPr lang="en-IE" smtClean="0"/>
              <a:t>34</a:t>
            </a:fld>
            <a:endParaRPr lang="en-IE"/>
          </a:p>
        </p:txBody>
      </p:sp>
    </p:spTree>
    <p:extLst>
      <p:ext uri="{BB962C8B-B14F-4D97-AF65-F5344CB8AC3E}">
        <p14:creationId xmlns:p14="http://schemas.microsoft.com/office/powerpoint/2010/main" val="328320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indent="-457200">
              <a:buFont typeface="Wingdings" pitchFamily="2" charset="2"/>
              <a:buChar char="§"/>
            </a:pPr>
            <a:r>
              <a:rPr lang="en-GB" dirty="0"/>
              <a:t>Teaching and learning Activity 2: Knowing basic aspects of HRD (connection to unit 2)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a:t>
            </a:fld>
            <a:endParaRPr lang="lt-LT"/>
          </a:p>
        </p:txBody>
      </p:sp>
    </p:spTree>
    <p:extLst>
      <p:ext uri="{BB962C8B-B14F-4D97-AF65-F5344CB8AC3E}">
        <p14:creationId xmlns:p14="http://schemas.microsoft.com/office/powerpoint/2010/main" val="248472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4</a:t>
            </a:fld>
            <a:endParaRPr lang="lt-LT"/>
          </a:p>
        </p:txBody>
      </p:sp>
    </p:spTree>
    <p:extLst>
      <p:ext uri="{BB962C8B-B14F-4D97-AF65-F5344CB8AC3E}">
        <p14:creationId xmlns:p14="http://schemas.microsoft.com/office/powerpoint/2010/main" val="138672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74F2A99-8335-4AAC-9EFD-09FA6B9BBADF}" type="slidenum">
              <a:rPr lang="lt-LT" smtClean="0"/>
              <a:t>5</a:t>
            </a:fld>
            <a:endParaRPr lang="lt-LT"/>
          </a:p>
        </p:txBody>
      </p:sp>
    </p:spTree>
    <p:extLst>
      <p:ext uri="{BB962C8B-B14F-4D97-AF65-F5344CB8AC3E}">
        <p14:creationId xmlns:p14="http://schemas.microsoft.com/office/powerpoint/2010/main" val="26142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Merker: „</a:t>
            </a:r>
            <a:r>
              <a:rPr lang="de-DE" dirty="0" err="1"/>
              <a:t>other</a:t>
            </a:r>
            <a:r>
              <a:rPr lang="de-DE" dirty="0"/>
              <a:t> innovative </a:t>
            </a:r>
            <a:r>
              <a:rPr lang="de-DE" dirty="0" err="1"/>
              <a:t>concepts</a:t>
            </a:r>
            <a:r>
              <a:rPr lang="de-DE" dirty="0"/>
              <a:t>“ </a:t>
            </a:r>
            <a:r>
              <a:rPr lang="de-DE" dirty="0" err="1"/>
              <a:t>is</a:t>
            </a:r>
            <a:r>
              <a:rPr lang="de-DE" dirty="0"/>
              <a:t> </a:t>
            </a:r>
            <a:r>
              <a:rPr lang="de-DE" dirty="0" err="1"/>
              <a:t>missing</a:t>
            </a:r>
            <a:r>
              <a:rPr lang="de-DE" dirty="0"/>
              <a:t> </a:t>
            </a:r>
            <a:r>
              <a:rPr lang="de-DE" dirty="0" err="1"/>
              <a:t>yet</a:t>
            </a:r>
            <a:r>
              <a:rPr lang="de-DE" dirty="0"/>
              <a:t>. I </a:t>
            </a:r>
            <a:r>
              <a:rPr lang="de-DE" dirty="0" err="1"/>
              <a:t>have</a:t>
            </a:r>
            <a:r>
              <a:rPr lang="de-DE" dirty="0"/>
              <a:t> </a:t>
            </a:r>
            <a:r>
              <a:rPr lang="de-DE" dirty="0" err="1"/>
              <a:t>written</a:t>
            </a:r>
            <a:r>
              <a:rPr lang="de-DE" dirty="0"/>
              <a:t> </a:t>
            </a:r>
            <a:r>
              <a:rPr lang="de-DE" dirty="0" err="1"/>
              <a:t>about</a:t>
            </a:r>
            <a:r>
              <a:rPr lang="de-DE" dirty="0"/>
              <a:t> in </a:t>
            </a:r>
            <a:r>
              <a:rPr lang="de-DE" dirty="0" err="1"/>
              <a:t>the</a:t>
            </a:r>
            <a:r>
              <a:rPr lang="de-DE" dirty="0"/>
              <a:t> 2020 </a:t>
            </a:r>
            <a:r>
              <a:rPr lang="de-DE" dirty="0" err="1"/>
              <a:t>text</a:t>
            </a:r>
            <a:r>
              <a:rPr lang="de-DE" dirty="0"/>
              <a:t>. </a:t>
            </a:r>
          </a:p>
        </p:txBody>
      </p:sp>
      <p:sp>
        <p:nvSpPr>
          <p:cNvPr id="4" name="Foliennummernplatzhalter 3"/>
          <p:cNvSpPr>
            <a:spLocks noGrp="1"/>
          </p:cNvSpPr>
          <p:nvPr>
            <p:ph type="sldNum" sz="quarter" idx="5"/>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212468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9</a:t>
            </a:fld>
            <a:endParaRPr lang="lt-LT"/>
          </a:p>
        </p:txBody>
      </p:sp>
    </p:spTree>
    <p:extLst>
      <p:ext uri="{BB962C8B-B14F-4D97-AF65-F5344CB8AC3E}">
        <p14:creationId xmlns:p14="http://schemas.microsoft.com/office/powerpoint/2010/main" val="269950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31809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74F2A99-8335-4AAC-9EFD-09FA6B9BBADF}" type="slidenum">
              <a:rPr lang="lt-LT" smtClean="0"/>
              <a:t>14</a:t>
            </a:fld>
            <a:endParaRPr lang="lt-LT"/>
          </a:p>
        </p:txBody>
      </p:sp>
    </p:spTree>
    <p:extLst>
      <p:ext uri="{BB962C8B-B14F-4D97-AF65-F5344CB8AC3E}">
        <p14:creationId xmlns:p14="http://schemas.microsoft.com/office/powerpoint/2010/main" val="240523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17</a:t>
            </a:fld>
            <a:endParaRPr lang="lt-LT"/>
          </a:p>
        </p:txBody>
      </p:sp>
    </p:spTree>
    <p:extLst>
      <p:ext uri="{BB962C8B-B14F-4D97-AF65-F5344CB8AC3E}">
        <p14:creationId xmlns:p14="http://schemas.microsoft.com/office/powerpoint/2010/main" val="2620465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expert360.com/resources/articles/talent-management-importan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lstStyle/>
          <a:p>
            <a:r>
              <a:rPr lang="en-US" dirty="0"/>
              <a:t>Unit 4</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p:txBody>
          <a:bodyPr/>
          <a:lstStyle/>
          <a:p>
            <a:r>
              <a:rPr lang="en-US" dirty="0"/>
              <a:t>Connecting CGC in the context of HR-based career work </a:t>
            </a:r>
          </a:p>
          <a:p>
            <a:endParaRPr lang="en-US" dirty="0"/>
          </a:p>
          <a:p>
            <a:r>
              <a:rPr lang="lt-LT" dirty="0" smtClean="0">
                <a:solidFill>
                  <a:srgbClr val="FFFFFF"/>
                </a:solidFill>
              </a:rPr>
              <a:t>Prof</a:t>
            </a:r>
            <a:r>
              <a:rPr lang="lt-LT" dirty="0">
                <a:solidFill>
                  <a:srgbClr val="FFFFFF"/>
                </a:solidFill>
              </a:rPr>
              <a:t>. Dr. Peter Weber, Prof. Dr. </a:t>
            </a:r>
            <a:r>
              <a:rPr lang="lt-LT" dirty="0" err="1">
                <a:solidFill>
                  <a:srgbClr val="FFFFFF"/>
                </a:solidFill>
              </a:rPr>
              <a:t>Bettina</a:t>
            </a:r>
            <a:r>
              <a:rPr lang="lt-LT" dirty="0">
                <a:solidFill>
                  <a:srgbClr val="FFFFFF"/>
                </a:solidFill>
              </a:rPr>
              <a:t> </a:t>
            </a:r>
            <a:r>
              <a:rPr lang="lt-LT" dirty="0" err="1">
                <a:solidFill>
                  <a:srgbClr val="FFFFFF"/>
                </a:solidFill>
              </a:rPr>
              <a:t>Siecke</a:t>
            </a:r>
            <a:r>
              <a:rPr lang="lt-LT" dirty="0">
                <a:solidFill>
                  <a:srgbClr val="FFFFFF"/>
                </a:solidFill>
              </a:rPr>
              <a:t>, Dr. </a:t>
            </a:r>
            <a:r>
              <a:rPr lang="lt-LT" dirty="0" err="1">
                <a:solidFill>
                  <a:srgbClr val="FFFFFF"/>
                </a:solidFill>
              </a:rPr>
              <a:t>Matthias</a:t>
            </a:r>
            <a:r>
              <a:rPr lang="lt-LT" dirty="0">
                <a:solidFill>
                  <a:srgbClr val="FFFFFF"/>
                </a:solidFill>
              </a:rPr>
              <a:t> </a:t>
            </a:r>
            <a:r>
              <a:rPr lang="lt-LT" dirty="0" err="1">
                <a:solidFill>
                  <a:srgbClr val="FFFFFF"/>
                </a:solidFill>
              </a:rPr>
              <a:t>Zick-Varul</a:t>
            </a:r>
            <a:endParaRPr lang="lt-LT" dirty="0">
              <a:solidFill>
                <a:srgbClr val="FFFFFF"/>
              </a:solidFill>
            </a:endParaRPr>
          </a:p>
          <a:p>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1799" y="5709636"/>
            <a:ext cx="896520" cy="315182"/>
          </a:xfrm>
          <a:prstGeom prst="rect">
            <a:avLst/>
          </a:prstGeom>
        </p:spPr>
      </p:pic>
      <p:sp>
        <p:nvSpPr>
          <p:cNvPr id="6" name="TextBox 5"/>
          <p:cNvSpPr txBox="1"/>
          <p:nvPr/>
        </p:nvSpPr>
        <p:spPr>
          <a:xfrm>
            <a:off x="4583797" y="6024818"/>
            <a:ext cx="3584578" cy="461665"/>
          </a:xfrm>
          <a:prstGeom prst="rect">
            <a:avLst/>
          </a:prstGeom>
          <a:noFill/>
        </p:spPr>
        <p:txBody>
          <a:bodyPr wrap="square" rtlCol="0">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lstStyle/>
          <a:p>
            <a:r>
              <a:rPr lang="de-DE" dirty="0" err="1">
                <a:solidFill>
                  <a:schemeClr val="tx1"/>
                </a:solidFill>
              </a:rPr>
              <a:t>Introduction</a:t>
            </a:r>
            <a:r>
              <a:rPr lang="de-DE" dirty="0">
                <a:solidFill>
                  <a:schemeClr val="tx1"/>
                </a:solidFill>
              </a:rPr>
              <a:t> Learning </a:t>
            </a:r>
            <a:r>
              <a:rPr lang="de-DE" dirty="0" err="1">
                <a:solidFill>
                  <a:schemeClr val="tx1"/>
                </a:solidFill>
              </a:rPr>
              <a:t>activity</a:t>
            </a:r>
            <a:r>
              <a:rPr lang="de-DE" dirty="0">
                <a:solidFill>
                  <a:schemeClr val="tx1"/>
                </a:solidFill>
              </a:rPr>
              <a:t> 1 </a:t>
            </a:r>
            <a:endParaRPr lang="lt-LT"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91127" y="1801904"/>
            <a:ext cx="10973343" cy="4501889"/>
          </a:xfrm>
        </p:spPr>
        <p:txBody>
          <a:bodyPr>
            <a:normAutofit/>
          </a:bodyPr>
          <a:lstStyle/>
          <a:p>
            <a:pPr lvl="0">
              <a:lnSpc>
                <a:spcPct val="150000"/>
              </a:lnSpc>
            </a:pPr>
            <a:r>
              <a:rPr lang="en-US" sz="1500" b="1" dirty="0"/>
              <a:t>Career: </a:t>
            </a:r>
            <a:r>
              <a:rPr lang="en-GB" sz="1500" dirty="0"/>
              <a:t>Career today is seen as tied to activities (jobs) rather than to career paths, career is individualized, unpredictable, risky, fragile, also lateral careers are usual, career can be project-based. </a:t>
            </a:r>
          </a:p>
          <a:p>
            <a:pPr>
              <a:lnSpc>
                <a:spcPct val="150000"/>
              </a:lnSpc>
            </a:pPr>
            <a:r>
              <a:rPr lang="en-GB" sz="1500" b="1" dirty="0"/>
              <a:t>CGC: “</a:t>
            </a:r>
            <a:r>
              <a:rPr lang="en-GB" sz="1500" dirty="0"/>
              <a:t>Career Guidance and </a:t>
            </a:r>
            <a:r>
              <a:rPr lang="en-GB" sz="1500" dirty="0" err="1"/>
              <a:t>Counseling</a:t>
            </a:r>
            <a:r>
              <a:rPr lang="en-GB" sz="1500" dirty="0"/>
              <a:t>" as professional conversation technique is applied in many contexts. Thus, guidance and </a:t>
            </a:r>
            <a:r>
              <a:rPr lang="en-GB" sz="1500" dirty="0" err="1"/>
              <a:t>counseling</a:t>
            </a:r>
            <a:r>
              <a:rPr lang="en-GB" sz="1500" dirty="0"/>
              <a:t> can be a meaningful and important element in the context of vocational orientation, employment promotion or job placement, career coaching and in other contexts. </a:t>
            </a:r>
          </a:p>
          <a:p>
            <a:pPr lvl="0">
              <a:lnSpc>
                <a:spcPct val="150000"/>
              </a:lnSpc>
            </a:pPr>
            <a:r>
              <a:rPr lang="en-GB" sz="1500" dirty="0"/>
              <a:t>If one would prefer to distinguish between </a:t>
            </a:r>
            <a:r>
              <a:rPr lang="en-GB" sz="1500" dirty="0" err="1"/>
              <a:t>counseling</a:t>
            </a:r>
            <a:r>
              <a:rPr lang="en-GB" sz="1500" dirty="0"/>
              <a:t> and guidance, </a:t>
            </a:r>
            <a:r>
              <a:rPr lang="en-GB" sz="1500" dirty="0" err="1"/>
              <a:t>counseling</a:t>
            </a:r>
            <a:r>
              <a:rPr lang="en-GB" sz="1500" dirty="0"/>
              <a:t> would be mostly used for a helpful, problem-solving interaction between mostly two individuals (Weber, 2013).  Guidance stands for a broad repertoire of action formats and includes other offers of career orientation, group </a:t>
            </a:r>
            <a:r>
              <a:rPr lang="en-GB" sz="1500" dirty="0" err="1"/>
              <a:t>counseling</a:t>
            </a:r>
            <a:r>
              <a:rPr lang="en-GB" sz="1500" dirty="0"/>
              <a:t>, or information services (cf. OECD 2004, p. 19; Commission of the European Community 2005, p. 11; ELGPN, 2014</a:t>
            </a:r>
            <a:r>
              <a:rPr lang="de-DE" sz="1500" dirty="0"/>
              <a:t>).</a:t>
            </a:r>
            <a:endParaRPr lang="en-US" sz="1500" dirty="0"/>
          </a:p>
          <a:p>
            <a:pPr>
              <a:lnSpc>
                <a:spcPct val="150000"/>
              </a:lnSpc>
            </a:pPr>
            <a:r>
              <a:rPr lang="lt-LT" sz="1500" b="1" dirty="0"/>
              <a:t>(</a:t>
            </a:r>
            <a:r>
              <a:rPr lang="lt-LT" sz="1500" b="1" dirty="0" err="1"/>
              <a:t>Background</a:t>
            </a:r>
            <a:r>
              <a:rPr lang="lt-LT" sz="1500" b="1" dirty="0"/>
              <a:t> </a:t>
            </a:r>
            <a:r>
              <a:rPr lang="lt-LT" sz="1500" b="1" dirty="0" err="1"/>
              <a:t>Material</a:t>
            </a:r>
            <a:r>
              <a:rPr lang="lt-LT" sz="1500" b="1" dirty="0"/>
              <a:t> </a:t>
            </a:r>
            <a:r>
              <a:rPr lang="lt-LT" sz="1500" b="1" dirty="0" err="1"/>
              <a:t>No</a:t>
            </a:r>
            <a:r>
              <a:rPr lang="lt-LT" sz="1500" b="1" dirty="0"/>
              <a:t>. 2)</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985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662998" y="331585"/>
            <a:ext cx="5377584" cy="684211"/>
          </a:xfrm>
        </p:spPr>
        <p:txBody>
          <a:bodyPr>
            <a:normAutofit fontScale="90000"/>
          </a:bodyPr>
          <a:lstStyle/>
          <a:p>
            <a:r>
              <a:rPr lang="lt-LT" dirty="0" err="1"/>
              <a:t>Learning</a:t>
            </a:r>
            <a:r>
              <a:rPr lang="lt-LT" dirty="0"/>
              <a:t> </a:t>
            </a:r>
            <a:r>
              <a:rPr lang="lt-LT" dirty="0" err="1"/>
              <a:t>activity</a:t>
            </a:r>
            <a:r>
              <a:rPr lang="lt-LT" dirty="0"/>
              <a:t> 1</a:t>
            </a:r>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791171" y="1270461"/>
            <a:ext cx="5655141" cy="3777933"/>
          </a:xfrm>
        </p:spPr>
        <p:txBody>
          <a:bodyPr/>
          <a:lstStyle/>
          <a:p>
            <a:pPr>
              <a:lnSpc>
                <a:spcPct val="150000"/>
              </a:lnSpc>
            </a:pPr>
            <a:r>
              <a:rPr lang="en-US" sz="1600" dirty="0"/>
              <a:t>Discuss the following question: </a:t>
            </a:r>
          </a:p>
          <a:p>
            <a:pPr marL="342900" lvl="0" indent="-342900">
              <a:lnSpc>
                <a:spcPct val="150000"/>
              </a:lnSpc>
              <a:buFont typeface="Wingdings" pitchFamily="2" charset="2"/>
              <a:buChar char="§"/>
            </a:pPr>
            <a:r>
              <a:rPr lang="en-GB" sz="1600" dirty="0"/>
              <a:t>What is the context in that CGC is embedded today?</a:t>
            </a:r>
          </a:p>
          <a:p>
            <a:pPr marL="342900" lvl="0" indent="-342900">
              <a:lnSpc>
                <a:spcPct val="150000"/>
              </a:lnSpc>
              <a:buFont typeface="Wingdings" pitchFamily="2" charset="2"/>
              <a:buChar char="§"/>
            </a:pPr>
            <a:r>
              <a:rPr lang="en-GB" sz="1600" dirty="0"/>
              <a:t>What are drivers for change?</a:t>
            </a:r>
          </a:p>
          <a:p>
            <a:pPr marL="342900" lvl="0" indent="-342900">
              <a:lnSpc>
                <a:spcPct val="150000"/>
              </a:lnSpc>
              <a:buFont typeface="Wingdings" pitchFamily="2" charset="2"/>
              <a:buChar char="§"/>
            </a:pPr>
            <a:r>
              <a:rPr lang="en-GB" sz="1600" dirty="0"/>
              <a:t>What are the changes in CGC?</a:t>
            </a:r>
            <a:endParaRPr lang="de-DE" sz="1600" dirty="0"/>
          </a:p>
          <a:p>
            <a:pPr marL="342900" lvl="0" indent="-342900">
              <a:lnSpc>
                <a:spcPct val="150000"/>
              </a:lnSpc>
              <a:buFont typeface="Wingdings" pitchFamily="2" charset="2"/>
              <a:buChar char="§"/>
            </a:pPr>
            <a:r>
              <a:rPr lang="en-GB" sz="1600" dirty="0"/>
              <a:t>What CGC can offer to employees?</a:t>
            </a:r>
            <a:endParaRPr lang="de-DE" sz="1600" dirty="0"/>
          </a:p>
          <a:p>
            <a:pPr marL="342900" indent="-342900">
              <a:lnSpc>
                <a:spcPct val="150000"/>
              </a:lnSpc>
              <a:buFont typeface="Arial" panose="020B0604020202020204" pitchFamily="34" charset="0"/>
              <a:buChar char="•"/>
            </a:pPr>
            <a:endParaRPr lang="en-US" sz="1600" dirty="0"/>
          </a:p>
          <a:p>
            <a:pPr>
              <a:lnSpc>
                <a:spcPct val="150000"/>
              </a:lnSpc>
            </a:pPr>
            <a:r>
              <a:rPr lang="en-US" sz="1600" dirty="0"/>
              <a:t>Write down your reflections</a:t>
            </a:r>
          </a:p>
          <a:p>
            <a:pPr>
              <a:lnSpc>
                <a:spcPct val="150000"/>
              </a:lnSpc>
            </a:pPr>
            <a:endParaRPr lang="en-US" sz="1600" dirty="0"/>
          </a:p>
          <a:p>
            <a:pPr>
              <a:lnSpc>
                <a:spcPct val="150000"/>
              </a:lnSpc>
            </a:pPr>
            <a:r>
              <a:rPr lang="en-US" sz="1600" b="1" dirty="0"/>
              <a:t>To deepen/reading after session background Material No. 3 and 4</a:t>
            </a:r>
            <a:endParaRPr lang="lt-LT" sz="1600" b="1" dirty="0"/>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2043" y="633911"/>
            <a:ext cx="4577713" cy="3879650"/>
          </a:xfrm>
          <a:prstGeom prst="rect">
            <a:avLst/>
          </a:prstGeom>
        </p:spPr>
      </p:pic>
    </p:spTree>
    <p:extLst>
      <p:ext uri="{BB962C8B-B14F-4D97-AF65-F5344CB8AC3E}">
        <p14:creationId xmlns:p14="http://schemas.microsoft.com/office/powerpoint/2010/main" val="419025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709181" y="2452117"/>
            <a:ext cx="10504487" cy="957548"/>
          </a:xfrm>
        </p:spPr>
        <p:txBody>
          <a:bodyPr>
            <a:noAutofit/>
          </a:bodyPr>
          <a:lstStyle/>
          <a:p>
            <a:r>
              <a:rPr lang="en-GB" sz="3600" dirty="0"/>
              <a:t>Teaching and learning Activity 2: Knowing basic aspects of HRD </a:t>
            </a:r>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02841" y="3588628"/>
            <a:ext cx="10512425" cy="1552893"/>
          </a:xfrm>
        </p:spPr>
        <p:txBody>
          <a:bodyPr/>
          <a:lstStyle/>
          <a:p>
            <a:pPr>
              <a:lnSpc>
                <a:spcPct val="150000"/>
              </a:lnSpc>
            </a:pPr>
            <a:r>
              <a:rPr lang="en-GB" dirty="0"/>
              <a:t>As base for the further discussion of intersections between CGC and HRD, basic aspects of HRD will be presented and reflected. We develop an overview on basic aspects of HRD which can show intersections for CGC. </a:t>
            </a:r>
          </a:p>
          <a:p>
            <a:endParaRPr lang="en-GB"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2105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fontScale="90000"/>
          </a:bodyPr>
          <a:lstStyle/>
          <a:p>
            <a:r>
              <a:rPr lang="de-DE" dirty="0"/>
              <a:t>STEPS TOWARD THE LEARNING GOAL </a:t>
            </a:r>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r>
              <a:rPr lang="lt-LT" dirty="0" err="1"/>
              <a:t>Step</a:t>
            </a:r>
            <a:r>
              <a:rPr lang="lt-LT" dirty="0"/>
              <a:t> 1</a:t>
            </a:r>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fontScale="85000" lnSpcReduction="20000"/>
          </a:bodyPr>
          <a:lstStyle/>
          <a:p>
            <a:pPr>
              <a:lnSpc>
                <a:spcPct val="150000"/>
              </a:lnSpc>
            </a:pPr>
            <a:r>
              <a:rPr lang="en-GB" dirty="0"/>
              <a:t>Getting familiar with the HRD Cycle – share your knowledge about major steps and specific aspects</a:t>
            </a:r>
          </a:p>
          <a:p>
            <a:endParaRPr lang="en-GB"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r>
              <a:rPr lang="lt-LT" dirty="0" err="1"/>
              <a:t>Step</a:t>
            </a:r>
            <a:r>
              <a:rPr lang="lt-LT" dirty="0"/>
              <a:t> 2 </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fontScale="92500"/>
          </a:bodyPr>
          <a:lstStyle/>
          <a:p>
            <a:pPr>
              <a:lnSpc>
                <a:spcPct val="150000"/>
              </a:lnSpc>
            </a:pPr>
            <a:r>
              <a:rPr lang="en-GB" dirty="0"/>
              <a:t>Think about changes in companies and HRD, discuss links between HRD and CGC</a:t>
            </a:r>
          </a:p>
          <a:p>
            <a:endParaRPr lang="en-GB"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1756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513A44D9-57F4-43C9-A807-361CB91D13E3}"/>
              </a:ext>
            </a:extLst>
          </p:cNvPr>
          <p:cNvSpPr>
            <a:spLocks noGrp="1"/>
          </p:cNvSpPr>
          <p:nvPr>
            <p:ph type="ftr" sz="quarter" idx="11"/>
          </p:nvPr>
        </p:nvSpPr>
        <p:spPr/>
        <p:txBody>
          <a:bodyPr/>
          <a:lstStyle/>
          <a:p>
            <a:r>
              <a:rPr lang="lt-LT"/>
              <a:t>connect-erasmus.eu</a:t>
            </a:r>
          </a:p>
        </p:txBody>
      </p:sp>
      <p:sp>
        <p:nvSpPr>
          <p:cNvPr id="5" name="Pavadinimas 4">
            <a:extLst>
              <a:ext uri="{FF2B5EF4-FFF2-40B4-BE49-F238E27FC236}">
                <a16:creationId xmlns:a16="http://schemas.microsoft.com/office/drawing/2014/main" id="{F81D71F8-6524-4553-B6D6-FF82459CCB52}"/>
              </a:ext>
            </a:extLst>
          </p:cNvPr>
          <p:cNvSpPr>
            <a:spLocks noGrp="1"/>
          </p:cNvSpPr>
          <p:nvPr>
            <p:ph type="title"/>
          </p:nvPr>
        </p:nvSpPr>
        <p:spPr>
          <a:xfrm>
            <a:off x="480238" y="312251"/>
            <a:ext cx="5023481" cy="728346"/>
          </a:xfrm>
        </p:spPr>
        <p:txBody>
          <a:bodyPr/>
          <a:lstStyle/>
          <a:p>
            <a:r>
              <a:rPr lang="en-US" dirty="0"/>
              <a:t>HRD Cycle</a:t>
            </a:r>
            <a:endParaRPr lang="lt-LT" dirty="0"/>
          </a:p>
        </p:txBody>
      </p:sp>
      <p:sp>
        <p:nvSpPr>
          <p:cNvPr id="6" name="Teksto vietos rezervavimo ženklas 5">
            <a:extLst>
              <a:ext uri="{FF2B5EF4-FFF2-40B4-BE49-F238E27FC236}">
                <a16:creationId xmlns:a16="http://schemas.microsoft.com/office/drawing/2014/main" id="{16C7EF50-AA6E-4C48-B359-CD011E412638}"/>
              </a:ext>
            </a:extLst>
          </p:cNvPr>
          <p:cNvSpPr>
            <a:spLocks noGrp="1"/>
          </p:cNvSpPr>
          <p:nvPr>
            <p:ph type="body" sz="half" idx="2"/>
          </p:nvPr>
        </p:nvSpPr>
        <p:spPr>
          <a:xfrm>
            <a:off x="480239" y="1136299"/>
            <a:ext cx="3066526" cy="4955034"/>
          </a:xfrm>
        </p:spPr>
        <p:txBody>
          <a:bodyPr>
            <a:normAutofit/>
          </a:bodyPr>
          <a:lstStyle/>
          <a:p>
            <a:pPr>
              <a:lnSpc>
                <a:spcPct val="150000"/>
              </a:lnSpc>
            </a:pPr>
            <a:r>
              <a:rPr lang="en-US" sz="1600" b="1" dirty="0"/>
              <a:t>The graph </a:t>
            </a:r>
            <a:r>
              <a:rPr lang="en-US" sz="1600" dirty="0"/>
              <a:t>is showing the HRD cycle. It is linking personnel to major HRD activities. </a:t>
            </a:r>
          </a:p>
          <a:p>
            <a:pPr>
              <a:lnSpc>
                <a:spcPct val="150000"/>
              </a:lnSpc>
            </a:pPr>
            <a:r>
              <a:rPr lang="en-US" sz="1600" dirty="0"/>
              <a:t>We identify intersections between HR-Cycle and Career Counselling</a:t>
            </a:r>
          </a:p>
          <a:p>
            <a:endParaRPr lang="lt-LT" dirty="0"/>
          </a:p>
          <a:p>
            <a:endParaRPr lang="lt-LT" dirty="0"/>
          </a:p>
        </p:txBody>
      </p:sp>
      <p:pic>
        <p:nvPicPr>
          <p:cNvPr id="22" name="Grafik 21">
            <a:extLst>
              <a:ext uri="{FF2B5EF4-FFF2-40B4-BE49-F238E27FC236}">
                <a16:creationId xmlns:a16="http://schemas.microsoft.com/office/drawing/2014/main" id="{3F7CAEB0-E0A7-3048-83AC-A2E550F6ACD7}"/>
              </a:ext>
            </a:extLst>
          </p:cNvPr>
          <p:cNvPicPr>
            <a:picLocks noChangeAspect="1"/>
          </p:cNvPicPr>
          <p:nvPr/>
        </p:nvPicPr>
        <p:blipFill>
          <a:blip r:embed="rId3"/>
          <a:stretch>
            <a:fillRect/>
          </a:stretch>
        </p:blipFill>
        <p:spPr>
          <a:xfrm>
            <a:off x="3654561" y="1040597"/>
            <a:ext cx="8129886" cy="5615488"/>
          </a:xfrm>
          <a:prstGeom prst="rect">
            <a:avLst/>
          </a:prstGeom>
        </p:spPr>
      </p:pic>
      <p:sp>
        <p:nvSpPr>
          <p:cNvPr id="24" name="Textfeld 23">
            <a:extLst>
              <a:ext uri="{FF2B5EF4-FFF2-40B4-BE49-F238E27FC236}">
                <a16:creationId xmlns:a16="http://schemas.microsoft.com/office/drawing/2014/main" id="{F634D4C9-B4CC-274A-92DB-A1EF3941283C}"/>
              </a:ext>
            </a:extLst>
          </p:cNvPr>
          <p:cNvSpPr txBox="1"/>
          <p:nvPr/>
        </p:nvSpPr>
        <p:spPr>
          <a:xfrm rot="16200000">
            <a:off x="7923901" y="2554240"/>
            <a:ext cx="8052204" cy="430887"/>
          </a:xfrm>
          <a:prstGeom prst="rect">
            <a:avLst/>
          </a:prstGeom>
          <a:noFill/>
        </p:spPr>
        <p:txBody>
          <a:bodyPr wrap="none" rtlCol="0">
            <a:spAutoFit/>
          </a:bodyPr>
          <a:lstStyle/>
          <a:p>
            <a:r>
              <a:rPr lang="de-DE" sz="1100" dirty="0"/>
              <a:t> Source: Mona </a:t>
            </a:r>
            <a:r>
              <a:rPr lang="de-DE" sz="1100" dirty="0" err="1"/>
              <a:t>Momtazian</a:t>
            </a:r>
            <a:r>
              <a:rPr lang="de-DE" sz="1100" dirty="0"/>
              <a:t>, Expert 360,</a:t>
            </a:r>
          </a:p>
          <a:p>
            <a:r>
              <a:rPr lang="de-DE" sz="1100" dirty="0"/>
              <a:t>  </a:t>
            </a:r>
            <a:r>
              <a:rPr lang="de-DE" sz="1100" u="sng" dirty="0">
                <a:hlinkClick r:id="rId4"/>
              </a:rPr>
              <a:t>https://expert360.com/resources/articles/talent-management-important</a:t>
            </a:r>
            <a:r>
              <a:rPr lang="de-DE" sz="1100" dirty="0"/>
              <a:t> (2020-04-06). </a:t>
            </a:r>
          </a:p>
          <a:p>
            <a:endParaRPr lang="de-DE" sz="1100" dirty="0"/>
          </a:p>
        </p:txBody>
      </p:sp>
    </p:spTree>
    <p:extLst>
      <p:ext uri="{BB962C8B-B14F-4D97-AF65-F5344CB8AC3E}">
        <p14:creationId xmlns:p14="http://schemas.microsoft.com/office/powerpoint/2010/main" val="159488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542925" y="331585"/>
            <a:ext cx="4860348" cy="684211"/>
          </a:xfrm>
        </p:spPr>
        <p:txBody>
          <a:bodyPr>
            <a:normAutofit fontScale="90000"/>
          </a:bodyPr>
          <a:lstStyle/>
          <a:p>
            <a:r>
              <a:rPr lang="lt-LT" dirty="0" err="1"/>
              <a:t>Learning</a:t>
            </a:r>
            <a:r>
              <a:rPr lang="lt-LT" dirty="0"/>
              <a:t> </a:t>
            </a:r>
            <a:r>
              <a:rPr lang="lt-LT" dirty="0" err="1"/>
              <a:t>activity</a:t>
            </a:r>
            <a:r>
              <a:rPr lang="lt-LT" dirty="0"/>
              <a:t> 2</a:t>
            </a:r>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02842" y="1283894"/>
            <a:ext cx="4713847" cy="3777933"/>
          </a:xfrm>
        </p:spPr>
        <p:txBody>
          <a:bodyPr/>
          <a:lstStyle/>
          <a:p>
            <a:pPr>
              <a:lnSpc>
                <a:spcPct val="150000"/>
              </a:lnSpc>
            </a:pPr>
            <a:r>
              <a:rPr lang="en-US" sz="2000" dirty="0"/>
              <a:t>Read Material No. 5</a:t>
            </a:r>
          </a:p>
          <a:p>
            <a:pPr>
              <a:lnSpc>
                <a:spcPct val="150000"/>
              </a:lnSpc>
            </a:pPr>
            <a:r>
              <a:rPr lang="en-US" sz="2000" dirty="0"/>
              <a:t>Discuss the following question: </a:t>
            </a:r>
          </a:p>
          <a:p>
            <a:pPr marL="342900" indent="-342900">
              <a:lnSpc>
                <a:spcPct val="150000"/>
              </a:lnSpc>
              <a:buFont typeface="Arial" panose="020B0604020202020204" pitchFamily="34" charset="0"/>
              <a:buChar char="•"/>
            </a:pPr>
            <a:r>
              <a:rPr lang="en-GB" sz="2000" dirty="0"/>
              <a:t>Questions for reflection:</a:t>
            </a:r>
            <a:endParaRPr lang="de-DE" sz="2000" dirty="0"/>
          </a:p>
          <a:p>
            <a:pPr marL="342900" lvl="0" indent="-342900">
              <a:lnSpc>
                <a:spcPct val="150000"/>
              </a:lnSpc>
              <a:buFont typeface="Arial" panose="020B0604020202020204" pitchFamily="34" charset="0"/>
              <a:buChar char="•"/>
            </a:pPr>
            <a:r>
              <a:rPr lang="en-GB" sz="2000" dirty="0"/>
              <a:t>Where do you see lines of development in the HRD field? </a:t>
            </a:r>
            <a:endParaRPr lang="de-DE" sz="2000" dirty="0"/>
          </a:p>
          <a:p>
            <a:pPr marL="342900" lvl="0" indent="-342900">
              <a:lnSpc>
                <a:spcPct val="150000"/>
              </a:lnSpc>
              <a:buFont typeface="Arial" panose="020B0604020202020204" pitchFamily="34" charset="0"/>
              <a:buChar char="•"/>
            </a:pPr>
            <a:r>
              <a:rPr lang="en-GB" sz="2000" dirty="0"/>
              <a:t>What are links form HRD to CGC?</a:t>
            </a:r>
            <a:endParaRPr lang="de-DE" sz="2000" dirty="0"/>
          </a:p>
          <a:p>
            <a:pPr>
              <a:lnSpc>
                <a:spcPct val="150000"/>
              </a:lnSpc>
            </a:pPr>
            <a:r>
              <a:rPr lang="en-US" sz="2000" dirty="0"/>
              <a:t>Write down your reflections</a:t>
            </a:r>
          </a:p>
          <a:p>
            <a:pPr>
              <a:lnSpc>
                <a:spcPct val="150000"/>
              </a:lnSpc>
            </a:pPr>
            <a:endParaRPr lang="en-US" sz="2000" dirty="0"/>
          </a:p>
          <a:p>
            <a:pPr>
              <a:lnSpc>
                <a:spcPct val="150000"/>
              </a:lnSpc>
            </a:pPr>
            <a:r>
              <a:rPr lang="en-US" sz="2000" b="1" dirty="0"/>
              <a:t>Use Material No. 05</a:t>
            </a:r>
            <a:endParaRPr lang="lt-LT" sz="2000" b="1" dirty="0"/>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425" y="633911"/>
            <a:ext cx="5281331" cy="4475972"/>
          </a:xfrm>
          <a:prstGeom prst="rect">
            <a:avLst/>
          </a:prstGeom>
        </p:spPr>
      </p:pic>
    </p:spTree>
    <p:extLst>
      <p:ext uri="{BB962C8B-B14F-4D97-AF65-F5344CB8AC3E}">
        <p14:creationId xmlns:p14="http://schemas.microsoft.com/office/powerpoint/2010/main" val="45899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706060" y="2649928"/>
            <a:ext cx="10504487" cy="684211"/>
          </a:xfrm>
        </p:spPr>
        <p:txBody>
          <a:bodyPr>
            <a:noAutofit/>
          </a:bodyPr>
          <a:lstStyle/>
          <a:p>
            <a:r>
              <a:rPr lang="en-GB" sz="3200" dirty="0"/>
              <a:t>Learning Activity 3: Developing knowledge about intersections between CGC and HRD in enterprises </a:t>
            </a:r>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706060" y="3334139"/>
            <a:ext cx="10819625" cy="1552893"/>
          </a:xfrm>
        </p:spPr>
        <p:txBody>
          <a:bodyPr/>
          <a:lstStyle/>
          <a:p>
            <a:pPr>
              <a:lnSpc>
                <a:spcPct val="150000"/>
              </a:lnSpc>
            </a:pPr>
            <a:r>
              <a:rPr lang="en-GB" sz="1800" dirty="0"/>
              <a:t>In this learning activity you will learn and think about intersections of CGC and HRD. Examples of intersections between CGC and HRD in practise are presented. All examples are derived from empirical cases, whether collected by the authors of this session or from published literature.</a:t>
            </a:r>
          </a:p>
          <a:p>
            <a:pPr>
              <a:lnSpc>
                <a:spcPct val="150000"/>
              </a:lnSpc>
            </a:pPr>
            <a:r>
              <a:rPr lang="en-GB" sz="1800" dirty="0"/>
              <a:t>Your learning activity is to analyse the short examples with respect to CGC and HRD knowledge and to formulate (critical) questions to enlarge your sensitivity and your knowledge about these intersections.</a:t>
            </a:r>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0023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fontScale="90000"/>
          </a:bodyPr>
          <a:lstStyle/>
          <a:p>
            <a:r>
              <a:rPr lang="de-DE" dirty="0"/>
              <a:t>STEPS TOWARD THE LEARNING GOAL </a:t>
            </a:r>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r>
              <a:rPr lang="lt-LT" dirty="0" err="1"/>
              <a:t>Step</a:t>
            </a:r>
            <a:r>
              <a:rPr lang="lt-LT" dirty="0"/>
              <a:t> 1 </a:t>
            </a:r>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fontScale="77500" lnSpcReduction="20000"/>
          </a:bodyPr>
          <a:lstStyle/>
          <a:p>
            <a:pPr>
              <a:lnSpc>
                <a:spcPct val="160000"/>
              </a:lnSpc>
            </a:pPr>
            <a:r>
              <a:rPr lang="en-GB" dirty="0"/>
              <a:t>So far, explicit linkages of CGC traditions and theories with those of HRD are rather weak. What critical or unclear issues arise at the intersections of professional </a:t>
            </a:r>
            <a:r>
              <a:rPr lang="en-GB" dirty="0" err="1"/>
              <a:t>counseling</a:t>
            </a:r>
            <a:r>
              <a:rPr lang="en-GB" dirty="0"/>
              <a:t> and HRD?</a:t>
            </a:r>
            <a:endParaRPr lang="de-DE" dirty="0"/>
          </a:p>
          <a:p>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r>
              <a:rPr lang="lt-LT" dirty="0" err="1"/>
              <a:t>Step</a:t>
            </a:r>
            <a:r>
              <a:rPr lang="lt-LT" dirty="0"/>
              <a:t> 2 </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fontScale="85000" lnSpcReduction="10000"/>
          </a:bodyPr>
          <a:lstStyle/>
          <a:p>
            <a:pPr>
              <a:lnSpc>
                <a:spcPct val="160000"/>
              </a:lnSpc>
            </a:pPr>
            <a:r>
              <a:rPr lang="en-GB" sz="2000" dirty="0"/>
              <a:t>Examples of intersections between CGC and HRD in practise are presented. All examples are derived from empirical cases, </a:t>
            </a:r>
            <a:r>
              <a:rPr lang="en-GB" sz="2000" dirty="0" err="1"/>
              <a:t>wether</a:t>
            </a:r>
            <a:r>
              <a:rPr lang="en-GB" sz="2000" dirty="0"/>
              <a:t> collected by the authors of this session or from published literature.</a:t>
            </a:r>
          </a:p>
          <a:p>
            <a:pPr>
              <a:lnSpc>
                <a:spcPct val="160000"/>
              </a:lnSpc>
            </a:pPr>
            <a:endParaRPr lang="en-GB"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23010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lstStyle/>
          <a:p>
            <a:r>
              <a:rPr lang="de-DE" dirty="0" err="1"/>
              <a:t>Introduction</a:t>
            </a:r>
            <a:r>
              <a:rPr lang="de-DE" dirty="0"/>
              <a:t> Learning </a:t>
            </a:r>
            <a:r>
              <a:rPr lang="de-DE" dirty="0" err="1"/>
              <a:t>activity</a:t>
            </a:r>
            <a:r>
              <a:rPr lang="de-DE" dirty="0"/>
              <a:t> 3 </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407773" y="1882588"/>
            <a:ext cx="8088529" cy="4071583"/>
          </a:xfrm>
        </p:spPr>
        <p:txBody>
          <a:bodyPr>
            <a:normAutofit fontScale="70000" lnSpcReduction="20000"/>
          </a:bodyPr>
          <a:lstStyle/>
          <a:p>
            <a:pPr lvl="0">
              <a:lnSpc>
                <a:spcPct val="160000"/>
              </a:lnSpc>
            </a:pPr>
            <a:r>
              <a:rPr lang="en-GB" dirty="0"/>
              <a:t>The connection of </a:t>
            </a:r>
            <a:r>
              <a:rPr lang="en-GB" dirty="0" err="1"/>
              <a:t>counseling</a:t>
            </a:r>
            <a:r>
              <a:rPr lang="en-GB" dirty="0"/>
              <a:t> in the company is still not very strategically oriented and rather instrumental. </a:t>
            </a:r>
            <a:r>
              <a:rPr lang="en-US" dirty="0"/>
              <a:t>Lorem Ipsum is simply dummy text of the printing and typesetting industry. </a:t>
            </a:r>
          </a:p>
          <a:p>
            <a:pPr lvl="0">
              <a:lnSpc>
                <a:spcPct val="160000"/>
              </a:lnSpc>
              <a:defRPr/>
            </a:pPr>
            <a:r>
              <a:rPr lang="en-GB" dirty="0"/>
              <a:t>The subjects of </a:t>
            </a:r>
            <a:r>
              <a:rPr lang="en-GB" dirty="0" err="1"/>
              <a:t>counseling</a:t>
            </a:r>
            <a:r>
              <a:rPr lang="en-GB" dirty="0"/>
              <a:t>, both </a:t>
            </a:r>
            <a:r>
              <a:rPr lang="en-GB" dirty="0" err="1"/>
              <a:t>counselors</a:t>
            </a:r>
            <a:r>
              <a:rPr lang="en-GB" dirty="0"/>
              <a:t> and on the side of the target group (which groups of employees have access) are not clear or rather diverse for </a:t>
            </a:r>
            <a:r>
              <a:rPr lang="en-GB" dirty="0" err="1"/>
              <a:t>counseling</a:t>
            </a:r>
            <a:r>
              <a:rPr lang="en-GB" dirty="0"/>
              <a:t> in HRD.</a:t>
            </a:r>
          </a:p>
          <a:p>
            <a:pPr lvl="0">
              <a:lnSpc>
                <a:spcPct val="160000"/>
              </a:lnSpc>
            </a:pPr>
            <a:r>
              <a:rPr lang="en-GB" dirty="0"/>
              <a:t>In terms of access, from an HR perspective, the focus is mostly on promoting particularly strong or talented groups of employees.</a:t>
            </a:r>
          </a:p>
          <a:p>
            <a:pPr lvl="0">
              <a:lnSpc>
                <a:spcPct val="160000"/>
              </a:lnSpc>
            </a:pPr>
            <a:r>
              <a:rPr lang="en-GB" dirty="0" err="1"/>
              <a:t>Counseling</a:t>
            </a:r>
            <a:r>
              <a:rPr lang="en-GB" dirty="0"/>
              <a:t> services that are embedded in the company are often understood in a triangle between client, </a:t>
            </a:r>
            <a:r>
              <a:rPr lang="en-GB" dirty="0" err="1"/>
              <a:t>counselor</a:t>
            </a:r>
            <a:r>
              <a:rPr lang="en-GB" dirty="0"/>
              <a:t> or coach, and company, which leads to a different type of contracting</a:t>
            </a:r>
            <a:endParaRPr lang="de-DE" dirty="0"/>
          </a:p>
          <a:p>
            <a:pPr lvl="0">
              <a:lnSpc>
                <a:spcPct val="160000"/>
              </a:lnSpc>
              <a:defRPr/>
            </a:pPr>
            <a:r>
              <a:rPr lang="en-US" dirty="0"/>
              <a:t>For more detail see Learning </a:t>
            </a:r>
            <a:r>
              <a:rPr lang="en-US" b="1" dirty="0"/>
              <a:t>material No. 6</a:t>
            </a:r>
          </a:p>
          <a:p>
            <a:endParaRPr lang="lt-LT"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13" name="Grafik 12">
            <a:extLst>
              <a:ext uri="{FF2B5EF4-FFF2-40B4-BE49-F238E27FC236}">
                <a16:creationId xmlns:a16="http://schemas.microsoft.com/office/drawing/2014/main" id="{C1336E85-5B5E-F24F-9C84-D2FC8D380A56}"/>
              </a:ext>
            </a:extLst>
          </p:cNvPr>
          <p:cNvPicPr>
            <a:picLocks noChangeAspect="1"/>
          </p:cNvPicPr>
          <p:nvPr/>
        </p:nvPicPr>
        <p:blipFill rotWithShape="1">
          <a:blip r:embed="rId2"/>
          <a:srcRect l="4811" r="27333"/>
          <a:stretch/>
        </p:blipFill>
        <p:spPr>
          <a:xfrm>
            <a:off x="8767482" y="2046922"/>
            <a:ext cx="3115236" cy="3060649"/>
          </a:xfrm>
          <a:prstGeom prst="rect">
            <a:avLst/>
          </a:prstGeom>
        </p:spPr>
      </p:pic>
      <p:sp>
        <p:nvSpPr>
          <p:cNvPr id="2" name="Textfeld 1">
            <a:extLst>
              <a:ext uri="{FF2B5EF4-FFF2-40B4-BE49-F238E27FC236}">
                <a16:creationId xmlns:a16="http://schemas.microsoft.com/office/drawing/2014/main" id="{A2CEB29C-CB90-5344-AAC3-003286574A79}"/>
              </a:ext>
            </a:extLst>
          </p:cNvPr>
          <p:cNvSpPr txBox="1"/>
          <p:nvPr/>
        </p:nvSpPr>
        <p:spPr>
          <a:xfrm>
            <a:off x="407773" y="4300151"/>
            <a:ext cx="184731"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3167378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727652" y="188943"/>
            <a:ext cx="5202093" cy="684211"/>
          </a:xfrm>
        </p:spPr>
        <p:txBody>
          <a:bodyPr>
            <a:normAutofit fontScale="90000"/>
          </a:bodyPr>
          <a:lstStyle/>
          <a:p>
            <a:r>
              <a:rPr lang="lt-LT" dirty="0" err="1"/>
              <a:t>Learning</a:t>
            </a:r>
            <a:r>
              <a:rPr lang="lt-LT" dirty="0"/>
              <a:t> </a:t>
            </a:r>
            <a:r>
              <a:rPr lang="lt-LT" dirty="0" err="1"/>
              <a:t>activity</a:t>
            </a:r>
            <a:r>
              <a:rPr lang="lt-LT" dirty="0"/>
              <a:t> 3</a:t>
            </a:r>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489528" y="1122680"/>
            <a:ext cx="7276220" cy="3492649"/>
          </a:xfrm>
        </p:spPr>
        <p:txBody>
          <a:bodyPr/>
          <a:lstStyle/>
          <a:p>
            <a:pPr>
              <a:lnSpc>
                <a:spcPct val="150000"/>
              </a:lnSpc>
            </a:pPr>
            <a:r>
              <a:rPr lang="en-GB" sz="1600" dirty="0"/>
              <a:t>Read Material No. 7</a:t>
            </a:r>
          </a:p>
          <a:p>
            <a:pPr marL="342900" indent="-342900">
              <a:lnSpc>
                <a:spcPct val="150000"/>
              </a:lnSpc>
              <a:buFont typeface="Wingdings" pitchFamily="2" charset="2"/>
              <a:buChar char="§"/>
            </a:pPr>
            <a:r>
              <a:rPr lang="en-GB" sz="1600" dirty="0"/>
              <a:t>Your learning activity is to analyse the short examples with respect to CGC and HRD knowledge and to formulate (critical) questions to enlarge your sensitivity and your knowledge about these intersections.</a:t>
            </a:r>
          </a:p>
          <a:p>
            <a:pPr marL="342900" indent="-342900">
              <a:lnSpc>
                <a:spcPct val="150000"/>
              </a:lnSpc>
              <a:buFont typeface="Arial" panose="020B0604020202020204" pitchFamily="34" charset="0"/>
              <a:buChar char="•"/>
            </a:pPr>
            <a:r>
              <a:rPr lang="en-GB" sz="1600" dirty="0"/>
              <a:t>What links between the HRD Cycle and the CGC offers do you see?</a:t>
            </a:r>
          </a:p>
          <a:p>
            <a:pPr marL="342900" indent="-342900">
              <a:lnSpc>
                <a:spcPct val="150000"/>
              </a:lnSpc>
              <a:buFont typeface="Arial" panose="020B0604020202020204" pitchFamily="34" charset="0"/>
              <a:buChar char="•"/>
            </a:pPr>
            <a:r>
              <a:rPr lang="en-GB" sz="1600" dirty="0"/>
              <a:t>Who is benefiting from the service?</a:t>
            </a:r>
          </a:p>
          <a:p>
            <a:pPr marL="342900" indent="-342900">
              <a:lnSpc>
                <a:spcPct val="150000"/>
              </a:lnSpc>
              <a:buFont typeface="Arial" panose="020B0604020202020204" pitchFamily="34" charset="0"/>
              <a:buChar char="•"/>
            </a:pPr>
            <a:r>
              <a:rPr lang="en-GB" sz="1600" dirty="0"/>
              <a:t>What are the questions you have for the different examples? </a:t>
            </a:r>
          </a:p>
          <a:p>
            <a:pPr marL="342900" indent="-342900">
              <a:lnSpc>
                <a:spcPct val="150000"/>
              </a:lnSpc>
              <a:buFont typeface="Arial" panose="020B0604020202020204" pitchFamily="34" charset="0"/>
              <a:buChar char="•"/>
            </a:pPr>
            <a:r>
              <a:rPr lang="en-GB" sz="1600" dirty="0"/>
              <a:t>Write down your reflections</a:t>
            </a:r>
          </a:p>
          <a:p>
            <a:pPr marL="342900" indent="-342900">
              <a:lnSpc>
                <a:spcPct val="150000"/>
              </a:lnSpc>
              <a:buFont typeface="Arial" panose="020B0604020202020204" pitchFamily="34" charset="0"/>
              <a:buChar char="•"/>
            </a:pPr>
            <a:endParaRPr lang="en-GB" sz="1600" dirty="0"/>
          </a:p>
          <a:p>
            <a:pPr>
              <a:lnSpc>
                <a:spcPct val="150000"/>
              </a:lnSpc>
            </a:pPr>
            <a:r>
              <a:rPr lang="en-GB" sz="1600" b="1" dirty="0"/>
              <a:t>Use Material No. 7. We build 2 groups. Group 1 works on example 1-4, Group 2 works on example 5</a:t>
            </a:r>
            <a:r>
              <a:rPr lang="en-GB" sz="1600" b="1" i="1" dirty="0"/>
              <a:t>-8.</a:t>
            </a:r>
            <a:endParaRPr lang="en-GB" sz="1600" b="1"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77882" y="633910"/>
            <a:ext cx="3551874" cy="3010243"/>
          </a:xfrm>
          <a:prstGeom prst="rect">
            <a:avLst/>
          </a:prstGeom>
        </p:spPr>
      </p:pic>
    </p:spTree>
    <p:extLst>
      <p:ext uri="{BB962C8B-B14F-4D97-AF65-F5344CB8AC3E}">
        <p14:creationId xmlns:p14="http://schemas.microsoft.com/office/powerpoint/2010/main" val="90574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38200" y="377248"/>
            <a:ext cx="10515600" cy="781685"/>
          </a:xfrm>
        </p:spPr>
        <p:txBody>
          <a:bodyPr>
            <a:normAutofit/>
          </a:bodyPr>
          <a:lstStyle/>
          <a:p>
            <a:r>
              <a:rPr lang="en-GB" dirty="0"/>
              <a:t>Learning Goals of Unit 4</a:t>
            </a:r>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63636" y="1631768"/>
            <a:ext cx="10710863" cy="4372158"/>
          </a:xfrm>
        </p:spPr>
        <p:txBody>
          <a:bodyPr>
            <a:normAutofit/>
          </a:bodyPr>
          <a:lstStyle/>
          <a:p>
            <a:pPr marL="457200" indent="-457200" fontAlgn="base">
              <a:lnSpc>
                <a:spcPct val="150000"/>
              </a:lnSpc>
              <a:buFont typeface="Wingdings" pitchFamily="2" charset="2"/>
              <a:buChar char="§"/>
            </a:pPr>
            <a:r>
              <a:rPr lang="en-US" sz="2200" b="0" dirty="0"/>
              <a:t>Connecting CGC in the context of HR-based career work  </a:t>
            </a:r>
          </a:p>
          <a:p>
            <a:pPr marL="457200" indent="-457200" fontAlgn="base">
              <a:lnSpc>
                <a:spcPct val="150000"/>
              </a:lnSpc>
              <a:buFont typeface="Wingdings" pitchFamily="2" charset="2"/>
              <a:buChar char="§"/>
            </a:pPr>
            <a:r>
              <a:rPr lang="en-US" sz="2200" b="0" dirty="0"/>
              <a:t>Using different methods of CGC and Coaching in the HR context - especially working with SME  </a:t>
            </a:r>
          </a:p>
          <a:p>
            <a:pPr marL="457200" indent="-457200" fontAlgn="base">
              <a:lnSpc>
                <a:spcPct val="150000"/>
              </a:lnSpc>
              <a:buFont typeface="Wingdings" pitchFamily="2" charset="2"/>
              <a:buChar char="§"/>
            </a:pPr>
            <a:r>
              <a:rPr lang="en-US" sz="2200" b="0" dirty="0"/>
              <a:t>Working with different target groups (VET participants, trainees, older employees, people with lower qualifications or special needs) and different formats (near the workplace, in groups, in distance/online)  </a:t>
            </a:r>
          </a:p>
          <a:p>
            <a:pPr marL="457200" indent="-457200" fontAlgn="base">
              <a:buFont typeface="Wingdings" pitchFamily="2" charset="2"/>
              <a:buChar char="§"/>
            </a:pPr>
            <a:endParaRPr lang="en-US" b="0" dirty="0"/>
          </a:p>
          <a:p>
            <a:endParaRPr lang="en-GB" dirty="0"/>
          </a:p>
        </p:txBody>
      </p:sp>
    </p:spTree>
    <p:extLst>
      <p:ext uri="{BB962C8B-B14F-4D97-AF65-F5344CB8AC3E}">
        <p14:creationId xmlns:p14="http://schemas.microsoft.com/office/powerpoint/2010/main" val="209786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a:bodyPr>
          <a:lstStyle/>
          <a:p>
            <a:r>
              <a:rPr lang="en-US" b="1" dirty="0"/>
              <a:t>CGC in SME</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90645" y="1861176"/>
            <a:ext cx="11173792" cy="3953066"/>
          </a:xfrm>
        </p:spPr>
        <p:txBody>
          <a:bodyPr>
            <a:noAutofit/>
          </a:bodyPr>
          <a:lstStyle/>
          <a:p>
            <a:pPr marL="0" lvl="0" indent="0">
              <a:buNone/>
            </a:pPr>
            <a:endParaRPr lang="en-US" sz="2800" b="1" dirty="0">
              <a:solidFill>
                <a:schemeClr val="tx1"/>
              </a:solidFill>
            </a:endParaRPr>
          </a:p>
          <a:p>
            <a:pPr marL="0" lvl="0" indent="0">
              <a:lnSpc>
                <a:spcPct val="150000"/>
              </a:lnSpc>
              <a:buNone/>
            </a:pPr>
            <a:r>
              <a:rPr lang="en-US" sz="2800" b="1" dirty="0">
                <a:solidFill>
                  <a:schemeClr val="tx1"/>
                </a:solidFill>
              </a:rPr>
              <a:t>Using different methods of CGC and coaching in the HR context of SME: Challenges and opportunities - what do you think?</a:t>
            </a:r>
            <a:endParaRPr lang="de-DE" altLang="de-DE" dirty="0">
              <a:latin typeface="Arial" panose="020B0604020202020204" pitchFamily="34" charset="0"/>
              <a:cs typeface="Arial" panose="020B0604020202020204" pitchFamily="34" charset="0"/>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098161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4577713" cy="684211"/>
          </a:xfrm>
        </p:spPr>
        <p:txBody>
          <a:bodyPr>
            <a:normAutofit fontScale="90000"/>
          </a:bodyPr>
          <a:lstStyle/>
          <a:p>
            <a:r>
              <a:rPr lang="de-DE" dirty="0" smtClean="0"/>
              <a:t>Brainstorming</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922841" y="1769832"/>
            <a:ext cx="4242752" cy="2992303"/>
          </a:xfrm>
        </p:spPr>
        <p:txBody>
          <a:bodyPr/>
          <a:lstStyle/>
          <a:p>
            <a:pPr>
              <a:lnSpc>
                <a:spcPct val="150000"/>
              </a:lnSpc>
            </a:pPr>
            <a:r>
              <a:rPr lang="it-IT" altLang="de-DE" sz="2000" b="0" dirty="0" smtClean="0">
                <a:latin typeface="Trebuchet MS" panose="020B0603020202020204" pitchFamily="34" charset="0"/>
                <a:ea typeface="Trebuchet MS" panose="020B0603020202020204" pitchFamily="34" charset="0"/>
                <a:cs typeface="Trebuchet MS" panose="020B0603020202020204" pitchFamily="34" charset="0"/>
              </a:rPr>
              <a:t>What do you think which concepts and methods of CGC exist in HR context of SME?</a:t>
            </a:r>
          </a:p>
          <a:p>
            <a:pPr>
              <a:lnSpc>
                <a:spcPct val="150000"/>
              </a:lnSpc>
            </a:pPr>
            <a:endParaRPr lang="it-IT" altLang="de-DE" sz="200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r>
              <a:rPr lang="it-IT" altLang="de-DE" sz="2000" dirty="0" smtClean="0">
                <a:latin typeface="Trebuchet MS" panose="020B0603020202020204" pitchFamily="34" charset="0"/>
                <a:ea typeface="Trebuchet MS" panose="020B0603020202020204" pitchFamily="34" charset="0"/>
                <a:cs typeface="Trebuchet MS" panose="020B0603020202020204" pitchFamily="34" charset="0"/>
              </a:rPr>
              <a:t>Which chances and challenges could be possible or typical?</a:t>
            </a:r>
            <a:endParaRPr lang="it-IT" altLang="de-DE" sz="2000" b="0" dirty="0" smtClean="0">
              <a:latin typeface="Trebuchet MS" panose="020B0603020202020204" pitchFamily="34" charset="0"/>
              <a:ea typeface="Trebuchet MS" panose="020B0603020202020204" pitchFamily="34" charset="0"/>
              <a:cs typeface="Trebuchet MS" panose="020B0603020202020204" pitchFamily="34" charset="0"/>
            </a:endParaRPr>
          </a:p>
          <a:p>
            <a:endParaRPr lang="lt-LT" dirty="0"/>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
        <p:nvSpPr>
          <p:cNvPr id="6" name="Textfeld 8">
            <a:extLst>
              <a:ext uri="{FF2B5EF4-FFF2-40B4-BE49-F238E27FC236}">
                <a16:creationId xmlns:a16="http://schemas.microsoft.com/office/drawing/2014/main" id="{F38A3251-5BAF-484F-9C43-D7A305CFA6A6}"/>
              </a:ext>
            </a:extLst>
          </p:cNvPr>
          <p:cNvSpPr txBox="1">
            <a:spLocks noChangeArrowheads="1"/>
          </p:cNvSpPr>
          <p:nvPr/>
        </p:nvSpPr>
        <p:spPr bwMode="auto">
          <a:xfrm>
            <a:off x="1719711" y="2812969"/>
            <a:ext cx="617963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lgn="ctr">
              <a:spcBef>
                <a:spcPct val="0"/>
              </a:spcBef>
              <a:buFontTx/>
              <a:buNone/>
            </a:pPr>
            <a:endParaRPr lang="it-IT" altLang="de-DE" sz="2400" b="0" dirty="0">
              <a:latin typeface="Trebuchet MS" panose="020B0603020202020204" pitchFamily="34" charset="0"/>
              <a:ea typeface="Trebuchet MS" panose="020B0603020202020204" pitchFamily="34" charset="0"/>
              <a:cs typeface="Trebuchet MS" panose="020B0603020202020204" pitchFamily="34" charset="0"/>
            </a:endParaRPr>
          </a:p>
          <a:p>
            <a:pPr algn="ctr">
              <a:spcBef>
                <a:spcPct val="0"/>
              </a:spcBef>
              <a:buFontTx/>
              <a:buNone/>
            </a:pPr>
            <a:r>
              <a:rPr lang="it-IT" altLang="de-DE" sz="2400" b="0" dirty="0">
                <a:latin typeface="Trebuchet MS" panose="020B0603020202020204" pitchFamily="34" charset="0"/>
                <a:ea typeface="Trebuchet MS" panose="020B0603020202020204" pitchFamily="34" charset="0"/>
                <a:cs typeface="Trebuchet MS" panose="020B0603020202020204" pitchFamily="34" charset="0"/>
              </a:rPr>
              <a:t> </a:t>
            </a:r>
          </a:p>
        </p:txBody>
      </p:sp>
    </p:spTree>
    <p:extLst>
      <p:ext uri="{BB962C8B-B14F-4D97-AF65-F5344CB8AC3E}">
        <p14:creationId xmlns:p14="http://schemas.microsoft.com/office/powerpoint/2010/main" val="368791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a:bodyPr>
          <a:lstStyle/>
          <a:p>
            <a:r>
              <a:rPr lang="en-US" b="1" dirty="0"/>
              <a:t>CGC in SME</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07517" y="1862560"/>
            <a:ext cx="11173792" cy="3953066"/>
          </a:xfrm>
        </p:spPr>
        <p:txBody>
          <a:bodyPr>
            <a:noAutofit/>
          </a:bodyPr>
          <a:lstStyle/>
          <a:p>
            <a:pPr lvl="0">
              <a:lnSpc>
                <a:spcPct val="150000"/>
              </a:lnSpc>
            </a:pPr>
            <a:r>
              <a:rPr lang="de-DE" altLang="de-DE" sz="1600" dirty="0">
                <a:solidFill>
                  <a:schemeClr val="tx1"/>
                </a:solidFill>
                <a:latin typeface="Arial" panose="020B0604020202020204" pitchFamily="34" charset="0"/>
                <a:cs typeface="Arial" panose="020B0604020202020204" pitchFamily="34" charset="0"/>
              </a:rPr>
              <a:t>CGC in </a:t>
            </a:r>
            <a:r>
              <a:rPr lang="de-DE" altLang="de-DE" sz="1600" dirty="0" err="1">
                <a:solidFill>
                  <a:schemeClr val="tx1"/>
                </a:solidFill>
                <a:latin typeface="Arial" panose="020B0604020202020204" pitchFamily="34" charset="0"/>
                <a:cs typeface="Arial" panose="020B0604020202020204" pitchFamily="34" charset="0"/>
              </a:rPr>
              <a:t>the</a:t>
            </a:r>
            <a:r>
              <a:rPr lang="de-DE" altLang="de-DE" sz="1600" dirty="0">
                <a:solidFill>
                  <a:schemeClr val="tx1"/>
                </a:solidFill>
                <a:latin typeface="Arial" panose="020B0604020202020204" pitchFamily="34" charset="0"/>
                <a:cs typeface="Arial" panose="020B0604020202020204" pitchFamily="34" charset="0"/>
              </a:rPr>
              <a:t> HR </a:t>
            </a:r>
            <a:r>
              <a:rPr lang="de-DE" altLang="de-DE" sz="1600" dirty="0" err="1">
                <a:solidFill>
                  <a:schemeClr val="tx1"/>
                </a:solidFill>
                <a:latin typeface="Arial" panose="020B0604020202020204" pitchFamily="34" charset="0"/>
                <a:cs typeface="Arial" panose="020B0604020202020204" pitchFamily="34" charset="0"/>
              </a:rPr>
              <a:t>context</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of</a:t>
            </a:r>
            <a:r>
              <a:rPr lang="de-DE" altLang="de-DE" sz="1600" dirty="0">
                <a:solidFill>
                  <a:schemeClr val="tx1"/>
                </a:solidFill>
                <a:latin typeface="Arial" panose="020B0604020202020204" pitchFamily="34" charset="0"/>
                <a:cs typeface="Arial" panose="020B0604020202020204" pitchFamily="34" charset="0"/>
              </a:rPr>
              <a:t> SME </a:t>
            </a:r>
          </a:p>
          <a:p>
            <a:pPr lvl="1">
              <a:lnSpc>
                <a:spcPct val="150000"/>
              </a:lnSpc>
              <a:buFont typeface="Wingdings" panose="05000000000000000000" pitchFamily="2" charset="2"/>
              <a:buChar char="Ø"/>
            </a:pPr>
            <a:r>
              <a:rPr lang="de-DE" altLang="de-DE" sz="1600" dirty="0" err="1">
                <a:solidFill>
                  <a:schemeClr val="tx1"/>
                </a:solidFill>
                <a:latin typeface="Arial" panose="020B0604020202020204" pitchFamily="34" charset="0"/>
                <a:cs typeface="Arial" panose="020B0604020202020204" pitchFamily="34" charset="0"/>
              </a:rPr>
              <a:t>Importance</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of</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intersections</a:t>
            </a:r>
            <a:r>
              <a:rPr lang="de-DE" altLang="de-DE" sz="1600" dirty="0">
                <a:solidFill>
                  <a:schemeClr val="tx1"/>
                </a:solidFill>
                <a:latin typeface="Arial" panose="020B0604020202020204" pitchFamily="34" charset="0"/>
                <a:cs typeface="Arial" panose="020B0604020202020204" pitchFamily="34" charset="0"/>
              </a:rPr>
              <a:t> and </a:t>
            </a:r>
            <a:r>
              <a:rPr lang="de-DE" altLang="de-DE" sz="1600" dirty="0" err="1">
                <a:solidFill>
                  <a:schemeClr val="tx1"/>
                </a:solidFill>
                <a:latin typeface="Arial" panose="020B0604020202020204" pitchFamily="34" charset="0"/>
                <a:cs typeface="Arial" panose="020B0604020202020204" pitchFamily="34" charset="0"/>
              </a:rPr>
              <a:t>integration</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of</a:t>
            </a:r>
            <a:r>
              <a:rPr lang="de-DE" altLang="de-DE" sz="1600" dirty="0">
                <a:solidFill>
                  <a:schemeClr val="tx1"/>
                </a:solidFill>
                <a:latin typeface="Arial" panose="020B0604020202020204" pitchFamily="34" charset="0"/>
                <a:cs typeface="Arial" panose="020B0604020202020204" pitchFamily="34" charset="0"/>
              </a:rPr>
              <a:t> CGC in </a:t>
            </a:r>
            <a:r>
              <a:rPr lang="de-DE" altLang="de-DE" sz="1600" dirty="0" err="1">
                <a:solidFill>
                  <a:schemeClr val="tx1"/>
                </a:solidFill>
                <a:latin typeface="Arial" panose="020B0604020202020204" pitchFamily="34" charset="0"/>
                <a:cs typeface="Arial" panose="020B0604020202020204" pitchFamily="34" charset="0"/>
              </a:rPr>
              <a:t>the</a:t>
            </a:r>
            <a:r>
              <a:rPr lang="de-DE" altLang="de-DE" sz="1600" dirty="0">
                <a:solidFill>
                  <a:schemeClr val="tx1"/>
                </a:solidFill>
                <a:latin typeface="Arial" panose="020B0604020202020204" pitchFamily="34" charset="0"/>
                <a:cs typeface="Arial" panose="020B0604020202020204" pitchFamily="34" charset="0"/>
              </a:rPr>
              <a:t> HR </a:t>
            </a:r>
            <a:r>
              <a:rPr lang="de-DE" altLang="de-DE" sz="1600" dirty="0" err="1">
                <a:solidFill>
                  <a:schemeClr val="tx1"/>
                </a:solidFill>
                <a:latin typeface="Arial" panose="020B0604020202020204" pitchFamily="34" charset="0"/>
                <a:cs typeface="Arial" panose="020B0604020202020204" pitchFamily="34" charset="0"/>
              </a:rPr>
              <a:t>context</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obvious</a:t>
            </a:r>
            <a:r>
              <a:rPr lang="de-DE" altLang="de-DE" sz="1600" dirty="0">
                <a:solidFill>
                  <a:schemeClr val="tx1"/>
                </a:solidFill>
                <a:latin typeface="Arial" panose="020B0604020202020204" pitchFamily="34" charset="0"/>
                <a:cs typeface="Arial" panose="020B0604020202020204" pitchFamily="34" charset="0"/>
              </a:rPr>
              <a:t> (normative </a:t>
            </a:r>
            <a:r>
              <a:rPr lang="de-DE" altLang="de-DE" sz="1600" dirty="0" err="1">
                <a:solidFill>
                  <a:schemeClr val="tx1"/>
                </a:solidFill>
                <a:latin typeface="Arial" panose="020B0604020202020204" pitchFamily="34" charset="0"/>
                <a:cs typeface="Arial" panose="020B0604020202020204" pitchFamily="34" charset="0"/>
              </a:rPr>
              <a:t>perspective</a:t>
            </a:r>
            <a:r>
              <a:rPr lang="de-DE" altLang="de-DE" sz="1600" dirty="0">
                <a:solidFill>
                  <a:schemeClr val="tx1"/>
                </a:solidFill>
                <a:latin typeface="Arial" panose="020B0604020202020204" pitchFamily="34" charset="0"/>
                <a:cs typeface="Arial" panose="020B0604020202020204" pitchFamily="34" charset="0"/>
              </a:rPr>
              <a:t>)</a:t>
            </a:r>
          </a:p>
          <a:p>
            <a:pPr lvl="1">
              <a:lnSpc>
                <a:spcPct val="150000"/>
              </a:lnSpc>
              <a:buFont typeface="Wingdings" panose="05000000000000000000" pitchFamily="2" charset="2"/>
              <a:buChar char="Ø"/>
            </a:pPr>
            <a:r>
              <a:rPr lang="de-DE" altLang="de-DE" sz="1600" dirty="0" err="1">
                <a:solidFill>
                  <a:schemeClr val="tx1"/>
                </a:solidFill>
                <a:latin typeface="Arial" panose="020B0604020202020204" pitchFamily="34" charset="0"/>
                <a:cs typeface="Arial" panose="020B0604020202020204" pitchFamily="34" charset="0"/>
              </a:rPr>
              <a:t>Less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known</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about</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intersections</a:t>
            </a:r>
            <a:r>
              <a:rPr lang="de-DE" altLang="de-DE" sz="1600" dirty="0">
                <a:solidFill>
                  <a:schemeClr val="tx1"/>
                </a:solidFill>
                <a:latin typeface="Arial" panose="020B0604020202020204" pitchFamily="34" charset="0"/>
                <a:cs typeface="Arial" panose="020B0604020202020204" pitchFamily="34" charset="0"/>
              </a:rPr>
              <a:t> and </a:t>
            </a:r>
            <a:r>
              <a:rPr lang="de-DE" altLang="de-DE" sz="1600" dirty="0" err="1">
                <a:solidFill>
                  <a:schemeClr val="tx1"/>
                </a:solidFill>
                <a:latin typeface="Arial" panose="020B0604020202020204" pitchFamily="34" charset="0"/>
                <a:cs typeface="Arial" panose="020B0604020202020204" pitchFamily="34" charset="0"/>
              </a:rPr>
              <a:t>integration</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of</a:t>
            </a:r>
            <a:r>
              <a:rPr lang="de-DE" altLang="de-DE" sz="1600" dirty="0">
                <a:solidFill>
                  <a:schemeClr val="tx1"/>
                </a:solidFill>
                <a:latin typeface="Arial" panose="020B0604020202020204" pitchFamily="34" charset="0"/>
                <a:cs typeface="Arial" panose="020B0604020202020204" pitchFamily="34" charset="0"/>
              </a:rPr>
              <a:t> CGC in HR </a:t>
            </a:r>
            <a:r>
              <a:rPr lang="de-DE" altLang="de-DE" sz="1600" dirty="0" err="1">
                <a:solidFill>
                  <a:schemeClr val="tx1"/>
                </a:solidFill>
                <a:latin typeface="Arial" panose="020B0604020202020204" pitchFamily="34" charset="0"/>
                <a:cs typeface="Arial" panose="020B0604020202020204" pitchFamily="34" charset="0"/>
              </a:rPr>
              <a:t>context</a:t>
            </a:r>
            <a:r>
              <a:rPr lang="de-DE" altLang="de-DE" sz="1600" dirty="0">
                <a:solidFill>
                  <a:schemeClr val="tx1"/>
                </a:solidFill>
                <a:latin typeface="Arial" panose="020B0604020202020204" pitchFamily="34" charset="0"/>
                <a:cs typeface="Arial" panose="020B0604020202020204" pitchFamily="34" charset="0"/>
              </a:rPr>
              <a:t> in SME (</a:t>
            </a:r>
            <a:r>
              <a:rPr lang="de-DE" altLang="de-DE" sz="1600" dirty="0" err="1">
                <a:solidFill>
                  <a:schemeClr val="tx1"/>
                </a:solidFill>
                <a:latin typeface="Arial" panose="020B0604020202020204" pitchFamily="34" charset="0"/>
                <a:cs typeface="Arial" panose="020B0604020202020204" pitchFamily="34" charset="0"/>
              </a:rPr>
              <a:t>empirical</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perspective</a:t>
            </a:r>
            <a:r>
              <a:rPr lang="de-DE" altLang="de-DE" sz="1600" dirty="0">
                <a:solidFill>
                  <a:schemeClr val="tx1"/>
                </a:solidFill>
                <a:latin typeface="Arial" panose="020B0604020202020204" pitchFamily="34" charset="0"/>
                <a:cs typeface="Arial" panose="020B0604020202020204" pitchFamily="34" charset="0"/>
              </a:rPr>
              <a:t>)</a:t>
            </a:r>
          </a:p>
          <a:p>
            <a:pPr>
              <a:lnSpc>
                <a:spcPct val="150000"/>
              </a:lnSpc>
            </a:pPr>
            <a:r>
              <a:rPr lang="de-DE" altLang="de-DE" sz="1600" dirty="0">
                <a:solidFill>
                  <a:schemeClr val="tx1"/>
                </a:solidFill>
                <a:latin typeface="Arial" panose="020B0604020202020204" pitchFamily="34" charset="0"/>
                <a:cs typeface="Arial" panose="020B0604020202020204" pitchFamily="34" charset="0"/>
              </a:rPr>
              <a:t>Much </a:t>
            </a:r>
            <a:r>
              <a:rPr lang="de-DE" altLang="de-DE" sz="1600" dirty="0" err="1">
                <a:solidFill>
                  <a:schemeClr val="tx1"/>
                </a:solidFill>
                <a:latin typeface="Arial" panose="020B0604020202020204" pitchFamily="34" charset="0"/>
                <a:cs typeface="Arial" panose="020B0604020202020204" pitchFamily="34" charset="0"/>
              </a:rPr>
              <a:t>less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known</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about</a:t>
            </a:r>
            <a:r>
              <a:rPr lang="de-DE" altLang="de-DE" sz="1600" dirty="0">
                <a:solidFill>
                  <a:schemeClr val="tx1"/>
                </a:solidFill>
                <a:latin typeface="Arial" panose="020B0604020202020204" pitchFamily="34" charset="0"/>
                <a:cs typeface="Arial" panose="020B0604020202020204" pitchFamily="34" charset="0"/>
              </a:rPr>
              <a:t> inhouse CGC in HR </a:t>
            </a:r>
            <a:r>
              <a:rPr lang="de-DE" altLang="de-DE" sz="1600" dirty="0" err="1">
                <a:solidFill>
                  <a:schemeClr val="tx1"/>
                </a:solidFill>
                <a:latin typeface="Arial" panose="020B0604020202020204" pitchFamily="34" charset="0"/>
                <a:cs typeface="Arial" panose="020B0604020202020204" pitchFamily="34" charset="0"/>
              </a:rPr>
              <a:t>context</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of</a:t>
            </a:r>
            <a:r>
              <a:rPr lang="de-DE" altLang="de-DE" sz="1600" dirty="0">
                <a:solidFill>
                  <a:schemeClr val="tx1"/>
                </a:solidFill>
                <a:latin typeface="Arial" panose="020B0604020202020204" pitchFamily="34" charset="0"/>
                <a:cs typeface="Arial" panose="020B0604020202020204" pitchFamily="34" charset="0"/>
              </a:rPr>
              <a:t> SME and </a:t>
            </a:r>
            <a:r>
              <a:rPr lang="de-DE" altLang="de-DE" sz="1600" dirty="0" err="1">
                <a:solidFill>
                  <a:schemeClr val="tx1"/>
                </a:solidFill>
                <a:latin typeface="Arial" panose="020B0604020202020204" pitchFamily="34" charset="0"/>
                <a:cs typeface="Arial" panose="020B0604020202020204" pitchFamily="34" charset="0"/>
              </a:rPr>
              <a:t>methods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used</a:t>
            </a:r>
            <a:r>
              <a:rPr lang="de-DE" altLang="de-DE" sz="1600" dirty="0">
                <a:solidFill>
                  <a:schemeClr val="tx1"/>
                </a:solidFill>
                <a:latin typeface="Arial" panose="020B0604020202020204" pitchFamily="34" charset="0"/>
                <a:cs typeface="Arial" panose="020B0604020202020204" pitchFamily="34" charset="0"/>
              </a:rPr>
              <a:t> in </a:t>
            </a:r>
            <a:r>
              <a:rPr lang="de-DE" altLang="de-DE" sz="1600" dirty="0" err="1">
                <a:solidFill>
                  <a:schemeClr val="tx1"/>
                </a:solidFill>
                <a:latin typeface="Arial" panose="020B0604020202020204" pitchFamily="34" charset="0"/>
                <a:cs typeface="Arial" panose="020B0604020202020204" pitchFamily="34" charset="0"/>
              </a:rPr>
              <a:t>these</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contexts</a:t>
            </a:r>
            <a:endParaRPr lang="de-DE" altLang="de-DE" sz="1600" dirty="0">
              <a:solidFill>
                <a:schemeClr val="tx1"/>
              </a:solidFill>
              <a:latin typeface="Arial" panose="020B0604020202020204" pitchFamily="34" charset="0"/>
              <a:cs typeface="Arial" panose="020B0604020202020204" pitchFamily="34" charset="0"/>
            </a:endParaRPr>
          </a:p>
          <a:p>
            <a:pPr>
              <a:lnSpc>
                <a:spcPct val="150000"/>
              </a:lnSpc>
            </a:pPr>
            <a:r>
              <a:rPr lang="de-DE" altLang="de-DE" sz="1600" dirty="0">
                <a:solidFill>
                  <a:schemeClr val="tx1"/>
                </a:solidFill>
                <a:latin typeface="Arial" panose="020B0604020202020204" pitchFamily="34" charset="0"/>
                <a:cs typeface="Arial" panose="020B0604020202020204" pitchFamily="34" charset="0"/>
              </a:rPr>
              <a:t>Different external </a:t>
            </a:r>
            <a:r>
              <a:rPr lang="de-DE" altLang="de-DE" sz="1600" dirty="0" err="1">
                <a:solidFill>
                  <a:schemeClr val="tx1"/>
                </a:solidFill>
                <a:latin typeface="Arial" panose="020B0604020202020204" pitchFamily="34" charset="0"/>
                <a:cs typeface="Arial" panose="020B0604020202020204" pitchFamily="34" charset="0"/>
              </a:rPr>
              <a:t>counseling</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providers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are</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working</a:t>
            </a:r>
            <a:r>
              <a:rPr lang="de-DE" altLang="de-DE" sz="1600" dirty="0">
                <a:solidFill>
                  <a:schemeClr val="tx1"/>
                </a:solidFill>
                <a:latin typeface="Arial" panose="020B0604020202020204" pitchFamily="34" charset="0"/>
                <a:cs typeface="Arial" panose="020B0604020202020204" pitchFamily="34" charset="0"/>
              </a:rPr>
              <a:t> in </a:t>
            </a:r>
            <a:r>
              <a:rPr lang="de-DE" altLang="de-DE" sz="1600" dirty="0" err="1">
                <a:solidFill>
                  <a:schemeClr val="tx1"/>
                </a:solidFill>
                <a:latin typeface="Arial" panose="020B0604020202020204" pitchFamily="34" charset="0"/>
                <a:cs typeface="Arial" panose="020B0604020202020204" pitchFamily="34" charset="0"/>
              </a:rPr>
              <a:t>this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field</a:t>
            </a:r>
            <a:r>
              <a:rPr lang="de-DE" altLang="de-DE" sz="1600" dirty="0">
                <a:solidFill>
                  <a:schemeClr val="tx1"/>
                </a:solidFill>
                <a:latin typeface="Arial" panose="020B0604020202020204" pitchFamily="34" charset="0"/>
                <a:cs typeface="Arial" panose="020B0604020202020204" pitchFamily="34" charset="0"/>
              </a:rPr>
              <a:t> and </a:t>
            </a:r>
            <a:r>
              <a:rPr lang="de-DE" altLang="de-DE" sz="1600" dirty="0" err="1">
                <a:solidFill>
                  <a:schemeClr val="tx1"/>
                </a:solidFill>
                <a:latin typeface="Arial" panose="020B0604020202020204" pitchFamily="34" charset="0"/>
                <a:cs typeface="Arial" panose="020B0604020202020204" pitchFamily="34" charset="0"/>
              </a:rPr>
              <a:t>some</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insights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into</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methods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used</a:t>
            </a:r>
            <a:r>
              <a:rPr lang="de-DE" altLang="de-DE" sz="1600" dirty="0">
                <a:solidFill>
                  <a:schemeClr val="tx1"/>
                </a:solidFill>
                <a:latin typeface="Arial" panose="020B0604020202020204" pitchFamily="34" charset="0"/>
                <a:cs typeface="Arial" panose="020B0604020202020204" pitchFamily="34" charset="0"/>
              </a:rPr>
              <a:t> in </a:t>
            </a:r>
            <a:r>
              <a:rPr lang="de-DE" altLang="de-DE" sz="1600" dirty="0" err="1">
                <a:solidFill>
                  <a:schemeClr val="tx1"/>
                </a:solidFill>
                <a:latin typeface="Arial" panose="020B0604020202020204" pitchFamily="34" charset="0"/>
                <a:cs typeface="Arial" panose="020B0604020202020204" pitchFamily="34" charset="0"/>
              </a:rPr>
              <a:t>this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fields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can</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be</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identified</a:t>
            </a:r>
            <a:endParaRPr lang="de-DE" altLang="de-DE" sz="1600" dirty="0">
              <a:solidFill>
                <a:schemeClr val="tx1"/>
              </a:solidFill>
              <a:latin typeface="Arial" panose="020B0604020202020204" pitchFamily="34" charset="0"/>
              <a:cs typeface="Arial" panose="020B0604020202020204" pitchFamily="34" charset="0"/>
            </a:endParaRPr>
          </a:p>
          <a:p>
            <a:pPr>
              <a:lnSpc>
                <a:spcPct val="150000"/>
              </a:lnSpc>
            </a:pPr>
            <a:r>
              <a:rPr lang="de-DE" altLang="de-DE" sz="1600" dirty="0">
                <a:solidFill>
                  <a:schemeClr val="tx1"/>
                </a:solidFill>
                <a:latin typeface="Arial" panose="020B0604020202020204" pitchFamily="34" charset="0"/>
                <a:cs typeface="Arial" panose="020B0604020202020204" pitchFamily="34" charset="0"/>
              </a:rPr>
              <a:t>In </a:t>
            </a:r>
            <a:r>
              <a:rPr lang="de-DE" altLang="de-DE" sz="1600" dirty="0" err="1">
                <a:solidFill>
                  <a:schemeClr val="tx1"/>
                </a:solidFill>
                <a:latin typeface="Arial" panose="020B0604020202020204" pitchFamily="34" charset="0"/>
                <a:cs typeface="Arial" panose="020B0604020202020204" pitchFamily="34" charset="0"/>
              </a:rPr>
              <a:t>the</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next</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steps</a:t>
            </a:r>
            <a:r>
              <a:rPr lang="de-DE" altLang="de-DE" sz="1600" dirty="0">
                <a:solidFill>
                  <a:schemeClr val="tx1"/>
                </a:solidFill>
                <a:latin typeface="Arial" panose="020B0604020202020204" pitchFamily="34" charset="0"/>
                <a:cs typeface="Arial" panose="020B0604020202020204" pitchFamily="34" charset="0"/>
              </a:rPr>
              <a:t> (1) an </a:t>
            </a:r>
            <a:r>
              <a:rPr lang="de-DE" altLang="de-DE" sz="1600" dirty="0" err="1">
                <a:solidFill>
                  <a:schemeClr val="tx1"/>
                </a:solidFill>
                <a:latin typeface="Arial" panose="020B0604020202020204" pitchFamily="34" charset="0"/>
                <a:cs typeface="Arial" panose="020B0604020202020204" pitchFamily="34" charset="0"/>
              </a:rPr>
              <a:t>overview</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is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given</a:t>
            </a:r>
            <a:r>
              <a:rPr lang="de-DE" altLang="de-DE" sz="1600" dirty="0">
                <a:solidFill>
                  <a:schemeClr val="tx1"/>
                </a:solidFill>
                <a:latin typeface="Arial" panose="020B0604020202020204" pitchFamily="34" charset="0"/>
                <a:cs typeface="Arial" panose="020B0604020202020204" pitchFamily="34" charset="0"/>
              </a:rPr>
              <a:t> on </a:t>
            </a:r>
            <a:r>
              <a:rPr lang="de-DE" altLang="de-DE" sz="1600" dirty="0" err="1">
                <a:solidFill>
                  <a:schemeClr val="tx1"/>
                </a:solidFill>
                <a:latin typeface="Arial" panose="020B0604020202020204" pitchFamily="34" charset="0"/>
                <a:cs typeface="Arial" panose="020B0604020202020204" pitchFamily="34" charset="0"/>
              </a:rPr>
              <a:t>methods</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of</a:t>
            </a:r>
            <a:r>
              <a:rPr lang="de-DE" altLang="de-DE" sz="1600" dirty="0">
                <a:solidFill>
                  <a:schemeClr val="tx1"/>
                </a:solidFill>
                <a:latin typeface="Arial" panose="020B0604020202020204" pitchFamily="34" charset="0"/>
                <a:cs typeface="Arial" panose="020B0604020202020204" pitchFamily="34" charset="0"/>
              </a:rPr>
              <a:t> CGC and on extern </a:t>
            </a:r>
            <a:r>
              <a:rPr lang="de-DE" altLang="de-DE" sz="1600" dirty="0" err="1">
                <a:solidFill>
                  <a:schemeClr val="tx1"/>
                </a:solidFill>
                <a:latin typeface="Arial" panose="020B0604020202020204" pitchFamily="34" charset="0"/>
                <a:cs typeface="Arial" panose="020B0604020202020204" pitchFamily="34" charset="0"/>
              </a:rPr>
              <a:t>counseling</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providers</a:t>
            </a:r>
            <a:r>
              <a:rPr lang="de-DE" altLang="de-DE" sz="1600" dirty="0">
                <a:solidFill>
                  <a:schemeClr val="tx1"/>
                </a:solidFill>
                <a:latin typeface="Arial" panose="020B0604020202020204" pitchFamily="34" charset="0"/>
                <a:cs typeface="Arial" panose="020B0604020202020204" pitchFamily="34" charset="0"/>
              </a:rPr>
              <a:t> and (2) in </a:t>
            </a:r>
            <a:r>
              <a:rPr lang="de-DE" altLang="de-DE" sz="1600" dirty="0" err="1">
                <a:solidFill>
                  <a:schemeClr val="tx1"/>
                </a:solidFill>
                <a:latin typeface="Arial" panose="020B0604020202020204" pitchFamily="34" charset="0"/>
                <a:cs typeface="Arial" panose="020B0604020202020204" pitchFamily="34" charset="0"/>
              </a:rPr>
              <a:t>group</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work</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practitioners</a:t>
            </a:r>
            <a:r>
              <a:rPr lang="de-DE" altLang="de-DE" sz="1600" dirty="0">
                <a:solidFill>
                  <a:schemeClr val="tx1"/>
                </a:solidFill>
                <a:latin typeface="Arial" panose="020B0604020202020204" pitchFamily="34" charset="0"/>
                <a:cs typeface="Arial" panose="020B0604020202020204" pitchFamily="34" charset="0"/>
              </a:rPr>
              <a:t> find out </a:t>
            </a:r>
            <a:r>
              <a:rPr lang="de-DE" altLang="de-DE" sz="1600" dirty="0" err="1">
                <a:solidFill>
                  <a:schemeClr val="tx1"/>
                </a:solidFill>
                <a:latin typeface="Arial" panose="020B0604020202020204" pitchFamily="34" charset="0"/>
                <a:cs typeface="Arial" panose="020B0604020202020204" pitchFamily="34" charset="0"/>
              </a:rPr>
              <a:t>the</a:t>
            </a:r>
            <a:r>
              <a:rPr lang="de-DE" altLang="de-DE" sz="1600" dirty="0">
                <a:solidFill>
                  <a:schemeClr val="tx1"/>
                </a:solidFill>
                <a:latin typeface="Arial" panose="020B0604020202020204" pitchFamily="34" charset="0"/>
                <a:cs typeface="Arial" panose="020B0604020202020204" pitchFamily="34" charset="0"/>
              </a:rPr>
              <a:t> different </a:t>
            </a:r>
            <a:r>
              <a:rPr lang="de-DE" altLang="de-DE" sz="1600" dirty="0" err="1">
                <a:solidFill>
                  <a:schemeClr val="tx1"/>
                </a:solidFill>
                <a:latin typeface="Arial" panose="020B0604020202020204" pitchFamily="34" charset="0"/>
                <a:cs typeface="Arial" panose="020B0604020202020204" pitchFamily="34" charset="0"/>
              </a:rPr>
              <a:t>use</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of</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methods</a:t>
            </a:r>
            <a:r>
              <a:rPr lang="de-DE" altLang="de-DE" sz="1600" dirty="0">
                <a:solidFill>
                  <a:schemeClr val="tx1"/>
                </a:solidFill>
                <a:latin typeface="Arial" panose="020B0604020202020204" pitchFamily="34" charset="0"/>
                <a:cs typeface="Arial" panose="020B0604020202020204" pitchFamily="34" charset="0"/>
              </a:rPr>
              <a:t> in CGC in </a:t>
            </a:r>
            <a:r>
              <a:rPr lang="de-DE" altLang="de-DE" sz="1600" dirty="0" err="1">
                <a:solidFill>
                  <a:schemeClr val="tx1"/>
                </a:solidFill>
                <a:latin typeface="Arial" panose="020B0604020202020204" pitchFamily="34" charset="0"/>
                <a:cs typeface="Arial" panose="020B0604020202020204" pitchFamily="34" charset="0"/>
              </a:rPr>
              <a:t>the</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context</a:t>
            </a:r>
            <a:r>
              <a:rPr lang="de-DE" altLang="de-DE" sz="1600" dirty="0">
                <a:solidFill>
                  <a:schemeClr val="tx1"/>
                </a:solidFill>
                <a:latin typeface="Arial" panose="020B0604020202020204" pitchFamily="34" charset="0"/>
                <a:cs typeface="Arial" panose="020B0604020202020204" pitchFamily="34" charset="0"/>
              </a:rPr>
              <a:t> </a:t>
            </a:r>
            <a:r>
              <a:rPr lang="de-DE" altLang="de-DE" sz="1600" dirty="0" err="1">
                <a:solidFill>
                  <a:schemeClr val="tx1"/>
                </a:solidFill>
                <a:latin typeface="Arial" panose="020B0604020202020204" pitchFamily="34" charset="0"/>
                <a:cs typeface="Arial" panose="020B0604020202020204" pitchFamily="34" charset="0"/>
              </a:rPr>
              <a:t>of</a:t>
            </a:r>
            <a:r>
              <a:rPr lang="de-DE" altLang="de-DE" sz="1600" dirty="0">
                <a:solidFill>
                  <a:schemeClr val="tx1"/>
                </a:solidFill>
                <a:latin typeface="Arial" panose="020B0604020202020204" pitchFamily="34" charset="0"/>
                <a:cs typeface="Arial" panose="020B0604020202020204" pitchFamily="34" charset="0"/>
              </a:rPr>
              <a:t> SME</a:t>
            </a:r>
            <a:endParaRPr lang="de-DE" altLang="de-DE" sz="1600" dirty="0">
              <a:latin typeface="Arial" panose="020B0604020202020204" pitchFamily="34" charset="0"/>
              <a:cs typeface="Arial" panose="020B0604020202020204" pitchFamily="34" charset="0"/>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1164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normAutofit/>
          </a:bodyPr>
          <a:lstStyle/>
          <a:p>
            <a:r>
              <a:rPr lang="en-US" b="1" dirty="0"/>
              <a:t>Full range of CGC methods apply:</a:t>
            </a:r>
            <a:endParaRPr lang="lt-LT" b="1"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8" name="Text Box 2">
            <a:extLst>
              <a:ext uri="{FF2B5EF4-FFF2-40B4-BE49-F238E27FC236}">
                <a16:creationId xmlns:a16="http://schemas.microsoft.com/office/drawing/2014/main" id="{18519B22-2E70-41F6-9A1D-DE9F0AF18A1E}"/>
              </a:ext>
            </a:extLst>
          </p:cNvPr>
          <p:cNvSpPr txBox="1">
            <a:spLocks noChangeArrowheads="1"/>
          </p:cNvSpPr>
          <p:nvPr/>
        </p:nvSpPr>
        <p:spPr bwMode="auto">
          <a:xfrm>
            <a:off x="882349" y="1693043"/>
            <a:ext cx="9477555" cy="5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ts val="200"/>
              </a:spcBef>
              <a:spcAft>
                <a:spcPts val="800"/>
              </a:spcAft>
              <a:buNone/>
            </a:pPr>
            <a:r>
              <a:rPr lang="de-DE" altLang="de-DE" sz="2400" b="1" dirty="0"/>
              <a:t>Methods </a:t>
            </a:r>
            <a:r>
              <a:rPr lang="de-DE" altLang="de-DE" sz="2400" b="1" dirty="0" err="1"/>
              <a:t>of</a:t>
            </a:r>
            <a:r>
              <a:rPr lang="de-DE" altLang="de-DE" sz="2400" b="1" dirty="0"/>
              <a:t> CGC (= </a:t>
            </a:r>
            <a:r>
              <a:rPr lang="de-DE" altLang="de-DE" sz="2400" b="1" dirty="0" err="1"/>
              <a:t>techniques</a:t>
            </a:r>
            <a:r>
              <a:rPr lang="de-DE" altLang="de-DE" sz="2400" b="1" dirty="0"/>
              <a:t>, </a:t>
            </a:r>
            <a:r>
              <a:rPr lang="de-DE" altLang="de-DE" sz="2400" b="1" dirty="0" err="1"/>
              <a:t>strategies</a:t>
            </a:r>
            <a:r>
              <a:rPr lang="de-DE" altLang="de-DE" sz="2400" b="1" dirty="0"/>
              <a:t>) </a:t>
            </a:r>
            <a:endParaRPr lang="de-DE" altLang="de-DE" sz="2400" b="1" i="1" dirty="0"/>
          </a:p>
        </p:txBody>
      </p:sp>
      <p:sp>
        <p:nvSpPr>
          <p:cNvPr id="10" name="Text Box 2">
            <a:extLst>
              <a:ext uri="{FF2B5EF4-FFF2-40B4-BE49-F238E27FC236}">
                <a16:creationId xmlns:a16="http://schemas.microsoft.com/office/drawing/2014/main" id="{5787D7D4-5721-415E-8124-B078947F3334}"/>
              </a:ext>
            </a:extLst>
          </p:cNvPr>
          <p:cNvSpPr txBox="1">
            <a:spLocks noChangeArrowheads="1"/>
          </p:cNvSpPr>
          <p:nvPr/>
        </p:nvSpPr>
        <p:spPr bwMode="auto">
          <a:xfrm>
            <a:off x="876419" y="2281609"/>
            <a:ext cx="10041148" cy="2918748"/>
          </a:xfrm>
          <a:prstGeom prst="rect">
            <a:avLst/>
          </a:prstGeom>
          <a:solidFill>
            <a:schemeClr val="bg2">
              <a:lumMod val="20000"/>
              <a:lumOff val="80000"/>
            </a:schemeClr>
          </a:solidFill>
          <a:ln>
            <a:noFill/>
          </a:ln>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ts val="200"/>
              </a:spcBef>
              <a:spcAft>
                <a:spcPts val="800"/>
              </a:spcAft>
              <a:buFont typeface="Arial" panose="020B0604020202020204" pitchFamily="34" charset="0"/>
              <a:buChar char="•"/>
              <a:defRPr/>
            </a:pPr>
            <a:r>
              <a:rPr lang="de-DE" altLang="de-DE" sz="1800" dirty="0" err="1"/>
              <a:t>exist</a:t>
            </a:r>
            <a:r>
              <a:rPr lang="de-DE" altLang="de-DE" sz="1800" dirty="0"/>
              <a:t> in a </a:t>
            </a:r>
            <a:r>
              <a:rPr lang="de-DE" altLang="de-DE" sz="1800" dirty="0" err="1"/>
              <a:t>broad</a:t>
            </a:r>
            <a:r>
              <a:rPr lang="de-DE" altLang="de-DE" sz="1800" dirty="0"/>
              <a:t> </a:t>
            </a:r>
            <a:r>
              <a:rPr lang="de-DE" altLang="de-DE" sz="1800" dirty="0" err="1"/>
              <a:t>range</a:t>
            </a:r>
            <a:endParaRPr lang="de-DE" altLang="de-DE" sz="1800" dirty="0"/>
          </a:p>
          <a:p>
            <a:pPr eaLnBrk="1" hangingPunct="1">
              <a:lnSpc>
                <a:spcPct val="150000"/>
              </a:lnSpc>
              <a:spcBef>
                <a:spcPts val="200"/>
              </a:spcBef>
              <a:spcAft>
                <a:spcPts val="800"/>
              </a:spcAft>
              <a:buFont typeface="Arial" panose="020B0604020202020204" pitchFamily="34" charset="0"/>
              <a:buChar char="•"/>
              <a:defRPr/>
            </a:pPr>
            <a:r>
              <a:rPr lang="de-DE" altLang="de-DE" sz="1800" dirty="0"/>
              <a:t>different </a:t>
            </a:r>
            <a:r>
              <a:rPr lang="de-DE" altLang="de-DE" sz="1800" dirty="0" err="1"/>
              <a:t>definitions</a:t>
            </a:r>
            <a:endParaRPr lang="de-DE" altLang="de-DE" sz="1800" dirty="0"/>
          </a:p>
          <a:p>
            <a:pPr eaLnBrk="1" hangingPunct="1">
              <a:lnSpc>
                <a:spcPct val="150000"/>
              </a:lnSpc>
              <a:spcBef>
                <a:spcPts val="200"/>
              </a:spcBef>
              <a:spcAft>
                <a:spcPts val="800"/>
              </a:spcAft>
              <a:buFont typeface="Arial" panose="020B0604020202020204" pitchFamily="34" charset="0"/>
              <a:buChar char="•"/>
              <a:defRPr/>
            </a:pPr>
            <a:r>
              <a:rPr lang="de-DE" altLang="de-DE" sz="1800" dirty="0" err="1"/>
              <a:t>belong</a:t>
            </a:r>
            <a:r>
              <a:rPr lang="de-DE" altLang="de-DE" sz="1800" dirty="0"/>
              <a:t> </a:t>
            </a:r>
            <a:r>
              <a:rPr lang="de-DE" altLang="de-DE" sz="1800" dirty="0" err="1"/>
              <a:t>to</a:t>
            </a:r>
            <a:r>
              <a:rPr lang="de-DE" altLang="de-DE" sz="1800" dirty="0"/>
              <a:t> </a:t>
            </a:r>
            <a:r>
              <a:rPr lang="de-DE" altLang="de-DE" sz="1800" dirty="0" err="1"/>
              <a:t>classical</a:t>
            </a:r>
            <a:r>
              <a:rPr lang="de-DE" altLang="de-DE" sz="1800" dirty="0"/>
              <a:t> </a:t>
            </a:r>
            <a:r>
              <a:rPr lang="de-DE" altLang="de-DE" sz="1800" dirty="0" err="1"/>
              <a:t>approaches</a:t>
            </a:r>
            <a:r>
              <a:rPr lang="de-DE" altLang="de-DE" sz="1800" dirty="0"/>
              <a:t> </a:t>
            </a:r>
            <a:r>
              <a:rPr lang="de-DE" altLang="de-DE" sz="1800" dirty="0" err="1"/>
              <a:t>as</a:t>
            </a:r>
            <a:r>
              <a:rPr lang="de-DE" altLang="de-DE" sz="1800" dirty="0"/>
              <a:t> </a:t>
            </a:r>
            <a:r>
              <a:rPr lang="de-DE" altLang="de-DE" sz="1800" dirty="0" err="1"/>
              <a:t>well</a:t>
            </a:r>
            <a:r>
              <a:rPr lang="de-DE" altLang="de-DE" sz="1800" dirty="0"/>
              <a:t> </a:t>
            </a:r>
            <a:r>
              <a:rPr lang="de-DE" altLang="de-DE" sz="1800" dirty="0" err="1"/>
              <a:t>as</a:t>
            </a:r>
            <a:r>
              <a:rPr lang="de-DE" altLang="de-DE" sz="1800" dirty="0"/>
              <a:t> </a:t>
            </a:r>
            <a:r>
              <a:rPr lang="de-DE" altLang="de-DE" sz="1800" dirty="0" err="1"/>
              <a:t>to</a:t>
            </a:r>
            <a:r>
              <a:rPr lang="de-DE" altLang="de-DE" sz="1800" dirty="0"/>
              <a:t> </a:t>
            </a:r>
            <a:r>
              <a:rPr lang="de-DE" altLang="de-DE" sz="1800" dirty="0" err="1"/>
              <a:t>post</a:t>
            </a:r>
            <a:r>
              <a:rPr lang="de-DE" altLang="de-DE" sz="1800" dirty="0"/>
              <a:t> modern </a:t>
            </a:r>
            <a:r>
              <a:rPr lang="de-DE" altLang="de-DE" sz="1800" dirty="0" err="1"/>
              <a:t>approaches</a:t>
            </a:r>
            <a:r>
              <a:rPr lang="de-DE" altLang="de-DE" sz="1800" dirty="0"/>
              <a:t> (e. g. </a:t>
            </a:r>
            <a:r>
              <a:rPr lang="de-DE" altLang="de-DE" sz="1800" dirty="0" err="1"/>
              <a:t>client</a:t>
            </a:r>
            <a:r>
              <a:rPr lang="de-DE" altLang="de-DE" sz="1800" dirty="0"/>
              <a:t> </a:t>
            </a:r>
            <a:r>
              <a:rPr lang="de-DE" altLang="de-DE" sz="1800" dirty="0" err="1"/>
              <a:t>centered</a:t>
            </a:r>
            <a:r>
              <a:rPr lang="de-DE" altLang="de-DE" sz="1800" dirty="0"/>
              <a:t>, </a:t>
            </a:r>
            <a:r>
              <a:rPr lang="de-DE" altLang="de-DE" sz="1800" dirty="0" err="1"/>
              <a:t>system</a:t>
            </a:r>
            <a:r>
              <a:rPr lang="de-DE" altLang="de-DE" sz="1800" dirty="0"/>
              <a:t> </a:t>
            </a:r>
            <a:r>
              <a:rPr lang="de-DE" altLang="de-DE" sz="1800" dirty="0" err="1"/>
              <a:t>oriented</a:t>
            </a:r>
            <a:r>
              <a:rPr lang="de-DE" altLang="de-DE" sz="1800" dirty="0"/>
              <a:t>, </a:t>
            </a:r>
            <a:r>
              <a:rPr lang="de-DE" altLang="de-DE" sz="1800" dirty="0" err="1"/>
              <a:t>constructivist</a:t>
            </a:r>
            <a:r>
              <a:rPr lang="de-DE" altLang="de-DE" sz="1800" dirty="0"/>
              <a:t> </a:t>
            </a:r>
            <a:r>
              <a:rPr lang="de-DE" altLang="de-DE" sz="1800" dirty="0" err="1"/>
              <a:t>oriented</a:t>
            </a:r>
            <a:r>
              <a:rPr lang="de-DE" altLang="de-DE" sz="1800" dirty="0"/>
              <a:t>)</a:t>
            </a:r>
          </a:p>
          <a:p>
            <a:pPr eaLnBrk="1" hangingPunct="1">
              <a:lnSpc>
                <a:spcPct val="150000"/>
              </a:lnSpc>
              <a:spcBef>
                <a:spcPts val="200"/>
              </a:spcBef>
              <a:spcAft>
                <a:spcPts val="800"/>
              </a:spcAft>
              <a:buFont typeface="Arial" panose="020B0604020202020204" pitchFamily="34" charset="0"/>
              <a:buChar char="•"/>
              <a:defRPr/>
            </a:pPr>
            <a:r>
              <a:rPr lang="de-DE" altLang="de-DE" sz="1800" dirty="0" err="1"/>
              <a:t>are</a:t>
            </a:r>
            <a:r>
              <a:rPr lang="de-DE" altLang="de-DE" sz="1800" dirty="0"/>
              <a:t> </a:t>
            </a:r>
            <a:r>
              <a:rPr lang="de-DE" altLang="de-DE" sz="1800" dirty="0" err="1"/>
              <a:t>developed</a:t>
            </a:r>
            <a:r>
              <a:rPr lang="de-DE" altLang="de-DE" sz="1800" dirty="0"/>
              <a:t> </a:t>
            </a:r>
            <a:r>
              <a:rPr lang="de-DE" altLang="de-DE" sz="1800" dirty="0" err="1"/>
              <a:t>within</a:t>
            </a:r>
            <a:r>
              <a:rPr lang="de-DE" altLang="de-DE" sz="1800" dirty="0"/>
              <a:t> </a:t>
            </a:r>
            <a:r>
              <a:rPr lang="de-DE" altLang="de-DE" sz="1800" dirty="0" err="1"/>
              <a:t>theories</a:t>
            </a:r>
            <a:r>
              <a:rPr lang="de-DE" altLang="de-DE" sz="1800" dirty="0"/>
              <a:t> and </a:t>
            </a:r>
            <a:r>
              <a:rPr lang="de-DE" altLang="de-DE" sz="1800" dirty="0" err="1"/>
              <a:t>concepts</a:t>
            </a:r>
            <a:r>
              <a:rPr lang="de-DE" altLang="de-DE" sz="1800" dirty="0"/>
              <a:t> (different </a:t>
            </a:r>
            <a:r>
              <a:rPr lang="de-DE" altLang="de-DE" sz="1800" dirty="0" err="1"/>
              <a:t>paradigm</a:t>
            </a:r>
            <a:r>
              <a:rPr lang="de-DE" altLang="de-DE" sz="1800" dirty="0"/>
              <a:t> ) (</a:t>
            </a:r>
            <a:r>
              <a:rPr lang="de-DE" altLang="de-DE" sz="1800" dirty="0" err="1"/>
              <a:t>see</a:t>
            </a:r>
            <a:r>
              <a:rPr lang="de-DE" altLang="de-DE" sz="1800" dirty="0"/>
              <a:t>  </a:t>
            </a:r>
            <a:r>
              <a:rPr lang="de-DE" altLang="de-DE" sz="1800" dirty="0" err="1"/>
              <a:t>career</a:t>
            </a:r>
            <a:r>
              <a:rPr lang="de-DE" altLang="de-DE" sz="1800" dirty="0"/>
              <a:t> </a:t>
            </a:r>
            <a:r>
              <a:rPr lang="de-DE" altLang="de-DE" sz="1800" dirty="0" err="1"/>
              <a:t>construction</a:t>
            </a:r>
            <a:r>
              <a:rPr lang="de-DE" altLang="de-DE" sz="1800" dirty="0"/>
              <a:t> </a:t>
            </a:r>
            <a:r>
              <a:rPr lang="de-DE" altLang="de-DE" sz="1800" dirty="0" err="1"/>
              <a:t>theory</a:t>
            </a:r>
            <a:r>
              <a:rPr lang="de-DE" altLang="de-DE" sz="1800" dirty="0"/>
              <a:t> and </a:t>
            </a:r>
            <a:r>
              <a:rPr lang="de-DE" altLang="de-DE" sz="1800" dirty="0" err="1"/>
              <a:t>system</a:t>
            </a:r>
            <a:r>
              <a:rPr lang="de-DE" altLang="de-DE" sz="1800" dirty="0"/>
              <a:t> </a:t>
            </a:r>
            <a:r>
              <a:rPr lang="de-DE" altLang="de-DE" sz="1800" dirty="0" err="1"/>
              <a:t>theory</a:t>
            </a:r>
            <a:r>
              <a:rPr lang="de-DE" altLang="de-DE" sz="1800" dirty="0"/>
              <a:t> </a:t>
            </a:r>
            <a:r>
              <a:rPr lang="de-DE" altLang="de-DE" sz="1800" dirty="0" err="1"/>
              <a:t>framework</a:t>
            </a:r>
            <a:r>
              <a:rPr lang="de-DE" altLang="de-DE" sz="1800" dirty="0"/>
              <a:t> in Unit 3) (</a:t>
            </a:r>
            <a:r>
              <a:rPr lang="de-DE" altLang="de-DE" sz="1800" dirty="0" err="1"/>
              <a:t>Savickas</a:t>
            </a:r>
            <a:r>
              <a:rPr lang="de-DE" altLang="de-DE" sz="1800" dirty="0"/>
              <a:t> 2012, p. 17) </a:t>
            </a:r>
          </a:p>
        </p:txBody>
      </p:sp>
      <p:sp>
        <p:nvSpPr>
          <p:cNvPr id="7" name="Textfeld 6">
            <a:extLst>
              <a:ext uri="{FF2B5EF4-FFF2-40B4-BE49-F238E27FC236}">
                <a16:creationId xmlns:a16="http://schemas.microsoft.com/office/drawing/2014/main" id="{96E1077C-7A62-4BBE-8070-12D9040EDBE0}"/>
              </a:ext>
            </a:extLst>
          </p:cNvPr>
          <p:cNvSpPr txBox="1"/>
          <p:nvPr/>
        </p:nvSpPr>
        <p:spPr>
          <a:xfrm>
            <a:off x="6431337" y="5445835"/>
            <a:ext cx="6098874" cy="369332"/>
          </a:xfrm>
          <a:prstGeom prst="rect">
            <a:avLst/>
          </a:prstGeom>
          <a:noFill/>
        </p:spPr>
        <p:txBody>
          <a:bodyPr wrap="square">
            <a:spAutoFit/>
          </a:bodyPr>
          <a:lstStyle/>
          <a:p>
            <a:r>
              <a:rPr lang="de-DE" dirty="0" err="1">
                <a:latin typeface="Arial" panose="020B0604020202020204" pitchFamily="34" charset="0"/>
                <a:cs typeface="Arial" panose="020B0604020202020204" pitchFamily="34" charset="0"/>
              </a:rPr>
              <a:t>Resource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Nußbeck</a:t>
            </a:r>
            <a:r>
              <a:rPr lang="de-DE" dirty="0">
                <a:latin typeface="Arial" panose="020B0604020202020204" pitchFamily="34" charset="0"/>
                <a:cs typeface="Arial" panose="020B0604020202020204" pitchFamily="34" charset="0"/>
              </a:rPr>
              <a:t> 2019, pp. 51 ff. and pp. 104 ff.</a:t>
            </a:r>
          </a:p>
        </p:txBody>
      </p:sp>
      <p:sp>
        <p:nvSpPr>
          <p:cNvPr id="9" name="Textfeld 8">
            <a:extLst>
              <a:ext uri="{FF2B5EF4-FFF2-40B4-BE49-F238E27FC236}">
                <a16:creationId xmlns:a16="http://schemas.microsoft.com/office/drawing/2014/main" id="{9BEDEB51-F039-4BA8-BFFB-973CFBE72397}"/>
              </a:ext>
            </a:extLst>
          </p:cNvPr>
          <p:cNvSpPr txBox="1"/>
          <p:nvPr/>
        </p:nvSpPr>
        <p:spPr>
          <a:xfrm>
            <a:off x="3838651" y="5906667"/>
            <a:ext cx="2257349" cy="369332"/>
          </a:xfrm>
          <a:prstGeom prst="rect">
            <a:avLst/>
          </a:prstGeom>
          <a:noFill/>
        </p:spPr>
        <p:txBody>
          <a:bodyPr wrap="none" rtlCol="0">
            <a:spAutoFit/>
          </a:bodyPr>
          <a:lstStyle/>
          <a:p>
            <a:r>
              <a:rPr lang="de-DE" altLang="de-DE" sz="1800" dirty="0"/>
              <a:t>Use material 4.3.6m</a:t>
            </a:r>
            <a:endParaRPr lang="de-DE" dirty="0"/>
          </a:p>
        </p:txBody>
      </p:sp>
    </p:spTree>
    <p:extLst>
      <p:ext uri="{BB962C8B-B14F-4D97-AF65-F5344CB8AC3E}">
        <p14:creationId xmlns:p14="http://schemas.microsoft.com/office/powerpoint/2010/main" val="26109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normAutofit/>
          </a:bodyPr>
          <a:lstStyle/>
          <a:p>
            <a:r>
              <a:rPr lang="en-US" b="1" dirty="0"/>
              <a:t>Full range of CGC methods apply (2):</a:t>
            </a:r>
            <a:endParaRPr lang="lt-LT" b="1"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8" name="Text Box 2">
            <a:extLst>
              <a:ext uri="{FF2B5EF4-FFF2-40B4-BE49-F238E27FC236}">
                <a16:creationId xmlns:a16="http://schemas.microsoft.com/office/drawing/2014/main" id="{18519B22-2E70-41F6-9A1D-DE9F0AF18A1E}"/>
              </a:ext>
            </a:extLst>
          </p:cNvPr>
          <p:cNvSpPr txBox="1">
            <a:spLocks noChangeArrowheads="1"/>
          </p:cNvSpPr>
          <p:nvPr/>
        </p:nvSpPr>
        <p:spPr bwMode="auto">
          <a:xfrm>
            <a:off x="556822" y="1810365"/>
            <a:ext cx="9477555" cy="5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ts val="200"/>
              </a:spcBef>
              <a:spcAft>
                <a:spcPts val="800"/>
              </a:spcAft>
              <a:buNone/>
            </a:pPr>
            <a:r>
              <a:rPr lang="de-DE" altLang="de-DE" sz="2400" b="1" i="1" dirty="0"/>
              <a:t>Methods </a:t>
            </a:r>
            <a:r>
              <a:rPr lang="de-DE" altLang="de-DE" sz="2400" b="1" i="1" dirty="0" err="1"/>
              <a:t>could</a:t>
            </a:r>
            <a:r>
              <a:rPr lang="de-DE" altLang="de-DE" sz="2400" b="1" i="1" dirty="0"/>
              <a:t> </a:t>
            </a:r>
            <a:r>
              <a:rPr lang="de-DE" altLang="de-DE" sz="2400" b="1" i="1" dirty="0" err="1"/>
              <a:t>be</a:t>
            </a:r>
            <a:r>
              <a:rPr lang="de-DE" altLang="de-DE" sz="2400" b="1" i="1" dirty="0"/>
              <a:t> … </a:t>
            </a:r>
          </a:p>
        </p:txBody>
      </p:sp>
      <p:sp>
        <p:nvSpPr>
          <p:cNvPr id="10" name="Text Box 2">
            <a:extLst>
              <a:ext uri="{FF2B5EF4-FFF2-40B4-BE49-F238E27FC236}">
                <a16:creationId xmlns:a16="http://schemas.microsoft.com/office/drawing/2014/main" id="{5787D7D4-5721-415E-8124-B078947F3334}"/>
              </a:ext>
            </a:extLst>
          </p:cNvPr>
          <p:cNvSpPr txBox="1">
            <a:spLocks noChangeArrowheads="1"/>
          </p:cNvSpPr>
          <p:nvPr/>
        </p:nvSpPr>
        <p:spPr bwMode="auto">
          <a:xfrm>
            <a:off x="556822" y="2385422"/>
            <a:ext cx="11078355" cy="3144964"/>
          </a:xfrm>
          <a:prstGeom prst="rect">
            <a:avLst/>
          </a:prstGeom>
          <a:solidFill>
            <a:schemeClr val="bg2">
              <a:lumMod val="20000"/>
              <a:lumOff val="80000"/>
            </a:schemeClr>
          </a:solidFill>
          <a:ln>
            <a:noFill/>
          </a:ln>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ts val="200"/>
              </a:spcBef>
              <a:spcAft>
                <a:spcPts val="800"/>
              </a:spcAft>
              <a:buFont typeface="Arial" panose="020B0604020202020204" pitchFamily="34" charset="0"/>
              <a:buChar char="•"/>
              <a:defRPr/>
            </a:pPr>
            <a:r>
              <a:rPr lang="de-DE" altLang="de-DE" sz="1600" dirty="0"/>
              <a:t>Psycho </a:t>
            </a:r>
            <a:r>
              <a:rPr lang="de-DE" altLang="de-DE" sz="1600" dirty="0" err="1"/>
              <a:t>analytical</a:t>
            </a:r>
            <a:r>
              <a:rPr lang="de-DE" altLang="de-DE" sz="1600" dirty="0"/>
              <a:t> </a:t>
            </a:r>
            <a:r>
              <a:rPr lang="de-DE" altLang="de-DE" sz="1600" dirty="0" err="1"/>
              <a:t>oriented</a:t>
            </a:r>
            <a:r>
              <a:rPr lang="de-DE" altLang="de-DE" sz="1600" dirty="0"/>
              <a:t> = </a:t>
            </a:r>
            <a:r>
              <a:rPr lang="de-DE" altLang="de-DE" sz="1600" dirty="0" err="1"/>
              <a:t>methods</a:t>
            </a:r>
            <a:r>
              <a:rPr lang="de-DE" altLang="de-DE" sz="1600" dirty="0"/>
              <a:t> </a:t>
            </a:r>
            <a:r>
              <a:rPr lang="de-DE" altLang="de-DE" sz="1600" dirty="0" err="1"/>
              <a:t>of</a:t>
            </a:r>
            <a:r>
              <a:rPr lang="de-DE" altLang="de-DE" sz="1600" dirty="0"/>
              <a:t> </a:t>
            </a:r>
            <a:r>
              <a:rPr lang="de-DE" altLang="de-DE" sz="1600" dirty="0" err="1"/>
              <a:t>interpretation</a:t>
            </a:r>
            <a:r>
              <a:rPr lang="de-DE" altLang="de-DE" sz="1600" dirty="0"/>
              <a:t> </a:t>
            </a:r>
            <a:r>
              <a:rPr lang="de-DE" altLang="de-DE" sz="1600" dirty="0" err="1"/>
              <a:t>of</a:t>
            </a:r>
            <a:r>
              <a:rPr lang="de-DE" altLang="de-DE" sz="1600" dirty="0"/>
              <a:t> </a:t>
            </a:r>
            <a:r>
              <a:rPr lang="de-DE" altLang="de-DE" sz="1600" dirty="0" err="1"/>
              <a:t>unconscious</a:t>
            </a:r>
            <a:r>
              <a:rPr lang="de-DE" altLang="de-DE" sz="1600" dirty="0"/>
              <a:t> </a:t>
            </a:r>
            <a:r>
              <a:rPr lang="de-DE" altLang="de-DE" sz="1600" dirty="0" err="1"/>
              <a:t>conflicts</a:t>
            </a:r>
            <a:endParaRPr lang="de-DE" altLang="de-DE" sz="1600" dirty="0"/>
          </a:p>
          <a:p>
            <a:pPr eaLnBrk="1" hangingPunct="1">
              <a:lnSpc>
                <a:spcPct val="150000"/>
              </a:lnSpc>
              <a:spcBef>
                <a:spcPts val="200"/>
              </a:spcBef>
              <a:spcAft>
                <a:spcPts val="800"/>
              </a:spcAft>
              <a:buFont typeface="Arial" panose="020B0604020202020204" pitchFamily="34" charset="0"/>
              <a:buChar char="•"/>
              <a:defRPr/>
            </a:pPr>
            <a:r>
              <a:rPr lang="de-DE" altLang="de-DE" sz="1600" dirty="0"/>
              <a:t>Person </a:t>
            </a:r>
            <a:r>
              <a:rPr lang="de-DE" altLang="de-DE" sz="1600" dirty="0" err="1"/>
              <a:t>centered</a:t>
            </a:r>
            <a:r>
              <a:rPr lang="de-DE" altLang="de-DE" sz="1600" dirty="0"/>
              <a:t> </a:t>
            </a:r>
            <a:r>
              <a:rPr lang="de-DE" altLang="de-DE" sz="1600" dirty="0" err="1"/>
              <a:t>counselling</a:t>
            </a:r>
            <a:r>
              <a:rPr lang="de-DE" altLang="de-DE" sz="1600" dirty="0"/>
              <a:t> = </a:t>
            </a:r>
            <a:r>
              <a:rPr lang="de-DE" altLang="de-DE" sz="1600" dirty="0" err="1"/>
              <a:t>methods</a:t>
            </a:r>
            <a:r>
              <a:rPr lang="de-DE" altLang="de-DE" sz="1600" dirty="0"/>
              <a:t> </a:t>
            </a:r>
            <a:r>
              <a:rPr lang="de-DE" altLang="de-DE" sz="1600" dirty="0" err="1"/>
              <a:t>of</a:t>
            </a:r>
            <a:r>
              <a:rPr lang="de-DE" altLang="de-DE" sz="1600" dirty="0"/>
              <a:t> </a:t>
            </a:r>
            <a:r>
              <a:rPr lang="de-DE" altLang="de-DE" sz="1600" dirty="0" err="1"/>
              <a:t>acceptance</a:t>
            </a:r>
            <a:r>
              <a:rPr lang="de-DE" altLang="de-DE" sz="1600" dirty="0"/>
              <a:t>, </a:t>
            </a:r>
            <a:r>
              <a:rPr lang="de-DE" altLang="de-DE" sz="1600" dirty="0" err="1"/>
              <a:t>appreciation</a:t>
            </a:r>
            <a:r>
              <a:rPr lang="de-DE" altLang="de-DE" sz="1600" dirty="0"/>
              <a:t>, </a:t>
            </a:r>
            <a:r>
              <a:rPr lang="de-DE" altLang="de-DE" sz="1600" dirty="0" err="1"/>
              <a:t>growing</a:t>
            </a:r>
            <a:r>
              <a:rPr lang="de-DE" altLang="de-DE" sz="1600" dirty="0"/>
              <a:t>, </a:t>
            </a:r>
            <a:r>
              <a:rPr lang="de-DE" altLang="de-DE" sz="1600" dirty="0" err="1"/>
              <a:t>congruence</a:t>
            </a:r>
            <a:r>
              <a:rPr lang="de-DE" altLang="de-DE" sz="1600" dirty="0"/>
              <a:t> </a:t>
            </a:r>
          </a:p>
          <a:p>
            <a:pPr eaLnBrk="1" hangingPunct="1">
              <a:lnSpc>
                <a:spcPct val="150000"/>
              </a:lnSpc>
              <a:spcBef>
                <a:spcPts val="200"/>
              </a:spcBef>
              <a:spcAft>
                <a:spcPts val="800"/>
              </a:spcAft>
              <a:buFont typeface="Arial" panose="020B0604020202020204" pitchFamily="34" charset="0"/>
              <a:buChar char="•"/>
              <a:defRPr/>
            </a:pPr>
            <a:r>
              <a:rPr lang="de-DE" altLang="de-DE" sz="1600" dirty="0"/>
              <a:t>Behavioral </a:t>
            </a:r>
            <a:r>
              <a:rPr lang="de-DE" altLang="de-DE" sz="1600" dirty="0" err="1"/>
              <a:t>cognitive</a:t>
            </a:r>
            <a:r>
              <a:rPr lang="de-DE" altLang="de-DE" sz="1600" dirty="0"/>
              <a:t> </a:t>
            </a:r>
            <a:r>
              <a:rPr lang="de-DE" altLang="de-DE" sz="1600" dirty="0" err="1"/>
              <a:t>counselling</a:t>
            </a:r>
            <a:r>
              <a:rPr lang="de-DE" altLang="de-DE" sz="1600" dirty="0"/>
              <a:t> = </a:t>
            </a:r>
            <a:r>
              <a:rPr lang="de-DE" altLang="de-DE" sz="1600" dirty="0" err="1"/>
              <a:t>methods</a:t>
            </a:r>
            <a:r>
              <a:rPr lang="de-DE" altLang="de-DE" sz="1600" dirty="0"/>
              <a:t> </a:t>
            </a:r>
            <a:r>
              <a:rPr lang="de-DE" altLang="de-DE" sz="1600" dirty="0" err="1"/>
              <a:t>of</a:t>
            </a:r>
            <a:r>
              <a:rPr lang="de-DE" altLang="de-DE" sz="1600" dirty="0"/>
              <a:t> </a:t>
            </a:r>
            <a:r>
              <a:rPr lang="de-DE" altLang="de-DE" sz="1600" dirty="0" err="1"/>
              <a:t>new</a:t>
            </a:r>
            <a:r>
              <a:rPr lang="de-DE" altLang="de-DE" sz="1600" dirty="0"/>
              <a:t> </a:t>
            </a:r>
            <a:r>
              <a:rPr lang="de-DE" altLang="de-DE" sz="1600" dirty="0" err="1"/>
              <a:t>assessment</a:t>
            </a:r>
            <a:r>
              <a:rPr lang="de-DE" altLang="de-DE" sz="1600" dirty="0"/>
              <a:t> and </a:t>
            </a:r>
            <a:r>
              <a:rPr lang="de-DE" altLang="de-DE" sz="1600" dirty="0" err="1"/>
              <a:t>change</a:t>
            </a:r>
            <a:r>
              <a:rPr lang="de-DE" altLang="de-DE" sz="1600" dirty="0"/>
              <a:t> </a:t>
            </a:r>
            <a:r>
              <a:rPr lang="de-DE" altLang="de-DE" sz="1600" dirty="0" err="1"/>
              <a:t>of</a:t>
            </a:r>
            <a:r>
              <a:rPr lang="de-DE" altLang="de-DE" sz="1600" dirty="0"/>
              <a:t> </a:t>
            </a:r>
            <a:r>
              <a:rPr lang="de-DE" altLang="de-DE" sz="1600" dirty="0" err="1"/>
              <a:t>behavior</a:t>
            </a:r>
            <a:endParaRPr lang="de-DE" altLang="de-DE" sz="1600" dirty="0"/>
          </a:p>
          <a:p>
            <a:pPr eaLnBrk="1" hangingPunct="1">
              <a:lnSpc>
                <a:spcPct val="150000"/>
              </a:lnSpc>
              <a:spcBef>
                <a:spcPts val="200"/>
              </a:spcBef>
              <a:spcAft>
                <a:spcPts val="800"/>
              </a:spcAft>
              <a:buFont typeface="Arial" panose="020B0604020202020204" pitchFamily="34" charset="0"/>
              <a:buChar char="•"/>
              <a:defRPr/>
            </a:pPr>
            <a:r>
              <a:rPr lang="de-DE" altLang="de-DE" sz="1600" dirty="0" err="1"/>
              <a:t>Systemic</a:t>
            </a:r>
            <a:r>
              <a:rPr lang="de-DE" altLang="de-DE" sz="1600" dirty="0"/>
              <a:t> </a:t>
            </a:r>
            <a:r>
              <a:rPr lang="de-DE" altLang="de-DE" sz="1600" dirty="0" err="1"/>
              <a:t>counselling</a:t>
            </a:r>
            <a:r>
              <a:rPr lang="de-DE" altLang="de-DE" sz="1600" dirty="0"/>
              <a:t> = </a:t>
            </a:r>
            <a:r>
              <a:rPr lang="de-DE" altLang="de-DE" sz="1600" dirty="0" err="1"/>
              <a:t>methods</a:t>
            </a:r>
            <a:r>
              <a:rPr lang="de-DE" altLang="de-DE" sz="1600" dirty="0"/>
              <a:t> like </a:t>
            </a:r>
            <a:r>
              <a:rPr lang="de-DE" altLang="de-DE" sz="1600" dirty="0" err="1"/>
              <a:t>refraiming</a:t>
            </a:r>
            <a:r>
              <a:rPr lang="de-DE" altLang="de-DE" sz="1600" dirty="0"/>
              <a:t>, </a:t>
            </a:r>
            <a:r>
              <a:rPr lang="de-DE" altLang="de-DE" sz="1600" dirty="0" err="1"/>
              <a:t>pardox</a:t>
            </a:r>
            <a:r>
              <a:rPr lang="de-DE" altLang="de-DE" sz="1600" dirty="0"/>
              <a:t> </a:t>
            </a:r>
            <a:r>
              <a:rPr lang="de-DE" altLang="de-DE" sz="1600" dirty="0" err="1"/>
              <a:t>intervention</a:t>
            </a:r>
            <a:r>
              <a:rPr lang="de-DE" altLang="de-DE" sz="1600" dirty="0"/>
              <a:t>, </a:t>
            </a:r>
            <a:r>
              <a:rPr lang="de-DE" altLang="de-DE" sz="1600" dirty="0" err="1"/>
              <a:t>spezific</a:t>
            </a:r>
            <a:r>
              <a:rPr lang="de-DE" altLang="de-DE" sz="1600" dirty="0"/>
              <a:t> </a:t>
            </a:r>
            <a:r>
              <a:rPr lang="de-DE" altLang="de-DE" sz="1600" dirty="0" err="1"/>
              <a:t>questions</a:t>
            </a:r>
            <a:endParaRPr lang="de-DE" altLang="de-DE" sz="1600" dirty="0"/>
          </a:p>
          <a:p>
            <a:pPr eaLnBrk="1" hangingPunct="1">
              <a:lnSpc>
                <a:spcPct val="150000"/>
              </a:lnSpc>
              <a:spcBef>
                <a:spcPts val="200"/>
              </a:spcBef>
              <a:spcAft>
                <a:spcPts val="800"/>
              </a:spcAft>
              <a:buFont typeface="Arial" panose="020B0604020202020204" pitchFamily="34" charset="0"/>
              <a:buChar char="•"/>
              <a:defRPr/>
            </a:pPr>
            <a:r>
              <a:rPr lang="de-DE" altLang="de-DE" sz="1600" dirty="0"/>
              <a:t>Post modern </a:t>
            </a:r>
            <a:r>
              <a:rPr lang="de-DE" altLang="de-DE" sz="1600" dirty="0" err="1"/>
              <a:t>paradigms</a:t>
            </a:r>
            <a:r>
              <a:rPr lang="de-DE" altLang="de-DE" sz="1600" dirty="0"/>
              <a:t> = CCT (</a:t>
            </a:r>
            <a:r>
              <a:rPr lang="de-DE" altLang="de-DE" sz="1600" dirty="0" err="1"/>
              <a:t>methods</a:t>
            </a:r>
            <a:r>
              <a:rPr lang="de-DE" altLang="de-DE" sz="1600" dirty="0"/>
              <a:t> </a:t>
            </a:r>
            <a:r>
              <a:rPr lang="de-DE" altLang="de-DE" sz="1600" dirty="0" err="1"/>
              <a:t>of</a:t>
            </a:r>
            <a:r>
              <a:rPr lang="de-DE" altLang="de-DE" sz="1600" dirty="0"/>
              <a:t> </a:t>
            </a:r>
            <a:r>
              <a:rPr lang="de-DE" altLang="de-DE" sz="1600" dirty="0" err="1"/>
              <a:t>story</a:t>
            </a:r>
            <a:r>
              <a:rPr lang="de-DE" altLang="de-DE" sz="1600" dirty="0"/>
              <a:t> </a:t>
            </a:r>
            <a:r>
              <a:rPr lang="de-DE" altLang="de-DE" sz="1600" dirty="0" err="1"/>
              <a:t>telling</a:t>
            </a:r>
            <a:r>
              <a:rPr lang="de-DE" altLang="de-DE" sz="1600" dirty="0"/>
              <a:t>, </a:t>
            </a:r>
            <a:r>
              <a:rPr lang="de-DE" altLang="de-DE" sz="1600" dirty="0" err="1"/>
              <a:t>construction</a:t>
            </a:r>
            <a:r>
              <a:rPr lang="de-DE" altLang="de-DE" sz="1600" dirty="0"/>
              <a:t>, </a:t>
            </a:r>
            <a:r>
              <a:rPr lang="de-DE" altLang="de-DE" sz="1600" dirty="0" err="1"/>
              <a:t>deconstruction</a:t>
            </a:r>
            <a:r>
              <a:rPr lang="de-DE" altLang="de-DE" sz="1600" dirty="0"/>
              <a:t>, </a:t>
            </a:r>
            <a:r>
              <a:rPr lang="de-DE" altLang="de-DE" sz="1600" dirty="0" err="1"/>
              <a:t>reconstruction</a:t>
            </a:r>
            <a:r>
              <a:rPr lang="de-DE" altLang="de-DE" sz="1600" dirty="0"/>
              <a:t>, </a:t>
            </a:r>
            <a:r>
              <a:rPr lang="de-DE" altLang="de-DE" sz="1600" dirty="0" err="1"/>
              <a:t>coconstruction</a:t>
            </a:r>
            <a:r>
              <a:rPr lang="de-DE" altLang="de-DE" sz="1600" dirty="0"/>
              <a:t> and </a:t>
            </a:r>
            <a:r>
              <a:rPr lang="de-DE" altLang="de-DE" sz="1600" dirty="0" err="1"/>
              <a:t>action</a:t>
            </a:r>
            <a:r>
              <a:rPr lang="de-DE" altLang="de-DE" sz="1600" dirty="0"/>
              <a:t>, </a:t>
            </a:r>
            <a:r>
              <a:rPr lang="de-DE" altLang="de-DE" sz="1600" dirty="0" err="1"/>
              <a:t>career</a:t>
            </a:r>
            <a:r>
              <a:rPr lang="de-DE" altLang="de-DE" sz="1600" dirty="0"/>
              <a:t> </a:t>
            </a:r>
            <a:r>
              <a:rPr lang="de-DE" altLang="de-DE" sz="1600" dirty="0" err="1"/>
              <a:t>constuction</a:t>
            </a:r>
            <a:r>
              <a:rPr lang="de-DE" altLang="de-DE" sz="1600" dirty="0"/>
              <a:t> interview, Career </a:t>
            </a:r>
            <a:r>
              <a:rPr lang="de-DE" altLang="de-DE" sz="1600" dirty="0" err="1"/>
              <a:t>Adapt-Abilities</a:t>
            </a:r>
            <a:r>
              <a:rPr lang="de-DE" altLang="de-DE" sz="1600" dirty="0"/>
              <a:t> </a:t>
            </a:r>
            <a:r>
              <a:rPr lang="de-DE" altLang="de-DE" sz="1600" dirty="0" err="1"/>
              <a:t>Scale</a:t>
            </a:r>
            <a:r>
              <a:rPr lang="de-DE" altLang="de-DE" sz="1600" dirty="0"/>
              <a:t> CAAS) </a:t>
            </a:r>
            <a:r>
              <a:rPr lang="de-DE" altLang="de-DE" sz="1600" dirty="0" err="1"/>
              <a:t>or</a:t>
            </a:r>
            <a:r>
              <a:rPr lang="de-DE" altLang="de-DE" sz="1600" dirty="0"/>
              <a:t> STF (</a:t>
            </a:r>
            <a:r>
              <a:rPr lang="de-DE" altLang="de-DE" sz="1600" dirty="0" err="1"/>
              <a:t>story</a:t>
            </a:r>
            <a:r>
              <a:rPr lang="de-DE" altLang="de-DE" sz="1600" dirty="0"/>
              <a:t> </a:t>
            </a:r>
            <a:r>
              <a:rPr lang="de-DE" altLang="de-DE" sz="1600" dirty="0" err="1"/>
              <a:t>telling</a:t>
            </a:r>
            <a:r>
              <a:rPr lang="de-DE" altLang="de-DE" sz="1600" dirty="0"/>
              <a:t> </a:t>
            </a:r>
            <a:r>
              <a:rPr lang="de-DE" altLang="de-DE" sz="1600" dirty="0" err="1"/>
              <a:t>approach</a:t>
            </a:r>
            <a:r>
              <a:rPr lang="de-DE" altLang="de-DE" sz="1600" dirty="0"/>
              <a:t> </a:t>
            </a:r>
            <a:r>
              <a:rPr lang="de-DE" altLang="de-DE" sz="1600" dirty="0" err="1"/>
              <a:t>with</a:t>
            </a:r>
            <a:r>
              <a:rPr lang="de-DE" altLang="de-DE" sz="1600" dirty="0"/>
              <a:t> </a:t>
            </a:r>
            <a:r>
              <a:rPr lang="de-DE" altLang="de-DE" sz="1600" dirty="0" err="1"/>
              <a:t>inclusion</a:t>
            </a:r>
            <a:r>
              <a:rPr lang="de-DE" altLang="de-DE" sz="1600" dirty="0"/>
              <a:t> </a:t>
            </a:r>
            <a:r>
              <a:rPr lang="de-DE" altLang="de-DE" sz="1600" dirty="0" err="1"/>
              <a:t>of</a:t>
            </a:r>
            <a:r>
              <a:rPr lang="de-DE" altLang="de-DE" sz="1600" dirty="0"/>
              <a:t> </a:t>
            </a:r>
            <a:r>
              <a:rPr lang="de-DE" altLang="de-DE" sz="1600" dirty="0" err="1"/>
              <a:t>the</a:t>
            </a:r>
            <a:r>
              <a:rPr lang="de-DE" altLang="de-DE" sz="1600" dirty="0"/>
              <a:t> </a:t>
            </a:r>
            <a:r>
              <a:rPr lang="de-DE" altLang="de-DE" sz="1600" dirty="0" err="1"/>
              <a:t>meaning</a:t>
            </a:r>
            <a:r>
              <a:rPr lang="de-DE" altLang="de-DE" sz="1600" dirty="0"/>
              <a:t> </a:t>
            </a:r>
            <a:r>
              <a:rPr lang="de-DE" altLang="de-DE" sz="1600" dirty="0" err="1"/>
              <a:t>of</a:t>
            </a:r>
            <a:r>
              <a:rPr lang="de-DE" altLang="de-DE" sz="1600" dirty="0"/>
              <a:t> social </a:t>
            </a:r>
            <a:r>
              <a:rPr lang="de-DE" altLang="de-DE" sz="1600" dirty="0" err="1"/>
              <a:t>contexts</a:t>
            </a:r>
            <a:r>
              <a:rPr lang="de-DE" altLang="de-DE" sz="1600" dirty="0"/>
              <a:t>)</a:t>
            </a:r>
          </a:p>
        </p:txBody>
      </p:sp>
      <p:sp>
        <p:nvSpPr>
          <p:cNvPr id="2" name="Textfeld 1">
            <a:extLst>
              <a:ext uri="{FF2B5EF4-FFF2-40B4-BE49-F238E27FC236}">
                <a16:creationId xmlns:a16="http://schemas.microsoft.com/office/drawing/2014/main" id="{F9559B57-2721-4388-AD9B-A6155EDD42C5}"/>
              </a:ext>
            </a:extLst>
          </p:cNvPr>
          <p:cNvSpPr txBox="1"/>
          <p:nvPr/>
        </p:nvSpPr>
        <p:spPr>
          <a:xfrm>
            <a:off x="7259780" y="5275215"/>
            <a:ext cx="4184159"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Resources: McMahon 2016; </a:t>
            </a:r>
            <a:r>
              <a:rPr lang="en-US" sz="1400" dirty="0">
                <a:latin typeface="Arial" panose="020B0604020202020204" pitchFamily="34" charset="0"/>
                <a:cs typeface="Arial" panose="020B0604020202020204" pitchFamily="34" charset="0"/>
              </a:rPr>
              <a:t>Savickas 2012, p. 17</a:t>
            </a:r>
            <a:r>
              <a:rPr lang="de-DE" sz="1400" dirty="0">
                <a:latin typeface="Arial" panose="020B0604020202020204" pitchFamily="34" charset="0"/>
                <a:cs typeface="Arial" panose="020B0604020202020204" pitchFamily="34" charset="0"/>
              </a:rPr>
              <a:t> </a:t>
            </a:r>
          </a:p>
        </p:txBody>
      </p:sp>
      <p:sp>
        <p:nvSpPr>
          <p:cNvPr id="7" name="Textfeld 6">
            <a:extLst>
              <a:ext uri="{FF2B5EF4-FFF2-40B4-BE49-F238E27FC236}">
                <a16:creationId xmlns:a16="http://schemas.microsoft.com/office/drawing/2014/main" id="{9E9948D3-E168-4DE3-AA07-0587191898E9}"/>
              </a:ext>
            </a:extLst>
          </p:cNvPr>
          <p:cNvSpPr txBox="1"/>
          <p:nvPr/>
        </p:nvSpPr>
        <p:spPr>
          <a:xfrm>
            <a:off x="4967324" y="6228495"/>
            <a:ext cx="2257349" cy="369332"/>
          </a:xfrm>
          <a:prstGeom prst="rect">
            <a:avLst/>
          </a:prstGeom>
          <a:noFill/>
        </p:spPr>
        <p:txBody>
          <a:bodyPr wrap="none" rtlCol="0">
            <a:spAutoFit/>
          </a:bodyPr>
          <a:lstStyle/>
          <a:p>
            <a:r>
              <a:rPr lang="de-DE" altLang="de-DE" sz="1800" dirty="0"/>
              <a:t>Use material 4.3.6m</a:t>
            </a:r>
            <a:endParaRPr lang="de-DE" dirty="0"/>
          </a:p>
        </p:txBody>
      </p:sp>
    </p:spTree>
    <p:extLst>
      <p:ext uri="{BB962C8B-B14F-4D97-AF65-F5344CB8AC3E}">
        <p14:creationId xmlns:p14="http://schemas.microsoft.com/office/powerpoint/2010/main" val="11456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7" name="Text Box 2">
            <a:extLst>
              <a:ext uri="{FF2B5EF4-FFF2-40B4-BE49-F238E27FC236}">
                <a16:creationId xmlns:a16="http://schemas.microsoft.com/office/drawing/2014/main" id="{3A7C8383-1F6B-408D-8816-D614F1A46ADD}"/>
              </a:ext>
            </a:extLst>
          </p:cNvPr>
          <p:cNvSpPr txBox="1">
            <a:spLocks noChangeArrowheads="1"/>
          </p:cNvSpPr>
          <p:nvPr/>
        </p:nvSpPr>
        <p:spPr bwMode="auto">
          <a:xfrm>
            <a:off x="1448359" y="2413262"/>
            <a:ext cx="8403102" cy="264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200"/>
              </a:spcBef>
              <a:spcAft>
                <a:spcPts val="800"/>
              </a:spcAft>
            </a:pPr>
            <a:r>
              <a:rPr lang="de-DE" altLang="de-DE" sz="1600" b="1" i="1" dirty="0"/>
              <a:t>Public </a:t>
            </a:r>
            <a:r>
              <a:rPr lang="de-DE" altLang="de-DE" sz="1600" b="1" i="1" dirty="0" err="1"/>
              <a:t>Employment</a:t>
            </a:r>
            <a:r>
              <a:rPr lang="de-DE" altLang="de-DE" sz="1600" b="1" i="1" dirty="0"/>
              <a:t> Service </a:t>
            </a:r>
            <a:r>
              <a:rPr lang="de-DE" altLang="de-DE" sz="1600" b="1" i="1" dirty="0" err="1"/>
              <a:t>offers</a:t>
            </a:r>
            <a:r>
              <a:rPr lang="de-DE" altLang="de-DE" sz="1600" b="1" i="1" dirty="0"/>
              <a:t> „</a:t>
            </a:r>
            <a:r>
              <a:rPr lang="de-DE" altLang="de-DE" sz="1600" b="1" i="1" dirty="0" err="1"/>
              <a:t>employer</a:t>
            </a:r>
            <a:r>
              <a:rPr lang="de-DE" altLang="de-DE" sz="1600" b="1" i="1" dirty="0"/>
              <a:t> </a:t>
            </a:r>
            <a:r>
              <a:rPr lang="de-DE" altLang="de-DE" sz="1600" b="1" i="1" dirty="0" err="1"/>
              <a:t>counselling</a:t>
            </a:r>
            <a:r>
              <a:rPr lang="de-DE" altLang="de-DE" sz="1600" b="1" i="1" dirty="0"/>
              <a:t>“ </a:t>
            </a:r>
          </a:p>
          <a:p>
            <a:pPr lvl="1" eaLnBrk="1" hangingPunct="1">
              <a:lnSpc>
                <a:spcPct val="150000"/>
              </a:lnSpc>
              <a:spcBef>
                <a:spcPts val="200"/>
              </a:spcBef>
              <a:spcAft>
                <a:spcPts val="800"/>
              </a:spcAft>
            </a:pPr>
            <a:r>
              <a:rPr lang="de-DE" altLang="de-DE" sz="1600" dirty="0" err="1"/>
              <a:t>approaches</a:t>
            </a:r>
            <a:r>
              <a:rPr lang="de-DE" altLang="de-DE" sz="1600" dirty="0"/>
              <a:t> like „</a:t>
            </a:r>
            <a:r>
              <a:rPr lang="de-DE" altLang="de-DE" sz="1600" dirty="0" err="1"/>
              <a:t>labour</a:t>
            </a:r>
            <a:r>
              <a:rPr lang="de-DE" altLang="de-DE" sz="1600" dirty="0"/>
              <a:t> </a:t>
            </a:r>
            <a:r>
              <a:rPr lang="de-DE" altLang="de-DE" sz="1600" dirty="0" err="1"/>
              <a:t>market</a:t>
            </a:r>
            <a:r>
              <a:rPr lang="de-DE" altLang="de-DE" sz="1600" dirty="0"/>
              <a:t> </a:t>
            </a:r>
            <a:r>
              <a:rPr lang="de-DE" altLang="de-DE" sz="1600" dirty="0" err="1"/>
              <a:t>conselling</a:t>
            </a:r>
            <a:r>
              <a:rPr lang="de-DE" altLang="de-DE" sz="1600" dirty="0"/>
              <a:t>“ and „</a:t>
            </a:r>
            <a:r>
              <a:rPr lang="de-DE" altLang="de-DE" sz="1600" dirty="0" err="1"/>
              <a:t>qualification</a:t>
            </a:r>
            <a:r>
              <a:rPr lang="de-DE" altLang="de-DE" sz="1600" dirty="0"/>
              <a:t> </a:t>
            </a:r>
            <a:r>
              <a:rPr lang="de-DE" altLang="de-DE" sz="1600" dirty="0" err="1"/>
              <a:t>counselling</a:t>
            </a:r>
            <a:r>
              <a:rPr lang="de-DE" altLang="de-DE" sz="1600" dirty="0"/>
              <a:t>“ </a:t>
            </a:r>
          </a:p>
          <a:p>
            <a:pPr eaLnBrk="1" hangingPunct="1">
              <a:lnSpc>
                <a:spcPct val="150000"/>
              </a:lnSpc>
              <a:spcBef>
                <a:spcPts val="200"/>
              </a:spcBef>
              <a:spcAft>
                <a:spcPts val="800"/>
              </a:spcAft>
            </a:pPr>
            <a:r>
              <a:rPr lang="de-DE" altLang="de-DE" sz="1600" b="1" i="1" dirty="0"/>
              <a:t>Chambers </a:t>
            </a:r>
            <a:r>
              <a:rPr lang="de-DE" altLang="de-DE" sz="1600" b="1" i="1" dirty="0" err="1"/>
              <a:t>of</a:t>
            </a:r>
            <a:r>
              <a:rPr lang="de-DE" altLang="de-DE" sz="1600" b="1" i="1" dirty="0"/>
              <a:t> </a:t>
            </a:r>
            <a:r>
              <a:rPr lang="de-DE" altLang="de-DE" sz="1600" b="1" i="1" dirty="0" err="1"/>
              <a:t>industry</a:t>
            </a:r>
            <a:r>
              <a:rPr lang="de-DE" altLang="de-DE" sz="1600" b="1" i="1" dirty="0"/>
              <a:t> and </a:t>
            </a:r>
            <a:r>
              <a:rPr lang="de-DE" altLang="de-DE" sz="1600" b="1" i="1" dirty="0" err="1"/>
              <a:t>commerce</a:t>
            </a:r>
            <a:r>
              <a:rPr lang="de-DE" altLang="de-DE" sz="1600" b="1" i="1" dirty="0"/>
              <a:t> </a:t>
            </a:r>
            <a:r>
              <a:rPr lang="de-DE" altLang="de-DE" sz="1600" b="1" i="1" dirty="0" err="1"/>
              <a:t>respectivly</a:t>
            </a:r>
            <a:r>
              <a:rPr lang="de-DE" altLang="de-DE" sz="1600" b="1" i="1" dirty="0"/>
              <a:t> </a:t>
            </a:r>
            <a:r>
              <a:rPr lang="de-DE" altLang="de-DE" sz="1600" b="1" i="1" dirty="0" err="1"/>
              <a:t>chambers</a:t>
            </a:r>
            <a:r>
              <a:rPr lang="de-DE" altLang="de-DE" sz="1600" b="1" i="1" dirty="0"/>
              <a:t> </a:t>
            </a:r>
            <a:r>
              <a:rPr lang="de-DE" altLang="de-DE" sz="1600" b="1" i="1" dirty="0" err="1"/>
              <a:t>of</a:t>
            </a:r>
            <a:r>
              <a:rPr lang="de-DE" altLang="de-DE" sz="1600" b="1" i="1" dirty="0"/>
              <a:t> </a:t>
            </a:r>
            <a:r>
              <a:rPr lang="de-DE" altLang="de-DE" sz="1600" b="1" i="1" dirty="0" err="1"/>
              <a:t>handicrafts</a:t>
            </a:r>
            <a:r>
              <a:rPr lang="de-DE" altLang="de-DE" sz="1600" b="1" i="1" dirty="0"/>
              <a:t> in Germany</a:t>
            </a:r>
          </a:p>
          <a:p>
            <a:pPr lvl="1">
              <a:lnSpc>
                <a:spcPct val="150000"/>
              </a:lnSpc>
              <a:spcBef>
                <a:spcPts val="200"/>
              </a:spcBef>
              <a:spcAft>
                <a:spcPts val="800"/>
              </a:spcAft>
            </a:pPr>
            <a:r>
              <a:rPr lang="de-DE" altLang="de-DE" sz="1600" dirty="0"/>
              <a:t>Many different </a:t>
            </a:r>
            <a:r>
              <a:rPr lang="de-DE" altLang="de-DE" sz="1600" dirty="0" err="1"/>
              <a:t>offers</a:t>
            </a:r>
            <a:r>
              <a:rPr lang="de-DE" altLang="de-DE" sz="1600" dirty="0"/>
              <a:t> (VET, </a:t>
            </a:r>
            <a:r>
              <a:rPr lang="de-DE" altLang="de-DE" sz="1600" dirty="0" err="1"/>
              <a:t>further</a:t>
            </a:r>
            <a:r>
              <a:rPr lang="de-DE" altLang="de-DE" sz="1600" dirty="0"/>
              <a:t> </a:t>
            </a:r>
            <a:r>
              <a:rPr lang="de-DE" altLang="de-DE" sz="1600" dirty="0" err="1"/>
              <a:t>education</a:t>
            </a:r>
            <a:r>
              <a:rPr lang="de-DE" altLang="de-DE" sz="1600" dirty="0"/>
              <a:t> and </a:t>
            </a:r>
            <a:r>
              <a:rPr lang="de-DE" altLang="de-DE" sz="1600" dirty="0" err="1"/>
              <a:t>training</a:t>
            </a:r>
            <a:r>
              <a:rPr lang="de-DE" altLang="de-DE" sz="1600" dirty="0"/>
              <a:t>, </a:t>
            </a:r>
            <a:r>
              <a:rPr lang="de-DE" altLang="de-DE" sz="1600" dirty="0" err="1"/>
              <a:t>qualification</a:t>
            </a:r>
            <a:r>
              <a:rPr lang="de-DE" altLang="de-DE" sz="1600" dirty="0"/>
              <a:t> </a:t>
            </a:r>
            <a:r>
              <a:rPr lang="de-DE" altLang="de-DE" sz="1600" dirty="0" err="1"/>
              <a:t>pathways</a:t>
            </a:r>
            <a:r>
              <a:rPr lang="de-DE" altLang="de-DE" sz="1600" dirty="0"/>
              <a:t>, </a:t>
            </a:r>
            <a:r>
              <a:rPr lang="de-DE" altLang="de-DE" sz="1600" dirty="0" err="1"/>
              <a:t>recognition</a:t>
            </a:r>
            <a:r>
              <a:rPr lang="de-DE" altLang="de-DE" sz="1600" dirty="0"/>
              <a:t> </a:t>
            </a:r>
            <a:r>
              <a:rPr lang="de-DE" altLang="de-DE" sz="1600" dirty="0" err="1"/>
              <a:t>of</a:t>
            </a:r>
            <a:r>
              <a:rPr lang="de-DE" altLang="de-DE" sz="1600" dirty="0"/>
              <a:t> </a:t>
            </a:r>
            <a:r>
              <a:rPr lang="de-DE" altLang="de-DE" sz="1600" dirty="0" err="1"/>
              <a:t>competences</a:t>
            </a:r>
            <a:r>
              <a:rPr lang="de-DE" altLang="de-DE" sz="1600" dirty="0"/>
              <a:t>, </a:t>
            </a:r>
            <a:r>
              <a:rPr lang="de-DE" altLang="de-DE" sz="1600" dirty="0" err="1"/>
              <a:t>qualification</a:t>
            </a:r>
            <a:r>
              <a:rPr lang="de-DE" altLang="de-DE" sz="1600" dirty="0"/>
              <a:t> </a:t>
            </a:r>
            <a:r>
              <a:rPr lang="de-DE" altLang="de-DE" sz="1600" dirty="0" err="1"/>
              <a:t>of</a:t>
            </a:r>
            <a:r>
              <a:rPr lang="de-DE" altLang="de-DE" sz="1600" dirty="0"/>
              <a:t> </a:t>
            </a:r>
            <a:r>
              <a:rPr lang="de-DE" altLang="de-DE" sz="1600" dirty="0" err="1"/>
              <a:t>trainers</a:t>
            </a:r>
            <a:r>
              <a:rPr lang="de-DE" altLang="de-DE" sz="1600" dirty="0"/>
              <a:t> etc.) </a:t>
            </a:r>
          </a:p>
        </p:txBody>
      </p:sp>
      <p:sp>
        <p:nvSpPr>
          <p:cNvPr id="8" name="Pavadinimas 4">
            <a:extLst>
              <a:ext uri="{FF2B5EF4-FFF2-40B4-BE49-F238E27FC236}">
                <a16:creationId xmlns:a16="http://schemas.microsoft.com/office/drawing/2014/main" id="{63409452-C0F3-4B03-9F68-2835DC8F7F2B}"/>
              </a:ext>
            </a:extLst>
          </p:cNvPr>
          <p:cNvSpPr>
            <a:spLocks noGrp="1"/>
          </p:cNvSpPr>
          <p:nvPr>
            <p:ph type="title"/>
          </p:nvPr>
        </p:nvSpPr>
        <p:spPr>
          <a:xfrm>
            <a:off x="836613" y="544513"/>
            <a:ext cx="10515600" cy="677862"/>
          </a:xfrm>
        </p:spPr>
        <p:txBody>
          <a:bodyPr>
            <a:normAutofit fontScale="90000"/>
          </a:bodyPr>
          <a:lstStyle/>
          <a:p>
            <a:r>
              <a:rPr lang="en-US" b="0" dirty="0"/>
              <a:t>Overview on external counseling providers to SME</a:t>
            </a:r>
          </a:p>
        </p:txBody>
      </p:sp>
      <p:sp>
        <p:nvSpPr>
          <p:cNvPr id="6" name="Textfeld 5">
            <a:extLst>
              <a:ext uri="{FF2B5EF4-FFF2-40B4-BE49-F238E27FC236}">
                <a16:creationId xmlns:a16="http://schemas.microsoft.com/office/drawing/2014/main" id="{03E2BE96-85A3-4B5F-AD4B-C372FBCD3222}"/>
              </a:ext>
            </a:extLst>
          </p:cNvPr>
          <p:cNvSpPr txBox="1"/>
          <p:nvPr/>
        </p:nvSpPr>
        <p:spPr>
          <a:xfrm>
            <a:off x="4965738" y="5997069"/>
            <a:ext cx="2257349" cy="369332"/>
          </a:xfrm>
          <a:prstGeom prst="rect">
            <a:avLst/>
          </a:prstGeom>
          <a:noFill/>
        </p:spPr>
        <p:txBody>
          <a:bodyPr wrap="none" rtlCol="0">
            <a:spAutoFit/>
          </a:bodyPr>
          <a:lstStyle/>
          <a:p>
            <a:r>
              <a:rPr lang="de-DE" altLang="de-DE" sz="1800" dirty="0"/>
              <a:t>Use material 4.3.6m</a:t>
            </a:r>
            <a:endParaRPr lang="de-DE" dirty="0"/>
          </a:p>
        </p:txBody>
      </p:sp>
      <p:sp>
        <p:nvSpPr>
          <p:cNvPr id="2" name="Textfeld 1">
            <a:extLst>
              <a:ext uri="{FF2B5EF4-FFF2-40B4-BE49-F238E27FC236}">
                <a16:creationId xmlns:a16="http://schemas.microsoft.com/office/drawing/2014/main" id="{A015B08D-7A45-40E7-8DD2-CC84B5AB288D}"/>
              </a:ext>
            </a:extLst>
          </p:cNvPr>
          <p:cNvSpPr txBox="1"/>
          <p:nvPr/>
        </p:nvSpPr>
        <p:spPr>
          <a:xfrm>
            <a:off x="403382" y="1701330"/>
            <a:ext cx="10948831" cy="738664"/>
          </a:xfrm>
          <a:prstGeom prst="rect">
            <a:avLst/>
          </a:prstGeom>
          <a:noFill/>
        </p:spPr>
        <p:txBody>
          <a:bodyPr wrap="none" rtlCol="0">
            <a:spAutoFit/>
          </a:bodyPr>
          <a:lstStyle/>
          <a:p>
            <a:r>
              <a:rPr lang="de-DE" altLang="de-DE" sz="2400" b="1" i="1" dirty="0">
                <a:latin typeface="Arial" panose="020B0604020202020204" pitchFamily="34" charset="0"/>
                <a:cs typeface="Arial" panose="020B0604020202020204" pitchFamily="34" charset="0"/>
              </a:rPr>
              <a:t>Possible external </a:t>
            </a:r>
            <a:r>
              <a:rPr lang="de-DE" altLang="de-DE" sz="2400" b="1" i="1" dirty="0" err="1">
                <a:latin typeface="Arial" panose="020B0604020202020204" pitchFamily="34" charset="0"/>
                <a:cs typeface="Arial" panose="020B0604020202020204" pitchFamily="34" charset="0"/>
              </a:rPr>
              <a:t>providers</a:t>
            </a:r>
            <a:r>
              <a:rPr lang="de-DE" altLang="de-DE" sz="2400" b="1" i="1" dirty="0">
                <a:latin typeface="Arial" panose="020B0604020202020204" pitchFamily="34" charset="0"/>
                <a:cs typeface="Arial" panose="020B0604020202020204" pitchFamily="34" charset="0"/>
              </a:rPr>
              <a:t> </a:t>
            </a:r>
            <a:r>
              <a:rPr lang="de-DE" altLang="de-DE" sz="2400" b="1" i="1" dirty="0" err="1">
                <a:latin typeface="Arial" panose="020B0604020202020204" pitchFamily="34" charset="0"/>
                <a:cs typeface="Arial" panose="020B0604020202020204" pitchFamily="34" charset="0"/>
              </a:rPr>
              <a:t>of</a:t>
            </a:r>
            <a:r>
              <a:rPr lang="de-DE" altLang="de-DE" sz="2400" b="1" i="1" dirty="0">
                <a:latin typeface="Arial" panose="020B0604020202020204" pitchFamily="34" charset="0"/>
                <a:cs typeface="Arial" panose="020B0604020202020204" pitchFamily="34" charset="0"/>
              </a:rPr>
              <a:t> CGC in </a:t>
            </a:r>
            <a:r>
              <a:rPr lang="de-DE" altLang="de-DE" sz="2400" b="1" i="1" dirty="0" err="1">
                <a:latin typeface="Arial" panose="020B0604020202020204" pitchFamily="34" charset="0"/>
                <a:cs typeface="Arial" panose="020B0604020202020204" pitchFamily="34" charset="0"/>
              </a:rPr>
              <a:t>the</a:t>
            </a:r>
            <a:r>
              <a:rPr lang="de-DE" altLang="de-DE" sz="2400" b="1" i="1" dirty="0">
                <a:latin typeface="Arial" panose="020B0604020202020204" pitchFamily="34" charset="0"/>
                <a:cs typeface="Arial" panose="020B0604020202020204" pitchFamily="34" charset="0"/>
              </a:rPr>
              <a:t> </a:t>
            </a:r>
            <a:r>
              <a:rPr lang="de-DE" altLang="de-DE" sz="2400" b="1" i="1" dirty="0" err="1">
                <a:latin typeface="Arial" panose="020B0604020202020204" pitchFamily="34" charset="0"/>
                <a:cs typeface="Arial" panose="020B0604020202020204" pitchFamily="34" charset="0"/>
              </a:rPr>
              <a:t>context</a:t>
            </a:r>
            <a:r>
              <a:rPr lang="de-DE" altLang="de-DE" sz="2400" b="1" i="1" dirty="0">
                <a:latin typeface="Arial" panose="020B0604020202020204" pitchFamily="34" charset="0"/>
                <a:cs typeface="Arial" panose="020B0604020202020204" pitchFamily="34" charset="0"/>
              </a:rPr>
              <a:t> </a:t>
            </a:r>
            <a:r>
              <a:rPr lang="de-DE" altLang="de-DE" sz="2400" b="1" i="1" dirty="0" err="1">
                <a:latin typeface="Arial" panose="020B0604020202020204" pitchFamily="34" charset="0"/>
                <a:cs typeface="Arial" panose="020B0604020202020204" pitchFamily="34" charset="0"/>
              </a:rPr>
              <a:t>of</a:t>
            </a:r>
            <a:r>
              <a:rPr lang="de-DE" altLang="de-DE" sz="2400" b="1" i="1" dirty="0">
                <a:latin typeface="Arial" panose="020B0604020202020204" pitchFamily="34" charset="0"/>
                <a:cs typeface="Arial" panose="020B0604020202020204" pitchFamily="34" charset="0"/>
              </a:rPr>
              <a:t>  HRM in SME </a:t>
            </a:r>
            <a:r>
              <a:rPr lang="de-DE" altLang="de-DE" sz="2400" b="1" i="1" dirty="0" err="1">
                <a:latin typeface="Arial" panose="020B0604020202020204" pitchFamily="34" charset="0"/>
                <a:cs typeface="Arial" panose="020B0604020202020204" pitchFamily="34" charset="0"/>
              </a:rPr>
              <a:t>include</a:t>
            </a:r>
            <a:r>
              <a:rPr lang="de-DE" altLang="de-DE" sz="2400" b="1" i="1" dirty="0">
                <a:latin typeface="Arial" panose="020B0604020202020204" pitchFamily="34" charset="0"/>
                <a:cs typeface="Arial" panose="020B0604020202020204" pitchFamily="34" charset="0"/>
              </a:rPr>
              <a:t>:</a:t>
            </a:r>
          </a:p>
          <a:p>
            <a:endParaRPr lang="de-DE" dirty="0"/>
          </a:p>
        </p:txBody>
      </p:sp>
    </p:spTree>
    <p:extLst>
      <p:ext uri="{BB962C8B-B14F-4D97-AF65-F5344CB8AC3E}">
        <p14:creationId xmlns:p14="http://schemas.microsoft.com/office/powerpoint/2010/main" val="28416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8" name="Text Box 2">
            <a:extLst>
              <a:ext uri="{FF2B5EF4-FFF2-40B4-BE49-F238E27FC236}">
                <a16:creationId xmlns:a16="http://schemas.microsoft.com/office/drawing/2014/main" id="{2FB57FD2-B232-41F2-A8B7-2A9AB41414FA}"/>
              </a:ext>
            </a:extLst>
          </p:cNvPr>
          <p:cNvSpPr txBox="1">
            <a:spLocks noChangeArrowheads="1"/>
          </p:cNvSpPr>
          <p:nvPr/>
        </p:nvSpPr>
        <p:spPr bwMode="auto">
          <a:xfrm>
            <a:off x="1420934" y="1935589"/>
            <a:ext cx="8952118" cy="314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ts val="200"/>
              </a:spcBef>
              <a:spcAft>
                <a:spcPts val="800"/>
              </a:spcAft>
            </a:pPr>
            <a:r>
              <a:rPr lang="de-DE" altLang="de-DE" sz="1600" b="1" i="1" dirty="0" err="1"/>
              <a:t>Associations</a:t>
            </a:r>
            <a:r>
              <a:rPr lang="de-DE" altLang="de-DE" sz="1600" b="1" i="1" dirty="0"/>
              <a:t> </a:t>
            </a:r>
            <a:r>
              <a:rPr lang="de-DE" altLang="de-DE" sz="1600" b="1" i="1" dirty="0" err="1"/>
              <a:t>of</a:t>
            </a:r>
            <a:r>
              <a:rPr lang="de-DE" altLang="de-DE" sz="1600" b="1" i="1" dirty="0"/>
              <a:t> </a:t>
            </a:r>
            <a:r>
              <a:rPr lang="de-DE" altLang="de-DE" sz="1600" b="1" i="1" dirty="0" err="1"/>
              <a:t>companies</a:t>
            </a:r>
            <a:r>
              <a:rPr lang="de-DE" altLang="de-DE" sz="1600" b="1" i="1" dirty="0"/>
              <a:t> </a:t>
            </a:r>
            <a:r>
              <a:rPr lang="de-DE" altLang="de-DE" sz="1600" b="1" i="1" dirty="0" err="1"/>
              <a:t>or</a:t>
            </a:r>
            <a:r>
              <a:rPr lang="de-DE" altLang="de-DE" sz="1600" b="1" i="1" dirty="0"/>
              <a:t> </a:t>
            </a:r>
            <a:r>
              <a:rPr lang="de-DE" altLang="de-DE" sz="1600" b="1" i="1" dirty="0" err="1"/>
              <a:t>industral</a:t>
            </a:r>
            <a:r>
              <a:rPr lang="de-DE" altLang="de-DE" sz="1600" b="1" i="1" dirty="0"/>
              <a:t> </a:t>
            </a:r>
            <a:r>
              <a:rPr lang="de-DE" altLang="de-DE" sz="1600" b="1" i="1" dirty="0" err="1"/>
              <a:t>sectors</a:t>
            </a:r>
            <a:r>
              <a:rPr lang="de-DE" altLang="de-DE" sz="1600" b="1" i="1" dirty="0"/>
              <a:t>/</a:t>
            </a:r>
            <a:r>
              <a:rPr lang="de-DE" altLang="de-DE" sz="1600" b="1" i="1" dirty="0" err="1"/>
              <a:t>lines</a:t>
            </a:r>
            <a:r>
              <a:rPr lang="de-DE" altLang="de-DE" sz="1600" b="1" i="1" dirty="0"/>
              <a:t> </a:t>
            </a:r>
          </a:p>
          <a:p>
            <a:pPr lvl="1">
              <a:lnSpc>
                <a:spcPct val="150000"/>
              </a:lnSpc>
              <a:spcBef>
                <a:spcPts val="200"/>
              </a:spcBef>
              <a:spcAft>
                <a:spcPts val="800"/>
              </a:spcAft>
            </a:pPr>
            <a:r>
              <a:rPr lang="de-DE" altLang="de-DE" sz="1600" dirty="0"/>
              <a:t>E.g. national initiative </a:t>
            </a:r>
            <a:r>
              <a:rPr lang="de-DE" altLang="de-DE" sz="1600" dirty="0" err="1"/>
              <a:t>of</a:t>
            </a:r>
            <a:r>
              <a:rPr lang="de-DE" altLang="de-DE" sz="1600" dirty="0"/>
              <a:t> </a:t>
            </a:r>
            <a:r>
              <a:rPr lang="de-DE" altLang="de-DE" sz="1600" dirty="0" err="1"/>
              <a:t>state</a:t>
            </a:r>
            <a:r>
              <a:rPr lang="de-DE" altLang="de-DE" sz="1600" dirty="0"/>
              <a:t> and non </a:t>
            </a:r>
            <a:r>
              <a:rPr lang="de-DE" altLang="de-DE" sz="1600" dirty="0" err="1"/>
              <a:t>state</a:t>
            </a:r>
            <a:r>
              <a:rPr lang="de-DE" altLang="de-DE" sz="1600" dirty="0"/>
              <a:t> </a:t>
            </a:r>
            <a:r>
              <a:rPr lang="de-DE" altLang="de-DE" sz="1600" dirty="0" err="1"/>
              <a:t>stakeholders</a:t>
            </a:r>
            <a:r>
              <a:rPr lang="de-DE" altLang="de-DE" sz="1600" dirty="0"/>
              <a:t> „Initiative New Quality </a:t>
            </a:r>
            <a:r>
              <a:rPr lang="de-DE" altLang="de-DE" sz="1600" dirty="0" err="1"/>
              <a:t>of</a:t>
            </a:r>
            <a:r>
              <a:rPr lang="de-DE" altLang="de-DE" sz="1600" dirty="0"/>
              <a:t> Work INQA“ </a:t>
            </a:r>
            <a:endParaRPr lang="de-DE" altLang="de-DE" sz="1600" i="1" dirty="0">
              <a:solidFill>
                <a:srgbClr val="FF0000"/>
              </a:solidFill>
            </a:endParaRPr>
          </a:p>
          <a:p>
            <a:pPr lvl="1">
              <a:lnSpc>
                <a:spcPct val="150000"/>
              </a:lnSpc>
              <a:spcBef>
                <a:spcPts val="200"/>
              </a:spcBef>
              <a:spcAft>
                <a:spcPts val="800"/>
              </a:spcAft>
            </a:pPr>
            <a:r>
              <a:rPr lang="de-DE" altLang="de-DE" sz="1600" dirty="0" err="1"/>
              <a:t>segment</a:t>
            </a:r>
            <a:r>
              <a:rPr lang="de-DE" altLang="de-DE" sz="1600" dirty="0"/>
              <a:t> </a:t>
            </a:r>
            <a:r>
              <a:rPr lang="de-DE" altLang="de-DE" sz="1600" dirty="0" err="1"/>
              <a:t>of</a:t>
            </a:r>
            <a:r>
              <a:rPr lang="de-DE" altLang="de-DE" sz="1600" dirty="0"/>
              <a:t> INQA </a:t>
            </a:r>
            <a:r>
              <a:rPr lang="de-DE" altLang="de-DE" sz="1600" dirty="0" err="1"/>
              <a:t>is</a:t>
            </a:r>
            <a:r>
              <a:rPr lang="de-DE" altLang="de-DE" sz="1600" dirty="0"/>
              <a:t> „Company </a:t>
            </a:r>
            <a:r>
              <a:rPr lang="de-DE" altLang="de-DE" sz="1600" dirty="0" err="1"/>
              <a:t>value:Human</a:t>
            </a:r>
            <a:r>
              <a:rPr lang="de-DE" altLang="de-DE" sz="1600" dirty="0"/>
              <a:t>“ („</a:t>
            </a:r>
            <a:r>
              <a:rPr lang="de-DE" altLang="de-DE" sz="1600" dirty="0" err="1"/>
              <a:t>unternehmensWert:Mensch</a:t>
            </a:r>
            <a:r>
              <a:rPr lang="de-DE" altLang="de-DE" sz="1600" dirty="0"/>
              <a:t>“)</a:t>
            </a:r>
          </a:p>
          <a:p>
            <a:pPr>
              <a:lnSpc>
                <a:spcPct val="150000"/>
              </a:lnSpc>
              <a:spcBef>
                <a:spcPts val="200"/>
              </a:spcBef>
              <a:spcAft>
                <a:spcPts val="800"/>
              </a:spcAft>
            </a:pPr>
            <a:r>
              <a:rPr lang="de-DE" altLang="de-DE" sz="1600" b="1" i="1" dirty="0"/>
              <a:t>Other </a:t>
            </a:r>
            <a:r>
              <a:rPr lang="de-DE" altLang="de-DE" sz="1600" b="1" i="1" dirty="0" err="1"/>
              <a:t>providers</a:t>
            </a:r>
            <a:r>
              <a:rPr lang="de-DE" altLang="de-DE" sz="1600" b="1" i="1" dirty="0"/>
              <a:t> </a:t>
            </a:r>
          </a:p>
          <a:p>
            <a:pPr lvl="1">
              <a:lnSpc>
                <a:spcPct val="150000"/>
              </a:lnSpc>
              <a:spcBef>
                <a:spcPts val="200"/>
              </a:spcBef>
              <a:spcAft>
                <a:spcPts val="800"/>
              </a:spcAft>
            </a:pPr>
            <a:r>
              <a:rPr lang="de-DE" altLang="de-DE" sz="1600" dirty="0" err="1"/>
              <a:t>offers</a:t>
            </a:r>
            <a:r>
              <a:rPr lang="de-DE" altLang="de-DE" sz="1600" dirty="0"/>
              <a:t> </a:t>
            </a:r>
            <a:r>
              <a:rPr lang="de-DE" altLang="de-DE" sz="1600" dirty="0" err="1"/>
              <a:t>from</a:t>
            </a:r>
            <a:r>
              <a:rPr lang="de-DE" altLang="de-DE" sz="1600" dirty="0"/>
              <a:t> </a:t>
            </a:r>
            <a:r>
              <a:rPr lang="de-DE" altLang="de-DE" sz="1600" dirty="0" err="1"/>
              <a:t>the</a:t>
            </a:r>
            <a:r>
              <a:rPr lang="de-DE" altLang="de-DE" sz="1600" dirty="0"/>
              <a:t> German Federal Government, </a:t>
            </a:r>
            <a:r>
              <a:rPr lang="de-DE" altLang="de-DE" sz="1600" dirty="0" err="1"/>
              <a:t>from</a:t>
            </a:r>
            <a:r>
              <a:rPr lang="de-DE" altLang="de-DE" sz="1600" dirty="0"/>
              <a:t> </a:t>
            </a:r>
            <a:r>
              <a:rPr lang="de-DE" altLang="de-DE" sz="1600" dirty="0" err="1"/>
              <a:t>federal</a:t>
            </a:r>
            <a:r>
              <a:rPr lang="de-DE" altLang="de-DE" sz="1600" dirty="0"/>
              <a:t> </a:t>
            </a:r>
            <a:r>
              <a:rPr lang="de-DE" altLang="de-DE" sz="1600" dirty="0" err="1"/>
              <a:t>states</a:t>
            </a:r>
            <a:r>
              <a:rPr lang="de-DE" altLang="de-DE" sz="1600" dirty="0"/>
              <a:t>, </a:t>
            </a:r>
            <a:r>
              <a:rPr lang="de-DE" altLang="de-DE" sz="1600" dirty="0" err="1"/>
              <a:t>management</a:t>
            </a:r>
            <a:r>
              <a:rPr lang="de-DE" altLang="de-DE" sz="1600" dirty="0"/>
              <a:t> </a:t>
            </a:r>
            <a:r>
              <a:rPr lang="de-DE" altLang="de-DE" sz="1600" dirty="0" err="1"/>
              <a:t>consultants</a:t>
            </a:r>
            <a:r>
              <a:rPr lang="de-DE" altLang="de-DE" sz="1600" dirty="0"/>
              <a:t>, EU/</a:t>
            </a:r>
            <a:r>
              <a:rPr lang="de-DE" altLang="de-DE" sz="1600" dirty="0" err="1"/>
              <a:t>nationwide</a:t>
            </a:r>
            <a:r>
              <a:rPr lang="de-DE" altLang="de-DE" sz="1600" dirty="0"/>
              <a:t>/regional </a:t>
            </a:r>
            <a:r>
              <a:rPr lang="de-DE" altLang="de-DE" sz="1600" dirty="0" err="1"/>
              <a:t>projects</a:t>
            </a:r>
            <a:r>
              <a:rPr lang="de-DE" altLang="de-DE" sz="1600" dirty="0"/>
              <a:t> </a:t>
            </a:r>
          </a:p>
        </p:txBody>
      </p:sp>
      <p:sp>
        <p:nvSpPr>
          <p:cNvPr id="6" name="Textfeld 5">
            <a:extLst>
              <a:ext uri="{FF2B5EF4-FFF2-40B4-BE49-F238E27FC236}">
                <a16:creationId xmlns:a16="http://schemas.microsoft.com/office/drawing/2014/main" id="{CEEFE93A-7D74-448F-A60E-340CDF82630B}"/>
              </a:ext>
            </a:extLst>
          </p:cNvPr>
          <p:cNvSpPr txBox="1"/>
          <p:nvPr/>
        </p:nvSpPr>
        <p:spPr>
          <a:xfrm>
            <a:off x="4856346" y="5954171"/>
            <a:ext cx="2257349" cy="369332"/>
          </a:xfrm>
          <a:prstGeom prst="rect">
            <a:avLst/>
          </a:prstGeom>
          <a:noFill/>
        </p:spPr>
        <p:txBody>
          <a:bodyPr wrap="none" rtlCol="0">
            <a:spAutoFit/>
          </a:bodyPr>
          <a:lstStyle/>
          <a:p>
            <a:r>
              <a:rPr lang="de-DE" altLang="de-DE" sz="1800" dirty="0"/>
              <a:t>Use material 4.3.6m</a:t>
            </a:r>
            <a:endParaRPr lang="de-DE" dirty="0"/>
          </a:p>
        </p:txBody>
      </p:sp>
      <p:sp>
        <p:nvSpPr>
          <p:cNvPr id="11" name="Pavadinimas 4">
            <a:extLst>
              <a:ext uri="{FF2B5EF4-FFF2-40B4-BE49-F238E27FC236}">
                <a16:creationId xmlns:a16="http://schemas.microsoft.com/office/drawing/2014/main" id="{A473B48F-C235-4FA4-A506-E155EB46E427}"/>
              </a:ext>
            </a:extLst>
          </p:cNvPr>
          <p:cNvSpPr>
            <a:spLocks noGrp="1"/>
          </p:cNvSpPr>
          <p:nvPr>
            <p:ph type="title"/>
          </p:nvPr>
        </p:nvSpPr>
        <p:spPr>
          <a:xfrm>
            <a:off x="836612" y="544513"/>
            <a:ext cx="11208850" cy="677862"/>
          </a:xfrm>
        </p:spPr>
        <p:txBody>
          <a:bodyPr>
            <a:normAutofit fontScale="90000"/>
          </a:bodyPr>
          <a:lstStyle/>
          <a:p>
            <a:r>
              <a:rPr lang="en-US" dirty="0"/>
              <a:t>Overview on external counseling providers to SME (2)</a:t>
            </a:r>
            <a:endParaRPr lang="en-US" b="0" dirty="0"/>
          </a:p>
        </p:txBody>
      </p:sp>
    </p:spTree>
    <p:extLst>
      <p:ext uri="{BB962C8B-B14F-4D97-AF65-F5344CB8AC3E}">
        <p14:creationId xmlns:p14="http://schemas.microsoft.com/office/powerpoint/2010/main" val="3108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07517" y="544195"/>
            <a:ext cx="10844696" cy="678815"/>
          </a:xfrm>
        </p:spPr>
        <p:txBody>
          <a:bodyPr>
            <a:normAutofit fontScale="90000"/>
          </a:bodyPr>
          <a:lstStyle/>
          <a:p>
            <a:r>
              <a:rPr lang="en-US" b="1" dirty="0"/>
              <a:t>CGC for disadvantaged groups of employees</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1135590" y="1879649"/>
            <a:ext cx="11173792" cy="3953066"/>
          </a:xfrm>
        </p:spPr>
        <p:txBody>
          <a:bodyPr>
            <a:noAutofit/>
          </a:bodyPr>
          <a:lstStyle/>
          <a:p>
            <a:pPr marL="0" lvl="0" indent="0">
              <a:buNone/>
            </a:pPr>
            <a:endParaRPr lang="en-US" sz="2800" b="1" dirty="0">
              <a:solidFill>
                <a:schemeClr val="tx1"/>
              </a:solidFill>
            </a:endParaRPr>
          </a:p>
          <a:p>
            <a:pPr marL="0" lvl="0" indent="0">
              <a:buNone/>
            </a:pPr>
            <a:r>
              <a:rPr lang="en-US" sz="2800" b="1" dirty="0">
                <a:solidFill>
                  <a:schemeClr val="tx1"/>
                </a:solidFill>
              </a:rPr>
              <a:t>Why should it be done?</a:t>
            </a:r>
          </a:p>
          <a:p>
            <a:pPr marL="0" lvl="0" indent="0">
              <a:buNone/>
            </a:pPr>
            <a:endParaRPr lang="en-US" altLang="de-DE" sz="2800" b="1" dirty="0">
              <a:solidFill>
                <a:schemeClr val="tx1"/>
              </a:solidFill>
              <a:latin typeface="Arial" panose="020B0604020202020204" pitchFamily="34" charset="0"/>
              <a:cs typeface="Arial" panose="020B0604020202020204" pitchFamily="34" charset="0"/>
            </a:endParaRPr>
          </a:p>
          <a:p>
            <a:pPr marL="0" lvl="0" indent="0">
              <a:buNone/>
            </a:pPr>
            <a:r>
              <a:rPr lang="en-US" altLang="de-DE" sz="2800" b="1" dirty="0">
                <a:solidFill>
                  <a:schemeClr val="tx1"/>
                </a:solidFill>
                <a:latin typeface="Arial" panose="020B0604020202020204" pitchFamily="34" charset="0"/>
                <a:cs typeface="Arial" panose="020B0604020202020204" pitchFamily="34" charset="0"/>
              </a:rPr>
              <a:t>What are the benefits – what are the difficulties?</a:t>
            </a:r>
          </a:p>
          <a:p>
            <a:pPr marL="0" lvl="0" indent="0">
              <a:buNone/>
            </a:pPr>
            <a:endParaRPr lang="en-US" altLang="de-DE" sz="2800" b="1" dirty="0">
              <a:solidFill>
                <a:schemeClr val="tx1"/>
              </a:solidFill>
              <a:latin typeface="Arial" panose="020B0604020202020204" pitchFamily="34" charset="0"/>
              <a:cs typeface="Arial" panose="020B0604020202020204" pitchFamily="34" charset="0"/>
            </a:endParaRPr>
          </a:p>
          <a:p>
            <a:pPr marL="0" lvl="0" indent="0">
              <a:buNone/>
            </a:pPr>
            <a:r>
              <a:rPr lang="en-US" altLang="de-DE" sz="2800" b="1" dirty="0">
                <a:solidFill>
                  <a:schemeClr val="tx1"/>
                </a:solidFill>
                <a:latin typeface="Arial" panose="020B0604020202020204" pitchFamily="34" charset="0"/>
                <a:cs typeface="Arial" panose="020B0604020202020204" pitchFamily="34" charset="0"/>
              </a:rPr>
              <a:t>How should we proceed?</a:t>
            </a:r>
            <a:endParaRPr lang="de-DE" altLang="de-DE" dirty="0">
              <a:latin typeface="Arial" panose="020B0604020202020204" pitchFamily="34" charset="0"/>
              <a:cs typeface="Arial" panose="020B0604020202020204" pitchFamily="34" charset="0"/>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864927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lstStyle/>
          <a:p>
            <a:r>
              <a:rPr lang="de-DE" dirty="0" err="1"/>
              <a:t>Unequal</a:t>
            </a:r>
            <a:r>
              <a:rPr lang="de-DE" dirty="0"/>
              <a:t> </a:t>
            </a:r>
            <a:r>
              <a:rPr lang="de-DE" dirty="0" err="1"/>
              <a:t>Opportunities</a:t>
            </a:r>
            <a:r>
              <a:rPr lang="de-DE" dirty="0"/>
              <a:t>, </a:t>
            </a:r>
            <a:r>
              <a:rPr lang="de-DE" dirty="0" err="1"/>
              <a:t>Unused</a:t>
            </a:r>
            <a:r>
              <a:rPr lang="de-DE" dirty="0"/>
              <a:t> Potentials</a:t>
            </a:r>
            <a:endParaRPr lang="lt-LT"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0"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6569403" y="3166288"/>
            <a:ext cx="4558349" cy="770573"/>
          </a:xfrm>
          <a:prstGeom prst="rect">
            <a:avLst/>
          </a:prstGeom>
        </p:spPr>
        <p:txBody>
          <a:bodyPr>
            <a:normAutofit/>
          </a:bodyPr>
          <a:lstStyle/>
          <a:p>
            <a:r>
              <a:rPr lang="de-DE" dirty="0" err="1">
                <a:solidFill>
                  <a:schemeClr val="tx1"/>
                </a:solidFill>
              </a:rPr>
              <a:t>Workers</a:t>
            </a:r>
            <a:r>
              <a:rPr lang="de-DE" dirty="0">
                <a:solidFill>
                  <a:schemeClr val="tx1"/>
                </a:solidFill>
              </a:rPr>
              <a:t> </a:t>
            </a:r>
            <a:r>
              <a:rPr lang="de-DE" dirty="0" err="1">
                <a:solidFill>
                  <a:schemeClr val="tx1"/>
                </a:solidFill>
              </a:rPr>
              <a:t>with</a:t>
            </a:r>
            <a:r>
              <a:rPr lang="de-DE" dirty="0">
                <a:solidFill>
                  <a:schemeClr val="tx1"/>
                </a:solidFill>
              </a:rPr>
              <a:t> </a:t>
            </a:r>
            <a:r>
              <a:rPr lang="de-DE" dirty="0" err="1">
                <a:solidFill>
                  <a:schemeClr val="tx1"/>
                </a:solidFill>
              </a:rPr>
              <a:t>few</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no</a:t>
            </a:r>
            <a:r>
              <a:rPr lang="de-DE" dirty="0">
                <a:solidFill>
                  <a:schemeClr val="tx1"/>
                </a:solidFill>
              </a:rPr>
              <a:t> formal </a:t>
            </a:r>
            <a:r>
              <a:rPr lang="de-DE" dirty="0" err="1">
                <a:solidFill>
                  <a:schemeClr val="tx1"/>
                </a:solidFill>
              </a:rPr>
              <a:t>qualifications</a:t>
            </a:r>
            <a:endParaRPr lang="lt-LT" dirty="0">
              <a:solidFill>
                <a:schemeClr val="tx1"/>
              </a:solidFill>
            </a:endParaRPr>
          </a:p>
          <a:p>
            <a:endParaRPr lang="lt-LT" dirty="0"/>
          </a:p>
          <a:p>
            <a:endParaRPr lang="lt-LT" dirty="0"/>
          </a:p>
        </p:txBody>
      </p:sp>
      <p:sp>
        <p:nvSpPr>
          <p:cNvPr id="11"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1785350" y="3063299"/>
            <a:ext cx="4558348" cy="803016"/>
          </a:xfrm>
          <a:prstGeom prst="rect">
            <a:avLst/>
          </a:prstGeom>
        </p:spPr>
        <p:txBody>
          <a:bodyPr>
            <a:normAutofit/>
          </a:bodyPr>
          <a:lstStyle/>
          <a:p>
            <a:r>
              <a:rPr lang="de-DE" sz="2800" dirty="0" err="1">
                <a:solidFill>
                  <a:schemeClr val="tx1"/>
                </a:solidFill>
              </a:rPr>
              <a:t>Older</a:t>
            </a:r>
            <a:r>
              <a:rPr lang="de-DE" sz="2800" dirty="0">
                <a:solidFill>
                  <a:schemeClr val="tx1"/>
                </a:solidFill>
              </a:rPr>
              <a:t> </a:t>
            </a:r>
            <a:r>
              <a:rPr lang="de-DE" sz="2800" dirty="0" err="1">
                <a:solidFill>
                  <a:schemeClr val="tx1"/>
                </a:solidFill>
              </a:rPr>
              <a:t>employees</a:t>
            </a:r>
            <a:endParaRPr lang="de-DE" sz="2800" dirty="0">
              <a:solidFill>
                <a:schemeClr val="tx1"/>
              </a:solidFill>
            </a:endParaRPr>
          </a:p>
          <a:p>
            <a:endParaRPr lang="lt-LT" dirty="0"/>
          </a:p>
          <a:p>
            <a:endParaRPr lang="lt-LT" dirty="0"/>
          </a:p>
          <a:p>
            <a:endParaRPr lang="lt-LT" dirty="0"/>
          </a:p>
        </p:txBody>
      </p:sp>
      <p:sp>
        <p:nvSpPr>
          <p:cNvPr id="14" name="Teksto vietos rezervavimo ženklas 5">
            <a:extLst>
              <a:ext uri="{FF2B5EF4-FFF2-40B4-BE49-F238E27FC236}">
                <a16:creationId xmlns:a16="http://schemas.microsoft.com/office/drawing/2014/main" id="{28CF4E05-41E6-4899-8582-4F1C6202BCEE}"/>
              </a:ext>
            </a:extLst>
          </p:cNvPr>
          <p:cNvSpPr>
            <a:spLocks noGrp="1"/>
          </p:cNvSpPr>
          <p:nvPr>
            <p:ph type="body" sz="quarter" idx="4294967295"/>
          </p:nvPr>
        </p:nvSpPr>
        <p:spPr>
          <a:xfrm>
            <a:off x="5721733" y="1928505"/>
            <a:ext cx="3970907" cy="917575"/>
          </a:xfrm>
          <a:prstGeom prst="rect">
            <a:avLst/>
          </a:prstGeom>
        </p:spPr>
        <p:txBody>
          <a:bodyPr>
            <a:normAutofit/>
          </a:bodyPr>
          <a:lstStyle/>
          <a:p>
            <a:r>
              <a:rPr lang="de-DE" dirty="0">
                <a:solidFill>
                  <a:schemeClr val="tx1"/>
                </a:solidFill>
              </a:rPr>
              <a:t>Black </a:t>
            </a:r>
            <a:r>
              <a:rPr lang="de-DE" dirty="0" err="1">
                <a:solidFill>
                  <a:schemeClr val="tx1"/>
                </a:solidFill>
              </a:rPr>
              <a:t>people</a:t>
            </a:r>
            <a:r>
              <a:rPr lang="de-DE" dirty="0">
                <a:solidFill>
                  <a:schemeClr val="tx1"/>
                </a:solidFill>
              </a:rPr>
              <a:t> </a:t>
            </a:r>
            <a:r>
              <a:rPr lang="de-DE" dirty="0" err="1">
                <a:solidFill>
                  <a:schemeClr val="tx1"/>
                </a:solidFill>
              </a:rPr>
              <a:t>and</a:t>
            </a:r>
            <a:r>
              <a:rPr lang="de-DE" dirty="0">
                <a:solidFill>
                  <a:schemeClr val="tx1"/>
                </a:solidFill>
              </a:rPr>
              <a:t> People </a:t>
            </a:r>
            <a:r>
              <a:rPr lang="de-DE" dirty="0" err="1">
                <a:solidFill>
                  <a:schemeClr val="tx1"/>
                </a:solidFill>
              </a:rPr>
              <a:t>of</a:t>
            </a:r>
            <a:r>
              <a:rPr lang="de-DE" dirty="0">
                <a:solidFill>
                  <a:schemeClr val="tx1"/>
                </a:solidFill>
              </a:rPr>
              <a:t> </a:t>
            </a:r>
            <a:r>
              <a:rPr lang="de-DE" dirty="0" err="1">
                <a:solidFill>
                  <a:schemeClr val="tx1"/>
                </a:solidFill>
              </a:rPr>
              <a:t>Colour</a:t>
            </a:r>
            <a:endParaRPr lang="en-IE" dirty="0">
              <a:solidFill>
                <a:schemeClr val="tx1"/>
              </a:solidFill>
            </a:endParaRPr>
          </a:p>
          <a:p>
            <a:endParaRPr lang="lt-LT" dirty="0"/>
          </a:p>
          <a:p>
            <a:endParaRPr lang="lt-LT" dirty="0"/>
          </a:p>
        </p:txBody>
      </p:sp>
      <p:sp>
        <p:nvSpPr>
          <p:cNvPr id="15" name="Teksto vietos rezervavimo ženklas 11">
            <a:extLst>
              <a:ext uri="{FF2B5EF4-FFF2-40B4-BE49-F238E27FC236}">
                <a16:creationId xmlns:a16="http://schemas.microsoft.com/office/drawing/2014/main" id="{82D2C4B0-2A4B-44E6-91CC-B3C1BDCAB6E0}"/>
              </a:ext>
            </a:extLst>
          </p:cNvPr>
          <p:cNvSpPr>
            <a:spLocks noGrp="1"/>
          </p:cNvSpPr>
          <p:nvPr>
            <p:ph type="body" sz="quarter" idx="4294967295"/>
          </p:nvPr>
        </p:nvSpPr>
        <p:spPr>
          <a:xfrm>
            <a:off x="6992058" y="4489993"/>
            <a:ext cx="4558348" cy="693799"/>
          </a:xfrm>
          <a:prstGeom prst="rect">
            <a:avLst/>
          </a:prstGeom>
        </p:spPr>
        <p:txBody>
          <a:bodyPr>
            <a:normAutofit lnSpcReduction="10000"/>
          </a:bodyPr>
          <a:lstStyle/>
          <a:p>
            <a:r>
              <a:rPr lang="de-DE" dirty="0" err="1">
                <a:solidFill>
                  <a:schemeClr val="tx1"/>
                </a:solidFill>
              </a:rPr>
              <a:t>Employees</a:t>
            </a:r>
            <a:r>
              <a:rPr lang="de-DE" dirty="0">
                <a:solidFill>
                  <a:schemeClr val="tx1"/>
                </a:solidFill>
              </a:rPr>
              <a:t> </a:t>
            </a:r>
            <a:r>
              <a:rPr lang="de-DE" dirty="0" err="1">
                <a:solidFill>
                  <a:schemeClr val="tx1"/>
                </a:solidFill>
              </a:rPr>
              <a:t>with</a:t>
            </a:r>
            <a:r>
              <a:rPr lang="de-DE" dirty="0">
                <a:solidFill>
                  <a:schemeClr val="tx1"/>
                </a:solidFill>
              </a:rPr>
              <a:t> </a:t>
            </a:r>
            <a:r>
              <a:rPr lang="de-DE" dirty="0" err="1">
                <a:solidFill>
                  <a:schemeClr val="tx1"/>
                </a:solidFill>
              </a:rPr>
              <a:t>disabilities</a:t>
            </a:r>
            <a:r>
              <a:rPr lang="de-DE" dirty="0">
                <a:solidFill>
                  <a:schemeClr val="tx1"/>
                </a:solidFill>
              </a:rPr>
              <a:t> </a:t>
            </a:r>
            <a:r>
              <a:rPr lang="de-DE" dirty="0" err="1">
                <a:solidFill>
                  <a:schemeClr val="tx1"/>
                </a:solidFill>
              </a:rPr>
              <a:t>and</a:t>
            </a:r>
            <a:r>
              <a:rPr lang="de-DE" dirty="0">
                <a:solidFill>
                  <a:schemeClr val="tx1"/>
                </a:solidFill>
              </a:rPr>
              <a:t>/</a:t>
            </a:r>
            <a:r>
              <a:rPr lang="de-DE" dirty="0" err="1">
                <a:solidFill>
                  <a:schemeClr val="tx1"/>
                </a:solidFill>
              </a:rPr>
              <a:t>or</a:t>
            </a:r>
            <a:r>
              <a:rPr lang="de-DE" dirty="0">
                <a:solidFill>
                  <a:schemeClr val="tx1"/>
                </a:solidFill>
              </a:rPr>
              <a:t> </a:t>
            </a:r>
            <a:r>
              <a:rPr lang="de-DE" dirty="0" err="1">
                <a:solidFill>
                  <a:schemeClr val="tx1"/>
                </a:solidFill>
              </a:rPr>
              <a:t>chronic</a:t>
            </a:r>
            <a:r>
              <a:rPr lang="de-DE" dirty="0">
                <a:solidFill>
                  <a:schemeClr val="tx1"/>
                </a:solidFill>
              </a:rPr>
              <a:t> </a:t>
            </a:r>
            <a:r>
              <a:rPr lang="de-DE" dirty="0" err="1">
                <a:solidFill>
                  <a:schemeClr val="tx1"/>
                </a:solidFill>
              </a:rPr>
              <a:t>illness</a:t>
            </a:r>
            <a:endParaRPr lang="lt-LT" dirty="0">
              <a:solidFill>
                <a:schemeClr val="tx1"/>
              </a:solidFill>
            </a:endParaRPr>
          </a:p>
          <a:p>
            <a:endParaRPr lang="lt-LT" dirty="0"/>
          </a:p>
          <a:p>
            <a:endParaRPr lang="lt-LT" dirty="0"/>
          </a:p>
        </p:txBody>
      </p:sp>
      <p:sp>
        <p:nvSpPr>
          <p:cNvPr id="16"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1982298" y="4782284"/>
            <a:ext cx="4558348" cy="803016"/>
          </a:xfrm>
          <a:prstGeom prst="rect">
            <a:avLst/>
          </a:prstGeom>
        </p:spPr>
        <p:txBody>
          <a:bodyPr>
            <a:normAutofit/>
          </a:bodyPr>
          <a:lstStyle/>
          <a:p>
            <a:r>
              <a:rPr lang="de-DE" dirty="0">
                <a:solidFill>
                  <a:schemeClr val="tx1"/>
                </a:solidFill>
              </a:rPr>
              <a:t>LGTB+</a:t>
            </a:r>
          </a:p>
          <a:p>
            <a:endParaRPr lang="lt-LT" dirty="0"/>
          </a:p>
          <a:p>
            <a:endParaRPr lang="lt-LT" dirty="0"/>
          </a:p>
          <a:p>
            <a:endParaRPr lang="lt-LT" dirty="0"/>
          </a:p>
        </p:txBody>
      </p:sp>
      <p:sp>
        <p:nvSpPr>
          <p:cNvPr id="17"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4487178" y="3895029"/>
            <a:ext cx="4558348" cy="1113553"/>
          </a:xfrm>
          <a:prstGeom prst="rect">
            <a:avLst/>
          </a:prstGeom>
        </p:spPr>
        <p:txBody>
          <a:bodyPr>
            <a:normAutofit/>
          </a:bodyPr>
          <a:lstStyle/>
          <a:p>
            <a:r>
              <a:rPr lang="de-DE" sz="3200" dirty="0">
                <a:solidFill>
                  <a:schemeClr val="tx1"/>
                </a:solidFill>
              </a:rPr>
              <a:t>Women </a:t>
            </a:r>
          </a:p>
          <a:p>
            <a:endParaRPr lang="lt-LT" dirty="0"/>
          </a:p>
          <a:p>
            <a:endParaRPr lang="lt-LT" dirty="0"/>
          </a:p>
          <a:p>
            <a:endParaRPr lang="lt-LT" dirty="0"/>
          </a:p>
        </p:txBody>
      </p:sp>
      <p:sp>
        <p:nvSpPr>
          <p:cNvPr id="1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609857" y="1735809"/>
            <a:ext cx="4558348" cy="803016"/>
          </a:xfrm>
          <a:prstGeom prst="rect">
            <a:avLst/>
          </a:prstGeom>
        </p:spPr>
        <p:txBody>
          <a:bodyPr>
            <a:normAutofit/>
          </a:bodyPr>
          <a:lstStyle/>
          <a:p>
            <a:pPr marL="0" indent="0">
              <a:buNone/>
            </a:pPr>
            <a:r>
              <a:rPr lang="de-DE" sz="4000" dirty="0" err="1">
                <a:solidFill>
                  <a:srgbClr val="C00000"/>
                </a:solidFill>
              </a:rPr>
              <a:t>For</a:t>
            </a:r>
            <a:r>
              <a:rPr lang="de-DE" sz="4000" dirty="0">
                <a:solidFill>
                  <a:srgbClr val="C00000"/>
                </a:solidFill>
              </a:rPr>
              <a:t> </a:t>
            </a:r>
            <a:r>
              <a:rPr lang="de-DE" sz="4000" dirty="0" err="1">
                <a:solidFill>
                  <a:srgbClr val="C00000"/>
                </a:solidFill>
              </a:rPr>
              <a:t>example</a:t>
            </a:r>
            <a:endParaRPr lang="lt-LT" dirty="0">
              <a:solidFill>
                <a:srgbClr val="C00000"/>
              </a:solidFill>
            </a:endParaRPr>
          </a:p>
          <a:p>
            <a:endParaRPr lang="lt-LT" dirty="0"/>
          </a:p>
          <a:p>
            <a:endParaRPr lang="lt-LT" dirty="0"/>
          </a:p>
        </p:txBody>
      </p:sp>
      <p:sp>
        <p:nvSpPr>
          <p:cNvPr id="19"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4064524" y="5542984"/>
            <a:ext cx="4558348" cy="1113553"/>
          </a:xfrm>
          <a:prstGeom prst="rect">
            <a:avLst/>
          </a:prstGeom>
        </p:spPr>
        <p:txBody>
          <a:bodyPr>
            <a:normAutofit/>
          </a:bodyPr>
          <a:lstStyle/>
          <a:p>
            <a:pPr marL="0" indent="0">
              <a:buNone/>
            </a:pPr>
            <a:r>
              <a:rPr lang="de-DE" sz="3200" dirty="0">
                <a:solidFill>
                  <a:schemeClr val="accent6">
                    <a:lumMod val="60000"/>
                    <a:lumOff val="40000"/>
                  </a:schemeClr>
                </a:solidFill>
              </a:rPr>
              <a:t>INTERSECTIONALITY!</a:t>
            </a:r>
          </a:p>
          <a:p>
            <a:endParaRPr lang="lt-LT" dirty="0"/>
          </a:p>
          <a:p>
            <a:endParaRPr lang="lt-LT" dirty="0"/>
          </a:p>
          <a:p>
            <a:endParaRPr lang="lt-LT" dirty="0"/>
          </a:p>
        </p:txBody>
      </p:sp>
    </p:spTree>
    <p:extLst>
      <p:ext uri="{BB962C8B-B14F-4D97-AF65-F5344CB8AC3E}">
        <p14:creationId xmlns:p14="http://schemas.microsoft.com/office/powerpoint/2010/main" val="3288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lstStyle/>
          <a:p>
            <a:r>
              <a:rPr lang="en-IE" dirty="0"/>
              <a:t>Why bother? Money and morality!</a:t>
            </a:r>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836613" y="1396313"/>
            <a:ext cx="5157787" cy="993457"/>
          </a:xfrm>
        </p:spPr>
        <p:txBody>
          <a:bodyPr/>
          <a:lstStyle/>
          <a:p>
            <a:r>
              <a:rPr lang="en-IE" dirty="0">
                <a:solidFill>
                  <a:schemeClr val="tx1"/>
                </a:solidFill>
              </a:rPr>
              <a:t>The social-justice case</a:t>
            </a: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6613" y="2389771"/>
            <a:ext cx="5157787" cy="3391098"/>
          </a:xfrm>
        </p:spPr>
        <p:txBody>
          <a:bodyPr>
            <a:normAutofit fontScale="70000" lnSpcReduction="20000"/>
          </a:bodyPr>
          <a:lstStyle/>
          <a:p>
            <a:pPr marL="0" lvl="0" indent="0">
              <a:lnSpc>
                <a:spcPct val="160000"/>
              </a:lnSpc>
              <a:buNone/>
            </a:pPr>
            <a:r>
              <a:rPr lang="en-IE" dirty="0">
                <a:solidFill>
                  <a:schemeClr val="tx1"/>
                </a:solidFill>
              </a:rPr>
              <a:t>Inequality of opportunity means that people, for various reasons, cannot develop their full potential. This affects their economic situation, their general well-being and health, their self-esteem and their ability to participate in decision-making processes. </a:t>
            </a:r>
          </a:p>
          <a:p>
            <a:pPr marL="0" lvl="0" indent="0">
              <a:lnSpc>
                <a:spcPct val="160000"/>
              </a:lnSpc>
              <a:buNone/>
            </a:pPr>
            <a:r>
              <a:rPr lang="en-IE" dirty="0">
                <a:solidFill>
                  <a:schemeClr val="tx1"/>
                </a:solidFill>
              </a:rPr>
              <a:t>This may affect people of colour, women, ethno-religious minorities, people from socio-economically disadvantaged backgrounds, people with disabilities, members of LGTBQ communities – and others. </a:t>
            </a:r>
          </a:p>
          <a:p>
            <a:pPr marL="0" lvl="0" indent="0">
              <a:lnSpc>
                <a:spcPct val="160000"/>
              </a:lnSpc>
              <a:buNone/>
            </a:pPr>
            <a:r>
              <a:rPr lang="en-IE" dirty="0">
                <a:solidFill>
                  <a:schemeClr val="tx1"/>
                </a:solidFill>
              </a:rPr>
              <a:t>In democratic societies, such disadvantage is not acceptable. </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0"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6169025" y="1396313"/>
            <a:ext cx="5351811" cy="993457"/>
          </a:xfrm>
        </p:spPr>
        <p:txBody>
          <a:bodyPr/>
          <a:lstStyle/>
          <a:p>
            <a:r>
              <a:rPr lang="en-IE" dirty="0">
                <a:solidFill>
                  <a:schemeClr val="tx1"/>
                </a:solidFill>
              </a:rPr>
              <a:t>The business case</a:t>
            </a:r>
          </a:p>
        </p:txBody>
      </p:sp>
      <p:sp>
        <p:nvSpPr>
          <p:cNvPr id="11"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266036" y="2389770"/>
            <a:ext cx="5157787" cy="3391098"/>
          </a:xfrm>
        </p:spPr>
        <p:txBody>
          <a:bodyPr>
            <a:normAutofit/>
          </a:bodyPr>
          <a:lstStyle/>
          <a:p>
            <a:pPr marL="0" lvl="0" indent="0">
              <a:lnSpc>
                <a:spcPct val="150000"/>
              </a:lnSpc>
              <a:buNone/>
            </a:pPr>
            <a:r>
              <a:rPr lang="en-IE" sz="1400" dirty="0">
                <a:solidFill>
                  <a:schemeClr val="tx1"/>
                </a:solidFill>
              </a:rPr>
              <a:t>If employees, for whatever reason, are not able to develop their full potential, this is detrimental to business, because organisations and societies cannot make the best use of their human resources.</a:t>
            </a:r>
          </a:p>
          <a:p>
            <a:pPr marL="0" lvl="0" indent="0">
              <a:lnSpc>
                <a:spcPct val="150000"/>
              </a:lnSpc>
              <a:buNone/>
            </a:pPr>
            <a:r>
              <a:rPr lang="en-IE" sz="1400" dirty="0">
                <a:solidFill>
                  <a:schemeClr val="tx1"/>
                </a:solidFill>
              </a:rPr>
              <a:t>Facing the challenges of digitalisation, demographic change, and generally growing uncertainty, leaving human resources un-developed makes even less economic sense today than ever before. </a:t>
            </a:r>
          </a:p>
        </p:txBody>
      </p:sp>
    </p:spTree>
    <p:extLst>
      <p:ext uri="{BB962C8B-B14F-4D97-AF65-F5344CB8AC3E}">
        <p14:creationId xmlns:p14="http://schemas.microsoft.com/office/powerpoint/2010/main" val="217794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839787" y="2339380"/>
            <a:ext cx="10504487" cy="684211"/>
          </a:xfrm>
        </p:spPr>
        <p:txBody>
          <a:bodyPr>
            <a:normAutofit fontScale="90000"/>
          </a:bodyPr>
          <a:lstStyle/>
          <a:p>
            <a:r>
              <a:rPr lang="lt-LT" dirty="0" err="1"/>
              <a:t>Introduction</a:t>
            </a:r>
            <a:r>
              <a:rPr lang="lt-LT" dirty="0"/>
              <a:t> – </a:t>
            </a:r>
            <a:r>
              <a:rPr lang="lt-LT" dirty="0" err="1"/>
              <a:t>Goal</a:t>
            </a:r>
            <a:r>
              <a:rPr lang="lt-LT" dirty="0"/>
              <a:t> </a:t>
            </a:r>
            <a:r>
              <a:rPr lang="lt-LT" dirty="0" err="1"/>
              <a:t>of</a:t>
            </a:r>
            <a:r>
              <a:rPr lang="lt-LT" dirty="0"/>
              <a:t> </a:t>
            </a:r>
            <a:r>
              <a:rPr lang="lt-LT" dirty="0" err="1"/>
              <a:t>the</a:t>
            </a:r>
            <a:r>
              <a:rPr lang="lt-LT" dirty="0"/>
              <a:t> </a:t>
            </a:r>
            <a:r>
              <a:rPr lang="lt-LT" dirty="0" err="1"/>
              <a:t>session</a:t>
            </a:r>
            <a:endParaRPr lang="lt-LT" dirty="0"/>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39787" y="3153025"/>
            <a:ext cx="10512425" cy="1552893"/>
          </a:xfrm>
        </p:spPr>
        <p:txBody>
          <a:bodyPr/>
          <a:lstStyle/>
          <a:p>
            <a:pPr>
              <a:lnSpc>
                <a:spcPct val="150000"/>
              </a:lnSpc>
            </a:pPr>
            <a:r>
              <a:rPr lang="en-US" sz="1600" dirty="0"/>
              <a:t>Students will be able to define basic terms and concepts (formats) of CGC (like guidance, counselling, coaching, supervision etc.) including new concepts of CGC (e. g. agile concepts, individualized concepts). They can explain basic aspects of HRD (see also Unit 2). For these two different fields of CGC and HRD they can describe intersections of CGC within HRD. Based on this they can describe examples of common practice respectively good and innovative practice within enterprises. They will be able to reflect on the use of different concepts and practices of CGC in HRD considering advantages and disadvantages in various perspectives. </a:t>
            </a:r>
            <a:endParaRPr lang="lt-LT" sz="1600"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045413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a:bodyPr>
          <a:lstStyle/>
          <a:p>
            <a:r>
              <a:rPr lang="en-IE" dirty="0"/>
              <a:t>Paying attention – to yourself and to the other</a:t>
            </a:r>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836613" y="1396313"/>
            <a:ext cx="5157787" cy="993457"/>
          </a:xfrm>
        </p:spPr>
        <p:txBody>
          <a:bodyPr/>
          <a:lstStyle/>
          <a:p>
            <a:r>
              <a:rPr lang="en-IE" dirty="0">
                <a:solidFill>
                  <a:schemeClr val="tx1"/>
                </a:solidFill>
              </a:rPr>
              <a:t>Critical-reflective practice</a:t>
            </a: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6613" y="2563073"/>
            <a:ext cx="5157787" cy="3391098"/>
          </a:xfrm>
        </p:spPr>
        <p:txBody>
          <a:bodyPr>
            <a:normAutofit/>
          </a:bodyPr>
          <a:lstStyle/>
          <a:p>
            <a:pPr lvl="0">
              <a:lnSpc>
                <a:spcPct val="150000"/>
              </a:lnSpc>
              <a:buFontTx/>
              <a:buChar char="-"/>
            </a:pPr>
            <a:r>
              <a:rPr lang="en-IE" sz="1400" dirty="0">
                <a:solidFill>
                  <a:schemeClr val="tx1"/>
                </a:solidFill>
              </a:rPr>
              <a:t>In order to understand individuals you need to understand the difference in collective experiences as well!</a:t>
            </a:r>
          </a:p>
          <a:p>
            <a:pPr lvl="0">
              <a:lnSpc>
                <a:spcPct val="150000"/>
              </a:lnSpc>
              <a:buFontTx/>
              <a:buChar char="-"/>
            </a:pPr>
            <a:r>
              <a:rPr lang="en-IE" sz="1400" dirty="0">
                <a:solidFill>
                  <a:schemeClr val="tx1"/>
                </a:solidFill>
              </a:rPr>
              <a:t>Reflect on how your own background impacts on your reception and response to people with other backgrounds</a:t>
            </a:r>
          </a:p>
          <a:p>
            <a:pPr lvl="0">
              <a:lnSpc>
                <a:spcPct val="150000"/>
              </a:lnSpc>
              <a:buFontTx/>
              <a:buChar char="-"/>
            </a:pPr>
            <a:r>
              <a:rPr lang="en-IE" sz="1400" dirty="0">
                <a:solidFill>
                  <a:schemeClr val="tx1"/>
                </a:solidFill>
              </a:rPr>
              <a:t>More important to constantly inquire and learn in cooperation than to have fixed knowledges about specific groups </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0"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6169025" y="1396313"/>
            <a:ext cx="5351811" cy="993457"/>
          </a:xfrm>
        </p:spPr>
        <p:txBody>
          <a:bodyPr/>
          <a:lstStyle/>
          <a:p>
            <a:r>
              <a:rPr lang="en-IE" dirty="0">
                <a:solidFill>
                  <a:schemeClr val="tx1"/>
                </a:solidFill>
              </a:rPr>
              <a:t>Attentive counselling</a:t>
            </a:r>
          </a:p>
        </p:txBody>
      </p:sp>
      <p:sp>
        <p:nvSpPr>
          <p:cNvPr id="11"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169025" y="2563073"/>
            <a:ext cx="5157787" cy="3391098"/>
          </a:xfrm>
        </p:spPr>
        <p:txBody>
          <a:bodyPr>
            <a:normAutofit/>
          </a:bodyPr>
          <a:lstStyle/>
          <a:p>
            <a:pPr lvl="0">
              <a:lnSpc>
                <a:spcPct val="150000"/>
              </a:lnSpc>
              <a:buFontTx/>
              <a:buChar char="-"/>
            </a:pPr>
            <a:r>
              <a:rPr lang="en-IE" sz="1400" dirty="0">
                <a:solidFill>
                  <a:schemeClr val="tx1"/>
                </a:solidFill>
              </a:rPr>
              <a:t>Critical awareness is necessary, but not sufficient!</a:t>
            </a:r>
          </a:p>
          <a:p>
            <a:pPr lvl="0">
              <a:lnSpc>
                <a:spcPct val="150000"/>
              </a:lnSpc>
              <a:buFontTx/>
              <a:buChar char="-"/>
            </a:pPr>
            <a:r>
              <a:rPr lang="en-IE" sz="1400" dirty="0">
                <a:solidFill>
                  <a:schemeClr val="tx1"/>
                </a:solidFill>
              </a:rPr>
              <a:t>Work on assumption that people normally have reasons for the way they act, respond, or are inactive and irresponsive </a:t>
            </a:r>
          </a:p>
          <a:p>
            <a:pPr lvl="0">
              <a:lnSpc>
                <a:spcPct val="150000"/>
              </a:lnSpc>
              <a:buFontTx/>
              <a:buChar char="-"/>
            </a:pPr>
            <a:r>
              <a:rPr lang="en-IE" sz="1400" dirty="0">
                <a:solidFill>
                  <a:schemeClr val="tx1"/>
                </a:solidFill>
              </a:rPr>
              <a:t>Modify your own approach so you can attend to the target group’s need rather than trying to teach them to adapt to yours</a:t>
            </a:r>
          </a:p>
        </p:txBody>
      </p:sp>
    </p:spTree>
    <p:extLst>
      <p:ext uri="{BB962C8B-B14F-4D97-AF65-F5344CB8AC3E}">
        <p14:creationId xmlns:p14="http://schemas.microsoft.com/office/powerpoint/2010/main" val="91644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836613" y="544195"/>
            <a:ext cx="10911102" cy="678815"/>
          </a:xfrm>
        </p:spPr>
        <p:txBody>
          <a:bodyPr>
            <a:normAutofit/>
          </a:bodyPr>
          <a:lstStyle/>
          <a:p>
            <a:r>
              <a:rPr lang="en-IE" dirty="0"/>
              <a:t>Counselling for specific groups </a:t>
            </a:r>
            <a:r>
              <a:rPr lang="en-IE" u="sng" dirty="0">
                <a:solidFill>
                  <a:schemeClr val="tx1"/>
                </a:solidFill>
              </a:rPr>
              <a:t>in organisations</a:t>
            </a:r>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836613" y="1396313"/>
            <a:ext cx="5157787" cy="993457"/>
          </a:xfrm>
        </p:spPr>
        <p:txBody>
          <a:bodyPr/>
          <a:lstStyle/>
          <a:p>
            <a:r>
              <a:rPr lang="en-IE" dirty="0">
                <a:solidFill>
                  <a:schemeClr val="tx1"/>
                </a:solidFill>
              </a:rPr>
              <a:t>A third party on board</a:t>
            </a: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6613" y="2563073"/>
            <a:ext cx="5157787" cy="3391098"/>
          </a:xfrm>
        </p:spPr>
        <p:txBody>
          <a:bodyPr>
            <a:normAutofit fontScale="70000" lnSpcReduction="20000"/>
          </a:bodyPr>
          <a:lstStyle/>
          <a:p>
            <a:pPr lvl="0">
              <a:lnSpc>
                <a:spcPct val="150000"/>
              </a:lnSpc>
              <a:buFontTx/>
              <a:buChar char="-"/>
            </a:pPr>
            <a:r>
              <a:rPr lang="en-IE" b="1" dirty="0">
                <a:solidFill>
                  <a:schemeClr val="tx1"/>
                </a:solidFill>
              </a:rPr>
              <a:t>Access</a:t>
            </a:r>
            <a:r>
              <a:rPr lang="en-IE" dirty="0">
                <a:solidFill>
                  <a:schemeClr val="tx1"/>
                </a:solidFill>
              </a:rPr>
              <a:t> can be a problem – find ways of creating attention to the need (make the business case – but never forget the justice case!) – piggyback CGC on HRD</a:t>
            </a:r>
          </a:p>
          <a:p>
            <a:pPr lvl="0">
              <a:lnSpc>
                <a:spcPct val="150000"/>
              </a:lnSpc>
              <a:buFontTx/>
              <a:buChar char="-"/>
            </a:pPr>
            <a:r>
              <a:rPr lang="en-IE" b="1" dirty="0">
                <a:solidFill>
                  <a:schemeClr val="tx1"/>
                </a:solidFill>
              </a:rPr>
              <a:t>Know the organisation</a:t>
            </a:r>
            <a:r>
              <a:rPr lang="en-IE" dirty="0">
                <a:solidFill>
                  <a:schemeClr val="tx1"/>
                </a:solidFill>
              </a:rPr>
              <a:t>! It is the main locus of constraints and opportunities. Be conversant in its language!</a:t>
            </a:r>
          </a:p>
          <a:p>
            <a:pPr lvl="0">
              <a:lnSpc>
                <a:spcPct val="150000"/>
              </a:lnSpc>
              <a:buFontTx/>
              <a:buChar char="-"/>
            </a:pPr>
            <a:r>
              <a:rPr lang="en-IE" dirty="0">
                <a:solidFill>
                  <a:schemeClr val="tx1"/>
                </a:solidFill>
              </a:rPr>
              <a:t>Be </a:t>
            </a:r>
            <a:r>
              <a:rPr lang="en-IE" b="1" dirty="0">
                <a:solidFill>
                  <a:schemeClr val="tx1"/>
                </a:solidFill>
              </a:rPr>
              <a:t>an agent of innovation</a:t>
            </a:r>
            <a:r>
              <a:rPr lang="en-IE" dirty="0">
                <a:solidFill>
                  <a:schemeClr val="tx1"/>
                </a:solidFill>
              </a:rPr>
              <a:t>! If there are no opportunities in the organisation, maybe they can be created?</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0"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6169025" y="1396313"/>
            <a:ext cx="5351811" cy="993457"/>
          </a:xfrm>
        </p:spPr>
        <p:txBody>
          <a:bodyPr/>
          <a:lstStyle/>
          <a:p>
            <a:r>
              <a:rPr lang="en-IE" dirty="0">
                <a:solidFill>
                  <a:schemeClr val="tx1"/>
                </a:solidFill>
              </a:rPr>
              <a:t>Mediation, advocacy and </a:t>
            </a:r>
            <a:r>
              <a:rPr lang="en-IE" dirty="0" err="1">
                <a:solidFill>
                  <a:schemeClr val="tx1"/>
                </a:solidFill>
              </a:rPr>
              <a:t>allyship</a:t>
            </a:r>
            <a:r>
              <a:rPr lang="en-IE" dirty="0">
                <a:solidFill>
                  <a:schemeClr val="tx1"/>
                </a:solidFill>
              </a:rPr>
              <a:t> </a:t>
            </a:r>
          </a:p>
        </p:txBody>
      </p:sp>
      <p:sp>
        <p:nvSpPr>
          <p:cNvPr id="11"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169025" y="2563073"/>
            <a:ext cx="5157787" cy="3391098"/>
          </a:xfrm>
        </p:spPr>
        <p:txBody>
          <a:bodyPr>
            <a:noAutofit/>
          </a:bodyPr>
          <a:lstStyle/>
          <a:p>
            <a:pPr lvl="0">
              <a:lnSpc>
                <a:spcPct val="150000"/>
              </a:lnSpc>
              <a:buFontTx/>
              <a:buChar char="-"/>
            </a:pPr>
            <a:r>
              <a:rPr lang="en-IE" sz="1600" dirty="0">
                <a:solidFill>
                  <a:schemeClr val="tx1"/>
                </a:solidFill>
              </a:rPr>
              <a:t>Be prepared to </a:t>
            </a:r>
            <a:r>
              <a:rPr lang="en-IE" sz="1600" b="1" dirty="0">
                <a:solidFill>
                  <a:schemeClr val="tx1"/>
                </a:solidFill>
              </a:rPr>
              <a:t>negotiate conflicts of interest!</a:t>
            </a:r>
          </a:p>
          <a:p>
            <a:pPr lvl="0">
              <a:lnSpc>
                <a:spcPct val="150000"/>
              </a:lnSpc>
              <a:buFontTx/>
              <a:buChar char="-"/>
            </a:pPr>
            <a:r>
              <a:rPr lang="en-IE" sz="1600" dirty="0">
                <a:solidFill>
                  <a:schemeClr val="tx1"/>
                </a:solidFill>
              </a:rPr>
              <a:t>Be ready to be part of </a:t>
            </a:r>
            <a:r>
              <a:rPr lang="en-IE" sz="1600" b="1" dirty="0">
                <a:solidFill>
                  <a:schemeClr val="tx1"/>
                </a:solidFill>
              </a:rPr>
              <a:t>conversations</a:t>
            </a:r>
            <a:r>
              <a:rPr lang="en-IE" sz="1600" dirty="0">
                <a:solidFill>
                  <a:schemeClr val="tx1"/>
                </a:solidFill>
              </a:rPr>
              <a:t> between employer and employee</a:t>
            </a:r>
          </a:p>
          <a:p>
            <a:pPr lvl="0">
              <a:lnSpc>
                <a:spcPct val="150000"/>
              </a:lnSpc>
              <a:buFontTx/>
              <a:buChar char="-"/>
            </a:pPr>
            <a:r>
              <a:rPr lang="en-IE" sz="1600" dirty="0">
                <a:solidFill>
                  <a:schemeClr val="tx1"/>
                </a:solidFill>
              </a:rPr>
              <a:t>Be an </a:t>
            </a:r>
            <a:r>
              <a:rPr lang="en-IE" sz="1600" b="1" dirty="0">
                <a:solidFill>
                  <a:schemeClr val="tx1"/>
                </a:solidFill>
              </a:rPr>
              <a:t>advocate</a:t>
            </a:r>
            <a:r>
              <a:rPr lang="en-IE" sz="1600" dirty="0">
                <a:solidFill>
                  <a:schemeClr val="tx1"/>
                </a:solidFill>
              </a:rPr>
              <a:t> where needed – but aim to be an </a:t>
            </a:r>
            <a:r>
              <a:rPr lang="en-IE" sz="1600" b="1" dirty="0">
                <a:solidFill>
                  <a:schemeClr val="tx1"/>
                </a:solidFill>
              </a:rPr>
              <a:t>ally</a:t>
            </a:r>
            <a:r>
              <a:rPr lang="en-IE" sz="1600" dirty="0">
                <a:solidFill>
                  <a:schemeClr val="tx1"/>
                </a:solidFill>
              </a:rPr>
              <a:t> at all times – and encourage </a:t>
            </a:r>
            <a:r>
              <a:rPr lang="en-IE" sz="1600" b="1" dirty="0">
                <a:solidFill>
                  <a:schemeClr val="tx1"/>
                </a:solidFill>
              </a:rPr>
              <a:t>representation</a:t>
            </a:r>
            <a:r>
              <a:rPr lang="en-IE" sz="1600" dirty="0">
                <a:solidFill>
                  <a:schemeClr val="tx1"/>
                </a:solidFill>
              </a:rPr>
              <a:t> wherever you can</a:t>
            </a:r>
          </a:p>
        </p:txBody>
      </p:sp>
    </p:spTree>
    <p:extLst>
      <p:ext uri="{BB962C8B-B14F-4D97-AF65-F5344CB8AC3E}">
        <p14:creationId xmlns:p14="http://schemas.microsoft.com/office/powerpoint/2010/main" val="42161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3" name="Pavadinimas 4">
            <a:extLst>
              <a:ext uri="{FF2B5EF4-FFF2-40B4-BE49-F238E27FC236}">
                <a16:creationId xmlns:a16="http://schemas.microsoft.com/office/drawing/2014/main" id="{AD8E77BE-E075-44E0-B6C0-175391DA8D95}"/>
              </a:ext>
            </a:extLst>
          </p:cNvPr>
          <p:cNvSpPr>
            <a:spLocks noGrp="1"/>
          </p:cNvSpPr>
          <p:nvPr>
            <p:ph type="title"/>
          </p:nvPr>
        </p:nvSpPr>
        <p:spPr>
          <a:xfrm>
            <a:off x="1086512" y="454890"/>
            <a:ext cx="10515600" cy="781685"/>
          </a:xfrm>
        </p:spPr>
        <p:txBody>
          <a:bodyPr/>
          <a:lstStyle/>
          <a:p>
            <a:r>
              <a:rPr lang="en-IE" dirty="0"/>
              <a:t>Group work – case studies</a:t>
            </a:r>
          </a:p>
        </p:txBody>
      </p:sp>
      <p:sp>
        <p:nvSpPr>
          <p:cNvPr id="16" name="Poraštės vietos rezervavimo ženklas 1">
            <a:extLst>
              <a:ext uri="{FF2B5EF4-FFF2-40B4-BE49-F238E27FC236}">
                <a16:creationId xmlns:a16="http://schemas.microsoft.com/office/drawing/2014/main" id="{6D42A6D8-77A5-4415-B9F0-B825407DD324}"/>
              </a:ext>
            </a:extLst>
          </p:cNvPr>
          <p:cNvSpPr txBox="1">
            <a:spLocks/>
          </p:cNvSpPr>
          <p:nvPr/>
        </p:nvSpPr>
        <p:spPr>
          <a:xfrm>
            <a:off x="2082362" y="5954171"/>
            <a:ext cx="1613338" cy="27432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t-LT">
                <a:latin typeface="Open Sans Light"/>
              </a:rPr>
              <a:t>connect-erasmus.eu</a:t>
            </a:r>
          </a:p>
        </p:txBody>
      </p:sp>
      <p:sp>
        <p:nvSpPr>
          <p:cNvPr id="17"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1083311" y="4070905"/>
            <a:ext cx="5912054" cy="1712779"/>
          </a:xfrm>
          <a:prstGeom prst="rect">
            <a:avLst/>
          </a:prstGeom>
        </p:spPr>
        <p:txBody>
          <a:bodyPr>
            <a:normAutofit fontScale="85000" lnSpcReduction="10000"/>
          </a:bodyPr>
          <a:lstStyle/>
          <a:p>
            <a:pPr marL="0" indent="0">
              <a:lnSpc>
                <a:spcPct val="160000"/>
              </a:lnSpc>
              <a:buNone/>
            </a:pPr>
            <a:r>
              <a:rPr lang="en-IE" dirty="0">
                <a:solidFill>
                  <a:schemeClr val="tx1"/>
                </a:solidFill>
              </a:rPr>
              <a:t>Tasks cover challenges of integrating CGC practices into SME contexts and working with particular groups within organisations</a:t>
            </a:r>
          </a:p>
        </p:txBody>
      </p:sp>
      <p:sp>
        <p:nvSpPr>
          <p:cNvPr id="18"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1083311" y="1796741"/>
            <a:ext cx="5714021" cy="918919"/>
          </a:xfrm>
          <a:prstGeom prst="rect">
            <a:avLst/>
          </a:prstGeom>
        </p:spPr>
        <p:txBody>
          <a:bodyPr>
            <a:normAutofit fontScale="85000" lnSpcReduction="20000"/>
          </a:bodyPr>
          <a:lstStyle/>
          <a:p>
            <a:pPr marL="0" indent="0">
              <a:lnSpc>
                <a:spcPct val="150000"/>
              </a:lnSpc>
              <a:buNone/>
            </a:pPr>
            <a:r>
              <a:rPr lang="en-IE" dirty="0">
                <a:solidFill>
                  <a:schemeClr val="tx1"/>
                </a:solidFill>
              </a:rPr>
              <a:t>30 minutes to complete the assigned task with your group</a:t>
            </a:r>
          </a:p>
          <a:p>
            <a:endParaRPr lang="lt-LT" dirty="0"/>
          </a:p>
          <a:p>
            <a:endParaRPr lang="lt-LT" dirty="0"/>
          </a:p>
        </p:txBody>
      </p:sp>
      <p:sp>
        <p:nvSpPr>
          <p:cNvPr id="19"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4294967295"/>
          </p:nvPr>
        </p:nvSpPr>
        <p:spPr>
          <a:xfrm>
            <a:off x="837396" y="2418397"/>
            <a:ext cx="5076185" cy="1206662"/>
          </a:xfrm>
          <a:prstGeom prst="rect">
            <a:avLst/>
          </a:prstGeom>
        </p:spPr>
        <p:txBody>
          <a:bodyPr>
            <a:normAutofit/>
          </a:bodyPr>
          <a:lstStyle/>
          <a:p>
            <a:endParaRPr lang="lt-LT" dirty="0"/>
          </a:p>
          <a:p>
            <a:endParaRPr lang="lt-LT" dirty="0"/>
          </a:p>
        </p:txBody>
      </p:sp>
      <p:sp>
        <p:nvSpPr>
          <p:cNvPr id="20" name="Teksto vietos rezervavimo ženklas 13">
            <a:extLst>
              <a:ext uri="{FF2B5EF4-FFF2-40B4-BE49-F238E27FC236}">
                <a16:creationId xmlns:a16="http://schemas.microsoft.com/office/drawing/2014/main" id="{6245D1B6-2343-4DD4-B993-B92BD861F55F}"/>
              </a:ext>
            </a:extLst>
          </p:cNvPr>
          <p:cNvSpPr>
            <a:spLocks noGrp="1"/>
          </p:cNvSpPr>
          <p:nvPr>
            <p:ph type="body" sz="quarter" idx="4294967295"/>
          </p:nvPr>
        </p:nvSpPr>
        <p:spPr>
          <a:xfrm>
            <a:off x="1538167" y="8832967"/>
            <a:ext cx="3968894" cy="880901"/>
          </a:xfrm>
          <a:prstGeom prst="rect">
            <a:avLst/>
          </a:prstGeom>
        </p:spPr>
        <p:txBody>
          <a:bodyPr/>
          <a:lstStyle/>
          <a:p>
            <a:endParaRPr lang="lt-LT"/>
          </a:p>
        </p:txBody>
      </p:sp>
      <p:sp>
        <p:nvSpPr>
          <p:cNvPr id="21" name="Lygiašonis trikampis 14">
            <a:extLst>
              <a:ext uri="{FF2B5EF4-FFF2-40B4-BE49-F238E27FC236}">
                <a16:creationId xmlns:a16="http://schemas.microsoft.com/office/drawing/2014/main" id="{65AE614E-90E8-4063-B51C-25D2BD540429}"/>
              </a:ext>
            </a:extLst>
          </p:cNvPr>
          <p:cNvSpPr/>
          <p:nvPr/>
        </p:nvSpPr>
        <p:spPr>
          <a:xfrm rot="5400000">
            <a:off x="156981" y="1981330"/>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2"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1</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3" name="Lygiašonis trikampis 16">
            <a:extLst>
              <a:ext uri="{FF2B5EF4-FFF2-40B4-BE49-F238E27FC236}">
                <a16:creationId xmlns:a16="http://schemas.microsoft.com/office/drawing/2014/main" id="{0BC9123D-A79A-4830-A53B-4DAFF16B4302}"/>
              </a:ext>
            </a:extLst>
          </p:cNvPr>
          <p:cNvSpPr/>
          <p:nvPr/>
        </p:nvSpPr>
        <p:spPr>
          <a:xfrm rot="5400000">
            <a:off x="156983" y="474142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4" name="Stačiakampis 17">
            <a:extLst>
              <a:ext uri="{FF2B5EF4-FFF2-40B4-BE49-F238E27FC236}">
                <a16:creationId xmlns:a16="http://schemas.microsoft.com/office/drawing/2014/main" id="{13081360-5B69-4AD6-83FC-7F7147EE996F}"/>
              </a:ext>
            </a:extLst>
          </p:cNvPr>
          <p:cNvSpPr/>
          <p:nvPr/>
        </p:nvSpPr>
        <p:spPr>
          <a:xfrm>
            <a:off x="837397" y="3815126"/>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2</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5" name="Lygiašonis trikampis 18">
            <a:extLst>
              <a:ext uri="{FF2B5EF4-FFF2-40B4-BE49-F238E27FC236}">
                <a16:creationId xmlns:a16="http://schemas.microsoft.com/office/drawing/2014/main" id="{4C7FBF33-D4CC-464D-9094-B69B3E189A30}"/>
              </a:ext>
            </a:extLst>
          </p:cNvPr>
          <p:cNvSpPr/>
          <p:nvPr/>
        </p:nvSpPr>
        <p:spPr>
          <a:xfrm rot="5400000">
            <a:off x="156982" y="316498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6" name="Stačiakampis 19">
            <a:extLst>
              <a:ext uri="{FF2B5EF4-FFF2-40B4-BE49-F238E27FC236}">
                <a16:creationId xmlns:a16="http://schemas.microsoft.com/office/drawing/2014/main" id="{3FE4AA40-C5D3-4F79-93D6-2B958481F249}"/>
              </a:ext>
            </a:extLst>
          </p:cNvPr>
          <p:cNvSpPr/>
          <p:nvPr/>
        </p:nvSpPr>
        <p:spPr>
          <a:xfrm>
            <a:off x="6261250" y="1904865"/>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3</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7" name="Stačiakampis 21">
            <a:extLst>
              <a:ext uri="{FF2B5EF4-FFF2-40B4-BE49-F238E27FC236}">
                <a16:creationId xmlns:a16="http://schemas.microsoft.com/office/drawing/2014/main" id="{215B05C8-04F1-465A-9A77-4AD955AFE366}"/>
              </a:ext>
            </a:extLst>
          </p:cNvPr>
          <p:cNvSpPr/>
          <p:nvPr/>
        </p:nvSpPr>
        <p:spPr>
          <a:xfrm>
            <a:off x="7859862" y="5158573"/>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4</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8" name="Teksto vietos rezervavimo ženklas 5">
            <a:extLst>
              <a:ext uri="{FF2B5EF4-FFF2-40B4-BE49-F238E27FC236}">
                <a16:creationId xmlns:a16="http://schemas.microsoft.com/office/drawing/2014/main" id="{28CF4E05-41E6-4899-8582-4F1C6202BCEE}"/>
              </a:ext>
            </a:extLst>
          </p:cNvPr>
          <p:cNvSpPr>
            <a:spLocks noGrp="1"/>
          </p:cNvSpPr>
          <p:nvPr>
            <p:ph type="body" sz="quarter" idx="4294967295"/>
          </p:nvPr>
        </p:nvSpPr>
        <p:spPr>
          <a:xfrm>
            <a:off x="8072582" y="1884513"/>
            <a:ext cx="3840716" cy="3861223"/>
          </a:xfrm>
          <a:prstGeom prst="rect">
            <a:avLst/>
          </a:prstGeom>
          <a:ln>
            <a:solidFill>
              <a:srgbClr val="FFC000"/>
            </a:solidFill>
          </a:ln>
        </p:spPr>
        <p:txBody>
          <a:bodyPr>
            <a:normAutofit fontScale="47500" lnSpcReduction="20000"/>
          </a:bodyPr>
          <a:lstStyle/>
          <a:p>
            <a:pPr algn="ctr">
              <a:lnSpc>
                <a:spcPct val="120000"/>
              </a:lnSpc>
            </a:pPr>
            <a:r>
              <a:rPr lang="de-DE" sz="2400" dirty="0">
                <a:solidFill>
                  <a:srgbClr val="C00000"/>
                </a:solidFill>
              </a:rPr>
              <a:t>CAVEAT</a:t>
            </a:r>
            <a:endParaRPr lang="en-IE" sz="2400" dirty="0">
              <a:solidFill>
                <a:srgbClr val="C00000"/>
              </a:solidFill>
            </a:endParaRPr>
          </a:p>
          <a:p>
            <a:pPr>
              <a:lnSpc>
                <a:spcPct val="170000"/>
              </a:lnSpc>
            </a:pPr>
            <a:r>
              <a:rPr lang="en-IE" sz="2500" dirty="0">
                <a:solidFill>
                  <a:schemeClr val="tx1"/>
                </a:solidFill>
              </a:rPr>
              <a:t>These are </a:t>
            </a:r>
            <a:r>
              <a:rPr lang="en-IE" sz="2500" u="sng" dirty="0">
                <a:solidFill>
                  <a:srgbClr val="B23D0C"/>
                </a:solidFill>
              </a:rPr>
              <a:t>only examples </a:t>
            </a:r>
            <a:r>
              <a:rPr lang="en-IE" sz="2500" dirty="0"/>
              <a:t>– </a:t>
            </a:r>
            <a:r>
              <a:rPr lang="en-IE" sz="2500" dirty="0">
                <a:solidFill>
                  <a:schemeClr val="tx1"/>
                </a:solidFill>
              </a:rPr>
              <a:t>always keep in mind that:</a:t>
            </a:r>
          </a:p>
          <a:p>
            <a:pPr marL="457200" indent="-457200">
              <a:lnSpc>
                <a:spcPct val="170000"/>
              </a:lnSpc>
              <a:buFontTx/>
              <a:buChar char="-"/>
            </a:pPr>
            <a:r>
              <a:rPr lang="en-IE" sz="2500" dirty="0">
                <a:solidFill>
                  <a:schemeClr val="tx1"/>
                </a:solidFill>
              </a:rPr>
              <a:t>There are </a:t>
            </a:r>
            <a:r>
              <a:rPr lang="en-IE" sz="2500" u="sng" dirty="0">
                <a:solidFill>
                  <a:schemeClr val="tx1"/>
                </a:solidFill>
              </a:rPr>
              <a:t>many</a:t>
            </a:r>
            <a:r>
              <a:rPr lang="en-IE" sz="2500" dirty="0">
                <a:solidFill>
                  <a:schemeClr val="tx1"/>
                </a:solidFill>
              </a:rPr>
              <a:t> fields we cannot cover here</a:t>
            </a:r>
          </a:p>
          <a:p>
            <a:pPr marL="457200" indent="-457200">
              <a:lnSpc>
                <a:spcPct val="170000"/>
              </a:lnSpc>
              <a:buFontTx/>
              <a:buChar char="-"/>
            </a:pPr>
            <a:r>
              <a:rPr lang="en-IE" sz="2500" dirty="0">
                <a:solidFill>
                  <a:schemeClr val="tx1"/>
                </a:solidFill>
              </a:rPr>
              <a:t>Fields are </a:t>
            </a:r>
            <a:r>
              <a:rPr lang="en-IE" sz="2500" u="sng" dirty="0">
                <a:solidFill>
                  <a:schemeClr val="tx1"/>
                </a:solidFill>
              </a:rPr>
              <a:t>never</a:t>
            </a:r>
            <a:r>
              <a:rPr lang="en-IE" sz="2500" dirty="0">
                <a:solidFill>
                  <a:schemeClr val="tx1"/>
                </a:solidFill>
              </a:rPr>
              <a:t> homogenous!</a:t>
            </a:r>
          </a:p>
          <a:p>
            <a:pPr marL="457200" indent="-457200">
              <a:lnSpc>
                <a:spcPct val="170000"/>
              </a:lnSpc>
              <a:buFontTx/>
              <a:buChar char="-"/>
            </a:pPr>
            <a:r>
              <a:rPr lang="en-IE" sz="2500" dirty="0">
                <a:solidFill>
                  <a:schemeClr val="tx1"/>
                </a:solidFill>
              </a:rPr>
              <a:t>Fields intersect!</a:t>
            </a:r>
          </a:p>
          <a:p>
            <a:pPr>
              <a:lnSpc>
                <a:spcPct val="170000"/>
              </a:lnSpc>
            </a:pPr>
            <a:r>
              <a:rPr lang="en-IE" sz="2500" dirty="0">
                <a:solidFill>
                  <a:schemeClr val="tx1"/>
                </a:solidFill>
              </a:rPr>
              <a:t>Our target is not to instil comprehensive knowledge but to think about how to work as CGC professional within SME contexts and/or with </a:t>
            </a:r>
            <a:r>
              <a:rPr lang="en-IE" sz="2500" u="sng" dirty="0">
                <a:solidFill>
                  <a:schemeClr val="tx1"/>
                </a:solidFill>
              </a:rPr>
              <a:t>individuals</a:t>
            </a:r>
            <a:r>
              <a:rPr lang="en-IE" sz="2500" dirty="0">
                <a:solidFill>
                  <a:schemeClr val="tx1"/>
                </a:solidFill>
              </a:rPr>
              <a:t> within and between specific groups!</a:t>
            </a:r>
          </a:p>
          <a:p>
            <a:pPr marL="457200" indent="-457200">
              <a:buFontTx/>
              <a:buChar char="-"/>
            </a:pPr>
            <a:endParaRPr lang="en-IE" dirty="0"/>
          </a:p>
          <a:p>
            <a:endParaRPr lang="lt-LT" dirty="0"/>
          </a:p>
          <a:p>
            <a:endParaRPr lang="lt-LT" dirty="0"/>
          </a:p>
        </p:txBody>
      </p:sp>
      <p:sp>
        <p:nvSpPr>
          <p:cNvPr id="29"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1083311" y="3046293"/>
            <a:ext cx="6417452" cy="918919"/>
          </a:xfrm>
          <a:prstGeom prst="rect">
            <a:avLst/>
          </a:prstGeom>
        </p:spPr>
        <p:txBody>
          <a:bodyPr>
            <a:normAutofit fontScale="85000" lnSpcReduction="20000"/>
          </a:bodyPr>
          <a:lstStyle/>
          <a:p>
            <a:pPr marL="0" indent="0">
              <a:lnSpc>
                <a:spcPct val="150000"/>
              </a:lnSpc>
              <a:buNone/>
            </a:pPr>
            <a:r>
              <a:rPr lang="en-IE" dirty="0">
                <a:solidFill>
                  <a:schemeClr val="tx1"/>
                </a:solidFill>
              </a:rPr>
              <a:t>To result in a 5-minutes flip-chart presentation to class</a:t>
            </a:r>
            <a:endParaRPr lang="lt-LT" dirty="0"/>
          </a:p>
        </p:txBody>
      </p:sp>
      <p:sp>
        <p:nvSpPr>
          <p:cNvPr id="30" name="Lygiašonis trikampis 16">
            <a:extLst>
              <a:ext uri="{FF2B5EF4-FFF2-40B4-BE49-F238E27FC236}">
                <a16:creationId xmlns:a16="http://schemas.microsoft.com/office/drawing/2014/main" id="{0BC9123D-A79A-4830-A53B-4DAFF16B4302}"/>
              </a:ext>
            </a:extLst>
          </p:cNvPr>
          <p:cNvSpPr/>
          <p:nvPr/>
        </p:nvSpPr>
        <p:spPr>
          <a:xfrm rot="1400009">
            <a:off x="7326320" y="2750452"/>
            <a:ext cx="588951" cy="2483629"/>
          </a:xfrm>
          <a:prstGeom prst="triangle">
            <a:avLst>
              <a:gd name="adj" fmla="val 41215"/>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70782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3" name="Pavadinimas 4">
            <a:extLst>
              <a:ext uri="{FF2B5EF4-FFF2-40B4-BE49-F238E27FC236}">
                <a16:creationId xmlns:a16="http://schemas.microsoft.com/office/drawing/2014/main" id="{AD8E77BE-E075-44E0-B6C0-175391DA8D95}"/>
              </a:ext>
            </a:extLst>
          </p:cNvPr>
          <p:cNvSpPr>
            <a:spLocks noGrp="1"/>
          </p:cNvSpPr>
          <p:nvPr>
            <p:ph type="title"/>
          </p:nvPr>
        </p:nvSpPr>
        <p:spPr>
          <a:xfrm>
            <a:off x="1086512" y="454890"/>
            <a:ext cx="10515600" cy="781685"/>
          </a:xfrm>
        </p:spPr>
        <p:txBody>
          <a:bodyPr/>
          <a:lstStyle/>
          <a:p>
            <a:r>
              <a:rPr lang="en-IE" dirty="0"/>
              <a:t>Group work – case studies</a:t>
            </a:r>
          </a:p>
        </p:txBody>
      </p:sp>
      <p:sp>
        <p:nvSpPr>
          <p:cNvPr id="16" name="Poraštės vietos rezervavimo ženklas 1">
            <a:extLst>
              <a:ext uri="{FF2B5EF4-FFF2-40B4-BE49-F238E27FC236}">
                <a16:creationId xmlns:a16="http://schemas.microsoft.com/office/drawing/2014/main" id="{6D42A6D8-77A5-4415-B9F0-B825407DD324}"/>
              </a:ext>
            </a:extLst>
          </p:cNvPr>
          <p:cNvSpPr txBox="1">
            <a:spLocks/>
          </p:cNvSpPr>
          <p:nvPr/>
        </p:nvSpPr>
        <p:spPr>
          <a:xfrm>
            <a:off x="2082362" y="5954171"/>
            <a:ext cx="1613338" cy="27432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t-LT">
                <a:latin typeface="Open Sans Light"/>
              </a:rPr>
              <a:t>connect-erasmus.eu</a:t>
            </a:r>
          </a:p>
        </p:txBody>
      </p:sp>
      <p:sp>
        <p:nvSpPr>
          <p:cNvPr id="17"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6715083" y="1666682"/>
            <a:ext cx="5912054" cy="1051979"/>
          </a:xfrm>
          <a:prstGeom prst="rect">
            <a:avLst/>
          </a:prstGeom>
        </p:spPr>
        <p:txBody>
          <a:bodyPr>
            <a:normAutofit fontScale="70000" lnSpcReduction="20000"/>
          </a:bodyPr>
          <a:lstStyle/>
          <a:p>
            <a:pPr marL="0" indent="0">
              <a:lnSpc>
                <a:spcPct val="160000"/>
              </a:lnSpc>
              <a:buNone/>
            </a:pPr>
            <a:r>
              <a:rPr lang="en-IE" sz="2000" dirty="0">
                <a:solidFill>
                  <a:schemeClr val="tx1"/>
                </a:solidFill>
              </a:rPr>
              <a:t>Tasks cover challenges of integrating CGC practices into SME contexts and working with particular groups within organisations</a:t>
            </a:r>
          </a:p>
        </p:txBody>
      </p:sp>
      <p:sp>
        <p:nvSpPr>
          <p:cNvPr id="18"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664717" y="1799743"/>
            <a:ext cx="5431283" cy="918919"/>
          </a:xfrm>
          <a:prstGeom prst="rect">
            <a:avLst/>
          </a:prstGeom>
        </p:spPr>
        <p:txBody>
          <a:bodyPr>
            <a:normAutofit fontScale="70000" lnSpcReduction="20000"/>
          </a:bodyPr>
          <a:lstStyle/>
          <a:p>
            <a:pPr marL="0" indent="0">
              <a:lnSpc>
                <a:spcPct val="150000"/>
              </a:lnSpc>
              <a:buNone/>
            </a:pPr>
            <a:r>
              <a:rPr lang="en-IE" sz="2000" dirty="0">
                <a:solidFill>
                  <a:schemeClr val="tx1"/>
                </a:solidFill>
              </a:rPr>
              <a:t>30 minutes to complete the assigned task with your group To result in a 5-minutes flip-chart presentation to class</a:t>
            </a:r>
            <a:endParaRPr lang="lt-LT" sz="2000" dirty="0"/>
          </a:p>
          <a:p>
            <a:pPr marL="0" indent="0">
              <a:buNone/>
            </a:pPr>
            <a:endParaRPr lang="en-IE" sz="2000" dirty="0">
              <a:solidFill>
                <a:schemeClr val="tx1"/>
              </a:solidFill>
            </a:endParaRPr>
          </a:p>
          <a:p>
            <a:endParaRPr lang="lt-LT" dirty="0"/>
          </a:p>
          <a:p>
            <a:endParaRPr lang="lt-LT" dirty="0"/>
          </a:p>
        </p:txBody>
      </p:sp>
      <p:sp>
        <p:nvSpPr>
          <p:cNvPr id="19"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4294967295"/>
          </p:nvPr>
        </p:nvSpPr>
        <p:spPr>
          <a:xfrm>
            <a:off x="837396" y="2418397"/>
            <a:ext cx="5076185" cy="1206662"/>
          </a:xfrm>
          <a:prstGeom prst="rect">
            <a:avLst/>
          </a:prstGeom>
        </p:spPr>
        <p:txBody>
          <a:bodyPr>
            <a:normAutofit/>
          </a:bodyPr>
          <a:lstStyle/>
          <a:p>
            <a:endParaRPr lang="lt-LT" dirty="0"/>
          </a:p>
          <a:p>
            <a:endParaRPr lang="lt-LT" dirty="0"/>
          </a:p>
        </p:txBody>
      </p:sp>
      <p:sp>
        <p:nvSpPr>
          <p:cNvPr id="20" name="Teksto vietos rezervavimo ženklas 13">
            <a:extLst>
              <a:ext uri="{FF2B5EF4-FFF2-40B4-BE49-F238E27FC236}">
                <a16:creationId xmlns:a16="http://schemas.microsoft.com/office/drawing/2014/main" id="{6245D1B6-2343-4DD4-B993-B92BD861F55F}"/>
              </a:ext>
            </a:extLst>
          </p:cNvPr>
          <p:cNvSpPr>
            <a:spLocks noGrp="1"/>
          </p:cNvSpPr>
          <p:nvPr>
            <p:ph type="body" sz="quarter" idx="4294967295"/>
          </p:nvPr>
        </p:nvSpPr>
        <p:spPr>
          <a:xfrm>
            <a:off x="1538167" y="8832967"/>
            <a:ext cx="3968894" cy="880901"/>
          </a:xfrm>
          <a:prstGeom prst="rect">
            <a:avLst/>
          </a:prstGeom>
        </p:spPr>
        <p:txBody>
          <a:bodyPr/>
          <a:lstStyle/>
          <a:p>
            <a:endParaRPr lang="lt-LT"/>
          </a:p>
        </p:txBody>
      </p:sp>
      <p:sp>
        <p:nvSpPr>
          <p:cNvPr id="21" name="Lygiašonis trikampis 14">
            <a:extLst>
              <a:ext uri="{FF2B5EF4-FFF2-40B4-BE49-F238E27FC236}">
                <a16:creationId xmlns:a16="http://schemas.microsoft.com/office/drawing/2014/main" id="{65AE614E-90E8-4063-B51C-25D2BD540429}"/>
              </a:ext>
            </a:extLst>
          </p:cNvPr>
          <p:cNvSpPr/>
          <p:nvPr/>
        </p:nvSpPr>
        <p:spPr>
          <a:xfrm rot="5400000">
            <a:off x="200798" y="1917197"/>
            <a:ext cx="369331" cy="319318"/>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4" name="Stačiakampis 17">
            <a:extLst>
              <a:ext uri="{FF2B5EF4-FFF2-40B4-BE49-F238E27FC236}">
                <a16:creationId xmlns:a16="http://schemas.microsoft.com/office/drawing/2014/main" id="{13081360-5B69-4AD6-83FC-7F7147EE996F}"/>
              </a:ext>
            </a:extLst>
          </p:cNvPr>
          <p:cNvSpPr/>
          <p:nvPr/>
        </p:nvSpPr>
        <p:spPr>
          <a:xfrm>
            <a:off x="837397" y="3815126"/>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2</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6" name="Stačiakampis 19">
            <a:extLst>
              <a:ext uri="{FF2B5EF4-FFF2-40B4-BE49-F238E27FC236}">
                <a16:creationId xmlns:a16="http://schemas.microsoft.com/office/drawing/2014/main" id="{3FE4AA40-C5D3-4F79-93D6-2B958481F249}"/>
              </a:ext>
            </a:extLst>
          </p:cNvPr>
          <p:cNvSpPr/>
          <p:nvPr/>
        </p:nvSpPr>
        <p:spPr>
          <a:xfrm>
            <a:off x="6261250" y="1904865"/>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3</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7" name="Stačiakampis 21">
            <a:extLst>
              <a:ext uri="{FF2B5EF4-FFF2-40B4-BE49-F238E27FC236}">
                <a16:creationId xmlns:a16="http://schemas.microsoft.com/office/drawing/2014/main" id="{215B05C8-04F1-465A-9A77-4AD955AFE366}"/>
              </a:ext>
            </a:extLst>
          </p:cNvPr>
          <p:cNvSpPr/>
          <p:nvPr/>
        </p:nvSpPr>
        <p:spPr>
          <a:xfrm>
            <a:off x="7859862" y="5158573"/>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4</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8" name="Teksto vietos rezervavimo ženklas 5">
            <a:extLst>
              <a:ext uri="{FF2B5EF4-FFF2-40B4-BE49-F238E27FC236}">
                <a16:creationId xmlns:a16="http://schemas.microsoft.com/office/drawing/2014/main" id="{28CF4E05-41E6-4899-8582-4F1C6202BCEE}"/>
              </a:ext>
            </a:extLst>
          </p:cNvPr>
          <p:cNvSpPr>
            <a:spLocks noGrp="1"/>
          </p:cNvSpPr>
          <p:nvPr>
            <p:ph type="body" sz="quarter" idx="4294967295"/>
          </p:nvPr>
        </p:nvSpPr>
        <p:spPr>
          <a:xfrm>
            <a:off x="747806" y="3079884"/>
            <a:ext cx="11209669" cy="3861223"/>
          </a:xfrm>
          <a:prstGeom prst="rect">
            <a:avLst/>
          </a:prstGeom>
          <a:ln>
            <a:solidFill>
              <a:srgbClr val="FFC000"/>
            </a:solidFill>
          </a:ln>
        </p:spPr>
        <p:txBody>
          <a:bodyPr>
            <a:normAutofit/>
          </a:bodyPr>
          <a:lstStyle/>
          <a:p>
            <a:pPr algn="ctr">
              <a:lnSpc>
                <a:spcPct val="120000"/>
              </a:lnSpc>
            </a:pPr>
            <a:r>
              <a:rPr lang="de-DE" sz="2400" dirty="0">
                <a:solidFill>
                  <a:srgbClr val="C00000"/>
                </a:solidFill>
              </a:rPr>
              <a:t>Topics</a:t>
            </a:r>
            <a:endParaRPr lang="en-IE" dirty="0"/>
          </a:p>
          <a:p>
            <a:endParaRPr lang="lt-LT" dirty="0"/>
          </a:p>
          <a:p>
            <a:r>
              <a:rPr lang="de-DE" dirty="0"/>
              <a:t>[</a:t>
            </a:r>
            <a:r>
              <a:rPr lang="de-DE" dirty="0" err="1"/>
              <a:t>fill</a:t>
            </a:r>
            <a:r>
              <a:rPr lang="de-DE" dirty="0"/>
              <a:t> in </a:t>
            </a:r>
            <a:r>
              <a:rPr lang="de-DE" dirty="0" err="1"/>
              <a:t>the</a:t>
            </a:r>
            <a:r>
              <a:rPr lang="de-DE" dirty="0"/>
              <a:t> </a:t>
            </a:r>
            <a:r>
              <a:rPr lang="de-DE" dirty="0" err="1"/>
              <a:t>selection</a:t>
            </a:r>
            <a:r>
              <a:rPr lang="de-DE" dirty="0"/>
              <a:t> </a:t>
            </a:r>
            <a:r>
              <a:rPr lang="de-DE" dirty="0" err="1"/>
              <a:t>of</a:t>
            </a:r>
            <a:r>
              <a:rPr lang="de-DE" dirty="0"/>
              <a:t> </a:t>
            </a:r>
            <a:r>
              <a:rPr lang="de-DE" dirty="0" err="1"/>
              <a:t>topics</a:t>
            </a:r>
            <a:r>
              <a:rPr lang="de-DE" dirty="0"/>
              <a:t> </a:t>
            </a:r>
            <a:r>
              <a:rPr lang="de-DE" dirty="0" err="1"/>
              <a:t>you</a:t>
            </a:r>
            <a:r>
              <a:rPr lang="de-DE" dirty="0"/>
              <a:t> </a:t>
            </a:r>
            <a:r>
              <a:rPr lang="de-DE" dirty="0" err="1"/>
              <a:t>have</a:t>
            </a:r>
            <a:r>
              <a:rPr lang="de-DE" dirty="0"/>
              <a:t> </a:t>
            </a:r>
            <a:r>
              <a:rPr lang="de-DE" dirty="0" err="1"/>
              <a:t>assigned</a:t>
            </a:r>
            <a:r>
              <a:rPr lang="de-DE" dirty="0"/>
              <a:t> </a:t>
            </a:r>
            <a:r>
              <a:rPr lang="de-DE" dirty="0" err="1"/>
              <a:t>to</a:t>
            </a:r>
            <a:r>
              <a:rPr lang="de-DE" dirty="0"/>
              <a:t> </a:t>
            </a:r>
            <a:r>
              <a:rPr lang="de-DE" dirty="0" err="1"/>
              <a:t>groups</a:t>
            </a:r>
            <a:r>
              <a:rPr lang="de-DE" dirty="0"/>
              <a:t> </a:t>
            </a:r>
            <a:r>
              <a:rPr lang="de-DE" dirty="0" err="1"/>
              <a:t>of</a:t>
            </a:r>
            <a:r>
              <a:rPr lang="de-DE" dirty="0"/>
              <a:t> </a:t>
            </a:r>
            <a:r>
              <a:rPr lang="de-DE" dirty="0" err="1"/>
              <a:t>three</a:t>
            </a:r>
            <a:r>
              <a:rPr lang="de-DE" dirty="0"/>
              <a:t> </a:t>
            </a:r>
            <a:r>
              <a:rPr lang="de-DE" dirty="0" err="1"/>
              <a:t>to</a:t>
            </a:r>
            <a:r>
              <a:rPr lang="de-DE" dirty="0"/>
              <a:t> </a:t>
            </a:r>
            <a:r>
              <a:rPr lang="de-DE" dirty="0" err="1"/>
              <a:t>six</a:t>
            </a:r>
            <a:r>
              <a:rPr lang="de-DE" dirty="0"/>
              <a:t> </a:t>
            </a:r>
            <a:r>
              <a:rPr lang="de-DE" dirty="0" err="1"/>
              <a:t>participants</a:t>
            </a:r>
            <a:r>
              <a:rPr lang="de-DE" dirty="0"/>
              <a:t>]</a:t>
            </a:r>
            <a:endParaRPr lang="lt-LT" dirty="0"/>
          </a:p>
        </p:txBody>
      </p:sp>
      <p:sp>
        <p:nvSpPr>
          <p:cNvPr id="30" name="Lygiašonis trikampis 16">
            <a:extLst>
              <a:ext uri="{FF2B5EF4-FFF2-40B4-BE49-F238E27FC236}">
                <a16:creationId xmlns:a16="http://schemas.microsoft.com/office/drawing/2014/main" id="{0BC9123D-A79A-4830-A53B-4DAFF16B4302}"/>
              </a:ext>
            </a:extLst>
          </p:cNvPr>
          <p:cNvSpPr/>
          <p:nvPr/>
        </p:nvSpPr>
        <p:spPr>
          <a:xfrm rot="15483139">
            <a:off x="10387125" y="1838070"/>
            <a:ext cx="588951" cy="2483629"/>
          </a:xfrm>
          <a:prstGeom prst="triangle">
            <a:avLst>
              <a:gd name="adj" fmla="val 41215"/>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1" name="Lygiašonis trikampis 14">
            <a:extLst>
              <a:ext uri="{FF2B5EF4-FFF2-40B4-BE49-F238E27FC236}">
                <a16:creationId xmlns:a16="http://schemas.microsoft.com/office/drawing/2014/main" id="{E75DEDB2-0519-44FB-BC96-4C36A0CB2F01}"/>
              </a:ext>
            </a:extLst>
          </p:cNvPr>
          <p:cNvSpPr/>
          <p:nvPr/>
        </p:nvSpPr>
        <p:spPr>
          <a:xfrm rot="5400000">
            <a:off x="6303501" y="1831844"/>
            <a:ext cx="369331" cy="319318"/>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994649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3" name="Pavadinimas 4">
            <a:extLst>
              <a:ext uri="{FF2B5EF4-FFF2-40B4-BE49-F238E27FC236}">
                <a16:creationId xmlns:a16="http://schemas.microsoft.com/office/drawing/2014/main" id="{AD8E77BE-E075-44E0-B6C0-175391DA8D95}"/>
              </a:ext>
            </a:extLst>
          </p:cNvPr>
          <p:cNvSpPr>
            <a:spLocks noGrp="1"/>
          </p:cNvSpPr>
          <p:nvPr>
            <p:ph type="title"/>
          </p:nvPr>
        </p:nvSpPr>
        <p:spPr>
          <a:xfrm>
            <a:off x="1086512" y="454890"/>
            <a:ext cx="10515600" cy="781685"/>
          </a:xfrm>
        </p:spPr>
        <p:txBody>
          <a:bodyPr>
            <a:normAutofit fontScale="90000"/>
          </a:bodyPr>
          <a:lstStyle/>
          <a:p>
            <a:r>
              <a:rPr lang="en-IE" dirty="0"/>
              <a:t>Discussion – </a:t>
            </a:r>
            <a:br>
              <a:rPr lang="en-IE" dirty="0"/>
            </a:br>
            <a:r>
              <a:rPr lang="en-IE" dirty="0"/>
              <a:t>what have we learnt and where do we go?</a:t>
            </a:r>
          </a:p>
        </p:txBody>
      </p:sp>
      <p:sp>
        <p:nvSpPr>
          <p:cNvPr id="16" name="Poraštės vietos rezervavimo ženklas 1">
            <a:extLst>
              <a:ext uri="{FF2B5EF4-FFF2-40B4-BE49-F238E27FC236}">
                <a16:creationId xmlns:a16="http://schemas.microsoft.com/office/drawing/2014/main" id="{6D42A6D8-77A5-4415-B9F0-B825407DD324}"/>
              </a:ext>
            </a:extLst>
          </p:cNvPr>
          <p:cNvSpPr txBox="1">
            <a:spLocks/>
          </p:cNvSpPr>
          <p:nvPr/>
        </p:nvSpPr>
        <p:spPr>
          <a:xfrm>
            <a:off x="2082362" y="5954171"/>
            <a:ext cx="1613338" cy="27432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t-LT">
                <a:latin typeface="Open Sans Light"/>
              </a:rPr>
              <a:t>connect-erasmus.eu</a:t>
            </a:r>
          </a:p>
        </p:txBody>
      </p:sp>
      <p:sp>
        <p:nvSpPr>
          <p:cNvPr id="18"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1028757" y="2162425"/>
            <a:ext cx="9474713" cy="1079065"/>
          </a:xfrm>
          <a:prstGeom prst="rect">
            <a:avLst/>
          </a:prstGeom>
        </p:spPr>
        <p:txBody>
          <a:bodyPr>
            <a:normAutofit/>
          </a:bodyPr>
          <a:lstStyle/>
          <a:p>
            <a:pPr marL="0" indent="0">
              <a:buNone/>
            </a:pPr>
            <a:r>
              <a:rPr lang="en-IE" dirty="0">
                <a:solidFill>
                  <a:schemeClr val="tx1"/>
                </a:solidFill>
              </a:rPr>
              <a:t>Reflection/summary:</a:t>
            </a:r>
          </a:p>
          <a:p>
            <a:pPr marL="0" indent="0">
              <a:buNone/>
            </a:pPr>
            <a:r>
              <a:rPr lang="en-IE" dirty="0">
                <a:solidFill>
                  <a:schemeClr val="tx1"/>
                </a:solidFill>
              </a:rPr>
              <a:t>Intersections between HRD and CGC – challenges and benefits</a:t>
            </a:r>
          </a:p>
          <a:p>
            <a:endParaRPr lang="lt-LT" dirty="0"/>
          </a:p>
          <a:p>
            <a:endParaRPr lang="lt-LT" dirty="0"/>
          </a:p>
        </p:txBody>
      </p:sp>
      <p:sp>
        <p:nvSpPr>
          <p:cNvPr id="19"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4294967295"/>
          </p:nvPr>
        </p:nvSpPr>
        <p:spPr>
          <a:xfrm>
            <a:off x="837396" y="2418397"/>
            <a:ext cx="5076185" cy="1206662"/>
          </a:xfrm>
          <a:prstGeom prst="rect">
            <a:avLst/>
          </a:prstGeom>
        </p:spPr>
        <p:txBody>
          <a:bodyPr>
            <a:normAutofit/>
          </a:bodyPr>
          <a:lstStyle/>
          <a:p>
            <a:endParaRPr lang="de-DE" dirty="0"/>
          </a:p>
          <a:p>
            <a:endParaRPr lang="lt-LT" dirty="0"/>
          </a:p>
          <a:p>
            <a:endParaRPr lang="lt-LT" dirty="0"/>
          </a:p>
        </p:txBody>
      </p:sp>
      <p:sp>
        <p:nvSpPr>
          <p:cNvPr id="20" name="Teksto vietos rezervavimo ženklas 13">
            <a:extLst>
              <a:ext uri="{FF2B5EF4-FFF2-40B4-BE49-F238E27FC236}">
                <a16:creationId xmlns:a16="http://schemas.microsoft.com/office/drawing/2014/main" id="{6245D1B6-2343-4DD4-B993-B92BD861F55F}"/>
              </a:ext>
            </a:extLst>
          </p:cNvPr>
          <p:cNvSpPr>
            <a:spLocks noGrp="1"/>
          </p:cNvSpPr>
          <p:nvPr>
            <p:ph type="body" sz="quarter" idx="4294967295"/>
          </p:nvPr>
        </p:nvSpPr>
        <p:spPr>
          <a:xfrm>
            <a:off x="1538167" y="8832967"/>
            <a:ext cx="3968894" cy="880901"/>
          </a:xfrm>
          <a:prstGeom prst="rect">
            <a:avLst/>
          </a:prstGeom>
        </p:spPr>
        <p:txBody>
          <a:bodyPr/>
          <a:lstStyle/>
          <a:p>
            <a:endParaRPr lang="lt-LT"/>
          </a:p>
        </p:txBody>
      </p:sp>
      <p:sp>
        <p:nvSpPr>
          <p:cNvPr id="21" name="Lygiašonis trikampis 14">
            <a:extLst>
              <a:ext uri="{FF2B5EF4-FFF2-40B4-BE49-F238E27FC236}">
                <a16:creationId xmlns:a16="http://schemas.microsoft.com/office/drawing/2014/main" id="{65AE614E-90E8-4063-B51C-25D2BD540429}"/>
              </a:ext>
            </a:extLst>
          </p:cNvPr>
          <p:cNvSpPr/>
          <p:nvPr/>
        </p:nvSpPr>
        <p:spPr>
          <a:xfrm rot="5400000">
            <a:off x="306108" y="2336466"/>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2"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1</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4" name="Stačiakampis 17">
            <a:extLst>
              <a:ext uri="{FF2B5EF4-FFF2-40B4-BE49-F238E27FC236}">
                <a16:creationId xmlns:a16="http://schemas.microsoft.com/office/drawing/2014/main" id="{13081360-5B69-4AD6-83FC-7F7147EE996F}"/>
              </a:ext>
            </a:extLst>
          </p:cNvPr>
          <p:cNvSpPr/>
          <p:nvPr/>
        </p:nvSpPr>
        <p:spPr>
          <a:xfrm>
            <a:off x="837397" y="3815126"/>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2</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5" name="Lygiašonis trikampis 18">
            <a:extLst>
              <a:ext uri="{FF2B5EF4-FFF2-40B4-BE49-F238E27FC236}">
                <a16:creationId xmlns:a16="http://schemas.microsoft.com/office/drawing/2014/main" id="{4C7FBF33-D4CC-464D-9094-B69B3E189A30}"/>
              </a:ext>
            </a:extLst>
          </p:cNvPr>
          <p:cNvSpPr/>
          <p:nvPr/>
        </p:nvSpPr>
        <p:spPr>
          <a:xfrm rot="8905082">
            <a:off x="9547954" y="3197091"/>
            <a:ext cx="793206" cy="855936"/>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6" name="Stačiakampis 19">
            <a:extLst>
              <a:ext uri="{FF2B5EF4-FFF2-40B4-BE49-F238E27FC236}">
                <a16:creationId xmlns:a16="http://schemas.microsoft.com/office/drawing/2014/main" id="{3FE4AA40-C5D3-4F79-93D6-2B958481F249}"/>
              </a:ext>
            </a:extLst>
          </p:cNvPr>
          <p:cNvSpPr/>
          <p:nvPr/>
        </p:nvSpPr>
        <p:spPr>
          <a:xfrm>
            <a:off x="6261250" y="1904865"/>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3</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7" name="Stačiakampis 21">
            <a:extLst>
              <a:ext uri="{FF2B5EF4-FFF2-40B4-BE49-F238E27FC236}">
                <a16:creationId xmlns:a16="http://schemas.microsoft.com/office/drawing/2014/main" id="{215B05C8-04F1-465A-9A77-4AD955AFE366}"/>
              </a:ext>
            </a:extLst>
          </p:cNvPr>
          <p:cNvSpPr/>
          <p:nvPr/>
        </p:nvSpPr>
        <p:spPr>
          <a:xfrm>
            <a:off x="7859862" y="5158573"/>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4</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9"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1086512" y="4219673"/>
            <a:ext cx="7840984" cy="1138165"/>
          </a:xfrm>
          <a:prstGeom prst="rect">
            <a:avLst/>
          </a:prstGeom>
        </p:spPr>
        <p:txBody>
          <a:bodyPr>
            <a:normAutofit/>
          </a:bodyPr>
          <a:lstStyle/>
          <a:p>
            <a:pPr marL="0" indent="0">
              <a:buNone/>
            </a:pPr>
            <a:r>
              <a:rPr lang="en-IE" dirty="0">
                <a:solidFill>
                  <a:schemeClr val="tx1"/>
                </a:solidFill>
              </a:rPr>
              <a:t>Question: </a:t>
            </a:r>
          </a:p>
          <a:p>
            <a:pPr marL="0" indent="0">
              <a:buNone/>
            </a:pPr>
            <a:r>
              <a:rPr lang="en-IE" dirty="0">
                <a:solidFill>
                  <a:schemeClr val="tx1"/>
                </a:solidFill>
              </a:rPr>
              <a:t>Where do you see opportunities in your own work?</a:t>
            </a:r>
            <a:endParaRPr lang="lt-LT" dirty="0"/>
          </a:p>
        </p:txBody>
      </p:sp>
      <p:sp>
        <p:nvSpPr>
          <p:cNvPr id="30" name="Lygiašonis trikampis 16">
            <a:extLst>
              <a:ext uri="{FF2B5EF4-FFF2-40B4-BE49-F238E27FC236}">
                <a16:creationId xmlns:a16="http://schemas.microsoft.com/office/drawing/2014/main" id="{0BC9123D-A79A-4830-A53B-4DAFF16B4302}"/>
              </a:ext>
            </a:extLst>
          </p:cNvPr>
          <p:cNvSpPr/>
          <p:nvPr/>
        </p:nvSpPr>
        <p:spPr>
          <a:xfrm rot="1400009">
            <a:off x="10628375" y="2104606"/>
            <a:ext cx="588951" cy="2483629"/>
          </a:xfrm>
          <a:prstGeom prst="triangle">
            <a:avLst>
              <a:gd name="adj" fmla="val 41215"/>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1" name="Lygiašonis trikampis 16">
            <a:extLst>
              <a:ext uri="{FF2B5EF4-FFF2-40B4-BE49-F238E27FC236}">
                <a16:creationId xmlns:a16="http://schemas.microsoft.com/office/drawing/2014/main" id="{0BC9123D-A79A-4830-A53B-4DAFF16B4302}"/>
              </a:ext>
            </a:extLst>
          </p:cNvPr>
          <p:cNvSpPr/>
          <p:nvPr/>
        </p:nvSpPr>
        <p:spPr>
          <a:xfrm rot="17983680">
            <a:off x="9216880" y="3662699"/>
            <a:ext cx="633520" cy="1753326"/>
          </a:xfrm>
          <a:prstGeom prst="triangle">
            <a:avLst>
              <a:gd name="adj" fmla="val 50336"/>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2" name="Lygiašonis trikampis 18">
            <a:extLst>
              <a:ext uri="{FF2B5EF4-FFF2-40B4-BE49-F238E27FC236}">
                <a16:creationId xmlns:a16="http://schemas.microsoft.com/office/drawing/2014/main" id="{4C7FBF33-D4CC-464D-9094-B69B3E189A30}"/>
              </a:ext>
            </a:extLst>
          </p:cNvPr>
          <p:cNvSpPr/>
          <p:nvPr/>
        </p:nvSpPr>
        <p:spPr>
          <a:xfrm rot="5400000">
            <a:off x="273075" y="4383855"/>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2892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fontScale="90000"/>
          </a:bodyPr>
          <a:lstStyle/>
          <a:p>
            <a:r>
              <a:rPr lang="de-DE" dirty="0"/>
              <a:t>STEPS TOWARD THE LEARNING GOAL </a:t>
            </a:r>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r>
              <a:rPr lang="lt-LT" dirty="0" err="1"/>
              <a:t>Step</a:t>
            </a:r>
            <a:r>
              <a:rPr lang="lt-LT" dirty="0"/>
              <a:t> 1</a:t>
            </a:r>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a:bodyPr>
          <a:lstStyle/>
          <a:p>
            <a:r>
              <a:rPr lang="en-GB" dirty="0"/>
              <a:t>Get familiar with basic understanding of the concept of CGC</a:t>
            </a:r>
          </a:p>
          <a:p>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r>
              <a:rPr lang="lt-LT" dirty="0" err="1"/>
              <a:t>Step</a:t>
            </a:r>
            <a:r>
              <a:rPr lang="lt-LT" dirty="0"/>
              <a:t> 2</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a:bodyPr>
          <a:lstStyle/>
          <a:p>
            <a:r>
              <a:rPr lang="en-GB" dirty="0"/>
              <a:t>Discuss and understand the evolving relevance of CGC in the changing world of work</a:t>
            </a:r>
          </a:p>
          <a:p>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3149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lstStyle/>
          <a:p>
            <a:r>
              <a:rPr lang="de-DE" dirty="0" err="1"/>
              <a:t>Introduction</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6613" y="1902691"/>
            <a:ext cx="7262812" cy="3884613"/>
          </a:xfrm>
        </p:spPr>
        <p:txBody>
          <a:bodyPr>
            <a:normAutofit fontScale="70000" lnSpcReduction="20000"/>
          </a:bodyPr>
          <a:lstStyle/>
          <a:p>
            <a:pPr lvl="0">
              <a:lnSpc>
                <a:spcPct val="160000"/>
              </a:lnSpc>
            </a:pPr>
            <a:r>
              <a:rPr lang="en-GB" sz="2300" dirty="0"/>
              <a:t>Personnel development or human resource development (HRD) is one field in which </a:t>
            </a:r>
            <a:r>
              <a:rPr lang="en-GB" sz="2300" dirty="0" err="1"/>
              <a:t>counseling</a:t>
            </a:r>
            <a:r>
              <a:rPr lang="en-GB" sz="2300" dirty="0"/>
              <a:t> plays an important role today</a:t>
            </a:r>
            <a:r>
              <a:rPr lang="de-DE" sz="2300" dirty="0"/>
              <a:t> </a:t>
            </a:r>
          </a:p>
          <a:p>
            <a:pPr lvl="0">
              <a:lnSpc>
                <a:spcPct val="160000"/>
              </a:lnSpc>
            </a:pPr>
            <a:r>
              <a:rPr lang="en-GB" sz="2300" dirty="0"/>
              <a:t>HRD should be understood in close interconnection with the operational organization of work and its change</a:t>
            </a:r>
            <a:r>
              <a:rPr lang="de-DE" sz="2300" dirty="0"/>
              <a:t> </a:t>
            </a:r>
          </a:p>
          <a:p>
            <a:pPr>
              <a:lnSpc>
                <a:spcPct val="160000"/>
              </a:lnSpc>
            </a:pPr>
            <a:r>
              <a:rPr lang="en-GB" sz="2300" dirty="0"/>
              <a:t>The intended goal of this session is to create a basis for discussion for </a:t>
            </a:r>
            <a:r>
              <a:rPr lang="en-GB" sz="2300" dirty="0" err="1"/>
              <a:t>counselors</a:t>
            </a:r>
            <a:r>
              <a:rPr lang="en-GB" sz="2300" dirty="0"/>
              <a:t> and/or HR staff who want to become better acquainted with the connection between career guidance and counselling (CGC) and HRD. </a:t>
            </a:r>
            <a:endParaRPr lang="de-DE" sz="2300" dirty="0"/>
          </a:p>
          <a:p>
            <a:pPr lvl="0">
              <a:lnSpc>
                <a:spcPct val="160000"/>
              </a:lnSpc>
            </a:pPr>
            <a:endParaRPr lang="en-US" sz="2300" dirty="0"/>
          </a:p>
          <a:p>
            <a:pPr lvl="0"/>
            <a:r>
              <a:rPr lang="en-US" b="1" dirty="0"/>
              <a:t>Read Material No. 1</a:t>
            </a:r>
          </a:p>
          <a:p>
            <a:endParaRPr lang="lt-LT"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12" name="Grafik 11">
            <a:extLst>
              <a:ext uri="{FF2B5EF4-FFF2-40B4-BE49-F238E27FC236}">
                <a16:creationId xmlns:a16="http://schemas.microsoft.com/office/drawing/2014/main" id="{7B59929F-08DC-5B4C-9544-A33339D9ABE8}"/>
              </a:ext>
            </a:extLst>
          </p:cNvPr>
          <p:cNvPicPr>
            <a:picLocks noChangeAspect="1"/>
          </p:cNvPicPr>
          <p:nvPr/>
        </p:nvPicPr>
        <p:blipFill rotWithShape="1">
          <a:blip r:embed="rId3"/>
          <a:srcRect l="18476" r="11982"/>
          <a:stretch/>
        </p:blipFill>
        <p:spPr>
          <a:xfrm>
            <a:off x="8331200" y="2046922"/>
            <a:ext cx="3576917" cy="3429000"/>
          </a:xfrm>
          <a:prstGeom prst="rect">
            <a:avLst/>
          </a:prstGeom>
        </p:spPr>
      </p:pic>
    </p:spTree>
    <p:extLst>
      <p:ext uri="{BB962C8B-B14F-4D97-AF65-F5344CB8AC3E}">
        <p14:creationId xmlns:p14="http://schemas.microsoft.com/office/powerpoint/2010/main" val="34121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839788" y="765175"/>
            <a:ext cx="6582988" cy="728346"/>
          </a:xfrm>
        </p:spPr>
        <p:txBody>
          <a:bodyPr>
            <a:normAutofit fontScale="90000"/>
          </a:bodyPr>
          <a:lstStyle/>
          <a:p>
            <a:r>
              <a:rPr lang="en-US" dirty="0"/>
              <a:t>Brainstorming &amp; Discussion </a:t>
            </a:r>
            <a:endParaRPr lang="lt-LT"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839787" y="1678308"/>
            <a:ext cx="5520672" cy="3588636"/>
          </a:xfrm>
        </p:spPr>
        <p:txBody>
          <a:bodyPr>
            <a:normAutofit fontScale="77500" lnSpcReduction="20000"/>
          </a:bodyPr>
          <a:lstStyle/>
          <a:p>
            <a:pPr marL="342900" indent="-342900" fontAlgn="base">
              <a:lnSpc>
                <a:spcPct val="160000"/>
              </a:lnSpc>
              <a:buFont typeface="Arial" panose="020B0604020202020204" pitchFamily="34" charset="0"/>
              <a:buChar char="•"/>
            </a:pPr>
            <a:r>
              <a:rPr lang="en-GB" sz="2300" dirty="0"/>
              <a:t>What do you know about CGC in or near the world of work/ in enterprises? </a:t>
            </a:r>
          </a:p>
          <a:p>
            <a:pPr marL="342900" indent="-342900" fontAlgn="base">
              <a:lnSpc>
                <a:spcPct val="160000"/>
              </a:lnSpc>
              <a:buFont typeface="Arial" panose="020B0604020202020204" pitchFamily="34" charset="0"/>
              <a:buChar char="•"/>
            </a:pPr>
            <a:r>
              <a:rPr lang="en-GB" sz="2300" dirty="0" err="1"/>
              <a:t>Whichexperiences</a:t>
            </a:r>
            <a:r>
              <a:rPr lang="en-GB" sz="2300" dirty="0"/>
              <a:t> and opinions do you have?  </a:t>
            </a:r>
          </a:p>
          <a:p>
            <a:pPr marL="342900" indent="-342900" fontAlgn="base">
              <a:lnSpc>
                <a:spcPct val="160000"/>
              </a:lnSpc>
              <a:buFont typeface="Arial" panose="020B0604020202020204" pitchFamily="34" charset="0"/>
              <a:buChar char="•"/>
            </a:pPr>
            <a:endParaRPr lang="en-GB" sz="2300" dirty="0"/>
          </a:p>
          <a:p>
            <a:pPr fontAlgn="base">
              <a:lnSpc>
                <a:spcPct val="160000"/>
              </a:lnSpc>
            </a:pPr>
            <a:r>
              <a:rPr lang="en-GB" sz="2300" dirty="0"/>
              <a:t>Collect collective ideas on a flip-chart or </a:t>
            </a:r>
            <a:r>
              <a:rPr lang="en-GB" sz="2300" dirty="0" err="1"/>
              <a:t>whitebord</a:t>
            </a:r>
            <a:endParaRPr lang="en-GB" sz="2300" dirty="0"/>
          </a:p>
          <a:p>
            <a:pPr fontAlgn="base">
              <a:lnSpc>
                <a:spcPct val="160000"/>
              </a:lnSpc>
            </a:pPr>
            <a:r>
              <a:rPr lang="en-GB" sz="2300" dirty="0"/>
              <a:t>(Teacher reports aim of session 1 and therefore ties in with finalized unit 1 to 3)</a:t>
            </a:r>
          </a:p>
          <a:p>
            <a:endParaRPr lang="en-GB" dirty="0"/>
          </a:p>
          <a:p>
            <a:endParaRPr lang="en-GB" dirty="0"/>
          </a:p>
        </p:txBody>
      </p:sp>
      <p:pic>
        <p:nvPicPr>
          <p:cNvPr id="3" name="Grafik 2">
            <a:extLst>
              <a:ext uri="{FF2B5EF4-FFF2-40B4-BE49-F238E27FC236}">
                <a16:creationId xmlns:a16="http://schemas.microsoft.com/office/drawing/2014/main" id="{F61727CC-2AE6-CF46-AA5B-EA3A93AD4984}"/>
              </a:ext>
            </a:extLst>
          </p:cNvPr>
          <p:cNvPicPr>
            <a:picLocks noChangeAspect="1"/>
          </p:cNvPicPr>
          <p:nvPr/>
        </p:nvPicPr>
        <p:blipFill rotWithShape="1">
          <a:blip r:embed="rId2"/>
          <a:srcRect l="24306" r="9028"/>
          <a:stretch/>
        </p:blipFill>
        <p:spPr>
          <a:xfrm>
            <a:off x="7694612" y="1493521"/>
            <a:ext cx="3657600" cy="3657600"/>
          </a:xfrm>
          <a:prstGeom prst="rect">
            <a:avLst/>
          </a:prstGeom>
        </p:spPr>
      </p:pic>
    </p:spTree>
    <p:extLst>
      <p:ext uri="{BB962C8B-B14F-4D97-AF65-F5344CB8AC3E}">
        <p14:creationId xmlns:p14="http://schemas.microsoft.com/office/powerpoint/2010/main" val="196628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5132945" cy="684211"/>
          </a:xfrm>
        </p:spPr>
        <p:txBody>
          <a:bodyPr>
            <a:normAutofit fontScale="90000"/>
          </a:bodyPr>
          <a:lstStyle/>
          <a:p>
            <a:r>
              <a:rPr lang="lt-LT" dirty="0" err="1"/>
              <a:t>Additional</a:t>
            </a:r>
            <a:r>
              <a:rPr lang="lt-LT" dirty="0"/>
              <a:t> </a:t>
            </a:r>
            <a:r>
              <a:rPr lang="lt-LT" dirty="0" err="1"/>
              <a:t>read</a:t>
            </a:r>
            <a:r>
              <a:rPr lang="lt-LT" dirty="0"/>
              <a:t>:</a:t>
            </a:r>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7" y="1630680"/>
            <a:ext cx="4458353" cy="3777933"/>
          </a:xfrm>
        </p:spPr>
        <p:txBody>
          <a:bodyPr/>
          <a:lstStyle/>
          <a:p>
            <a:pPr marL="342900" indent="-342900">
              <a:lnSpc>
                <a:spcPct val="150000"/>
              </a:lnSpc>
              <a:buFont typeface="Arial" panose="020B0604020202020204" pitchFamily="34" charset="0"/>
              <a:buChar char="•"/>
            </a:pPr>
            <a:r>
              <a:rPr lang="en-US" sz="1800" dirty="0"/>
              <a:t>To deepen: Read Material No. 01</a:t>
            </a:r>
          </a:p>
          <a:p>
            <a:pPr marL="342900" indent="-342900">
              <a:lnSpc>
                <a:spcPct val="150000"/>
              </a:lnSpc>
              <a:buFont typeface="Arial" panose="020B0604020202020204" pitchFamily="34" charset="0"/>
              <a:buChar char="•"/>
            </a:pPr>
            <a:r>
              <a:rPr lang="en-US" sz="1800" dirty="0"/>
              <a:t>Discuss the following question: </a:t>
            </a:r>
          </a:p>
          <a:p>
            <a:pPr marL="342900" indent="-342900">
              <a:lnSpc>
                <a:spcPct val="150000"/>
              </a:lnSpc>
              <a:buFont typeface="Arial" panose="020B0604020202020204" pitchFamily="34" charset="0"/>
              <a:buChar char="•"/>
            </a:pPr>
            <a:r>
              <a:rPr lang="en-US" sz="1800" dirty="0"/>
              <a:t>What is the argument in the material, why counseling or more specific CGC is more relevant today?</a:t>
            </a:r>
          </a:p>
          <a:p>
            <a:pPr marL="342900" indent="-342900">
              <a:lnSpc>
                <a:spcPct val="150000"/>
              </a:lnSpc>
              <a:buFont typeface="Arial" panose="020B0604020202020204" pitchFamily="34" charset="0"/>
              <a:buChar char="•"/>
            </a:pPr>
            <a:r>
              <a:rPr lang="en-US" sz="1800" dirty="0"/>
              <a:t>Write down your reflections</a:t>
            </a:r>
          </a:p>
          <a:p>
            <a:pPr>
              <a:lnSpc>
                <a:spcPct val="150000"/>
              </a:lnSpc>
            </a:pPr>
            <a:endParaRPr lang="en-US" sz="1800" b="1" dirty="0"/>
          </a:p>
          <a:p>
            <a:pPr>
              <a:lnSpc>
                <a:spcPct val="150000"/>
              </a:lnSpc>
            </a:pPr>
            <a:r>
              <a:rPr lang="en-US" sz="1800" b="1" dirty="0"/>
              <a:t>Use Material No. 01</a:t>
            </a:r>
            <a:endParaRPr lang="lt-LT" sz="1800" b="1" dirty="0"/>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330949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53762" y="1676262"/>
            <a:ext cx="10504487" cy="1640594"/>
          </a:xfrm>
        </p:spPr>
        <p:txBody>
          <a:bodyPr>
            <a:normAutofit/>
          </a:bodyPr>
          <a:lstStyle/>
          <a:p>
            <a:r>
              <a:rPr lang="en-GB" sz="3200" dirty="0"/>
              <a:t>Learning Activity 1: Knowing basic definitions of CGC and other “innovative” concepts </a:t>
            </a:r>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728950" y="3584823"/>
            <a:ext cx="10512425" cy="456347"/>
          </a:xfrm>
        </p:spPr>
        <p:txBody>
          <a:bodyPr/>
          <a:lstStyle/>
          <a:p>
            <a:pPr>
              <a:lnSpc>
                <a:spcPct val="150000"/>
              </a:lnSpc>
            </a:pPr>
            <a:r>
              <a:rPr lang="en-GB" dirty="0"/>
              <a:t>Widening the understanding of CGC o the company context need to start with a contemporary definition of CGC. In this LA we link those to the reflection of an analyses of current issues CGC is dealing with. </a:t>
            </a:r>
          </a:p>
          <a:p>
            <a:endParaRPr lang="en-GB"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6095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fontScale="90000"/>
          </a:bodyPr>
          <a:lstStyle/>
          <a:p>
            <a:r>
              <a:rPr lang="de-DE" dirty="0"/>
              <a:t>STEPS TOWARD THE LEARNING GOAL </a:t>
            </a:r>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r>
              <a:rPr lang="lt-LT" dirty="0" err="1"/>
              <a:t>Step</a:t>
            </a:r>
            <a:r>
              <a:rPr lang="lt-LT" dirty="0"/>
              <a:t> 1</a:t>
            </a:r>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a:bodyPr>
          <a:lstStyle/>
          <a:p>
            <a:r>
              <a:rPr lang="en-GB"/>
              <a:t>Introduction by the lectorer based on Material 2</a:t>
            </a:r>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r>
              <a:rPr lang="lt-LT" dirty="0" err="1"/>
              <a:t>Step</a:t>
            </a:r>
            <a:r>
              <a:rPr lang="lt-LT" dirty="0"/>
              <a:t> 2</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a:bodyPr>
          <a:lstStyle/>
          <a:p>
            <a:r>
              <a:rPr lang="en-GB"/>
              <a:t>Brainstorming and collection of knowledge and questions</a:t>
            </a:r>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936391145"/>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77E874-F72B-DF4A-A807-EBCE7D943AEE}">
  <we:reference id="wa104379997" version="2.0.0.0" store="de-DE"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ECCB14AA17F4479D68A63F1E2384A9" ma:contentTypeVersion="4" ma:contentTypeDescription="Create a new document." ma:contentTypeScope="" ma:versionID="864bc70a3db68bbf57a6977a41cbad8f">
  <xsd:schema xmlns:xsd="http://www.w3.org/2001/XMLSchema" xmlns:xs="http://www.w3.org/2001/XMLSchema" xmlns:p="http://schemas.microsoft.com/office/2006/metadata/properties" xmlns:ns2="bf5322a5-3aae-4038-b82b-1ce1669f2c88" targetNamespace="http://schemas.microsoft.com/office/2006/metadata/properties" ma:root="true" ma:fieldsID="2be4802a99d2f9a834d060ea6285f52d" ns2:_="">
    <xsd:import namespace="bf5322a5-3aae-4038-b82b-1ce1669f2c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322a5-3aae-4038-b82b-1ce1669f2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651F2C-FBF0-463E-9623-FE2E8A49A0CC}">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bf5322a5-3aae-4038-b82b-1ce1669f2c88"/>
    <ds:schemaRef ds:uri="http://www.w3.org/XML/1998/namespace"/>
    <ds:schemaRef ds:uri="http://purl.org/dc/dcmitype/"/>
  </ds:schemaRefs>
</ds:datastoreItem>
</file>

<file path=customXml/itemProps2.xml><?xml version="1.0" encoding="utf-8"?>
<ds:datastoreItem xmlns:ds="http://schemas.openxmlformats.org/officeDocument/2006/customXml" ds:itemID="{2E6D65F3-7355-49AF-ADF8-F1496AE7D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5322a5-3aae-4038-b82b-1ce1669f2c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54D85A-3062-4F7A-9171-39476CAACC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Connect! template</Template>
  <TotalTime>14</TotalTime>
  <Words>3073</Words>
  <Application>Microsoft Office PowerPoint</Application>
  <PresentationFormat>Widescreen</PresentationFormat>
  <Paragraphs>430</Paragraphs>
  <Slides>34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Open Sans</vt:lpstr>
      <vt:lpstr>Open Sans Extrabold</vt:lpstr>
      <vt:lpstr>Open Sans Light</vt:lpstr>
      <vt:lpstr>Segoe UI</vt:lpstr>
      <vt:lpstr>Times New Roman</vt:lpstr>
      <vt:lpstr>Trebuchet MS</vt:lpstr>
      <vt:lpstr>Wingdings</vt:lpstr>
      <vt:lpstr>„Office“ tema</vt:lpstr>
      <vt:lpstr>Unit 4</vt:lpstr>
      <vt:lpstr>Learning Goals of Unit 4</vt:lpstr>
      <vt:lpstr>Introduction – Goal of the session</vt:lpstr>
      <vt:lpstr>STEPS TOWARD THE LEARNING GOAL </vt:lpstr>
      <vt:lpstr>Introduction</vt:lpstr>
      <vt:lpstr>Brainstorming &amp; Discussion </vt:lpstr>
      <vt:lpstr>Additional read:</vt:lpstr>
      <vt:lpstr>Learning Activity 1: Knowing basic definitions of CGC and other “innovative” concepts </vt:lpstr>
      <vt:lpstr>STEPS TOWARD THE LEARNING GOAL </vt:lpstr>
      <vt:lpstr>Introduction Learning activity 1 </vt:lpstr>
      <vt:lpstr>Learning activity 1</vt:lpstr>
      <vt:lpstr>Teaching and learning Activity 2: Knowing basic aspects of HRD </vt:lpstr>
      <vt:lpstr>STEPS TOWARD THE LEARNING GOAL </vt:lpstr>
      <vt:lpstr>HRD Cycle</vt:lpstr>
      <vt:lpstr>Learning activity 2</vt:lpstr>
      <vt:lpstr>Learning Activity 3: Developing knowledge about intersections between CGC and HRD in enterprises </vt:lpstr>
      <vt:lpstr>STEPS TOWARD THE LEARNING GOAL </vt:lpstr>
      <vt:lpstr>Introduction Learning activity 3 </vt:lpstr>
      <vt:lpstr>Learning activity 3</vt:lpstr>
      <vt:lpstr>CGC in SME</vt:lpstr>
      <vt:lpstr>Brainstorming</vt:lpstr>
      <vt:lpstr>CGC in SME</vt:lpstr>
      <vt:lpstr>Full range of CGC methods apply:</vt:lpstr>
      <vt:lpstr>Full range of CGC methods apply (2):</vt:lpstr>
      <vt:lpstr>Overview on external counseling providers to SME</vt:lpstr>
      <vt:lpstr>Overview on external counseling providers to SME (2)</vt:lpstr>
      <vt:lpstr>CGC for disadvantaged groups of employees</vt:lpstr>
      <vt:lpstr>Unequal Opportunities, Unused Potentials</vt:lpstr>
      <vt:lpstr>Why bother? Money and morality!</vt:lpstr>
      <vt:lpstr>Paying attention – to yourself and to the other</vt:lpstr>
      <vt:lpstr>Counselling for specific groups in organisations</vt:lpstr>
      <vt:lpstr>Group work – case studies</vt:lpstr>
      <vt:lpstr>Group work – case studies</vt:lpstr>
      <vt:lpstr>Discussion –  what have we learnt and where do we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59</cp:revision>
  <cp:lastPrinted>2021-04-18T20:29:13Z</cp:lastPrinted>
  <dcterms:created xsi:type="dcterms:W3CDTF">2020-01-27T22:45:30Z</dcterms:created>
  <dcterms:modified xsi:type="dcterms:W3CDTF">2022-08-19T10:45:17Z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0x01010036ECCB14AA17F4479D68A63F1E2384A9</vt:lpwstr>
  </property>
</Properties>
</file>