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325" r:id="rId4"/>
    <p:sldId id="263" r:id="rId5"/>
    <p:sldId id="282" r:id="rId6"/>
    <p:sldId id="281" r:id="rId7"/>
    <p:sldId id="326" r:id="rId8"/>
    <p:sldId id="328" r:id="rId9"/>
    <p:sldId id="329" r:id="rId10"/>
    <p:sldId id="330" r:id="rId11"/>
    <p:sldId id="286" r:id="rId12"/>
    <p:sldId id="287" r:id="rId13"/>
    <p:sldId id="288" r:id="rId14"/>
    <p:sldId id="289" r:id="rId15"/>
    <p:sldId id="290" r:id="rId16"/>
    <p:sldId id="291" r:id="rId17"/>
    <p:sldId id="292" r:id="rId18"/>
    <p:sldId id="295" r:id="rId19"/>
    <p:sldId id="293" r:id="rId20"/>
    <p:sldId id="294" r:id="rId21"/>
    <p:sldId id="296" r:id="rId22"/>
    <p:sldId id="297" r:id="rId23"/>
    <p:sldId id="298" r:id="rId24"/>
    <p:sldId id="305" r:id="rId25"/>
    <p:sldId id="307" r:id="rId26"/>
    <p:sldId id="308" r:id="rId27"/>
    <p:sldId id="309" r:id="rId28"/>
    <p:sldId id="310" r:id="rId29"/>
    <p:sldId id="312" r:id="rId30"/>
    <p:sldId id="313" r:id="rId31"/>
    <p:sldId id="314" r:id="rId32"/>
    <p:sldId id="321" r:id="rId33"/>
    <p:sldId id="301" r:id="rId3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7" autoAdjust="0"/>
    <p:restoredTop sz="94660"/>
  </p:normalViewPr>
  <p:slideViewPr>
    <p:cSldViewPr snapToGrid="0" showGuides="1">
      <p:cViewPr varScale="1">
        <p:scale>
          <a:sx n="116" d="100"/>
          <a:sy n="116" d="100"/>
        </p:scale>
        <p:origin x="132"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33801-27A9-494D-B902-2EC3290F82A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B7379AF3-A516-46FE-8A0A-FA53E2D1A26D}">
      <dgm:prSet phldrT="[Text]" custT="1"/>
      <dgm:spPr/>
      <dgm:t>
        <a:bodyPr/>
        <a:lstStyle/>
        <a:p>
          <a:r>
            <a:rPr lang="en-US" sz="1800" b="1" dirty="0"/>
            <a:t>Needs Assessment</a:t>
          </a:r>
          <a:endParaRPr lang="en-GB" sz="1800" b="1" dirty="0"/>
        </a:p>
      </dgm:t>
    </dgm:pt>
    <dgm:pt modelId="{1C634CA4-BF23-43AD-B11E-E1CDE627DB51}" type="parTrans" cxnId="{71B0836B-678B-4AC4-A5DD-9E93A9545B59}">
      <dgm:prSet/>
      <dgm:spPr/>
      <dgm:t>
        <a:bodyPr/>
        <a:lstStyle/>
        <a:p>
          <a:endParaRPr lang="en-GB" b="1"/>
        </a:p>
      </dgm:t>
    </dgm:pt>
    <dgm:pt modelId="{B7866504-1F88-49D1-B00F-9133901A4405}" type="sibTrans" cxnId="{71B0836B-678B-4AC4-A5DD-9E93A9545B59}">
      <dgm:prSet/>
      <dgm:spPr/>
      <dgm:t>
        <a:bodyPr/>
        <a:lstStyle/>
        <a:p>
          <a:endParaRPr lang="en-GB" b="1"/>
        </a:p>
      </dgm:t>
    </dgm:pt>
    <dgm:pt modelId="{56C5B691-E269-4040-A936-C5C28139AAF1}">
      <dgm:prSet phldrT="[Text]" custT="1"/>
      <dgm:spPr/>
      <dgm:t>
        <a:bodyPr/>
        <a:lstStyle/>
        <a:p>
          <a:r>
            <a:rPr lang="en-US" sz="1800" b="1" dirty="0"/>
            <a:t>Implement Change</a:t>
          </a:r>
          <a:endParaRPr lang="en-GB" sz="1800" b="1" dirty="0"/>
        </a:p>
      </dgm:t>
    </dgm:pt>
    <dgm:pt modelId="{DD847742-104F-4A89-96A5-CD43922F1E95}" type="parTrans" cxnId="{42D28C2A-5A66-44F0-A917-DD19E19B5891}">
      <dgm:prSet/>
      <dgm:spPr/>
      <dgm:t>
        <a:bodyPr/>
        <a:lstStyle/>
        <a:p>
          <a:endParaRPr lang="en-GB" b="1"/>
        </a:p>
      </dgm:t>
    </dgm:pt>
    <dgm:pt modelId="{50EE1D7A-C947-46E5-BD09-AC7A8F647586}" type="sibTrans" cxnId="{42D28C2A-5A66-44F0-A917-DD19E19B5891}">
      <dgm:prSet/>
      <dgm:spPr/>
      <dgm:t>
        <a:bodyPr/>
        <a:lstStyle/>
        <a:p>
          <a:endParaRPr lang="en-GB" b="1"/>
        </a:p>
      </dgm:t>
    </dgm:pt>
    <dgm:pt modelId="{EE879BC3-C90B-4E5D-BF67-FF1DBD8EABBA}">
      <dgm:prSet phldrT="[Text]"/>
      <dgm:spPr/>
      <dgm:t>
        <a:bodyPr/>
        <a:lstStyle/>
        <a:p>
          <a:r>
            <a:rPr lang="en-US" b="1" dirty="0"/>
            <a:t>Evaluate Change</a:t>
          </a:r>
          <a:endParaRPr lang="en-GB" b="1" dirty="0"/>
        </a:p>
      </dgm:t>
    </dgm:pt>
    <dgm:pt modelId="{DD80A109-E9EC-4B5C-B63C-7EA3FEC79008}" type="parTrans" cxnId="{59695E56-C709-48E7-9DEA-A03C00E56AAE}">
      <dgm:prSet/>
      <dgm:spPr/>
      <dgm:t>
        <a:bodyPr/>
        <a:lstStyle/>
        <a:p>
          <a:endParaRPr lang="en-GB" b="1"/>
        </a:p>
      </dgm:t>
    </dgm:pt>
    <dgm:pt modelId="{93246C31-86E4-4699-850C-E14655815583}" type="sibTrans" cxnId="{59695E56-C709-48E7-9DEA-A03C00E56AAE}">
      <dgm:prSet/>
      <dgm:spPr/>
      <dgm:t>
        <a:bodyPr/>
        <a:lstStyle/>
        <a:p>
          <a:endParaRPr lang="en-GB" b="1"/>
        </a:p>
      </dgm:t>
    </dgm:pt>
    <dgm:pt modelId="{99E35357-0CED-45D2-819F-1EE8566D0A63}">
      <dgm:prSet phldrT="[Text]" custT="1"/>
      <dgm:spPr/>
      <dgm:t>
        <a:bodyPr/>
        <a:lstStyle/>
        <a:p>
          <a:r>
            <a:rPr lang="en-US" sz="1800" b="1" dirty="0"/>
            <a:t>Sustain Change</a:t>
          </a:r>
          <a:endParaRPr lang="en-GB" sz="1800" b="1" dirty="0"/>
        </a:p>
      </dgm:t>
    </dgm:pt>
    <dgm:pt modelId="{FA563E03-5E7A-47DD-AB7C-F1F9F28EE0E7}" type="parTrans" cxnId="{313784A9-8313-4BFA-916B-1F3B8E46BC07}">
      <dgm:prSet/>
      <dgm:spPr/>
      <dgm:t>
        <a:bodyPr/>
        <a:lstStyle/>
        <a:p>
          <a:endParaRPr lang="en-GB" b="1"/>
        </a:p>
      </dgm:t>
    </dgm:pt>
    <dgm:pt modelId="{C4189A74-0CAE-4B8E-8142-5FFF306A6D53}" type="sibTrans" cxnId="{313784A9-8313-4BFA-916B-1F3B8E46BC07}">
      <dgm:prSet/>
      <dgm:spPr/>
      <dgm:t>
        <a:bodyPr/>
        <a:lstStyle/>
        <a:p>
          <a:endParaRPr lang="en-GB" b="1"/>
        </a:p>
      </dgm:t>
    </dgm:pt>
    <dgm:pt modelId="{251E2259-2501-4CE5-8C77-51555C09DBB6}" type="pres">
      <dgm:prSet presAssocID="{81833801-27A9-494D-B902-2EC3290F82AB}" presName="cycle" presStyleCnt="0">
        <dgm:presLayoutVars>
          <dgm:dir/>
          <dgm:resizeHandles val="exact"/>
        </dgm:presLayoutVars>
      </dgm:prSet>
      <dgm:spPr/>
      <dgm:t>
        <a:bodyPr/>
        <a:lstStyle/>
        <a:p>
          <a:endParaRPr lang="en-US"/>
        </a:p>
      </dgm:t>
    </dgm:pt>
    <dgm:pt modelId="{17F218CC-1A81-4C15-86EE-3A627034DE06}" type="pres">
      <dgm:prSet presAssocID="{B7379AF3-A516-46FE-8A0A-FA53E2D1A26D}" presName="dummy" presStyleCnt="0"/>
      <dgm:spPr/>
    </dgm:pt>
    <dgm:pt modelId="{1BD0FDFC-9B5A-4E97-9126-903EE2420BAA}" type="pres">
      <dgm:prSet presAssocID="{B7379AF3-A516-46FE-8A0A-FA53E2D1A26D}" presName="node" presStyleLbl="revTx" presStyleIdx="0" presStyleCnt="4" custScaleX="160840" custRadScaleRad="110148" custRadScaleInc="24046">
        <dgm:presLayoutVars>
          <dgm:bulletEnabled val="1"/>
        </dgm:presLayoutVars>
      </dgm:prSet>
      <dgm:spPr/>
      <dgm:t>
        <a:bodyPr/>
        <a:lstStyle/>
        <a:p>
          <a:endParaRPr lang="en-US"/>
        </a:p>
      </dgm:t>
    </dgm:pt>
    <dgm:pt modelId="{1114AE03-9F54-49C8-B233-B6D68E2D379F}" type="pres">
      <dgm:prSet presAssocID="{B7866504-1F88-49D1-B00F-9133901A4405}" presName="sibTrans" presStyleLbl="node1" presStyleIdx="0" presStyleCnt="4"/>
      <dgm:spPr/>
      <dgm:t>
        <a:bodyPr/>
        <a:lstStyle/>
        <a:p>
          <a:endParaRPr lang="en-US"/>
        </a:p>
      </dgm:t>
    </dgm:pt>
    <dgm:pt modelId="{336D64A2-F23F-4F0A-B51B-FCED2C435DD9}" type="pres">
      <dgm:prSet presAssocID="{56C5B691-E269-4040-A936-C5C28139AAF1}" presName="dummy" presStyleCnt="0"/>
      <dgm:spPr/>
    </dgm:pt>
    <dgm:pt modelId="{9DEB647A-FC73-4AF6-B98E-96A6D9C4232D}" type="pres">
      <dgm:prSet presAssocID="{56C5B691-E269-4040-A936-C5C28139AAF1}" presName="node" presStyleLbl="revTx" presStyleIdx="1" presStyleCnt="4" custScaleX="187612">
        <dgm:presLayoutVars>
          <dgm:bulletEnabled val="1"/>
        </dgm:presLayoutVars>
      </dgm:prSet>
      <dgm:spPr/>
      <dgm:t>
        <a:bodyPr/>
        <a:lstStyle/>
        <a:p>
          <a:endParaRPr lang="en-US"/>
        </a:p>
      </dgm:t>
    </dgm:pt>
    <dgm:pt modelId="{5735A0D0-211A-4732-ACBE-14D4C73D3321}" type="pres">
      <dgm:prSet presAssocID="{50EE1D7A-C947-46E5-BD09-AC7A8F647586}" presName="sibTrans" presStyleLbl="node1" presStyleIdx="1" presStyleCnt="4" custLinFactNeighborX="6162" custLinFactNeighborY="-9735"/>
      <dgm:spPr/>
      <dgm:t>
        <a:bodyPr/>
        <a:lstStyle/>
        <a:p>
          <a:endParaRPr lang="en-US"/>
        </a:p>
      </dgm:t>
    </dgm:pt>
    <dgm:pt modelId="{6147966D-9083-44F6-9516-757D29447260}" type="pres">
      <dgm:prSet presAssocID="{EE879BC3-C90B-4E5D-BF67-FF1DBD8EABBA}" presName="dummy" presStyleCnt="0"/>
      <dgm:spPr/>
    </dgm:pt>
    <dgm:pt modelId="{0E7AD90C-B524-4FF5-9F87-12A292B3192F}" type="pres">
      <dgm:prSet presAssocID="{EE879BC3-C90B-4E5D-BF67-FF1DBD8EABBA}" presName="node" presStyleLbl="revTx" presStyleIdx="2" presStyleCnt="4" custRadScaleRad="114126" custRadScaleInc="17174">
        <dgm:presLayoutVars>
          <dgm:bulletEnabled val="1"/>
        </dgm:presLayoutVars>
      </dgm:prSet>
      <dgm:spPr/>
      <dgm:t>
        <a:bodyPr/>
        <a:lstStyle/>
        <a:p>
          <a:endParaRPr lang="en-US"/>
        </a:p>
      </dgm:t>
    </dgm:pt>
    <dgm:pt modelId="{7A22077C-3B98-4092-8798-28145EC73ED2}" type="pres">
      <dgm:prSet presAssocID="{93246C31-86E4-4699-850C-E14655815583}" presName="sibTrans" presStyleLbl="node1" presStyleIdx="2" presStyleCnt="4" custLinFactNeighborX="1369" custLinFactNeighborY="-6162"/>
      <dgm:spPr/>
      <dgm:t>
        <a:bodyPr/>
        <a:lstStyle/>
        <a:p>
          <a:endParaRPr lang="en-US"/>
        </a:p>
      </dgm:t>
    </dgm:pt>
    <dgm:pt modelId="{A656C99B-B3C4-4272-999B-F47313516956}" type="pres">
      <dgm:prSet presAssocID="{99E35357-0CED-45D2-819F-1EE8566D0A63}" presName="dummy" presStyleCnt="0"/>
      <dgm:spPr/>
    </dgm:pt>
    <dgm:pt modelId="{E3A5EAEB-A5A5-420C-B88C-1C27F9D2EDB3}" type="pres">
      <dgm:prSet presAssocID="{99E35357-0CED-45D2-819F-1EE8566D0A63}" presName="node" presStyleLbl="revTx" presStyleIdx="3" presStyleCnt="4">
        <dgm:presLayoutVars>
          <dgm:bulletEnabled val="1"/>
        </dgm:presLayoutVars>
      </dgm:prSet>
      <dgm:spPr/>
      <dgm:t>
        <a:bodyPr/>
        <a:lstStyle/>
        <a:p>
          <a:endParaRPr lang="en-US"/>
        </a:p>
      </dgm:t>
    </dgm:pt>
    <dgm:pt modelId="{B31F572A-39A8-459A-AACD-982EAEF7FB08}" type="pres">
      <dgm:prSet presAssocID="{C4189A74-0CAE-4B8E-8142-5FFF306A6D53}" presName="sibTrans" presStyleLbl="node1" presStyleIdx="3" presStyleCnt="4" custLinFactNeighborX="3081" custLinFactNeighborY="13731"/>
      <dgm:spPr/>
      <dgm:t>
        <a:bodyPr/>
        <a:lstStyle/>
        <a:p>
          <a:endParaRPr lang="en-US"/>
        </a:p>
      </dgm:t>
    </dgm:pt>
  </dgm:ptLst>
  <dgm:cxnLst>
    <dgm:cxn modelId="{6C54423D-062F-4F63-ABF5-6A2468A276BD}" type="presOf" srcId="{EE879BC3-C90B-4E5D-BF67-FF1DBD8EABBA}" destId="{0E7AD90C-B524-4FF5-9F87-12A292B3192F}" srcOrd="0" destOrd="0" presId="urn:microsoft.com/office/officeart/2005/8/layout/cycle1"/>
    <dgm:cxn modelId="{7948214D-7CEB-4552-AEC0-55FDEE8528B4}" type="presOf" srcId="{99E35357-0CED-45D2-819F-1EE8566D0A63}" destId="{E3A5EAEB-A5A5-420C-B88C-1C27F9D2EDB3}" srcOrd="0" destOrd="0" presId="urn:microsoft.com/office/officeart/2005/8/layout/cycle1"/>
    <dgm:cxn modelId="{90CE9F3F-494E-43AA-A92E-D011CB941819}" type="presOf" srcId="{B7866504-1F88-49D1-B00F-9133901A4405}" destId="{1114AE03-9F54-49C8-B233-B6D68E2D379F}" srcOrd="0" destOrd="0" presId="urn:microsoft.com/office/officeart/2005/8/layout/cycle1"/>
    <dgm:cxn modelId="{36781A75-A1DB-4CA7-81EC-B456F474D8E8}" type="presOf" srcId="{B7379AF3-A516-46FE-8A0A-FA53E2D1A26D}" destId="{1BD0FDFC-9B5A-4E97-9126-903EE2420BAA}" srcOrd="0" destOrd="0" presId="urn:microsoft.com/office/officeart/2005/8/layout/cycle1"/>
    <dgm:cxn modelId="{42D28C2A-5A66-44F0-A917-DD19E19B5891}" srcId="{81833801-27A9-494D-B902-2EC3290F82AB}" destId="{56C5B691-E269-4040-A936-C5C28139AAF1}" srcOrd="1" destOrd="0" parTransId="{DD847742-104F-4A89-96A5-CD43922F1E95}" sibTransId="{50EE1D7A-C947-46E5-BD09-AC7A8F647586}"/>
    <dgm:cxn modelId="{0DB1E63B-54C8-4573-A618-CC276C143976}" type="presOf" srcId="{93246C31-86E4-4699-850C-E14655815583}" destId="{7A22077C-3B98-4092-8798-28145EC73ED2}" srcOrd="0" destOrd="0" presId="urn:microsoft.com/office/officeart/2005/8/layout/cycle1"/>
    <dgm:cxn modelId="{71B0836B-678B-4AC4-A5DD-9E93A9545B59}" srcId="{81833801-27A9-494D-B902-2EC3290F82AB}" destId="{B7379AF3-A516-46FE-8A0A-FA53E2D1A26D}" srcOrd="0" destOrd="0" parTransId="{1C634CA4-BF23-43AD-B11E-E1CDE627DB51}" sibTransId="{B7866504-1F88-49D1-B00F-9133901A4405}"/>
    <dgm:cxn modelId="{313784A9-8313-4BFA-916B-1F3B8E46BC07}" srcId="{81833801-27A9-494D-B902-2EC3290F82AB}" destId="{99E35357-0CED-45D2-819F-1EE8566D0A63}" srcOrd="3" destOrd="0" parTransId="{FA563E03-5E7A-47DD-AB7C-F1F9F28EE0E7}" sibTransId="{C4189A74-0CAE-4B8E-8142-5FFF306A6D53}"/>
    <dgm:cxn modelId="{59695E56-C709-48E7-9DEA-A03C00E56AAE}" srcId="{81833801-27A9-494D-B902-2EC3290F82AB}" destId="{EE879BC3-C90B-4E5D-BF67-FF1DBD8EABBA}" srcOrd="2" destOrd="0" parTransId="{DD80A109-E9EC-4B5C-B63C-7EA3FEC79008}" sibTransId="{93246C31-86E4-4699-850C-E14655815583}"/>
    <dgm:cxn modelId="{4F94F385-DBC9-4AF6-A7FC-EABD080E064E}" type="presOf" srcId="{C4189A74-0CAE-4B8E-8142-5FFF306A6D53}" destId="{B31F572A-39A8-459A-AACD-982EAEF7FB08}" srcOrd="0" destOrd="0" presId="urn:microsoft.com/office/officeart/2005/8/layout/cycle1"/>
    <dgm:cxn modelId="{B93E189D-9120-42B7-86F3-F4A5BEABA1D2}" type="presOf" srcId="{50EE1D7A-C947-46E5-BD09-AC7A8F647586}" destId="{5735A0D0-211A-4732-ACBE-14D4C73D3321}" srcOrd="0" destOrd="0" presId="urn:microsoft.com/office/officeart/2005/8/layout/cycle1"/>
    <dgm:cxn modelId="{0E3BEDDA-5966-4D09-896F-F07FE376E5B7}" type="presOf" srcId="{56C5B691-E269-4040-A936-C5C28139AAF1}" destId="{9DEB647A-FC73-4AF6-B98E-96A6D9C4232D}" srcOrd="0" destOrd="0" presId="urn:microsoft.com/office/officeart/2005/8/layout/cycle1"/>
    <dgm:cxn modelId="{5DF74DA5-13ED-4AC9-97C0-10AD71FAFDB2}" type="presOf" srcId="{81833801-27A9-494D-B902-2EC3290F82AB}" destId="{251E2259-2501-4CE5-8C77-51555C09DBB6}" srcOrd="0" destOrd="0" presId="urn:microsoft.com/office/officeart/2005/8/layout/cycle1"/>
    <dgm:cxn modelId="{06EDCA2F-157E-4C04-98E7-96D855169D01}" type="presParOf" srcId="{251E2259-2501-4CE5-8C77-51555C09DBB6}" destId="{17F218CC-1A81-4C15-86EE-3A627034DE06}" srcOrd="0" destOrd="0" presId="urn:microsoft.com/office/officeart/2005/8/layout/cycle1"/>
    <dgm:cxn modelId="{0CAD1E24-127E-4547-8F4B-946105E2C06F}" type="presParOf" srcId="{251E2259-2501-4CE5-8C77-51555C09DBB6}" destId="{1BD0FDFC-9B5A-4E97-9126-903EE2420BAA}" srcOrd="1" destOrd="0" presId="urn:microsoft.com/office/officeart/2005/8/layout/cycle1"/>
    <dgm:cxn modelId="{5B305671-5D53-475E-AAC0-52DBF735125D}" type="presParOf" srcId="{251E2259-2501-4CE5-8C77-51555C09DBB6}" destId="{1114AE03-9F54-49C8-B233-B6D68E2D379F}" srcOrd="2" destOrd="0" presId="urn:microsoft.com/office/officeart/2005/8/layout/cycle1"/>
    <dgm:cxn modelId="{D4C5C0EF-F122-4993-B954-9D64E02982D1}" type="presParOf" srcId="{251E2259-2501-4CE5-8C77-51555C09DBB6}" destId="{336D64A2-F23F-4F0A-B51B-FCED2C435DD9}" srcOrd="3" destOrd="0" presId="urn:microsoft.com/office/officeart/2005/8/layout/cycle1"/>
    <dgm:cxn modelId="{87455934-FAE4-4BC1-932F-628933B080BF}" type="presParOf" srcId="{251E2259-2501-4CE5-8C77-51555C09DBB6}" destId="{9DEB647A-FC73-4AF6-B98E-96A6D9C4232D}" srcOrd="4" destOrd="0" presId="urn:microsoft.com/office/officeart/2005/8/layout/cycle1"/>
    <dgm:cxn modelId="{A984D4D8-B792-4E76-9E29-215180E7EA48}" type="presParOf" srcId="{251E2259-2501-4CE5-8C77-51555C09DBB6}" destId="{5735A0D0-211A-4732-ACBE-14D4C73D3321}" srcOrd="5" destOrd="0" presId="urn:microsoft.com/office/officeart/2005/8/layout/cycle1"/>
    <dgm:cxn modelId="{825E447D-0A35-4385-92BB-251B979DCA3C}" type="presParOf" srcId="{251E2259-2501-4CE5-8C77-51555C09DBB6}" destId="{6147966D-9083-44F6-9516-757D29447260}" srcOrd="6" destOrd="0" presId="urn:microsoft.com/office/officeart/2005/8/layout/cycle1"/>
    <dgm:cxn modelId="{FC24CD8E-AB19-4889-81C8-234A3B19643D}" type="presParOf" srcId="{251E2259-2501-4CE5-8C77-51555C09DBB6}" destId="{0E7AD90C-B524-4FF5-9F87-12A292B3192F}" srcOrd="7" destOrd="0" presId="urn:microsoft.com/office/officeart/2005/8/layout/cycle1"/>
    <dgm:cxn modelId="{48A99777-87E3-4D3C-9628-A414924451A2}" type="presParOf" srcId="{251E2259-2501-4CE5-8C77-51555C09DBB6}" destId="{7A22077C-3B98-4092-8798-28145EC73ED2}" srcOrd="8" destOrd="0" presId="urn:microsoft.com/office/officeart/2005/8/layout/cycle1"/>
    <dgm:cxn modelId="{4ADB5E6D-579F-4982-9982-219D994FE105}" type="presParOf" srcId="{251E2259-2501-4CE5-8C77-51555C09DBB6}" destId="{A656C99B-B3C4-4272-999B-F47313516956}" srcOrd="9" destOrd="0" presId="urn:microsoft.com/office/officeart/2005/8/layout/cycle1"/>
    <dgm:cxn modelId="{F3D33D65-CE25-4DCD-AD87-9A33FA9F3B0A}" type="presParOf" srcId="{251E2259-2501-4CE5-8C77-51555C09DBB6}" destId="{E3A5EAEB-A5A5-420C-B88C-1C27F9D2EDB3}" srcOrd="10" destOrd="0" presId="urn:microsoft.com/office/officeart/2005/8/layout/cycle1"/>
    <dgm:cxn modelId="{5E094B92-A5A8-408D-A2B4-007AAACB04DC}" type="presParOf" srcId="{251E2259-2501-4CE5-8C77-51555C09DBB6}" destId="{B31F572A-39A8-459A-AACD-982EAEF7FB08}"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FBDC8-9CBA-43C8-AE5F-CEAD47E5A4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B0CEF2A-BCE0-4C51-8475-92AD797DC8D7}">
      <dgm:prSet phldrT="[Text]" custT="1"/>
      <dgm:spPr/>
      <dgm:t>
        <a:bodyPr/>
        <a:lstStyle/>
        <a:p>
          <a:pPr algn="l">
            <a:lnSpc>
              <a:spcPct val="150000"/>
            </a:lnSpc>
          </a:pPr>
          <a:r>
            <a:rPr lang="en-GB" sz="1400" b="1" dirty="0"/>
            <a:t>Clients’ cultural experiences influence both career-related issues and available resources</a:t>
          </a:r>
        </a:p>
      </dgm:t>
    </dgm:pt>
    <dgm:pt modelId="{F1EBBEFC-A75B-4EF6-834C-8043DA351727}" type="parTrans" cxnId="{8875ADFA-9706-4D2B-849F-2476710225C1}">
      <dgm:prSet/>
      <dgm:spPr/>
      <dgm:t>
        <a:bodyPr/>
        <a:lstStyle/>
        <a:p>
          <a:endParaRPr lang="en-GB" sz="2000"/>
        </a:p>
      </dgm:t>
    </dgm:pt>
    <dgm:pt modelId="{672AE592-8E5C-4E45-9184-83997D5214B4}" type="sibTrans" cxnId="{8875ADFA-9706-4D2B-849F-2476710225C1}">
      <dgm:prSet/>
      <dgm:spPr/>
      <dgm:t>
        <a:bodyPr/>
        <a:lstStyle/>
        <a:p>
          <a:endParaRPr lang="en-GB" sz="2000"/>
        </a:p>
      </dgm:t>
    </dgm:pt>
    <dgm:pt modelId="{C22C7EBC-DBE0-4D85-A20E-1799CDAA66F3}">
      <dgm:prSet phldrT="[Text]" custT="1"/>
      <dgm:spPr/>
      <dgm:t>
        <a:bodyPr/>
        <a:lstStyle/>
        <a:p>
          <a:pPr algn="l">
            <a:lnSpc>
              <a:spcPct val="150000"/>
            </a:lnSpc>
          </a:pPr>
          <a:r>
            <a:rPr lang="en-US" sz="1400" b="1" dirty="0"/>
            <a:t>Counselors must acknowledge their  </a:t>
          </a:r>
          <a:r>
            <a:rPr lang="en-GB" sz="1400" b="1" dirty="0"/>
            <a:t>internalized notions of work and career</a:t>
          </a:r>
        </a:p>
      </dgm:t>
    </dgm:pt>
    <dgm:pt modelId="{D6B6A629-43A9-49AA-95B7-DAEA2E76194E}" type="parTrans" cxnId="{96B752DB-BC65-4508-A282-10538EC69DD9}">
      <dgm:prSet/>
      <dgm:spPr/>
      <dgm:t>
        <a:bodyPr/>
        <a:lstStyle/>
        <a:p>
          <a:endParaRPr lang="en-GB" sz="2000"/>
        </a:p>
      </dgm:t>
    </dgm:pt>
    <dgm:pt modelId="{9A36B0B2-D2A3-4956-BA24-478A8EB3951B}" type="sibTrans" cxnId="{96B752DB-BC65-4508-A282-10538EC69DD9}">
      <dgm:prSet/>
      <dgm:spPr/>
      <dgm:t>
        <a:bodyPr/>
        <a:lstStyle/>
        <a:p>
          <a:endParaRPr lang="en-GB" sz="2000"/>
        </a:p>
      </dgm:t>
    </dgm:pt>
    <dgm:pt modelId="{A7674143-ECDF-4F93-8B10-17B1E4923F2D}">
      <dgm:prSet phldrT="[Text]" custT="1"/>
      <dgm:spPr/>
      <dgm:t>
        <a:bodyPr/>
        <a:lstStyle/>
        <a:p>
          <a:pPr algn="l">
            <a:lnSpc>
              <a:spcPct val="150000"/>
            </a:lnSpc>
          </a:pPr>
          <a:r>
            <a:rPr lang="en-GB" sz="1300" b="1" dirty="0"/>
            <a:t>The terms career and career development are constructed terms with multiple meanings defined by cultural assumptions and interpretations</a:t>
          </a:r>
        </a:p>
      </dgm:t>
    </dgm:pt>
    <dgm:pt modelId="{29D7E833-139C-4A4E-B18C-1EE76F6101FF}" type="parTrans" cxnId="{84505262-4878-4082-ACC4-93896B1F08F9}">
      <dgm:prSet/>
      <dgm:spPr/>
      <dgm:t>
        <a:bodyPr/>
        <a:lstStyle/>
        <a:p>
          <a:endParaRPr lang="en-GB" sz="2000"/>
        </a:p>
      </dgm:t>
    </dgm:pt>
    <dgm:pt modelId="{B543DC6A-DC66-4B49-A542-E264C1488E00}" type="sibTrans" cxnId="{84505262-4878-4082-ACC4-93896B1F08F9}">
      <dgm:prSet/>
      <dgm:spPr/>
      <dgm:t>
        <a:bodyPr/>
        <a:lstStyle/>
        <a:p>
          <a:endParaRPr lang="en-GB" sz="2000"/>
        </a:p>
      </dgm:t>
    </dgm:pt>
    <dgm:pt modelId="{1D6813E9-E389-43ED-8F70-264211F3E080}">
      <dgm:prSet phldrT="[Text]" custT="1"/>
      <dgm:spPr/>
      <dgm:t>
        <a:bodyPr/>
        <a:lstStyle/>
        <a:p>
          <a:pPr algn="l">
            <a:lnSpc>
              <a:spcPct val="150000"/>
            </a:lnSpc>
          </a:pPr>
          <a:r>
            <a:rPr lang="en-US" sz="1400" b="1" dirty="0"/>
            <a:t>Acknowledge that </a:t>
          </a:r>
          <a:r>
            <a:rPr lang="en-GB" sz="1400" b="1" dirty="0"/>
            <a:t>theories of career development and career counselling always contain cultural assumptions</a:t>
          </a:r>
        </a:p>
      </dgm:t>
    </dgm:pt>
    <dgm:pt modelId="{7665DF44-540E-42EB-A764-24259F0D5E14}" type="parTrans" cxnId="{96CD52C7-B3C6-4549-8499-A4E512A39B86}">
      <dgm:prSet/>
      <dgm:spPr/>
      <dgm:t>
        <a:bodyPr/>
        <a:lstStyle/>
        <a:p>
          <a:endParaRPr lang="en-GB" sz="2000"/>
        </a:p>
      </dgm:t>
    </dgm:pt>
    <dgm:pt modelId="{5BC9CBB7-53A9-4F9C-8ED8-9F0C72CBE2C0}" type="sibTrans" cxnId="{96CD52C7-B3C6-4549-8499-A4E512A39B86}">
      <dgm:prSet/>
      <dgm:spPr/>
      <dgm:t>
        <a:bodyPr/>
        <a:lstStyle/>
        <a:p>
          <a:endParaRPr lang="en-GB" sz="2000"/>
        </a:p>
      </dgm:t>
    </dgm:pt>
    <dgm:pt modelId="{D23306B5-25A0-4BE8-A346-86C7112EEBE2}">
      <dgm:prSet phldrT="[Text]" custT="1"/>
      <dgm:spPr/>
      <dgm:t>
        <a:bodyPr/>
        <a:lstStyle/>
        <a:p>
          <a:pPr algn="l">
            <a:lnSpc>
              <a:spcPct val="150000"/>
            </a:lnSpc>
          </a:pPr>
          <a:r>
            <a:rPr lang="en-GB" sz="1400" b="1" dirty="0"/>
            <a:t>The goals and processes of career counselling need to be collaboratively defined</a:t>
          </a:r>
        </a:p>
      </dgm:t>
    </dgm:pt>
    <dgm:pt modelId="{B3B5A93D-0D5F-4288-98E2-5CE98E4328E9}" type="parTrans" cxnId="{FCBE0C63-FD1D-4324-96FB-D72C072DFB11}">
      <dgm:prSet/>
      <dgm:spPr/>
      <dgm:t>
        <a:bodyPr/>
        <a:lstStyle/>
        <a:p>
          <a:endParaRPr lang="en-GB" sz="2000"/>
        </a:p>
      </dgm:t>
    </dgm:pt>
    <dgm:pt modelId="{381E5205-0FBF-4D66-A232-E9825E99D3BB}" type="sibTrans" cxnId="{FCBE0C63-FD1D-4324-96FB-D72C072DFB11}">
      <dgm:prSet/>
      <dgm:spPr/>
      <dgm:t>
        <a:bodyPr/>
        <a:lstStyle/>
        <a:p>
          <a:endParaRPr lang="en-GB" sz="2000"/>
        </a:p>
      </dgm:t>
    </dgm:pt>
    <dgm:pt modelId="{91334EEB-BBEE-425A-B742-2991D4BE8EFA}">
      <dgm:prSet custT="1"/>
      <dgm:spPr/>
      <dgm:t>
        <a:bodyPr/>
        <a:lstStyle/>
        <a:p>
          <a:pPr algn="l">
            <a:lnSpc>
              <a:spcPct val="150000"/>
            </a:lnSpc>
          </a:pPr>
          <a:r>
            <a:rPr lang="en-GB" sz="1400" b="1" dirty="0"/>
            <a:t>CICC challenges counsellors to incorporate multiple levels of intervention</a:t>
          </a:r>
        </a:p>
      </dgm:t>
    </dgm:pt>
    <dgm:pt modelId="{08B6ED8D-7CBB-41D6-ADE4-4A784E3A4E71}" type="parTrans" cxnId="{9B1643E7-1213-41AF-8AC0-49CF97FC0898}">
      <dgm:prSet/>
      <dgm:spPr/>
      <dgm:t>
        <a:bodyPr/>
        <a:lstStyle/>
        <a:p>
          <a:endParaRPr lang="en-GB" sz="2000"/>
        </a:p>
      </dgm:t>
    </dgm:pt>
    <dgm:pt modelId="{5286EE15-0379-4097-982E-358438595AFF}" type="sibTrans" cxnId="{9B1643E7-1213-41AF-8AC0-49CF97FC0898}">
      <dgm:prSet/>
      <dgm:spPr/>
      <dgm:t>
        <a:bodyPr/>
        <a:lstStyle/>
        <a:p>
          <a:endParaRPr lang="en-GB" sz="2000"/>
        </a:p>
      </dgm:t>
    </dgm:pt>
    <dgm:pt modelId="{CD4A07A9-ECA1-45CF-9A92-3E6E6E9A0CBE}" type="pres">
      <dgm:prSet presAssocID="{6F0FBDC8-9CBA-43C8-AE5F-CEAD47E5A447}" presName="diagram" presStyleCnt="0">
        <dgm:presLayoutVars>
          <dgm:dir/>
          <dgm:resizeHandles val="exact"/>
        </dgm:presLayoutVars>
      </dgm:prSet>
      <dgm:spPr/>
      <dgm:t>
        <a:bodyPr/>
        <a:lstStyle/>
        <a:p>
          <a:endParaRPr lang="en-US"/>
        </a:p>
      </dgm:t>
    </dgm:pt>
    <dgm:pt modelId="{B088A640-2C31-4F14-AB52-98FCDBD93EB7}" type="pres">
      <dgm:prSet presAssocID="{3B0CEF2A-BCE0-4C51-8475-92AD797DC8D7}" presName="node" presStyleLbl="node1" presStyleIdx="0" presStyleCnt="6">
        <dgm:presLayoutVars>
          <dgm:bulletEnabled val="1"/>
        </dgm:presLayoutVars>
      </dgm:prSet>
      <dgm:spPr/>
      <dgm:t>
        <a:bodyPr/>
        <a:lstStyle/>
        <a:p>
          <a:endParaRPr lang="en-US"/>
        </a:p>
      </dgm:t>
    </dgm:pt>
    <dgm:pt modelId="{CB6711C9-1468-49CE-AB1B-247F328E0D9D}" type="pres">
      <dgm:prSet presAssocID="{672AE592-8E5C-4E45-9184-83997D5214B4}" presName="sibTrans" presStyleCnt="0"/>
      <dgm:spPr/>
    </dgm:pt>
    <dgm:pt modelId="{C7F15317-CE5F-458E-ADE4-052E4E4DFB7E}" type="pres">
      <dgm:prSet presAssocID="{C22C7EBC-DBE0-4D85-A20E-1799CDAA66F3}" presName="node" presStyleLbl="node1" presStyleIdx="1" presStyleCnt="6">
        <dgm:presLayoutVars>
          <dgm:bulletEnabled val="1"/>
        </dgm:presLayoutVars>
      </dgm:prSet>
      <dgm:spPr/>
      <dgm:t>
        <a:bodyPr/>
        <a:lstStyle/>
        <a:p>
          <a:endParaRPr lang="en-US"/>
        </a:p>
      </dgm:t>
    </dgm:pt>
    <dgm:pt modelId="{F8809C5F-F5D4-45CA-A8A2-FB6435080344}" type="pres">
      <dgm:prSet presAssocID="{9A36B0B2-D2A3-4956-BA24-478A8EB3951B}" presName="sibTrans" presStyleCnt="0"/>
      <dgm:spPr/>
    </dgm:pt>
    <dgm:pt modelId="{A8F63315-974E-48C9-8F58-C510FFA80F83}" type="pres">
      <dgm:prSet presAssocID="{A7674143-ECDF-4F93-8B10-17B1E4923F2D}" presName="node" presStyleLbl="node1" presStyleIdx="2" presStyleCnt="6">
        <dgm:presLayoutVars>
          <dgm:bulletEnabled val="1"/>
        </dgm:presLayoutVars>
      </dgm:prSet>
      <dgm:spPr/>
      <dgm:t>
        <a:bodyPr/>
        <a:lstStyle/>
        <a:p>
          <a:endParaRPr lang="en-US"/>
        </a:p>
      </dgm:t>
    </dgm:pt>
    <dgm:pt modelId="{39AC2774-EA5D-45FB-B6F0-0693872F3E98}" type="pres">
      <dgm:prSet presAssocID="{B543DC6A-DC66-4B49-A542-E264C1488E00}" presName="sibTrans" presStyleCnt="0"/>
      <dgm:spPr/>
    </dgm:pt>
    <dgm:pt modelId="{3F394C4B-D8FC-43F9-A201-4F7DE62E2163}" type="pres">
      <dgm:prSet presAssocID="{1D6813E9-E389-43ED-8F70-264211F3E080}" presName="node" presStyleLbl="node1" presStyleIdx="3" presStyleCnt="6">
        <dgm:presLayoutVars>
          <dgm:bulletEnabled val="1"/>
        </dgm:presLayoutVars>
      </dgm:prSet>
      <dgm:spPr/>
      <dgm:t>
        <a:bodyPr/>
        <a:lstStyle/>
        <a:p>
          <a:endParaRPr lang="en-US"/>
        </a:p>
      </dgm:t>
    </dgm:pt>
    <dgm:pt modelId="{C1AEB488-5789-4DEB-BD0E-A81A56783E93}" type="pres">
      <dgm:prSet presAssocID="{5BC9CBB7-53A9-4F9C-8ED8-9F0C72CBE2C0}" presName="sibTrans" presStyleCnt="0"/>
      <dgm:spPr/>
    </dgm:pt>
    <dgm:pt modelId="{B74491C5-E16A-402A-B749-D8D66127D850}" type="pres">
      <dgm:prSet presAssocID="{D23306B5-25A0-4BE8-A346-86C7112EEBE2}" presName="node" presStyleLbl="node1" presStyleIdx="4" presStyleCnt="6" custLinFactNeighborX="-620" custLinFactNeighborY="-2066">
        <dgm:presLayoutVars>
          <dgm:bulletEnabled val="1"/>
        </dgm:presLayoutVars>
      </dgm:prSet>
      <dgm:spPr/>
      <dgm:t>
        <a:bodyPr/>
        <a:lstStyle/>
        <a:p>
          <a:endParaRPr lang="en-US"/>
        </a:p>
      </dgm:t>
    </dgm:pt>
    <dgm:pt modelId="{93CDF6F6-3A13-4C91-85B5-2E5E4F3F74FC}" type="pres">
      <dgm:prSet presAssocID="{381E5205-0FBF-4D66-A232-E9825E99D3BB}" presName="sibTrans" presStyleCnt="0"/>
      <dgm:spPr/>
    </dgm:pt>
    <dgm:pt modelId="{7C96AE10-5C75-4436-9363-762A9457DC3F}" type="pres">
      <dgm:prSet presAssocID="{91334EEB-BBEE-425A-B742-2991D4BE8EFA}" presName="node" presStyleLbl="node1" presStyleIdx="5" presStyleCnt="6">
        <dgm:presLayoutVars>
          <dgm:bulletEnabled val="1"/>
        </dgm:presLayoutVars>
      </dgm:prSet>
      <dgm:spPr/>
      <dgm:t>
        <a:bodyPr/>
        <a:lstStyle/>
        <a:p>
          <a:endParaRPr lang="en-US"/>
        </a:p>
      </dgm:t>
    </dgm:pt>
  </dgm:ptLst>
  <dgm:cxnLst>
    <dgm:cxn modelId="{90A5E254-9D2C-4447-B2E9-64A92EA6376A}" type="presOf" srcId="{A7674143-ECDF-4F93-8B10-17B1E4923F2D}" destId="{A8F63315-974E-48C9-8F58-C510FFA80F83}" srcOrd="0" destOrd="0" presId="urn:microsoft.com/office/officeart/2005/8/layout/default"/>
    <dgm:cxn modelId="{E1E830C5-CA26-413B-ADA0-35738BF19081}" type="presOf" srcId="{91334EEB-BBEE-425A-B742-2991D4BE8EFA}" destId="{7C96AE10-5C75-4436-9363-762A9457DC3F}" srcOrd="0" destOrd="0" presId="urn:microsoft.com/office/officeart/2005/8/layout/default"/>
    <dgm:cxn modelId="{CFA52684-92B3-4554-946F-FAD9F07FEAF3}" type="presOf" srcId="{6F0FBDC8-9CBA-43C8-AE5F-CEAD47E5A447}" destId="{CD4A07A9-ECA1-45CF-9A92-3E6E6E9A0CBE}" srcOrd="0" destOrd="0" presId="urn:microsoft.com/office/officeart/2005/8/layout/default"/>
    <dgm:cxn modelId="{84505262-4878-4082-ACC4-93896B1F08F9}" srcId="{6F0FBDC8-9CBA-43C8-AE5F-CEAD47E5A447}" destId="{A7674143-ECDF-4F93-8B10-17B1E4923F2D}" srcOrd="2" destOrd="0" parTransId="{29D7E833-139C-4A4E-B18C-1EE76F6101FF}" sibTransId="{B543DC6A-DC66-4B49-A542-E264C1488E00}"/>
    <dgm:cxn modelId="{8875ADFA-9706-4D2B-849F-2476710225C1}" srcId="{6F0FBDC8-9CBA-43C8-AE5F-CEAD47E5A447}" destId="{3B0CEF2A-BCE0-4C51-8475-92AD797DC8D7}" srcOrd="0" destOrd="0" parTransId="{F1EBBEFC-A75B-4EF6-834C-8043DA351727}" sibTransId="{672AE592-8E5C-4E45-9184-83997D5214B4}"/>
    <dgm:cxn modelId="{96B752DB-BC65-4508-A282-10538EC69DD9}" srcId="{6F0FBDC8-9CBA-43C8-AE5F-CEAD47E5A447}" destId="{C22C7EBC-DBE0-4D85-A20E-1799CDAA66F3}" srcOrd="1" destOrd="0" parTransId="{D6B6A629-43A9-49AA-95B7-DAEA2E76194E}" sibTransId="{9A36B0B2-D2A3-4956-BA24-478A8EB3951B}"/>
    <dgm:cxn modelId="{9B1643E7-1213-41AF-8AC0-49CF97FC0898}" srcId="{6F0FBDC8-9CBA-43C8-AE5F-CEAD47E5A447}" destId="{91334EEB-BBEE-425A-B742-2991D4BE8EFA}" srcOrd="5" destOrd="0" parTransId="{08B6ED8D-7CBB-41D6-ADE4-4A784E3A4E71}" sibTransId="{5286EE15-0379-4097-982E-358438595AFF}"/>
    <dgm:cxn modelId="{7BEC948E-C2A2-4BF9-A96E-F8EED1A35BCE}" type="presOf" srcId="{1D6813E9-E389-43ED-8F70-264211F3E080}" destId="{3F394C4B-D8FC-43F9-A201-4F7DE62E2163}" srcOrd="0" destOrd="0" presId="urn:microsoft.com/office/officeart/2005/8/layout/default"/>
    <dgm:cxn modelId="{FCBE0C63-FD1D-4324-96FB-D72C072DFB11}" srcId="{6F0FBDC8-9CBA-43C8-AE5F-CEAD47E5A447}" destId="{D23306B5-25A0-4BE8-A346-86C7112EEBE2}" srcOrd="4" destOrd="0" parTransId="{B3B5A93D-0D5F-4288-98E2-5CE98E4328E9}" sibTransId="{381E5205-0FBF-4D66-A232-E9825E99D3BB}"/>
    <dgm:cxn modelId="{A5B6ACEC-E73F-4AFC-A404-B7BEB9F6AA5A}" type="presOf" srcId="{3B0CEF2A-BCE0-4C51-8475-92AD797DC8D7}" destId="{B088A640-2C31-4F14-AB52-98FCDBD93EB7}" srcOrd="0" destOrd="0" presId="urn:microsoft.com/office/officeart/2005/8/layout/default"/>
    <dgm:cxn modelId="{20E98D45-2BE8-4936-B5B4-B48F1F9D6F77}" type="presOf" srcId="{D23306B5-25A0-4BE8-A346-86C7112EEBE2}" destId="{B74491C5-E16A-402A-B749-D8D66127D850}" srcOrd="0" destOrd="0" presId="urn:microsoft.com/office/officeart/2005/8/layout/default"/>
    <dgm:cxn modelId="{2B0DCFB5-3576-4D31-954D-6C3CDF9D3C90}" type="presOf" srcId="{C22C7EBC-DBE0-4D85-A20E-1799CDAA66F3}" destId="{C7F15317-CE5F-458E-ADE4-052E4E4DFB7E}" srcOrd="0" destOrd="0" presId="urn:microsoft.com/office/officeart/2005/8/layout/default"/>
    <dgm:cxn modelId="{96CD52C7-B3C6-4549-8499-A4E512A39B86}" srcId="{6F0FBDC8-9CBA-43C8-AE5F-CEAD47E5A447}" destId="{1D6813E9-E389-43ED-8F70-264211F3E080}" srcOrd="3" destOrd="0" parTransId="{7665DF44-540E-42EB-A764-24259F0D5E14}" sibTransId="{5BC9CBB7-53A9-4F9C-8ED8-9F0C72CBE2C0}"/>
    <dgm:cxn modelId="{AC68FA81-72F6-4C23-AF92-781A158DC1FB}" type="presParOf" srcId="{CD4A07A9-ECA1-45CF-9A92-3E6E6E9A0CBE}" destId="{B088A640-2C31-4F14-AB52-98FCDBD93EB7}" srcOrd="0" destOrd="0" presId="urn:microsoft.com/office/officeart/2005/8/layout/default"/>
    <dgm:cxn modelId="{88FF29C7-D2F3-4B7C-874C-F63070FFAD3A}" type="presParOf" srcId="{CD4A07A9-ECA1-45CF-9A92-3E6E6E9A0CBE}" destId="{CB6711C9-1468-49CE-AB1B-247F328E0D9D}" srcOrd="1" destOrd="0" presId="urn:microsoft.com/office/officeart/2005/8/layout/default"/>
    <dgm:cxn modelId="{0E6728A7-D701-4A55-AAD5-B2621F166B4F}" type="presParOf" srcId="{CD4A07A9-ECA1-45CF-9A92-3E6E6E9A0CBE}" destId="{C7F15317-CE5F-458E-ADE4-052E4E4DFB7E}" srcOrd="2" destOrd="0" presId="urn:microsoft.com/office/officeart/2005/8/layout/default"/>
    <dgm:cxn modelId="{6FD00D8F-6D1C-4BEE-9070-DFCC061924B3}" type="presParOf" srcId="{CD4A07A9-ECA1-45CF-9A92-3E6E6E9A0CBE}" destId="{F8809C5F-F5D4-45CA-A8A2-FB6435080344}" srcOrd="3" destOrd="0" presId="urn:microsoft.com/office/officeart/2005/8/layout/default"/>
    <dgm:cxn modelId="{E0DAA9F8-F6BC-4F33-A29F-BF99B49F494B}" type="presParOf" srcId="{CD4A07A9-ECA1-45CF-9A92-3E6E6E9A0CBE}" destId="{A8F63315-974E-48C9-8F58-C510FFA80F83}" srcOrd="4" destOrd="0" presId="urn:microsoft.com/office/officeart/2005/8/layout/default"/>
    <dgm:cxn modelId="{EA07C47B-E420-4672-AD95-299CEED27DB6}" type="presParOf" srcId="{CD4A07A9-ECA1-45CF-9A92-3E6E6E9A0CBE}" destId="{39AC2774-EA5D-45FB-B6F0-0693872F3E98}" srcOrd="5" destOrd="0" presId="urn:microsoft.com/office/officeart/2005/8/layout/default"/>
    <dgm:cxn modelId="{09A384EE-B7D1-4751-9107-C9F5E9509DD5}" type="presParOf" srcId="{CD4A07A9-ECA1-45CF-9A92-3E6E6E9A0CBE}" destId="{3F394C4B-D8FC-43F9-A201-4F7DE62E2163}" srcOrd="6" destOrd="0" presId="urn:microsoft.com/office/officeart/2005/8/layout/default"/>
    <dgm:cxn modelId="{0D7522EE-EF0D-4051-A1A0-D514F2321140}" type="presParOf" srcId="{CD4A07A9-ECA1-45CF-9A92-3E6E6E9A0CBE}" destId="{C1AEB488-5789-4DEB-BD0E-A81A56783E93}" srcOrd="7" destOrd="0" presId="urn:microsoft.com/office/officeart/2005/8/layout/default"/>
    <dgm:cxn modelId="{24239144-D559-4055-B748-5B9AB615738E}" type="presParOf" srcId="{CD4A07A9-ECA1-45CF-9A92-3E6E6E9A0CBE}" destId="{B74491C5-E16A-402A-B749-D8D66127D850}" srcOrd="8" destOrd="0" presId="urn:microsoft.com/office/officeart/2005/8/layout/default"/>
    <dgm:cxn modelId="{396E642F-DCB9-4DB7-942E-7983C57CDBAC}" type="presParOf" srcId="{CD4A07A9-ECA1-45CF-9A92-3E6E6E9A0CBE}" destId="{93CDF6F6-3A13-4C91-85B5-2E5E4F3F74FC}" srcOrd="9" destOrd="0" presId="urn:microsoft.com/office/officeart/2005/8/layout/default"/>
    <dgm:cxn modelId="{58C0AE4D-C50F-46C1-B826-97033BB46225}" type="presParOf" srcId="{CD4A07A9-ECA1-45CF-9A92-3E6E6E9A0CBE}" destId="{7C96AE10-5C75-4436-9363-762A9457DC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FDFC-9B5A-4E97-9126-903EE2420BAA}">
      <dsp:nvSpPr>
        <dsp:cNvPr id="0" name=""/>
        <dsp:cNvSpPr/>
      </dsp:nvSpPr>
      <dsp:spPr>
        <a:xfrm>
          <a:off x="2732026" y="93299"/>
          <a:ext cx="1477649" cy="91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Needs Assessment</a:t>
          </a:r>
          <a:endParaRPr lang="en-GB" sz="1800" b="1" kern="1200" dirty="0"/>
        </a:p>
      </dsp:txBody>
      <dsp:txXfrm>
        <a:off x="2732026" y="93299"/>
        <a:ext cx="1477649" cy="918707"/>
      </dsp:txXfrm>
    </dsp:sp>
    <dsp:sp modelId="{1114AE03-9F54-49C8-B233-B6D68E2D379F}">
      <dsp:nvSpPr>
        <dsp:cNvPr id="0" name=""/>
        <dsp:cNvSpPr/>
      </dsp:nvSpPr>
      <dsp:spPr>
        <a:xfrm>
          <a:off x="1295938" y="-197195"/>
          <a:ext cx="2593272" cy="2593272"/>
        </a:xfrm>
        <a:prstGeom prst="circularArrow">
          <a:avLst>
            <a:gd name="adj1" fmla="val 6908"/>
            <a:gd name="adj2" fmla="val 465838"/>
            <a:gd name="adj3" fmla="val 1214083"/>
            <a:gd name="adj4" fmla="val 21327099"/>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B647A-FC73-4AF6-B98E-96A6D9C4232D}">
      <dsp:nvSpPr>
        <dsp:cNvPr id="0" name=""/>
        <dsp:cNvSpPr/>
      </dsp:nvSpPr>
      <dsp:spPr>
        <a:xfrm>
          <a:off x="2428894" y="1617038"/>
          <a:ext cx="1723605" cy="91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Implement Change</a:t>
          </a:r>
          <a:endParaRPr lang="en-GB" sz="1800" b="1" kern="1200" dirty="0"/>
        </a:p>
      </dsp:txBody>
      <dsp:txXfrm>
        <a:off x="2428894" y="1617038"/>
        <a:ext cx="1723605" cy="918707"/>
      </dsp:txXfrm>
    </dsp:sp>
    <dsp:sp modelId="{5735A0D0-211A-4732-ACBE-14D4C73D3321}">
      <dsp:nvSpPr>
        <dsp:cNvPr id="0" name=""/>
        <dsp:cNvSpPr/>
      </dsp:nvSpPr>
      <dsp:spPr>
        <a:xfrm>
          <a:off x="947589" y="-200200"/>
          <a:ext cx="2593272" cy="2593272"/>
        </a:xfrm>
        <a:prstGeom prst="circularArrow">
          <a:avLst>
            <a:gd name="adj1" fmla="val 6908"/>
            <a:gd name="adj2" fmla="val 465838"/>
            <a:gd name="adj3" fmla="val 5184030"/>
            <a:gd name="adj4" fmla="val 4307675"/>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AD90C-B524-4FF5-9F87-12A292B3192F}">
      <dsp:nvSpPr>
        <dsp:cNvPr id="0" name=""/>
        <dsp:cNvSpPr/>
      </dsp:nvSpPr>
      <dsp:spPr>
        <a:xfrm>
          <a:off x="1085653" y="1643672"/>
          <a:ext cx="918707" cy="91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Evaluate Change</a:t>
          </a:r>
          <a:endParaRPr lang="en-GB" sz="1600" b="1" kern="1200" dirty="0"/>
        </a:p>
      </dsp:txBody>
      <dsp:txXfrm>
        <a:off x="1085653" y="1643672"/>
        <a:ext cx="918707" cy="918707"/>
      </dsp:txXfrm>
    </dsp:sp>
    <dsp:sp modelId="{7A22077C-3B98-4092-8798-28145EC73ED2}">
      <dsp:nvSpPr>
        <dsp:cNvPr id="0" name=""/>
        <dsp:cNvSpPr/>
      </dsp:nvSpPr>
      <dsp:spPr>
        <a:xfrm>
          <a:off x="1138668" y="90123"/>
          <a:ext cx="2593272" cy="2593272"/>
        </a:xfrm>
        <a:prstGeom prst="circularArrow">
          <a:avLst>
            <a:gd name="adj1" fmla="val 6908"/>
            <a:gd name="adj2" fmla="val 465838"/>
            <a:gd name="adj3" fmla="val 12202187"/>
            <a:gd name="adj4" fmla="val 10496805"/>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5EAEB-A5A5-420C-B88C-1C27F9D2EDB3}">
      <dsp:nvSpPr>
        <dsp:cNvPr id="0" name=""/>
        <dsp:cNvSpPr/>
      </dsp:nvSpPr>
      <dsp:spPr>
        <a:xfrm>
          <a:off x="1272089" y="57784"/>
          <a:ext cx="918707" cy="91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t>Sustain Change</a:t>
          </a:r>
          <a:endParaRPr lang="en-GB" sz="1800" b="1" kern="1200" dirty="0"/>
        </a:p>
      </dsp:txBody>
      <dsp:txXfrm>
        <a:off x="1272089" y="57784"/>
        <a:ext cx="918707" cy="918707"/>
      </dsp:txXfrm>
    </dsp:sp>
    <dsp:sp modelId="{B31F572A-39A8-459A-AACD-982EAEF7FB08}">
      <dsp:nvSpPr>
        <dsp:cNvPr id="0" name=""/>
        <dsp:cNvSpPr/>
      </dsp:nvSpPr>
      <dsp:spPr>
        <a:xfrm>
          <a:off x="1510269" y="264581"/>
          <a:ext cx="2593272" cy="2593272"/>
        </a:xfrm>
        <a:prstGeom prst="circularArrow">
          <a:avLst>
            <a:gd name="adj1" fmla="val 6908"/>
            <a:gd name="adj2" fmla="val 465838"/>
            <a:gd name="adj3" fmla="val 15749812"/>
            <a:gd name="adj4" fmla="val 14454014"/>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8A640-2C31-4F14-AB52-98FCDBD93EB7}">
      <dsp:nvSpPr>
        <dsp:cNvPr id="0" name=""/>
        <dsp:cNvSpPr/>
      </dsp:nvSpPr>
      <dsp:spPr>
        <a:xfrm>
          <a:off x="0"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150000"/>
            </a:lnSpc>
            <a:spcBef>
              <a:spcPct val="0"/>
            </a:spcBef>
            <a:spcAft>
              <a:spcPct val="35000"/>
            </a:spcAft>
          </a:pPr>
          <a:r>
            <a:rPr lang="en-GB" sz="1400" b="1" kern="1200" dirty="0"/>
            <a:t>Clients’ cultural experiences influence both career-related issues and available resources</a:t>
          </a:r>
        </a:p>
      </dsp:txBody>
      <dsp:txXfrm>
        <a:off x="0" y="529320"/>
        <a:ext cx="2657752" cy="1594651"/>
      </dsp:txXfrm>
    </dsp:sp>
    <dsp:sp modelId="{C7F15317-CE5F-458E-ADE4-052E4E4DFB7E}">
      <dsp:nvSpPr>
        <dsp:cNvPr id="0" name=""/>
        <dsp:cNvSpPr/>
      </dsp:nvSpPr>
      <dsp:spPr>
        <a:xfrm>
          <a:off x="2923527"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150000"/>
            </a:lnSpc>
            <a:spcBef>
              <a:spcPct val="0"/>
            </a:spcBef>
            <a:spcAft>
              <a:spcPct val="35000"/>
            </a:spcAft>
          </a:pPr>
          <a:r>
            <a:rPr lang="en-US" sz="1400" b="1" kern="1200" dirty="0"/>
            <a:t>Counselors must acknowledge their  </a:t>
          </a:r>
          <a:r>
            <a:rPr lang="en-GB" sz="1400" b="1" kern="1200" dirty="0"/>
            <a:t>internalized notions of work and career</a:t>
          </a:r>
        </a:p>
      </dsp:txBody>
      <dsp:txXfrm>
        <a:off x="2923527" y="529320"/>
        <a:ext cx="2657752" cy="1594651"/>
      </dsp:txXfrm>
    </dsp:sp>
    <dsp:sp modelId="{A8F63315-974E-48C9-8F58-C510FFA80F83}">
      <dsp:nvSpPr>
        <dsp:cNvPr id="0" name=""/>
        <dsp:cNvSpPr/>
      </dsp:nvSpPr>
      <dsp:spPr>
        <a:xfrm>
          <a:off x="5847054"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150000"/>
            </a:lnSpc>
            <a:spcBef>
              <a:spcPct val="0"/>
            </a:spcBef>
            <a:spcAft>
              <a:spcPct val="35000"/>
            </a:spcAft>
          </a:pPr>
          <a:r>
            <a:rPr lang="en-GB" sz="1300" b="1" kern="1200" dirty="0"/>
            <a:t>The terms career and career development are constructed terms with multiple meanings defined by cultural assumptions and interpretations</a:t>
          </a:r>
        </a:p>
      </dsp:txBody>
      <dsp:txXfrm>
        <a:off x="5847054" y="529320"/>
        <a:ext cx="2657752" cy="1594651"/>
      </dsp:txXfrm>
    </dsp:sp>
    <dsp:sp modelId="{3F394C4B-D8FC-43F9-A201-4F7DE62E2163}">
      <dsp:nvSpPr>
        <dsp:cNvPr id="0" name=""/>
        <dsp:cNvSpPr/>
      </dsp:nvSpPr>
      <dsp:spPr>
        <a:xfrm>
          <a:off x="0"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150000"/>
            </a:lnSpc>
            <a:spcBef>
              <a:spcPct val="0"/>
            </a:spcBef>
            <a:spcAft>
              <a:spcPct val="35000"/>
            </a:spcAft>
          </a:pPr>
          <a:r>
            <a:rPr lang="en-US" sz="1400" b="1" kern="1200" dirty="0"/>
            <a:t>Acknowledge that </a:t>
          </a:r>
          <a:r>
            <a:rPr lang="en-GB" sz="1400" b="1" kern="1200" dirty="0"/>
            <a:t>theories of career development and career counselling always contain cultural assumptions</a:t>
          </a:r>
        </a:p>
      </dsp:txBody>
      <dsp:txXfrm>
        <a:off x="0" y="2389747"/>
        <a:ext cx="2657752" cy="1594651"/>
      </dsp:txXfrm>
    </dsp:sp>
    <dsp:sp modelId="{B74491C5-E16A-402A-B749-D8D66127D850}">
      <dsp:nvSpPr>
        <dsp:cNvPr id="0" name=""/>
        <dsp:cNvSpPr/>
      </dsp:nvSpPr>
      <dsp:spPr>
        <a:xfrm>
          <a:off x="2907049" y="2356801"/>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150000"/>
            </a:lnSpc>
            <a:spcBef>
              <a:spcPct val="0"/>
            </a:spcBef>
            <a:spcAft>
              <a:spcPct val="35000"/>
            </a:spcAft>
          </a:pPr>
          <a:r>
            <a:rPr lang="en-GB" sz="1400" b="1" kern="1200" dirty="0"/>
            <a:t>The goals and processes of career counselling need to be collaboratively defined</a:t>
          </a:r>
        </a:p>
      </dsp:txBody>
      <dsp:txXfrm>
        <a:off x="2907049" y="2356801"/>
        <a:ext cx="2657752" cy="1594651"/>
      </dsp:txXfrm>
    </dsp:sp>
    <dsp:sp modelId="{7C96AE10-5C75-4436-9363-762A9457DC3F}">
      <dsp:nvSpPr>
        <dsp:cNvPr id="0" name=""/>
        <dsp:cNvSpPr/>
      </dsp:nvSpPr>
      <dsp:spPr>
        <a:xfrm>
          <a:off x="5847054"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150000"/>
            </a:lnSpc>
            <a:spcBef>
              <a:spcPct val="0"/>
            </a:spcBef>
            <a:spcAft>
              <a:spcPct val="35000"/>
            </a:spcAft>
          </a:pPr>
          <a:r>
            <a:rPr lang="en-GB" sz="1400" b="1" kern="1200" dirty="0"/>
            <a:t>CICC challenges counsellors to incorporate multiple levels of intervention</a:t>
          </a:r>
        </a:p>
      </dsp:txBody>
      <dsp:txXfrm>
        <a:off x="5847054" y="2389747"/>
        <a:ext cx="2657752" cy="159465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2022-08-22</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illustrations/thinking-question-think-man-mark-4695538/" TargetMode="Externa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pngall.com/gear-wheel-png"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checklist-clipboard-pen-paper-1643781/" TargetMode="External"/><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hyperlink" Target="https://en.wikipedia.org/wiki/File:Tick_green_modern.svg"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www.pngall.com/light-bulb-png"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freepngimg.com/png/18456-team-work-transparent"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ProhibitionSign.svg"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normAutofit/>
          </a:bodyPr>
          <a:lstStyle/>
          <a:p>
            <a:r>
              <a:rPr lang="en-US" b="1" dirty="0"/>
              <a:t>Unit 5</a:t>
            </a:r>
            <a:r>
              <a:rPr lang="en-US" dirty="0"/>
              <a:t/>
            </a:r>
            <a:br>
              <a:rPr lang="en-US" dirty="0"/>
            </a:br>
            <a:r>
              <a:rPr lang="en-US" dirty="0"/>
              <a:t>Change in Organizations</a:t>
            </a:r>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71799" y="5709636"/>
            <a:ext cx="896520" cy="315182"/>
          </a:xfrm>
          <a:prstGeom prst="rect">
            <a:avLst/>
          </a:prstGeom>
        </p:spPr>
      </p:pic>
      <p:sp>
        <p:nvSpPr>
          <p:cNvPr id="6" name="TextBox 5"/>
          <p:cNvSpPr txBox="1"/>
          <p:nvPr/>
        </p:nvSpPr>
        <p:spPr>
          <a:xfrm>
            <a:off x="4583797" y="6024818"/>
            <a:ext cx="3584578" cy="461665"/>
          </a:xfrm>
          <a:prstGeom prst="rect">
            <a:avLst/>
          </a:prstGeom>
          <a:noFill/>
        </p:spPr>
        <p:txBody>
          <a:bodyPr wrap="square" rtlCol="0">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9144-B128-229E-083B-8310569116F9}"/>
              </a:ext>
            </a:extLst>
          </p:cNvPr>
          <p:cNvSpPr>
            <a:spLocks noGrp="1"/>
          </p:cNvSpPr>
          <p:nvPr>
            <p:ph type="title"/>
          </p:nvPr>
        </p:nvSpPr>
        <p:spPr>
          <a:xfrm>
            <a:off x="688668" y="2251980"/>
            <a:ext cx="10504487" cy="684211"/>
          </a:xfrm>
        </p:spPr>
        <p:txBody>
          <a:bodyPr>
            <a:normAutofit/>
          </a:bodyPr>
          <a:lstStyle/>
          <a:p>
            <a:r>
              <a:rPr lang="en-US" sz="3600" dirty="0"/>
              <a:t>Are there any tips to overcome it?</a:t>
            </a:r>
            <a:endParaRPr lang="en-GB" sz="3600" dirty="0"/>
          </a:p>
        </p:txBody>
      </p:sp>
      <p:sp>
        <p:nvSpPr>
          <p:cNvPr id="3" name="Text Placeholder 2">
            <a:extLst>
              <a:ext uri="{FF2B5EF4-FFF2-40B4-BE49-F238E27FC236}">
                <a16:creationId xmlns:a16="http://schemas.microsoft.com/office/drawing/2014/main" id="{CDD8D31E-FC94-F0CF-4FC3-D0BEAADDCA97}"/>
              </a:ext>
            </a:extLst>
          </p:cNvPr>
          <p:cNvSpPr>
            <a:spLocks noGrp="1"/>
          </p:cNvSpPr>
          <p:nvPr>
            <p:ph type="body" idx="1"/>
          </p:nvPr>
        </p:nvSpPr>
        <p:spPr>
          <a:xfrm>
            <a:off x="688668" y="2969857"/>
            <a:ext cx="11693957" cy="1552893"/>
          </a:xfrm>
        </p:spPr>
        <p:txBody>
          <a:bodyPr/>
          <a:lstStyle/>
          <a:p>
            <a:pPr marL="342900" indent="-342900">
              <a:lnSpc>
                <a:spcPct val="150000"/>
              </a:lnSpc>
              <a:buFont typeface="Arial" panose="020B0604020202020204" pitchFamily="34" charset="0"/>
              <a:buChar char="•"/>
            </a:pPr>
            <a:r>
              <a:rPr lang="en-US" sz="1600" dirty="0">
                <a:solidFill>
                  <a:schemeClr val="tx1"/>
                </a:solidFill>
              </a:rPr>
              <a:t>Always be open and honest about what will come next.</a:t>
            </a:r>
          </a:p>
          <a:p>
            <a:pPr marL="342900" indent="-342900">
              <a:lnSpc>
                <a:spcPct val="150000"/>
              </a:lnSpc>
              <a:buFont typeface="Arial" panose="020B0604020202020204" pitchFamily="34" charset="0"/>
              <a:buChar char="•"/>
            </a:pPr>
            <a:r>
              <a:rPr lang="en-US" sz="1600" dirty="0">
                <a:solidFill>
                  <a:schemeClr val="tx1"/>
                </a:solidFill>
              </a:rPr>
              <a:t>Make sure you continually focus on the positive aspects of change. Be specific.</a:t>
            </a:r>
          </a:p>
          <a:p>
            <a:pPr marL="342900" indent="-342900">
              <a:lnSpc>
                <a:spcPct val="150000"/>
              </a:lnSpc>
              <a:buFont typeface="Arial" panose="020B0604020202020204" pitchFamily="34" charset="0"/>
              <a:buChar char="•"/>
            </a:pPr>
            <a:r>
              <a:rPr lang="en-US" sz="1600" dirty="0">
                <a:solidFill>
                  <a:schemeClr val="tx1"/>
                </a:solidFill>
              </a:rPr>
              <a:t>Ensure those affected get proper training to adapt to the new changes </a:t>
            </a:r>
            <a:r>
              <a:rPr lang="en-US" sz="1600" dirty="0">
                <a:solidFill>
                  <a:schemeClr val="tx1"/>
                </a:solidFill>
                <a:sym typeface="Wingdings" panose="05000000000000000000" pitchFamily="2" charset="2"/>
              </a:rPr>
              <a:t> training and development, not just meetings or team building exercises.</a:t>
            </a:r>
          </a:p>
          <a:p>
            <a:pPr marL="342900" indent="-342900">
              <a:lnSpc>
                <a:spcPct val="150000"/>
              </a:lnSpc>
              <a:buFont typeface="Arial" panose="020B0604020202020204" pitchFamily="34" charset="0"/>
              <a:buChar char="•"/>
            </a:pPr>
            <a:r>
              <a:rPr lang="en-US" sz="1600" dirty="0">
                <a:solidFill>
                  <a:schemeClr val="tx1"/>
                </a:solidFill>
                <a:sym typeface="Wingdings" panose="05000000000000000000" pitchFamily="2" charset="2"/>
              </a:rPr>
              <a:t>Do not leave openings for people to return to the status quo  as an agent of change, you must be the first one to fully commit and believe in the change.</a:t>
            </a:r>
          </a:p>
          <a:p>
            <a:pPr marL="342900" indent="-342900">
              <a:lnSpc>
                <a:spcPct val="150000"/>
              </a:lnSpc>
              <a:buFont typeface="Arial" panose="020B0604020202020204" pitchFamily="34" charset="0"/>
              <a:buChar char="•"/>
            </a:pPr>
            <a:r>
              <a:rPr lang="en-US" sz="1600" dirty="0">
                <a:solidFill>
                  <a:schemeClr val="tx1"/>
                </a:solidFill>
                <a:sym typeface="Wingdings" panose="05000000000000000000" pitchFamily="2" charset="2"/>
              </a:rPr>
              <a:t>Make sure you allow for flexibility. People take time to adapt and assimilate new behaviors.          </a:t>
            </a:r>
            <a:br>
              <a:rPr lang="en-US" sz="1600" dirty="0">
                <a:solidFill>
                  <a:schemeClr val="tx1"/>
                </a:solidFill>
                <a:sym typeface="Wingdings" panose="05000000000000000000" pitchFamily="2" charset="2"/>
              </a:rPr>
            </a:br>
            <a:r>
              <a:rPr lang="en-US" sz="1600" dirty="0">
                <a:solidFill>
                  <a:schemeClr val="tx1"/>
                </a:solidFill>
                <a:sym typeface="Wingdings" panose="05000000000000000000" pitchFamily="2" charset="2"/>
              </a:rPr>
              <a:t>                                             </a:t>
            </a:r>
            <a:r>
              <a:rPr lang="en-US" sz="1600" dirty="0" smtClean="0">
                <a:solidFill>
                  <a:schemeClr val="tx1"/>
                </a:solidFill>
                <a:sym typeface="Wingdings" panose="05000000000000000000" pitchFamily="2" charset="2"/>
              </a:rPr>
              <a:t>                 </a:t>
            </a:r>
          </a:p>
          <a:p>
            <a:pPr marL="342900" indent="-342900">
              <a:lnSpc>
                <a:spcPct val="150000"/>
              </a:lnSpc>
              <a:buFont typeface="Arial" panose="020B0604020202020204" pitchFamily="34" charset="0"/>
              <a:buChar char="•"/>
            </a:pPr>
            <a:r>
              <a:rPr lang="en-US" sz="1600" dirty="0">
                <a:solidFill>
                  <a:schemeClr val="tx1"/>
                </a:solidFill>
                <a:sym typeface="Wingdings" panose="05000000000000000000" pitchFamily="2" charset="2"/>
              </a:rPr>
              <a:t> </a:t>
            </a:r>
            <a:r>
              <a:rPr lang="en-US" sz="1600" dirty="0" smtClean="0">
                <a:solidFill>
                  <a:schemeClr val="tx1"/>
                </a:solidFill>
                <a:sym typeface="Wingdings" panose="05000000000000000000" pitchFamily="2" charset="2"/>
              </a:rPr>
              <a:t>                                                               </a:t>
            </a:r>
            <a:r>
              <a:rPr lang="en-US" sz="1600" dirty="0" smtClean="0">
                <a:solidFill>
                  <a:schemeClr val="tx1"/>
                </a:solidFill>
                <a:sym typeface="Wingdings" panose="05000000000000000000" pitchFamily="2" charset="2"/>
              </a:rPr>
              <a:t>Give </a:t>
            </a:r>
            <a:r>
              <a:rPr lang="en-US" sz="1600" dirty="0">
                <a:solidFill>
                  <a:schemeClr val="tx1"/>
                </a:solidFill>
                <a:sym typeface="Wingdings" panose="05000000000000000000" pitchFamily="2" charset="2"/>
              </a:rPr>
              <a:t>them time to do so.</a:t>
            </a:r>
            <a:endParaRPr lang="en-GB" sz="1600" dirty="0">
              <a:solidFill>
                <a:schemeClr val="tx1"/>
              </a:solidFill>
            </a:endParaRPr>
          </a:p>
        </p:txBody>
      </p:sp>
      <p:sp>
        <p:nvSpPr>
          <p:cNvPr id="4" name="Footer Placeholder 3">
            <a:extLst>
              <a:ext uri="{FF2B5EF4-FFF2-40B4-BE49-F238E27FC236}">
                <a16:creationId xmlns:a16="http://schemas.microsoft.com/office/drawing/2014/main" id="{C7E9EC75-FB82-0E43-E3C4-AE8DA38B8069}"/>
              </a:ext>
            </a:extLst>
          </p:cNvPr>
          <p:cNvSpPr>
            <a:spLocks noGrp="1"/>
          </p:cNvSpPr>
          <p:nvPr>
            <p:ph type="ftr" sz="quarter" idx="11"/>
          </p:nvPr>
        </p:nvSpPr>
        <p:spPr/>
        <p:txBody>
          <a:bodyPr/>
          <a:lstStyle/>
          <a:p>
            <a:r>
              <a:rPr lang="lt-LT" dirty="0"/>
              <a:t>connect-erasmus.eu</a:t>
            </a:r>
          </a:p>
        </p:txBody>
      </p:sp>
      <p:pic>
        <p:nvPicPr>
          <p:cNvPr id="10" name="Graphic 9" descr="Grinning face outline with solid fill">
            <a:extLst>
              <a:ext uri="{FF2B5EF4-FFF2-40B4-BE49-F238E27FC236}">
                <a16:creationId xmlns:a16="http://schemas.microsoft.com/office/drawing/2014/main" id="{EFB512A0-C489-2927-6FFF-3D467887BF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83916" y="2282308"/>
            <a:ext cx="1307766" cy="1307766"/>
          </a:xfrm>
          <a:prstGeom prst="rect">
            <a:avLst/>
          </a:prstGeom>
        </p:spPr>
      </p:pic>
    </p:spTree>
    <p:extLst>
      <p:ext uri="{BB962C8B-B14F-4D97-AF65-F5344CB8AC3E}">
        <p14:creationId xmlns:p14="http://schemas.microsoft.com/office/powerpoint/2010/main" val="337309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n-US" dirty="0"/>
              <a:t>What is the change cycle?</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graphicFrame>
        <p:nvGraphicFramePr>
          <p:cNvPr id="2" name="Diagram 1">
            <a:extLst>
              <a:ext uri="{FF2B5EF4-FFF2-40B4-BE49-F238E27FC236}">
                <a16:creationId xmlns:a16="http://schemas.microsoft.com/office/drawing/2014/main" id="{B766772D-8750-45BE-A309-214F5F753103}"/>
              </a:ext>
            </a:extLst>
          </p:cNvPr>
          <p:cNvGraphicFramePr/>
          <p:nvPr/>
        </p:nvGraphicFramePr>
        <p:xfrm>
          <a:off x="224848" y="3164430"/>
          <a:ext cx="5368084" cy="2593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Graphical user interface&#10;&#10;Description automatically generated with medium confidence">
            <a:extLst>
              <a:ext uri="{FF2B5EF4-FFF2-40B4-BE49-F238E27FC236}">
                <a16:creationId xmlns:a16="http://schemas.microsoft.com/office/drawing/2014/main" id="{4904D5A8-1A4A-4718-B8F9-21C6AA909D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2749" y="3789951"/>
            <a:ext cx="7344403" cy="941847"/>
          </a:xfrm>
          <a:prstGeom prst="rect">
            <a:avLst/>
          </a:prstGeom>
        </p:spPr>
      </p:pic>
    </p:spTree>
    <p:extLst>
      <p:ext uri="{BB962C8B-B14F-4D97-AF65-F5344CB8AC3E}">
        <p14:creationId xmlns:p14="http://schemas.microsoft.com/office/powerpoint/2010/main" val="83463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529281" y="1596017"/>
            <a:ext cx="10504487" cy="684211"/>
          </a:xfrm>
          <a:solidFill>
            <a:schemeClr val="bg1"/>
          </a:solidFill>
        </p:spPr>
        <p:txBody>
          <a:bodyPr>
            <a:normAutofit fontScale="90000"/>
          </a:bodyPr>
          <a:lstStyle/>
          <a:p>
            <a:r>
              <a:rPr lang="en-US" dirty="0"/>
              <a:t>What is a Needs Assessment? (1)</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554552"/>
            <a:ext cx="11094868" cy="3399619"/>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buFont typeface="Arial" panose="020B0604020202020204" pitchFamily="34" charset="0"/>
              <a:buChar char="•"/>
            </a:pPr>
            <a:r>
              <a:rPr lang="en-GB" dirty="0"/>
              <a:t>You may also see it as: “gap analysis”, “needs analysis”, and “performance analysis”</a:t>
            </a:r>
          </a:p>
          <a:p>
            <a:pPr>
              <a:lnSpc>
                <a:spcPct val="150000"/>
              </a:lnSpc>
              <a:buFont typeface="Arial" panose="020B0604020202020204" pitchFamily="34" charset="0"/>
              <a:buChar char="•"/>
            </a:pPr>
            <a:r>
              <a:rPr lang="en-GB" b="1" dirty="0"/>
              <a:t>Gaps</a:t>
            </a:r>
            <a:r>
              <a:rPr lang="en-GB" dirty="0"/>
              <a:t> (either as opportunities or problems) </a:t>
            </a:r>
            <a:r>
              <a:rPr lang="en-GB" dirty="0">
                <a:sym typeface="Wingdings" panose="05000000000000000000" pitchFamily="2" charset="2"/>
              </a:rPr>
              <a:t> </a:t>
            </a:r>
            <a:r>
              <a:rPr lang="en-GB" dirty="0"/>
              <a:t>common instigators of action and change</a:t>
            </a:r>
          </a:p>
          <a:p>
            <a:pPr>
              <a:lnSpc>
                <a:spcPct val="150000"/>
              </a:lnSpc>
              <a:buFont typeface="Arial" panose="020B0604020202020204" pitchFamily="34" charset="0"/>
              <a:buChar char="•"/>
            </a:pPr>
            <a:r>
              <a:rPr lang="en-GB" b="1" dirty="0"/>
              <a:t>Identifying the gap between “where we are now” and “where we want to be” is crucial !!!</a:t>
            </a:r>
            <a:endParaRPr lang="en-GB" b="1" dirty="0">
              <a:sym typeface="Wingdings" panose="05000000000000000000" pitchFamily="2" charset="2"/>
            </a:endParaRPr>
          </a:p>
          <a:p>
            <a:pPr>
              <a:lnSpc>
                <a:spcPct val="150000"/>
              </a:lnSpc>
              <a:buFont typeface="Arial" panose="020B0604020202020204" pitchFamily="34" charset="0"/>
              <a:buChar char="•"/>
            </a:pPr>
            <a:r>
              <a:rPr lang="en-GB" dirty="0"/>
              <a:t>Benefits are: </a:t>
            </a:r>
          </a:p>
          <a:p>
            <a:pPr algn="l">
              <a:lnSpc>
                <a:spcPct val="150000"/>
              </a:lnSpc>
              <a:buFont typeface="Arial" panose="020B0604020202020204" pitchFamily="34" charset="0"/>
              <a:buChar char="•"/>
            </a:pPr>
            <a:r>
              <a:rPr lang="en-GB" sz="1800" b="0" i="0" u="none" strike="noStrike" baseline="0" dirty="0"/>
              <a:t>(a) </a:t>
            </a:r>
            <a:r>
              <a:rPr lang="en-GB" sz="1800" b="1" i="1" u="none" strike="noStrike" baseline="0" dirty="0"/>
              <a:t>systematic process </a:t>
            </a:r>
            <a:r>
              <a:rPr lang="en-GB" sz="1800" b="0" i="0" u="none" strike="noStrike" baseline="0" dirty="0"/>
              <a:t>to guide decision making</a:t>
            </a:r>
            <a:endParaRPr lang="el-GR" sz="1800" b="0" i="0" u="none" strike="noStrike" baseline="0" dirty="0"/>
          </a:p>
          <a:p>
            <a:pPr algn="l">
              <a:lnSpc>
                <a:spcPct val="150000"/>
              </a:lnSpc>
              <a:buFont typeface="Arial" panose="020B0604020202020204" pitchFamily="34" charset="0"/>
              <a:buChar char="•"/>
            </a:pPr>
            <a:r>
              <a:rPr lang="en-GB" sz="1800" b="0" i="0" u="none" strike="noStrike" baseline="0" dirty="0"/>
              <a:t>(b) </a:t>
            </a:r>
            <a:r>
              <a:rPr lang="en-GB" sz="1800" b="1" i="1" u="none" strike="noStrike" baseline="0" dirty="0"/>
              <a:t>provide justification </a:t>
            </a:r>
            <a:r>
              <a:rPr lang="en-GB" sz="1800" b="0" i="0" u="none" strike="noStrike" baseline="0" dirty="0"/>
              <a:t>for decisions before they are</a:t>
            </a:r>
            <a:r>
              <a:rPr lang="el-GR" sz="1800" dirty="0"/>
              <a:t> </a:t>
            </a:r>
            <a:r>
              <a:rPr lang="en-GB" sz="1800" b="0" i="0" u="none" strike="noStrike" baseline="0" dirty="0"/>
              <a:t>made</a:t>
            </a:r>
            <a:endParaRPr lang="el-GR" sz="1800" dirty="0"/>
          </a:p>
          <a:p>
            <a:pPr algn="l">
              <a:lnSpc>
                <a:spcPct val="150000"/>
              </a:lnSpc>
              <a:buFont typeface="Arial" panose="020B0604020202020204" pitchFamily="34" charset="0"/>
              <a:buChar char="•"/>
            </a:pPr>
            <a:r>
              <a:rPr lang="en-GB" sz="1800" b="0" i="0" u="none" strike="noStrike" baseline="0" dirty="0"/>
              <a:t>(c) </a:t>
            </a:r>
            <a:r>
              <a:rPr lang="en-GB" sz="1800" b="1" i="1" u="none" strike="noStrike" baseline="0" dirty="0"/>
              <a:t>can be scalable </a:t>
            </a:r>
            <a:r>
              <a:rPr lang="en-GB" sz="1800" b="0" i="0" u="none" strike="noStrike" baseline="0" dirty="0"/>
              <a:t>for any size project, time frame, or budget</a:t>
            </a:r>
            <a:endParaRPr lang="el-GR" sz="1800" b="0" i="0" u="none" strike="noStrike" baseline="0" dirty="0"/>
          </a:p>
          <a:p>
            <a:pPr algn="l">
              <a:lnSpc>
                <a:spcPct val="150000"/>
              </a:lnSpc>
              <a:buFont typeface="Arial" panose="020B0604020202020204" pitchFamily="34" charset="0"/>
              <a:buChar char="•"/>
            </a:pPr>
            <a:r>
              <a:rPr lang="en-GB" sz="1800" dirty="0"/>
              <a:t>(d) </a:t>
            </a:r>
            <a:r>
              <a:rPr lang="en-GB" sz="1800" b="1" i="1" dirty="0"/>
              <a:t>can</a:t>
            </a:r>
            <a:r>
              <a:rPr lang="en-GB" sz="1800" dirty="0"/>
              <a:t> </a:t>
            </a:r>
            <a:r>
              <a:rPr lang="en-GB" sz="1800" b="1" i="1" dirty="0"/>
              <a:t>offer a replicable model </a:t>
            </a:r>
            <a:r>
              <a:rPr lang="en-GB" sz="1800" dirty="0"/>
              <a:t>that can be applied by novices or experts.</a:t>
            </a:r>
          </a:p>
        </p:txBody>
      </p:sp>
    </p:spTree>
    <p:extLst>
      <p:ext uri="{BB962C8B-B14F-4D97-AF65-F5344CB8AC3E}">
        <p14:creationId xmlns:p14="http://schemas.microsoft.com/office/powerpoint/2010/main" val="39653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95796" y="1677529"/>
            <a:ext cx="10504487" cy="684211"/>
          </a:xfrm>
          <a:solidFill>
            <a:schemeClr val="bg1"/>
          </a:solidFill>
        </p:spPr>
        <p:txBody>
          <a:bodyPr>
            <a:normAutofit fontScale="90000"/>
          </a:bodyPr>
          <a:lstStyle/>
          <a:p>
            <a:r>
              <a:rPr lang="en-US" dirty="0"/>
              <a:t>What is a Needs Assessment? (2)</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891746" y="2507106"/>
            <a:ext cx="5262240" cy="3153563"/>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buFont typeface="Arial" panose="020B0604020202020204" pitchFamily="34" charset="0"/>
              <a:buChar char="•"/>
            </a:pPr>
            <a:r>
              <a:rPr lang="en-GB" dirty="0"/>
              <a:t>It’s simply a tool for making better decisions!</a:t>
            </a:r>
          </a:p>
          <a:p>
            <a:pPr>
              <a:lnSpc>
                <a:spcPct val="150000"/>
              </a:lnSpc>
              <a:buFont typeface="Arial" panose="020B0604020202020204" pitchFamily="34" charset="0"/>
              <a:buChar char="•"/>
            </a:pPr>
            <a:r>
              <a:rPr lang="en-GB" dirty="0"/>
              <a:t>One could also define it in terms of gaps in results </a:t>
            </a:r>
            <a:r>
              <a:rPr lang="en-GB" sz="1400" dirty="0"/>
              <a:t>(Kaufman, Oakley-Brown, Watkins, &amp; Leigh, 2003)</a:t>
            </a:r>
          </a:p>
          <a:p>
            <a:pPr>
              <a:lnSpc>
                <a:spcPct val="150000"/>
              </a:lnSpc>
              <a:buFont typeface="Arial" panose="020B0604020202020204" pitchFamily="34" charset="0"/>
              <a:buChar char="•"/>
            </a:pPr>
            <a:r>
              <a:rPr lang="en-GB" b="1" dirty="0"/>
              <a:t>Need</a:t>
            </a:r>
            <a:r>
              <a:rPr lang="en-GB" dirty="0"/>
              <a:t>= the difference between your current achievements and your desired accomplishments</a:t>
            </a:r>
          </a:p>
        </p:txBody>
      </p:sp>
      <p:pic>
        <p:nvPicPr>
          <p:cNvPr id="3" name="Picture 2" descr="A picture containing text, hanger&#10;&#10;Description automatically generated">
            <a:extLst>
              <a:ext uri="{FF2B5EF4-FFF2-40B4-BE49-F238E27FC236}">
                <a16:creationId xmlns:a16="http://schemas.microsoft.com/office/drawing/2014/main" id="{D92C6D49-E3C7-444B-877D-6F12A36EEBCD}"/>
              </a:ext>
            </a:extLst>
          </p:cNvPr>
          <p:cNvPicPr>
            <a:picLocks noChangeAspect="1"/>
          </p:cNvPicPr>
          <p:nvPr/>
        </p:nvPicPr>
        <p:blipFill rotWithShape="1">
          <a:blip r:embed="rId2">
            <a:extLst>
              <a:ext uri="{28A0092B-C50C-407E-A947-70E740481C1C}">
                <a14:useLocalDpi xmlns:a14="http://schemas.microsoft.com/office/drawing/2010/main" val="0"/>
              </a:ext>
            </a:extLst>
          </a:blip>
          <a:srcRect l="5287" t="2401" r="3748" b="2748"/>
          <a:stretch/>
        </p:blipFill>
        <p:spPr>
          <a:xfrm>
            <a:off x="6632405" y="2507106"/>
            <a:ext cx="5059669" cy="2945774"/>
          </a:xfrm>
          <a:prstGeom prst="rect">
            <a:avLst/>
          </a:prstGeom>
        </p:spPr>
      </p:pic>
    </p:spTree>
    <p:extLst>
      <p:ext uri="{BB962C8B-B14F-4D97-AF65-F5344CB8AC3E}">
        <p14:creationId xmlns:p14="http://schemas.microsoft.com/office/powerpoint/2010/main" val="48996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76835" y="881242"/>
            <a:ext cx="10775378" cy="678815"/>
          </a:xfrm>
        </p:spPr>
        <p:txBody>
          <a:bodyPr>
            <a:normAutofit fontScale="90000"/>
          </a:bodyPr>
          <a:lstStyle/>
          <a:p>
            <a:r>
              <a:rPr lang="en-US" b="1" dirty="0"/>
              <a:t>Conducting a Needs Assessment Analysis (1)</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461504" y="1690477"/>
            <a:ext cx="10372709" cy="385559"/>
          </a:xfrm>
        </p:spPr>
        <p:txBody>
          <a:bodyPr/>
          <a:lstStyle/>
          <a:p>
            <a:r>
              <a:rPr lang="en-US" dirty="0">
                <a:solidFill>
                  <a:schemeClr val="tx1"/>
                </a:solidFill>
              </a:rPr>
              <a:t>Step 1: </a:t>
            </a:r>
            <a:r>
              <a:rPr lang="en-US" i="1" dirty="0">
                <a:solidFill>
                  <a:schemeClr val="tx1"/>
                </a:solidFill>
              </a:rPr>
              <a:t>IDENTIFY</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76834" y="2076036"/>
            <a:ext cx="10775379" cy="2141540"/>
          </a:xfrm>
        </p:spPr>
        <p:txBody>
          <a:bodyPr>
            <a:normAutofit fontScale="85000" lnSpcReduction="20000"/>
          </a:bodyPr>
          <a:lstStyle/>
          <a:p>
            <a:pPr marL="457200" lvl="0" indent="-457200">
              <a:lnSpc>
                <a:spcPct val="150000"/>
              </a:lnSpc>
              <a:buFont typeface="+mj-lt"/>
              <a:buAutoNum type="arabicPeriod"/>
            </a:pPr>
            <a:r>
              <a:rPr lang="en-GB" sz="1800" dirty="0">
                <a:solidFill>
                  <a:schemeClr val="tx1"/>
                </a:solidFill>
              </a:rPr>
              <a:t>Identify your internal and external partners for the needs assessment.</a:t>
            </a:r>
          </a:p>
          <a:p>
            <a:pPr marL="457200" lvl="0" indent="-457200">
              <a:lnSpc>
                <a:spcPct val="150000"/>
              </a:lnSpc>
              <a:buFont typeface="+mj-lt"/>
              <a:buAutoNum type="arabicPeriod"/>
            </a:pPr>
            <a:r>
              <a:rPr lang="en-GB" sz="1800" dirty="0">
                <a:solidFill>
                  <a:schemeClr val="tx1"/>
                </a:solidFill>
              </a:rPr>
              <a:t>Determine what data are required to identify needs at the strategic, tactical, and operational levels.</a:t>
            </a:r>
          </a:p>
          <a:p>
            <a:pPr marL="457200" lvl="0" indent="-457200">
              <a:lnSpc>
                <a:spcPct val="150000"/>
              </a:lnSpc>
              <a:buFont typeface="+mj-lt"/>
              <a:buAutoNum type="arabicPeriod"/>
            </a:pPr>
            <a:r>
              <a:rPr lang="en-GB" sz="1800" dirty="0">
                <a:solidFill>
                  <a:schemeClr val="tx1"/>
                </a:solidFill>
              </a:rPr>
              <a:t>Determine potential sources of data.</a:t>
            </a:r>
            <a:endParaRPr lang="el-GR" sz="1800" dirty="0">
              <a:solidFill>
                <a:schemeClr val="tx1"/>
              </a:solidFill>
            </a:endParaRPr>
          </a:p>
          <a:p>
            <a:pPr marL="457200" lvl="0" indent="-457200">
              <a:lnSpc>
                <a:spcPct val="150000"/>
              </a:lnSpc>
              <a:buFont typeface="+mj-lt"/>
              <a:buAutoNum type="arabicPeriod"/>
            </a:pPr>
            <a:r>
              <a:rPr lang="en-GB" sz="1800" dirty="0">
                <a:solidFill>
                  <a:schemeClr val="tx1"/>
                </a:solidFill>
              </a:rPr>
              <a:t>Collect information (interviews, surveys, focus groups etc.)</a:t>
            </a:r>
          </a:p>
          <a:p>
            <a:pPr marL="457200" lvl="0" indent="-457200">
              <a:lnSpc>
                <a:spcPct val="150000"/>
              </a:lnSpc>
              <a:buFont typeface="+mj-lt"/>
              <a:buAutoNum type="arabicPeriod"/>
            </a:pPr>
            <a:r>
              <a:rPr lang="en-GB" sz="1800" dirty="0">
                <a:solidFill>
                  <a:schemeClr val="tx1"/>
                </a:solidFill>
              </a:rPr>
              <a:t>Define the final needs on the basis of gaps between current and desired results.</a:t>
            </a:r>
          </a:p>
          <a:p>
            <a:pPr marL="457200" lvl="0" indent="-457200">
              <a:buFont typeface="+mj-lt"/>
              <a:buAutoNum type="arabicPeriod"/>
            </a:pPr>
            <a:endParaRPr lang="en-GB" sz="1800" dirty="0">
              <a:solidFill>
                <a:schemeClr val="tx1"/>
              </a:solidFill>
            </a:endParaRPr>
          </a:p>
          <a:p>
            <a:pPr marL="457200" lvl="0" indent="-457200">
              <a:buFont typeface="+mj-lt"/>
              <a:buAutoNum type="arabicPeriod"/>
            </a:pPr>
            <a:endParaRPr lang="lt-LT" sz="18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12" name="Teksto vietos rezervavimo ženklas 5">
            <a:extLst>
              <a:ext uri="{FF2B5EF4-FFF2-40B4-BE49-F238E27FC236}">
                <a16:creationId xmlns:a16="http://schemas.microsoft.com/office/drawing/2014/main" id="{FC70AD2D-8209-4547-A59A-4EFECBC06FFF}"/>
              </a:ext>
            </a:extLst>
          </p:cNvPr>
          <p:cNvSpPr txBox="1">
            <a:spLocks/>
          </p:cNvSpPr>
          <p:nvPr/>
        </p:nvSpPr>
        <p:spPr>
          <a:xfrm>
            <a:off x="576834" y="4258923"/>
            <a:ext cx="10372709" cy="3855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solidFill>
                  <a:schemeClr val="tx1"/>
                </a:solidFill>
              </a:rPr>
              <a:t>Step 2: </a:t>
            </a:r>
            <a:r>
              <a:rPr lang="en-US" i="1" dirty="0">
                <a:solidFill>
                  <a:schemeClr val="tx1"/>
                </a:solidFill>
              </a:rPr>
              <a:t>ANALYZE</a:t>
            </a:r>
            <a:endParaRPr lang="lt-LT" i="1" dirty="0">
              <a:solidFill>
                <a:schemeClr val="tx1"/>
              </a:solidFill>
            </a:endParaRPr>
          </a:p>
        </p:txBody>
      </p:sp>
      <p:sp>
        <p:nvSpPr>
          <p:cNvPr id="13" name="Turinio vietos rezervavimo ženklas 6">
            <a:extLst>
              <a:ext uri="{FF2B5EF4-FFF2-40B4-BE49-F238E27FC236}">
                <a16:creationId xmlns:a16="http://schemas.microsoft.com/office/drawing/2014/main" id="{9FCDF243-E51F-4D98-8036-D1E71CD64E72}"/>
              </a:ext>
            </a:extLst>
          </p:cNvPr>
          <p:cNvSpPr txBox="1">
            <a:spLocks/>
          </p:cNvSpPr>
          <p:nvPr/>
        </p:nvSpPr>
        <p:spPr>
          <a:xfrm>
            <a:off x="576834" y="4644482"/>
            <a:ext cx="10775379" cy="1179269"/>
          </a:xfrm>
          <a:prstGeom prst="rect">
            <a:avLst/>
          </a:prstGeom>
        </p:spPr>
        <p:txBody>
          <a:bodyPr vert="horz" lIns="91440" tIns="45720" rIns="91440" bIns="45720" rtlCol="0">
            <a:normAutofit fontScale="77500" lnSpcReduction="2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lang="en-GB" sz="1800" dirty="0">
                <a:solidFill>
                  <a:schemeClr val="tx1"/>
                </a:solidFill>
              </a:rPr>
              <a:t>Establish an initial prioritization of </a:t>
            </a:r>
            <a:r>
              <a:rPr lang="en-GB" sz="1800" dirty="0" smtClean="0">
                <a:solidFill>
                  <a:schemeClr val="tx1"/>
                </a:solidFill>
              </a:rPr>
              <a:t>needs.</a:t>
            </a:r>
            <a:endParaRPr lang="en-GB" sz="1800" dirty="0">
              <a:solidFill>
                <a:schemeClr val="tx1"/>
              </a:solidFill>
            </a:endParaRPr>
          </a:p>
          <a:p>
            <a:pPr marL="457200" indent="-457200">
              <a:lnSpc>
                <a:spcPct val="150000"/>
              </a:lnSpc>
              <a:buFont typeface="+mj-lt"/>
              <a:buAutoNum type="arabicPeriod"/>
            </a:pPr>
            <a:r>
              <a:rPr lang="en-GB" sz="1800" dirty="0">
                <a:solidFill>
                  <a:schemeClr val="tx1"/>
                </a:solidFill>
              </a:rPr>
              <a:t>Focus on the high-prioritization needs and see what works and what does </a:t>
            </a:r>
            <a:r>
              <a:rPr lang="en-GB" sz="1800" dirty="0" smtClean="0">
                <a:solidFill>
                  <a:schemeClr val="tx1"/>
                </a:solidFill>
              </a:rPr>
              <a:t>not.</a:t>
            </a:r>
            <a:endParaRPr lang="en-GB" sz="1800" dirty="0">
              <a:solidFill>
                <a:schemeClr val="tx1"/>
              </a:solidFill>
            </a:endParaRPr>
          </a:p>
          <a:p>
            <a:pPr marL="457200" indent="-457200">
              <a:lnSpc>
                <a:spcPct val="150000"/>
              </a:lnSpc>
              <a:buFont typeface="+mj-lt"/>
              <a:buAutoNum type="arabicPeriod"/>
            </a:pPr>
            <a:r>
              <a:rPr lang="en-GB" sz="1800" dirty="0">
                <a:solidFill>
                  <a:schemeClr val="tx1"/>
                </a:solidFill>
              </a:rPr>
              <a:t>Analyze and synthesize the useful </a:t>
            </a:r>
            <a:r>
              <a:rPr lang="en-GB" sz="1800" dirty="0" smtClean="0">
                <a:solidFill>
                  <a:schemeClr val="tx1"/>
                </a:solidFill>
              </a:rPr>
              <a:t>information. </a:t>
            </a:r>
            <a:endParaRPr lang="lt-LT" sz="1800" dirty="0">
              <a:solidFill>
                <a:schemeClr val="tx1"/>
              </a:solidFill>
            </a:endParaRPr>
          </a:p>
        </p:txBody>
      </p:sp>
    </p:spTree>
    <p:extLst>
      <p:ext uri="{BB962C8B-B14F-4D97-AF65-F5344CB8AC3E}">
        <p14:creationId xmlns:p14="http://schemas.microsoft.com/office/powerpoint/2010/main" val="196859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76834" y="706826"/>
            <a:ext cx="10677725" cy="678815"/>
          </a:xfrm>
        </p:spPr>
        <p:txBody>
          <a:bodyPr>
            <a:normAutofit fontScale="90000"/>
          </a:bodyPr>
          <a:lstStyle/>
          <a:p>
            <a:r>
              <a:rPr lang="en-US" b="1" dirty="0"/>
              <a:t>Conducting a Needs Assessment Analysis (2)</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599577" y="2050946"/>
            <a:ext cx="10372709" cy="385559"/>
          </a:xfrm>
        </p:spPr>
        <p:txBody>
          <a:bodyPr/>
          <a:lstStyle/>
          <a:p>
            <a:r>
              <a:rPr lang="en-US" sz="2800" dirty="0">
                <a:solidFill>
                  <a:schemeClr val="tx1"/>
                </a:solidFill>
              </a:rPr>
              <a:t>Step 3: </a:t>
            </a:r>
            <a:r>
              <a:rPr lang="en-US" sz="2800" i="1" dirty="0">
                <a:solidFill>
                  <a:schemeClr val="tx1"/>
                </a:solidFill>
              </a:rPr>
              <a:t>DECIDE</a:t>
            </a:r>
            <a:endParaRPr lang="lt-LT" sz="2800"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76834" y="2599135"/>
            <a:ext cx="10775379" cy="2574227"/>
          </a:xfrm>
        </p:spPr>
        <p:txBody>
          <a:bodyPr>
            <a:normAutofit fontScale="85000" lnSpcReduction="10000"/>
          </a:bodyPr>
          <a:lstStyle/>
          <a:p>
            <a:pPr>
              <a:lnSpc>
                <a:spcPct val="150000"/>
              </a:lnSpc>
            </a:pPr>
            <a:r>
              <a:rPr lang="en-GB" sz="2400" dirty="0">
                <a:solidFill>
                  <a:schemeClr val="tx1"/>
                </a:solidFill>
              </a:rPr>
              <a:t>Making complex decisions based on the analysis is the next and final step.</a:t>
            </a:r>
          </a:p>
          <a:p>
            <a:pPr>
              <a:lnSpc>
                <a:spcPct val="150000"/>
              </a:lnSpc>
            </a:pPr>
            <a:r>
              <a:rPr lang="en-GB" sz="2400" dirty="0">
                <a:solidFill>
                  <a:schemeClr val="tx1"/>
                </a:solidFill>
              </a:rPr>
              <a:t>This step is also often the hardest, since:</a:t>
            </a:r>
          </a:p>
          <a:p>
            <a:pPr lvl="1">
              <a:lnSpc>
                <a:spcPct val="150000"/>
              </a:lnSpc>
            </a:pPr>
            <a:r>
              <a:rPr lang="en-GB" dirty="0">
                <a:solidFill>
                  <a:schemeClr val="tx1"/>
                </a:solidFill>
              </a:rPr>
              <a:t>there are competing interests for certain types of change to occur</a:t>
            </a:r>
          </a:p>
          <a:p>
            <a:pPr lvl="1">
              <a:lnSpc>
                <a:spcPct val="150000"/>
              </a:lnSpc>
            </a:pPr>
            <a:r>
              <a:rPr lang="en-GB" dirty="0">
                <a:solidFill>
                  <a:schemeClr val="tx1"/>
                </a:solidFill>
              </a:rPr>
              <a:t>it is hard to agree on which criteria to use in making the decisions</a:t>
            </a:r>
          </a:p>
          <a:p>
            <a:pPr lvl="1">
              <a:lnSpc>
                <a:spcPct val="150000"/>
              </a:lnSpc>
            </a:pPr>
            <a:r>
              <a:rPr lang="en-GB" dirty="0">
                <a:solidFill>
                  <a:schemeClr val="tx1"/>
                </a:solidFill>
              </a:rPr>
              <a:t>one might have to negotiate and/or compromise</a:t>
            </a:r>
          </a:p>
          <a:p>
            <a:pPr marL="457200" lvl="0" indent="-457200">
              <a:buFont typeface="+mj-lt"/>
              <a:buAutoNum type="arabicPeriod"/>
            </a:pPr>
            <a:endParaRPr lang="lt-LT"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09691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26993" y="1185836"/>
            <a:ext cx="4380282" cy="3777933"/>
          </a:xfrm>
        </p:spPr>
        <p:txBody>
          <a:bodyPr/>
          <a:lstStyle/>
          <a:p>
            <a:pPr>
              <a:lnSpc>
                <a:spcPct val="150000"/>
              </a:lnSpc>
            </a:pPr>
            <a:r>
              <a:rPr lang="en-US" sz="2000" dirty="0">
                <a:solidFill>
                  <a:schemeClr val="tx1"/>
                </a:solidFill>
              </a:rPr>
              <a:t>Can be summed up into two main categories</a:t>
            </a:r>
            <a:r>
              <a:rPr lang="en-US" sz="2000" dirty="0" smtClean="0">
                <a:solidFill>
                  <a:schemeClr val="tx1"/>
                </a:solidFill>
              </a:rPr>
              <a:t>:</a:t>
            </a:r>
            <a:endParaRPr lang="en-US" sz="2000" dirty="0">
              <a:solidFill>
                <a:schemeClr val="tx1"/>
              </a:solidFill>
            </a:endParaRPr>
          </a:p>
          <a:p>
            <a:pPr marL="457200" indent="-457200">
              <a:lnSpc>
                <a:spcPct val="150000"/>
              </a:lnSpc>
              <a:buAutoNum type="arabicPeriod"/>
            </a:pPr>
            <a:r>
              <a:rPr lang="en-US" sz="2000" dirty="0">
                <a:solidFill>
                  <a:schemeClr val="tx1"/>
                </a:solidFill>
              </a:rPr>
              <a:t>Data collection tools and techniques</a:t>
            </a:r>
          </a:p>
          <a:p>
            <a:pPr marL="457200" indent="-457200">
              <a:lnSpc>
                <a:spcPct val="150000"/>
              </a:lnSpc>
              <a:buAutoNum type="arabicPeriod"/>
            </a:pPr>
            <a:r>
              <a:rPr lang="en-US" sz="2000" dirty="0">
                <a:solidFill>
                  <a:schemeClr val="tx1"/>
                </a:solidFill>
              </a:rPr>
              <a:t>Decision-making tools and techniques</a:t>
            </a:r>
            <a:endParaRPr lang="lt-LT" sz="2000" dirty="0">
              <a:solidFill>
                <a:schemeClr val="tx1"/>
              </a:solidFill>
            </a:endParaRPr>
          </a:p>
          <a:p>
            <a:endParaRPr lang="lt-LT" sz="2000"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608828" y="331585"/>
            <a:ext cx="6982379" cy="684211"/>
          </a:xfrm>
        </p:spPr>
        <p:txBody>
          <a:bodyPr>
            <a:normAutofit/>
          </a:bodyPr>
          <a:lstStyle/>
          <a:p>
            <a:r>
              <a:rPr lang="en-US" sz="3600" dirty="0"/>
              <a:t>Needs Assessment Tools</a:t>
            </a:r>
            <a:endParaRPr lang="lt-LT" sz="3600" dirty="0"/>
          </a:p>
        </p:txBody>
      </p:sp>
    </p:spTree>
    <p:extLst>
      <p:ext uri="{BB962C8B-B14F-4D97-AF65-F5344CB8AC3E}">
        <p14:creationId xmlns:p14="http://schemas.microsoft.com/office/powerpoint/2010/main" val="38575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22BC-CB09-44C8-AB9C-A275E92A44D0}"/>
              </a:ext>
            </a:extLst>
          </p:cNvPr>
          <p:cNvSpPr>
            <a:spLocks noGrp="1"/>
          </p:cNvSpPr>
          <p:nvPr>
            <p:ph type="title"/>
          </p:nvPr>
        </p:nvSpPr>
        <p:spPr/>
        <p:txBody>
          <a:bodyPr/>
          <a:lstStyle/>
          <a:p>
            <a:r>
              <a:rPr lang="en-US" b="1" dirty="0"/>
              <a:t>Needs Assessment Tools</a:t>
            </a:r>
            <a:endParaRPr lang="en-GB" b="1" dirty="0"/>
          </a:p>
        </p:txBody>
      </p:sp>
      <p:sp>
        <p:nvSpPr>
          <p:cNvPr id="3" name="Text Placeholder 2">
            <a:extLst>
              <a:ext uri="{FF2B5EF4-FFF2-40B4-BE49-F238E27FC236}">
                <a16:creationId xmlns:a16="http://schemas.microsoft.com/office/drawing/2014/main" id="{0183E520-0275-466A-8F80-73CD959FB751}"/>
              </a:ext>
            </a:extLst>
          </p:cNvPr>
          <p:cNvSpPr>
            <a:spLocks noGrp="1"/>
          </p:cNvSpPr>
          <p:nvPr>
            <p:ph type="body" idx="1"/>
          </p:nvPr>
        </p:nvSpPr>
        <p:spPr>
          <a:xfrm>
            <a:off x="836613" y="1785445"/>
            <a:ext cx="6226837" cy="403315"/>
          </a:xfrm>
        </p:spPr>
        <p:txBody>
          <a:bodyPr/>
          <a:lstStyle/>
          <a:p>
            <a:r>
              <a:rPr lang="en-US" dirty="0">
                <a:solidFill>
                  <a:schemeClr val="tx1"/>
                </a:solidFill>
              </a:rPr>
              <a:t>Some examples of tools and methods are…</a:t>
            </a:r>
            <a:endParaRPr lang="en-GB" dirty="0">
              <a:solidFill>
                <a:schemeClr val="tx1"/>
              </a:solidFill>
            </a:endParaRPr>
          </a:p>
        </p:txBody>
      </p:sp>
      <p:sp>
        <p:nvSpPr>
          <p:cNvPr id="4" name="Content Placeholder 3">
            <a:extLst>
              <a:ext uri="{FF2B5EF4-FFF2-40B4-BE49-F238E27FC236}">
                <a16:creationId xmlns:a16="http://schemas.microsoft.com/office/drawing/2014/main" id="{AF09F928-45F6-4B71-BBA6-CB35FC74A4A0}"/>
              </a:ext>
            </a:extLst>
          </p:cNvPr>
          <p:cNvSpPr>
            <a:spLocks noGrp="1"/>
          </p:cNvSpPr>
          <p:nvPr>
            <p:ph sz="half" idx="2"/>
          </p:nvPr>
        </p:nvSpPr>
        <p:spPr>
          <a:xfrm>
            <a:off x="936626" y="2310517"/>
            <a:ext cx="5157787" cy="3338003"/>
          </a:xfrm>
        </p:spPr>
        <p:txBody>
          <a:bodyPr>
            <a:normAutofit fontScale="77500" lnSpcReduction="20000"/>
          </a:bodyPr>
          <a:lstStyle/>
          <a:p>
            <a:pPr>
              <a:lnSpc>
                <a:spcPct val="150000"/>
              </a:lnSpc>
            </a:pPr>
            <a:r>
              <a:rPr lang="en-US" sz="1800" dirty="0">
                <a:solidFill>
                  <a:schemeClr val="tx1"/>
                </a:solidFill>
              </a:rPr>
              <a:t>Reviewing already existing data/documents</a:t>
            </a:r>
          </a:p>
          <a:p>
            <a:pPr>
              <a:lnSpc>
                <a:spcPct val="150000"/>
              </a:lnSpc>
            </a:pPr>
            <a:r>
              <a:rPr lang="en-US" sz="1800" dirty="0">
                <a:solidFill>
                  <a:schemeClr val="tx1"/>
                </a:solidFill>
              </a:rPr>
              <a:t>Guided expert reviews</a:t>
            </a:r>
          </a:p>
          <a:p>
            <a:pPr>
              <a:lnSpc>
                <a:spcPct val="150000"/>
              </a:lnSpc>
            </a:pPr>
            <a:r>
              <a:rPr lang="en-US" sz="1800" dirty="0">
                <a:solidFill>
                  <a:schemeClr val="tx1"/>
                </a:solidFill>
              </a:rPr>
              <a:t>Managing focus groups</a:t>
            </a:r>
          </a:p>
          <a:p>
            <a:pPr>
              <a:lnSpc>
                <a:spcPct val="150000"/>
              </a:lnSpc>
            </a:pPr>
            <a:r>
              <a:rPr lang="en-US" sz="1800" dirty="0">
                <a:solidFill>
                  <a:schemeClr val="tx1"/>
                </a:solidFill>
              </a:rPr>
              <a:t>Conducting Interviews</a:t>
            </a:r>
          </a:p>
          <a:p>
            <a:pPr>
              <a:lnSpc>
                <a:spcPct val="150000"/>
              </a:lnSpc>
            </a:pPr>
            <a:r>
              <a:rPr lang="en-US" sz="1800" dirty="0">
                <a:solidFill>
                  <a:schemeClr val="tx1"/>
                </a:solidFill>
              </a:rPr>
              <a:t>Dual-Response surveys</a:t>
            </a:r>
          </a:p>
          <a:p>
            <a:pPr>
              <a:lnSpc>
                <a:spcPct val="150000"/>
              </a:lnSpc>
            </a:pPr>
            <a:r>
              <a:rPr lang="en-US" sz="1800" dirty="0">
                <a:solidFill>
                  <a:schemeClr val="tx1"/>
                </a:solidFill>
              </a:rPr>
              <a:t>SWOT+ analysis</a:t>
            </a:r>
          </a:p>
          <a:p>
            <a:pPr>
              <a:lnSpc>
                <a:spcPct val="150000"/>
              </a:lnSpc>
            </a:pPr>
            <a:r>
              <a:rPr lang="en-US" sz="1800" dirty="0">
                <a:solidFill>
                  <a:schemeClr val="tx1"/>
                </a:solidFill>
              </a:rPr>
              <a:t>Observational data</a:t>
            </a:r>
          </a:p>
          <a:p>
            <a:pPr>
              <a:lnSpc>
                <a:spcPct val="150000"/>
              </a:lnSpc>
            </a:pPr>
            <a:r>
              <a:rPr lang="en-US" sz="1800" dirty="0">
                <a:solidFill>
                  <a:schemeClr val="tx1"/>
                </a:solidFill>
              </a:rPr>
              <a:t>Task Analysis</a:t>
            </a:r>
            <a:endParaRPr lang="en-GB" sz="1800" dirty="0">
              <a:solidFill>
                <a:schemeClr val="tx1"/>
              </a:solidFill>
            </a:endParaRPr>
          </a:p>
        </p:txBody>
      </p:sp>
      <p:sp>
        <p:nvSpPr>
          <p:cNvPr id="7" name="Footer Placeholder 6">
            <a:extLst>
              <a:ext uri="{FF2B5EF4-FFF2-40B4-BE49-F238E27FC236}">
                <a16:creationId xmlns:a16="http://schemas.microsoft.com/office/drawing/2014/main" id="{97D90990-08D4-49A3-820E-8501C5D9DA3A}"/>
              </a:ext>
            </a:extLst>
          </p:cNvPr>
          <p:cNvSpPr>
            <a:spLocks noGrp="1"/>
          </p:cNvSpPr>
          <p:nvPr>
            <p:ph type="ftr" sz="quarter" idx="11"/>
          </p:nvPr>
        </p:nvSpPr>
        <p:spPr/>
        <p:txBody>
          <a:bodyPr/>
          <a:lstStyle/>
          <a:p>
            <a:r>
              <a:rPr lang="lt-LT"/>
              <a:t>connect-erasmus.eu</a:t>
            </a:r>
          </a:p>
        </p:txBody>
      </p:sp>
      <p:sp>
        <p:nvSpPr>
          <p:cNvPr id="10" name="Cloud 9">
            <a:extLst>
              <a:ext uri="{FF2B5EF4-FFF2-40B4-BE49-F238E27FC236}">
                <a16:creationId xmlns:a16="http://schemas.microsoft.com/office/drawing/2014/main" id="{1F8C07D7-1CFC-4FBA-808B-EC10DF5BE54A}"/>
              </a:ext>
            </a:extLst>
          </p:cNvPr>
          <p:cNvSpPr/>
          <p:nvPr/>
        </p:nvSpPr>
        <p:spPr>
          <a:xfrm>
            <a:off x="6471821" y="2354691"/>
            <a:ext cx="5157787" cy="3107184"/>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E521B4-0D84-448F-8D2E-B9107542C039}"/>
              </a:ext>
            </a:extLst>
          </p:cNvPr>
          <p:cNvSpPr txBox="1"/>
          <p:nvPr/>
        </p:nvSpPr>
        <p:spPr>
          <a:xfrm>
            <a:off x="6952735" y="2751195"/>
            <a:ext cx="3906984" cy="1892826"/>
          </a:xfrm>
          <a:prstGeom prst="rect">
            <a:avLst/>
          </a:prstGeom>
          <a:noFill/>
        </p:spPr>
        <p:txBody>
          <a:bodyPr wrap="square" rtlCol="0">
            <a:spAutoFit/>
          </a:bodyPr>
          <a:lstStyle/>
          <a:p>
            <a:pPr algn="ctr">
              <a:lnSpc>
                <a:spcPct val="150000"/>
              </a:lnSpc>
            </a:pPr>
            <a:r>
              <a:rPr lang="en-US" sz="2400" b="1" dirty="0"/>
              <a:t>Let’s think!</a:t>
            </a:r>
          </a:p>
          <a:p>
            <a:pPr algn="ctr">
              <a:lnSpc>
                <a:spcPct val="150000"/>
              </a:lnSpc>
            </a:pPr>
            <a:r>
              <a:rPr lang="en-GB" dirty="0"/>
              <a:t>What problems could arise if we skip the needs assessment analysis when planning for change? </a:t>
            </a:r>
          </a:p>
        </p:txBody>
      </p:sp>
    </p:spTree>
    <p:extLst>
      <p:ext uri="{BB962C8B-B14F-4D97-AF65-F5344CB8AC3E}">
        <p14:creationId xmlns:p14="http://schemas.microsoft.com/office/powerpoint/2010/main" val="183383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189" y="735427"/>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rot="20649612">
            <a:off x="517548" y="1933598"/>
            <a:ext cx="6982379" cy="684211"/>
          </a:xfrm>
        </p:spPr>
        <p:txBody>
          <a:bodyPr>
            <a:normAutofit fontScale="90000"/>
          </a:bodyPr>
          <a:lstStyle/>
          <a:p>
            <a:r>
              <a:rPr lang="en-US" sz="4800" b="1" dirty="0">
                <a:solidFill>
                  <a:srgbClr val="FF7F2A"/>
                </a:solidFill>
                <a:sym typeface="Wingdings" panose="05000000000000000000" pitchFamily="2" charset="2"/>
              </a:rPr>
              <a:t>Let’s take a break!</a:t>
            </a:r>
            <a:endParaRPr lang="lt-LT" dirty="0"/>
          </a:p>
        </p:txBody>
      </p:sp>
    </p:spTree>
    <p:extLst>
      <p:ext uri="{BB962C8B-B14F-4D97-AF65-F5344CB8AC3E}">
        <p14:creationId xmlns:p14="http://schemas.microsoft.com/office/powerpoint/2010/main" val="170597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577379"/>
            <a:ext cx="10504487" cy="684211"/>
          </a:xfrm>
          <a:solidFill>
            <a:schemeClr val="bg1"/>
          </a:solidFill>
        </p:spPr>
        <p:txBody>
          <a:bodyPr>
            <a:normAutofit fontScale="90000"/>
          </a:bodyPr>
          <a:lstStyle/>
          <a:p>
            <a:r>
              <a:rPr lang="en-US" dirty="0"/>
              <a:t>Implementing Change (1)</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296562" y="2359244"/>
            <a:ext cx="11484106" cy="3399619"/>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50000"/>
              </a:lnSpc>
              <a:buNone/>
            </a:pPr>
            <a:r>
              <a:rPr lang="en-US" sz="2400" b="1" u="sng" dirty="0"/>
              <a:t>Which are the secrets of successful change implementation? </a:t>
            </a:r>
            <a:r>
              <a:rPr lang="en-US" sz="1600" b="1" u="sng" dirty="0">
                <a:solidFill>
                  <a:schemeClr val="accent6">
                    <a:lumMod val="60000"/>
                    <a:lumOff val="40000"/>
                  </a:schemeClr>
                </a:solidFill>
              </a:rPr>
              <a:t>McKinsey &amp; Company</a:t>
            </a:r>
          </a:p>
          <a:p>
            <a:pPr>
              <a:lnSpc>
                <a:spcPct val="150000"/>
              </a:lnSpc>
            </a:pPr>
            <a:r>
              <a:rPr lang="en-US" b="1" dirty="0">
                <a:solidFill>
                  <a:schemeClr val="accent6">
                    <a:lumMod val="60000"/>
                    <a:lumOff val="40000"/>
                  </a:schemeClr>
                </a:solidFill>
              </a:rPr>
              <a:t>Survey of 2000 executives in more than 900 companies across all industries</a:t>
            </a:r>
          </a:p>
          <a:p>
            <a:pPr>
              <a:lnSpc>
                <a:spcPct val="150000"/>
              </a:lnSpc>
            </a:pPr>
            <a:r>
              <a:rPr lang="en-GB" b="1" dirty="0">
                <a:highlight>
                  <a:srgbClr val="FF7F2A"/>
                </a:highlight>
              </a:rPr>
              <a:t>1. Ownership and Commitment</a:t>
            </a:r>
          </a:p>
          <a:p>
            <a:pPr lvl="1">
              <a:lnSpc>
                <a:spcPct val="150000"/>
              </a:lnSpc>
            </a:pPr>
            <a:r>
              <a:rPr lang="en-US" dirty="0"/>
              <a:t>Leaders must show a high </a:t>
            </a:r>
            <a:r>
              <a:rPr lang="en-GB" dirty="0"/>
              <a:t>level of psychological investment that drives personal, and proactive action</a:t>
            </a:r>
          </a:p>
          <a:p>
            <a:pPr lvl="1">
              <a:lnSpc>
                <a:spcPct val="150000"/>
              </a:lnSpc>
            </a:pPr>
            <a:r>
              <a:rPr lang="en-GB" dirty="0"/>
              <a:t>Successful change reinforces ownership through clear accountability for specific targets</a:t>
            </a:r>
          </a:p>
          <a:p>
            <a:pPr lvl="1">
              <a:lnSpc>
                <a:spcPct val="150000"/>
              </a:lnSpc>
            </a:pPr>
            <a:r>
              <a:rPr lang="en-GB" b="1" u="sng" dirty="0"/>
              <a:t>Good Leadership Style: </a:t>
            </a:r>
            <a:r>
              <a:rPr lang="en-GB" dirty="0"/>
              <a:t>Foster a leadership style that sets bold aspirations with clear accountability—emphasizing the challenging and supportive dimensions of leadership.</a:t>
            </a:r>
          </a:p>
          <a:p>
            <a:pPr lvl="1">
              <a:lnSpc>
                <a:spcPct val="150000"/>
              </a:lnSpc>
            </a:pPr>
            <a:r>
              <a:rPr lang="en-GB" b="1" u="sng" dirty="0"/>
              <a:t>Creating the right buzz: </a:t>
            </a:r>
            <a:r>
              <a:rPr lang="en-GB" dirty="0"/>
              <a:t>Rather than spamming everyone with generic communications materials, leaders instead methodically cascade a compelling change story through the entire organization.</a:t>
            </a:r>
            <a:endParaRPr lang="el-GR" dirty="0"/>
          </a:p>
          <a:p>
            <a:pPr lvl="1"/>
            <a:endParaRPr lang="en-GB" dirty="0"/>
          </a:p>
        </p:txBody>
      </p:sp>
    </p:spTree>
    <p:extLst>
      <p:ext uri="{BB962C8B-B14F-4D97-AF65-F5344CB8AC3E}">
        <p14:creationId xmlns:p14="http://schemas.microsoft.com/office/powerpoint/2010/main" val="31593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728463" y="118481"/>
            <a:ext cx="10515600" cy="781685"/>
          </a:xfrm>
        </p:spPr>
        <p:txBody>
          <a:bodyPr/>
          <a:lstStyle/>
          <a:p>
            <a:r>
              <a:rPr lang="en-US" dirty="0"/>
              <a:t>What will we cover today?</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dirty="0"/>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lnSpcReduction="10000"/>
          </a:bodyPr>
          <a:lstStyle/>
          <a:p>
            <a:r>
              <a:rPr lang="en-US" dirty="0"/>
              <a:t>1.1. Change Management</a:t>
            </a:r>
            <a:endParaRPr lang="lt-LT" dirty="0"/>
          </a:p>
          <a:p>
            <a:endParaRPr lang="lt-LT" dirty="0"/>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838200" y="1728769"/>
            <a:ext cx="10190162" cy="1274220"/>
          </a:xfrm>
        </p:spPr>
        <p:txBody>
          <a:bodyPr>
            <a:noAutofit/>
          </a:bodyPr>
          <a:lstStyle/>
          <a:p>
            <a:pPr marL="342900" indent="-342900">
              <a:lnSpc>
                <a:spcPct val="150000"/>
              </a:lnSpc>
              <a:buFont typeface="Arial" panose="020B0604020202020204" pitchFamily="34" charset="0"/>
              <a:buChar char="•"/>
            </a:pPr>
            <a:r>
              <a:rPr lang="en-US" sz="1800" dirty="0">
                <a:solidFill>
                  <a:schemeClr val="tx1"/>
                </a:solidFill>
              </a:rPr>
              <a:t>Learning to think critically! – Critical Theory</a:t>
            </a:r>
          </a:p>
          <a:p>
            <a:pPr marL="342900" indent="-342900">
              <a:lnSpc>
                <a:spcPct val="150000"/>
              </a:lnSpc>
              <a:buFont typeface="Arial" panose="020B0604020202020204" pitchFamily="34" charset="0"/>
              <a:buChar char="•"/>
            </a:pPr>
            <a:r>
              <a:rPr lang="en-US" sz="1800" dirty="0">
                <a:solidFill>
                  <a:schemeClr val="tx1"/>
                </a:solidFill>
              </a:rPr>
              <a:t>Resistance to Change</a:t>
            </a:r>
          </a:p>
          <a:p>
            <a:pPr marL="1028700" lvl="1" indent="-342900">
              <a:lnSpc>
                <a:spcPct val="150000"/>
              </a:lnSpc>
            </a:pPr>
            <a:r>
              <a:rPr lang="en-US" sz="1800" dirty="0">
                <a:solidFill>
                  <a:schemeClr val="tx1"/>
                </a:solidFill>
              </a:rPr>
              <a:t>Why does it happen?</a:t>
            </a:r>
          </a:p>
          <a:p>
            <a:pPr marL="1028700" lvl="1" indent="-342900">
              <a:lnSpc>
                <a:spcPct val="150000"/>
              </a:lnSpc>
            </a:pPr>
            <a:r>
              <a:rPr lang="en-US" sz="1800" dirty="0">
                <a:solidFill>
                  <a:schemeClr val="tx1"/>
                </a:solidFill>
              </a:rPr>
              <a:t>In what levels?</a:t>
            </a:r>
          </a:p>
          <a:p>
            <a:pPr marL="1028700" lvl="1" indent="-342900">
              <a:lnSpc>
                <a:spcPct val="150000"/>
              </a:lnSpc>
            </a:pPr>
            <a:r>
              <a:rPr lang="en-US" sz="1800" dirty="0">
                <a:solidFill>
                  <a:schemeClr val="tx1"/>
                </a:solidFill>
              </a:rPr>
              <a:t>Tips in overcoming it</a:t>
            </a:r>
            <a:endParaRPr lang="lt-LT" sz="1800" dirty="0">
              <a:solidFill>
                <a:schemeClr val="tx1"/>
              </a:solidFill>
            </a:endParaRPr>
          </a:p>
          <a:p>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6629554" y="1221914"/>
            <a:ext cx="10188575" cy="466586"/>
          </a:xfrm>
        </p:spPr>
        <p:txBody>
          <a:bodyPr>
            <a:normAutofit lnSpcReduction="10000"/>
          </a:bodyPr>
          <a:lstStyle/>
          <a:p>
            <a:r>
              <a:rPr lang="en-US" dirty="0"/>
              <a:t>1.2 The Change Cycle</a:t>
            </a:r>
            <a:endParaRPr lang="lt-LT" dirty="0"/>
          </a:p>
          <a:p>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247982"/>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6160521" y="1274050"/>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6160521" y="1740636"/>
            <a:ext cx="10190162" cy="12507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1800" dirty="0">
                <a:solidFill>
                  <a:schemeClr val="tx1"/>
                </a:solidFill>
              </a:rPr>
              <a:t>What is a Needs Assessment Analysis?</a:t>
            </a:r>
          </a:p>
          <a:p>
            <a:pPr marL="342900" indent="-342900">
              <a:lnSpc>
                <a:spcPct val="150000"/>
              </a:lnSpc>
              <a:buFont typeface="Arial" panose="020B0604020202020204" pitchFamily="34" charset="0"/>
              <a:buChar char="•"/>
            </a:pPr>
            <a:r>
              <a:rPr lang="en-US" sz="1800" dirty="0">
                <a:solidFill>
                  <a:schemeClr val="tx1"/>
                </a:solidFill>
              </a:rPr>
              <a:t>How do we implement change?</a:t>
            </a:r>
          </a:p>
          <a:p>
            <a:pPr marL="342900" indent="-342900">
              <a:lnSpc>
                <a:spcPct val="150000"/>
              </a:lnSpc>
              <a:buFont typeface="Arial" panose="020B0604020202020204" pitchFamily="34" charset="0"/>
              <a:buChar char="•"/>
            </a:pPr>
            <a:r>
              <a:rPr lang="en-US" sz="1800" dirty="0">
                <a:solidFill>
                  <a:schemeClr val="tx1"/>
                </a:solidFill>
              </a:rPr>
              <a:t>How do we sustain and evaluate change?</a:t>
            </a:r>
            <a:endParaRPr lang="lt-LT" sz="1800" dirty="0">
              <a:solidFill>
                <a:schemeClr val="tx1"/>
              </a:solidFill>
            </a:endParaRPr>
          </a:p>
        </p:txBody>
      </p:sp>
    </p:spTree>
    <p:extLst>
      <p:ext uri="{BB962C8B-B14F-4D97-AF65-F5344CB8AC3E}">
        <p14:creationId xmlns:p14="http://schemas.microsoft.com/office/powerpoint/2010/main" val="42879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521043" y="1577379"/>
            <a:ext cx="10504487" cy="684211"/>
          </a:xfrm>
          <a:solidFill>
            <a:schemeClr val="bg1"/>
          </a:solidFill>
        </p:spPr>
        <p:txBody>
          <a:bodyPr>
            <a:normAutofit fontScale="90000"/>
          </a:bodyPr>
          <a:lstStyle/>
          <a:p>
            <a:r>
              <a:rPr lang="en-US" dirty="0"/>
              <a:t>Implementing Change (2)</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359244"/>
            <a:ext cx="11094868" cy="3399619"/>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pPr>
            <a:r>
              <a:rPr lang="en-GB" b="1" dirty="0">
                <a:highlight>
                  <a:srgbClr val="FF7F2A"/>
                </a:highlight>
              </a:rPr>
              <a:t>2. Prioritization of initiatives</a:t>
            </a:r>
          </a:p>
          <a:p>
            <a:pPr lvl="1">
              <a:lnSpc>
                <a:spcPct val="150000"/>
              </a:lnSpc>
            </a:pPr>
            <a:r>
              <a:rPr lang="en-GB" dirty="0"/>
              <a:t>What an organization chooses not to do is every bit as important as what it does.</a:t>
            </a:r>
          </a:p>
          <a:p>
            <a:pPr lvl="1">
              <a:lnSpc>
                <a:spcPct val="150000"/>
              </a:lnSpc>
            </a:pPr>
            <a:r>
              <a:rPr lang="en-GB" b="1" u="sng" dirty="0"/>
              <a:t>Understanding risks: </a:t>
            </a:r>
            <a:r>
              <a:rPr lang="en-GB" dirty="0"/>
              <a:t>Create a robust fact base, with a clear understanding of the size and nature of each opportunity, its timing, and any impediments to delivery.</a:t>
            </a:r>
          </a:p>
          <a:p>
            <a:pPr lvl="1">
              <a:lnSpc>
                <a:spcPct val="150000"/>
              </a:lnSpc>
            </a:pPr>
            <a:r>
              <a:rPr lang="en-GB" b="1" u="sng" dirty="0"/>
              <a:t>Mitigating and Re-ranking</a:t>
            </a:r>
          </a:p>
          <a:p>
            <a:pPr>
              <a:lnSpc>
                <a:spcPct val="150000"/>
              </a:lnSpc>
            </a:pPr>
            <a:r>
              <a:rPr lang="en-GB" b="1" u="sng" dirty="0">
                <a:highlight>
                  <a:srgbClr val="FF7F2A"/>
                </a:highlight>
              </a:rPr>
              <a:t>3. Resources and capabilities</a:t>
            </a:r>
            <a:endParaRPr lang="el-GR" b="1" u="sng" dirty="0">
              <a:highlight>
                <a:srgbClr val="FF7F2A"/>
              </a:highlight>
            </a:endParaRPr>
          </a:p>
          <a:p>
            <a:pPr lvl="1">
              <a:lnSpc>
                <a:spcPct val="150000"/>
              </a:lnSpc>
            </a:pPr>
            <a:r>
              <a:rPr lang="en-GB" sz="1600" dirty="0"/>
              <a:t>Rather than looking only to people who happen to be available, successful change organizations fill pivotal roles based on merit and free the successful candidates from their current duties. </a:t>
            </a:r>
          </a:p>
          <a:p>
            <a:pPr lvl="1">
              <a:lnSpc>
                <a:spcPct val="150000"/>
              </a:lnSpc>
            </a:pPr>
            <a:r>
              <a:rPr lang="en-GB" sz="1600" dirty="0"/>
              <a:t>Each person’s role is well defined, and expectations and responsibilities are aligned with the resources available.</a:t>
            </a:r>
          </a:p>
          <a:p>
            <a:pPr lvl="1">
              <a:lnSpc>
                <a:spcPct val="150000"/>
              </a:lnSpc>
            </a:pPr>
            <a:r>
              <a:rPr lang="en-GB" sz="1600" dirty="0"/>
              <a:t>All employees receive feedback and ongoing coaching.</a:t>
            </a:r>
          </a:p>
        </p:txBody>
      </p:sp>
    </p:spTree>
    <p:extLst>
      <p:ext uri="{BB962C8B-B14F-4D97-AF65-F5344CB8AC3E}">
        <p14:creationId xmlns:p14="http://schemas.microsoft.com/office/powerpoint/2010/main" val="413365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88786" y="545855"/>
            <a:ext cx="10515600" cy="678815"/>
          </a:xfrm>
        </p:spPr>
        <p:txBody>
          <a:bodyPr>
            <a:normAutofit/>
          </a:bodyPr>
          <a:lstStyle/>
          <a:p>
            <a:r>
              <a:rPr lang="en-US" b="1" dirty="0"/>
              <a:t>Sustaining and Evaluating Change (1)</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400737" y="1707929"/>
            <a:ext cx="10372709" cy="385559"/>
          </a:xfrm>
        </p:spPr>
        <p:txBody>
          <a:bodyPr/>
          <a:lstStyle/>
          <a:p>
            <a:r>
              <a:rPr lang="en-US" i="1" dirty="0">
                <a:solidFill>
                  <a:schemeClr val="tx1"/>
                </a:solidFill>
              </a:rPr>
              <a:t>How do we now whether change is working?</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32267" y="2144569"/>
            <a:ext cx="9355430" cy="3758520"/>
          </a:xfrm>
        </p:spPr>
        <p:txBody>
          <a:bodyPr>
            <a:normAutofit fontScale="77500" lnSpcReduction="20000"/>
          </a:bodyPr>
          <a:lstStyle/>
          <a:p>
            <a:pPr marL="0" lvl="0" indent="0">
              <a:lnSpc>
                <a:spcPct val="150000"/>
              </a:lnSpc>
              <a:buNone/>
            </a:pPr>
            <a:r>
              <a:rPr lang="en-GB" sz="1800" dirty="0">
                <a:solidFill>
                  <a:schemeClr val="tx1"/>
                </a:solidFill>
              </a:rPr>
              <a:t>Depending on what your prevailing paradigm is, or the way your organization’s culture works, the monitoring and evaluation of change will give different answers</a:t>
            </a:r>
            <a:r>
              <a:rPr lang="en-US" sz="1800" dirty="0">
                <a:solidFill>
                  <a:schemeClr val="tx1"/>
                </a:solidFill>
              </a:rPr>
              <a:t>!!!</a:t>
            </a:r>
            <a:endParaRPr lang="el-GR" sz="1800" dirty="0">
              <a:solidFill>
                <a:schemeClr val="tx1"/>
              </a:solidFill>
            </a:endParaRPr>
          </a:p>
          <a:p>
            <a:pPr>
              <a:lnSpc>
                <a:spcPct val="150000"/>
              </a:lnSpc>
            </a:pPr>
            <a:r>
              <a:rPr lang="en-GB" sz="1800" u="sng" dirty="0">
                <a:solidFill>
                  <a:schemeClr val="tx1"/>
                </a:solidFill>
              </a:rPr>
              <a:t>On the one hand, we can evaluate success with measurable outcomes </a:t>
            </a:r>
            <a:r>
              <a:rPr lang="en-GB" sz="1800" dirty="0">
                <a:solidFill>
                  <a:schemeClr val="tx1"/>
                </a:solidFill>
                <a:sym typeface="Wingdings" panose="05000000000000000000" pitchFamily="2" charset="2"/>
              </a:rPr>
              <a:t>reduced absenteeism, increased customer satisfaction, increased employee satisfaction, reduced headcount, increase in quality standards etc.</a:t>
            </a:r>
          </a:p>
          <a:p>
            <a:pPr>
              <a:lnSpc>
                <a:spcPct val="150000"/>
              </a:lnSpc>
            </a:pPr>
            <a:r>
              <a:rPr lang="en-GB" sz="1800" b="1" dirty="0">
                <a:solidFill>
                  <a:schemeClr val="accent4"/>
                </a:solidFill>
                <a:sym typeface="Wingdings" panose="05000000000000000000" pitchFamily="2" charset="2"/>
              </a:rPr>
              <a:t>But is that all there is? One must also consider that…</a:t>
            </a:r>
          </a:p>
          <a:p>
            <a:pPr marL="342900" indent="-342900">
              <a:lnSpc>
                <a:spcPct val="150000"/>
              </a:lnSpc>
              <a:buFont typeface="+mj-lt"/>
              <a:buAutoNum type="arabicPeriod"/>
            </a:pPr>
            <a:r>
              <a:rPr lang="en-GB" sz="1600" dirty="0">
                <a:solidFill>
                  <a:schemeClr val="tx1"/>
                </a:solidFill>
              </a:rPr>
              <a:t>people and systems notice only what </a:t>
            </a:r>
            <a:r>
              <a:rPr lang="en-GB" sz="1600" i="1" dirty="0">
                <a:solidFill>
                  <a:schemeClr val="tx1"/>
                </a:solidFill>
              </a:rPr>
              <a:t>they consider </a:t>
            </a:r>
            <a:r>
              <a:rPr lang="en-GB" sz="1600" dirty="0">
                <a:solidFill>
                  <a:schemeClr val="tx1"/>
                </a:solidFill>
              </a:rPr>
              <a:t>to be important</a:t>
            </a:r>
          </a:p>
          <a:p>
            <a:pPr marL="342900" indent="-342900">
              <a:lnSpc>
                <a:spcPct val="150000"/>
              </a:lnSpc>
              <a:buFont typeface="+mj-lt"/>
              <a:buAutoNum type="arabicPeriod"/>
            </a:pPr>
            <a:r>
              <a:rPr lang="en-GB" sz="1600" dirty="0">
                <a:solidFill>
                  <a:schemeClr val="tx1"/>
                </a:solidFill>
              </a:rPr>
              <a:t>having a set methodology can get in the way of the </a:t>
            </a:r>
            <a:r>
              <a:rPr lang="en-GB" sz="1600" i="1" dirty="0">
                <a:solidFill>
                  <a:schemeClr val="tx1"/>
                </a:solidFill>
              </a:rPr>
              <a:t>context</a:t>
            </a:r>
          </a:p>
          <a:p>
            <a:pPr marL="342900" indent="-342900">
              <a:lnSpc>
                <a:spcPct val="150000"/>
              </a:lnSpc>
              <a:buFont typeface="+mj-lt"/>
              <a:buAutoNum type="arabicPeriod"/>
            </a:pPr>
            <a:r>
              <a:rPr lang="en-GB" sz="1600" dirty="0">
                <a:solidFill>
                  <a:schemeClr val="tx1"/>
                </a:solidFill>
              </a:rPr>
              <a:t>what people notice will </a:t>
            </a:r>
            <a:r>
              <a:rPr lang="en-GB" sz="1600" i="1" dirty="0">
                <a:solidFill>
                  <a:schemeClr val="tx1"/>
                </a:solidFill>
              </a:rPr>
              <a:t>change over time</a:t>
            </a:r>
          </a:p>
          <a:p>
            <a:pPr marL="342900" indent="-342900">
              <a:lnSpc>
                <a:spcPct val="150000"/>
              </a:lnSpc>
              <a:buFont typeface="+mj-lt"/>
              <a:buAutoNum type="arabicPeriod"/>
            </a:pPr>
            <a:r>
              <a:rPr lang="lt-LT" sz="1600" dirty="0">
                <a:solidFill>
                  <a:schemeClr val="tx1"/>
                </a:solidFill>
              </a:rPr>
              <a:t>organizational boundaries </a:t>
            </a:r>
            <a:r>
              <a:rPr lang="lt-LT" sz="1600" i="1" dirty="0">
                <a:solidFill>
                  <a:schemeClr val="tx1"/>
                </a:solidFill>
              </a:rPr>
              <a:t>are permeable</a:t>
            </a:r>
            <a:endParaRPr lang="en-US" sz="1600" i="1" dirty="0">
              <a:solidFill>
                <a:schemeClr val="tx1"/>
              </a:solidFill>
            </a:endParaRPr>
          </a:p>
          <a:p>
            <a:pPr marL="342900" indent="-342900">
              <a:lnSpc>
                <a:spcPct val="150000"/>
              </a:lnSpc>
              <a:buFont typeface="+mj-lt"/>
              <a:buAutoNum type="arabicPeriod"/>
            </a:pPr>
            <a:r>
              <a:rPr lang="en-US" sz="1600" dirty="0">
                <a:solidFill>
                  <a:schemeClr val="tx1"/>
                </a:solidFill>
              </a:rPr>
              <a:t>feedback acts like a constant source of information flow that can change certain processes</a:t>
            </a:r>
            <a:endParaRPr lang="lt-LT" sz="16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3" name="Picture 2">
            <a:extLst>
              <a:ext uri="{FF2B5EF4-FFF2-40B4-BE49-F238E27FC236}">
                <a16:creationId xmlns:a16="http://schemas.microsoft.com/office/drawing/2014/main" id="{D5280231-C194-46EE-AB3E-AC0806689C02}"/>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801734" y="1810092"/>
            <a:ext cx="1943424" cy="1696079"/>
          </a:xfrm>
          <a:prstGeom prst="rect">
            <a:avLst/>
          </a:prstGeom>
        </p:spPr>
      </p:pic>
    </p:spTree>
    <p:extLst>
      <p:ext uri="{BB962C8B-B14F-4D97-AF65-F5344CB8AC3E}">
        <p14:creationId xmlns:p14="http://schemas.microsoft.com/office/powerpoint/2010/main" val="81609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88786" y="545855"/>
            <a:ext cx="10515600" cy="678815"/>
          </a:xfrm>
        </p:spPr>
        <p:txBody>
          <a:bodyPr>
            <a:normAutofit/>
          </a:bodyPr>
          <a:lstStyle/>
          <a:p>
            <a:r>
              <a:rPr lang="en-US" b="1" dirty="0"/>
              <a:t>Sustaining and Evaluating Change (2)</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310759" y="1728546"/>
            <a:ext cx="10372709" cy="385559"/>
          </a:xfrm>
        </p:spPr>
        <p:txBody>
          <a:bodyPr/>
          <a:lstStyle/>
          <a:p>
            <a:r>
              <a:rPr lang="en-US" i="1" dirty="0">
                <a:solidFill>
                  <a:schemeClr val="tx1"/>
                </a:solidFill>
              </a:rPr>
              <a:t>How can one perceive an organization?</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205947" y="2195651"/>
            <a:ext cx="10972799" cy="3758520"/>
          </a:xfrm>
        </p:spPr>
        <p:txBody>
          <a:bodyPr>
            <a:normAutofit fontScale="70000" lnSpcReduction="20000"/>
          </a:bodyPr>
          <a:lstStyle/>
          <a:p>
            <a:pPr>
              <a:lnSpc>
                <a:spcPct val="150000"/>
              </a:lnSpc>
            </a:pPr>
            <a:r>
              <a:rPr lang="en-US" sz="1800" b="1" dirty="0">
                <a:solidFill>
                  <a:srgbClr val="FF7F2A"/>
                </a:solidFill>
              </a:rPr>
              <a:t>Machine Metaphor </a:t>
            </a:r>
            <a:r>
              <a:rPr lang="en-US" sz="1800" b="1" dirty="0">
                <a:solidFill>
                  <a:srgbClr val="FF7F2A"/>
                </a:solidFill>
                <a:sym typeface="Wingdings" panose="05000000000000000000" pitchFamily="2" charset="2"/>
              </a:rPr>
              <a:t> </a:t>
            </a:r>
            <a:r>
              <a:rPr lang="en-US" sz="1800" dirty="0">
                <a:solidFill>
                  <a:schemeClr val="tx1"/>
                </a:solidFill>
                <a:sym typeface="Wingdings" panose="05000000000000000000" pitchFamily="2" charset="2"/>
              </a:rPr>
              <a:t>This produces a clear </a:t>
            </a:r>
            <a:r>
              <a:rPr lang="en-GB" sz="1800" dirty="0">
                <a:solidFill>
                  <a:schemeClr val="tx1"/>
                </a:solidFill>
                <a:sym typeface="Wingdings" panose="05000000000000000000" pitchFamily="2" charset="2"/>
              </a:rPr>
              <a:t>set of measurable outcomes which can be monitored and evaluated throughout the process. Managing change through this metaphor necessitates a focus on ‘hard’ rather than ‘soft’ aspects of the change, and the expected outcomes may be a little rigid.</a:t>
            </a:r>
            <a:endParaRPr lang="en-US" sz="1800" b="1" dirty="0">
              <a:solidFill>
                <a:schemeClr val="tx1"/>
              </a:solidFill>
              <a:sym typeface="Wingdings" panose="05000000000000000000" pitchFamily="2" charset="2"/>
            </a:endParaRPr>
          </a:p>
          <a:p>
            <a:pPr>
              <a:lnSpc>
                <a:spcPct val="150000"/>
              </a:lnSpc>
            </a:pPr>
            <a:r>
              <a:rPr lang="en-US" sz="1800" b="1" dirty="0">
                <a:solidFill>
                  <a:srgbClr val="FF7F2A"/>
                </a:solidFill>
                <a:sym typeface="Wingdings" panose="05000000000000000000" pitchFamily="2" charset="2"/>
              </a:rPr>
              <a:t>Political Metaphor </a:t>
            </a:r>
            <a:r>
              <a:rPr lang="el-GR" sz="1800" b="1" dirty="0">
                <a:solidFill>
                  <a:srgbClr val="FF7F2A"/>
                </a:solidFill>
                <a:sym typeface="Wingdings" panose="05000000000000000000" pitchFamily="2" charset="2"/>
              </a:rPr>
              <a:t> </a:t>
            </a:r>
            <a:r>
              <a:rPr lang="en-US" sz="1800" dirty="0">
                <a:solidFill>
                  <a:schemeClr val="tx1"/>
                </a:solidFill>
                <a:sym typeface="Wingdings" panose="05000000000000000000" pitchFamily="2" charset="2"/>
              </a:rPr>
              <a:t>This metaphor i</a:t>
            </a:r>
            <a:r>
              <a:rPr lang="en-GB" sz="1800" dirty="0">
                <a:solidFill>
                  <a:schemeClr val="tx1"/>
                </a:solidFill>
                <a:sym typeface="Wingdings" panose="05000000000000000000" pitchFamily="2" charset="2"/>
              </a:rPr>
              <a:t>s all about satisfying key stakeholder groupings. Change is a success if key stakeholders are satisfied, and opinions and policies have been changed. The process of change is one of successfully negotiating one’s way through the myriad stakeholder interests.</a:t>
            </a:r>
            <a:endParaRPr lang="en-US" sz="1800" b="1" dirty="0">
              <a:solidFill>
                <a:srgbClr val="FF7F2A"/>
              </a:solidFill>
              <a:sym typeface="Wingdings" panose="05000000000000000000" pitchFamily="2" charset="2"/>
            </a:endParaRPr>
          </a:p>
          <a:p>
            <a:pPr>
              <a:lnSpc>
                <a:spcPct val="150000"/>
              </a:lnSpc>
            </a:pPr>
            <a:r>
              <a:rPr lang="en-US" sz="1800" b="1" dirty="0">
                <a:solidFill>
                  <a:srgbClr val="FF7F2A"/>
                </a:solidFill>
                <a:sym typeface="Wingdings" panose="05000000000000000000" pitchFamily="2" charset="2"/>
              </a:rPr>
              <a:t>Organism Metaphor  </a:t>
            </a:r>
            <a:r>
              <a:rPr lang="en-US" sz="1800" dirty="0">
                <a:solidFill>
                  <a:schemeClr val="tx1"/>
                </a:solidFill>
                <a:sym typeface="Wingdings" panose="05000000000000000000" pitchFamily="2" charset="2"/>
              </a:rPr>
              <a:t>This </a:t>
            </a:r>
            <a:r>
              <a:rPr lang="en-GB" sz="1800" dirty="0">
                <a:solidFill>
                  <a:schemeClr val="tx1"/>
                </a:solidFill>
                <a:sym typeface="Wingdings" panose="05000000000000000000" pitchFamily="2" charset="2"/>
              </a:rPr>
              <a:t>metaphor is about ensuring the effectiveness and efficiency of information flow across the organization and its environment. A key aspect of successful change management within this paradigm is the focus on organizational learning and responsiveness.</a:t>
            </a:r>
            <a:endParaRPr lang="en-US" sz="1800" b="1" dirty="0">
              <a:solidFill>
                <a:srgbClr val="FF7F2A"/>
              </a:solidFill>
              <a:sym typeface="Wingdings" panose="05000000000000000000" pitchFamily="2" charset="2"/>
            </a:endParaRPr>
          </a:p>
          <a:p>
            <a:pPr>
              <a:lnSpc>
                <a:spcPct val="150000"/>
              </a:lnSpc>
            </a:pPr>
            <a:r>
              <a:rPr lang="en-US" sz="1800" b="1" dirty="0">
                <a:solidFill>
                  <a:srgbClr val="FF7F2A"/>
                </a:solidFill>
                <a:sym typeface="Wingdings" panose="05000000000000000000" pitchFamily="2" charset="2"/>
              </a:rPr>
              <a:t>Flux and Transformation Metaphor  </a:t>
            </a:r>
            <a:r>
              <a:rPr lang="en-US" sz="1800" dirty="0">
                <a:solidFill>
                  <a:schemeClr val="tx1"/>
                </a:solidFill>
                <a:sym typeface="Wingdings" panose="05000000000000000000" pitchFamily="2" charset="2"/>
              </a:rPr>
              <a:t>This </a:t>
            </a:r>
            <a:r>
              <a:rPr lang="en-GB" sz="1800" dirty="0">
                <a:solidFill>
                  <a:schemeClr val="tx1"/>
                </a:solidFill>
                <a:sym typeface="Wingdings" panose="05000000000000000000" pitchFamily="2" charset="2"/>
              </a:rPr>
              <a:t>metaphor is about creating a well-contained space for change to occur. Collective vision and direction, together with a strong sense of organizational values, provide the ‘stakes in the ground’ demarcating parameters for change.</a:t>
            </a:r>
            <a:endParaRPr lang="lt-LT" sz="1800" b="1" dirty="0">
              <a:solidFill>
                <a:srgbClr val="FF7F2A"/>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8" name="Picture 7" descr="Icon&#10;&#10;Description automatically generated">
            <a:extLst>
              <a:ext uri="{FF2B5EF4-FFF2-40B4-BE49-F238E27FC236}">
                <a16:creationId xmlns:a16="http://schemas.microsoft.com/office/drawing/2014/main" id="{27A05A2C-81A5-4F0E-BC03-7BCF94BB84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rot="2558228">
            <a:off x="9984258" y="1144641"/>
            <a:ext cx="2377607" cy="1553370"/>
          </a:xfrm>
          <a:prstGeom prst="rect">
            <a:avLst/>
          </a:prstGeom>
        </p:spPr>
      </p:pic>
    </p:spTree>
    <p:extLst>
      <p:ext uri="{BB962C8B-B14F-4D97-AF65-F5344CB8AC3E}">
        <p14:creationId xmlns:p14="http://schemas.microsoft.com/office/powerpoint/2010/main" val="291049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782121" y="1599907"/>
            <a:ext cx="4434579" cy="684211"/>
          </a:xfrm>
        </p:spPr>
        <p:txBody>
          <a:bodyPr>
            <a:normAutofit fontScale="90000"/>
          </a:bodyPr>
          <a:lstStyle/>
          <a:p>
            <a:r>
              <a:rPr lang="en-US" b="1" dirty="0">
                <a:solidFill>
                  <a:schemeClr val="bg1"/>
                </a:solidFill>
                <a:highlight>
                  <a:srgbClr val="808080"/>
                </a:highlight>
              </a:rPr>
              <a:t>Let’s discuss!</a:t>
            </a:r>
            <a:endParaRPr lang="lt-LT" b="1" dirty="0">
              <a:solidFill>
                <a:schemeClr val="bg1"/>
              </a:solidFill>
              <a:highlight>
                <a:srgbClr val="808080"/>
              </a:highlight>
            </a:endParaRPr>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48026" y="2490931"/>
            <a:ext cx="7522978" cy="2209356"/>
          </a:xfrm>
        </p:spPr>
        <p:txBody>
          <a:bodyPr/>
          <a:lstStyle/>
          <a:p>
            <a:pPr>
              <a:lnSpc>
                <a:spcPct val="150000"/>
              </a:lnSpc>
            </a:pPr>
            <a:r>
              <a:rPr lang="en-US" b="1" dirty="0">
                <a:solidFill>
                  <a:schemeClr val="tx1"/>
                </a:solidFill>
              </a:rPr>
              <a:t>Thinking </a:t>
            </a:r>
            <a:r>
              <a:rPr lang="en-GB" b="1" dirty="0">
                <a:solidFill>
                  <a:schemeClr val="tx1"/>
                </a:solidFill>
              </a:rPr>
              <a:t>back on your professional experience, what has been the most challenging element in implementing change? Did you find any stages more difficult than others? Why do you think so?</a:t>
            </a:r>
            <a:endParaRPr lang="lt-LT" dirty="0">
              <a:solidFill>
                <a:schemeClr val="tx1"/>
              </a:solidFill>
            </a:endParaRPr>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pic>
        <p:nvPicPr>
          <p:cNvPr id="3" name="Picture 2" descr="A picture containing text, indoor&#10;&#10;Description automatically generated">
            <a:extLst>
              <a:ext uri="{FF2B5EF4-FFF2-40B4-BE49-F238E27FC236}">
                <a16:creationId xmlns:a16="http://schemas.microsoft.com/office/drawing/2014/main" id="{F5463470-7CFD-4084-A032-D7BDD757E8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217642" y="2683367"/>
            <a:ext cx="1648626" cy="2184515"/>
          </a:xfrm>
          <a:prstGeom prst="rect">
            <a:avLst/>
          </a:prstGeom>
        </p:spPr>
      </p:pic>
      <p:pic>
        <p:nvPicPr>
          <p:cNvPr id="5" name="Picture 4" descr="Shape, icon&#10;&#10;Description automatically generated">
            <a:extLst>
              <a:ext uri="{FF2B5EF4-FFF2-40B4-BE49-F238E27FC236}">
                <a16:creationId xmlns:a16="http://schemas.microsoft.com/office/drawing/2014/main" id="{EE6010F0-5065-45F1-B36B-F9BD3EDE6D0A}"/>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9619646" y="3351440"/>
            <a:ext cx="971414" cy="848368"/>
          </a:xfrm>
          <a:prstGeom prst="rect">
            <a:avLst/>
          </a:prstGeom>
        </p:spPr>
      </p:pic>
    </p:spTree>
    <p:extLst>
      <p:ext uri="{BB962C8B-B14F-4D97-AF65-F5344CB8AC3E}">
        <p14:creationId xmlns:p14="http://schemas.microsoft.com/office/powerpoint/2010/main" val="3507966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432482"/>
            <a:ext cx="10820400" cy="3372986"/>
          </a:xfrm>
          <a:prstGeom prst="rect">
            <a:avLst/>
          </a:prstGeom>
        </p:spPr>
        <p:txBody>
          <a:bodyPr vert="horz" lIns="91440" tIns="45720" rIns="91440" bIns="45720" rtlCol="0">
            <a:normAutofit fontScale="77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buFont typeface="Arial" panose="020B0604020202020204" pitchFamily="34" charset="0"/>
              <a:buChar char="•"/>
            </a:pPr>
            <a:r>
              <a:rPr lang="en-GB" sz="1600" b="1" dirty="0"/>
              <a:t>CGC work takes place from the organizational to the individual level. </a:t>
            </a:r>
          </a:p>
          <a:p>
            <a:pPr>
              <a:lnSpc>
                <a:spcPct val="150000"/>
              </a:lnSpc>
              <a:buFont typeface="Arial" panose="020B0604020202020204" pitchFamily="34" charset="0"/>
              <a:buChar char="•"/>
            </a:pPr>
            <a:r>
              <a:rPr lang="en-GB" sz="1600" dirty="0"/>
              <a:t>The role and function of career practitioners varies by the organization’s location on the business life cycle. </a:t>
            </a:r>
          </a:p>
          <a:p>
            <a:pPr>
              <a:lnSpc>
                <a:spcPct val="150000"/>
              </a:lnSpc>
              <a:buFont typeface="Arial" panose="020B0604020202020204" pitchFamily="34" charset="0"/>
              <a:buChar char="•"/>
            </a:pPr>
            <a:r>
              <a:rPr lang="en-GB" sz="1600" b="1" u="sng" dirty="0"/>
              <a:t>Start-up phase: </a:t>
            </a:r>
            <a:r>
              <a:rPr lang="en-GB" sz="1600" dirty="0"/>
              <a:t>The organization requires a wide range of highly skilled workers, those who will immediately drive production and create a market presence. </a:t>
            </a:r>
          </a:p>
          <a:p>
            <a:pPr>
              <a:lnSpc>
                <a:spcPct val="150000"/>
              </a:lnSpc>
              <a:buFont typeface="Arial" panose="020B0604020202020204" pitchFamily="34" charset="0"/>
              <a:buChar char="•"/>
            </a:pPr>
            <a:r>
              <a:rPr lang="en-GB" sz="1600" b="1" u="sng" dirty="0"/>
              <a:t>Establishment phase: </a:t>
            </a:r>
            <a:r>
              <a:rPr lang="en-GB" sz="1600" dirty="0"/>
              <a:t>Here, there is a corresponding need for consistency of production and quality, to demonstrate the organization’s earned place among its competitors.</a:t>
            </a:r>
          </a:p>
          <a:p>
            <a:pPr>
              <a:lnSpc>
                <a:spcPct val="150000"/>
              </a:lnSpc>
              <a:buFont typeface="Arial" panose="020B0604020202020204" pitchFamily="34" charset="0"/>
              <a:buChar char="•"/>
            </a:pPr>
            <a:r>
              <a:rPr lang="en-US" sz="1600" b="1" u="sng" dirty="0"/>
              <a:t>Advancement </a:t>
            </a:r>
            <a:r>
              <a:rPr lang="en-GB" sz="1600" b="1" u="sng" dirty="0"/>
              <a:t>phase: </a:t>
            </a:r>
            <a:r>
              <a:rPr lang="en-GB" sz="1600" dirty="0"/>
              <a:t>In this stage, the need shifts toward more innovation and distinctive products or services that differentiate the organization from its competitors. </a:t>
            </a:r>
          </a:p>
          <a:p>
            <a:pPr>
              <a:lnSpc>
                <a:spcPct val="150000"/>
              </a:lnSpc>
              <a:buFont typeface="Arial" panose="020B0604020202020204" pitchFamily="34" charset="0"/>
              <a:buChar char="•"/>
            </a:pPr>
            <a:r>
              <a:rPr lang="en-GB" sz="1600" b="1" dirty="0"/>
              <a:t>With each phase requiring unique characteristics from its workers, it is the role and function of the career practitioner in helping to identify them and develop the workforce (constant change and development)</a:t>
            </a:r>
          </a:p>
        </p:txBody>
      </p:sp>
      <p:sp>
        <p:nvSpPr>
          <p:cNvPr id="5" name="Pavadinimas 4">
            <a:extLst>
              <a:ext uri="{FF2B5EF4-FFF2-40B4-BE49-F238E27FC236}">
                <a16:creationId xmlns:a16="http://schemas.microsoft.com/office/drawing/2014/main" id="{8E990DBD-DCDF-480C-9DB3-594847AFAB04}"/>
              </a:ext>
            </a:extLst>
          </p:cNvPr>
          <p:cNvSpPr>
            <a:spLocks noGrp="1"/>
          </p:cNvSpPr>
          <p:nvPr>
            <p:ph type="title"/>
          </p:nvPr>
        </p:nvSpPr>
        <p:spPr>
          <a:xfrm>
            <a:off x="685800" y="1599416"/>
            <a:ext cx="5598111" cy="678815"/>
          </a:xfrm>
        </p:spPr>
        <p:txBody>
          <a:bodyPr>
            <a:normAutofit fontScale="90000"/>
          </a:bodyPr>
          <a:lstStyle/>
          <a:p>
            <a:r>
              <a:rPr lang="en-US" b="1" dirty="0">
                <a:solidFill>
                  <a:schemeClr val="bg1"/>
                </a:solidFill>
                <a:highlight>
                  <a:srgbClr val="808080"/>
                </a:highlight>
              </a:rPr>
              <a:t>Importance</a:t>
            </a:r>
            <a:r>
              <a:rPr lang="en-US" b="1" dirty="0">
                <a:highlight>
                  <a:srgbClr val="808080"/>
                </a:highlight>
              </a:rPr>
              <a:t> </a:t>
            </a:r>
            <a:r>
              <a:rPr lang="en-US" b="1" dirty="0">
                <a:solidFill>
                  <a:schemeClr val="bg1"/>
                </a:solidFill>
                <a:highlight>
                  <a:srgbClr val="808080"/>
                </a:highlight>
              </a:rPr>
              <a:t>of CGC </a:t>
            </a:r>
            <a:endParaRPr lang="lt-LT" b="1" dirty="0">
              <a:solidFill>
                <a:schemeClr val="bg1"/>
              </a:solidFill>
              <a:highlight>
                <a:srgbClr val="808080"/>
              </a:highlight>
            </a:endParaRPr>
          </a:p>
        </p:txBody>
      </p:sp>
      <p:pic>
        <p:nvPicPr>
          <p:cNvPr id="3" name="Picture 2" descr="A blue and white light bulb&#10;&#10;Description automatically generated with low confidence">
            <a:extLst>
              <a:ext uri="{FF2B5EF4-FFF2-40B4-BE49-F238E27FC236}">
                <a16:creationId xmlns:a16="http://schemas.microsoft.com/office/drawing/2014/main" id="{9CC6BAF1-0D40-4384-B8A9-D6D23D40EAC7}"/>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0053222" y="166455"/>
            <a:ext cx="1957526" cy="1957526"/>
          </a:xfrm>
          <a:prstGeom prst="rect">
            <a:avLst/>
          </a:prstGeom>
        </p:spPr>
      </p:pic>
    </p:spTree>
    <p:extLst>
      <p:ext uri="{BB962C8B-B14F-4D97-AF65-F5344CB8AC3E}">
        <p14:creationId xmlns:p14="http://schemas.microsoft.com/office/powerpoint/2010/main" val="2350129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n-US" dirty="0"/>
              <a:t>Peripheral Vision &amp; Self-Reflection</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53843" y="1696765"/>
            <a:ext cx="11080276" cy="3922240"/>
          </a:xfrm>
        </p:spPr>
        <p:txBody>
          <a:bodyPr>
            <a:normAutofit fontScale="62500" lnSpcReduction="20000"/>
          </a:bodyPr>
          <a:lstStyle/>
          <a:p>
            <a:pPr marL="0" lvl="0" indent="0">
              <a:lnSpc>
                <a:spcPct val="160000"/>
              </a:lnSpc>
              <a:buNone/>
            </a:pPr>
            <a:r>
              <a:rPr lang="en-US" sz="2400" dirty="0">
                <a:solidFill>
                  <a:schemeClr val="tx1"/>
                </a:solidFill>
              </a:rPr>
              <a:t>As future agents and leaders of change, one should always:</a:t>
            </a:r>
          </a:p>
          <a:p>
            <a:pPr marL="0" lvl="0" indent="0">
              <a:lnSpc>
                <a:spcPct val="160000"/>
              </a:lnSpc>
              <a:buNone/>
            </a:pPr>
            <a:r>
              <a:rPr lang="en-US" sz="2400" b="1" dirty="0">
                <a:solidFill>
                  <a:schemeClr val="accent1"/>
                </a:solidFill>
              </a:rPr>
              <a:t>Be aware of the context – Develop peripheral vision</a:t>
            </a:r>
          </a:p>
          <a:p>
            <a:pPr lvl="0">
              <a:lnSpc>
                <a:spcPct val="160000"/>
              </a:lnSpc>
              <a:buFont typeface="Courier New" panose="02070309020205020404" pitchFamily="49" charset="0"/>
              <a:buChar char="o"/>
            </a:pPr>
            <a:r>
              <a:rPr lang="en-US" dirty="0">
                <a:solidFill>
                  <a:schemeClr val="tx1"/>
                </a:solidFill>
              </a:rPr>
              <a:t>Develop an awareness of “what is going on” beyond the visible and obvious</a:t>
            </a:r>
          </a:p>
          <a:p>
            <a:pPr lvl="0">
              <a:lnSpc>
                <a:spcPct val="160000"/>
              </a:lnSpc>
              <a:buFont typeface="Courier New" panose="02070309020205020404" pitchFamily="49" charset="0"/>
              <a:buChar char="o"/>
            </a:pPr>
            <a:r>
              <a:rPr lang="en-US" dirty="0">
                <a:solidFill>
                  <a:schemeClr val="tx1"/>
                </a:solidFill>
              </a:rPr>
              <a:t>One must be constantly aware of the motions and changes that take place</a:t>
            </a:r>
          </a:p>
          <a:p>
            <a:pPr lvl="0">
              <a:lnSpc>
                <a:spcPct val="160000"/>
              </a:lnSpc>
              <a:buFont typeface="Courier New" panose="02070309020205020404" pitchFamily="49" charset="0"/>
              <a:buChar char="o"/>
            </a:pPr>
            <a:r>
              <a:rPr lang="en-US" dirty="0">
                <a:solidFill>
                  <a:schemeClr val="tx1"/>
                </a:solidFill>
              </a:rPr>
              <a:t>How can one enhance their peripheral vision? </a:t>
            </a:r>
            <a:r>
              <a:rPr lang="en-US" dirty="0">
                <a:solidFill>
                  <a:schemeClr val="tx1"/>
                </a:solidFill>
                <a:sym typeface="Wingdings" panose="05000000000000000000" pitchFamily="2" charset="2"/>
              </a:rPr>
              <a:t> have open channels of communication, ask the right questions, spend more time collecting information rather than making decisions</a:t>
            </a:r>
            <a:endParaRPr lang="en-US" dirty="0">
              <a:solidFill>
                <a:schemeClr val="tx1"/>
              </a:solidFill>
            </a:endParaRPr>
          </a:p>
          <a:p>
            <a:pPr marL="0" lvl="0" indent="0">
              <a:lnSpc>
                <a:spcPct val="160000"/>
              </a:lnSpc>
              <a:buNone/>
            </a:pPr>
            <a:r>
              <a:rPr lang="en-US" sz="2400" b="1" dirty="0">
                <a:solidFill>
                  <a:schemeClr val="accent1"/>
                </a:solidFill>
              </a:rPr>
              <a:t>Invest on self-reflection</a:t>
            </a:r>
          </a:p>
          <a:p>
            <a:pPr>
              <a:lnSpc>
                <a:spcPct val="160000"/>
              </a:lnSpc>
              <a:buFont typeface="Courier New" panose="02070309020205020404" pitchFamily="49" charset="0"/>
              <a:buChar char="o"/>
            </a:pPr>
            <a:r>
              <a:rPr lang="en-US" dirty="0">
                <a:solidFill>
                  <a:schemeClr val="tx1"/>
                </a:solidFill>
              </a:rPr>
              <a:t>Leaders should take time to reflect on what is going on around them, which are the available options, as well as where they stand in the change process.</a:t>
            </a:r>
          </a:p>
          <a:p>
            <a:pPr>
              <a:lnSpc>
                <a:spcPct val="160000"/>
              </a:lnSpc>
              <a:buFont typeface="Courier New" panose="02070309020205020404" pitchFamily="49" charset="0"/>
              <a:buChar char="o"/>
            </a:pPr>
            <a:r>
              <a:rPr lang="en-US" dirty="0">
                <a:solidFill>
                  <a:schemeClr val="tx1"/>
                </a:solidFill>
              </a:rPr>
              <a:t>The more time one spends on self-reflecting, the more holistic and correct their decision-making, and thus change implementation, will be</a:t>
            </a:r>
            <a:r>
              <a:rPr lang="el-GR" dirty="0">
                <a:solidFill>
                  <a:schemeClr val="tx1"/>
                </a:solidFill>
              </a:rPr>
              <a:t>.</a:t>
            </a:r>
            <a:endParaRPr lang="en-US"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19335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n-US" b="1" dirty="0"/>
              <a:t>The Importance of Culture in CGC</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39193" y="2064309"/>
            <a:ext cx="10028807" cy="2780292"/>
          </a:xfrm>
        </p:spPr>
        <p:txBody>
          <a:bodyPr>
            <a:normAutofit fontScale="85000" lnSpcReduction="20000"/>
          </a:bodyPr>
          <a:lstStyle/>
          <a:p>
            <a:pPr lvl="0">
              <a:lnSpc>
                <a:spcPct val="150000"/>
              </a:lnSpc>
            </a:pPr>
            <a:r>
              <a:rPr lang="en-US" sz="2400" dirty="0">
                <a:solidFill>
                  <a:schemeClr val="tx1"/>
                </a:solidFill>
              </a:rPr>
              <a:t>As professionals in the making, it is of extreme importance to discuss and understand the influence on culture when conducting career-related work.</a:t>
            </a:r>
          </a:p>
          <a:p>
            <a:pPr lvl="0">
              <a:lnSpc>
                <a:spcPct val="150000"/>
              </a:lnSpc>
            </a:pPr>
            <a:r>
              <a:rPr lang="en-US" sz="2400" b="1" dirty="0">
                <a:solidFill>
                  <a:schemeClr val="tx1"/>
                </a:solidFill>
              </a:rPr>
              <a:t>Culture=</a:t>
            </a:r>
            <a:r>
              <a:rPr lang="en-GB" sz="2400" dirty="0">
                <a:solidFill>
                  <a:schemeClr val="tx1"/>
                </a:solidFill>
              </a:rPr>
              <a:t>the set of beliefs and values that shape the customs, norms, and practices of groups of people, and help them solve the problems of everyday life.</a:t>
            </a:r>
          </a:p>
          <a:p>
            <a:pPr lvl="0">
              <a:lnSpc>
                <a:spcPct val="150000"/>
              </a:lnSpc>
            </a:pPr>
            <a:r>
              <a:rPr lang="en-GB" sz="2400" dirty="0">
                <a:solidFill>
                  <a:schemeClr val="accent1"/>
                </a:solidFill>
              </a:rPr>
              <a:t>Culture influences the way people work, the way they make decisions about work, how their career paths are shaped, as well as the way with which they communicate.</a:t>
            </a:r>
            <a:endParaRPr lang="en-US" sz="2000" dirty="0">
              <a:solidFill>
                <a:schemeClr val="accent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6977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463378" y="2284008"/>
            <a:ext cx="10504487" cy="684211"/>
          </a:xfrm>
        </p:spPr>
        <p:txBody>
          <a:bodyPr>
            <a:normAutofit fontScale="90000"/>
          </a:bodyPr>
          <a:lstStyle/>
          <a:p>
            <a:r>
              <a:rPr lang="en-US" dirty="0"/>
              <a:t>What we should keep in mind!</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726989" y="2987714"/>
            <a:ext cx="10820400" cy="2688546"/>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buFont typeface="Arial" panose="020B0604020202020204" pitchFamily="34" charset="0"/>
              <a:buChar char="•"/>
            </a:pPr>
            <a:r>
              <a:rPr lang="en-US" sz="2800" dirty="0"/>
              <a:t>Individualism VS Collectivism</a:t>
            </a:r>
          </a:p>
          <a:p>
            <a:pPr>
              <a:lnSpc>
                <a:spcPct val="150000"/>
              </a:lnSpc>
              <a:buFont typeface="Arial" panose="020B0604020202020204" pitchFamily="34" charset="0"/>
              <a:buChar char="•"/>
            </a:pPr>
            <a:r>
              <a:rPr lang="en-US" sz="2800" dirty="0"/>
              <a:t>Perceptions of the meaning of work differ</a:t>
            </a:r>
          </a:p>
          <a:p>
            <a:pPr>
              <a:lnSpc>
                <a:spcPct val="150000"/>
              </a:lnSpc>
              <a:buFont typeface="Arial" panose="020B0604020202020204" pitchFamily="34" charset="0"/>
              <a:buChar char="•"/>
            </a:pPr>
            <a:r>
              <a:rPr lang="en-US" sz="2800" dirty="0"/>
              <a:t>Perceived locus of control on career decisions</a:t>
            </a:r>
          </a:p>
          <a:p>
            <a:pPr>
              <a:lnSpc>
                <a:spcPct val="150000"/>
              </a:lnSpc>
              <a:buFont typeface="Arial" panose="020B0604020202020204" pitchFamily="34" charset="0"/>
              <a:buChar char="•"/>
            </a:pPr>
            <a:r>
              <a:rPr lang="en-US" sz="2800" dirty="0"/>
              <a:t>Avoidance of uncertainty-instability</a:t>
            </a:r>
          </a:p>
          <a:p>
            <a:pPr>
              <a:lnSpc>
                <a:spcPct val="150000"/>
              </a:lnSpc>
              <a:buFont typeface="Arial" panose="020B0604020202020204" pitchFamily="34" charset="0"/>
              <a:buChar char="•"/>
            </a:pPr>
            <a:r>
              <a:rPr lang="en-US" sz="2800" dirty="0"/>
              <a:t>Perceptions of time (traditional models of thought)</a:t>
            </a:r>
          </a:p>
          <a:p>
            <a:pPr>
              <a:lnSpc>
                <a:spcPct val="150000"/>
              </a:lnSpc>
              <a:buFont typeface="Arial" panose="020B0604020202020204" pitchFamily="34" charset="0"/>
              <a:buChar char="•"/>
            </a:pPr>
            <a:endParaRPr lang="en-GB" sz="2800" dirty="0"/>
          </a:p>
        </p:txBody>
      </p:sp>
      <p:sp>
        <p:nvSpPr>
          <p:cNvPr id="2" name="TextBox 1">
            <a:extLst>
              <a:ext uri="{FF2B5EF4-FFF2-40B4-BE49-F238E27FC236}">
                <a16:creationId xmlns:a16="http://schemas.microsoft.com/office/drawing/2014/main" id="{083598C3-C229-45B4-BD1F-A29332C526EC}"/>
              </a:ext>
            </a:extLst>
          </p:cNvPr>
          <p:cNvSpPr txBox="1"/>
          <p:nvPr/>
        </p:nvSpPr>
        <p:spPr>
          <a:xfrm>
            <a:off x="7620000" y="3149874"/>
            <a:ext cx="3715265" cy="2534027"/>
          </a:xfrm>
          <a:prstGeom prst="rect">
            <a:avLst/>
          </a:prstGeom>
          <a:solidFill>
            <a:schemeClr val="accent6"/>
          </a:solidFill>
        </p:spPr>
        <p:txBody>
          <a:bodyPr wrap="square" rtlCol="0">
            <a:spAutoFit/>
          </a:bodyPr>
          <a:lstStyle/>
          <a:p>
            <a:pPr>
              <a:lnSpc>
                <a:spcPct val="150000"/>
              </a:lnSpc>
            </a:pPr>
            <a:r>
              <a:rPr lang="en-US" dirty="0">
                <a:solidFill>
                  <a:schemeClr val="bg1"/>
                </a:solidFill>
              </a:rPr>
              <a:t>The global workforce is becoming increasingly diverse and multicultural. </a:t>
            </a:r>
            <a:endParaRPr lang="en-US" dirty="0" smtClean="0">
              <a:solidFill>
                <a:schemeClr val="bg1"/>
              </a:solidFill>
            </a:endParaRPr>
          </a:p>
          <a:p>
            <a:pPr>
              <a:lnSpc>
                <a:spcPct val="150000"/>
              </a:lnSpc>
            </a:pPr>
            <a:r>
              <a:rPr lang="en-US" dirty="0" smtClean="0">
                <a:solidFill>
                  <a:schemeClr val="bg1"/>
                </a:solidFill>
              </a:rPr>
              <a:t>CGC/HRM </a:t>
            </a:r>
            <a:r>
              <a:rPr lang="en-US" dirty="0">
                <a:solidFill>
                  <a:schemeClr val="bg1"/>
                </a:solidFill>
              </a:rPr>
              <a:t>professionals must acknowledge and account for these differences!</a:t>
            </a:r>
            <a:endParaRPr lang="en-GB" dirty="0">
              <a:solidFill>
                <a:schemeClr val="bg1"/>
              </a:solidFill>
            </a:endParaRPr>
          </a:p>
        </p:txBody>
      </p:sp>
    </p:spTree>
    <p:extLst>
      <p:ext uri="{BB962C8B-B14F-4D97-AF65-F5344CB8AC3E}">
        <p14:creationId xmlns:p14="http://schemas.microsoft.com/office/powerpoint/2010/main" val="331341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397645" y="1420590"/>
            <a:ext cx="11396709" cy="684211"/>
          </a:xfrm>
        </p:spPr>
        <p:txBody>
          <a:bodyPr>
            <a:noAutofit/>
          </a:bodyPr>
          <a:lstStyle/>
          <a:p>
            <a:r>
              <a:rPr lang="en-US" sz="4000" dirty="0"/>
              <a:t>Improving Cross-Cultural </a:t>
            </a:r>
            <a:br>
              <a:rPr lang="en-US" sz="4000" dirty="0"/>
            </a:br>
            <a:r>
              <a:rPr lang="en-US" sz="4000" dirty="0"/>
              <a:t>Communication</a:t>
            </a:r>
            <a:endParaRPr lang="lt-LT" sz="4000"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397645" y="2333466"/>
            <a:ext cx="11174767" cy="328421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buFont typeface="Arial" panose="020B0604020202020204" pitchFamily="34" charset="0"/>
              <a:buChar char="•"/>
            </a:pPr>
            <a:r>
              <a:rPr lang="en-GB" sz="1400" dirty="0"/>
              <a:t>Reduce power dynamics – Be aware of the influence you have on others</a:t>
            </a:r>
          </a:p>
          <a:p>
            <a:pPr>
              <a:lnSpc>
                <a:spcPct val="150000"/>
              </a:lnSpc>
              <a:buFont typeface="Arial" panose="020B0604020202020204" pitchFamily="34" charset="0"/>
              <a:buChar char="•"/>
            </a:pPr>
            <a:r>
              <a:rPr lang="en-GB" sz="1400" dirty="0"/>
              <a:t>Be non-judgmental and be aware that your perspective is a singular interpretation of reality</a:t>
            </a:r>
          </a:p>
          <a:p>
            <a:pPr>
              <a:lnSpc>
                <a:spcPct val="150000"/>
              </a:lnSpc>
              <a:buFont typeface="Arial" panose="020B0604020202020204" pitchFamily="34" charset="0"/>
              <a:buChar char="•"/>
            </a:pPr>
            <a:r>
              <a:rPr lang="en-GB" sz="1400" dirty="0"/>
              <a:t>When feeling unsure/uninformed about a culture, admit it, and ask to be educated about it</a:t>
            </a:r>
          </a:p>
          <a:p>
            <a:pPr>
              <a:lnSpc>
                <a:spcPct val="150000"/>
              </a:lnSpc>
              <a:buFont typeface="Arial" panose="020B0604020202020204" pitchFamily="34" charset="0"/>
              <a:buChar char="•"/>
            </a:pPr>
            <a:r>
              <a:rPr lang="en-GB" sz="1400" dirty="0"/>
              <a:t>Focus on similarities and common ground, rather than the differences between you and/or organizational goals and others</a:t>
            </a:r>
          </a:p>
          <a:p>
            <a:pPr>
              <a:lnSpc>
                <a:spcPct val="150000"/>
              </a:lnSpc>
              <a:buFont typeface="Arial" panose="020B0604020202020204" pitchFamily="34" charset="0"/>
              <a:buChar char="•"/>
            </a:pPr>
            <a:r>
              <a:rPr lang="en-GB" sz="1400" dirty="0"/>
              <a:t>Build a relationship of mutual trust and respect with your colleagues and/or clients</a:t>
            </a:r>
          </a:p>
          <a:p>
            <a:pPr>
              <a:lnSpc>
                <a:spcPct val="150000"/>
              </a:lnSpc>
              <a:buFont typeface="Arial" panose="020B0604020202020204" pitchFamily="34" charset="0"/>
              <a:buChar char="•"/>
            </a:pPr>
            <a:r>
              <a:rPr lang="en-GB" sz="1400" dirty="0"/>
              <a:t>Negotiate cross-cultural conflicts that may emerge, and apologize for possible errors</a:t>
            </a:r>
          </a:p>
          <a:p>
            <a:pPr>
              <a:lnSpc>
                <a:spcPct val="150000"/>
              </a:lnSpc>
              <a:buFont typeface="Arial" panose="020B0604020202020204" pitchFamily="34" charset="0"/>
              <a:buChar char="•"/>
            </a:pPr>
            <a:r>
              <a:rPr lang="en-GB" sz="1400" dirty="0"/>
              <a:t>Avoid leaping to conclusions about one’s character, motivation, or integrity based on a single interaction</a:t>
            </a:r>
          </a:p>
        </p:txBody>
      </p:sp>
      <p:sp>
        <p:nvSpPr>
          <p:cNvPr id="2" name="TextBox 1">
            <a:extLst>
              <a:ext uri="{FF2B5EF4-FFF2-40B4-BE49-F238E27FC236}">
                <a16:creationId xmlns:a16="http://schemas.microsoft.com/office/drawing/2014/main" id="{083598C3-C229-45B4-BD1F-A29332C526EC}"/>
              </a:ext>
            </a:extLst>
          </p:cNvPr>
          <p:cNvSpPr txBox="1"/>
          <p:nvPr/>
        </p:nvSpPr>
        <p:spPr>
          <a:xfrm>
            <a:off x="8498039" y="1659888"/>
            <a:ext cx="2769093" cy="1991379"/>
          </a:xfrm>
          <a:prstGeom prst="rect">
            <a:avLst/>
          </a:prstGeom>
          <a:solidFill>
            <a:schemeClr val="accent6"/>
          </a:solidFill>
        </p:spPr>
        <p:txBody>
          <a:bodyPr wrap="square" rtlCol="0">
            <a:spAutoFit/>
          </a:bodyPr>
          <a:lstStyle/>
          <a:p>
            <a:pPr>
              <a:lnSpc>
                <a:spcPct val="150000"/>
              </a:lnSpc>
            </a:pPr>
            <a:r>
              <a:rPr lang="en-US" sz="1400" dirty="0">
                <a:solidFill>
                  <a:schemeClr val="bg1"/>
                </a:solidFill>
              </a:rPr>
              <a:t>Whether it is members of your own organization or external clients, it is important for CGC/HRM professionals to increase their </a:t>
            </a:r>
            <a:r>
              <a:rPr lang="en-US" sz="1400" b="1" u="sng" dirty="0">
                <a:solidFill>
                  <a:schemeClr val="bg1"/>
                </a:solidFill>
              </a:rPr>
              <a:t>cultural sensitivity</a:t>
            </a:r>
            <a:endParaRPr lang="en-GB" sz="1400" b="1" u="sng" dirty="0">
              <a:solidFill>
                <a:schemeClr val="bg1"/>
              </a:solidFill>
            </a:endParaRPr>
          </a:p>
        </p:txBody>
      </p:sp>
      <p:sp>
        <p:nvSpPr>
          <p:cNvPr id="6" name="Υπότιτλος 2">
            <a:extLst>
              <a:ext uri="{FF2B5EF4-FFF2-40B4-BE49-F238E27FC236}">
                <a16:creationId xmlns:a16="http://schemas.microsoft.com/office/drawing/2014/main" id="{65E8215C-7DAB-41AF-9053-ED9C687C8AE3}"/>
              </a:ext>
            </a:extLst>
          </p:cNvPr>
          <p:cNvSpPr txBox="1">
            <a:spLocks/>
          </p:cNvSpPr>
          <p:nvPr/>
        </p:nvSpPr>
        <p:spPr>
          <a:xfrm>
            <a:off x="8319568" y="1230553"/>
            <a:ext cx="3474786" cy="49986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b="1" dirty="0">
                <a:solidFill>
                  <a:schemeClr val="bg1"/>
                </a:solidFill>
              </a:rPr>
              <a:t>(Spencer-</a:t>
            </a:r>
            <a:r>
              <a:rPr lang="en-US" sz="2000" b="1" dirty="0" err="1">
                <a:solidFill>
                  <a:schemeClr val="bg1"/>
                </a:solidFill>
              </a:rPr>
              <a:t>Oatey</a:t>
            </a:r>
            <a:r>
              <a:rPr lang="en-US" sz="2000" b="1" dirty="0">
                <a:solidFill>
                  <a:schemeClr val="bg1"/>
                </a:solidFill>
              </a:rPr>
              <a:t>, 2012) </a:t>
            </a:r>
          </a:p>
        </p:txBody>
      </p:sp>
    </p:spTree>
    <p:extLst>
      <p:ext uri="{BB962C8B-B14F-4D97-AF65-F5344CB8AC3E}">
        <p14:creationId xmlns:p14="http://schemas.microsoft.com/office/powerpoint/2010/main" val="118625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629505"/>
            <a:ext cx="11283518" cy="678815"/>
          </a:xfrm>
        </p:spPr>
        <p:txBody>
          <a:bodyPr>
            <a:normAutofit/>
          </a:bodyPr>
          <a:lstStyle/>
          <a:p>
            <a:r>
              <a:rPr lang="en-GB" b="1" dirty="0"/>
              <a:t>Culture-Infused Career Counselling Model</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graphicFrame>
        <p:nvGraphicFramePr>
          <p:cNvPr id="8" name="Diagram 7">
            <a:extLst>
              <a:ext uri="{FF2B5EF4-FFF2-40B4-BE49-F238E27FC236}">
                <a16:creationId xmlns:a16="http://schemas.microsoft.com/office/drawing/2014/main" id="{493EAF81-51A6-4E11-9766-2BE3D9E4481D}"/>
              </a:ext>
            </a:extLst>
          </p:cNvPr>
          <p:cNvGraphicFramePr/>
          <p:nvPr>
            <p:extLst>
              <p:ext uri="{D42A27DB-BD31-4B8C-83A1-F6EECF244321}">
                <p14:modId xmlns:p14="http://schemas.microsoft.com/office/powerpoint/2010/main" val="1420161084"/>
              </p:ext>
            </p:extLst>
          </p:nvPr>
        </p:nvGraphicFramePr>
        <p:xfrm>
          <a:off x="639192" y="1440452"/>
          <a:ext cx="8504807" cy="4513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A4E91F91-3304-4DF4-A308-FDA3869C27A3}"/>
              </a:ext>
            </a:extLst>
          </p:cNvPr>
          <p:cNvSpPr txBox="1"/>
          <p:nvPr/>
        </p:nvSpPr>
        <p:spPr>
          <a:xfrm>
            <a:off x="9251271" y="3512645"/>
            <a:ext cx="2583402" cy="369332"/>
          </a:xfrm>
          <a:prstGeom prst="rect">
            <a:avLst/>
          </a:prstGeom>
          <a:solidFill>
            <a:schemeClr val="accent6"/>
          </a:solidFill>
        </p:spPr>
        <p:txBody>
          <a:bodyPr wrap="square" rtlCol="0">
            <a:spAutoFit/>
          </a:bodyPr>
          <a:lstStyle/>
          <a:p>
            <a:pPr algn="ctr"/>
            <a:r>
              <a:rPr lang="en-US" b="1" dirty="0">
                <a:solidFill>
                  <a:schemeClr val="bg1"/>
                </a:solidFill>
              </a:rPr>
              <a:t>BASIC PRINCIPLES</a:t>
            </a:r>
            <a:endParaRPr lang="en-GB" b="1" dirty="0">
              <a:solidFill>
                <a:schemeClr val="bg1"/>
              </a:solidFill>
            </a:endParaRPr>
          </a:p>
        </p:txBody>
      </p:sp>
    </p:spTree>
    <p:extLst>
      <p:ext uri="{BB962C8B-B14F-4D97-AF65-F5344CB8AC3E}">
        <p14:creationId xmlns:p14="http://schemas.microsoft.com/office/powerpoint/2010/main" val="201060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19079" y="276557"/>
            <a:ext cx="10515600" cy="781685"/>
          </a:xfrm>
        </p:spPr>
        <p:txBody>
          <a:bodyPr/>
          <a:lstStyle/>
          <a:p>
            <a:r>
              <a:rPr lang="en-US" dirty="0"/>
              <a:t>What will we cover today?</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dirty="0"/>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lnSpcReduction="10000"/>
          </a:bodyPr>
          <a:lstStyle/>
          <a:p>
            <a:r>
              <a:rPr lang="en-US" dirty="0"/>
              <a:t>1.3 Holistic Approach to CGC</a:t>
            </a:r>
            <a:endParaRPr lang="lt-LT" dirty="0"/>
          </a:p>
          <a:p>
            <a:endParaRPr lang="lt-LT" dirty="0"/>
          </a:p>
          <a:p>
            <a:endParaRPr lang="lt-LT" dirty="0"/>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833744" y="1714568"/>
            <a:ext cx="10190162" cy="1274220"/>
          </a:xfrm>
        </p:spPr>
        <p:txBody>
          <a:bodyPr>
            <a:noAutofit/>
          </a:bodyPr>
          <a:lstStyle/>
          <a:p>
            <a:pPr marL="342900" indent="-342900">
              <a:lnSpc>
                <a:spcPct val="150000"/>
              </a:lnSpc>
              <a:buFont typeface="Arial" panose="020B0604020202020204" pitchFamily="34" charset="0"/>
              <a:buChar char="•"/>
            </a:pPr>
            <a:r>
              <a:rPr lang="en-US" sz="1800" dirty="0">
                <a:solidFill>
                  <a:schemeClr val="tx1"/>
                </a:solidFill>
              </a:rPr>
              <a:t>Importance of peripheral vision and self-reflection</a:t>
            </a:r>
          </a:p>
          <a:p>
            <a:pPr marL="342900" indent="-342900">
              <a:lnSpc>
                <a:spcPct val="150000"/>
              </a:lnSpc>
              <a:buFont typeface="Arial" panose="020B0604020202020204" pitchFamily="34" charset="0"/>
              <a:buChar char="•"/>
            </a:pPr>
            <a:r>
              <a:rPr lang="en-US" sz="1800" dirty="0">
                <a:solidFill>
                  <a:schemeClr val="tx1"/>
                </a:solidFill>
              </a:rPr>
              <a:t>Importance of culture sensitivity</a:t>
            </a:r>
          </a:p>
          <a:p>
            <a:pPr marL="342900" indent="-342900">
              <a:lnSpc>
                <a:spcPct val="150000"/>
              </a:lnSpc>
              <a:buFont typeface="Arial" panose="020B0604020202020204" pitchFamily="34" charset="0"/>
              <a:buChar char="•"/>
            </a:pPr>
            <a:r>
              <a:rPr lang="lt-LT" sz="1800" dirty="0">
                <a:solidFill>
                  <a:schemeClr val="tx1"/>
                </a:solidFill>
              </a:rPr>
              <a:t>Culture-Infused Career Counselling Model</a:t>
            </a:r>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1184343" y="3800465"/>
            <a:ext cx="10188575" cy="466586"/>
          </a:xfrm>
        </p:spPr>
        <p:txBody>
          <a:bodyPr>
            <a:normAutofit lnSpcReduction="10000"/>
          </a:bodyPr>
          <a:lstStyle/>
          <a:p>
            <a:r>
              <a:rPr lang="en-US" dirty="0"/>
              <a:t>1.4 Summary</a:t>
            </a:r>
            <a:endParaRPr lang="lt-LT" dirty="0"/>
          </a:p>
          <a:p>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247982"/>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8200" y="3800465"/>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1184343" y="3690080"/>
            <a:ext cx="10190162" cy="12507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dirty="0">
              <a:solidFill>
                <a:schemeClr val="tx1"/>
              </a:solidFill>
            </a:endParaRPr>
          </a:p>
        </p:txBody>
      </p:sp>
    </p:spTree>
    <p:extLst>
      <p:ext uri="{BB962C8B-B14F-4D97-AF65-F5344CB8AC3E}">
        <p14:creationId xmlns:p14="http://schemas.microsoft.com/office/powerpoint/2010/main" val="4104128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93112" y="1858936"/>
            <a:ext cx="6428698" cy="3922240"/>
          </a:xfrm>
        </p:spPr>
        <p:txBody>
          <a:bodyPr>
            <a:normAutofit fontScale="85000" lnSpcReduction="20000"/>
          </a:bodyPr>
          <a:lstStyle/>
          <a:p>
            <a:pPr lvl="0">
              <a:lnSpc>
                <a:spcPct val="150000"/>
              </a:lnSpc>
            </a:pPr>
            <a:r>
              <a:rPr lang="en-GB" dirty="0">
                <a:solidFill>
                  <a:schemeClr val="tx1"/>
                </a:solidFill>
              </a:rPr>
              <a:t>CGC professionals must self-reflect as to understand their own models of thought and culture</a:t>
            </a:r>
          </a:p>
          <a:p>
            <a:pPr lvl="0">
              <a:lnSpc>
                <a:spcPct val="150000"/>
              </a:lnSpc>
            </a:pPr>
            <a:r>
              <a:rPr lang="en-GB" dirty="0">
                <a:solidFill>
                  <a:schemeClr val="tx1"/>
                </a:solidFill>
              </a:rPr>
              <a:t>They must always consider the cultural validity of their approaches, particularly for working with clients from nondominant populations or in organizations that promote diversity and inclusion.</a:t>
            </a:r>
          </a:p>
          <a:p>
            <a:pPr lvl="0">
              <a:lnSpc>
                <a:spcPct val="150000"/>
              </a:lnSpc>
            </a:pPr>
            <a:r>
              <a:rPr lang="en-GB" dirty="0">
                <a:solidFill>
                  <a:schemeClr val="tx1"/>
                </a:solidFill>
              </a:rPr>
              <a:t>CGC professionals are encouraged to collaborate with clients in selecting interventions while addressing the systemic and social power disparities that limit clients from reaching their full potential.</a:t>
            </a:r>
            <a:endParaRPr lang="en-US"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3" name="Picture 2" descr="Business handshake">
            <a:extLst>
              <a:ext uri="{FF2B5EF4-FFF2-40B4-BE49-F238E27FC236}">
                <a16:creationId xmlns:a16="http://schemas.microsoft.com/office/drawing/2014/main" id="{F6ECFA10-C18D-4C34-BFB4-FFB36356587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02964" y="2157356"/>
            <a:ext cx="4135661" cy="2756434"/>
          </a:xfrm>
          <a:prstGeom prst="rect">
            <a:avLst/>
          </a:prstGeom>
        </p:spPr>
      </p:pic>
      <p:sp>
        <p:nvSpPr>
          <p:cNvPr id="6" name="Pavadinimas 4">
            <a:extLst>
              <a:ext uri="{FF2B5EF4-FFF2-40B4-BE49-F238E27FC236}">
                <a16:creationId xmlns:a16="http://schemas.microsoft.com/office/drawing/2014/main" id="{4E3B2AD6-6D59-4ACA-B80A-101E2CE5E536}"/>
              </a:ext>
            </a:extLst>
          </p:cNvPr>
          <p:cNvSpPr txBox="1">
            <a:spLocks/>
          </p:cNvSpPr>
          <p:nvPr/>
        </p:nvSpPr>
        <p:spPr>
          <a:xfrm>
            <a:off x="639193" y="629505"/>
            <a:ext cx="11283518" cy="6788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GB" b="1"/>
              <a:t>Culture-Infused Career Counselling Model</a:t>
            </a:r>
            <a:endParaRPr lang="en-GB" b="1" dirty="0"/>
          </a:p>
        </p:txBody>
      </p:sp>
    </p:spTree>
    <p:extLst>
      <p:ext uri="{BB962C8B-B14F-4D97-AF65-F5344CB8AC3E}">
        <p14:creationId xmlns:p14="http://schemas.microsoft.com/office/powerpoint/2010/main" val="223301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675008" y="240446"/>
            <a:ext cx="5418969" cy="728346"/>
          </a:xfrm>
        </p:spPr>
        <p:txBody>
          <a:bodyPr>
            <a:noAutofit/>
          </a:bodyPr>
          <a:lstStyle/>
          <a:p>
            <a:r>
              <a:rPr lang="en-US" sz="3600" dirty="0"/>
              <a:t>Let’s practice!</a:t>
            </a:r>
            <a:endParaRPr lang="lt-LT" sz="3600"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460823" y="1151037"/>
            <a:ext cx="5418968" cy="3993761"/>
          </a:xfrm>
        </p:spPr>
        <p:txBody>
          <a:bodyPr>
            <a:normAutofit fontScale="77500" lnSpcReduction="20000"/>
          </a:bodyPr>
          <a:lstStyle/>
          <a:p>
            <a:pPr lvl="0">
              <a:lnSpc>
                <a:spcPct val="160000"/>
              </a:lnSpc>
            </a:pPr>
            <a:r>
              <a:rPr lang="en-US" b="1" dirty="0" smtClean="0">
                <a:solidFill>
                  <a:schemeClr val="tx1"/>
                </a:solidFill>
              </a:rPr>
              <a:t>Split into pairs. Think of a real change that you wish to implement in your current professional environment?</a:t>
            </a:r>
          </a:p>
          <a:p>
            <a:pPr lvl="0">
              <a:lnSpc>
                <a:spcPct val="160000"/>
              </a:lnSpc>
            </a:pPr>
            <a:endParaRPr lang="en-US" b="1" dirty="0" smtClean="0">
              <a:solidFill>
                <a:schemeClr val="tx1"/>
              </a:solidFill>
            </a:endParaRPr>
          </a:p>
          <a:p>
            <a:pPr lvl="0">
              <a:lnSpc>
                <a:spcPct val="160000"/>
              </a:lnSpc>
            </a:pPr>
            <a:r>
              <a:rPr lang="en-US" b="1" dirty="0" smtClean="0">
                <a:solidFill>
                  <a:schemeClr val="tx1"/>
                </a:solidFill>
              </a:rPr>
              <a:t>What is it? How would you do it? What possible resistance may you come across.</a:t>
            </a:r>
          </a:p>
          <a:p>
            <a:pPr lvl="0">
              <a:lnSpc>
                <a:spcPct val="160000"/>
              </a:lnSpc>
            </a:pPr>
            <a:endParaRPr lang="en-US" b="1" dirty="0" smtClean="0">
              <a:solidFill>
                <a:schemeClr val="tx1"/>
              </a:solidFill>
            </a:endParaRPr>
          </a:p>
          <a:p>
            <a:pPr lvl="0">
              <a:lnSpc>
                <a:spcPct val="160000"/>
              </a:lnSpc>
            </a:pPr>
            <a:r>
              <a:rPr lang="en-US" b="1" dirty="0" smtClean="0">
                <a:solidFill>
                  <a:schemeClr val="tx1"/>
                </a:solidFill>
              </a:rPr>
              <a:t>Discuss with your partner and exchange views on each other’s change plans.</a:t>
            </a:r>
          </a:p>
          <a:p>
            <a:pPr lvl="0"/>
            <a:endParaRPr lang="lt-LT" sz="2000" dirty="0">
              <a:solidFill>
                <a:schemeClr val="tx1"/>
              </a:solidFill>
            </a:endParaRPr>
          </a:p>
          <a:p>
            <a:endParaRPr lang="lt-LT" dirty="0">
              <a:solidFill>
                <a:schemeClr val="tx1"/>
              </a:solidFill>
            </a:endParaRPr>
          </a:p>
          <a:p>
            <a:endParaRPr lang="lt-LT" dirty="0">
              <a:solidFill>
                <a:schemeClr val="tx1"/>
              </a:solidFill>
            </a:endParaRPr>
          </a:p>
        </p:txBody>
      </p:sp>
      <p:pic>
        <p:nvPicPr>
          <p:cNvPr id="4" name="Picture 3" descr="Magnifying glass on clear background">
            <a:extLst>
              <a:ext uri="{FF2B5EF4-FFF2-40B4-BE49-F238E27FC236}">
                <a16:creationId xmlns:a16="http://schemas.microsoft.com/office/drawing/2014/main" id="{450BF2F1-8F57-4010-88FF-2D36A6F4B8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21593" y="1364208"/>
            <a:ext cx="5663971" cy="3780590"/>
          </a:xfrm>
          <a:prstGeom prst="rect">
            <a:avLst/>
          </a:prstGeom>
        </p:spPr>
      </p:pic>
      <p:sp>
        <p:nvSpPr>
          <p:cNvPr id="8" name="Pavadinimas 8">
            <a:extLst>
              <a:ext uri="{FF2B5EF4-FFF2-40B4-BE49-F238E27FC236}">
                <a16:creationId xmlns:a16="http://schemas.microsoft.com/office/drawing/2014/main" id="{7F0591D6-4DFE-4646-9A35-207051770E40}"/>
              </a:ext>
            </a:extLst>
          </p:cNvPr>
          <p:cNvSpPr txBox="1">
            <a:spLocks/>
          </p:cNvSpPr>
          <p:nvPr/>
        </p:nvSpPr>
        <p:spPr>
          <a:xfrm>
            <a:off x="6715368" y="3254503"/>
            <a:ext cx="2180058" cy="5134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lt-LT" sz="2400" b="1" dirty="0">
              <a:solidFill>
                <a:schemeClr val="bg1"/>
              </a:solidFill>
            </a:endParaRPr>
          </a:p>
        </p:txBody>
      </p:sp>
    </p:spTree>
    <p:extLst>
      <p:ext uri="{BB962C8B-B14F-4D97-AF65-F5344CB8AC3E}">
        <p14:creationId xmlns:p14="http://schemas.microsoft.com/office/powerpoint/2010/main" val="285184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694655"/>
          </a:xfrm>
        </p:spPr>
        <p:txBody>
          <a:bodyPr>
            <a:normAutofit/>
          </a:bodyPr>
          <a:lstStyle/>
          <a:p>
            <a:r>
              <a:rPr lang="en-GB" sz="3600" dirty="0">
                <a:solidFill>
                  <a:schemeClr val="tx1"/>
                </a:solidFill>
              </a:rPr>
              <a:t>Let’s close the circle..!</a:t>
            </a:r>
            <a:endParaRPr lang="lt-LT" sz="3600"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836613" y="1383831"/>
            <a:ext cx="6379025" cy="1799014"/>
          </a:xfrm>
          <a:solidFill>
            <a:schemeClr val="accent2">
              <a:lumMod val="20000"/>
              <a:lumOff val="80000"/>
            </a:schemeClr>
          </a:solidFill>
        </p:spPr>
        <p:txBody>
          <a:bodyPr>
            <a:noAutofit/>
          </a:bodyPr>
          <a:lstStyle/>
          <a:p>
            <a:pPr>
              <a:lnSpc>
                <a:spcPct val="160000"/>
              </a:lnSpc>
            </a:pPr>
            <a:r>
              <a:rPr lang="en-US" sz="1800" dirty="0">
                <a:solidFill>
                  <a:schemeClr val="tx1"/>
                </a:solidFill>
              </a:rPr>
              <a:t>Change is the essence of HRM/CGC. Being attuned to change and its multifaceted nature is, if not the most, one of the most essential skills that future professionals should develop.</a:t>
            </a:r>
            <a:endParaRPr lang="en-GB" sz="1800"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ksto vietos rezervavimo ženklas 9">
            <a:extLst>
              <a:ext uri="{FF2B5EF4-FFF2-40B4-BE49-F238E27FC236}">
                <a16:creationId xmlns:a16="http://schemas.microsoft.com/office/drawing/2014/main" id="{2B6FC768-845C-4323-A761-6C59AE613A0D}"/>
              </a:ext>
            </a:extLst>
          </p:cNvPr>
          <p:cNvSpPr txBox="1">
            <a:spLocks/>
          </p:cNvSpPr>
          <p:nvPr/>
        </p:nvSpPr>
        <p:spPr>
          <a:xfrm>
            <a:off x="764457" y="3720134"/>
            <a:ext cx="6379026" cy="1808345"/>
          </a:xfrm>
          <a:prstGeom prst="rect">
            <a:avLst/>
          </a:prstGeom>
          <a:solidFill>
            <a:schemeClr val="accent2">
              <a:lumMod val="20000"/>
              <a:lumOff val="8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sz="1800" dirty="0">
                <a:solidFill>
                  <a:schemeClr val="tx1"/>
                </a:solidFill>
              </a:rPr>
              <a:t>Whether one talks about organizational goals, individual needs, social phenomena, or cultural diversity, change is everywhere, driving things into motion.</a:t>
            </a:r>
            <a:endParaRPr lang="en-GB" sz="1800" dirty="0">
              <a:solidFill>
                <a:schemeClr val="tx1"/>
              </a:solidFill>
            </a:endParaRPr>
          </a:p>
        </p:txBody>
      </p:sp>
      <p:pic>
        <p:nvPicPr>
          <p:cNvPr id="4" name="Picture 3" descr="A picture containing nature&#10;&#10;Description automatically generated">
            <a:extLst>
              <a:ext uri="{FF2B5EF4-FFF2-40B4-BE49-F238E27FC236}">
                <a16:creationId xmlns:a16="http://schemas.microsoft.com/office/drawing/2014/main" id="{6FD7F713-BCAE-449F-81CA-E67A040595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253630" y="638652"/>
            <a:ext cx="5088385" cy="5088385"/>
          </a:xfrm>
          <a:prstGeom prst="rect">
            <a:avLst/>
          </a:prstGeom>
        </p:spPr>
      </p:pic>
    </p:spTree>
    <p:extLst>
      <p:ext uri="{BB962C8B-B14F-4D97-AF65-F5344CB8AC3E}">
        <p14:creationId xmlns:p14="http://schemas.microsoft.com/office/powerpoint/2010/main" val="2663704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n-US" b="1" dirty="0"/>
              <a:t>Thank you for your attention! </a:t>
            </a:r>
            <a:br>
              <a:rPr lang="en-US" b="1" dirty="0"/>
            </a:br>
            <a:r>
              <a:rPr lang="en-US" b="1" dirty="0"/>
              <a:t/>
            </a:r>
            <a:br>
              <a:rPr lang="en-US" b="1" dirty="0"/>
            </a:br>
            <a:r>
              <a:rPr lang="en-US" b="1" dirty="0"/>
              <a:t>Any questions?</a:t>
            </a:r>
            <a:endParaRPr lang="lt-LT" b="1"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
        <p:nvSpPr>
          <p:cNvPr id="15" name="Stačiakampis 14">
            <a:extLst>
              <a:ext uri="{FF2B5EF4-FFF2-40B4-BE49-F238E27FC236}">
                <a16:creationId xmlns:a16="http://schemas.microsoft.com/office/drawing/2014/main" id="{F5FF9E45-F720-4042-BAF7-625FF01D8BB9}"/>
              </a:ext>
            </a:extLst>
          </p:cNvPr>
          <p:cNvSpPr/>
          <p:nvPr/>
        </p:nvSpPr>
        <p:spPr>
          <a:xfrm>
            <a:off x="836613" y="3733726"/>
            <a:ext cx="10515600" cy="461665"/>
          </a:xfrm>
          <a:prstGeom prst="rect">
            <a:avLst/>
          </a:prstGeom>
        </p:spPr>
        <p:txBody>
          <a:bodyPr wrap="square">
            <a:spAutoFit/>
          </a:bodyPr>
          <a:lstStyle/>
          <a:p>
            <a:r>
              <a:rPr lang="lt-LT" sz="2400" b="1" dirty="0" err="1">
                <a:solidFill>
                  <a:schemeClr val="bg1"/>
                </a:solidFill>
              </a:rPr>
              <a:t>your</a:t>
            </a:r>
            <a:r>
              <a:rPr lang="en-US" sz="2400" b="1" dirty="0">
                <a:solidFill>
                  <a:schemeClr val="bg1"/>
                </a:solidFill>
              </a:rPr>
              <a:t>@email_address.eu</a:t>
            </a:r>
            <a:endParaRPr lang="lt-LT" sz="2400" b="1" dirty="0">
              <a:solidFill>
                <a:schemeClr val="bg1"/>
              </a:solidFill>
            </a:endParaRPr>
          </a:p>
        </p:txBody>
      </p:sp>
    </p:spTree>
    <p:extLst>
      <p:ext uri="{BB962C8B-B14F-4D97-AF65-F5344CB8AC3E}">
        <p14:creationId xmlns:p14="http://schemas.microsoft.com/office/powerpoint/2010/main" val="342482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551440" y="182781"/>
            <a:ext cx="6541338" cy="728346"/>
          </a:xfrm>
        </p:spPr>
        <p:txBody>
          <a:bodyPr>
            <a:noAutofit/>
          </a:bodyPr>
          <a:lstStyle/>
          <a:p>
            <a:r>
              <a:rPr lang="en-US" sz="3600" dirty="0"/>
              <a:t>Let’s take a deeper look…</a:t>
            </a:r>
            <a:endParaRPr lang="lt-LT" sz="3600"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551440" y="1058033"/>
            <a:ext cx="5418968" cy="4659026"/>
          </a:xfrm>
        </p:spPr>
        <p:txBody>
          <a:bodyPr>
            <a:normAutofit fontScale="77500" lnSpcReduction="20000"/>
          </a:bodyPr>
          <a:lstStyle/>
          <a:p>
            <a:pPr lvl="0"/>
            <a:r>
              <a:rPr lang="en-US" b="1" dirty="0">
                <a:solidFill>
                  <a:schemeClr val="tx1"/>
                </a:solidFill>
              </a:rPr>
              <a:t>Critical Theory</a:t>
            </a:r>
          </a:p>
          <a:p>
            <a:pPr marL="342900" lvl="0" indent="-342900">
              <a:lnSpc>
                <a:spcPct val="160000"/>
              </a:lnSpc>
              <a:buFont typeface="Arial" panose="020B0604020202020204" pitchFamily="34" charset="0"/>
              <a:buChar char="•"/>
            </a:pPr>
            <a:r>
              <a:rPr lang="en-GB" sz="2000" dirty="0">
                <a:solidFill>
                  <a:schemeClr val="tx1"/>
                </a:solidFill>
              </a:rPr>
              <a:t>It assumes that a reality exists, but it has been shaped by cultural, political, ethnic, gender and religious factors which interact with each other to create a social system. </a:t>
            </a:r>
          </a:p>
          <a:p>
            <a:pPr marL="342900" lvl="0" indent="-342900">
              <a:lnSpc>
                <a:spcPct val="160000"/>
              </a:lnSpc>
              <a:buFont typeface="Arial" panose="020B0604020202020204" pitchFamily="34" charset="0"/>
              <a:buChar char="•"/>
            </a:pPr>
            <a:r>
              <a:rPr lang="en-GB" sz="2000" dirty="0">
                <a:solidFill>
                  <a:schemeClr val="tx1"/>
                </a:solidFill>
              </a:rPr>
              <a:t>No object can be researched without being affected by the researcher</a:t>
            </a:r>
          </a:p>
          <a:p>
            <a:pPr marL="342900" lvl="0" indent="-342900">
              <a:lnSpc>
                <a:spcPct val="160000"/>
              </a:lnSpc>
              <a:buFont typeface="Arial" panose="020B0604020202020204" pitchFamily="34" charset="0"/>
              <a:buChar char="•"/>
            </a:pPr>
            <a:r>
              <a:rPr lang="en-GB" sz="2000" dirty="0">
                <a:solidFill>
                  <a:schemeClr val="tx1"/>
                </a:solidFill>
              </a:rPr>
              <a:t>Knowledge endorsed by those in power is to be viewed critically </a:t>
            </a:r>
          </a:p>
          <a:p>
            <a:pPr marL="342900" lvl="0" indent="-342900">
              <a:lnSpc>
                <a:spcPct val="160000"/>
              </a:lnSpc>
              <a:buFont typeface="Arial" panose="020B0604020202020204" pitchFamily="34" charset="0"/>
              <a:buChar char="•"/>
            </a:pPr>
            <a:r>
              <a:rPr lang="en-GB" sz="2000" dirty="0">
                <a:solidFill>
                  <a:schemeClr val="tx1"/>
                </a:solidFill>
              </a:rPr>
              <a:t>The rules that legitimatize some bodies of knowledge and delegitimize others should be questioned. </a:t>
            </a:r>
          </a:p>
          <a:p>
            <a:pPr marL="342900" lvl="0" indent="-342900">
              <a:buFont typeface="Arial" panose="020B0604020202020204" pitchFamily="34" charset="0"/>
              <a:buChar char="•"/>
            </a:pPr>
            <a:endParaRPr lang="en-GB" sz="2000" dirty="0">
              <a:solidFill>
                <a:schemeClr val="tx1"/>
              </a:solidFill>
            </a:endParaRPr>
          </a:p>
          <a:p>
            <a:pPr lvl="0"/>
            <a:endParaRPr lang="lt-LT" sz="2000" dirty="0">
              <a:solidFill>
                <a:schemeClr val="tx1"/>
              </a:solidFill>
            </a:endParaRPr>
          </a:p>
          <a:p>
            <a:endParaRPr lang="lt-LT" dirty="0">
              <a:solidFill>
                <a:schemeClr val="tx1"/>
              </a:solidFill>
            </a:endParaRPr>
          </a:p>
          <a:p>
            <a:endParaRPr lang="lt-LT" dirty="0">
              <a:solidFill>
                <a:schemeClr val="tx1"/>
              </a:solidFill>
            </a:endParaRPr>
          </a:p>
        </p:txBody>
      </p:sp>
      <p:pic>
        <p:nvPicPr>
          <p:cNvPr id="4" name="Picture 3" descr="Magnifying glass on clear background">
            <a:extLst>
              <a:ext uri="{FF2B5EF4-FFF2-40B4-BE49-F238E27FC236}">
                <a16:creationId xmlns:a16="http://schemas.microsoft.com/office/drawing/2014/main" id="{450BF2F1-8F57-4010-88FF-2D36A6F4B81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21593" y="1364208"/>
            <a:ext cx="5663971" cy="3780590"/>
          </a:xfrm>
          <a:prstGeom prst="rect">
            <a:avLst/>
          </a:prstGeom>
        </p:spPr>
      </p:pic>
      <p:sp>
        <p:nvSpPr>
          <p:cNvPr id="8" name="Pavadinimas 8">
            <a:extLst>
              <a:ext uri="{FF2B5EF4-FFF2-40B4-BE49-F238E27FC236}">
                <a16:creationId xmlns:a16="http://schemas.microsoft.com/office/drawing/2014/main" id="{7F0591D6-4DFE-4646-9A35-207051770E40}"/>
              </a:ext>
            </a:extLst>
          </p:cNvPr>
          <p:cNvSpPr txBox="1">
            <a:spLocks/>
          </p:cNvSpPr>
          <p:nvPr/>
        </p:nvSpPr>
        <p:spPr>
          <a:xfrm>
            <a:off x="6644346" y="4215042"/>
            <a:ext cx="4818464" cy="7283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rPr>
              <a:t>What does it mean to think critically?</a:t>
            </a:r>
            <a:endParaRPr lang="lt-LT" sz="2400" b="1" dirty="0">
              <a:solidFill>
                <a:schemeClr val="bg1"/>
              </a:solidFill>
            </a:endParaRPr>
          </a:p>
        </p:txBody>
      </p:sp>
    </p:spTree>
    <p:extLst>
      <p:ext uri="{BB962C8B-B14F-4D97-AF65-F5344CB8AC3E}">
        <p14:creationId xmlns:p14="http://schemas.microsoft.com/office/powerpoint/2010/main" val="131710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180556"/>
            <a:ext cx="10482309" cy="684211"/>
          </a:xfrm>
        </p:spPr>
        <p:txBody>
          <a:bodyPr>
            <a:normAutofit/>
          </a:bodyPr>
          <a:lstStyle/>
          <a:p>
            <a:r>
              <a:rPr lang="en-US" sz="3200" dirty="0"/>
              <a:t>Critical Theory…what does it mean for change work?</a:t>
            </a:r>
            <a:endParaRPr lang="lt-LT" sz="3200"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065196"/>
            <a:ext cx="10820400" cy="268854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buFont typeface="Arial" panose="020B0604020202020204" pitchFamily="34" charset="0"/>
              <a:buChar char="•"/>
            </a:pPr>
            <a:r>
              <a:rPr lang="en-GB" sz="1800" dirty="0"/>
              <a:t>We should ask ourselves: “</a:t>
            </a:r>
            <a:r>
              <a:rPr lang="en-GB" sz="1800" i="1" dirty="0"/>
              <a:t>How did I get stuck with this body of knowledge and these lenses through which to see the world?” </a:t>
            </a:r>
            <a:r>
              <a:rPr lang="en-GB" sz="1800" dirty="0"/>
              <a:t>(Kincheloe, 2008, p.21). </a:t>
            </a:r>
          </a:p>
          <a:p>
            <a:pPr>
              <a:lnSpc>
                <a:spcPct val="150000"/>
              </a:lnSpc>
              <a:buFont typeface="Arial" panose="020B0604020202020204" pitchFamily="34" charset="0"/>
              <a:buChar char="•"/>
            </a:pPr>
            <a:r>
              <a:rPr lang="en-GB" sz="1800" dirty="0"/>
              <a:t>Provides us with a lens to view conflict and power which traditional change theories tend to leave untouched</a:t>
            </a:r>
          </a:p>
          <a:p>
            <a:pPr>
              <a:lnSpc>
                <a:spcPct val="150000"/>
              </a:lnSpc>
              <a:buFont typeface="Arial" panose="020B0604020202020204" pitchFamily="34" charset="0"/>
              <a:buChar char="•"/>
            </a:pPr>
            <a:r>
              <a:rPr lang="en-GB" sz="1800" dirty="0"/>
              <a:t>Helps unearth assumptions, unconscious biases, and the role of power that are inherent in change</a:t>
            </a:r>
          </a:p>
        </p:txBody>
      </p:sp>
    </p:spTree>
    <p:extLst>
      <p:ext uri="{BB962C8B-B14F-4D97-AF65-F5344CB8AC3E}">
        <p14:creationId xmlns:p14="http://schemas.microsoft.com/office/powerpoint/2010/main" val="322890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606039" y="518182"/>
            <a:ext cx="4242752" cy="684211"/>
          </a:xfrm>
        </p:spPr>
        <p:txBody>
          <a:bodyPr>
            <a:normAutofit fontScale="90000"/>
          </a:bodyPr>
          <a:lstStyle/>
          <a:p>
            <a:r>
              <a:rPr lang="en-US" dirty="0"/>
              <a:t>Let’s think!</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606039" y="1689315"/>
            <a:ext cx="4729290" cy="3777933"/>
          </a:xfrm>
        </p:spPr>
        <p:txBody>
          <a:bodyPr/>
          <a:lstStyle/>
          <a:p>
            <a:pPr>
              <a:lnSpc>
                <a:spcPct val="150000"/>
              </a:lnSpc>
            </a:pPr>
            <a:r>
              <a:rPr lang="en-GB" dirty="0">
                <a:solidFill>
                  <a:schemeClr val="tx1"/>
                </a:solidFill>
              </a:rPr>
              <a:t>In your area of work, </a:t>
            </a:r>
            <a:endParaRPr lang="en-GB" dirty="0" smtClean="0">
              <a:solidFill>
                <a:schemeClr val="tx1"/>
              </a:solidFill>
            </a:endParaRPr>
          </a:p>
          <a:p>
            <a:pPr>
              <a:lnSpc>
                <a:spcPct val="150000"/>
              </a:lnSpc>
            </a:pPr>
            <a:r>
              <a:rPr lang="en-GB" dirty="0" smtClean="0">
                <a:solidFill>
                  <a:schemeClr val="tx1"/>
                </a:solidFill>
              </a:rPr>
              <a:t>how </a:t>
            </a:r>
            <a:r>
              <a:rPr lang="en-GB" dirty="0">
                <a:solidFill>
                  <a:schemeClr val="tx1"/>
                </a:solidFill>
              </a:rPr>
              <a:t>have you approached or implemented change? </a:t>
            </a:r>
            <a:endParaRPr lang="en-GB" dirty="0" smtClean="0">
              <a:solidFill>
                <a:schemeClr val="tx1"/>
              </a:solidFill>
            </a:endParaRPr>
          </a:p>
          <a:p>
            <a:pPr>
              <a:lnSpc>
                <a:spcPct val="150000"/>
              </a:lnSpc>
            </a:pPr>
            <a:r>
              <a:rPr lang="en-US" dirty="0" smtClean="0">
                <a:solidFill>
                  <a:schemeClr val="tx1"/>
                </a:solidFill>
              </a:rPr>
              <a:t>How </a:t>
            </a:r>
            <a:r>
              <a:rPr lang="en-US" dirty="0">
                <a:solidFill>
                  <a:schemeClr val="tx1"/>
                </a:solidFill>
              </a:rPr>
              <a:t>was </a:t>
            </a:r>
            <a:r>
              <a:rPr lang="en-US" dirty="0" smtClean="0">
                <a:solidFill>
                  <a:schemeClr val="tx1"/>
                </a:solidFill>
              </a:rPr>
              <a:t>resistance manifested</a:t>
            </a:r>
            <a:r>
              <a:rPr lang="en-US" dirty="0">
                <a:solidFill>
                  <a:schemeClr val="tx1"/>
                </a:solidFill>
              </a:rPr>
              <a:t>?</a:t>
            </a:r>
            <a:endParaRPr lang="en-GB"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411220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85AC-C7E2-7328-5A38-99955B1AE093}"/>
              </a:ext>
            </a:extLst>
          </p:cNvPr>
          <p:cNvSpPr>
            <a:spLocks noGrp="1"/>
          </p:cNvSpPr>
          <p:nvPr>
            <p:ph type="title"/>
          </p:nvPr>
        </p:nvSpPr>
        <p:spPr>
          <a:xfrm>
            <a:off x="559401" y="331585"/>
            <a:ext cx="8942819" cy="684211"/>
          </a:xfrm>
        </p:spPr>
        <p:txBody>
          <a:bodyPr>
            <a:normAutofit fontScale="90000"/>
          </a:bodyPr>
          <a:lstStyle/>
          <a:p>
            <a:r>
              <a:rPr lang="en-US" dirty="0"/>
              <a:t>Resistance to Change</a:t>
            </a:r>
            <a:endParaRPr lang="en-GB" dirty="0"/>
          </a:p>
        </p:txBody>
      </p:sp>
      <p:sp>
        <p:nvSpPr>
          <p:cNvPr id="3" name="Text Placeholder 2">
            <a:extLst>
              <a:ext uri="{FF2B5EF4-FFF2-40B4-BE49-F238E27FC236}">
                <a16:creationId xmlns:a16="http://schemas.microsoft.com/office/drawing/2014/main" id="{2DCE81E9-4CBB-913B-FE9B-24E66E298C65}"/>
              </a:ext>
            </a:extLst>
          </p:cNvPr>
          <p:cNvSpPr>
            <a:spLocks noGrp="1"/>
          </p:cNvSpPr>
          <p:nvPr>
            <p:ph type="body" idx="1"/>
          </p:nvPr>
        </p:nvSpPr>
        <p:spPr>
          <a:xfrm>
            <a:off x="856262" y="1185837"/>
            <a:ext cx="7200343" cy="4242898"/>
          </a:xfrm>
        </p:spPr>
        <p:txBody>
          <a:bodyPr/>
          <a:lstStyle/>
          <a:p>
            <a:pPr>
              <a:lnSpc>
                <a:spcPct val="150000"/>
              </a:lnSpc>
            </a:pPr>
            <a:r>
              <a:rPr lang="en-US" sz="1800" dirty="0">
                <a:solidFill>
                  <a:schemeClr val="tx1"/>
                </a:solidFill>
              </a:rPr>
              <a:t>It consists of any employee behaviors that delay, discredit, or prevent the implementation of a change plan.</a:t>
            </a:r>
          </a:p>
          <a:p>
            <a:pPr>
              <a:lnSpc>
                <a:spcPct val="150000"/>
              </a:lnSpc>
            </a:pPr>
            <a:endParaRPr lang="en-US" sz="1800" dirty="0">
              <a:solidFill>
                <a:schemeClr val="tx1"/>
              </a:solidFill>
            </a:endParaRPr>
          </a:p>
          <a:p>
            <a:pPr>
              <a:lnSpc>
                <a:spcPct val="150000"/>
              </a:lnSpc>
            </a:pPr>
            <a:r>
              <a:rPr lang="en-US" sz="1800" dirty="0">
                <a:solidFill>
                  <a:schemeClr val="tx1"/>
                </a:solidFill>
              </a:rPr>
              <a:t>Employees resist because change threatens their:</a:t>
            </a:r>
          </a:p>
          <a:p>
            <a:pPr marL="342900" indent="-342900">
              <a:lnSpc>
                <a:spcPct val="150000"/>
              </a:lnSpc>
              <a:buFont typeface="Arial" panose="020B0604020202020204" pitchFamily="34" charset="0"/>
              <a:buChar char="•"/>
            </a:pPr>
            <a:r>
              <a:rPr lang="en-US" sz="1800" dirty="0">
                <a:solidFill>
                  <a:schemeClr val="tx1"/>
                </a:solidFill>
              </a:rPr>
              <a:t>Security</a:t>
            </a:r>
          </a:p>
          <a:p>
            <a:pPr marL="342900" indent="-342900">
              <a:lnSpc>
                <a:spcPct val="150000"/>
              </a:lnSpc>
              <a:buFont typeface="Arial" panose="020B0604020202020204" pitchFamily="34" charset="0"/>
              <a:buChar char="•"/>
            </a:pPr>
            <a:r>
              <a:rPr lang="en-US" sz="1800" dirty="0">
                <a:solidFill>
                  <a:schemeClr val="tx1"/>
                </a:solidFill>
              </a:rPr>
              <a:t>Social Interaction</a:t>
            </a:r>
          </a:p>
          <a:p>
            <a:pPr marL="342900" indent="-342900">
              <a:lnSpc>
                <a:spcPct val="150000"/>
              </a:lnSpc>
              <a:buFont typeface="Arial" panose="020B0604020202020204" pitchFamily="34" charset="0"/>
              <a:buChar char="•"/>
            </a:pPr>
            <a:r>
              <a:rPr lang="en-US" sz="1800" dirty="0">
                <a:solidFill>
                  <a:schemeClr val="tx1"/>
                </a:solidFill>
              </a:rPr>
              <a:t>Status</a:t>
            </a:r>
          </a:p>
          <a:p>
            <a:pPr marL="342900" indent="-342900">
              <a:lnSpc>
                <a:spcPct val="150000"/>
              </a:lnSpc>
              <a:buFont typeface="Arial" panose="020B0604020202020204" pitchFamily="34" charset="0"/>
              <a:buChar char="•"/>
            </a:pPr>
            <a:r>
              <a:rPr lang="en-US" sz="1800" dirty="0">
                <a:solidFill>
                  <a:schemeClr val="tx1"/>
                </a:solidFill>
              </a:rPr>
              <a:t>Competence</a:t>
            </a:r>
          </a:p>
          <a:p>
            <a:pPr marL="342900" indent="-342900">
              <a:lnSpc>
                <a:spcPct val="150000"/>
              </a:lnSpc>
              <a:buFont typeface="Arial" panose="020B0604020202020204" pitchFamily="34" charset="0"/>
              <a:buChar char="•"/>
            </a:pPr>
            <a:r>
              <a:rPr lang="en-US" sz="1800" dirty="0">
                <a:solidFill>
                  <a:schemeClr val="tx1"/>
                </a:solidFill>
              </a:rPr>
              <a:t>Self-Esteem</a:t>
            </a:r>
            <a:endParaRPr lang="en-GB" sz="1800" dirty="0">
              <a:solidFill>
                <a:schemeClr val="tx1"/>
              </a:solidFill>
            </a:endParaRPr>
          </a:p>
        </p:txBody>
      </p:sp>
      <p:sp>
        <p:nvSpPr>
          <p:cNvPr id="4" name="Footer Placeholder 3">
            <a:extLst>
              <a:ext uri="{FF2B5EF4-FFF2-40B4-BE49-F238E27FC236}">
                <a16:creationId xmlns:a16="http://schemas.microsoft.com/office/drawing/2014/main" id="{9CBB7D12-B5F0-C2BB-853B-256B93F6B1B3}"/>
              </a:ext>
            </a:extLst>
          </p:cNvPr>
          <p:cNvSpPr>
            <a:spLocks noGrp="1"/>
          </p:cNvSpPr>
          <p:nvPr>
            <p:ph type="ftr" sz="quarter" idx="11"/>
          </p:nvPr>
        </p:nvSpPr>
        <p:spPr/>
        <p:txBody>
          <a:bodyPr/>
          <a:lstStyle/>
          <a:p>
            <a:r>
              <a:rPr lang="lt-LT"/>
              <a:t>connect-erasmus.eu</a:t>
            </a:r>
          </a:p>
        </p:txBody>
      </p:sp>
      <p:pic>
        <p:nvPicPr>
          <p:cNvPr id="6" name="Picture 5" descr="Icon&#10;&#10;Description automatically generated">
            <a:extLst>
              <a:ext uri="{FF2B5EF4-FFF2-40B4-BE49-F238E27FC236}">
                <a16:creationId xmlns:a16="http://schemas.microsoft.com/office/drawing/2014/main" id="{9E73740C-6AFD-EFAA-7A14-951B80F7811A}"/>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541326" y="2179782"/>
            <a:ext cx="2498436" cy="2498436"/>
          </a:xfrm>
          <a:prstGeom prst="rect">
            <a:avLst/>
          </a:prstGeom>
        </p:spPr>
      </p:pic>
    </p:spTree>
    <p:extLst>
      <p:ext uri="{BB962C8B-B14F-4D97-AF65-F5344CB8AC3E}">
        <p14:creationId xmlns:p14="http://schemas.microsoft.com/office/powerpoint/2010/main" val="232778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9255-F2A4-9A92-8B3B-D01F5F6166CD}"/>
              </a:ext>
            </a:extLst>
          </p:cNvPr>
          <p:cNvSpPr>
            <a:spLocks noGrp="1"/>
          </p:cNvSpPr>
          <p:nvPr>
            <p:ph type="title"/>
          </p:nvPr>
        </p:nvSpPr>
        <p:spPr/>
        <p:txBody>
          <a:bodyPr/>
          <a:lstStyle/>
          <a:p>
            <a:r>
              <a:rPr lang="en-US" dirty="0"/>
              <a:t>Resistance: Individual Level</a:t>
            </a:r>
            <a:endParaRPr lang="en-GB" dirty="0"/>
          </a:p>
        </p:txBody>
      </p:sp>
      <p:sp>
        <p:nvSpPr>
          <p:cNvPr id="7" name="Footer Placeholder 6">
            <a:extLst>
              <a:ext uri="{FF2B5EF4-FFF2-40B4-BE49-F238E27FC236}">
                <a16:creationId xmlns:a16="http://schemas.microsoft.com/office/drawing/2014/main" id="{F665E04C-EC5E-1B6F-215D-166ADEA9A3A7}"/>
              </a:ext>
            </a:extLst>
          </p:cNvPr>
          <p:cNvSpPr>
            <a:spLocks noGrp="1"/>
          </p:cNvSpPr>
          <p:nvPr>
            <p:ph type="ftr" sz="quarter" idx="11"/>
          </p:nvPr>
        </p:nvSpPr>
        <p:spPr/>
        <p:txBody>
          <a:bodyPr/>
          <a:lstStyle/>
          <a:p>
            <a:r>
              <a:rPr lang="lt-LT"/>
              <a:t>connect-erasmus.eu</a:t>
            </a:r>
          </a:p>
        </p:txBody>
      </p:sp>
      <p:grpSp>
        <p:nvGrpSpPr>
          <p:cNvPr id="29" name="Group 28">
            <a:extLst>
              <a:ext uri="{FF2B5EF4-FFF2-40B4-BE49-F238E27FC236}">
                <a16:creationId xmlns:a16="http://schemas.microsoft.com/office/drawing/2014/main" id="{38E98A1F-186F-4E27-C597-080F2921993F}"/>
              </a:ext>
            </a:extLst>
          </p:cNvPr>
          <p:cNvGrpSpPr/>
          <p:nvPr/>
        </p:nvGrpSpPr>
        <p:grpSpPr>
          <a:xfrm>
            <a:off x="1838036" y="2392218"/>
            <a:ext cx="8485912" cy="3417079"/>
            <a:chOff x="1838036" y="2392218"/>
            <a:chExt cx="8485912" cy="3417079"/>
          </a:xfrm>
        </p:grpSpPr>
        <p:sp>
          <p:nvSpPr>
            <p:cNvPr id="9" name="TextBox 8">
              <a:extLst>
                <a:ext uri="{FF2B5EF4-FFF2-40B4-BE49-F238E27FC236}">
                  <a16:creationId xmlns:a16="http://schemas.microsoft.com/office/drawing/2014/main" id="{823B64CC-7A64-8E29-E16F-FB385FA2D14F}"/>
                </a:ext>
              </a:extLst>
            </p:cNvPr>
            <p:cNvSpPr txBox="1"/>
            <p:nvPr/>
          </p:nvSpPr>
          <p:spPr>
            <a:xfrm>
              <a:off x="4689763" y="3100655"/>
              <a:ext cx="2503054" cy="830997"/>
            </a:xfrm>
            <a:prstGeom prst="rect">
              <a:avLst/>
            </a:prstGeom>
            <a:noFill/>
          </p:spPr>
          <p:txBody>
            <a:bodyPr wrap="square" rtlCol="0">
              <a:spAutoFit/>
            </a:bodyPr>
            <a:lstStyle/>
            <a:p>
              <a:pPr algn="ctr"/>
              <a:r>
                <a:rPr lang="en-US" sz="2400" b="1" dirty="0"/>
                <a:t>Individual Resistance</a:t>
              </a:r>
              <a:endParaRPr lang="en-GB" sz="2400" b="1" dirty="0"/>
            </a:p>
          </p:txBody>
        </p:sp>
        <p:sp>
          <p:nvSpPr>
            <p:cNvPr id="10" name="TextBox 9">
              <a:extLst>
                <a:ext uri="{FF2B5EF4-FFF2-40B4-BE49-F238E27FC236}">
                  <a16:creationId xmlns:a16="http://schemas.microsoft.com/office/drawing/2014/main" id="{1B887C18-1EC3-125C-882F-A5AADEA358FF}"/>
                </a:ext>
              </a:extLst>
            </p:cNvPr>
            <p:cNvSpPr txBox="1"/>
            <p:nvPr/>
          </p:nvSpPr>
          <p:spPr>
            <a:xfrm>
              <a:off x="7820894" y="4054762"/>
              <a:ext cx="2503054" cy="1200329"/>
            </a:xfrm>
            <a:prstGeom prst="rect">
              <a:avLst/>
            </a:prstGeom>
            <a:noFill/>
          </p:spPr>
          <p:txBody>
            <a:bodyPr wrap="square" rtlCol="0">
              <a:spAutoFit/>
            </a:bodyPr>
            <a:lstStyle/>
            <a:p>
              <a:pPr algn="ctr"/>
              <a:r>
                <a:rPr lang="en-US" sz="2400" b="1" dirty="0"/>
                <a:t>Selective Information Processing</a:t>
              </a:r>
              <a:endParaRPr lang="en-GB" sz="2400" b="1" dirty="0"/>
            </a:p>
          </p:txBody>
        </p:sp>
        <p:sp>
          <p:nvSpPr>
            <p:cNvPr id="11" name="TextBox 10">
              <a:extLst>
                <a:ext uri="{FF2B5EF4-FFF2-40B4-BE49-F238E27FC236}">
                  <a16:creationId xmlns:a16="http://schemas.microsoft.com/office/drawing/2014/main" id="{87413D95-05DA-A5B8-AF0E-6C303F48A3D3}"/>
                </a:ext>
              </a:extLst>
            </p:cNvPr>
            <p:cNvSpPr txBox="1"/>
            <p:nvPr/>
          </p:nvSpPr>
          <p:spPr>
            <a:xfrm>
              <a:off x="1988128" y="4208069"/>
              <a:ext cx="2503054" cy="830997"/>
            </a:xfrm>
            <a:prstGeom prst="rect">
              <a:avLst/>
            </a:prstGeom>
            <a:noFill/>
          </p:spPr>
          <p:txBody>
            <a:bodyPr wrap="square" rtlCol="0">
              <a:spAutoFit/>
            </a:bodyPr>
            <a:lstStyle/>
            <a:p>
              <a:pPr algn="ctr"/>
              <a:r>
                <a:rPr lang="en-US" sz="2400" b="1" dirty="0"/>
                <a:t>Fear of the Unknown</a:t>
              </a:r>
              <a:endParaRPr lang="en-GB" sz="2400" b="1" dirty="0"/>
            </a:p>
          </p:txBody>
        </p:sp>
        <p:sp>
          <p:nvSpPr>
            <p:cNvPr id="12" name="TextBox 11">
              <a:extLst>
                <a:ext uri="{FF2B5EF4-FFF2-40B4-BE49-F238E27FC236}">
                  <a16:creationId xmlns:a16="http://schemas.microsoft.com/office/drawing/2014/main" id="{9A6F0A3B-2D5E-74C4-A850-0E58E94BA8BE}"/>
                </a:ext>
              </a:extLst>
            </p:cNvPr>
            <p:cNvSpPr txBox="1"/>
            <p:nvPr/>
          </p:nvSpPr>
          <p:spPr>
            <a:xfrm>
              <a:off x="7541490" y="2426854"/>
              <a:ext cx="2503054" cy="830997"/>
            </a:xfrm>
            <a:prstGeom prst="rect">
              <a:avLst/>
            </a:prstGeom>
            <a:noFill/>
          </p:spPr>
          <p:txBody>
            <a:bodyPr wrap="square" rtlCol="0">
              <a:spAutoFit/>
            </a:bodyPr>
            <a:lstStyle/>
            <a:p>
              <a:pPr algn="ctr"/>
              <a:r>
                <a:rPr lang="en-US" sz="2400" b="1" dirty="0"/>
                <a:t>Losing sense of security</a:t>
              </a:r>
              <a:endParaRPr lang="en-GB" sz="2400" b="1" dirty="0"/>
            </a:p>
          </p:txBody>
        </p:sp>
        <p:sp>
          <p:nvSpPr>
            <p:cNvPr id="13" name="TextBox 12">
              <a:extLst>
                <a:ext uri="{FF2B5EF4-FFF2-40B4-BE49-F238E27FC236}">
                  <a16:creationId xmlns:a16="http://schemas.microsoft.com/office/drawing/2014/main" id="{B381760B-D18E-1A3F-1DB6-75128C04E13B}"/>
                </a:ext>
              </a:extLst>
            </p:cNvPr>
            <p:cNvSpPr txBox="1"/>
            <p:nvPr/>
          </p:nvSpPr>
          <p:spPr>
            <a:xfrm>
              <a:off x="1838036" y="2392218"/>
              <a:ext cx="2503054" cy="830997"/>
            </a:xfrm>
            <a:prstGeom prst="rect">
              <a:avLst/>
            </a:prstGeom>
            <a:noFill/>
          </p:spPr>
          <p:txBody>
            <a:bodyPr wrap="square" rtlCol="0">
              <a:spAutoFit/>
            </a:bodyPr>
            <a:lstStyle/>
            <a:p>
              <a:pPr algn="ctr"/>
              <a:r>
                <a:rPr lang="en-US" sz="2400" b="1" dirty="0"/>
                <a:t>Breaking a habit</a:t>
              </a:r>
              <a:endParaRPr lang="en-GB" sz="2400" b="1" dirty="0"/>
            </a:p>
          </p:txBody>
        </p:sp>
        <p:sp>
          <p:nvSpPr>
            <p:cNvPr id="14" name="TextBox 13">
              <a:extLst>
                <a:ext uri="{FF2B5EF4-FFF2-40B4-BE49-F238E27FC236}">
                  <a16:creationId xmlns:a16="http://schemas.microsoft.com/office/drawing/2014/main" id="{616B8A7D-9E70-6BD5-3523-7A7BEF04CD7D}"/>
                </a:ext>
              </a:extLst>
            </p:cNvPr>
            <p:cNvSpPr txBox="1"/>
            <p:nvPr/>
          </p:nvSpPr>
          <p:spPr>
            <a:xfrm>
              <a:off x="4689763" y="4978300"/>
              <a:ext cx="2503054" cy="830997"/>
            </a:xfrm>
            <a:prstGeom prst="rect">
              <a:avLst/>
            </a:prstGeom>
            <a:noFill/>
          </p:spPr>
          <p:txBody>
            <a:bodyPr wrap="square" rtlCol="0">
              <a:spAutoFit/>
            </a:bodyPr>
            <a:lstStyle/>
            <a:p>
              <a:pPr algn="ctr"/>
              <a:r>
                <a:rPr lang="en-US" sz="2400" b="1" dirty="0"/>
                <a:t>Economic Factors</a:t>
              </a:r>
              <a:endParaRPr lang="en-GB" sz="2400" b="1" dirty="0"/>
            </a:p>
          </p:txBody>
        </p:sp>
        <p:cxnSp>
          <p:nvCxnSpPr>
            <p:cNvPr id="16" name="Straight Arrow Connector 15">
              <a:extLst>
                <a:ext uri="{FF2B5EF4-FFF2-40B4-BE49-F238E27FC236}">
                  <a16:creationId xmlns:a16="http://schemas.microsoft.com/office/drawing/2014/main" id="{C7F55D2D-48B5-7AD5-2C63-3ADB35EC9C16}"/>
                </a:ext>
              </a:extLst>
            </p:cNvPr>
            <p:cNvCxnSpPr>
              <a:cxnSpLocks/>
            </p:cNvCxnSpPr>
            <p:nvPr/>
          </p:nvCxnSpPr>
          <p:spPr>
            <a:xfrm>
              <a:off x="3851564" y="2924734"/>
              <a:ext cx="1089891" cy="4215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CFA461-FB8E-6BE6-DF80-85091A8BA169}"/>
                </a:ext>
              </a:extLst>
            </p:cNvPr>
            <p:cNvCxnSpPr>
              <a:cxnSpLocks/>
            </p:cNvCxnSpPr>
            <p:nvPr/>
          </p:nvCxnSpPr>
          <p:spPr>
            <a:xfrm flipV="1">
              <a:off x="4144818" y="3962399"/>
              <a:ext cx="925946" cy="5531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7D3063-21EA-16E6-CF27-A335DD346F41}"/>
                </a:ext>
              </a:extLst>
            </p:cNvPr>
            <p:cNvCxnSpPr>
              <a:cxnSpLocks/>
              <a:endCxn id="9" idx="2"/>
            </p:cNvCxnSpPr>
            <p:nvPr/>
          </p:nvCxnSpPr>
          <p:spPr>
            <a:xfrm flipV="1">
              <a:off x="5777345" y="3931652"/>
              <a:ext cx="163945" cy="9865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FA07C84-4167-CBFA-6CEB-E894A1905029}"/>
                </a:ext>
              </a:extLst>
            </p:cNvPr>
            <p:cNvCxnSpPr>
              <a:cxnSpLocks/>
            </p:cNvCxnSpPr>
            <p:nvPr/>
          </p:nvCxnSpPr>
          <p:spPr>
            <a:xfrm flipH="1" flipV="1">
              <a:off x="6881091" y="3796145"/>
              <a:ext cx="1149925" cy="5295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2CAE69-D708-4A88-B4FD-946566DF0C45}"/>
                </a:ext>
              </a:extLst>
            </p:cNvPr>
            <p:cNvCxnSpPr>
              <a:cxnSpLocks/>
            </p:cNvCxnSpPr>
            <p:nvPr/>
          </p:nvCxnSpPr>
          <p:spPr>
            <a:xfrm flipH="1">
              <a:off x="6849916" y="2924734"/>
              <a:ext cx="970978" cy="4215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31" name="Graphic 30" descr="Man outline">
            <a:extLst>
              <a:ext uri="{FF2B5EF4-FFF2-40B4-BE49-F238E27FC236}">
                <a16:creationId xmlns:a16="http://schemas.microsoft.com/office/drawing/2014/main" id="{0EEFA4DA-CA81-9BBA-3748-26D84BED39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104" y="2869271"/>
            <a:ext cx="1831465" cy="1831465"/>
          </a:xfrm>
          <a:prstGeom prst="rect">
            <a:avLst/>
          </a:prstGeom>
        </p:spPr>
      </p:pic>
    </p:spTree>
    <p:extLst>
      <p:ext uri="{BB962C8B-B14F-4D97-AF65-F5344CB8AC3E}">
        <p14:creationId xmlns:p14="http://schemas.microsoft.com/office/powerpoint/2010/main" val="57172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9255-F2A4-9A92-8B3B-D01F5F6166CD}"/>
              </a:ext>
            </a:extLst>
          </p:cNvPr>
          <p:cNvSpPr>
            <a:spLocks noGrp="1"/>
          </p:cNvSpPr>
          <p:nvPr>
            <p:ph type="title"/>
          </p:nvPr>
        </p:nvSpPr>
        <p:spPr/>
        <p:txBody>
          <a:bodyPr/>
          <a:lstStyle/>
          <a:p>
            <a:r>
              <a:rPr lang="en-US" dirty="0"/>
              <a:t>Resistance: Organizational Level</a:t>
            </a:r>
            <a:endParaRPr lang="en-GB" dirty="0"/>
          </a:p>
        </p:txBody>
      </p:sp>
      <p:sp>
        <p:nvSpPr>
          <p:cNvPr id="7" name="Footer Placeholder 6">
            <a:extLst>
              <a:ext uri="{FF2B5EF4-FFF2-40B4-BE49-F238E27FC236}">
                <a16:creationId xmlns:a16="http://schemas.microsoft.com/office/drawing/2014/main" id="{F665E04C-EC5E-1B6F-215D-166ADEA9A3A7}"/>
              </a:ext>
            </a:extLst>
          </p:cNvPr>
          <p:cNvSpPr>
            <a:spLocks noGrp="1"/>
          </p:cNvSpPr>
          <p:nvPr>
            <p:ph type="ftr" sz="quarter" idx="11"/>
          </p:nvPr>
        </p:nvSpPr>
        <p:spPr/>
        <p:txBody>
          <a:bodyPr/>
          <a:lstStyle/>
          <a:p>
            <a:r>
              <a:rPr lang="lt-LT"/>
              <a:t>connect-erasmus.eu</a:t>
            </a:r>
          </a:p>
        </p:txBody>
      </p:sp>
      <p:grpSp>
        <p:nvGrpSpPr>
          <p:cNvPr id="29" name="Group 28">
            <a:extLst>
              <a:ext uri="{FF2B5EF4-FFF2-40B4-BE49-F238E27FC236}">
                <a16:creationId xmlns:a16="http://schemas.microsoft.com/office/drawing/2014/main" id="{38E98A1F-186F-4E27-C597-080F2921993F}"/>
              </a:ext>
            </a:extLst>
          </p:cNvPr>
          <p:cNvGrpSpPr/>
          <p:nvPr/>
        </p:nvGrpSpPr>
        <p:grpSpPr>
          <a:xfrm>
            <a:off x="1838036" y="2392218"/>
            <a:ext cx="8564416" cy="3293968"/>
            <a:chOff x="1838036" y="2392218"/>
            <a:chExt cx="8564416" cy="3293968"/>
          </a:xfrm>
        </p:grpSpPr>
        <p:sp>
          <p:nvSpPr>
            <p:cNvPr id="9" name="TextBox 8">
              <a:extLst>
                <a:ext uri="{FF2B5EF4-FFF2-40B4-BE49-F238E27FC236}">
                  <a16:creationId xmlns:a16="http://schemas.microsoft.com/office/drawing/2014/main" id="{823B64CC-7A64-8E29-E16F-FB385FA2D14F}"/>
                </a:ext>
              </a:extLst>
            </p:cNvPr>
            <p:cNvSpPr txBox="1"/>
            <p:nvPr/>
          </p:nvSpPr>
          <p:spPr>
            <a:xfrm>
              <a:off x="4689763" y="3100655"/>
              <a:ext cx="2503054" cy="830997"/>
            </a:xfrm>
            <a:prstGeom prst="rect">
              <a:avLst/>
            </a:prstGeom>
            <a:noFill/>
          </p:spPr>
          <p:txBody>
            <a:bodyPr wrap="square" rtlCol="0">
              <a:spAutoFit/>
            </a:bodyPr>
            <a:lstStyle/>
            <a:p>
              <a:pPr algn="ctr"/>
              <a:r>
                <a:rPr lang="en-US" sz="2000" b="1" dirty="0"/>
                <a:t>Organizational</a:t>
              </a:r>
              <a:r>
                <a:rPr lang="en-US" sz="2800" b="1" dirty="0"/>
                <a:t> </a:t>
              </a:r>
              <a:r>
                <a:rPr lang="en-US" sz="2000" b="1" dirty="0"/>
                <a:t>Resistance</a:t>
              </a:r>
              <a:endParaRPr lang="en-GB" sz="2800" b="1" dirty="0"/>
            </a:p>
          </p:txBody>
        </p:sp>
        <p:sp>
          <p:nvSpPr>
            <p:cNvPr id="10" name="TextBox 9">
              <a:extLst>
                <a:ext uri="{FF2B5EF4-FFF2-40B4-BE49-F238E27FC236}">
                  <a16:creationId xmlns:a16="http://schemas.microsoft.com/office/drawing/2014/main" id="{1B887C18-1EC3-125C-882F-A5AADEA358FF}"/>
                </a:ext>
              </a:extLst>
            </p:cNvPr>
            <p:cNvSpPr txBox="1"/>
            <p:nvPr/>
          </p:nvSpPr>
          <p:spPr>
            <a:xfrm>
              <a:off x="7899398" y="4144150"/>
              <a:ext cx="2503054" cy="1015663"/>
            </a:xfrm>
            <a:prstGeom prst="rect">
              <a:avLst/>
            </a:prstGeom>
            <a:noFill/>
          </p:spPr>
          <p:txBody>
            <a:bodyPr wrap="square" rtlCol="0">
              <a:spAutoFit/>
            </a:bodyPr>
            <a:lstStyle/>
            <a:p>
              <a:pPr algn="ctr"/>
              <a:r>
                <a:rPr lang="en-US" sz="2000" b="1" dirty="0"/>
                <a:t>Structural Inertia (breaking the status quo)</a:t>
              </a:r>
              <a:endParaRPr lang="en-GB" sz="2000" b="1" dirty="0"/>
            </a:p>
          </p:txBody>
        </p:sp>
        <p:sp>
          <p:nvSpPr>
            <p:cNvPr id="11" name="TextBox 10">
              <a:extLst>
                <a:ext uri="{FF2B5EF4-FFF2-40B4-BE49-F238E27FC236}">
                  <a16:creationId xmlns:a16="http://schemas.microsoft.com/office/drawing/2014/main" id="{87413D95-05DA-A5B8-AF0E-6C303F48A3D3}"/>
                </a:ext>
              </a:extLst>
            </p:cNvPr>
            <p:cNvSpPr txBox="1"/>
            <p:nvPr/>
          </p:nvSpPr>
          <p:spPr>
            <a:xfrm>
              <a:off x="1872671" y="3962399"/>
              <a:ext cx="2503054" cy="830997"/>
            </a:xfrm>
            <a:prstGeom prst="rect">
              <a:avLst/>
            </a:prstGeom>
            <a:noFill/>
          </p:spPr>
          <p:txBody>
            <a:bodyPr wrap="square" rtlCol="0">
              <a:spAutoFit/>
            </a:bodyPr>
            <a:lstStyle/>
            <a:p>
              <a:pPr algn="ctr"/>
              <a:r>
                <a:rPr lang="en-US" sz="2400" b="1" dirty="0"/>
                <a:t>Threat to expertise</a:t>
              </a:r>
              <a:endParaRPr lang="en-GB" sz="2400" b="1" dirty="0"/>
            </a:p>
          </p:txBody>
        </p:sp>
        <p:sp>
          <p:nvSpPr>
            <p:cNvPr id="12" name="TextBox 11">
              <a:extLst>
                <a:ext uri="{FF2B5EF4-FFF2-40B4-BE49-F238E27FC236}">
                  <a16:creationId xmlns:a16="http://schemas.microsoft.com/office/drawing/2014/main" id="{9A6F0A3B-2D5E-74C4-A850-0E58E94BA8BE}"/>
                </a:ext>
              </a:extLst>
            </p:cNvPr>
            <p:cNvSpPr txBox="1"/>
            <p:nvPr/>
          </p:nvSpPr>
          <p:spPr>
            <a:xfrm>
              <a:off x="7541490" y="2426854"/>
              <a:ext cx="2503054" cy="707886"/>
            </a:xfrm>
            <a:prstGeom prst="rect">
              <a:avLst/>
            </a:prstGeom>
            <a:noFill/>
          </p:spPr>
          <p:txBody>
            <a:bodyPr wrap="square" rtlCol="0">
              <a:spAutoFit/>
            </a:bodyPr>
            <a:lstStyle/>
            <a:p>
              <a:pPr algn="ctr"/>
              <a:r>
                <a:rPr lang="en-US" sz="2000" b="1" dirty="0"/>
                <a:t>Threats resource allocation</a:t>
              </a:r>
              <a:endParaRPr lang="en-GB" sz="2000" b="1" dirty="0"/>
            </a:p>
          </p:txBody>
        </p:sp>
        <p:sp>
          <p:nvSpPr>
            <p:cNvPr id="13" name="TextBox 12">
              <a:extLst>
                <a:ext uri="{FF2B5EF4-FFF2-40B4-BE49-F238E27FC236}">
                  <a16:creationId xmlns:a16="http://schemas.microsoft.com/office/drawing/2014/main" id="{B381760B-D18E-1A3F-1DB6-75128C04E13B}"/>
                </a:ext>
              </a:extLst>
            </p:cNvPr>
            <p:cNvSpPr txBox="1"/>
            <p:nvPr/>
          </p:nvSpPr>
          <p:spPr>
            <a:xfrm>
              <a:off x="1838036" y="2392218"/>
              <a:ext cx="2503054" cy="707886"/>
            </a:xfrm>
            <a:prstGeom prst="rect">
              <a:avLst/>
            </a:prstGeom>
            <a:noFill/>
          </p:spPr>
          <p:txBody>
            <a:bodyPr wrap="square" rtlCol="0">
              <a:spAutoFit/>
            </a:bodyPr>
            <a:lstStyle/>
            <a:p>
              <a:pPr algn="ctr"/>
              <a:r>
                <a:rPr lang="en-US" sz="2000" b="1" dirty="0"/>
                <a:t>Threats power relationships</a:t>
              </a:r>
              <a:endParaRPr lang="en-GB" sz="2000" b="1" dirty="0"/>
            </a:p>
          </p:txBody>
        </p:sp>
        <p:sp>
          <p:nvSpPr>
            <p:cNvPr id="14" name="TextBox 13">
              <a:extLst>
                <a:ext uri="{FF2B5EF4-FFF2-40B4-BE49-F238E27FC236}">
                  <a16:creationId xmlns:a16="http://schemas.microsoft.com/office/drawing/2014/main" id="{616B8A7D-9E70-6BD5-3523-7A7BEF04CD7D}"/>
                </a:ext>
              </a:extLst>
            </p:cNvPr>
            <p:cNvSpPr txBox="1"/>
            <p:nvPr/>
          </p:nvSpPr>
          <p:spPr>
            <a:xfrm>
              <a:off x="4689763" y="4978300"/>
              <a:ext cx="2503054" cy="707886"/>
            </a:xfrm>
            <a:prstGeom prst="rect">
              <a:avLst/>
            </a:prstGeom>
            <a:noFill/>
          </p:spPr>
          <p:txBody>
            <a:bodyPr wrap="square" rtlCol="0">
              <a:spAutoFit/>
            </a:bodyPr>
            <a:lstStyle/>
            <a:p>
              <a:pPr algn="ctr"/>
              <a:r>
                <a:rPr lang="en-US" sz="2000" b="1" dirty="0"/>
                <a:t>Group Inertia (upsetting norms)</a:t>
              </a:r>
              <a:endParaRPr lang="en-GB" sz="2000" b="1" dirty="0"/>
            </a:p>
          </p:txBody>
        </p:sp>
        <p:cxnSp>
          <p:nvCxnSpPr>
            <p:cNvPr id="16" name="Straight Arrow Connector 15">
              <a:extLst>
                <a:ext uri="{FF2B5EF4-FFF2-40B4-BE49-F238E27FC236}">
                  <a16:creationId xmlns:a16="http://schemas.microsoft.com/office/drawing/2014/main" id="{C7F55D2D-48B5-7AD5-2C63-3ADB35EC9C16}"/>
                </a:ext>
              </a:extLst>
            </p:cNvPr>
            <p:cNvCxnSpPr>
              <a:cxnSpLocks/>
            </p:cNvCxnSpPr>
            <p:nvPr/>
          </p:nvCxnSpPr>
          <p:spPr>
            <a:xfrm>
              <a:off x="3851564" y="2924734"/>
              <a:ext cx="1089891" cy="4215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CFA461-FB8E-6BE6-DF80-85091A8BA169}"/>
                </a:ext>
              </a:extLst>
            </p:cNvPr>
            <p:cNvCxnSpPr>
              <a:cxnSpLocks/>
            </p:cNvCxnSpPr>
            <p:nvPr/>
          </p:nvCxnSpPr>
          <p:spPr>
            <a:xfrm flipV="1">
              <a:off x="4144818" y="3962399"/>
              <a:ext cx="925946" cy="5531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7D3063-21EA-16E6-CF27-A335DD346F41}"/>
                </a:ext>
              </a:extLst>
            </p:cNvPr>
            <p:cNvCxnSpPr>
              <a:cxnSpLocks/>
              <a:endCxn id="9" idx="2"/>
            </p:cNvCxnSpPr>
            <p:nvPr/>
          </p:nvCxnSpPr>
          <p:spPr>
            <a:xfrm flipV="1">
              <a:off x="5777345" y="3931652"/>
              <a:ext cx="163945" cy="9865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FA07C84-4167-CBFA-6CEB-E894A1905029}"/>
                </a:ext>
              </a:extLst>
            </p:cNvPr>
            <p:cNvCxnSpPr>
              <a:cxnSpLocks/>
            </p:cNvCxnSpPr>
            <p:nvPr/>
          </p:nvCxnSpPr>
          <p:spPr>
            <a:xfrm flipH="1" flipV="1">
              <a:off x="6881091" y="3796145"/>
              <a:ext cx="1149925" cy="5295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2CAE69-D708-4A88-B4FD-946566DF0C45}"/>
                </a:ext>
              </a:extLst>
            </p:cNvPr>
            <p:cNvCxnSpPr>
              <a:cxnSpLocks/>
            </p:cNvCxnSpPr>
            <p:nvPr/>
          </p:nvCxnSpPr>
          <p:spPr>
            <a:xfrm flipH="1">
              <a:off x="6849916" y="2924734"/>
              <a:ext cx="970978" cy="4215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4" name="Graphic 3" descr="Building Brick Wall with solid fill">
            <a:extLst>
              <a:ext uri="{FF2B5EF4-FFF2-40B4-BE49-F238E27FC236}">
                <a16:creationId xmlns:a16="http://schemas.microsoft.com/office/drawing/2014/main" id="{D1C2386E-C58E-C2DD-0E88-2A73B7A929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2153" y="2924734"/>
            <a:ext cx="1644525" cy="1644525"/>
          </a:xfrm>
          <a:prstGeom prst="rect">
            <a:avLst/>
          </a:prstGeom>
        </p:spPr>
      </p:pic>
    </p:spTree>
    <p:extLst>
      <p:ext uri="{BB962C8B-B14F-4D97-AF65-F5344CB8AC3E}">
        <p14:creationId xmlns:p14="http://schemas.microsoft.com/office/powerpoint/2010/main" val="239611707"/>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1521</TotalTime>
  <Words>2442</Words>
  <Application>Microsoft Office PowerPoint</Application>
  <PresentationFormat>Widescreen</PresentationFormat>
  <Paragraphs>250</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Courier New</vt:lpstr>
      <vt:lpstr>Open Sans</vt:lpstr>
      <vt:lpstr>Open Sans Extrabold</vt:lpstr>
      <vt:lpstr>Open Sans Light</vt:lpstr>
      <vt:lpstr>Wingdings</vt:lpstr>
      <vt:lpstr>„Office“ tema</vt:lpstr>
      <vt:lpstr>Unit 5 Change in Organizations</vt:lpstr>
      <vt:lpstr>What will we cover today?</vt:lpstr>
      <vt:lpstr>What will we cover today?</vt:lpstr>
      <vt:lpstr>Let’s take a deeper look…</vt:lpstr>
      <vt:lpstr>Critical Theory…what does it mean for change work?</vt:lpstr>
      <vt:lpstr>Let’s think!</vt:lpstr>
      <vt:lpstr>Resistance to Change</vt:lpstr>
      <vt:lpstr>Resistance: Individual Level</vt:lpstr>
      <vt:lpstr>Resistance: Organizational Level</vt:lpstr>
      <vt:lpstr>Are there any tips to overcome it?</vt:lpstr>
      <vt:lpstr>What is the change cycle?</vt:lpstr>
      <vt:lpstr>What is a Needs Assessment? (1)</vt:lpstr>
      <vt:lpstr>What is a Needs Assessment? (2)</vt:lpstr>
      <vt:lpstr>Conducting a Needs Assessment Analysis (1)</vt:lpstr>
      <vt:lpstr>Conducting a Needs Assessment Analysis (2)</vt:lpstr>
      <vt:lpstr>Needs Assessment Tools</vt:lpstr>
      <vt:lpstr>Needs Assessment Tools</vt:lpstr>
      <vt:lpstr>Let’s take a break!</vt:lpstr>
      <vt:lpstr>Implementing Change (1)</vt:lpstr>
      <vt:lpstr>Implementing Change (2)</vt:lpstr>
      <vt:lpstr>Sustaining and Evaluating Change (1)</vt:lpstr>
      <vt:lpstr>Sustaining and Evaluating Change (2)</vt:lpstr>
      <vt:lpstr>Let’s discuss!</vt:lpstr>
      <vt:lpstr>Importance of CGC </vt:lpstr>
      <vt:lpstr>Peripheral Vision &amp; Self-Reflection</vt:lpstr>
      <vt:lpstr>The Importance of Culture in CGC</vt:lpstr>
      <vt:lpstr>What we should keep in mind!</vt:lpstr>
      <vt:lpstr>Improving Cross-Cultural  Communication</vt:lpstr>
      <vt:lpstr>Culture-Infused Career Counselling Model</vt:lpstr>
      <vt:lpstr>PowerPoint Presentation</vt:lpstr>
      <vt:lpstr>Let’s practice!</vt:lpstr>
      <vt:lpstr>PowerPoint Presentation</vt:lpstr>
      <vt:lpstr>Thank you for your attention!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165</cp:revision>
  <dcterms:created xsi:type="dcterms:W3CDTF">2020-01-27T22:45:30Z</dcterms:created>
  <dcterms:modified xsi:type="dcterms:W3CDTF">2022-08-22T07:46:30Z</dcterms:modified>
</cp:coreProperties>
</file>