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67" r:id="rId4"/>
    <p:sldId id="287" r:id="rId5"/>
    <p:sldId id="284" r:id="rId6"/>
    <p:sldId id="260" r:id="rId7"/>
    <p:sldId id="285" r:id="rId8"/>
    <p:sldId id="259" r:id="rId9"/>
    <p:sldId id="286" r:id="rId10"/>
    <p:sldId id="268" r:id="rId11"/>
    <p:sldId id="288" r:id="rId12"/>
    <p:sldId id="289" r:id="rId13"/>
    <p:sldId id="290" r:id="rId14"/>
    <p:sldId id="291" r:id="rId15"/>
    <p:sldId id="261" r:id="rId16"/>
    <p:sldId id="258" r:id="rId17"/>
    <p:sldId id="292" r:id="rId18"/>
    <p:sldId id="265" r:id="rId1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833801-27A9-494D-B902-2EC3290F82AB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7379AF3-A516-46FE-8A0A-FA53E2D1A26D}">
      <dgm:prSet phldrT="[Text]" custT="1"/>
      <dgm:spPr/>
      <dgm:t>
        <a:bodyPr/>
        <a:lstStyle/>
        <a:p>
          <a:r>
            <a:rPr lang="en-US" sz="1800" b="1" dirty="0"/>
            <a:t>Needs Assessment</a:t>
          </a:r>
          <a:endParaRPr lang="en-GB" sz="1800" b="1" dirty="0"/>
        </a:p>
      </dgm:t>
    </dgm:pt>
    <dgm:pt modelId="{1C634CA4-BF23-43AD-B11E-E1CDE627DB51}" type="parTrans" cxnId="{71B0836B-678B-4AC4-A5DD-9E93A9545B59}">
      <dgm:prSet/>
      <dgm:spPr/>
      <dgm:t>
        <a:bodyPr/>
        <a:lstStyle/>
        <a:p>
          <a:endParaRPr lang="en-GB" b="1"/>
        </a:p>
      </dgm:t>
    </dgm:pt>
    <dgm:pt modelId="{B7866504-1F88-49D1-B00F-9133901A4405}" type="sibTrans" cxnId="{71B0836B-678B-4AC4-A5DD-9E93A9545B59}">
      <dgm:prSet/>
      <dgm:spPr/>
      <dgm:t>
        <a:bodyPr/>
        <a:lstStyle/>
        <a:p>
          <a:endParaRPr lang="en-GB" b="1"/>
        </a:p>
      </dgm:t>
    </dgm:pt>
    <dgm:pt modelId="{56C5B691-E269-4040-A936-C5C28139AAF1}">
      <dgm:prSet phldrT="[Text]" custT="1"/>
      <dgm:spPr/>
      <dgm:t>
        <a:bodyPr/>
        <a:lstStyle/>
        <a:p>
          <a:r>
            <a:rPr lang="en-US" sz="1800" b="1" dirty="0"/>
            <a:t>Implement Change</a:t>
          </a:r>
          <a:endParaRPr lang="en-GB" sz="1800" b="1" dirty="0"/>
        </a:p>
      </dgm:t>
    </dgm:pt>
    <dgm:pt modelId="{DD847742-104F-4A89-96A5-CD43922F1E95}" type="parTrans" cxnId="{42D28C2A-5A66-44F0-A917-DD19E19B5891}">
      <dgm:prSet/>
      <dgm:spPr/>
      <dgm:t>
        <a:bodyPr/>
        <a:lstStyle/>
        <a:p>
          <a:endParaRPr lang="en-GB" b="1"/>
        </a:p>
      </dgm:t>
    </dgm:pt>
    <dgm:pt modelId="{50EE1D7A-C947-46E5-BD09-AC7A8F647586}" type="sibTrans" cxnId="{42D28C2A-5A66-44F0-A917-DD19E19B5891}">
      <dgm:prSet/>
      <dgm:spPr/>
      <dgm:t>
        <a:bodyPr/>
        <a:lstStyle/>
        <a:p>
          <a:endParaRPr lang="en-GB" b="1"/>
        </a:p>
      </dgm:t>
    </dgm:pt>
    <dgm:pt modelId="{EE879BC3-C90B-4E5D-BF67-FF1DBD8EABBA}">
      <dgm:prSet phldrT="[Text]"/>
      <dgm:spPr/>
      <dgm:t>
        <a:bodyPr/>
        <a:lstStyle/>
        <a:p>
          <a:r>
            <a:rPr lang="en-US" b="1" dirty="0"/>
            <a:t>Evaluate Change</a:t>
          </a:r>
          <a:endParaRPr lang="en-GB" b="1" dirty="0"/>
        </a:p>
      </dgm:t>
    </dgm:pt>
    <dgm:pt modelId="{DD80A109-E9EC-4B5C-B63C-7EA3FEC79008}" type="parTrans" cxnId="{59695E56-C709-48E7-9DEA-A03C00E56AAE}">
      <dgm:prSet/>
      <dgm:spPr/>
      <dgm:t>
        <a:bodyPr/>
        <a:lstStyle/>
        <a:p>
          <a:endParaRPr lang="en-GB" b="1"/>
        </a:p>
      </dgm:t>
    </dgm:pt>
    <dgm:pt modelId="{93246C31-86E4-4699-850C-E14655815583}" type="sibTrans" cxnId="{59695E56-C709-48E7-9DEA-A03C00E56AAE}">
      <dgm:prSet/>
      <dgm:spPr/>
      <dgm:t>
        <a:bodyPr/>
        <a:lstStyle/>
        <a:p>
          <a:endParaRPr lang="en-GB" b="1"/>
        </a:p>
      </dgm:t>
    </dgm:pt>
    <dgm:pt modelId="{99E35357-0CED-45D2-819F-1EE8566D0A63}">
      <dgm:prSet phldrT="[Text]" custT="1"/>
      <dgm:spPr/>
      <dgm:t>
        <a:bodyPr/>
        <a:lstStyle/>
        <a:p>
          <a:r>
            <a:rPr lang="en-US" sz="1800" b="1" dirty="0"/>
            <a:t>Sustain Change</a:t>
          </a:r>
          <a:endParaRPr lang="en-GB" sz="1800" b="1" dirty="0"/>
        </a:p>
      </dgm:t>
    </dgm:pt>
    <dgm:pt modelId="{FA563E03-5E7A-47DD-AB7C-F1F9F28EE0E7}" type="parTrans" cxnId="{313784A9-8313-4BFA-916B-1F3B8E46BC07}">
      <dgm:prSet/>
      <dgm:spPr/>
      <dgm:t>
        <a:bodyPr/>
        <a:lstStyle/>
        <a:p>
          <a:endParaRPr lang="en-GB" b="1"/>
        </a:p>
      </dgm:t>
    </dgm:pt>
    <dgm:pt modelId="{C4189A74-0CAE-4B8E-8142-5FFF306A6D53}" type="sibTrans" cxnId="{313784A9-8313-4BFA-916B-1F3B8E46BC07}">
      <dgm:prSet/>
      <dgm:spPr/>
      <dgm:t>
        <a:bodyPr/>
        <a:lstStyle/>
        <a:p>
          <a:endParaRPr lang="en-GB" b="1"/>
        </a:p>
      </dgm:t>
    </dgm:pt>
    <dgm:pt modelId="{251E2259-2501-4CE5-8C77-51555C09DBB6}" type="pres">
      <dgm:prSet presAssocID="{81833801-27A9-494D-B902-2EC3290F82AB}" presName="cycle" presStyleCnt="0">
        <dgm:presLayoutVars>
          <dgm:dir/>
          <dgm:resizeHandles val="exact"/>
        </dgm:presLayoutVars>
      </dgm:prSet>
      <dgm:spPr/>
    </dgm:pt>
    <dgm:pt modelId="{17F218CC-1A81-4C15-86EE-3A627034DE06}" type="pres">
      <dgm:prSet presAssocID="{B7379AF3-A516-46FE-8A0A-FA53E2D1A26D}" presName="dummy" presStyleCnt="0"/>
      <dgm:spPr/>
    </dgm:pt>
    <dgm:pt modelId="{1BD0FDFC-9B5A-4E97-9126-903EE2420BAA}" type="pres">
      <dgm:prSet presAssocID="{B7379AF3-A516-46FE-8A0A-FA53E2D1A26D}" presName="node" presStyleLbl="revTx" presStyleIdx="0" presStyleCnt="4" custScaleX="160840" custRadScaleRad="110148" custRadScaleInc="24046">
        <dgm:presLayoutVars>
          <dgm:bulletEnabled val="1"/>
        </dgm:presLayoutVars>
      </dgm:prSet>
      <dgm:spPr/>
    </dgm:pt>
    <dgm:pt modelId="{1114AE03-9F54-49C8-B233-B6D68E2D379F}" type="pres">
      <dgm:prSet presAssocID="{B7866504-1F88-49D1-B00F-9133901A4405}" presName="sibTrans" presStyleLbl="node1" presStyleIdx="0" presStyleCnt="4"/>
      <dgm:spPr/>
    </dgm:pt>
    <dgm:pt modelId="{336D64A2-F23F-4F0A-B51B-FCED2C435DD9}" type="pres">
      <dgm:prSet presAssocID="{56C5B691-E269-4040-A936-C5C28139AAF1}" presName="dummy" presStyleCnt="0"/>
      <dgm:spPr/>
    </dgm:pt>
    <dgm:pt modelId="{9DEB647A-FC73-4AF6-B98E-96A6D9C4232D}" type="pres">
      <dgm:prSet presAssocID="{56C5B691-E269-4040-A936-C5C28139AAF1}" presName="node" presStyleLbl="revTx" presStyleIdx="1" presStyleCnt="4" custScaleX="187612">
        <dgm:presLayoutVars>
          <dgm:bulletEnabled val="1"/>
        </dgm:presLayoutVars>
      </dgm:prSet>
      <dgm:spPr/>
    </dgm:pt>
    <dgm:pt modelId="{5735A0D0-211A-4732-ACBE-14D4C73D3321}" type="pres">
      <dgm:prSet presAssocID="{50EE1D7A-C947-46E5-BD09-AC7A8F647586}" presName="sibTrans" presStyleLbl="node1" presStyleIdx="1" presStyleCnt="4" custLinFactNeighborX="6162" custLinFactNeighborY="-9735"/>
      <dgm:spPr/>
    </dgm:pt>
    <dgm:pt modelId="{6147966D-9083-44F6-9516-757D29447260}" type="pres">
      <dgm:prSet presAssocID="{EE879BC3-C90B-4E5D-BF67-FF1DBD8EABBA}" presName="dummy" presStyleCnt="0"/>
      <dgm:spPr/>
    </dgm:pt>
    <dgm:pt modelId="{0E7AD90C-B524-4FF5-9F87-12A292B3192F}" type="pres">
      <dgm:prSet presAssocID="{EE879BC3-C90B-4E5D-BF67-FF1DBD8EABBA}" presName="node" presStyleLbl="revTx" presStyleIdx="2" presStyleCnt="4" custRadScaleRad="114126" custRadScaleInc="17174">
        <dgm:presLayoutVars>
          <dgm:bulletEnabled val="1"/>
        </dgm:presLayoutVars>
      </dgm:prSet>
      <dgm:spPr/>
    </dgm:pt>
    <dgm:pt modelId="{7A22077C-3B98-4092-8798-28145EC73ED2}" type="pres">
      <dgm:prSet presAssocID="{93246C31-86E4-4699-850C-E14655815583}" presName="sibTrans" presStyleLbl="node1" presStyleIdx="2" presStyleCnt="4" custLinFactNeighborX="1369" custLinFactNeighborY="-6162"/>
      <dgm:spPr/>
    </dgm:pt>
    <dgm:pt modelId="{A656C99B-B3C4-4272-999B-F47313516956}" type="pres">
      <dgm:prSet presAssocID="{99E35357-0CED-45D2-819F-1EE8566D0A63}" presName="dummy" presStyleCnt="0"/>
      <dgm:spPr/>
    </dgm:pt>
    <dgm:pt modelId="{E3A5EAEB-A5A5-420C-B88C-1C27F9D2EDB3}" type="pres">
      <dgm:prSet presAssocID="{99E35357-0CED-45D2-819F-1EE8566D0A63}" presName="node" presStyleLbl="revTx" presStyleIdx="3" presStyleCnt="4">
        <dgm:presLayoutVars>
          <dgm:bulletEnabled val="1"/>
        </dgm:presLayoutVars>
      </dgm:prSet>
      <dgm:spPr/>
    </dgm:pt>
    <dgm:pt modelId="{B31F572A-39A8-459A-AACD-982EAEF7FB08}" type="pres">
      <dgm:prSet presAssocID="{C4189A74-0CAE-4B8E-8142-5FFF306A6D53}" presName="sibTrans" presStyleLbl="node1" presStyleIdx="3" presStyleCnt="4" custLinFactNeighborX="3081" custLinFactNeighborY="13731"/>
      <dgm:spPr/>
    </dgm:pt>
  </dgm:ptLst>
  <dgm:cxnLst>
    <dgm:cxn modelId="{42D28C2A-5A66-44F0-A917-DD19E19B5891}" srcId="{81833801-27A9-494D-B902-2EC3290F82AB}" destId="{56C5B691-E269-4040-A936-C5C28139AAF1}" srcOrd="1" destOrd="0" parTransId="{DD847742-104F-4A89-96A5-CD43922F1E95}" sibTransId="{50EE1D7A-C947-46E5-BD09-AC7A8F647586}"/>
    <dgm:cxn modelId="{0DB1E63B-54C8-4573-A618-CC276C143976}" type="presOf" srcId="{93246C31-86E4-4699-850C-E14655815583}" destId="{7A22077C-3B98-4092-8798-28145EC73ED2}" srcOrd="0" destOrd="0" presId="urn:microsoft.com/office/officeart/2005/8/layout/cycle1"/>
    <dgm:cxn modelId="{6C54423D-062F-4F63-ABF5-6A2468A276BD}" type="presOf" srcId="{EE879BC3-C90B-4E5D-BF67-FF1DBD8EABBA}" destId="{0E7AD90C-B524-4FF5-9F87-12A292B3192F}" srcOrd="0" destOrd="0" presId="urn:microsoft.com/office/officeart/2005/8/layout/cycle1"/>
    <dgm:cxn modelId="{90CE9F3F-494E-43AA-A92E-D011CB941819}" type="presOf" srcId="{B7866504-1F88-49D1-B00F-9133901A4405}" destId="{1114AE03-9F54-49C8-B233-B6D68E2D379F}" srcOrd="0" destOrd="0" presId="urn:microsoft.com/office/officeart/2005/8/layout/cycle1"/>
    <dgm:cxn modelId="{71B0836B-678B-4AC4-A5DD-9E93A9545B59}" srcId="{81833801-27A9-494D-B902-2EC3290F82AB}" destId="{B7379AF3-A516-46FE-8A0A-FA53E2D1A26D}" srcOrd="0" destOrd="0" parTransId="{1C634CA4-BF23-43AD-B11E-E1CDE627DB51}" sibTransId="{B7866504-1F88-49D1-B00F-9133901A4405}"/>
    <dgm:cxn modelId="{7948214D-7CEB-4552-AEC0-55FDEE8528B4}" type="presOf" srcId="{99E35357-0CED-45D2-819F-1EE8566D0A63}" destId="{E3A5EAEB-A5A5-420C-B88C-1C27F9D2EDB3}" srcOrd="0" destOrd="0" presId="urn:microsoft.com/office/officeart/2005/8/layout/cycle1"/>
    <dgm:cxn modelId="{36781A75-A1DB-4CA7-81EC-B456F474D8E8}" type="presOf" srcId="{B7379AF3-A516-46FE-8A0A-FA53E2D1A26D}" destId="{1BD0FDFC-9B5A-4E97-9126-903EE2420BAA}" srcOrd="0" destOrd="0" presId="urn:microsoft.com/office/officeart/2005/8/layout/cycle1"/>
    <dgm:cxn modelId="{59695E56-C709-48E7-9DEA-A03C00E56AAE}" srcId="{81833801-27A9-494D-B902-2EC3290F82AB}" destId="{EE879BC3-C90B-4E5D-BF67-FF1DBD8EABBA}" srcOrd="2" destOrd="0" parTransId="{DD80A109-E9EC-4B5C-B63C-7EA3FEC79008}" sibTransId="{93246C31-86E4-4699-850C-E14655815583}"/>
    <dgm:cxn modelId="{4F94F385-DBC9-4AF6-A7FC-EABD080E064E}" type="presOf" srcId="{C4189A74-0CAE-4B8E-8142-5FFF306A6D53}" destId="{B31F572A-39A8-459A-AACD-982EAEF7FB08}" srcOrd="0" destOrd="0" presId="urn:microsoft.com/office/officeart/2005/8/layout/cycle1"/>
    <dgm:cxn modelId="{B93E189D-9120-42B7-86F3-F4A5BEABA1D2}" type="presOf" srcId="{50EE1D7A-C947-46E5-BD09-AC7A8F647586}" destId="{5735A0D0-211A-4732-ACBE-14D4C73D3321}" srcOrd="0" destOrd="0" presId="urn:microsoft.com/office/officeart/2005/8/layout/cycle1"/>
    <dgm:cxn modelId="{5DF74DA5-13ED-4AC9-97C0-10AD71FAFDB2}" type="presOf" srcId="{81833801-27A9-494D-B902-2EC3290F82AB}" destId="{251E2259-2501-4CE5-8C77-51555C09DBB6}" srcOrd="0" destOrd="0" presId="urn:microsoft.com/office/officeart/2005/8/layout/cycle1"/>
    <dgm:cxn modelId="{313784A9-8313-4BFA-916B-1F3B8E46BC07}" srcId="{81833801-27A9-494D-B902-2EC3290F82AB}" destId="{99E35357-0CED-45D2-819F-1EE8566D0A63}" srcOrd="3" destOrd="0" parTransId="{FA563E03-5E7A-47DD-AB7C-F1F9F28EE0E7}" sibTransId="{C4189A74-0CAE-4B8E-8142-5FFF306A6D53}"/>
    <dgm:cxn modelId="{0E3BEDDA-5966-4D09-896F-F07FE376E5B7}" type="presOf" srcId="{56C5B691-E269-4040-A936-C5C28139AAF1}" destId="{9DEB647A-FC73-4AF6-B98E-96A6D9C4232D}" srcOrd="0" destOrd="0" presId="urn:microsoft.com/office/officeart/2005/8/layout/cycle1"/>
    <dgm:cxn modelId="{06EDCA2F-157E-4C04-98E7-96D855169D01}" type="presParOf" srcId="{251E2259-2501-4CE5-8C77-51555C09DBB6}" destId="{17F218CC-1A81-4C15-86EE-3A627034DE06}" srcOrd="0" destOrd="0" presId="urn:microsoft.com/office/officeart/2005/8/layout/cycle1"/>
    <dgm:cxn modelId="{0CAD1E24-127E-4547-8F4B-946105E2C06F}" type="presParOf" srcId="{251E2259-2501-4CE5-8C77-51555C09DBB6}" destId="{1BD0FDFC-9B5A-4E97-9126-903EE2420BAA}" srcOrd="1" destOrd="0" presId="urn:microsoft.com/office/officeart/2005/8/layout/cycle1"/>
    <dgm:cxn modelId="{5B305671-5D53-475E-AAC0-52DBF735125D}" type="presParOf" srcId="{251E2259-2501-4CE5-8C77-51555C09DBB6}" destId="{1114AE03-9F54-49C8-B233-B6D68E2D379F}" srcOrd="2" destOrd="0" presId="urn:microsoft.com/office/officeart/2005/8/layout/cycle1"/>
    <dgm:cxn modelId="{D4C5C0EF-F122-4993-B954-9D64E02982D1}" type="presParOf" srcId="{251E2259-2501-4CE5-8C77-51555C09DBB6}" destId="{336D64A2-F23F-4F0A-B51B-FCED2C435DD9}" srcOrd="3" destOrd="0" presId="urn:microsoft.com/office/officeart/2005/8/layout/cycle1"/>
    <dgm:cxn modelId="{87455934-FAE4-4BC1-932F-628933B080BF}" type="presParOf" srcId="{251E2259-2501-4CE5-8C77-51555C09DBB6}" destId="{9DEB647A-FC73-4AF6-B98E-96A6D9C4232D}" srcOrd="4" destOrd="0" presId="urn:microsoft.com/office/officeart/2005/8/layout/cycle1"/>
    <dgm:cxn modelId="{A984D4D8-B792-4E76-9E29-215180E7EA48}" type="presParOf" srcId="{251E2259-2501-4CE5-8C77-51555C09DBB6}" destId="{5735A0D0-211A-4732-ACBE-14D4C73D3321}" srcOrd="5" destOrd="0" presId="urn:microsoft.com/office/officeart/2005/8/layout/cycle1"/>
    <dgm:cxn modelId="{825E447D-0A35-4385-92BB-251B979DCA3C}" type="presParOf" srcId="{251E2259-2501-4CE5-8C77-51555C09DBB6}" destId="{6147966D-9083-44F6-9516-757D29447260}" srcOrd="6" destOrd="0" presId="urn:microsoft.com/office/officeart/2005/8/layout/cycle1"/>
    <dgm:cxn modelId="{FC24CD8E-AB19-4889-81C8-234A3B19643D}" type="presParOf" srcId="{251E2259-2501-4CE5-8C77-51555C09DBB6}" destId="{0E7AD90C-B524-4FF5-9F87-12A292B3192F}" srcOrd="7" destOrd="0" presId="urn:microsoft.com/office/officeart/2005/8/layout/cycle1"/>
    <dgm:cxn modelId="{48A99777-87E3-4D3C-9628-A414924451A2}" type="presParOf" srcId="{251E2259-2501-4CE5-8C77-51555C09DBB6}" destId="{7A22077C-3B98-4092-8798-28145EC73ED2}" srcOrd="8" destOrd="0" presId="urn:microsoft.com/office/officeart/2005/8/layout/cycle1"/>
    <dgm:cxn modelId="{4ADB5E6D-579F-4982-9982-219D994FE105}" type="presParOf" srcId="{251E2259-2501-4CE5-8C77-51555C09DBB6}" destId="{A656C99B-B3C4-4272-999B-F47313516956}" srcOrd="9" destOrd="0" presId="urn:microsoft.com/office/officeart/2005/8/layout/cycle1"/>
    <dgm:cxn modelId="{F3D33D65-CE25-4DCD-AD87-9A33FA9F3B0A}" type="presParOf" srcId="{251E2259-2501-4CE5-8C77-51555C09DBB6}" destId="{E3A5EAEB-A5A5-420C-B88C-1C27F9D2EDB3}" srcOrd="10" destOrd="0" presId="urn:microsoft.com/office/officeart/2005/8/layout/cycle1"/>
    <dgm:cxn modelId="{5E094B92-A5A8-408D-A2B4-007AAACB04DC}" type="presParOf" srcId="{251E2259-2501-4CE5-8C77-51555C09DBB6}" destId="{B31F572A-39A8-459A-AACD-982EAEF7FB08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0FDFC-9B5A-4E97-9126-903EE2420BAA}">
      <dsp:nvSpPr>
        <dsp:cNvPr id="0" name=""/>
        <dsp:cNvSpPr/>
      </dsp:nvSpPr>
      <dsp:spPr>
        <a:xfrm>
          <a:off x="2732026" y="93299"/>
          <a:ext cx="1477649" cy="91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Needs Assessment</a:t>
          </a:r>
          <a:endParaRPr lang="en-GB" sz="1800" b="1" kern="1200" dirty="0"/>
        </a:p>
      </dsp:txBody>
      <dsp:txXfrm>
        <a:off x="2732026" y="93299"/>
        <a:ext cx="1477649" cy="918707"/>
      </dsp:txXfrm>
    </dsp:sp>
    <dsp:sp modelId="{1114AE03-9F54-49C8-B233-B6D68E2D379F}">
      <dsp:nvSpPr>
        <dsp:cNvPr id="0" name=""/>
        <dsp:cNvSpPr/>
      </dsp:nvSpPr>
      <dsp:spPr>
        <a:xfrm>
          <a:off x="1295938" y="-197195"/>
          <a:ext cx="2593272" cy="2593272"/>
        </a:xfrm>
        <a:prstGeom prst="circularArrow">
          <a:avLst>
            <a:gd name="adj1" fmla="val 6908"/>
            <a:gd name="adj2" fmla="val 465838"/>
            <a:gd name="adj3" fmla="val 1214083"/>
            <a:gd name="adj4" fmla="val 21327099"/>
            <a:gd name="adj5" fmla="val 8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B647A-FC73-4AF6-B98E-96A6D9C4232D}">
      <dsp:nvSpPr>
        <dsp:cNvPr id="0" name=""/>
        <dsp:cNvSpPr/>
      </dsp:nvSpPr>
      <dsp:spPr>
        <a:xfrm>
          <a:off x="2428894" y="1617038"/>
          <a:ext cx="1723605" cy="91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Implement Change</a:t>
          </a:r>
          <a:endParaRPr lang="en-GB" sz="1800" b="1" kern="1200" dirty="0"/>
        </a:p>
      </dsp:txBody>
      <dsp:txXfrm>
        <a:off x="2428894" y="1617038"/>
        <a:ext cx="1723605" cy="918707"/>
      </dsp:txXfrm>
    </dsp:sp>
    <dsp:sp modelId="{5735A0D0-211A-4732-ACBE-14D4C73D3321}">
      <dsp:nvSpPr>
        <dsp:cNvPr id="0" name=""/>
        <dsp:cNvSpPr/>
      </dsp:nvSpPr>
      <dsp:spPr>
        <a:xfrm>
          <a:off x="947589" y="-200200"/>
          <a:ext cx="2593272" cy="2593272"/>
        </a:xfrm>
        <a:prstGeom prst="circularArrow">
          <a:avLst>
            <a:gd name="adj1" fmla="val 6908"/>
            <a:gd name="adj2" fmla="val 465838"/>
            <a:gd name="adj3" fmla="val 5184030"/>
            <a:gd name="adj4" fmla="val 4307675"/>
            <a:gd name="adj5" fmla="val 8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AD90C-B524-4FF5-9F87-12A292B3192F}">
      <dsp:nvSpPr>
        <dsp:cNvPr id="0" name=""/>
        <dsp:cNvSpPr/>
      </dsp:nvSpPr>
      <dsp:spPr>
        <a:xfrm>
          <a:off x="1085653" y="1643672"/>
          <a:ext cx="918707" cy="91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Evaluate Change</a:t>
          </a:r>
          <a:endParaRPr lang="en-GB" sz="1800" b="1" kern="1200" dirty="0"/>
        </a:p>
      </dsp:txBody>
      <dsp:txXfrm>
        <a:off x="1085653" y="1643672"/>
        <a:ext cx="918707" cy="918707"/>
      </dsp:txXfrm>
    </dsp:sp>
    <dsp:sp modelId="{7A22077C-3B98-4092-8798-28145EC73ED2}">
      <dsp:nvSpPr>
        <dsp:cNvPr id="0" name=""/>
        <dsp:cNvSpPr/>
      </dsp:nvSpPr>
      <dsp:spPr>
        <a:xfrm>
          <a:off x="1138668" y="90123"/>
          <a:ext cx="2593272" cy="2593272"/>
        </a:xfrm>
        <a:prstGeom prst="circularArrow">
          <a:avLst>
            <a:gd name="adj1" fmla="val 6908"/>
            <a:gd name="adj2" fmla="val 465838"/>
            <a:gd name="adj3" fmla="val 12202187"/>
            <a:gd name="adj4" fmla="val 10496805"/>
            <a:gd name="adj5" fmla="val 8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5EAEB-A5A5-420C-B88C-1C27F9D2EDB3}">
      <dsp:nvSpPr>
        <dsp:cNvPr id="0" name=""/>
        <dsp:cNvSpPr/>
      </dsp:nvSpPr>
      <dsp:spPr>
        <a:xfrm>
          <a:off x="1272089" y="57784"/>
          <a:ext cx="918707" cy="918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Sustain Change</a:t>
          </a:r>
          <a:endParaRPr lang="en-GB" sz="1800" b="1" kern="1200" dirty="0"/>
        </a:p>
      </dsp:txBody>
      <dsp:txXfrm>
        <a:off x="1272089" y="57784"/>
        <a:ext cx="918707" cy="918707"/>
      </dsp:txXfrm>
    </dsp:sp>
    <dsp:sp modelId="{B31F572A-39A8-459A-AACD-982EAEF7FB08}">
      <dsp:nvSpPr>
        <dsp:cNvPr id="0" name=""/>
        <dsp:cNvSpPr/>
      </dsp:nvSpPr>
      <dsp:spPr>
        <a:xfrm>
          <a:off x="1510269" y="264581"/>
          <a:ext cx="2593272" cy="2593272"/>
        </a:xfrm>
        <a:prstGeom prst="circularArrow">
          <a:avLst>
            <a:gd name="adj1" fmla="val 6908"/>
            <a:gd name="adj2" fmla="val 465838"/>
            <a:gd name="adj3" fmla="val 15749812"/>
            <a:gd name="adj4" fmla="val 14454014"/>
            <a:gd name="adj5" fmla="val 8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2022-03-12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thinking-question-think-man-mark-4695538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gear-wheel-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list-clipboard-pen-paper-1643781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File:Tick_green_modern.svg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Unit 5</a:t>
            </a:r>
            <a:br>
              <a:rPr lang="en-US" dirty="0"/>
            </a:br>
            <a:r>
              <a:rPr lang="en-US" dirty="0"/>
              <a:t>Change in Organizations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819" y="3434398"/>
            <a:ext cx="10535353" cy="1655762"/>
          </a:xfrm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</a:rPr>
              <a:t>Learning Session 2</a:t>
            </a:r>
          </a:p>
          <a:p>
            <a:r>
              <a:rPr lang="en-US" sz="3200" dirty="0">
                <a:solidFill>
                  <a:srgbClr val="FFFFFF"/>
                </a:solidFill>
              </a:rPr>
              <a:t>Organizational Change Cycle</a:t>
            </a:r>
            <a:endParaRPr lang="lt-LT" sz="3200" dirty="0"/>
          </a:p>
          <a:p>
            <a:endParaRPr lang="lt-LT" sz="3200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ECE414-D533-4FEA-9E7E-7EF2DA482A8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221" y="5796580"/>
            <a:ext cx="896520" cy="315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5DE5FC-1C59-41AB-A20F-64BF03C11B79}"/>
              </a:ext>
            </a:extLst>
          </p:cNvPr>
          <p:cNvSpPr txBox="1"/>
          <p:nvPr/>
        </p:nvSpPr>
        <p:spPr>
          <a:xfrm>
            <a:off x="4639773" y="6111762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/>
              <a:t>Implementing Change (1)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359244"/>
            <a:ext cx="11094868" cy="339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u="sng" dirty="0"/>
              <a:t>Which are the secrets of successful change implementation? </a:t>
            </a:r>
            <a:r>
              <a:rPr lang="en-US" sz="16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McKinsey &amp; Company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Survey of 2000 executives in more than 900 companies across all industries</a:t>
            </a:r>
          </a:p>
          <a:p>
            <a:r>
              <a:rPr lang="en-GB" b="1" dirty="0">
                <a:highlight>
                  <a:srgbClr val="FF7F2A"/>
                </a:highlight>
              </a:rPr>
              <a:t>1. Ownership and Commitment</a:t>
            </a:r>
          </a:p>
          <a:p>
            <a:pPr lvl="1"/>
            <a:r>
              <a:rPr lang="en-US" dirty="0"/>
              <a:t>Leaders must show a high </a:t>
            </a:r>
            <a:r>
              <a:rPr lang="en-GB" dirty="0"/>
              <a:t>level of psychological investment that drives personal, and proactive action</a:t>
            </a:r>
          </a:p>
          <a:p>
            <a:pPr lvl="1"/>
            <a:r>
              <a:rPr lang="en-GB" dirty="0"/>
              <a:t>Successful change reinforces ownership through clear accountability for specific targets</a:t>
            </a:r>
          </a:p>
          <a:p>
            <a:pPr lvl="1"/>
            <a:r>
              <a:rPr lang="en-GB" b="1" u="sng" dirty="0"/>
              <a:t>Good Leadership Style: </a:t>
            </a:r>
            <a:r>
              <a:rPr lang="en-GB" dirty="0"/>
              <a:t>Foster a leadership style that sets bold aspirations with clear accountability—emphasizing the challenging and supportive dimensions of leadership.</a:t>
            </a:r>
          </a:p>
          <a:p>
            <a:pPr lvl="1"/>
            <a:r>
              <a:rPr lang="en-GB" b="1" u="sng" dirty="0"/>
              <a:t>Creating the right buzz: </a:t>
            </a:r>
            <a:r>
              <a:rPr lang="en-GB" dirty="0"/>
              <a:t>Rather than spamming everyone with generic communications materials, leaders instead methodically cascade a compelling change story through the entire organization.</a:t>
            </a:r>
            <a:endParaRPr lang="el-GR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437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Implementing Change (2)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359244"/>
            <a:ext cx="11094868" cy="339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highlight>
                  <a:srgbClr val="FF7F2A"/>
                </a:highlight>
              </a:rPr>
              <a:t>2. Prioritization of initiatives</a:t>
            </a:r>
          </a:p>
          <a:p>
            <a:pPr lvl="1"/>
            <a:r>
              <a:rPr lang="en-GB" dirty="0"/>
              <a:t>What an organization chooses not to do is every bit as important as what it does.</a:t>
            </a:r>
          </a:p>
          <a:p>
            <a:pPr lvl="1"/>
            <a:r>
              <a:rPr lang="en-GB" b="1" u="sng" dirty="0"/>
              <a:t>Understanding risks: </a:t>
            </a:r>
            <a:r>
              <a:rPr lang="en-GB" dirty="0"/>
              <a:t>Create a robust fact base, with a clear understanding of the size and nature of each opportunity, its timing, and any impediments to delivery.</a:t>
            </a:r>
          </a:p>
          <a:p>
            <a:pPr lvl="1"/>
            <a:r>
              <a:rPr lang="en-GB" b="1" u="sng" dirty="0"/>
              <a:t>Mitigating and Re-ranking</a:t>
            </a:r>
          </a:p>
          <a:p>
            <a:r>
              <a:rPr lang="en-GB" b="1" u="sng" dirty="0">
                <a:highlight>
                  <a:srgbClr val="FF7F2A"/>
                </a:highlight>
              </a:rPr>
              <a:t>Resources and capabilities</a:t>
            </a:r>
            <a:endParaRPr lang="el-GR" b="1" u="sng" dirty="0">
              <a:highlight>
                <a:srgbClr val="FF7F2A"/>
              </a:highlight>
            </a:endParaRPr>
          </a:p>
          <a:p>
            <a:pPr lvl="1"/>
            <a:r>
              <a:rPr lang="en-GB" sz="1600" dirty="0"/>
              <a:t>Rather than looking only to people who happen to be available, successful change organizations fill pivotal roles based on merit and free the successful candidates from their current duties. </a:t>
            </a:r>
          </a:p>
          <a:p>
            <a:pPr lvl="1"/>
            <a:r>
              <a:rPr lang="en-GB" sz="1600" dirty="0"/>
              <a:t>Each person’s role is well defined, and expectations and responsibilities are aligned with the resources available.</a:t>
            </a:r>
          </a:p>
          <a:p>
            <a:pPr lvl="1"/>
            <a:r>
              <a:rPr lang="en-GB" sz="1600" dirty="0"/>
              <a:t>All employees receive feedback and ongoing coaching.</a:t>
            </a:r>
          </a:p>
        </p:txBody>
      </p:sp>
    </p:spTree>
    <p:extLst>
      <p:ext uri="{BB962C8B-B14F-4D97-AF65-F5344CB8AC3E}">
        <p14:creationId xmlns:p14="http://schemas.microsoft.com/office/powerpoint/2010/main" val="43174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30680"/>
            <a:ext cx="4380282" cy="377793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Discuss the importance of good leadership in achieving successful change results.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Additional Reading:</a:t>
            </a:r>
          </a:p>
          <a:p>
            <a:r>
              <a:rPr lang="en-US" sz="1800" dirty="0">
                <a:solidFill>
                  <a:schemeClr val="tx1"/>
                </a:solidFill>
              </a:rPr>
              <a:t>Read Chapter 5: Restructuring from the book “Making Sense of Change Management” (pp. 187-221)</a:t>
            </a:r>
            <a:endParaRPr lang="lt-LT" sz="1800" dirty="0"/>
          </a:p>
          <a:p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765176"/>
            <a:ext cx="6982379" cy="684211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think!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2909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86" y="545855"/>
            <a:ext cx="10515600" cy="678815"/>
          </a:xfrm>
        </p:spPr>
        <p:txBody>
          <a:bodyPr>
            <a:normAutofit/>
          </a:bodyPr>
          <a:lstStyle/>
          <a:p>
            <a:r>
              <a:rPr lang="en-US" b="1" dirty="0"/>
              <a:t>Sustaining and Evaluating Change (1)</a:t>
            </a:r>
            <a:endParaRPr lang="lt-LT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0737" y="1810092"/>
            <a:ext cx="10372709" cy="385559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How do we now whether change is working?</a:t>
            </a:r>
            <a:endParaRPr lang="lt-LT" i="1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86" y="2195651"/>
            <a:ext cx="9224900" cy="37585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Depending on what your prevailing paradigm is, or the way your organization’s culture works, the monitoring and evaluation of change will give different answers</a:t>
            </a:r>
            <a:r>
              <a:rPr lang="en-US" sz="1800" dirty="0">
                <a:solidFill>
                  <a:schemeClr val="tx1"/>
                </a:solidFill>
              </a:rPr>
              <a:t>!!!</a:t>
            </a:r>
            <a:endParaRPr lang="el-GR" sz="1800" dirty="0">
              <a:solidFill>
                <a:schemeClr val="tx1"/>
              </a:solidFill>
            </a:endParaRPr>
          </a:p>
          <a:p>
            <a:r>
              <a:rPr lang="en-GB" sz="1800" u="sng" dirty="0">
                <a:solidFill>
                  <a:schemeClr val="tx1"/>
                </a:solidFill>
              </a:rPr>
              <a:t>On the one hand, we can evaluate success with measurable outcomes 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reduced absenteeism, increased customer satisfaction, increased employee satisfaction, reduced headcount, increase in quality standards etc.</a:t>
            </a:r>
          </a:p>
          <a:p>
            <a:r>
              <a:rPr lang="en-GB" sz="1800" b="1" dirty="0">
                <a:solidFill>
                  <a:schemeClr val="accent4"/>
                </a:solidFill>
                <a:sym typeface="Wingdings" panose="05000000000000000000" pitchFamily="2" charset="2"/>
              </a:rPr>
              <a:t>But is that all there is? One must also consider that…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people and systems notice only what </a:t>
            </a:r>
            <a:r>
              <a:rPr lang="en-GB" sz="1600" i="1" dirty="0">
                <a:solidFill>
                  <a:schemeClr val="tx1"/>
                </a:solidFill>
              </a:rPr>
              <a:t>they consider </a:t>
            </a:r>
            <a:r>
              <a:rPr lang="en-GB" sz="1600" dirty="0">
                <a:solidFill>
                  <a:schemeClr val="tx1"/>
                </a:solidFill>
              </a:rPr>
              <a:t>to be important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having a set methodology can get in the way of the </a:t>
            </a:r>
            <a:r>
              <a:rPr lang="en-GB" sz="1600" i="1" dirty="0">
                <a:solidFill>
                  <a:schemeClr val="tx1"/>
                </a:solidFill>
              </a:rPr>
              <a:t>context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what people notice will </a:t>
            </a:r>
            <a:r>
              <a:rPr lang="en-GB" sz="1600" i="1" dirty="0">
                <a:solidFill>
                  <a:schemeClr val="tx1"/>
                </a:solidFill>
              </a:rPr>
              <a:t>change over time</a:t>
            </a:r>
          </a:p>
          <a:p>
            <a:pPr marL="342900" indent="-342900">
              <a:buFont typeface="+mj-lt"/>
              <a:buAutoNum type="arabicPeriod"/>
            </a:pPr>
            <a:r>
              <a:rPr lang="lt-LT" sz="1600" dirty="0">
                <a:solidFill>
                  <a:schemeClr val="tx1"/>
                </a:solidFill>
              </a:rPr>
              <a:t>organizational boundaries </a:t>
            </a:r>
            <a:r>
              <a:rPr lang="lt-LT" sz="1600" i="1" dirty="0">
                <a:solidFill>
                  <a:schemeClr val="tx1"/>
                </a:solidFill>
              </a:rPr>
              <a:t>are permeable</a:t>
            </a:r>
            <a:endParaRPr lang="en-US" sz="1600" i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feedback acts like a constant source of information flow that can change certain processes</a:t>
            </a: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80231-C194-46EE-AB3E-AC0806689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01734" y="1810092"/>
            <a:ext cx="1943424" cy="169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476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786" y="545855"/>
            <a:ext cx="10515600" cy="678815"/>
          </a:xfrm>
        </p:spPr>
        <p:txBody>
          <a:bodyPr>
            <a:normAutofit/>
          </a:bodyPr>
          <a:lstStyle/>
          <a:p>
            <a:r>
              <a:rPr lang="en-US" b="1" dirty="0"/>
              <a:t>Sustaining and Evaluating Change (2)</a:t>
            </a:r>
            <a:endParaRPr lang="lt-LT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614" y="1728547"/>
            <a:ext cx="10372709" cy="385559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How can one perceive an organization?</a:t>
            </a:r>
            <a:endParaRPr lang="lt-LT" i="1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785" y="2195651"/>
            <a:ext cx="10768099" cy="375852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7F2A"/>
                </a:solidFill>
              </a:rPr>
              <a:t>Machine Metaphor </a:t>
            </a:r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This produces a clear 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set of measurable outcomes which can be monitored and evaluated throughout the process. Managing change through this metaphor necessitates a focus on ‘hard’ rather than ‘soft’ aspects of the change, and the expected outcomes may be a little rigid.</a:t>
            </a:r>
            <a:endParaRPr lang="en-US" sz="18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Political Metaphor </a:t>
            </a:r>
            <a:r>
              <a:rPr lang="el-GR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This metaphor i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s all about satisfying key stakeholder groupings. Change is a success if key stakeholders are satisfied, and opinions and policies have been changed. The process of change is one of successfully negotiating one’s way through the myriad stakeholder interests.</a:t>
            </a:r>
            <a:endParaRPr lang="en-US" sz="1800" b="1" dirty="0">
              <a:solidFill>
                <a:srgbClr val="FF7F2A"/>
              </a:solidFill>
              <a:sym typeface="Wingdings" panose="05000000000000000000" pitchFamily="2" charset="2"/>
            </a:endParaRPr>
          </a:p>
          <a:p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Organism Metaphor 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This 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metaphor is about ensuring the effectiveness and efficiency of information flow across the organization and its environment. A key aspect of successful change management within this paradigm is the focus on organizational learning and responsiveness.</a:t>
            </a:r>
            <a:endParaRPr lang="en-US" sz="1800" b="1" dirty="0">
              <a:solidFill>
                <a:srgbClr val="FF7F2A"/>
              </a:solidFill>
              <a:sym typeface="Wingdings" panose="05000000000000000000" pitchFamily="2" charset="2"/>
            </a:endParaRPr>
          </a:p>
          <a:p>
            <a:r>
              <a:rPr lang="en-US" sz="1800" b="1" dirty="0">
                <a:solidFill>
                  <a:srgbClr val="FF7F2A"/>
                </a:solidFill>
                <a:sym typeface="Wingdings" panose="05000000000000000000" pitchFamily="2" charset="2"/>
              </a:rPr>
              <a:t>Flux and Transformation Metaphor  </a:t>
            </a:r>
            <a:r>
              <a:rPr lang="en-US" sz="1800" dirty="0">
                <a:solidFill>
                  <a:schemeClr val="tx1"/>
                </a:solidFill>
                <a:sym typeface="Wingdings" panose="05000000000000000000" pitchFamily="2" charset="2"/>
              </a:rPr>
              <a:t>This </a:t>
            </a:r>
            <a:r>
              <a:rPr lang="en-GB" sz="1800" dirty="0">
                <a:solidFill>
                  <a:schemeClr val="tx1"/>
                </a:solidFill>
                <a:sym typeface="Wingdings" panose="05000000000000000000" pitchFamily="2" charset="2"/>
              </a:rPr>
              <a:t>metaphor is about creating a well-contained space for change to occur. Collective vision and direction, together with a strong sense of organizational values, provide the ‘stakes in the ground’ demarcating parameters for change.</a:t>
            </a:r>
            <a:endParaRPr lang="lt-LT" sz="1800" b="1" dirty="0">
              <a:solidFill>
                <a:srgbClr val="FF7F2A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7A05A2C-81A5-4F0E-BC03-7BCF94BB8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558228">
            <a:off x="9984258" y="1144641"/>
            <a:ext cx="2377607" cy="155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366361"/>
            <a:ext cx="3483638" cy="68421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highlight>
                  <a:srgbClr val="808080"/>
                </a:highlight>
              </a:rPr>
              <a:t>Let’s think!</a:t>
            </a:r>
            <a:endParaRPr lang="lt-LT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8F693401-C268-4684-864A-232E139D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771017"/>
            <a:ext cx="7522978" cy="2209356"/>
          </a:xfrm>
        </p:spPr>
        <p:txBody>
          <a:bodyPr/>
          <a:lstStyle/>
          <a:p>
            <a:r>
              <a:rPr lang="en-GB" b="1" u="sng" dirty="0"/>
              <a:t>Question 1: </a:t>
            </a:r>
            <a:r>
              <a:rPr lang="en-GB" dirty="0">
                <a:solidFill>
                  <a:schemeClr val="tx1"/>
                </a:solidFill>
              </a:rPr>
              <a:t>Do you consider different types of change can be managed more effectively by adopting different approaches to change?</a:t>
            </a:r>
          </a:p>
          <a:p>
            <a:endParaRPr lang="en-GB" dirty="0"/>
          </a:p>
          <a:p>
            <a:r>
              <a:rPr lang="en-GB" b="1" u="sng" dirty="0"/>
              <a:t>Question 2: </a:t>
            </a:r>
            <a:r>
              <a:rPr lang="en-GB" dirty="0">
                <a:solidFill>
                  <a:schemeClr val="tx1"/>
                </a:solidFill>
              </a:rPr>
              <a:t>Reflecting on your personality, in what ways might you be drawn to the different approaches?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5463470-7CFD-4084-A032-D7BDD757E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17642" y="2683367"/>
            <a:ext cx="1648626" cy="2184515"/>
          </a:xfrm>
          <a:prstGeom prst="rect">
            <a:avLst/>
          </a:prstGeom>
        </p:spPr>
      </p:pic>
      <p:pic>
        <p:nvPicPr>
          <p:cNvPr id="5" name="Picture 4" descr="Shape, icon&#10;&#10;Description automatically generated">
            <a:extLst>
              <a:ext uri="{FF2B5EF4-FFF2-40B4-BE49-F238E27FC236}">
                <a16:creationId xmlns:a16="http://schemas.microsoft.com/office/drawing/2014/main" id="{EE6010F0-5065-45F1-B36B-F9BD3EDE6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19646" y="3351440"/>
            <a:ext cx="971414" cy="84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5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FBFB05C8-A146-45BE-83DD-9DEB107A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lt-LT" b="1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C40077B5-6A35-4C64-8435-CDBAB11A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8029B119-756D-4D40-94A9-20466B79F6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is the change cycle?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B7B1A0EA-B241-48AE-8B2C-DF2067FEC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Which are the steps?</a:t>
            </a:r>
          </a:p>
          <a:p>
            <a:r>
              <a:rPr lang="en-US" dirty="0">
                <a:solidFill>
                  <a:schemeClr val="tx1"/>
                </a:solidFill>
              </a:rPr>
              <a:t>What do we mean by “cyclic nature”?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1" name="Teksto vietos rezervavimo ženklas 10">
            <a:extLst>
              <a:ext uri="{FF2B5EF4-FFF2-40B4-BE49-F238E27FC236}">
                <a16:creationId xmlns:a16="http://schemas.microsoft.com/office/drawing/2014/main" id="{7B8256B7-F102-4AE2-BCF7-BE2DF7ED5D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tx1"/>
                </a:solidFill>
              </a:rPr>
              <a:t>Needs Assessment Analysis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2" name="Teksto vietos rezervavimo ženklas 11">
            <a:extLst>
              <a:ext uri="{FF2B5EF4-FFF2-40B4-BE49-F238E27FC236}">
                <a16:creationId xmlns:a16="http://schemas.microsoft.com/office/drawing/2014/main" id="{53937C1D-E292-40BA-BBDC-28303FB400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is it?</a:t>
            </a:r>
          </a:p>
          <a:p>
            <a:r>
              <a:rPr lang="en-US" dirty="0">
                <a:solidFill>
                  <a:schemeClr val="tx1"/>
                </a:solidFill>
              </a:rPr>
              <a:t>What do we need?</a:t>
            </a:r>
          </a:p>
          <a:p>
            <a:r>
              <a:rPr lang="en-US" dirty="0">
                <a:solidFill>
                  <a:schemeClr val="tx1"/>
                </a:solidFill>
              </a:rPr>
              <a:t>How do we conduct it?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9266811C-9BE2-4E05-B4FB-2BE6A87EDC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Implementing Change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4" name="Teksto vietos rezervavimo ženklas 13">
            <a:extLst>
              <a:ext uri="{FF2B5EF4-FFF2-40B4-BE49-F238E27FC236}">
                <a16:creationId xmlns:a16="http://schemas.microsoft.com/office/drawing/2014/main" id="{69ECCA98-5D2A-4952-9F26-699D8C7A7C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Which are the success factors?</a:t>
            </a: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5" name="Teksto vietos rezervavimo ženklas 14">
            <a:extLst>
              <a:ext uri="{FF2B5EF4-FFF2-40B4-BE49-F238E27FC236}">
                <a16:creationId xmlns:a16="http://schemas.microsoft.com/office/drawing/2014/main" id="{72BC9B5B-B642-4D78-ADB2-5D5DCD429BD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Evaluating Change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6" name="Teksto vietos rezervavimo ženklas 15">
            <a:extLst>
              <a:ext uri="{FF2B5EF4-FFF2-40B4-BE49-F238E27FC236}">
                <a16:creationId xmlns:a16="http://schemas.microsoft.com/office/drawing/2014/main" id="{E8920523-CE39-4B2F-BD48-C88732927C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How do we evaluate change?</a:t>
            </a:r>
          </a:p>
          <a:p>
            <a:r>
              <a:rPr lang="en-US" dirty="0">
                <a:solidFill>
                  <a:schemeClr val="tx1"/>
                </a:solidFill>
              </a:rPr>
              <a:t>Which are the different paradigm metaphors we can use?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21" name="Lygiašonis trikampis 20">
            <a:extLst>
              <a:ext uri="{FF2B5EF4-FFF2-40B4-BE49-F238E27FC236}">
                <a16:creationId xmlns:a16="http://schemas.microsoft.com/office/drawing/2014/main" id="{F03A0A54-1398-47AF-9FB6-8F979195B742}"/>
              </a:ext>
            </a:extLst>
          </p:cNvPr>
          <p:cNvSpPr/>
          <p:nvPr/>
        </p:nvSpPr>
        <p:spPr>
          <a:xfrm>
            <a:off x="839788" y="193396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Lygiašonis trikampis 21">
            <a:extLst>
              <a:ext uri="{FF2B5EF4-FFF2-40B4-BE49-F238E27FC236}">
                <a16:creationId xmlns:a16="http://schemas.microsoft.com/office/drawing/2014/main" id="{EC25D523-0539-4B97-A69F-C1E9B2FCEEF0}"/>
              </a:ext>
            </a:extLst>
          </p:cNvPr>
          <p:cNvSpPr/>
          <p:nvPr/>
        </p:nvSpPr>
        <p:spPr>
          <a:xfrm>
            <a:off x="839788" y="3868561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Lygiašonis trikampis 22">
            <a:extLst>
              <a:ext uri="{FF2B5EF4-FFF2-40B4-BE49-F238E27FC236}">
                <a16:creationId xmlns:a16="http://schemas.microsoft.com/office/drawing/2014/main" id="{5A47F3EB-3FA2-4B25-954D-0655101960C9}"/>
              </a:ext>
            </a:extLst>
          </p:cNvPr>
          <p:cNvSpPr/>
          <p:nvPr/>
        </p:nvSpPr>
        <p:spPr>
          <a:xfrm>
            <a:off x="6172200" y="1933963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Lygiašonis trikampis 23">
            <a:extLst>
              <a:ext uri="{FF2B5EF4-FFF2-40B4-BE49-F238E27FC236}">
                <a16:creationId xmlns:a16="http://schemas.microsoft.com/office/drawing/2014/main" id="{8BF4F1A2-9B07-459B-A261-6A70F997E4F7}"/>
              </a:ext>
            </a:extLst>
          </p:cNvPr>
          <p:cNvSpPr/>
          <p:nvPr/>
        </p:nvSpPr>
        <p:spPr>
          <a:xfrm>
            <a:off x="6172200" y="3868561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62039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984" y="1630680"/>
            <a:ext cx="4856086" cy="3777933"/>
          </a:xfrm>
        </p:spPr>
        <p:txBody>
          <a:bodyPr/>
          <a:lstStyle/>
          <a:p>
            <a:r>
              <a:rPr lang="en-GB" sz="2000" dirty="0">
                <a:solidFill>
                  <a:schemeClr val="tx1"/>
                </a:solidFill>
              </a:rPr>
              <a:t>Evidence suggests that the majority of organizational change plans fail, mostly due to their lack of attention to the basic principles of CM.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You will read a real case study of a failed change plan, implemented by the HRMC.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b="1" dirty="0">
                <a:solidFill>
                  <a:schemeClr val="tx1"/>
                </a:solidFill>
              </a:rPr>
              <a:t>Having read about how the HMRC has tackled change over the last decade, is there anything you would do differently?</a:t>
            </a:r>
            <a:endParaRPr lang="lt-LT" sz="2000" b="1" dirty="0">
              <a:solidFill>
                <a:schemeClr val="tx1"/>
              </a:solidFill>
            </a:endParaRP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984" y="743016"/>
            <a:ext cx="6982379" cy="684211"/>
          </a:xfrm>
        </p:spPr>
        <p:txBody>
          <a:bodyPr>
            <a:normAutofit fontScale="90000"/>
          </a:bodyPr>
          <a:lstStyle/>
          <a:p>
            <a:r>
              <a:rPr lang="en-US" dirty="0"/>
              <a:t>Homework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51183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vadinimas 12">
            <a:extLst>
              <a:ext uri="{FF2B5EF4-FFF2-40B4-BE49-F238E27FC236}">
                <a16:creationId xmlns:a16="http://schemas.microsoft.com/office/drawing/2014/main" id="{C846B201-1BEE-4ECD-886D-FCC666D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Thank you for your attention!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Any questions?</a:t>
            </a:r>
            <a:endParaRPr lang="lt-LT" b="1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9505FB3-9A8E-439E-8B3D-9B9A7FD36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5" name="Stačiakampis 14">
            <a:extLst>
              <a:ext uri="{FF2B5EF4-FFF2-40B4-BE49-F238E27FC236}">
                <a16:creationId xmlns:a16="http://schemas.microsoft.com/office/drawing/2014/main" id="{F5FF9E45-F720-4042-BAF7-625FF01D8BB9}"/>
              </a:ext>
            </a:extLst>
          </p:cNvPr>
          <p:cNvSpPr/>
          <p:nvPr/>
        </p:nvSpPr>
        <p:spPr>
          <a:xfrm>
            <a:off x="836613" y="3733726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b="1" dirty="0" err="1">
                <a:solidFill>
                  <a:schemeClr val="bg1"/>
                </a:solidFill>
              </a:rPr>
              <a:t>your</a:t>
            </a:r>
            <a:r>
              <a:rPr lang="en-US" sz="2400" b="1" dirty="0">
                <a:solidFill>
                  <a:schemeClr val="bg1"/>
                </a:solidFill>
              </a:rPr>
              <a:t>@email_address.eu</a:t>
            </a:r>
            <a:endParaRPr lang="lt-L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10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079" y="276557"/>
            <a:ext cx="10515600" cy="781685"/>
          </a:xfrm>
        </p:spPr>
        <p:txBody>
          <a:bodyPr/>
          <a:lstStyle/>
          <a:p>
            <a:r>
              <a:rPr lang="en-US" dirty="0"/>
              <a:t>What will we cover today?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343" y="1247982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2.1. What is a Needs Assessment Analysis?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15CDCE1-3388-42FC-ACED-8DD443C2C4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5" y="1628465"/>
            <a:ext cx="10190162" cy="132580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Definition of needs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do we conduct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Tools and methods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866B034-00D7-41D7-B54A-6B3F54BA90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84343" y="2977752"/>
            <a:ext cx="10188575" cy="46658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2.2. How do we implement change?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8" name="Lygiašonis trikampis 7">
            <a:extLst>
              <a:ext uri="{FF2B5EF4-FFF2-40B4-BE49-F238E27FC236}">
                <a16:creationId xmlns:a16="http://schemas.microsoft.com/office/drawing/2014/main" id="{B5D3202F-320C-4BF4-8D1F-52BBFD5B6032}"/>
              </a:ext>
            </a:extLst>
          </p:cNvPr>
          <p:cNvSpPr/>
          <p:nvPr/>
        </p:nvSpPr>
        <p:spPr>
          <a:xfrm>
            <a:off x="843805" y="1289205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Lygiašonis trikampis 8">
            <a:extLst>
              <a:ext uri="{FF2B5EF4-FFF2-40B4-BE49-F238E27FC236}">
                <a16:creationId xmlns:a16="http://schemas.microsoft.com/office/drawing/2014/main" id="{FA64D3F5-9634-481F-9057-32BCA85352BB}"/>
              </a:ext>
            </a:extLst>
          </p:cNvPr>
          <p:cNvSpPr/>
          <p:nvPr/>
        </p:nvSpPr>
        <p:spPr>
          <a:xfrm>
            <a:off x="843805" y="3091081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id="{22EDB8E0-3979-49B1-BE35-219B74B2263D}"/>
              </a:ext>
            </a:extLst>
          </p:cNvPr>
          <p:cNvSpPr txBox="1">
            <a:spLocks/>
          </p:cNvSpPr>
          <p:nvPr/>
        </p:nvSpPr>
        <p:spPr>
          <a:xfrm>
            <a:off x="1184342" y="4334858"/>
            <a:ext cx="10188575" cy="4665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2.3. How do we sustain and evaluate change?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3" name="Lygiašonis trikampis 8">
            <a:extLst>
              <a:ext uri="{FF2B5EF4-FFF2-40B4-BE49-F238E27FC236}">
                <a16:creationId xmlns:a16="http://schemas.microsoft.com/office/drawing/2014/main" id="{104B680D-18BB-4A56-AA43-9E8D05A50B7F}"/>
              </a:ext>
            </a:extLst>
          </p:cNvPr>
          <p:cNvSpPr/>
          <p:nvPr/>
        </p:nvSpPr>
        <p:spPr>
          <a:xfrm>
            <a:off x="843805" y="4334858"/>
            <a:ext cx="234632" cy="239927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D39EAD61-BF32-47D9-8A4C-BFDF76A5129E}"/>
              </a:ext>
            </a:extLst>
          </p:cNvPr>
          <p:cNvSpPr txBox="1">
            <a:spLocks/>
          </p:cNvSpPr>
          <p:nvPr/>
        </p:nvSpPr>
        <p:spPr>
          <a:xfrm>
            <a:off x="1184343" y="3456787"/>
            <a:ext cx="10190162" cy="87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Steps to implementing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How do we ensure success?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12" name="Teksto vietos rezervavimo ženklas 4">
            <a:extLst>
              <a:ext uri="{FF2B5EF4-FFF2-40B4-BE49-F238E27FC236}">
                <a16:creationId xmlns:a16="http://schemas.microsoft.com/office/drawing/2014/main" id="{CFD0AB6B-145B-47A6-9805-4C493474BFEC}"/>
              </a:ext>
            </a:extLst>
          </p:cNvPr>
          <p:cNvSpPr txBox="1">
            <a:spLocks/>
          </p:cNvSpPr>
          <p:nvPr/>
        </p:nvSpPr>
        <p:spPr>
          <a:xfrm>
            <a:off x="1184342" y="4788175"/>
            <a:ext cx="10190162" cy="927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Sustain and evaluate change effectiveness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Cyclic nature of change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6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4009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change cycle?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766772D-8750-45BE-A309-214F5F753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774532"/>
              </p:ext>
            </p:extLst>
          </p:nvPr>
        </p:nvGraphicFramePr>
        <p:xfrm>
          <a:off x="224848" y="3164430"/>
          <a:ext cx="5368084" cy="259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904D5A8-1A4A-4718-B8F9-21C6AA909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749" y="3789951"/>
            <a:ext cx="7344403" cy="94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8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What is a Needs Assessment? (1)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554552"/>
            <a:ext cx="11094868" cy="339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You may also see it as: “gap analysis”, “needs analysis”, and “performance analysis”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/>
              <a:t>Gaps</a:t>
            </a:r>
            <a:r>
              <a:rPr lang="en-GB" dirty="0"/>
              <a:t> (either as opportunities or problems)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common instigators of action and change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/>
              <a:t>Identifying the gap between “where we are now” and “where we want to be” is crucial !!!</a:t>
            </a:r>
            <a:endParaRPr lang="en-GB" b="1" dirty="0">
              <a:sym typeface="Wingdings" panose="05000000000000000000" pitchFamily="2" charset="2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Benefits are: </a:t>
            </a:r>
          </a:p>
          <a:p>
            <a:pPr algn="l"/>
            <a:r>
              <a:rPr lang="en-GB" sz="1800" b="0" i="0" u="none" strike="noStrike" baseline="0" dirty="0"/>
              <a:t>(a) </a:t>
            </a:r>
            <a:r>
              <a:rPr lang="en-GB" sz="1800" b="1" i="1" u="none" strike="noStrike" baseline="0" dirty="0"/>
              <a:t>systematic process </a:t>
            </a:r>
            <a:r>
              <a:rPr lang="en-GB" sz="1800" b="0" i="0" u="none" strike="noStrike" baseline="0" dirty="0"/>
              <a:t>to guide decision making</a:t>
            </a:r>
            <a:endParaRPr lang="el-GR" sz="1800" b="0" i="0" u="none" strike="noStrike" baseline="0" dirty="0"/>
          </a:p>
          <a:p>
            <a:pPr algn="l"/>
            <a:r>
              <a:rPr lang="en-GB" sz="1800" b="0" i="0" u="none" strike="noStrike" baseline="0" dirty="0"/>
              <a:t>(b) </a:t>
            </a:r>
            <a:r>
              <a:rPr lang="en-GB" sz="1800" b="1" i="1" u="none" strike="noStrike" baseline="0" dirty="0"/>
              <a:t>provide justification </a:t>
            </a:r>
            <a:r>
              <a:rPr lang="en-GB" sz="1800" b="0" i="0" u="none" strike="noStrike" baseline="0" dirty="0"/>
              <a:t>for decisions before they are</a:t>
            </a:r>
            <a:r>
              <a:rPr lang="el-GR" sz="1800" dirty="0"/>
              <a:t> </a:t>
            </a:r>
            <a:r>
              <a:rPr lang="en-GB" sz="1800" b="0" i="0" u="none" strike="noStrike" baseline="0" dirty="0"/>
              <a:t>made</a:t>
            </a:r>
            <a:endParaRPr lang="el-GR" sz="1800" dirty="0"/>
          </a:p>
          <a:p>
            <a:pPr algn="l"/>
            <a:r>
              <a:rPr lang="en-GB" sz="1800" b="0" i="0" u="none" strike="noStrike" baseline="0" dirty="0"/>
              <a:t>(c) </a:t>
            </a:r>
            <a:r>
              <a:rPr lang="en-GB" sz="1800" b="1" i="1" u="none" strike="noStrike" baseline="0" dirty="0"/>
              <a:t>can be scalable </a:t>
            </a:r>
            <a:r>
              <a:rPr lang="en-GB" sz="1800" b="0" i="0" u="none" strike="noStrike" baseline="0" dirty="0"/>
              <a:t>for any size project, time frame, or budget</a:t>
            </a:r>
            <a:endParaRPr lang="el-GR" sz="1800" b="0" i="0" u="none" strike="noStrike" baseline="0" dirty="0"/>
          </a:p>
          <a:p>
            <a:pPr algn="l"/>
            <a:r>
              <a:rPr lang="en-GB" sz="1800" dirty="0"/>
              <a:t>(d) </a:t>
            </a:r>
            <a:r>
              <a:rPr lang="en-GB" sz="1800" b="1" i="1" dirty="0"/>
              <a:t>can</a:t>
            </a:r>
            <a:r>
              <a:rPr lang="en-GB" sz="1800" dirty="0"/>
              <a:t> </a:t>
            </a:r>
            <a:r>
              <a:rPr lang="en-GB" sz="1800" b="1" i="1" dirty="0"/>
              <a:t>offer a replicable model </a:t>
            </a:r>
            <a:r>
              <a:rPr lang="en-GB" sz="1800" dirty="0"/>
              <a:t>that can be applied by novices or experts.</a:t>
            </a:r>
          </a:p>
        </p:txBody>
      </p:sp>
    </p:spTree>
    <p:extLst>
      <p:ext uri="{BB962C8B-B14F-4D97-AF65-F5344CB8AC3E}">
        <p14:creationId xmlns:p14="http://schemas.microsoft.com/office/powerpoint/2010/main" val="6582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98588"/>
            <a:ext cx="10504487" cy="68421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dirty="0"/>
              <a:t>What is a Needs Assessment? (2)</a:t>
            </a:r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ABAE915-E405-42B5-B528-BB1553E71A10}"/>
              </a:ext>
            </a:extLst>
          </p:cNvPr>
          <p:cNvSpPr>
            <a:spLocks noGrp="1"/>
          </p:cNvSpPr>
          <p:nvPr/>
        </p:nvSpPr>
        <p:spPr>
          <a:xfrm>
            <a:off x="685800" y="2795333"/>
            <a:ext cx="5262240" cy="315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It’s simply a tool for making better decisions!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dirty="0"/>
              <a:t>One could also define it in terms of gaps in results </a:t>
            </a:r>
            <a:r>
              <a:rPr lang="en-GB" sz="1400" dirty="0"/>
              <a:t>(Kaufman, Oakley-Brown, Watkins, &amp; Leigh, 2003)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GB" b="1" dirty="0"/>
              <a:t>Need</a:t>
            </a:r>
            <a:r>
              <a:rPr lang="en-GB" dirty="0"/>
              <a:t>= the difference between your current achievements and your desired accomplishments</a:t>
            </a:r>
          </a:p>
        </p:txBody>
      </p:sp>
      <p:pic>
        <p:nvPicPr>
          <p:cNvPr id="3" name="Picture 2" descr="A picture containing text, hanger&#10;&#10;Description automatically generated">
            <a:extLst>
              <a:ext uri="{FF2B5EF4-FFF2-40B4-BE49-F238E27FC236}">
                <a16:creationId xmlns:a16="http://schemas.microsoft.com/office/drawing/2014/main" id="{D92C6D49-E3C7-444B-877D-6F12A36EE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7" t="2401" r="3748" b="2748"/>
          <a:stretch/>
        </p:blipFill>
        <p:spPr>
          <a:xfrm>
            <a:off x="6632405" y="2507106"/>
            <a:ext cx="5059669" cy="294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1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35" y="881242"/>
            <a:ext cx="10775378" cy="6788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Conducting a Needs Assessment Analysis (1)</a:t>
            </a:r>
            <a:endParaRPr lang="lt-LT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834" y="1810092"/>
            <a:ext cx="10372709" cy="38555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Step 1: </a:t>
            </a:r>
            <a:r>
              <a:rPr lang="en-US" i="1" dirty="0">
                <a:solidFill>
                  <a:schemeClr val="tx1"/>
                </a:solidFill>
              </a:rPr>
              <a:t>IDENTIFY</a:t>
            </a:r>
            <a:endParaRPr lang="lt-LT" i="1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834" y="2252907"/>
            <a:ext cx="10775379" cy="2141540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</a:rPr>
              <a:t>Identify your internal and external partners for the needs assessment.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</a:rPr>
              <a:t>Determine what data are required to identify needs at the strategic, tactical, and operational levels.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</a:rPr>
              <a:t>Determine potential sources of data.</a:t>
            </a:r>
            <a:endParaRPr lang="el-GR" sz="18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</a:rPr>
              <a:t>Collect information (interviews, surveys, focus groups etc.)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</a:rPr>
              <a:t>Define the final needs on the basis of gaps between current and desired results.</a:t>
            </a:r>
          </a:p>
          <a:p>
            <a:pPr marL="457200" lvl="0" indent="-457200">
              <a:buFont typeface="+mj-lt"/>
              <a:buAutoNum type="arabicPeriod"/>
            </a:pPr>
            <a:endParaRPr lang="en-GB" sz="1800" dirty="0">
              <a:solidFill>
                <a:schemeClr val="tx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endParaRPr lang="lt-LT" sz="1800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FC70AD2D-8209-4547-A59A-4EFECBC06FFF}"/>
              </a:ext>
            </a:extLst>
          </p:cNvPr>
          <p:cNvSpPr txBox="1">
            <a:spLocks/>
          </p:cNvSpPr>
          <p:nvPr/>
        </p:nvSpPr>
        <p:spPr>
          <a:xfrm>
            <a:off x="576834" y="4258923"/>
            <a:ext cx="10372709" cy="385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i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Step 2: </a:t>
            </a:r>
            <a:r>
              <a:rPr lang="en-US" i="1" dirty="0">
                <a:solidFill>
                  <a:schemeClr val="tx1"/>
                </a:solidFill>
              </a:rPr>
              <a:t>ANALYZE</a:t>
            </a:r>
            <a:endParaRPr lang="lt-LT" i="1" dirty="0">
              <a:solidFill>
                <a:schemeClr val="tx1"/>
              </a:solidFill>
            </a:endParaRPr>
          </a:p>
        </p:txBody>
      </p:sp>
      <p:sp>
        <p:nvSpPr>
          <p:cNvPr id="13" name="Turinio vietos rezervavimo ženklas 6">
            <a:extLst>
              <a:ext uri="{FF2B5EF4-FFF2-40B4-BE49-F238E27FC236}">
                <a16:creationId xmlns:a16="http://schemas.microsoft.com/office/drawing/2014/main" id="{9FCDF243-E51F-4D98-8036-D1E71CD64E72}"/>
              </a:ext>
            </a:extLst>
          </p:cNvPr>
          <p:cNvSpPr txBox="1">
            <a:spLocks/>
          </p:cNvSpPr>
          <p:nvPr/>
        </p:nvSpPr>
        <p:spPr>
          <a:xfrm>
            <a:off x="576834" y="4644482"/>
            <a:ext cx="10775379" cy="1179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</a:rPr>
              <a:t>Establish an initial prioritization of needs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</a:rPr>
              <a:t>Focus on the high-prioritization needs and see what works and what does not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1800" dirty="0">
                <a:solidFill>
                  <a:schemeClr val="tx1"/>
                </a:solidFill>
              </a:rPr>
              <a:t>Analyze and synthesize the useful information </a:t>
            </a:r>
            <a:endParaRPr lang="lt-L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4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834" y="706826"/>
            <a:ext cx="10677725" cy="67881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Conducting a Needs Assessment Analysis (2)</a:t>
            </a:r>
            <a:endParaRPr lang="lt-LT" b="1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9577" y="2050946"/>
            <a:ext cx="10372709" cy="385559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Step 3: </a:t>
            </a:r>
            <a:r>
              <a:rPr lang="en-US" sz="2800" i="1" dirty="0">
                <a:solidFill>
                  <a:schemeClr val="tx1"/>
                </a:solidFill>
              </a:rPr>
              <a:t>DECIDE</a:t>
            </a:r>
            <a:endParaRPr lang="lt-LT" sz="2800" i="1" dirty="0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834" y="2599136"/>
            <a:ext cx="10775379" cy="214154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Making complex decisions based on the analysis is the next and final step.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This step is also often the hardest, since: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there are competing interests for certain types of change to occur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it is hard to agree on which criteria to use in making the decisions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one might have to negotiate and/or compromise</a:t>
            </a:r>
          </a:p>
          <a:p>
            <a:pPr marL="457200" lvl="0" indent="-457200">
              <a:buFont typeface="+mj-lt"/>
              <a:buAutoNum type="arabicPeriod"/>
            </a:pP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34380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30680"/>
            <a:ext cx="4380282" cy="377793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Can be summed up into two main categories: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Data collection tools and techniques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Decision-making tools and techniques</a:t>
            </a:r>
            <a:endParaRPr lang="lt-LT" dirty="0">
              <a:solidFill>
                <a:schemeClr val="tx1"/>
              </a:solidFill>
            </a:endParaRPr>
          </a:p>
          <a:p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765176"/>
            <a:ext cx="6982379" cy="684211"/>
          </a:xfrm>
        </p:spPr>
        <p:txBody>
          <a:bodyPr>
            <a:normAutofit fontScale="90000"/>
          </a:bodyPr>
          <a:lstStyle/>
          <a:p>
            <a:r>
              <a:rPr lang="en-US" dirty="0"/>
              <a:t>Needs Assessment Tools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0949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22BC-CB09-44C8-AB9C-A275E92A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Needs Assessment Tools</a:t>
            </a:r>
            <a:endParaRPr lang="en-GB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3E520-0275-466A-8F80-73CD959FB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6922"/>
            <a:ext cx="6226837" cy="40331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Some examples of tools and methods are…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9F928-45F6-4B71-BBA6-CB35FC74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50237"/>
            <a:ext cx="5157787" cy="333800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Reviewing already existing data/documents</a:t>
            </a:r>
          </a:p>
          <a:p>
            <a:r>
              <a:rPr lang="en-US" sz="1800" dirty="0">
                <a:solidFill>
                  <a:schemeClr val="tx1"/>
                </a:solidFill>
              </a:rPr>
              <a:t>Guided expert reviews</a:t>
            </a:r>
          </a:p>
          <a:p>
            <a:r>
              <a:rPr lang="en-US" sz="1800" dirty="0">
                <a:solidFill>
                  <a:schemeClr val="tx1"/>
                </a:solidFill>
              </a:rPr>
              <a:t>Managing focus groups</a:t>
            </a:r>
          </a:p>
          <a:p>
            <a:r>
              <a:rPr lang="en-US" sz="1800" dirty="0">
                <a:solidFill>
                  <a:schemeClr val="tx1"/>
                </a:solidFill>
              </a:rPr>
              <a:t>Conducting Interviews</a:t>
            </a:r>
          </a:p>
          <a:p>
            <a:r>
              <a:rPr lang="en-US" sz="1800" dirty="0">
                <a:solidFill>
                  <a:schemeClr val="tx1"/>
                </a:solidFill>
              </a:rPr>
              <a:t>Dual-Response surveys</a:t>
            </a:r>
          </a:p>
          <a:p>
            <a:r>
              <a:rPr lang="en-US" sz="1800" dirty="0">
                <a:solidFill>
                  <a:schemeClr val="tx1"/>
                </a:solidFill>
              </a:rPr>
              <a:t>SWOT+ analysis</a:t>
            </a:r>
          </a:p>
          <a:p>
            <a:r>
              <a:rPr lang="en-US" sz="1800" dirty="0">
                <a:solidFill>
                  <a:schemeClr val="tx1"/>
                </a:solidFill>
              </a:rPr>
              <a:t>Observational data</a:t>
            </a:r>
          </a:p>
          <a:p>
            <a:r>
              <a:rPr lang="en-US" sz="1800" dirty="0">
                <a:solidFill>
                  <a:schemeClr val="tx1"/>
                </a:solidFill>
              </a:rPr>
              <a:t>Task Analysis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7D90990-08D4-49A3-820E-8501C5D9D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1F8C07D7-1CFC-4FBA-808B-EC10DF5BE54A}"/>
              </a:ext>
            </a:extLst>
          </p:cNvPr>
          <p:cNvSpPr/>
          <p:nvPr/>
        </p:nvSpPr>
        <p:spPr>
          <a:xfrm>
            <a:off x="6471821" y="2354691"/>
            <a:ext cx="5157787" cy="3107184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521B4-0D84-448F-8D2E-B9107542C039}"/>
              </a:ext>
            </a:extLst>
          </p:cNvPr>
          <p:cNvSpPr txBox="1"/>
          <p:nvPr/>
        </p:nvSpPr>
        <p:spPr>
          <a:xfrm>
            <a:off x="7439417" y="3009531"/>
            <a:ext cx="3222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Let’s think!</a:t>
            </a:r>
          </a:p>
          <a:p>
            <a:pPr algn="ctr"/>
            <a:r>
              <a:rPr lang="en-GB" dirty="0"/>
              <a:t>What problems could arise if we skip the needs assessment analysis when planning for change? </a:t>
            </a:r>
          </a:p>
        </p:txBody>
      </p:sp>
    </p:spTree>
    <p:extLst>
      <p:ext uri="{BB962C8B-B14F-4D97-AF65-F5344CB8AC3E}">
        <p14:creationId xmlns:p14="http://schemas.microsoft.com/office/powerpoint/2010/main" val="2947197600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829</TotalTime>
  <Words>1410</Words>
  <Application>Microsoft Office PowerPoint</Application>
  <PresentationFormat>Plačiaekranė</PresentationFormat>
  <Paragraphs>150</Paragraphs>
  <Slides>18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26" baseType="lpstr">
      <vt:lpstr>Arial</vt:lpstr>
      <vt:lpstr>Calibri</vt:lpstr>
      <vt:lpstr>Courier New</vt:lpstr>
      <vt:lpstr>Open Sans</vt:lpstr>
      <vt:lpstr>Open Sans Extrabold</vt:lpstr>
      <vt:lpstr>Open Sans Light</vt:lpstr>
      <vt:lpstr>Wingdings</vt:lpstr>
      <vt:lpstr>„Office“ tema</vt:lpstr>
      <vt:lpstr>Unit 5 Change in Organizations</vt:lpstr>
      <vt:lpstr>What will we cover today?</vt:lpstr>
      <vt:lpstr>What is the change cycle?</vt:lpstr>
      <vt:lpstr>What is a Needs Assessment? (1)</vt:lpstr>
      <vt:lpstr>What is a Needs Assessment? (2)</vt:lpstr>
      <vt:lpstr>Conducting a Needs Assessment Analysis (1)</vt:lpstr>
      <vt:lpstr>Conducting a Needs Assessment Analysis (2)</vt:lpstr>
      <vt:lpstr>Needs Assessment Tools</vt:lpstr>
      <vt:lpstr>Needs Assessment Tools</vt:lpstr>
      <vt:lpstr>Implementing Change (1)</vt:lpstr>
      <vt:lpstr>Implementing Change (2)</vt:lpstr>
      <vt:lpstr>Let’s think!</vt:lpstr>
      <vt:lpstr>Sustaining and Evaluating Change (1)</vt:lpstr>
      <vt:lpstr>Sustaining and Evaluating Change (2)</vt:lpstr>
      <vt:lpstr>Let’s think!</vt:lpstr>
      <vt:lpstr>Summary</vt:lpstr>
      <vt:lpstr>Homework</vt:lpstr>
      <vt:lpstr>Thank you for your attention!   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Rudminaitė Edita</cp:lastModifiedBy>
  <cp:revision>85</cp:revision>
  <dcterms:created xsi:type="dcterms:W3CDTF">2020-01-27T22:45:30Z</dcterms:created>
  <dcterms:modified xsi:type="dcterms:W3CDTF">2022-03-12T12:17:58Z</dcterms:modified>
</cp:coreProperties>
</file>