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36" r:id="rId3"/>
    <p:sldId id="325" r:id="rId4"/>
    <p:sldId id="257" r:id="rId5"/>
    <p:sldId id="270" r:id="rId6"/>
    <p:sldId id="274" r:id="rId7"/>
    <p:sldId id="285" r:id="rId8"/>
    <p:sldId id="318" r:id="rId9"/>
    <p:sldId id="266" r:id="rId10"/>
    <p:sldId id="286" r:id="rId11"/>
    <p:sldId id="271" r:id="rId12"/>
    <p:sldId id="284" r:id="rId13"/>
    <p:sldId id="334" r:id="rId14"/>
    <p:sldId id="288" r:id="rId15"/>
    <p:sldId id="328" r:id="rId16"/>
    <p:sldId id="272" r:id="rId17"/>
    <p:sldId id="292" r:id="rId18"/>
    <p:sldId id="321" r:id="rId19"/>
    <p:sldId id="331" r:id="rId20"/>
    <p:sldId id="326" r:id="rId21"/>
    <p:sldId id="332" r:id="rId22"/>
    <p:sldId id="329" r:id="rId23"/>
    <p:sldId id="275" r:id="rId24"/>
    <p:sldId id="264" r:id="rId25"/>
    <p:sldId id="299" r:id="rId26"/>
    <p:sldId id="324" r:id="rId27"/>
    <p:sldId id="330" r:id="rId28"/>
    <p:sldId id="296" r:id="rId29"/>
    <p:sldId id="317" r:id="rId30"/>
    <p:sldId id="311" r:id="rId31"/>
    <p:sldId id="335" r:id="rId32"/>
    <p:sldId id="353" r:id="rId33"/>
    <p:sldId id="354" r:id="rId34"/>
    <p:sldId id="355" r:id="rId35"/>
    <p:sldId id="356" r:id="rId36"/>
    <p:sldId id="357" r:id="rId37"/>
    <p:sldId id="358" r:id="rId38"/>
    <p:sldId id="359" r:id="rId39"/>
    <p:sldId id="361" r:id="rId40"/>
    <p:sldId id="265" r:id="rId4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extLst>
      <p:ext uri="{19B8F6BF-5375-455C-9EA6-DF929625EA0E}">
        <p15:presenceInfo xmlns:p15="http://schemas.microsoft.com/office/powerpoint/2012/main" userId="Alek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34E0B-4150-C548-B313-9789060BDDA0}" v="3" dt="2021-07-22T07:51:08.730"/>
    <p1510:client id="{D3421CCE-DD32-EAFB-A06E-BFB8BC3849F3}" v="16" dt="2021-07-22T08:44:28.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09" autoAdjust="0"/>
  </p:normalViewPr>
  <p:slideViewPr>
    <p:cSldViewPr snapToGrid="0" showGuides="1">
      <p:cViewPr varScale="1">
        <p:scale>
          <a:sx n="76" d="100"/>
          <a:sy n="76" d="100"/>
        </p:scale>
        <p:origin x="946" y="53"/>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3421CCE-DD32-EAFB-A06E-BFB8BC3849F3}"/>
    <pc:docChg chg="modSld">
      <pc:chgData name="" userId="" providerId="" clId="Web-{D3421CCE-DD32-EAFB-A06E-BFB8BC3849F3}" dt="2021-07-22T08:43:25.134" v="1"/>
      <pc:docMkLst>
        <pc:docMk/>
      </pc:docMkLst>
      <pc:sldChg chg="addSp modSp">
        <pc:chgData name="" userId="" providerId="" clId="Web-{D3421CCE-DD32-EAFB-A06E-BFB8BC3849F3}" dt="2021-07-22T08:43:25.134" v="1"/>
        <pc:sldMkLst>
          <pc:docMk/>
          <pc:sldMk cId="3214650052" sldId="256"/>
        </pc:sldMkLst>
        <pc:spChg chg="add mod">
          <ac:chgData name="" userId="" providerId="" clId="Web-{D3421CCE-DD32-EAFB-A06E-BFB8BC3849F3}" dt="2021-07-22T08:43:25.134" v="1"/>
          <ac:spMkLst>
            <pc:docMk/>
            <pc:sldMk cId="3214650052" sldId="256"/>
            <ac:spMk id="3" creationId="{4D85DFB1-1D3B-454B-A63E-5CAA129CA1D9}"/>
          </ac:spMkLst>
        </pc:spChg>
      </pc:sldChg>
    </pc:docChg>
  </pc:docChgLst>
  <pc:docChgLst>
    <pc:chgData name="Ferrari Lea" userId="S::lea.ferrari@unipd.it::76de2d51-a5bc-493f-a7d6-16f2215d8c59" providerId="AD" clId="Web-{2C934E0B-4150-C548-B313-9789060BDDA0}"/>
    <pc:docChg chg="modSld">
      <pc:chgData name="Ferrari Lea" userId="S::lea.ferrari@unipd.it::76de2d51-a5bc-493f-a7d6-16f2215d8c59" providerId="AD" clId="Web-{2C934E0B-4150-C548-B313-9789060BDDA0}" dt="2021-07-22T07:51:08.730" v="2" actId="1076"/>
      <pc:docMkLst>
        <pc:docMk/>
      </pc:docMkLst>
      <pc:sldChg chg="modSp">
        <pc:chgData name="Ferrari Lea" userId="S::lea.ferrari@unipd.it::76de2d51-a5bc-493f-a7d6-16f2215d8c59" providerId="AD" clId="Web-{2C934E0B-4150-C548-B313-9789060BDDA0}" dt="2021-07-22T07:51:08.730" v="2" actId="1076"/>
        <pc:sldMkLst>
          <pc:docMk/>
          <pc:sldMk cId="744719107" sldId="266"/>
        </pc:sldMkLst>
        <pc:spChg chg="mod">
          <ac:chgData name="Ferrari Lea" userId="S::lea.ferrari@unipd.it::76de2d51-a5bc-493f-a7d6-16f2215d8c59" providerId="AD" clId="Web-{2C934E0B-4150-C548-B313-9789060BDDA0}" dt="2021-07-22T07:51:08.730" v="2" actId="1076"/>
          <ac:spMkLst>
            <pc:docMk/>
            <pc:sldMk cId="744719107" sldId="266"/>
            <ac:spMk id="2" creationId="{00000000-0000-0000-0000-000000000000}"/>
          </ac:spMkLst>
        </pc:spChg>
      </pc:sldChg>
    </pc:docChg>
  </pc:docChgLst>
  <pc:docChgLst>
    <pc:chgData name="Ferrari Lea" userId="S::lea.ferrari@unipd.it::76de2d51-a5bc-493f-a7d6-16f2215d8c59" providerId="AD" clId="Web-{D3421CCE-DD32-EAFB-A06E-BFB8BC3849F3}"/>
    <pc:docChg chg="modSld">
      <pc:chgData name="Ferrari Lea" userId="S::lea.ferrari@unipd.it::76de2d51-a5bc-493f-a7d6-16f2215d8c59" providerId="AD" clId="Web-{D3421CCE-DD32-EAFB-A06E-BFB8BC3849F3}" dt="2021-07-22T08:44:28.838" v="8" actId="14100"/>
      <pc:docMkLst>
        <pc:docMk/>
      </pc:docMkLst>
      <pc:sldChg chg="modSp">
        <pc:chgData name="Ferrari Lea" userId="S::lea.ferrari@unipd.it::76de2d51-a5bc-493f-a7d6-16f2215d8c59" providerId="AD" clId="Web-{D3421CCE-DD32-EAFB-A06E-BFB8BC3849F3}" dt="2021-07-22T08:44:28.838" v="8" actId="14100"/>
        <pc:sldMkLst>
          <pc:docMk/>
          <pc:sldMk cId="3214650052" sldId="256"/>
        </pc:sldMkLst>
        <pc:spChg chg="mod">
          <ac:chgData name="Ferrari Lea" userId="S::lea.ferrari@unipd.it::76de2d51-a5bc-493f-a7d6-16f2215d8c59" providerId="AD" clId="Web-{D3421CCE-DD32-EAFB-A06E-BFB8BC3849F3}" dt="2021-07-22T08:44:28.838" v="8" actId="14100"/>
          <ac:spMkLst>
            <pc:docMk/>
            <pc:sldMk cId="3214650052" sldId="256"/>
            <ac:spMk id="3" creationId="{4D85DFB1-1D3B-454B-A63E-5CAA129CA1D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F4376-4D92-4C64-92BF-4C2BEC83F8A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sr-Latn-RS"/>
        </a:p>
      </dgm:t>
    </dgm:pt>
    <dgm:pt modelId="{24EBB830-17DF-4F4B-9D91-36F8329E2052}">
      <dgm:prSet phldrT="[Text]"/>
      <dgm:spPr>
        <a:solidFill>
          <a:schemeClr val="accent5">
            <a:lumMod val="40000"/>
            <a:lumOff val="60000"/>
          </a:schemeClr>
        </a:solidFill>
      </dgm:spPr>
      <dgm:t>
        <a:bodyPr/>
        <a:lstStyle/>
        <a:p>
          <a:r>
            <a:rPr lang="el-GR" noProof="0" dirty="0"/>
            <a:t>Αριθμός θέσεων εργασίας</a:t>
          </a:r>
          <a:endParaRPr lang="en-US" noProof="0" dirty="0"/>
        </a:p>
      </dgm:t>
    </dgm:pt>
    <dgm:pt modelId="{EC5E7062-24FC-45E7-94E3-C94319556062}" type="parTrans" cxnId="{C9BDE84E-0B6D-45AB-8CCB-C347D5D4096B}">
      <dgm:prSet/>
      <dgm:spPr/>
      <dgm:t>
        <a:bodyPr/>
        <a:lstStyle/>
        <a:p>
          <a:endParaRPr lang="sr-Latn-RS"/>
        </a:p>
      </dgm:t>
    </dgm:pt>
    <dgm:pt modelId="{7B616DED-39A6-45C1-A55F-B1CD618863A0}" type="sibTrans" cxnId="{C9BDE84E-0B6D-45AB-8CCB-C347D5D4096B}">
      <dgm:prSet/>
      <dgm:spPr/>
      <dgm:t>
        <a:bodyPr/>
        <a:lstStyle/>
        <a:p>
          <a:endParaRPr lang="sr-Latn-RS"/>
        </a:p>
      </dgm:t>
    </dgm:pt>
    <dgm:pt modelId="{BD903418-4658-4E74-B073-3DE23C069ED3}">
      <dgm:prSet phldrT="[Text]"/>
      <dgm:spPr/>
      <dgm:t>
        <a:bodyPr/>
        <a:lstStyle/>
        <a:p>
          <a:r>
            <a:rPr lang="el-GR" noProof="0" dirty="0"/>
            <a:t>Δημιουργία θέσεων εργασίας</a:t>
          </a:r>
          <a:endParaRPr lang="en-US" noProof="0" dirty="0"/>
        </a:p>
      </dgm:t>
    </dgm:pt>
    <dgm:pt modelId="{0C6A4AED-C57D-4606-B616-F3981A7402D2}" type="parTrans" cxnId="{98D322C4-E761-4606-AE93-B34D56FFD8A9}">
      <dgm:prSet/>
      <dgm:spPr/>
      <dgm:t>
        <a:bodyPr/>
        <a:lstStyle/>
        <a:p>
          <a:endParaRPr lang="sr-Latn-RS"/>
        </a:p>
      </dgm:t>
    </dgm:pt>
    <dgm:pt modelId="{854171BA-9F6B-4E7A-914A-0C24F5DE941D}" type="sibTrans" cxnId="{98D322C4-E761-4606-AE93-B34D56FFD8A9}">
      <dgm:prSet/>
      <dgm:spPr/>
      <dgm:t>
        <a:bodyPr/>
        <a:lstStyle/>
        <a:p>
          <a:endParaRPr lang="sr-Latn-RS"/>
        </a:p>
      </dgm:t>
    </dgm:pt>
    <dgm:pt modelId="{A9DF9451-DF09-4615-9AAE-322D9008FBE4}">
      <dgm:prSet phldrT="[Text]"/>
      <dgm:spPr>
        <a:solidFill>
          <a:schemeClr val="accent5">
            <a:lumMod val="40000"/>
            <a:lumOff val="60000"/>
          </a:schemeClr>
        </a:solidFill>
      </dgm:spPr>
      <dgm:t>
        <a:bodyPr/>
        <a:lstStyle/>
        <a:p>
          <a:r>
            <a:rPr lang="el-GR" noProof="0" dirty="0"/>
            <a:t>Κοινωνική προστασία</a:t>
          </a:r>
          <a:endParaRPr lang="en-US" noProof="0" dirty="0"/>
        </a:p>
      </dgm:t>
    </dgm:pt>
    <dgm:pt modelId="{EBB607F5-1B68-46F5-8294-3FC534F0F653}" type="parTrans" cxnId="{4C2F99B6-2702-4199-9E7D-1AC09A434CC1}">
      <dgm:prSet/>
      <dgm:spPr/>
      <dgm:t>
        <a:bodyPr/>
        <a:lstStyle/>
        <a:p>
          <a:endParaRPr lang="sr-Latn-RS"/>
        </a:p>
      </dgm:t>
    </dgm:pt>
    <dgm:pt modelId="{FA21AD12-DE8D-40C6-A828-320360EA8675}" type="sibTrans" cxnId="{4C2F99B6-2702-4199-9E7D-1AC09A434CC1}">
      <dgm:prSet/>
      <dgm:spPr/>
      <dgm:t>
        <a:bodyPr/>
        <a:lstStyle/>
        <a:p>
          <a:endParaRPr lang="sr-Latn-RS"/>
        </a:p>
      </dgm:t>
    </dgm:pt>
    <dgm:pt modelId="{1A2E033B-45E9-4488-845B-5F6D38CC5925}">
      <dgm:prSet phldrT="[Text]"/>
      <dgm:spPr>
        <a:solidFill>
          <a:schemeClr val="accent5">
            <a:lumMod val="20000"/>
            <a:lumOff val="80000"/>
            <a:alpha val="90000"/>
          </a:schemeClr>
        </a:solidFill>
      </dgm:spPr>
      <dgm:t>
        <a:bodyPr/>
        <a:lstStyle/>
        <a:p>
          <a:r>
            <a:rPr lang="el-GR" noProof="0" dirty="0"/>
            <a:t>Βιωσιμότητα των συστημάτων κοινωνικής προστασίας</a:t>
          </a:r>
          <a:endParaRPr lang="sr-Latn-RS" dirty="0"/>
        </a:p>
      </dgm:t>
    </dgm:pt>
    <dgm:pt modelId="{B6019902-107B-4731-BD86-BC248F6D93E0}" type="parTrans" cxnId="{92EB85C1-8F17-4491-89F4-5CE974124C9E}">
      <dgm:prSet/>
      <dgm:spPr/>
      <dgm:t>
        <a:bodyPr/>
        <a:lstStyle/>
        <a:p>
          <a:endParaRPr lang="sr-Latn-RS"/>
        </a:p>
      </dgm:t>
    </dgm:pt>
    <dgm:pt modelId="{3750DC3E-30CA-447E-88DB-295CF3E60E62}" type="sibTrans" cxnId="{92EB85C1-8F17-4491-89F4-5CE974124C9E}">
      <dgm:prSet/>
      <dgm:spPr/>
      <dgm:t>
        <a:bodyPr/>
        <a:lstStyle/>
        <a:p>
          <a:endParaRPr lang="sr-Latn-RS"/>
        </a:p>
      </dgm:t>
    </dgm:pt>
    <dgm:pt modelId="{F5097E21-6973-4BBD-B4E4-D4F140EAA359}">
      <dgm:prSet phldrT="[Text]"/>
      <dgm:spPr>
        <a:solidFill>
          <a:schemeClr val="accent5">
            <a:lumMod val="20000"/>
            <a:lumOff val="80000"/>
            <a:alpha val="90000"/>
          </a:schemeClr>
        </a:solidFill>
      </dgm:spPr>
      <dgm:t>
        <a:bodyPr/>
        <a:lstStyle/>
        <a:p>
          <a:r>
            <a:rPr lang="el-GR" dirty="0"/>
            <a:t>Πώς μπορεί να εξελιχθούν τα οργανωμένα εργατικά συνδικάτα τα επόμενα χρόνια</a:t>
          </a:r>
          <a:endParaRPr lang="sr-Latn-RS" dirty="0"/>
        </a:p>
      </dgm:t>
    </dgm:pt>
    <dgm:pt modelId="{9DD17D5F-E3E9-4A06-B396-CBD4E10498D6}" type="parTrans" cxnId="{AD94709A-25B1-4B50-9352-E48A49681965}">
      <dgm:prSet/>
      <dgm:spPr/>
      <dgm:t>
        <a:bodyPr/>
        <a:lstStyle/>
        <a:p>
          <a:endParaRPr lang="sr-Latn-RS"/>
        </a:p>
      </dgm:t>
    </dgm:pt>
    <dgm:pt modelId="{492BB485-7269-4EA7-9A9A-B9F57283D095}" type="sibTrans" cxnId="{AD94709A-25B1-4B50-9352-E48A49681965}">
      <dgm:prSet/>
      <dgm:spPr/>
      <dgm:t>
        <a:bodyPr/>
        <a:lstStyle/>
        <a:p>
          <a:endParaRPr lang="sr-Latn-RS"/>
        </a:p>
      </dgm:t>
    </dgm:pt>
    <dgm:pt modelId="{9D1A61C9-AFDC-43AE-8AEA-8460EB434D69}">
      <dgm:prSet/>
      <dgm:spPr>
        <a:solidFill>
          <a:schemeClr val="accent5">
            <a:lumMod val="60000"/>
            <a:lumOff val="40000"/>
          </a:schemeClr>
        </a:solidFill>
      </dgm:spPr>
      <dgm:t>
        <a:bodyPr/>
        <a:lstStyle/>
        <a:p>
          <a:r>
            <a:rPr lang="el-GR" noProof="0" dirty="0"/>
            <a:t>Το μέλλον της ποιότητας της εργασίας</a:t>
          </a:r>
          <a:endParaRPr lang="en-US" noProof="0" dirty="0"/>
        </a:p>
      </dgm:t>
    </dgm:pt>
    <dgm:pt modelId="{C0A9C88D-8258-4FAA-B777-C4D20ED12A94}" type="parTrans" cxnId="{3B9C5ED4-0756-4AFE-B094-0870F4F7BD2E}">
      <dgm:prSet/>
      <dgm:spPr/>
      <dgm:t>
        <a:bodyPr/>
        <a:lstStyle/>
        <a:p>
          <a:endParaRPr lang="sr-Latn-RS"/>
        </a:p>
      </dgm:t>
    </dgm:pt>
    <dgm:pt modelId="{400ACEC0-7E32-4CFD-98C5-7152ACE227AC}" type="sibTrans" cxnId="{3B9C5ED4-0756-4AFE-B094-0870F4F7BD2E}">
      <dgm:prSet/>
      <dgm:spPr/>
      <dgm:t>
        <a:bodyPr/>
        <a:lstStyle/>
        <a:p>
          <a:endParaRPr lang="sr-Latn-RS"/>
        </a:p>
      </dgm:t>
    </dgm:pt>
    <dgm:pt modelId="{5E3CE710-A299-4F7C-B312-139E095599BB}">
      <dgm:prSet/>
      <dgm:spPr>
        <a:solidFill>
          <a:schemeClr val="accent5">
            <a:lumMod val="20000"/>
            <a:lumOff val="80000"/>
            <a:alpha val="90000"/>
          </a:schemeClr>
        </a:solidFill>
      </dgm:spPr>
      <dgm:t>
        <a:bodyPr/>
        <a:lstStyle/>
        <a:p>
          <a:r>
            <a:rPr lang="el-GR" dirty="0"/>
            <a:t>Μελλοντικές συνθήκες εργασίας</a:t>
          </a:r>
          <a:endParaRPr lang="en-US" noProof="0" dirty="0"/>
        </a:p>
      </dgm:t>
    </dgm:pt>
    <dgm:pt modelId="{089F7BB0-5136-443D-BFFC-357C17813DC1}" type="parTrans" cxnId="{6379588A-B9E4-4912-9252-7757A91A2FE1}">
      <dgm:prSet/>
      <dgm:spPr/>
      <dgm:t>
        <a:bodyPr/>
        <a:lstStyle/>
        <a:p>
          <a:endParaRPr lang="sr-Latn-RS"/>
        </a:p>
      </dgm:t>
    </dgm:pt>
    <dgm:pt modelId="{0C475D65-EA30-49FD-AA6B-A6891B2B5B84}" type="sibTrans" cxnId="{6379588A-B9E4-4912-9252-7757A91A2FE1}">
      <dgm:prSet/>
      <dgm:spPr/>
      <dgm:t>
        <a:bodyPr/>
        <a:lstStyle/>
        <a:p>
          <a:endParaRPr lang="sr-Latn-RS"/>
        </a:p>
      </dgm:t>
    </dgm:pt>
    <dgm:pt modelId="{73CB750D-9897-4EC2-B7DD-F0D4B445C55A}">
      <dgm:prSet/>
      <dgm:spPr>
        <a:solidFill>
          <a:schemeClr val="accent5">
            <a:lumMod val="60000"/>
            <a:lumOff val="40000"/>
          </a:schemeClr>
        </a:solidFill>
      </dgm:spPr>
      <dgm:t>
        <a:bodyPr/>
        <a:lstStyle/>
        <a:p>
          <a:r>
            <a:rPr lang="el-GR" noProof="0" dirty="0"/>
            <a:t>Ανισότητα μισθών και εισοδημάτων</a:t>
          </a:r>
          <a:endParaRPr lang="sr-Latn-RS" dirty="0"/>
        </a:p>
      </dgm:t>
    </dgm:pt>
    <dgm:pt modelId="{26DF8ED7-F11D-443A-B772-E195A9B19F06}" type="parTrans" cxnId="{ABBE3EF8-34E8-45F0-B7A1-06C35DA57EAE}">
      <dgm:prSet/>
      <dgm:spPr/>
      <dgm:t>
        <a:bodyPr/>
        <a:lstStyle/>
        <a:p>
          <a:endParaRPr lang="sr-Latn-RS"/>
        </a:p>
      </dgm:t>
    </dgm:pt>
    <dgm:pt modelId="{CB36F855-8FD8-4A54-8716-9889B383300C}" type="sibTrans" cxnId="{ABBE3EF8-34E8-45F0-B7A1-06C35DA57EAE}">
      <dgm:prSet/>
      <dgm:spPr/>
      <dgm:t>
        <a:bodyPr/>
        <a:lstStyle/>
        <a:p>
          <a:endParaRPr lang="sr-Latn-RS"/>
        </a:p>
      </dgm:t>
    </dgm:pt>
    <dgm:pt modelId="{6FCF4134-C09E-430E-BBC0-FEEBBDC805BF}">
      <dgm:prSet/>
      <dgm:spPr>
        <a:solidFill>
          <a:schemeClr val="accent5">
            <a:lumMod val="20000"/>
            <a:lumOff val="80000"/>
            <a:alpha val="90000"/>
          </a:schemeClr>
        </a:solidFill>
      </dgm:spPr>
      <dgm:t>
        <a:bodyPr/>
        <a:lstStyle/>
        <a:p>
          <a:r>
            <a:rPr lang="el-GR" dirty="0"/>
            <a:t>Μέση αύξηση μισθών και αποδοχών</a:t>
          </a:r>
          <a:endParaRPr lang="sr-Latn-RS" dirty="0"/>
        </a:p>
      </dgm:t>
    </dgm:pt>
    <dgm:pt modelId="{6A439320-38D4-454B-A800-AD11A73183F7}" type="parTrans" cxnId="{94659B9E-706C-426C-B003-AF354A0BDB26}">
      <dgm:prSet/>
      <dgm:spPr/>
      <dgm:t>
        <a:bodyPr/>
        <a:lstStyle/>
        <a:p>
          <a:endParaRPr lang="sr-Latn-RS"/>
        </a:p>
      </dgm:t>
    </dgm:pt>
    <dgm:pt modelId="{81B8D731-61ED-40D3-AD76-35B268351F71}" type="sibTrans" cxnId="{94659B9E-706C-426C-B003-AF354A0BDB26}">
      <dgm:prSet/>
      <dgm:spPr/>
      <dgm:t>
        <a:bodyPr/>
        <a:lstStyle/>
        <a:p>
          <a:endParaRPr lang="sr-Latn-RS"/>
        </a:p>
      </dgm:t>
    </dgm:pt>
    <dgm:pt modelId="{1CD84596-DAC0-4558-9585-3D16284B7D8E}">
      <dgm:prSet/>
      <dgm:spPr>
        <a:solidFill>
          <a:schemeClr val="accent5">
            <a:lumMod val="40000"/>
            <a:lumOff val="60000"/>
          </a:schemeClr>
        </a:solidFill>
      </dgm:spPr>
      <dgm:t>
        <a:bodyPr/>
        <a:lstStyle/>
        <a:p>
          <a:r>
            <a:rPr lang="el-GR" dirty="0"/>
            <a:t>Το μέλλον του κοινωνικού διαλόγου και των εργασιακών σχέσεων</a:t>
          </a:r>
          <a:endParaRPr lang="en-US" noProof="0" dirty="0"/>
        </a:p>
      </dgm:t>
    </dgm:pt>
    <dgm:pt modelId="{F509D7AF-D75F-420F-81E2-9DFF86A6D435}" type="parTrans" cxnId="{BFB02FB8-D3D4-4A6D-8CD3-8B63D4B4C769}">
      <dgm:prSet/>
      <dgm:spPr/>
      <dgm:t>
        <a:bodyPr/>
        <a:lstStyle/>
        <a:p>
          <a:endParaRPr lang="sr-Latn-RS"/>
        </a:p>
      </dgm:t>
    </dgm:pt>
    <dgm:pt modelId="{7F348C33-B028-433D-BDFB-17675659DFE6}" type="sibTrans" cxnId="{BFB02FB8-D3D4-4A6D-8CD3-8B63D4B4C769}">
      <dgm:prSet/>
      <dgm:spPr/>
      <dgm:t>
        <a:bodyPr/>
        <a:lstStyle/>
        <a:p>
          <a:endParaRPr lang="sr-Latn-RS"/>
        </a:p>
      </dgm:t>
    </dgm:pt>
    <dgm:pt modelId="{9A00D2AC-7648-45C5-B008-4EEED28DF3A5}">
      <dgm:prSet/>
      <dgm:spPr/>
      <dgm:t>
        <a:bodyPr/>
        <a:lstStyle/>
        <a:p>
          <a:r>
            <a:rPr lang="el-GR" noProof="0" dirty="0"/>
            <a:t>Μείωση των θέσεων εργασίας</a:t>
          </a:r>
        </a:p>
      </dgm:t>
    </dgm:pt>
    <dgm:pt modelId="{D2853FC0-F388-46A9-9987-23994146F728}" type="parTrans" cxnId="{55997C74-7897-40A1-9485-43308F5540C1}">
      <dgm:prSet/>
      <dgm:spPr/>
      <dgm:t>
        <a:bodyPr/>
        <a:lstStyle/>
        <a:p>
          <a:endParaRPr lang="el-GR"/>
        </a:p>
      </dgm:t>
    </dgm:pt>
    <dgm:pt modelId="{F61FA2F1-24B9-4516-9A7C-ED163C0D4990}" type="sibTrans" cxnId="{55997C74-7897-40A1-9485-43308F5540C1}">
      <dgm:prSet/>
      <dgm:spPr/>
      <dgm:t>
        <a:bodyPr/>
        <a:lstStyle/>
        <a:p>
          <a:endParaRPr lang="el-GR"/>
        </a:p>
      </dgm:t>
    </dgm:pt>
    <dgm:pt modelId="{2BCDA7EB-66E4-4A75-BD9C-E4B2645DAEAE}">
      <dgm:prSet/>
      <dgm:spPr/>
      <dgm:t>
        <a:bodyPr/>
        <a:lstStyle/>
        <a:p>
          <a:r>
            <a:rPr lang="el-GR" noProof="0" dirty="0"/>
            <a:t>Μελλοντική σύνθεση του εργατικού δυναμικού</a:t>
          </a:r>
        </a:p>
      </dgm:t>
    </dgm:pt>
    <dgm:pt modelId="{D0FD62AA-8C8B-4642-9BEB-10D8690ACE77}" type="parTrans" cxnId="{5D755473-6D2F-4286-956C-57E0FED5B82B}">
      <dgm:prSet/>
      <dgm:spPr/>
      <dgm:t>
        <a:bodyPr/>
        <a:lstStyle/>
        <a:p>
          <a:endParaRPr lang="el-GR"/>
        </a:p>
      </dgm:t>
    </dgm:pt>
    <dgm:pt modelId="{388AADFC-15BA-4368-B60A-DCC4F3C85893}" type="sibTrans" cxnId="{5D755473-6D2F-4286-956C-57E0FED5B82B}">
      <dgm:prSet/>
      <dgm:spPr/>
      <dgm:t>
        <a:bodyPr/>
        <a:lstStyle/>
        <a:p>
          <a:endParaRPr lang="el-GR"/>
        </a:p>
      </dgm:t>
    </dgm:pt>
    <dgm:pt modelId="{BB9BB0DC-4075-45C0-8DB2-FB372DE8BA9B}">
      <dgm:prSet/>
      <dgm:spPr/>
      <dgm:t>
        <a:bodyPr/>
        <a:lstStyle/>
        <a:p>
          <a:r>
            <a:rPr lang="el-GR" dirty="0"/>
            <a:t>Κατανομή μισθών και αποδοχών μεταξύ των νοικοκυριών στο μέλλον</a:t>
          </a:r>
        </a:p>
      </dgm:t>
    </dgm:pt>
    <dgm:pt modelId="{125DA743-2F77-474C-BB18-3F751F91929B}" type="parTrans" cxnId="{7377BC7E-1229-4EEC-9A77-927A46475B0B}">
      <dgm:prSet/>
      <dgm:spPr/>
      <dgm:t>
        <a:bodyPr/>
        <a:lstStyle/>
        <a:p>
          <a:endParaRPr lang="el-GR"/>
        </a:p>
      </dgm:t>
    </dgm:pt>
    <dgm:pt modelId="{DE5EE216-F126-461C-B02B-F52C19951271}" type="sibTrans" cxnId="{7377BC7E-1229-4EEC-9A77-927A46475B0B}">
      <dgm:prSet/>
      <dgm:spPr/>
      <dgm:t>
        <a:bodyPr/>
        <a:lstStyle/>
        <a:p>
          <a:endParaRPr lang="el-GR"/>
        </a:p>
      </dgm:t>
    </dgm:pt>
    <dgm:pt modelId="{156AF5AB-4902-4856-BA1A-CD377BD7345F}" type="pres">
      <dgm:prSet presAssocID="{5C7F4376-4D92-4C64-92BF-4C2BEC83F8AF}" presName="Name0" presStyleCnt="0">
        <dgm:presLayoutVars>
          <dgm:dir/>
          <dgm:animLvl val="lvl"/>
          <dgm:resizeHandles val="exact"/>
        </dgm:presLayoutVars>
      </dgm:prSet>
      <dgm:spPr/>
    </dgm:pt>
    <dgm:pt modelId="{8517D73F-7659-4310-B18E-381B755B675A}" type="pres">
      <dgm:prSet presAssocID="{24EBB830-17DF-4F4B-9D91-36F8329E2052}" presName="linNode" presStyleCnt="0"/>
      <dgm:spPr/>
    </dgm:pt>
    <dgm:pt modelId="{4F0B0791-0499-42C5-86DD-6116DAB70507}" type="pres">
      <dgm:prSet presAssocID="{24EBB830-17DF-4F4B-9D91-36F8329E2052}" presName="parentText" presStyleLbl="node1" presStyleIdx="0" presStyleCnt="5">
        <dgm:presLayoutVars>
          <dgm:chMax val="1"/>
          <dgm:bulletEnabled val="1"/>
        </dgm:presLayoutVars>
      </dgm:prSet>
      <dgm:spPr/>
    </dgm:pt>
    <dgm:pt modelId="{73AFD40E-31D5-4F96-B13D-7508B512BCD0}" type="pres">
      <dgm:prSet presAssocID="{24EBB830-17DF-4F4B-9D91-36F8329E2052}" presName="descendantText" presStyleLbl="alignAccFollowNode1" presStyleIdx="0" presStyleCnt="5">
        <dgm:presLayoutVars>
          <dgm:bulletEnabled val="1"/>
        </dgm:presLayoutVars>
      </dgm:prSet>
      <dgm:spPr/>
    </dgm:pt>
    <dgm:pt modelId="{B9ABE014-5872-457E-B9E3-856EF831C2B8}" type="pres">
      <dgm:prSet presAssocID="{7B616DED-39A6-45C1-A55F-B1CD618863A0}" presName="sp" presStyleCnt="0"/>
      <dgm:spPr/>
    </dgm:pt>
    <dgm:pt modelId="{A856240F-5FBF-49BE-A193-88AE0ABAEC4A}" type="pres">
      <dgm:prSet presAssocID="{9D1A61C9-AFDC-43AE-8AEA-8460EB434D69}" presName="linNode" presStyleCnt="0"/>
      <dgm:spPr/>
    </dgm:pt>
    <dgm:pt modelId="{2C3FB73A-A5F1-4512-A188-F5F9A35C8B36}" type="pres">
      <dgm:prSet presAssocID="{9D1A61C9-AFDC-43AE-8AEA-8460EB434D69}" presName="parentText" presStyleLbl="node1" presStyleIdx="1" presStyleCnt="5">
        <dgm:presLayoutVars>
          <dgm:chMax val="1"/>
          <dgm:bulletEnabled val="1"/>
        </dgm:presLayoutVars>
      </dgm:prSet>
      <dgm:spPr/>
    </dgm:pt>
    <dgm:pt modelId="{830C79AE-2642-4FDF-A0EB-DF113B0D3705}" type="pres">
      <dgm:prSet presAssocID="{9D1A61C9-AFDC-43AE-8AEA-8460EB434D69}" presName="descendantText" presStyleLbl="alignAccFollowNode1" presStyleIdx="1" presStyleCnt="5">
        <dgm:presLayoutVars>
          <dgm:bulletEnabled val="1"/>
        </dgm:presLayoutVars>
      </dgm:prSet>
      <dgm:spPr/>
    </dgm:pt>
    <dgm:pt modelId="{DF03C613-FBF6-4DF4-BE03-1C3EC9B6496D}" type="pres">
      <dgm:prSet presAssocID="{400ACEC0-7E32-4CFD-98C5-7152ACE227AC}" presName="sp" presStyleCnt="0"/>
      <dgm:spPr/>
    </dgm:pt>
    <dgm:pt modelId="{7B935E74-7A63-4943-93B3-A1FF7A96C79C}" type="pres">
      <dgm:prSet presAssocID="{A9DF9451-DF09-4615-9AAE-322D9008FBE4}" presName="linNode" presStyleCnt="0"/>
      <dgm:spPr/>
    </dgm:pt>
    <dgm:pt modelId="{A174C4FE-BCA2-4CEF-AEBF-F7675321BB7D}" type="pres">
      <dgm:prSet presAssocID="{A9DF9451-DF09-4615-9AAE-322D9008FBE4}" presName="parentText" presStyleLbl="node1" presStyleIdx="2" presStyleCnt="5">
        <dgm:presLayoutVars>
          <dgm:chMax val="1"/>
          <dgm:bulletEnabled val="1"/>
        </dgm:presLayoutVars>
      </dgm:prSet>
      <dgm:spPr/>
    </dgm:pt>
    <dgm:pt modelId="{F3AFF6AB-2A91-498B-A9D2-33F5F68D571C}" type="pres">
      <dgm:prSet presAssocID="{A9DF9451-DF09-4615-9AAE-322D9008FBE4}" presName="descendantText" presStyleLbl="alignAccFollowNode1" presStyleIdx="2" presStyleCnt="5">
        <dgm:presLayoutVars>
          <dgm:bulletEnabled val="1"/>
        </dgm:presLayoutVars>
      </dgm:prSet>
      <dgm:spPr/>
    </dgm:pt>
    <dgm:pt modelId="{993C9723-BB3B-4ABD-9731-D51115CB587F}" type="pres">
      <dgm:prSet presAssocID="{FA21AD12-DE8D-40C6-A828-320360EA8675}" presName="sp" presStyleCnt="0"/>
      <dgm:spPr/>
    </dgm:pt>
    <dgm:pt modelId="{2D2E73B1-181C-4829-91E9-5200EAEBF0C8}" type="pres">
      <dgm:prSet presAssocID="{73CB750D-9897-4EC2-B7DD-F0D4B445C55A}" presName="linNode" presStyleCnt="0"/>
      <dgm:spPr/>
    </dgm:pt>
    <dgm:pt modelId="{130A17CC-90B9-4969-8C60-807E20C62D62}" type="pres">
      <dgm:prSet presAssocID="{73CB750D-9897-4EC2-B7DD-F0D4B445C55A}" presName="parentText" presStyleLbl="node1" presStyleIdx="3" presStyleCnt="5">
        <dgm:presLayoutVars>
          <dgm:chMax val="1"/>
          <dgm:bulletEnabled val="1"/>
        </dgm:presLayoutVars>
      </dgm:prSet>
      <dgm:spPr/>
    </dgm:pt>
    <dgm:pt modelId="{0444D376-6EEE-4537-B4E5-181C9C18B080}" type="pres">
      <dgm:prSet presAssocID="{73CB750D-9897-4EC2-B7DD-F0D4B445C55A}" presName="descendantText" presStyleLbl="alignAccFollowNode1" presStyleIdx="3" presStyleCnt="5">
        <dgm:presLayoutVars>
          <dgm:bulletEnabled val="1"/>
        </dgm:presLayoutVars>
      </dgm:prSet>
      <dgm:spPr/>
    </dgm:pt>
    <dgm:pt modelId="{07953DDB-987E-488C-83A2-F18A800B1C6C}" type="pres">
      <dgm:prSet presAssocID="{CB36F855-8FD8-4A54-8716-9889B383300C}" presName="sp" presStyleCnt="0"/>
      <dgm:spPr/>
    </dgm:pt>
    <dgm:pt modelId="{D214BCCD-84A4-46B6-BBF7-3900DE21B470}" type="pres">
      <dgm:prSet presAssocID="{1CD84596-DAC0-4558-9585-3D16284B7D8E}" presName="linNode" presStyleCnt="0"/>
      <dgm:spPr/>
    </dgm:pt>
    <dgm:pt modelId="{16B174C3-3DD8-4484-9015-E4553B5AEB7D}" type="pres">
      <dgm:prSet presAssocID="{1CD84596-DAC0-4558-9585-3D16284B7D8E}" presName="parentText" presStyleLbl="node1" presStyleIdx="4" presStyleCnt="5">
        <dgm:presLayoutVars>
          <dgm:chMax val="1"/>
          <dgm:bulletEnabled val="1"/>
        </dgm:presLayoutVars>
      </dgm:prSet>
      <dgm:spPr/>
    </dgm:pt>
    <dgm:pt modelId="{209410B7-6F7B-45FA-8679-0B6D5CFB175A}" type="pres">
      <dgm:prSet presAssocID="{1CD84596-DAC0-4558-9585-3D16284B7D8E}" presName="descendantText" presStyleLbl="alignAccFollowNode1" presStyleIdx="4" presStyleCnt="5">
        <dgm:presLayoutVars>
          <dgm:bulletEnabled val="1"/>
        </dgm:presLayoutVars>
      </dgm:prSet>
      <dgm:spPr/>
    </dgm:pt>
  </dgm:ptLst>
  <dgm:cxnLst>
    <dgm:cxn modelId="{80CFD601-AE7B-4A74-AC66-336D3F0CD61C}" type="presOf" srcId="{BD903418-4658-4E74-B073-3DE23C069ED3}" destId="{73AFD40E-31D5-4F96-B13D-7508B512BCD0}" srcOrd="0" destOrd="0" presId="urn:microsoft.com/office/officeart/2005/8/layout/vList5"/>
    <dgm:cxn modelId="{659D2942-70F7-40FD-BCD3-149467F73C83}" type="presOf" srcId="{1A2E033B-45E9-4488-845B-5F6D38CC5925}" destId="{F3AFF6AB-2A91-498B-A9D2-33F5F68D571C}" srcOrd="0" destOrd="0" presId="urn:microsoft.com/office/officeart/2005/8/layout/vList5"/>
    <dgm:cxn modelId="{BD367C42-988D-4A96-8FE4-BC8B1F896D82}" type="presOf" srcId="{6FCF4134-C09E-430E-BBC0-FEEBBDC805BF}" destId="{0444D376-6EEE-4537-B4E5-181C9C18B080}" srcOrd="0" destOrd="0" presId="urn:microsoft.com/office/officeart/2005/8/layout/vList5"/>
    <dgm:cxn modelId="{B110A546-91EF-4617-9FEA-C70A6CFB34FC}" type="presOf" srcId="{F5097E21-6973-4BBD-B4E4-D4F140EAA359}" destId="{209410B7-6F7B-45FA-8679-0B6D5CFB175A}" srcOrd="0" destOrd="0" presId="urn:microsoft.com/office/officeart/2005/8/layout/vList5"/>
    <dgm:cxn modelId="{C9BDE84E-0B6D-45AB-8CCB-C347D5D4096B}" srcId="{5C7F4376-4D92-4C64-92BF-4C2BEC83F8AF}" destId="{24EBB830-17DF-4F4B-9D91-36F8329E2052}" srcOrd="0" destOrd="0" parTransId="{EC5E7062-24FC-45E7-94E3-C94319556062}" sibTransId="{7B616DED-39A6-45C1-A55F-B1CD618863A0}"/>
    <dgm:cxn modelId="{5D755473-6D2F-4286-956C-57E0FED5B82B}" srcId="{24EBB830-17DF-4F4B-9D91-36F8329E2052}" destId="{2BCDA7EB-66E4-4A75-BD9C-E4B2645DAEAE}" srcOrd="2" destOrd="0" parTransId="{D0FD62AA-8C8B-4642-9BEB-10D8690ACE77}" sibTransId="{388AADFC-15BA-4368-B60A-DCC4F3C85893}"/>
    <dgm:cxn modelId="{55997C74-7897-40A1-9485-43308F5540C1}" srcId="{24EBB830-17DF-4F4B-9D91-36F8329E2052}" destId="{9A00D2AC-7648-45C5-B008-4EEED28DF3A5}" srcOrd="1" destOrd="0" parTransId="{D2853FC0-F388-46A9-9987-23994146F728}" sibTransId="{F61FA2F1-24B9-4516-9A7C-ED163C0D4990}"/>
    <dgm:cxn modelId="{7F3C6957-B056-4407-8193-24F5D1399396}" type="presOf" srcId="{5C7F4376-4D92-4C64-92BF-4C2BEC83F8AF}" destId="{156AF5AB-4902-4856-BA1A-CD377BD7345F}" srcOrd="0" destOrd="0" presId="urn:microsoft.com/office/officeart/2005/8/layout/vList5"/>
    <dgm:cxn modelId="{7377BC7E-1229-4EEC-9A77-927A46475B0B}" srcId="{73CB750D-9897-4EC2-B7DD-F0D4B445C55A}" destId="{BB9BB0DC-4075-45C0-8DB2-FB372DE8BA9B}" srcOrd="1" destOrd="0" parTransId="{125DA743-2F77-474C-BB18-3F751F91929B}" sibTransId="{DE5EE216-F126-461C-B02B-F52C19951271}"/>
    <dgm:cxn modelId="{98FDA788-7CBE-4939-96DF-C133FE4B973F}" type="presOf" srcId="{5E3CE710-A299-4F7C-B312-139E095599BB}" destId="{830C79AE-2642-4FDF-A0EB-DF113B0D3705}" srcOrd="0" destOrd="0" presId="urn:microsoft.com/office/officeart/2005/8/layout/vList5"/>
    <dgm:cxn modelId="{2B37ED89-E5C3-40BF-AAA8-36173A2CDD2E}" type="presOf" srcId="{A9DF9451-DF09-4615-9AAE-322D9008FBE4}" destId="{A174C4FE-BCA2-4CEF-AEBF-F7675321BB7D}" srcOrd="0" destOrd="0" presId="urn:microsoft.com/office/officeart/2005/8/layout/vList5"/>
    <dgm:cxn modelId="{6379588A-B9E4-4912-9252-7757A91A2FE1}" srcId="{9D1A61C9-AFDC-43AE-8AEA-8460EB434D69}" destId="{5E3CE710-A299-4F7C-B312-139E095599BB}" srcOrd="0" destOrd="0" parTransId="{089F7BB0-5136-443D-BFFC-357C17813DC1}" sibTransId="{0C475D65-EA30-49FD-AA6B-A6891B2B5B84}"/>
    <dgm:cxn modelId="{AD94709A-25B1-4B50-9352-E48A49681965}" srcId="{1CD84596-DAC0-4558-9585-3D16284B7D8E}" destId="{F5097E21-6973-4BBD-B4E4-D4F140EAA359}" srcOrd="0" destOrd="0" parTransId="{9DD17D5F-E3E9-4A06-B396-CBD4E10498D6}" sibTransId="{492BB485-7269-4EA7-9A9A-B9F57283D095}"/>
    <dgm:cxn modelId="{94659B9E-706C-426C-B003-AF354A0BDB26}" srcId="{73CB750D-9897-4EC2-B7DD-F0D4B445C55A}" destId="{6FCF4134-C09E-430E-BBC0-FEEBBDC805BF}" srcOrd="0" destOrd="0" parTransId="{6A439320-38D4-454B-A800-AD11A73183F7}" sibTransId="{81B8D731-61ED-40D3-AD76-35B268351F71}"/>
    <dgm:cxn modelId="{4C2F99B6-2702-4199-9E7D-1AC09A434CC1}" srcId="{5C7F4376-4D92-4C64-92BF-4C2BEC83F8AF}" destId="{A9DF9451-DF09-4615-9AAE-322D9008FBE4}" srcOrd="2" destOrd="0" parTransId="{EBB607F5-1B68-46F5-8294-3FC534F0F653}" sibTransId="{FA21AD12-DE8D-40C6-A828-320360EA8675}"/>
    <dgm:cxn modelId="{BFB02FB8-D3D4-4A6D-8CD3-8B63D4B4C769}" srcId="{5C7F4376-4D92-4C64-92BF-4C2BEC83F8AF}" destId="{1CD84596-DAC0-4558-9585-3D16284B7D8E}" srcOrd="4" destOrd="0" parTransId="{F509D7AF-D75F-420F-81E2-9DFF86A6D435}" sibTransId="{7F348C33-B028-433D-BDFB-17675659DFE6}"/>
    <dgm:cxn modelId="{92EB85C1-8F17-4491-89F4-5CE974124C9E}" srcId="{A9DF9451-DF09-4615-9AAE-322D9008FBE4}" destId="{1A2E033B-45E9-4488-845B-5F6D38CC5925}" srcOrd="0" destOrd="0" parTransId="{B6019902-107B-4731-BD86-BC248F6D93E0}" sibTransId="{3750DC3E-30CA-447E-88DB-295CF3E60E62}"/>
    <dgm:cxn modelId="{98D322C4-E761-4606-AE93-B34D56FFD8A9}" srcId="{24EBB830-17DF-4F4B-9D91-36F8329E2052}" destId="{BD903418-4658-4E74-B073-3DE23C069ED3}" srcOrd="0" destOrd="0" parTransId="{0C6A4AED-C57D-4606-B616-F3981A7402D2}" sibTransId="{854171BA-9F6B-4E7A-914A-0C24F5DE941D}"/>
    <dgm:cxn modelId="{375F32CD-DBCE-4A9B-A896-F31551B256A2}" type="presOf" srcId="{24EBB830-17DF-4F4B-9D91-36F8329E2052}" destId="{4F0B0791-0499-42C5-86DD-6116DAB70507}" srcOrd="0" destOrd="0" presId="urn:microsoft.com/office/officeart/2005/8/layout/vList5"/>
    <dgm:cxn modelId="{370BFDD1-D321-4B3D-A36A-79410FBF57EF}" type="presOf" srcId="{BB9BB0DC-4075-45C0-8DB2-FB372DE8BA9B}" destId="{0444D376-6EEE-4537-B4E5-181C9C18B080}" srcOrd="0" destOrd="1" presId="urn:microsoft.com/office/officeart/2005/8/layout/vList5"/>
    <dgm:cxn modelId="{3B9C5ED4-0756-4AFE-B094-0870F4F7BD2E}" srcId="{5C7F4376-4D92-4C64-92BF-4C2BEC83F8AF}" destId="{9D1A61C9-AFDC-43AE-8AEA-8460EB434D69}" srcOrd="1" destOrd="0" parTransId="{C0A9C88D-8258-4FAA-B777-C4D20ED12A94}" sibTransId="{400ACEC0-7E32-4CFD-98C5-7152ACE227AC}"/>
    <dgm:cxn modelId="{8962D1DD-282A-4A46-9F0C-CCB421A09DE0}" type="presOf" srcId="{1CD84596-DAC0-4558-9585-3D16284B7D8E}" destId="{16B174C3-3DD8-4484-9015-E4553B5AEB7D}" srcOrd="0" destOrd="0" presId="urn:microsoft.com/office/officeart/2005/8/layout/vList5"/>
    <dgm:cxn modelId="{47BCD7E4-0EE3-4750-A95E-66B339103399}" type="presOf" srcId="{9A00D2AC-7648-45C5-B008-4EEED28DF3A5}" destId="{73AFD40E-31D5-4F96-B13D-7508B512BCD0}" srcOrd="0" destOrd="1" presId="urn:microsoft.com/office/officeart/2005/8/layout/vList5"/>
    <dgm:cxn modelId="{B4E622EA-E3B2-430B-B055-8AD4CAADAD6A}" type="presOf" srcId="{73CB750D-9897-4EC2-B7DD-F0D4B445C55A}" destId="{130A17CC-90B9-4969-8C60-807E20C62D62}" srcOrd="0" destOrd="0" presId="urn:microsoft.com/office/officeart/2005/8/layout/vList5"/>
    <dgm:cxn modelId="{705F09F7-D3DE-4436-A171-84940824ED0E}" type="presOf" srcId="{2BCDA7EB-66E4-4A75-BD9C-E4B2645DAEAE}" destId="{73AFD40E-31D5-4F96-B13D-7508B512BCD0}" srcOrd="0" destOrd="2" presId="urn:microsoft.com/office/officeart/2005/8/layout/vList5"/>
    <dgm:cxn modelId="{ABBE3EF8-34E8-45F0-B7A1-06C35DA57EAE}" srcId="{5C7F4376-4D92-4C64-92BF-4C2BEC83F8AF}" destId="{73CB750D-9897-4EC2-B7DD-F0D4B445C55A}" srcOrd="3" destOrd="0" parTransId="{26DF8ED7-F11D-443A-B772-E195A9B19F06}" sibTransId="{CB36F855-8FD8-4A54-8716-9889B383300C}"/>
    <dgm:cxn modelId="{00859BFF-DFDD-4080-ACA5-BDF1D0E43D21}" type="presOf" srcId="{9D1A61C9-AFDC-43AE-8AEA-8460EB434D69}" destId="{2C3FB73A-A5F1-4512-A188-F5F9A35C8B36}" srcOrd="0" destOrd="0" presId="urn:microsoft.com/office/officeart/2005/8/layout/vList5"/>
    <dgm:cxn modelId="{F67ECA7B-5B95-42DD-B344-371D0D78BC73}" type="presParOf" srcId="{156AF5AB-4902-4856-BA1A-CD377BD7345F}" destId="{8517D73F-7659-4310-B18E-381B755B675A}" srcOrd="0" destOrd="0" presId="urn:microsoft.com/office/officeart/2005/8/layout/vList5"/>
    <dgm:cxn modelId="{87B52CD0-E1C0-419A-B5A8-EA5D034BEADA}" type="presParOf" srcId="{8517D73F-7659-4310-B18E-381B755B675A}" destId="{4F0B0791-0499-42C5-86DD-6116DAB70507}" srcOrd="0" destOrd="0" presId="urn:microsoft.com/office/officeart/2005/8/layout/vList5"/>
    <dgm:cxn modelId="{B7FD9F9B-EF02-47EC-B558-F58B0FB34428}" type="presParOf" srcId="{8517D73F-7659-4310-B18E-381B755B675A}" destId="{73AFD40E-31D5-4F96-B13D-7508B512BCD0}" srcOrd="1" destOrd="0" presId="urn:microsoft.com/office/officeart/2005/8/layout/vList5"/>
    <dgm:cxn modelId="{755E596F-E98A-4EC1-8437-AE4B97B96BB9}" type="presParOf" srcId="{156AF5AB-4902-4856-BA1A-CD377BD7345F}" destId="{B9ABE014-5872-457E-B9E3-856EF831C2B8}" srcOrd="1" destOrd="0" presId="urn:microsoft.com/office/officeart/2005/8/layout/vList5"/>
    <dgm:cxn modelId="{58278C71-0378-4C4A-80A9-7EDCCCFA2303}" type="presParOf" srcId="{156AF5AB-4902-4856-BA1A-CD377BD7345F}" destId="{A856240F-5FBF-49BE-A193-88AE0ABAEC4A}" srcOrd="2" destOrd="0" presId="urn:microsoft.com/office/officeart/2005/8/layout/vList5"/>
    <dgm:cxn modelId="{7CC12E2D-DEBB-43FB-A189-9E6E57CB6BA1}" type="presParOf" srcId="{A856240F-5FBF-49BE-A193-88AE0ABAEC4A}" destId="{2C3FB73A-A5F1-4512-A188-F5F9A35C8B36}" srcOrd="0" destOrd="0" presId="urn:microsoft.com/office/officeart/2005/8/layout/vList5"/>
    <dgm:cxn modelId="{44F963CD-A5C2-4D36-86EC-066737D48EFA}" type="presParOf" srcId="{A856240F-5FBF-49BE-A193-88AE0ABAEC4A}" destId="{830C79AE-2642-4FDF-A0EB-DF113B0D3705}" srcOrd="1" destOrd="0" presId="urn:microsoft.com/office/officeart/2005/8/layout/vList5"/>
    <dgm:cxn modelId="{69FF7F13-9844-43DB-924E-D3CFF4FA46E5}" type="presParOf" srcId="{156AF5AB-4902-4856-BA1A-CD377BD7345F}" destId="{DF03C613-FBF6-4DF4-BE03-1C3EC9B6496D}" srcOrd="3" destOrd="0" presId="urn:microsoft.com/office/officeart/2005/8/layout/vList5"/>
    <dgm:cxn modelId="{3DDB89DC-F1E1-4B77-B344-76AADB1EA6D0}" type="presParOf" srcId="{156AF5AB-4902-4856-BA1A-CD377BD7345F}" destId="{7B935E74-7A63-4943-93B3-A1FF7A96C79C}" srcOrd="4" destOrd="0" presId="urn:microsoft.com/office/officeart/2005/8/layout/vList5"/>
    <dgm:cxn modelId="{4C5E7E4D-7F2B-416D-B8BD-4FB838A87422}" type="presParOf" srcId="{7B935E74-7A63-4943-93B3-A1FF7A96C79C}" destId="{A174C4FE-BCA2-4CEF-AEBF-F7675321BB7D}" srcOrd="0" destOrd="0" presId="urn:microsoft.com/office/officeart/2005/8/layout/vList5"/>
    <dgm:cxn modelId="{B54A9C44-4F7E-497B-B193-909DF074730D}" type="presParOf" srcId="{7B935E74-7A63-4943-93B3-A1FF7A96C79C}" destId="{F3AFF6AB-2A91-498B-A9D2-33F5F68D571C}" srcOrd="1" destOrd="0" presId="urn:microsoft.com/office/officeart/2005/8/layout/vList5"/>
    <dgm:cxn modelId="{E9D35460-D21B-44FE-9840-B99344439E03}" type="presParOf" srcId="{156AF5AB-4902-4856-BA1A-CD377BD7345F}" destId="{993C9723-BB3B-4ABD-9731-D51115CB587F}" srcOrd="5" destOrd="0" presId="urn:microsoft.com/office/officeart/2005/8/layout/vList5"/>
    <dgm:cxn modelId="{399C1E77-1373-48B0-A20F-97A3C6DBCA2D}" type="presParOf" srcId="{156AF5AB-4902-4856-BA1A-CD377BD7345F}" destId="{2D2E73B1-181C-4829-91E9-5200EAEBF0C8}" srcOrd="6" destOrd="0" presId="urn:microsoft.com/office/officeart/2005/8/layout/vList5"/>
    <dgm:cxn modelId="{2282D7D0-CDAF-4201-8546-0600F462F42A}" type="presParOf" srcId="{2D2E73B1-181C-4829-91E9-5200EAEBF0C8}" destId="{130A17CC-90B9-4969-8C60-807E20C62D62}" srcOrd="0" destOrd="0" presId="urn:microsoft.com/office/officeart/2005/8/layout/vList5"/>
    <dgm:cxn modelId="{D91D35DA-37BA-4ED5-A280-B45F4480C3F4}" type="presParOf" srcId="{2D2E73B1-181C-4829-91E9-5200EAEBF0C8}" destId="{0444D376-6EEE-4537-B4E5-181C9C18B080}" srcOrd="1" destOrd="0" presId="urn:microsoft.com/office/officeart/2005/8/layout/vList5"/>
    <dgm:cxn modelId="{7EE7D070-DC91-416D-BDD5-2AB23D35061A}" type="presParOf" srcId="{156AF5AB-4902-4856-BA1A-CD377BD7345F}" destId="{07953DDB-987E-488C-83A2-F18A800B1C6C}" srcOrd="7" destOrd="0" presId="urn:microsoft.com/office/officeart/2005/8/layout/vList5"/>
    <dgm:cxn modelId="{799E4C4E-9BDC-40CE-BA43-795FF748A338}" type="presParOf" srcId="{156AF5AB-4902-4856-BA1A-CD377BD7345F}" destId="{D214BCCD-84A4-46B6-BBF7-3900DE21B470}" srcOrd="8" destOrd="0" presId="urn:microsoft.com/office/officeart/2005/8/layout/vList5"/>
    <dgm:cxn modelId="{364E7496-0485-4900-925C-92D811C60418}" type="presParOf" srcId="{D214BCCD-84A4-46B6-BBF7-3900DE21B470}" destId="{16B174C3-3DD8-4484-9015-E4553B5AEB7D}" srcOrd="0" destOrd="0" presId="urn:microsoft.com/office/officeart/2005/8/layout/vList5"/>
    <dgm:cxn modelId="{7F9C6A93-B7ED-4393-9A9A-7C5499FA41C0}" type="presParOf" srcId="{D214BCCD-84A4-46B6-BBF7-3900DE21B470}" destId="{209410B7-6F7B-45FA-8679-0B6D5CFB175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l-GR" b="1" dirty="0">
              <a:solidFill>
                <a:schemeClr val="bg1"/>
              </a:solidFill>
            </a:rPr>
            <a:t>Επιταχυνόμενος ρυθμός τεχνολογικών αλλαγών</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l-GR" b="1" i="0" noProof="0" dirty="0"/>
            <a:t>Μετατόπιση δημογραφικών προτύπων</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en-GB" b="1" dirty="0">
              <a:solidFill>
                <a:schemeClr val="bg1"/>
              </a:solidFill>
            </a:rPr>
            <a:t>COVID-19</a:t>
          </a:r>
          <a:endParaRPr lang="el-GR" b="1" dirty="0">
            <a:solidFill>
              <a:schemeClr val="bg1"/>
            </a:solidFill>
          </a:endParaRPr>
        </a:p>
        <a:p>
          <a:r>
            <a:rPr lang="el-GR" b="1" dirty="0">
              <a:solidFill>
                <a:schemeClr val="bg1"/>
              </a:solidFill>
            </a:rPr>
            <a:t>πανδημία</a:t>
          </a: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l-GR" b="1" i="0" noProof="0" dirty="0"/>
            <a:t>Κλιματική αλλαγή</a:t>
          </a: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el-GR" b="1" i="0" noProof="0" dirty="0"/>
            <a:t>Παγκοσμιοποίηση</a:t>
          </a: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custLinFactNeighborY="821"/>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custLinFactNeighborX="-2666"/>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390BD06-7369-4E8B-8D2C-2F924A30DE4C}" type="presOf" srcId="{20B9D2BE-B629-4B09-BF38-E0E3BF9DEBA4}" destId="{8BCFB43A-7A5D-4907-941A-0C0C83EF4B4F}" srcOrd="0" destOrd="0" presId="urn:microsoft.com/office/officeart/2016/7/layout/LinearBlockProcessNumbered"/>
    <dgm:cxn modelId="{DFF93F1B-3659-4DBA-BD2F-70665E2EEC00}" type="presOf" srcId="{030C850F-A707-4595-BE68-13664C14431D}" destId="{F28DF6BC-2DCA-4F8F-91E2-A362C5473532}" srcOrd="0" destOrd="0" presId="urn:microsoft.com/office/officeart/2016/7/layout/LinearBlockProcessNumbered"/>
    <dgm:cxn modelId="{DBA71121-091C-41EB-9BF9-B3C9932C4597}" type="presOf" srcId="{97DD52FA-8926-46F5-BD42-C476235ED686}" destId="{AFE06326-83F7-443C-BFD3-C5A597367D4B}" srcOrd="1" destOrd="0" presId="urn:microsoft.com/office/officeart/2016/7/layout/LinearBlockProcessNumbered"/>
    <dgm:cxn modelId="{2803E725-82E0-4C9C-9DFF-5D78A41EF4C8}" type="presOf" srcId="{6FCCBD16-3537-48C9-A881-41A0E1C78FDB}" destId="{06E3B730-F1E1-4C31-AA88-978153A3C3F4}" srcOrd="0" destOrd="0" presId="urn:microsoft.com/office/officeart/2016/7/layout/LinearBlockProcessNumbered"/>
    <dgm:cxn modelId="{5D154D2A-47F7-45EA-8BCA-FC7FF97732A1}" type="presOf" srcId="{20B9D2BE-B629-4B09-BF38-E0E3BF9DEBA4}" destId="{126F2B02-0981-4207-936B-F8F9DE01B1E1}" srcOrd="1" destOrd="0" presId="urn:microsoft.com/office/officeart/2016/7/layout/LinearBlockProcessNumbered"/>
    <dgm:cxn modelId="{F9D9795C-BC9F-46F9-A5C3-C9FAC29F39E8}" type="presOf" srcId="{B8800921-5D7D-4B1C-B648-6397F7C11BDB}" destId="{23E3F2DC-471A-4ADF-8B75-839FF901E4EC}" srcOrd="0" destOrd="0" presId="urn:microsoft.com/office/officeart/2016/7/layout/LinearBlockProcessNumbered"/>
    <dgm:cxn modelId="{9E7EB246-C415-42AE-9098-6145FCB075F5}" type="presOf" srcId="{3715626F-6FB5-4039-8D0D-F000BD0B91FA}" destId="{616804D4-7870-46A6-B2A0-2CE8219FB9BB}" srcOrd="0" destOrd="0" presId="urn:microsoft.com/office/officeart/2016/7/layout/LinearBlockProcessNumbered"/>
    <dgm:cxn modelId="{160CA854-F7C3-4735-B78C-DF7C60C4F1C5}" type="presOf" srcId="{97DD52FA-8926-46F5-BD42-C476235ED686}" destId="{DBC4281D-C71B-4664-995C-7B7AB2EE42E2}" srcOrd="0" destOrd="0" presId="urn:microsoft.com/office/officeart/2016/7/layout/LinearBlockProcessNumbered"/>
    <dgm:cxn modelId="{437E0582-8E2B-4C4C-A1FF-448B5A8D3100}" type="presOf" srcId="{37FE235D-A313-44D7-B3F6-820CFC7F1E6F}" destId="{9C5372CC-55F9-41A2-B2A6-1914F78C1795}" srcOrd="0" destOrd="0" presId="urn:microsoft.com/office/officeart/2016/7/layout/LinearBlockProcessNumbered"/>
    <dgm:cxn modelId="{2C63ED92-23E6-482C-941C-FB95976746C1}" type="presOf" srcId="{8C982E7E-C4D1-42ED-9121-CE5900B3602D}" destId="{93517E33-9609-40E1-A04B-2BC457B04352}" srcOrd="0" destOrd="0" presId="urn:microsoft.com/office/officeart/2016/7/layout/LinearBlockProcessNumbered"/>
    <dgm:cxn modelId="{FC121993-3174-4297-9DC9-09D6C35E7809}" type="presOf" srcId="{8AA400F1-2DAD-4C5E-A7AE-28B3A2F6B5D2}" destId="{C4A2D9FD-3FFA-4CBE-9E4F-004229F35DEC}" srcOrd="0" destOrd="0" presId="urn:microsoft.com/office/officeart/2016/7/layout/LinearBlockProcessNumbered"/>
    <dgm:cxn modelId="{A9FEBA9E-44FB-4916-B05E-41F3A818C03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042302BE-BE0B-4888-A679-80C51FAA7EEB}" srcId="{8C982E7E-C4D1-42ED-9121-CE5900B3602D}" destId="{4BB94112-F036-4259-A5D6-B0198A8B7B9D}" srcOrd="4" destOrd="0" parTransId="{B96EEC5C-9D01-40A4-AC9E-ED164480D8C2}" sibTransId="{B8800921-5D7D-4B1C-B648-6397F7C11BDB}"/>
    <dgm:cxn modelId="{F8F1D1C0-47C0-4572-AC83-56C69D929A7E}" type="presOf" srcId="{4BB94112-F036-4259-A5D6-B0198A8B7B9D}" destId="{166E0798-03A4-4980-8A23-C4DD7503F72C}" srcOrd="0" destOrd="0" presId="urn:microsoft.com/office/officeart/2016/7/layout/LinearBlockProcessNumbered"/>
    <dgm:cxn modelId="{6C41BAC1-2A75-44C6-B579-EB071A56C1F9}" type="presOf" srcId="{4BB94112-F036-4259-A5D6-B0198A8B7B9D}" destId="{18A0F08D-97FC-40EE-9384-30886C9D8058}" srcOrd="1"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696B9AEA-5412-409F-8117-EFC61BF0A661}" type="presOf" srcId="{41D5E014-00E4-4741-A5B2-53E79298F713}" destId="{BEDD5812-1115-4B8A-A19D-85AAFE354974}"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454EA1F7-C690-4CEE-9E53-2EE2CB1E38BA}" type="presOf" srcId="{8AA400F1-2DAD-4C5E-A7AE-28B3A2F6B5D2}" destId="{5710E9EF-EBD0-42F2-BB64-8F36A8B49B26}" srcOrd="1" destOrd="0" presId="urn:microsoft.com/office/officeart/2016/7/layout/LinearBlockProcessNumbered"/>
    <dgm:cxn modelId="{B77DFC4D-A3E2-4C4B-8EF6-A8DEEC1A95B9}" type="presParOf" srcId="{93517E33-9609-40E1-A04B-2BC457B04352}" destId="{9F719ACC-AE4A-40FF-B6DB-4CFC1DC5E6D2}" srcOrd="0" destOrd="0" presId="urn:microsoft.com/office/officeart/2016/7/layout/LinearBlockProcessNumbered"/>
    <dgm:cxn modelId="{273403A7-A2E2-4E9C-B4D6-D2B6C4356076}" type="presParOf" srcId="{9F719ACC-AE4A-40FF-B6DB-4CFC1DC5E6D2}" destId="{DBC4281D-C71B-4664-995C-7B7AB2EE42E2}" srcOrd="0" destOrd="0" presId="urn:microsoft.com/office/officeart/2016/7/layout/LinearBlockProcessNumbered"/>
    <dgm:cxn modelId="{B4BE21D2-D4F8-4417-AAA5-FED9D5AEB88C}" type="presParOf" srcId="{9F719ACC-AE4A-40FF-B6DB-4CFC1DC5E6D2}" destId="{BEDD5812-1115-4B8A-A19D-85AAFE354974}" srcOrd="1" destOrd="0" presId="urn:microsoft.com/office/officeart/2016/7/layout/LinearBlockProcessNumbered"/>
    <dgm:cxn modelId="{1F18CA97-C5FA-43FB-9B95-D818E0AD8440}" type="presParOf" srcId="{9F719ACC-AE4A-40FF-B6DB-4CFC1DC5E6D2}" destId="{AFE06326-83F7-443C-BFD3-C5A597367D4B}" srcOrd="2" destOrd="0" presId="urn:microsoft.com/office/officeart/2016/7/layout/LinearBlockProcessNumbered"/>
    <dgm:cxn modelId="{F4818120-963B-4A93-AAB8-01D9D0566513}" type="presParOf" srcId="{93517E33-9609-40E1-A04B-2BC457B04352}" destId="{97AD09E0-A391-43ED-921A-59444E810E1E}" srcOrd="1" destOrd="0" presId="urn:microsoft.com/office/officeart/2016/7/layout/LinearBlockProcessNumbered"/>
    <dgm:cxn modelId="{3BB7E7DC-F5B8-4C63-BB95-957F4F00B216}" type="presParOf" srcId="{93517E33-9609-40E1-A04B-2BC457B04352}" destId="{AF1C2AC7-D46E-4BA0-8311-931587EC53CE}" srcOrd="2" destOrd="0" presId="urn:microsoft.com/office/officeart/2016/7/layout/LinearBlockProcessNumbered"/>
    <dgm:cxn modelId="{3D005F67-C291-41B0-AA15-39D88B0F5486}" type="presParOf" srcId="{AF1C2AC7-D46E-4BA0-8311-931587EC53CE}" destId="{9C5372CC-55F9-41A2-B2A6-1914F78C1795}" srcOrd="0" destOrd="0" presId="urn:microsoft.com/office/officeart/2016/7/layout/LinearBlockProcessNumbered"/>
    <dgm:cxn modelId="{96438D17-A3A7-482E-BEC6-25D7873AFE92}" type="presParOf" srcId="{AF1C2AC7-D46E-4BA0-8311-931587EC53CE}" destId="{616804D4-7870-46A6-B2A0-2CE8219FB9BB}" srcOrd="1" destOrd="0" presId="urn:microsoft.com/office/officeart/2016/7/layout/LinearBlockProcessNumbered"/>
    <dgm:cxn modelId="{A5131B8D-C91F-4377-88DB-924EEA2C249D}" type="presParOf" srcId="{AF1C2AC7-D46E-4BA0-8311-931587EC53CE}" destId="{6830736E-9DD1-41F4-BC1B-79E0CB339BC4}" srcOrd="2" destOrd="0" presId="urn:microsoft.com/office/officeart/2016/7/layout/LinearBlockProcessNumbered"/>
    <dgm:cxn modelId="{FBCC8246-C038-4083-8C83-C5CC2163C830}" type="presParOf" srcId="{93517E33-9609-40E1-A04B-2BC457B04352}" destId="{B11E35B1-820A-4B78-A94A-7CB2B31B32C6}" srcOrd="3" destOrd="0" presId="urn:microsoft.com/office/officeart/2016/7/layout/LinearBlockProcessNumbered"/>
    <dgm:cxn modelId="{B5F48BD5-A47A-43F3-B693-91AE8B00CB70}" type="presParOf" srcId="{93517E33-9609-40E1-A04B-2BC457B04352}" destId="{5E006080-0930-4D03-8D52-84C0C771DC0D}" srcOrd="4" destOrd="0" presId="urn:microsoft.com/office/officeart/2016/7/layout/LinearBlockProcessNumbered"/>
    <dgm:cxn modelId="{3F121BFE-9672-4D5F-9612-A7FC0B03396A}" type="presParOf" srcId="{5E006080-0930-4D03-8D52-84C0C771DC0D}" destId="{8BCFB43A-7A5D-4907-941A-0C0C83EF4B4F}" srcOrd="0" destOrd="0" presId="urn:microsoft.com/office/officeart/2016/7/layout/LinearBlockProcessNumbered"/>
    <dgm:cxn modelId="{81D891FC-A07F-43B0-A688-DD17BFDAF89F}" type="presParOf" srcId="{5E006080-0930-4D03-8D52-84C0C771DC0D}" destId="{F28DF6BC-2DCA-4F8F-91E2-A362C5473532}" srcOrd="1" destOrd="0" presId="urn:microsoft.com/office/officeart/2016/7/layout/LinearBlockProcessNumbered"/>
    <dgm:cxn modelId="{92E0301D-26A6-4857-9A8E-1914C1AC2988}" type="presParOf" srcId="{5E006080-0930-4D03-8D52-84C0C771DC0D}" destId="{126F2B02-0981-4207-936B-F8F9DE01B1E1}" srcOrd="2" destOrd="0" presId="urn:microsoft.com/office/officeart/2016/7/layout/LinearBlockProcessNumbered"/>
    <dgm:cxn modelId="{B9A52F16-097E-40E0-85EF-8E7B74259AD5}" type="presParOf" srcId="{93517E33-9609-40E1-A04B-2BC457B04352}" destId="{19ED34A8-3F2A-4AAF-843E-6AE3DEC99199}" srcOrd="5" destOrd="0" presId="urn:microsoft.com/office/officeart/2016/7/layout/LinearBlockProcessNumbered"/>
    <dgm:cxn modelId="{A0530307-113E-485C-8C5C-B50856BDACE3}" type="presParOf" srcId="{93517E33-9609-40E1-A04B-2BC457B04352}" destId="{8588D146-0CA7-4D31-8760-8A29DB84E7C2}" srcOrd="6" destOrd="0" presId="urn:microsoft.com/office/officeart/2016/7/layout/LinearBlockProcessNumbered"/>
    <dgm:cxn modelId="{62708D97-CFA8-43EA-81B2-FB2FE04DF8B9}" type="presParOf" srcId="{8588D146-0CA7-4D31-8760-8A29DB84E7C2}" destId="{C4A2D9FD-3FFA-4CBE-9E4F-004229F35DEC}" srcOrd="0" destOrd="0" presId="urn:microsoft.com/office/officeart/2016/7/layout/LinearBlockProcessNumbered"/>
    <dgm:cxn modelId="{7863DBBB-E674-45CB-8FFF-34097FD4A092}" type="presParOf" srcId="{8588D146-0CA7-4D31-8760-8A29DB84E7C2}" destId="{06E3B730-F1E1-4C31-AA88-978153A3C3F4}" srcOrd="1" destOrd="0" presId="urn:microsoft.com/office/officeart/2016/7/layout/LinearBlockProcessNumbered"/>
    <dgm:cxn modelId="{30F62A8D-1E7B-4C0B-978D-A4FE61BBB16D}" type="presParOf" srcId="{8588D146-0CA7-4D31-8760-8A29DB84E7C2}" destId="{5710E9EF-EBD0-42F2-BB64-8F36A8B49B26}" srcOrd="2" destOrd="0" presId="urn:microsoft.com/office/officeart/2016/7/layout/LinearBlockProcessNumbered"/>
    <dgm:cxn modelId="{2572E3B0-E998-40CC-A4DF-DE33A838B438}" type="presParOf" srcId="{93517E33-9609-40E1-A04B-2BC457B04352}" destId="{AAD5CCC2-6A84-4CCD-969B-C9ABDC998B0D}" srcOrd="7" destOrd="0" presId="urn:microsoft.com/office/officeart/2016/7/layout/LinearBlockProcessNumbered"/>
    <dgm:cxn modelId="{F7E4F94B-C610-48A0-9109-0AF4040DED12}" type="presParOf" srcId="{93517E33-9609-40E1-A04B-2BC457B04352}" destId="{9E5AF944-9B16-4E43-B607-FD9F2CB46EB5}" srcOrd="8" destOrd="0" presId="urn:microsoft.com/office/officeart/2016/7/layout/LinearBlockProcessNumbered"/>
    <dgm:cxn modelId="{06D87AA5-AAB5-4B10-B708-AADD5BBA17B2}" type="presParOf" srcId="{9E5AF944-9B16-4E43-B607-FD9F2CB46EB5}" destId="{166E0798-03A4-4980-8A23-C4DD7503F72C}" srcOrd="0" destOrd="0" presId="urn:microsoft.com/office/officeart/2016/7/layout/LinearBlockProcessNumbered"/>
    <dgm:cxn modelId="{D31DE5AE-E4F6-46E9-8C21-80F4A23F8789}" type="presParOf" srcId="{9E5AF944-9B16-4E43-B607-FD9F2CB46EB5}" destId="{23E3F2DC-471A-4ADF-8B75-839FF901E4EC}" srcOrd="1" destOrd="0" presId="urn:microsoft.com/office/officeart/2016/7/layout/LinearBlockProcessNumbered"/>
    <dgm:cxn modelId="{E646E178-95BD-4FB2-9B26-D2D531B1CDDD}"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l-GR" b="1" dirty="0">
              <a:solidFill>
                <a:schemeClr val="bg1"/>
              </a:solidFill>
            </a:rPr>
            <a:t>Επιταχυνόμενος ρυθμός τεχνολογικών αλλαγών</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l-GR" b="1" i="0" noProof="0" dirty="0"/>
            <a:t>Μετατόπιση δημογραφικών προτύπων</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en-GB" b="1" dirty="0">
              <a:solidFill>
                <a:schemeClr val="bg1"/>
              </a:solidFill>
            </a:rPr>
            <a:t>COVID-19</a:t>
          </a:r>
          <a:endParaRPr lang="el-GR" b="1" dirty="0">
            <a:solidFill>
              <a:schemeClr val="bg1"/>
            </a:solidFill>
          </a:endParaRPr>
        </a:p>
        <a:p>
          <a:r>
            <a:rPr lang="el-GR" b="1" dirty="0">
              <a:solidFill>
                <a:schemeClr val="bg1"/>
              </a:solidFill>
            </a:rPr>
            <a:t>πανδημία</a:t>
          </a: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l-GR" b="1" i="0" noProof="0" dirty="0"/>
            <a:t>Κλιματική αλλαγή</a:t>
          </a: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el-GR" b="1" i="0" noProof="0" dirty="0"/>
            <a:t>Παγκοσμιοποίηση</a:t>
          </a: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custLinFactNeighborX="-2666"/>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390BD06-7369-4E8B-8D2C-2F924A30DE4C}" type="presOf" srcId="{20B9D2BE-B629-4B09-BF38-E0E3BF9DEBA4}" destId="{8BCFB43A-7A5D-4907-941A-0C0C83EF4B4F}" srcOrd="0" destOrd="0" presId="urn:microsoft.com/office/officeart/2016/7/layout/LinearBlockProcessNumbered"/>
    <dgm:cxn modelId="{DFF93F1B-3659-4DBA-BD2F-70665E2EEC00}" type="presOf" srcId="{030C850F-A707-4595-BE68-13664C14431D}" destId="{F28DF6BC-2DCA-4F8F-91E2-A362C5473532}" srcOrd="0" destOrd="0" presId="urn:microsoft.com/office/officeart/2016/7/layout/LinearBlockProcessNumbered"/>
    <dgm:cxn modelId="{DBA71121-091C-41EB-9BF9-B3C9932C4597}" type="presOf" srcId="{97DD52FA-8926-46F5-BD42-C476235ED686}" destId="{AFE06326-83F7-443C-BFD3-C5A597367D4B}" srcOrd="1" destOrd="0" presId="urn:microsoft.com/office/officeart/2016/7/layout/LinearBlockProcessNumbered"/>
    <dgm:cxn modelId="{2803E725-82E0-4C9C-9DFF-5D78A41EF4C8}" type="presOf" srcId="{6FCCBD16-3537-48C9-A881-41A0E1C78FDB}" destId="{06E3B730-F1E1-4C31-AA88-978153A3C3F4}" srcOrd="0" destOrd="0" presId="urn:microsoft.com/office/officeart/2016/7/layout/LinearBlockProcessNumbered"/>
    <dgm:cxn modelId="{5D154D2A-47F7-45EA-8BCA-FC7FF97732A1}" type="presOf" srcId="{20B9D2BE-B629-4B09-BF38-E0E3BF9DEBA4}" destId="{126F2B02-0981-4207-936B-F8F9DE01B1E1}" srcOrd="1" destOrd="0" presId="urn:microsoft.com/office/officeart/2016/7/layout/LinearBlockProcessNumbered"/>
    <dgm:cxn modelId="{F9D9795C-BC9F-46F9-A5C3-C9FAC29F39E8}" type="presOf" srcId="{B8800921-5D7D-4B1C-B648-6397F7C11BDB}" destId="{23E3F2DC-471A-4ADF-8B75-839FF901E4EC}" srcOrd="0" destOrd="0" presId="urn:microsoft.com/office/officeart/2016/7/layout/LinearBlockProcessNumbered"/>
    <dgm:cxn modelId="{9E7EB246-C415-42AE-9098-6145FCB075F5}" type="presOf" srcId="{3715626F-6FB5-4039-8D0D-F000BD0B91FA}" destId="{616804D4-7870-46A6-B2A0-2CE8219FB9BB}" srcOrd="0" destOrd="0" presId="urn:microsoft.com/office/officeart/2016/7/layout/LinearBlockProcessNumbered"/>
    <dgm:cxn modelId="{160CA854-F7C3-4735-B78C-DF7C60C4F1C5}" type="presOf" srcId="{97DD52FA-8926-46F5-BD42-C476235ED686}" destId="{DBC4281D-C71B-4664-995C-7B7AB2EE42E2}" srcOrd="0" destOrd="0" presId="urn:microsoft.com/office/officeart/2016/7/layout/LinearBlockProcessNumbered"/>
    <dgm:cxn modelId="{437E0582-8E2B-4C4C-A1FF-448B5A8D3100}" type="presOf" srcId="{37FE235D-A313-44D7-B3F6-820CFC7F1E6F}" destId="{9C5372CC-55F9-41A2-B2A6-1914F78C1795}" srcOrd="0" destOrd="0" presId="urn:microsoft.com/office/officeart/2016/7/layout/LinearBlockProcessNumbered"/>
    <dgm:cxn modelId="{2C63ED92-23E6-482C-941C-FB95976746C1}" type="presOf" srcId="{8C982E7E-C4D1-42ED-9121-CE5900B3602D}" destId="{93517E33-9609-40E1-A04B-2BC457B04352}" srcOrd="0" destOrd="0" presId="urn:microsoft.com/office/officeart/2016/7/layout/LinearBlockProcessNumbered"/>
    <dgm:cxn modelId="{FC121993-3174-4297-9DC9-09D6C35E7809}" type="presOf" srcId="{8AA400F1-2DAD-4C5E-A7AE-28B3A2F6B5D2}" destId="{C4A2D9FD-3FFA-4CBE-9E4F-004229F35DEC}" srcOrd="0" destOrd="0" presId="urn:microsoft.com/office/officeart/2016/7/layout/LinearBlockProcessNumbered"/>
    <dgm:cxn modelId="{A9FEBA9E-44FB-4916-B05E-41F3A818C03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042302BE-BE0B-4888-A679-80C51FAA7EEB}" srcId="{8C982E7E-C4D1-42ED-9121-CE5900B3602D}" destId="{4BB94112-F036-4259-A5D6-B0198A8B7B9D}" srcOrd="4" destOrd="0" parTransId="{B96EEC5C-9D01-40A4-AC9E-ED164480D8C2}" sibTransId="{B8800921-5D7D-4B1C-B648-6397F7C11BDB}"/>
    <dgm:cxn modelId="{F8F1D1C0-47C0-4572-AC83-56C69D929A7E}" type="presOf" srcId="{4BB94112-F036-4259-A5D6-B0198A8B7B9D}" destId="{166E0798-03A4-4980-8A23-C4DD7503F72C}" srcOrd="0" destOrd="0" presId="urn:microsoft.com/office/officeart/2016/7/layout/LinearBlockProcessNumbered"/>
    <dgm:cxn modelId="{6C41BAC1-2A75-44C6-B579-EB071A56C1F9}" type="presOf" srcId="{4BB94112-F036-4259-A5D6-B0198A8B7B9D}" destId="{18A0F08D-97FC-40EE-9384-30886C9D8058}" srcOrd="1"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696B9AEA-5412-409F-8117-EFC61BF0A661}" type="presOf" srcId="{41D5E014-00E4-4741-A5B2-53E79298F713}" destId="{BEDD5812-1115-4B8A-A19D-85AAFE354974}"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454EA1F7-C690-4CEE-9E53-2EE2CB1E38BA}" type="presOf" srcId="{8AA400F1-2DAD-4C5E-A7AE-28B3A2F6B5D2}" destId="{5710E9EF-EBD0-42F2-BB64-8F36A8B49B26}" srcOrd="1" destOrd="0" presId="urn:microsoft.com/office/officeart/2016/7/layout/LinearBlockProcessNumbered"/>
    <dgm:cxn modelId="{B77DFC4D-A3E2-4C4B-8EF6-A8DEEC1A95B9}" type="presParOf" srcId="{93517E33-9609-40E1-A04B-2BC457B04352}" destId="{9F719ACC-AE4A-40FF-B6DB-4CFC1DC5E6D2}" srcOrd="0" destOrd="0" presId="urn:microsoft.com/office/officeart/2016/7/layout/LinearBlockProcessNumbered"/>
    <dgm:cxn modelId="{273403A7-A2E2-4E9C-B4D6-D2B6C4356076}" type="presParOf" srcId="{9F719ACC-AE4A-40FF-B6DB-4CFC1DC5E6D2}" destId="{DBC4281D-C71B-4664-995C-7B7AB2EE42E2}" srcOrd="0" destOrd="0" presId="urn:microsoft.com/office/officeart/2016/7/layout/LinearBlockProcessNumbered"/>
    <dgm:cxn modelId="{B4BE21D2-D4F8-4417-AAA5-FED9D5AEB88C}" type="presParOf" srcId="{9F719ACC-AE4A-40FF-B6DB-4CFC1DC5E6D2}" destId="{BEDD5812-1115-4B8A-A19D-85AAFE354974}" srcOrd="1" destOrd="0" presId="urn:microsoft.com/office/officeart/2016/7/layout/LinearBlockProcessNumbered"/>
    <dgm:cxn modelId="{1F18CA97-C5FA-43FB-9B95-D818E0AD8440}" type="presParOf" srcId="{9F719ACC-AE4A-40FF-B6DB-4CFC1DC5E6D2}" destId="{AFE06326-83F7-443C-BFD3-C5A597367D4B}" srcOrd="2" destOrd="0" presId="urn:microsoft.com/office/officeart/2016/7/layout/LinearBlockProcessNumbered"/>
    <dgm:cxn modelId="{F4818120-963B-4A93-AAB8-01D9D0566513}" type="presParOf" srcId="{93517E33-9609-40E1-A04B-2BC457B04352}" destId="{97AD09E0-A391-43ED-921A-59444E810E1E}" srcOrd="1" destOrd="0" presId="urn:microsoft.com/office/officeart/2016/7/layout/LinearBlockProcessNumbered"/>
    <dgm:cxn modelId="{3BB7E7DC-F5B8-4C63-BB95-957F4F00B216}" type="presParOf" srcId="{93517E33-9609-40E1-A04B-2BC457B04352}" destId="{AF1C2AC7-D46E-4BA0-8311-931587EC53CE}" srcOrd="2" destOrd="0" presId="urn:microsoft.com/office/officeart/2016/7/layout/LinearBlockProcessNumbered"/>
    <dgm:cxn modelId="{3D005F67-C291-41B0-AA15-39D88B0F5486}" type="presParOf" srcId="{AF1C2AC7-D46E-4BA0-8311-931587EC53CE}" destId="{9C5372CC-55F9-41A2-B2A6-1914F78C1795}" srcOrd="0" destOrd="0" presId="urn:microsoft.com/office/officeart/2016/7/layout/LinearBlockProcessNumbered"/>
    <dgm:cxn modelId="{96438D17-A3A7-482E-BEC6-25D7873AFE92}" type="presParOf" srcId="{AF1C2AC7-D46E-4BA0-8311-931587EC53CE}" destId="{616804D4-7870-46A6-B2A0-2CE8219FB9BB}" srcOrd="1" destOrd="0" presId="urn:microsoft.com/office/officeart/2016/7/layout/LinearBlockProcessNumbered"/>
    <dgm:cxn modelId="{A5131B8D-C91F-4377-88DB-924EEA2C249D}" type="presParOf" srcId="{AF1C2AC7-D46E-4BA0-8311-931587EC53CE}" destId="{6830736E-9DD1-41F4-BC1B-79E0CB339BC4}" srcOrd="2" destOrd="0" presId="urn:microsoft.com/office/officeart/2016/7/layout/LinearBlockProcessNumbered"/>
    <dgm:cxn modelId="{FBCC8246-C038-4083-8C83-C5CC2163C830}" type="presParOf" srcId="{93517E33-9609-40E1-A04B-2BC457B04352}" destId="{B11E35B1-820A-4B78-A94A-7CB2B31B32C6}" srcOrd="3" destOrd="0" presId="urn:microsoft.com/office/officeart/2016/7/layout/LinearBlockProcessNumbered"/>
    <dgm:cxn modelId="{B5F48BD5-A47A-43F3-B693-91AE8B00CB70}" type="presParOf" srcId="{93517E33-9609-40E1-A04B-2BC457B04352}" destId="{5E006080-0930-4D03-8D52-84C0C771DC0D}" srcOrd="4" destOrd="0" presId="urn:microsoft.com/office/officeart/2016/7/layout/LinearBlockProcessNumbered"/>
    <dgm:cxn modelId="{3F121BFE-9672-4D5F-9612-A7FC0B03396A}" type="presParOf" srcId="{5E006080-0930-4D03-8D52-84C0C771DC0D}" destId="{8BCFB43A-7A5D-4907-941A-0C0C83EF4B4F}" srcOrd="0" destOrd="0" presId="urn:microsoft.com/office/officeart/2016/7/layout/LinearBlockProcessNumbered"/>
    <dgm:cxn modelId="{81D891FC-A07F-43B0-A688-DD17BFDAF89F}" type="presParOf" srcId="{5E006080-0930-4D03-8D52-84C0C771DC0D}" destId="{F28DF6BC-2DCA-4F8F-91E2-A362C5473532}" srcOrd="1" destOrd="0" presId="urn:microsoft.com/office/officeart/2016/7/layout/LinearBlockProcessNumbered"/>
    <dgm:cxn modelId="{92E0301D-26A6-4857-9A8E-1914C1AC2988}" type="presParOf" srcId="{5E006080-0930-4D03-8D52-84C0C771DC0D}" destId="{126F2B02-0981-4207-936B-F8F9DE01B1E1}" srcOrd="2" destOrd="0" presId="urn:microsoft.com/office/officeart/2016/7/layout/LinearBlockProcessNumbered"/>
    <dgm:cxn modelId="{B9A52F16-097E-40E0-85EF-8E7B74259AD5}" type="presParOf" srcId="{93517E33-9609-40E1-A04B-2BC457B04352}" destId="{19ED34A8-3F2A-4AAF-843E-6AE3DEC99199}" srcOrd="5" destOrd="0" presId="urn:microsoft.com/office/officeart/2016/7/layout/LinearBlockProcessNumbered"/>
    <dgm:cxn modelId="{A0530307-113E-485C-8C5C-B50856BDACE3}" type="presParOf" srcId="{93517E33-9609-40E1-A04B-2BC457B04352}" destId="{8588D146-0CA7-4D31-8760-8A29DB84E7C2}" srcOrd="6" destOrd="0" presId="urn:microsoft.com/office/officeart/2016/7/layout/LinearBlockProcessNumbered"/>
    <dgm:cxn modelId="{62708D97-CFA8-43EA-81B2-FB2FE04DF8B9}" type="presParOf" srcId="{8588D146-0CA7-4D31-8760-8A29DB84E7C2}" destId="{C4A2D9FD-3FFA-4CBE-9E4F-004229F35DEC}" srcOrd="0" destOrd="0" presId="urn:microsoft.com/office/officeart/2016/7/layout/LinearBlockProcessNumbered"/>
    <dgm:cxn modelId="{7863DBBB-E674-45CB-8FFF-34097FD4A092}" type="presParOf" srcId="{8588D146-0CA7-4D31-8760-8A29DB84E7C2}" destId="{06E3B730-F1E1-4C31-AA88-978153A3C3F4}" srcOrd="1" destOrd="0" presId="urn:microsoft.com/office/officeart/2016/7/layout/LinearBlockProcessNumbered"/>
    <dgm:cxn modelId="{30F62A8D-1E7B-4C0B-978D-A4FE61BBB16D}" type="presParOf" srcId="{8588D146-0CA7-4D31-8760-8A29DB84E7C2}" destId="{5710E9EF-EBD0-42F2-BB64-8F36A8B49B26}" srcOrd="2" destOrd="0" presId="urn:microsoft.com/office/officeart/2016/7/layout/LinearBlockProcessNumbered"/>
    <dgm:cxn modelId="{2572E3B0-E998-40CC-A4DF-DE33A838B438}" type="presParOf" srcId="{93517E33-9609-40E1-A04B-2BC457B04352}" destId="{AAD5CCC2-6A84-4CCD-969B-C9ABDC998B0D}" srcOrd="7" destOrd="0" presId="urn:microsoft.com/office/officeart/2016/7/layout/LinearBlockProcessNumbered"/>
    <dgm:cxn modelId="{F7E4F94B-C610-48A0-9109-0AF4040DED12}" type="presParOf" srcId="{93517E33-9609-40E1-A04B-2BC457B04352}" destId="{9E5AF944-9B16-4E43-B607-FD9F2CB46EB5}" srcOrd="8" destOrd="0" presId="urn:microsoft.com/office/officeart/2016/7/layout/LinearBlockProcessNumbered"/>
    <dgm:cxn modelId="{06D87AA5-AAB5-4B10-B708-AADD5BBA17B2}" type="presParOf" srcId="{9E5AF944-9B16-4E43-B607-FD9F2CB46EB5}" destId="{166E0798-03A4-4980-8A23-C4DD7503F72C}" srcOrd="0" destOrd="0" presId="urn:microsoft.com/office/officeart/2016/7/layout/LinearBlockProcessNumbered"/>
    <dgm:cxn modelId="{D31DE5AE-E4F6-46E9-8C21-80F4A23F8789}" type="presParOf" srcId="{9E5AF944-9B16-4E43-B607-FD9F2CB46EB5}" destId="{23E3F2DC-471A-4ADF-8B75-839FF901E4EC}" srcOrd="1" destOrd="0" presId="urn:microsoft.com/office/officeart/2016/7/layout/LinearBlockProcessNumbered"/>
    <dgm:cxn modelId="{E646E178-95BD-4FB2-9B26-D2D531B1CDDD}"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BBFC124-99DA-449F-B2E6-BE2FDFCAEFA6}" type="doc">
      <dgm:prSet loTypeId="urn:microsoft.com/office/officeart/2017/3/layout/DropPinTimeline" loCatId="process" qsTypeId="urn:microsoft.com/office/officeart/2005/8/quickstyle/simple2" qsCatId="simple" csTypeId="urn:microsoft.com/office/officeart/2005/8/colors/accent2_1" csCatId="accent2" phldr="1"/>
      <dgm:spPr/>
      <dgm:t>
        <a:bodyPr/>
        <a:lstStyle/>
        <a:p>
          <a:endParaRPr lang="en-US"/>
        </a:p>
      </dgm:t>
    </dgm:pt>
    <dgm:pt modelId="{1F332C83-5267-4BC2-B1B4-448598AA5473}">
      <dgm:prSet custT="1"/>
      <dgm:spPr/>
      <dgm:t>
        <a:bodyPr/>
        <a:lstStyle/>
        <a:p>
          <a:pPr>
            <a:defRPr b="1"/>
          </a:pPr>
          <a:r>
            <a:rPr lang="en-US" sz="1600" dirty="0"/>
            <a:t>20</a:t>
          </a:r>
          <a:r>
            <a:rPr lang="sr-Latn-RS" sz="1600" dirty="0"/>
            <a:t>13</a:t>
          </a:r>
        </a:p>
        <a:p>
          <a:pPr>
            <a:defRPr b="1"/>
          </a:pPr>
          <a:r>
            <a:rPr lang="en-US" sz="1600" i="1" noProof="0" dirty="0"/>
            <a:t>Frey and Osborne</a:t>
          </a:r>
        </a:p>
      </dgm:t>
    </dgm:pt>
    <dgm:pt modelId="{476021CA-5F8A-48E5-A416-F725BFB129AA}" type="parTrans" cxnId="{97618CCD-0810-4744-AA5D-2CDE686E8C2B}">
      <dgm:prSet/>
      <dgm:spPr/>
      <dgm:t>
        <a:bodyPr/>
        <a:lstStyle/>
        <a:p>
          <a:endParaRPr lang="en-US" sz="1600"/>
        </a:p>
      </dgm:t>
    </dgm:pt>
    <dgm:pt modelId="{3A4487BE-E06F-443D-84DD-EBE4A8B9725D}" type="sibTrans" cxnId="{97618CCD-0810-4744-AA5D-2CDE686E8C2B}">
      <dgm:prSet/>
      <dgm:spPr/>
      <dgm:t>
        <a:bodyPr/>
        <a:lstStyle/>
        <a:p>
          <a:endParaRPr lang="en-US" sz="1600"/>
        </a:p>
      </dgm:t>
    </dgm:pt>
    <dgm:pt modelId="{160F56EA-5465-43E8-8139-54BA41128969}">
      <dgm:prSet custT="1"/>
      <dgm:spPr/>
      <dgm:t>
        <a:bodyPr/>
        <a:lstStyle/>
        <a:p>
          <a:r>
            <a:rPr lang="el-GR" sz="1600" noProof="0" dirty="0"/>
            <a:t>Το 47% όλων των ατόμων που απασχολούνται στις ΗΠΑ εργάζονται επί του παρόντος σε εργασίες που θα μπορούσαν να εκτελεστούν από υπολογιστές και αλγόριθμους μέσα στα επόμενα 10 έως 20 χρόνια.</a:t>
          </a:r>
          <a:endParaRPr lang="en-US" sz="1600" noProof="0" dirty="0"/>
        </a:p>
      </dgm:t>
    </dgm:pt>
    <dgm:pt modelId="{92510E2F-FA76-419F-8E37-E2643C956E95}" type="parTrans" cxnId="{89EF9326-79CC-4F72-9A25-3E0926AFC673}">
      <dgm:prSet/>
      <dgm:spPr/>
      <dgm:t>
        <a:bodyPr/>
        <a:lstStyle/>
        <a:p>
          <a:endParaRPr lang="en-US" sz="1600"/>
        </a:p>
      </dgm:t>
    </dgm:pt>
    <dgm:pt modelId="{FCE0DADF-C326-4AC0-B8CB-6DCB03B9E011}" type="sibTrans" cxnId="{89EF9326-79CC-4F72-9A25-3E0926AFC673}">
      <dgm:prSet/>
      <dgm:spPr/>
      <dgm:t>
        <a:bodyPr/>
        <a:lstStyle/>
        <a:p>
          <a:endParaRPr lang="en-US" sz="1600"/>
        </a:p>
      </dgm:t>
    </dgm:pt>
    <dgm:pt modelId="{0938D2BB-E9B0-4695-B458-9AAEE84091C5}">
      <dgm:prSet custT="1"/>
      <dgm:spPr/>
      <dgm:t>
        <a:bodyPr/>
        <a:lstStyle/>
        <a:p>
          <a:pPr>
            <a:defRPr b="1"/>
          </a:pPr>
          <a:r>
            <a:rPr lang="sr-Latn-RS" sz="1600" i="1" dirty="0" err="1"/>
            <a:t>Bowles</a:t>
          </a:r>
          <a:endParaRPr lang="sr-Latn-RS" sz="1600" i="1" dirty="0"/>
        </a:p>
        <a:p>
          <a:pPr>
            <a:defRPr b="1"/>
          </a:pPr>
          <a:r>
            <a:rPr lang="en-US" sz="1600" dirty="0"/>
            <a:t>201</a:t>
          </a:r>
          <a:r>
            <a:rPr lang="sr-Latn-RS" sz="1600" dirty="0"/>
            <a:t>4</a:t>
          </a:r>
        </a:p>
      </dgm:t>
    </dgm:pt>
    <dgm:pt modelId="{94080714-B225-44D3-92A5-302F0D1B040D}" type="parTrans" cxnId="{C76780AE-AEDF-48F9-B9F1-B85302FEA6DC}">
      <dgm:prSet/>
      <dgm:spPr/>
      <dgm:t>
        <a:bodyPr/>
        <a:lstStyle/>
        <a:p>
          <a:endParaRPr lang="en-US" sz="1600"/>
        </a:p>
      </dgm:t>
    </dgm:pt>
    <dgm:pt modelId="{98AD745C-F600-41FE-80F9-20BF112F3763}" type="sibTrans" cxnId="{C76780AE-AEDF-48F9-B9F1-B85302FEA6DC}">
      <dgm:prSet/>
      <dgm:spPr/>
      <dgm:t>
        <a:bodyPr/>
        <a:lstStyle/>
        <a:p>
          <a:endParaRPr lang="en-US" sz="1600"/>
        </a:p>
      </dgm:t>
    </dgm:pt>
    <dgm:pt modelId="{8BC0C673-8BAE-4C69-8B2D-56B56D1C5019}">
      <dgm:prSet custT="1"/>
      <dgm:spPr/>
      <dgm:t>
        <a:bodyPr/>
        <a:lstStyle/>
        <a:p>
          <a:r>
            <a:rPr lang="el-GR" sz="1600" noProof="0" dirty="0"/>
            <a:t>Για την Ευρώπη συνολικά, το μερίδιο των θέσεων εργασίας που είναι επιρρεπείς στην αυτοματοποίηση κυμαίνεται μεταξύ 45% και άνω του 60%.</a:t>
          </a:r>
          <a:endParaRPr lang="en-US" sz="1600" noProof="0" dirty="0"/>
        </a:p>
      </dgm:t>
    </dgm:pt>
    <dgm:pt modelId="{E3EA4276-89C9-4B25-8B26-D072F9386DD7}" type="parTrans" cxnId="{472789A8-E3C4-4EFF-9AD9-955CCFA6CDC4}">
      <dgm:prSet/>
      <dgm:spPr/>
      <dgm:t>
        <a:bodyPr/>
        <a:lstStyle/>
        <a:p>
          <a:endParaRPr lang="en-US" sz="1600"/>
        </a:p>
      </dgm:t>
    </dgm:pt>
    <dgm:pt modelId="{D4BC3728-46F8-463B-804B-DD1BBCF73D98}" type="sibTrans" cxnId="{472789A8-E3C4-4EFF-9AD9-955CCFA6CDC4}">
      <dgm:prSet/>
      <dgm:spPr/>
      <dgm:t>
        <a:bodyPr/>
        <a:lstStyle/>
        <a:p>
          <a:endParaRPr lang="en-US" sz="1600"/>
        </a:p>
      </dgm:t>
    </dgm:pt>
    <dgm:pt modelId="{AD882987-E983-4E43-84BE-DA91C677C4F2}">
      <dgm:prSet custT="1"/>
      <dgm:spPr/>
      <dgm:t>
        <a:bodyPr/>
        <a:lstStyle/>
        <a:p>
          <a:pPr>
            <a:defRPr b="1"/>
          </a:pPr>
          <a:r>
            <a:rPr lang="en-US" sz="1600" dirty="0"/>
            <a:t>20</a:t>
          </a:r>
          <a:r>
            <a:rPr lang="sr-Latn-RS" sz="1600" dirty="0"/>
            <a:t>16</a:t>
          </a:r>
        </a:p>
        <a:p>
          <a:pPr>
            <a:defRPr b="1"/>
          </a:pPr>
          <a:r>
            <a:rPr lang="en-US" sz="1600" noProof="0" dirty="0" err="1"/>
            <a:t>Arntz</a:t>
          </a:r>
          <a:r>
            <a:rPr lang="en-US" sz="1600" noProof="0" dirty="0"/>
            <a:t>, Gregory and </a:t>
          </a:r>
          <a:r>
            <a:rPr lang="en-US" sz="1600" noProof="0" dirty="0" err="1"/>
            <a:t>Zierahn</a:t>
          </a:r>
          <a:endParaRPr lang="en-US" sz="1600" noProof="0" dirty="0"/>
        </a:p>
        <a:p>
          <a:r>
            <a:rPr lang="el-GR" sz="1200" noProof="0" dirty="0"/>
            <a:t>Κατά μέσο όρο στις χώρες του ΟΟΣΑ, το 9% των θέσεων εργασίας αντιμετωπίζει υψηλό κίνδυνο αυτοματοποίησης, ενώ για ένα άλλο 25% των θέσεων εργασίας μεταξύ 50% και 70% των εργασιών θα μπορούσε να αλλάξει σημαντικά λόγω της αυτοματοποίησης.</a:t>
          </a:r>
          <a:endParaRPr lang="en-US" sz="1200" i="1" noProof="0" dirty="0"/>
        </a:p>
      </dgm:t>
    </dgm:pt>
    <dgm:pt modelId="{776566CA-B261-493E-9114-862331ED882C}" type="parTrans" cxnId="{DF76F9D5-526B-46E9-8A43-8211D72590F6}">
      <dgm:prSet/>
      <dgm:spPr/>
      <dgm:t>
        <a:bodyPr/>
        <a:lstStyle/>
        <a:p>
          <a:endParaRPr lang="sr-Latn-RS"/>
        </a:p>
      </dgm:t>
    </dgm:pt>
    <dgm:pt modelId="{968D956F-E4B8-49FC-A0EB-1154AA55A730}" type="sibTrans" cxnId="{DF76F9D5-526B-46E9-8A43-8211D72590F6}">
      <dgm:prSet/>
      <dgm:spPr/>
      <dgm:t>
        <a:bodyPr/>
        <a:lstStyle/>
        <a:p>
          <a:endParaRPr lang="sr-Latn-RS"/>
        </a:p>
      </dgm:t>
    </dgm:pt>
    <dgm:pt modelId="{8A8E1329-0357-499C-8AFA-852FC2455996}" type="pres">
      <dgm:prSet presAssocID="{1BBFC124-99DA-449F-B2E6-BE2FDFCAEFA6}" presName="root" presStyleCnt="0">
        <dgm:presLayoutVars>
          <dgm:chMax/>
          <dgm:chPref/>
          <dgm:animLvl val="lvl"/>
        </dgm:presLayoutVars>
      </dgm:prSet>
      <dgm:spPr/>
    </dgm:pt>
    <dgm:pt modelId="{8B3DDA36-D3B9-4E0F-A8A9-8040F1AFFF08}" type="pres">
      <dgm:prSet presAssocID="{1BBFC124-99DA-449F-B2E6-BE2FDFCAEFA6}" presName="divider" presStyleLbl="fgAcc1" presStyleIdx="0" presStyleCnt="4"/>
      <dgm:spPr>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75380A69-9FB3-440C-BCA0-BEC4C50DD658}" type="pres">
      <dgm:prSet presAssocID="{1BBFC124-99DA-449F-B2E6-BE2FDFCAEFA6}" presName="nodes" presStyleCnt="0">
        <dgm:presLayoutVars>
          <dgm:chMax/>
          <dgm:chPref/>
          <dgm:animLvl val="lvl"/>
        </dgm:presLayoutVars>
      </dgm:prSet>
      <dgm:spPr/>
    </dgm:pt>
    <dgm:pt modelId="{C25F1FA9-BBDB-4D1E-A145-2FFCB58991FA}" type="pres">
      <dgm:prSet presAssocID="{1F332C83-5267-4BC2-B1B4-448598AA5473}" presName="composite" presStyleCnt="0"/>
      <dgm:spPr/>
    </dgm:pt>
    <dgm:pt modelId="{2A1F39BD-4CA7-4C31-88C0-1D2015788B40}" type="pres">
      <dgm:prSet presAssocID="{1F332C83-5267-4BC2-B1B4-448598AA5473}" presName="ConnectorPoint" presStyleLbl="lnNode1" presStyleIdx="0" presStyleCnt="3"/>
      <dgm:spPr/>
    </dgm:pt>
    <dgm:pt modelId="{F610AF4B-1550-43DF-A89D-45A8824EDF54}" type="pres">
      <dgm:prSet presAssocID="{1F332C83-5267-4BC2-B1B4-448598AA5473}" presName="DropPinPlaceHolder" presStyleCnt="0"/>
      <dgm:spPr/>
    </dgm:pt>
    <dgm:pt modelId="{E031E730-A8BA-4AC5-94AC-D9D0DD4636DA}" type="pres">
      <dgm:prSet presAssocID="{1F332C83-5267-4BC2-B1B4-448598AA5473}" presName="DropPin" presStyleLbl="alignNode1" presStyleIdx="0" presStyleCnt="3"/>
      <dgm:spPr/>
    </dgm:pt>
    <dgm:pt modelId="{600FDCC3-50D1-4167-AF3E-2A0593B98DD6}" type="pres">
      <dgm:prSet presAssocID="{1F332C83-5267-4BC2-B1B4-448598AA5473}" presName="Ellipse" presStyleLbl="fgAcc1" presStyleIdx="1" presStyleCnt="4"/>
      <dgm:spPr/>
    </dgm:pt>
    <dgm:pt modelId="{E2611159-E849-4131-A8E0-1E4082177FCE}" type="pres">
      <dgm:prSet presAssocID="{1F332C83-5267-4BC2-B1B4-448598AA5473}" presName="L2TextContainer" presStyleLbl="revTx" presStyleIdx="0" presStyleCnt="6">
        <dgm:presLayoutVars>
          <dgm:bulletEnabled val="1"/>
        </dgm:presLayoutVars>
      </dgm:prSet>
      <dgm:spPr/>
    </dgm:pt>
    <dgm:pt modelId="{56A4BFB3-C916-44EE-9101-2766EA2EFE27}" type="pres">
      <dgm:prSet presAssocID="{1F332C83-5267-4BC2-B1B4-448598AA5473}" presName="L1TextContainer" presStyleLbl="revTx" presStyleIdx="1" presStyleCnt="6" custLinFactNeighborX="1230" custLinFactNeighborY="-12176">
        <dgm:presLayoutVars>
          <dgm:chMax val="1"/>
          <dgm:chPref val="1"/>
          <dgm:bulletEnabled val="1"/>
        </dgm:presLayoutVars>
      </dgm:prSet>
      <dgm:spPr/>
    </dgm:pt>
    <dgm:pt modelId="{94089269-18C6-4D44-A9EA-5B6CE9D5CCD8}" type="pres">
      <dgm:prSet presAssocID="{1F332C83-5267-4BC2-B1B4-448598AA5473}" presName="ConnectLine" presStyleLbl="sibTrans1D1" presStyleIdx="0" presStyleCnt="3"/>
      <dgm:spPr/>
    </dgm:pt>
    <dgm:pt modelId="{CFD370DC-FB08-4ED2-BB1A-417A58CD9E27}" type="pres">
      <dgm:prSet presAssocID="{1F332C83-5267-4BC2-B1B4-448598AA5473}" presName="EmptyPlaceHolder" presStyleCnt="0"/>
      <dgm:spPr/>
    </dgm:pt>
    <dgm:pt modelId="{682B7A6C-DAFF-4713-BBCC-5C2B086000A5}" type="pres">
      <dgm:prSet presAssocID="{3A4487BE-E06F-443D-84DD-EBE4A8B9725D}" presName="spaceBetweenRectangles" presStyleCnt="0"/>
      <dgm:spPr/>
    </dgm:pt>
    <dgm:pt modelId="{7D505F09-ADC5-4515-9A2E-0DED4F39FB58}" type="pres">
      <dgm:prSet presAssocID="{0938D2BB-E9B0-4695-B458-9AAEE84091C5}" presName="composite" presStyleCnt="0"/>
      <dgm:spPr/>
    </dgm:pt>
    <dgm:pt modelId="{BCEF145A-5A5D-4F1A-84AB-F73DBEDCDA45}" type="pres">
      <dgm:prSet presAssocID="{0938D2BB-E9B0-4695-B458-9AAEE84091C5}" presName="ConnectorPoint" presStyleLbl="lnNode1" presStyleIdx="1" presStyleCnt="3"/>
      <dgm:spPr/>
    </dgm:pt>
    <dgm:pt modelId="{55D9ED2E-2800-48C8-9492-95EA4E71CCA2}" type="pres">
      <dgm:prSet presAssocID="{0938D2BB-E9B0-4695-B458-9AAEE84091C5}" presName="DropPinPlaceHolder" presStyleCnt="0"/>
      <dgm:spPr/>
    </dgm:pt>
    <dgm:pt modelId="{AAE8D7F0-AB9D-4810-9F32-E810446BBB23}" type="pres">
      <dgm:prSet presAssocID="{0938D2BB-E9B0-4695-B458-9AAEE84091C5}" presName="DropPin" presStyleLbl="alignNode1" presStyleIdx="1" presStyleCnt="3"/>
      <dgm:spPr/>
    </dgm:pt>
    <dgm:pt modelId="{3835599B-32FA-491D-9A66-98555ABA327A}" type="pres">
      <dgm:prSet presAssocID="{0938D2BB-E9B0-4695-B458-9AAEE84091C5}" presName="Ellipse" presStyleLbl="fgAcc1" presStyleIdx="2" presStyleCnt="4"/>
      <dgm:spPr/>
    </dgm:pt>
    <dgm:pt modelId="{C04D13D2-82AC-4187-A301-EC2660A0CB4A}" type="pres">
      <dgm:prSet presAssocID="{0938D2BB-E9B0-4695-B458-9AAEE84091C5}" presName="L2TextContainer" presStyleLbl="revTx" presStyleIdx="2" presStyleCnt="6">
        <dgm:presLayoutVars>
          <dgm:bulletEnabled val="1"/>
        </dgm:presLayoutVars>
      </dgm:prSet>
      <dgm:spPr/>
    </dgm:pt>
    <dgm:pt modelId="{126469B3-018C-4E1F-91E9-4B24E2FD32E9}" type="pres">
      <dgm:prSet presAssocID="{0938D2BB-E9B0-4695-B458-9AAEE84091C5}" presName="L1TextContainer" presStyleLbl="revTx" presStyleIdx="3" presStyleCnt="6">
        <dgm:presLayoutVars>
          <dgm:chMax val="1"/>
          <dgm:chPref val="1"/>
          <dgm:bulletEnabled val="1"/>
        </dgm:presLayoutVars>
      </dgm:prSet>
      <dgm:spPr/>
    </dgm:pt>
    <dgm:pt modelId="{F986458E-9B78-41E5-9C95-CBCEBB74DD93}" type="pres">
      <dgm:prSet presAssocID="{0938D2BB-E9B0-4695-B458-9AAEE84091C5}" presName="ConnectLine" presStyleLbl="sibTrans1D1" presStyleIdx="1" presStyleCnt="3"/>
      <dgm:spPr/>
    </dgm:pt>
    <dgm:pt modelId="{A85CEE7F-3378-4CC3-865A-3EEF5FA0B7DE}" type="pres">
      <dgm:prSet presAssocID="{0938D2BB-E9B0-4695-B458-9AAEE84091C5}" presName="EmptyPlaceHolder" presStyleCnt="0"/>
      <dgm:spPr/>
    </dgm:pt>
    <dgm:pt modelId="{0A649E42-4954-47B3-835A-88DD537F7671}" type="pres">
      <dgm:prSet presAssocID="{98AD745C-F600-41FE-80F9-20BF112F3763}" presName="spaceBetweenRectangles" presStyleCnt="0"/>
      <dgm:spPr/>
    </dgm:pt>
    <dgm:pt modelId="{4F46B069-78EE-42AD-953C-04F4A1ACE4C8}" type="pres">
      <dgm:prSet presAssocID="{AD882987-E983-4E43-84BE-DA91C677C4F2}" presName="composite" presStyleCnt="0"/>
      <dgm:spPr/>
    </dgm:pt>
    <dgm:pt modelId="{28263A8F-B071-4F5E-A7BC-09ED5F8AB47B}" type="pres">
      <dgm:prSet presAssocID="{AD882987-E983-4E43-84BE-DA91C677C4F2}" presName="ConnectorPoint" presStyleLbl="lnNode1" presStyleIdx="2" presStyleCnt="3"/>
      <dgm:spPr/>
    </dgm:pt>
    <dgm:pt modelId="{BB5720FB-128D-4D41-8E87-A1EA364A4E2F}" type="pres">
      <dgm:prSet presAssocID="{AD882987-E983-4E43-84BE-DA91C677C4F2}" presName="DropPinPlaceHolder" presStyleCnt="0"/>
      <dgm:spPr/>
    </dgm:pt>
    <dgm:pt modelId="{9C75415F-2463-4D16-8C4C-629B2828623D}" type="pres">
      <dgm:prSet presAssocID="{AD882987-E983-4E43-84BE-DA91C677C4F2}" presName="DropPin" presStyleLbl="alignNode1" presStyleIdx="2" presStyleCnt="3" custLinFactX="100000" custLinFactNeighborX="116730" custLinFactNeighborY="2435"/>
      <dgm:spPr/>
    </dgm:pt>
    <dgm:pt modelId="{2AC3C250-064F-40CE-B147-56C20BAF184B}" type="pres">
      <dgm:prSet presAssocID="{AD882987-E983-4E43-84BE-DA91C677C4F2}" presName="Ellipse" presStyleLbl="fgAcc1" presStyleIdx="3" presStyleCnt="4"/>
      <dgm:spPr/>
    </dgm:pt>
    <dgm:pt modelId="{B2AFBBAE-D49F-4885-A3EC-82235E131C84}" type="pres">
      <dgm:prSet presAssocID="{AD882987-E983-4E43-84BE-DA91C677C4F2}" presName="L2TextContainer" presStyleLbl="revTx" presStyleIdx="4" presStyleCnt="6">
        <dgm:presLayoutVars>
          <dgm:bulletEnabled val="1"/>
        </dgm:presLayoutVars>
      </dgm:prSet>
      <dgm:spPr/>
    </dgm:pt>
    <dgm:pt modelId="{FCE1C0E8-689A-4AEC-96D9-B6E47A4B671D}" type="pres">
      <dgm:prSet presAssocID="{AD882987-E983-4E43-84BE-DA91C677C4F2}" presName="L1TextContainer" presStyleLbl="revTx" presStyleIdx="5" presStyleCnt="6" custScaleX="86292" custScaleY="219341" custLinFactNeighborX="17034" custLinFactNeighborY="86315">
        <dgm:presLayoutVars>
          <dgm:chMax val="1"/>
          <dgm:chPref val="1"/>
          <dgm:bulletEnabled val="1"/>
        </dgm:presLayoutVars>
      </dgm:prSet>
      <dgm:spPr/>
    </dgm:pt>
    <dgm:pt modelId="{745C31E5-130B-4327-B4CB-01E2EE9E689D}" type="pres">
      <dgm:prSet presAssocID="{AD882987-E983-4E43-84BE-DA91C677C4F2}" presName="ConnectLine" presStyleLbl="sibTrans1D1" presStyleIdx="2" presStyleCnt="3" custFlipHor="1" custScaleX="54996" custScaleY="92943" custLinFactX="1400000" custLinFactNeighborX="1422222" custLinFactNeighborY="-11978"/>
      <dgm:spPr/>
    </dgm:pt>
    <dgm:pt modelId="{124E7CDE-A164-40CA-8496-B382D52CBEBE}" type="pres">
      <dgm:prSet presAssocID="{AD882987-E983-4E43-84BE-DA91C677C4F2}" presName="EmptyPlaceHolder" presStyleCnt="0"/>
      <dgm:spPr/>
    </dgm:pt>
  </dgm:ptLst>
  <dgm:cxnLst>
    <dgm:cxn modelId="{89EF9326-79CC-4F72-9A25-3E0926AFC673}" srcId="{1F332C83-5267-4BC2-B1B4-448598AA5473}" destId="{160F56EA-5465-43E8-8139-54BA41128969}" srcOrd="0" destOrd="0" parTransId="{92510E2F-FA76-419F-8E37-E2643C956E95}" sibTransId="{FCE0DADF-C326-4AC0-B8CB-6DCB03B9E011}"/>
    <dgm:cxn modelId="{DEE27A6B-679D-4516-9975-1374B13FD2CC}" type="presOf" srcId="{0938D2BB-E9B0-4695-B458-9AAEE84091C5}" destId="{126469B3-018C-4E1F-91E9-4B24E2FD32E9}" srcOrd="0" destOrd="0" presId="urn:microsoft.com/office/officeart/2017/3/layout/DropPinTimeline"/>
    <dgm:cxn modelId="{B7810454-4FA0-473A-B95C-14210AC196AB}" type="presOf" srcId="{1BBFC124-99DA-449F-B2E6-BE2FDFCAEFA6}" destId="{8A8E1329-0357-499C-8AFA-852FC2455996}" srcOrd="0" destOrd="0" presId="urn:microsoft.com/office/officeart/2017/3/layout/DropPinTimeline"/>
    <dgm:cxn modelId="{C3C38985-D029-4283-9D9A-4617736BBA1E}" type="presOf" srcId="{1F332C83-5267-4BC2-B1B4-448598AA5473}" destId="{56A4BFB3-C916-44EE-9101-2766EA2EFE27}" srcOrd="0" destOrd="0" presId="urn:microsoft.com/office/officeart/2017/3/layout/DropPinTimeline"/>
    <dgm:cxn modelId="{472789A8-E3C4-4EFF-9AD9-955CCFA6CDC4}" srcId="{0938D2BB-E9B0-4695-B458-9AAEE84091C5}" destId="{8BC0C673-8BAE-4C69-8B2D-56B56D1C5019}" srcOrd="0" destOrd="0" parTransId="{E3EA4276-89C9-4B25-8B26-D072F9386DD7}" sibTransId="{D4BC3728-46F8-463B-804B-DD1BBCF73D98}"/>
    <dgm:cxn modelId="{67EB98A8-0600-42DF-91A2-FBE4EF2FCCFF}" type="presOf" srcId="{AD882987-E983-4E43-84BE-DA91C677C4F2}" destId="{FCE1C0E8-689A-4AEC-96D9-B6E47A4B671D}" srcOrd="0" destOrd="0" presId="urn:microsoft.com/office/officeart/2017/3/layout/DropPinTimeline"/>
    <dgm:cxn modelId="{522CE4A8-6534-4203-8409-0EA046D1875A}" type="presOf" srcId="{8BC0C673-8BAE-4C69-8B2D-56B56D1C5019}" destId="{C04D13D2-82AC-4187-A301-EC2660A0CB4A}" srcOrd="0" destOrd="0" presId="urn:microsoft.com/office/officeart/2017/3/layout/DropPinTimeline"/>
    <dgm:cxn modelId="{C76780AE-AEDF-48F9-B9F1-B85302FEA6DC}" srcId="{1BBFC124-99DA-449F-B2E6-BE2FDFCAEFA6}" destId="{0938D2BB-E9B0-4695-B458-9AAEE84091C5}" srcOrd="1" destOrd="0" parTransId="{94080714-B225-44D3-92A5-302F0D1B040D}" sibTransId="{98AD745C-F600-41FE-80F9-20BF112F3763}"/>
    <dgm:cxn modelId="{344585C2-314E-4CB5-8648-3B9844977480}" type="presOf" srcId="{160F56EA-5465-43E8-8139-54BA41128969}" destId="{E2611159-E849-4131-A8E0-1E4082177FCE}" srcOrd="0" destOrd="0" presId="urn:microsoft.com/office/officeart/2017/3/layout/DropPinTimeline"/>
    <dgm:cxn modelId="{97618CCD-0810-4744-AA5D-2CDE686E8C2B}" srcId="{1BBFC124-99DA-449F-B2E6-BE2FDFCAEFA6}" destId="{1F332C83-5267-4BC2-B1B4-448598AA5473}" srcOrd="0" destOrd="0" parTransId="{476021CA-5F8A-48E5-A416-F725BFB129AA}" sibTransId="{3A4487BE-E06F-443D-84DD-EBE4A8B9725D}"/>
    <dgm:cxn modelId="{DF76F9D5-526B-46E9-8A43-8211D72590F6}" srcId="{1BBFC124-99DA-449F-B2E6-BE2FDFCAEFA6}" destId="{AD882987-E983-4E43-84BE-DA91C677C4F2}" srcOrd="2" destOrd="0" parTransId="{776566CA-B261-493E-9114-862331ED882C}" sibTransId="{968D956F-E4B8-49FC-A0EB-1154AA55A730}"/>
    <dgm:cxn modelId="{BB4F3236-34E6-43AA-8688-C1BA63DC1DEC}" type="presParOf" srcId="{8A8E1329-0357-499C-8AFA-852FC2455996}" destId="{8B3DDA36-D3B9-4E0F-A8A9-8040F1AFFF08}" srcOrd="0" destOrd="0" presId="urn:microsoft.com/office/officeart/2017/3/layout/DropPinTimeline"/>
    <dgm:cxn modelId="{16BF7265-59D7-4177-986F-23A646543847}" type="presParOf" srcId="{8A8E1329-0357-499C-8AFA-852FC2455996}" destId="{75380A69-9FB3-440C-BCA0-BEC4C50DD658}" srcOrd="1" destOrd="0" presId="urn:microsoft.com/office/officeart/2017/3/layout/DropPinTimeline"/>
    <dgm:cxn modelId="{E49089F0-611C-40E3-BC23-1F57E432C1A1}" type="presParOf" srcId="{75380A69-9FB3-440C-BCA0-BEC4C50DD658}" destId="{C25F1FA9-BBDB-4D1E-A145-2FFCB58991FA}" srcOrd="0" destOrd="0" presId="urn:microsoft.com/office/officeart/2017/3/layout/DropPinTimeline"/>
    <dgm:cxn modelId="{B539D842-74F7-440D-AAEE-B4A9BBB20ECE}" type="presParOf" srcId="{C25F1FA9-BBDB-4D1E-A145-2FFCB58991FA}" destId="{2A1F39BD-4CA7-4C31-88C0-1D2015788B40}" srcOrd="0" destOrd="0" presId="urn:microsoft.com/office/officeart/2017/3/layout/DropPinTimeline"/>
    <dgm:cxn modelId="{B2CD1B85-C931-423F-8F28-BC58EF7523A0}" type="presParOf" srcId="{C25F1FA9-BBDB-4D1E-A145-2FFCB58991FA}" destId="{F610AF4B-1550-43DF-A89D-45A8824EDF54}" srcOrd="1" destOrd="0" presId="urn:microsoft.com/office/officeart/2017/3/layout/DropPinTimeline"/>
    <dgm:cxn modelId="{FD09BB7C-0477-4DA2-A0B7-F70A6B99368F}" type="presParOf" srcId="{F610AF4B-1550-43DF-A89D-45A8824EDF54}" destId="{E031E730-A8BA-4AC5-94AC-D9D0DD4636DA}" srcOrd="0" destOrd="0" presId="urn:microsoft.com/office/officeart/2017/3/layout/DropPinTimeline"/>
    <dgm:cxn modelId="{55D56DAC-4E36-4B2B-BD4B-CCD98B110E6C}" type="presParOf" srcId="{F610AF4B-1550-43DF-A89D-45A8824EDF54}" destId="{600FDCC3-50D1-4167-AF3E-2A0593B98DD6}" srcOrd="1" destOrd="0" presId="urn:microsoft.com/office/officeart/2017/3/layout/DropPinTimeline"/>
    <dgm:cxn modelId="{0AFB7227-C768-4151-AA8F-DFC26040DD81}" type="presParOf" srcId="{C25F1FA9-BBDB-4D1E-A145-2FFCB58991FA}" destId="{E2611159-E849-4131-A8E0-1E4082177FCE}" srcOrd="2" destOrd="0" presId="urn:microsoft.com/office/officeart/2017/3/layout/DropPinTimeline"/>
    <dgm:cxn modelId="{32C8192D-61D4-428F-A0B3-C5E904A601E5}" type="presParOf" srcId="{C25F1FA9-BBDB-4D1E-A145-2FFCB58991FA}" destId="{56A4BFB3-C916-44EE-9101-2766EA2EFE27}" srcOrd="3" destOrd="0" presId="urn:microsoft.com/office/officeart/2017/3/layout/DropPinTimeline"/>
    <dgm:cxn modelId="{68BEAC05-3457-4296-98A8-B9B8722779BE}" type="presParOf" srcId="{C25F1FA9-BBDB-4D1E-A145-2FFCB58991FA}" destId="{94089269-18C6-4D44-A9EA-5B6CE9D5CCD8}" srcOrd="4" destOrd="0" presId="urn:microsoft.com/office/officeart/2017/3/layout/DropPinTimeline"/>
    <dgm:cxn modelId="{ABB92283-0EB1-431E-9F47-C50623635471}" type="presParOf" srcId="{C25F1FA9-BBDB-4D1E-A145-2FFCB58991FA}" destId="{CFD370DC-FB08-4ED2-BB1A-417A58CD9E27}" srcOrd="5" destOrd="0" presId="urn:microsoft.com/office/officeart/2017/3/layout/DropPinTimeline"/>
    <dgm:cxn modelId="{76AA66AA-0457-4AAA-8EDE-8F2C7F43582E}" type="presParOf" srcId="{75380A69-9FB3-440C-BCA0-BEC4C50DD658}" destId="{682B7A6C-DAFF-4713-BBCC-5C2B086000A5}" srcOrd="1" destOrd="0" presId="urn:microsoft.com/office/officeart/2017/3/layout/DropPinTimeline"/>
    <dgm:cxn modelId="{48076618-AE9C-4B30-85EA-3ED0EF328E15}" type="presParOf" srcId="{75380A69-9FB3-440C-BCA0-BEC4C50DD658}" destId="{7D505F09-ADC5-4515-9A2E-0DED4F39FB58}" srcOrd="2" destOrd="0" presId="urn:microsoft.com/office/officeart/2017/3/layout/DropPinTimeline"/>
    <dgm:cxn modelId="{7A80F631-45FC-4232-B387-1656C1B14366}" type="presParOf" srcId="{7D505F09-ADC5-4515-9A2E-0DED4F39FB58}" destId="{BCEF145A-5A5D-4F1A-84AB-F73DBEDCDA45}" srcOrd="0" destOrd="0" presId="urn:microsoft.com/office/officeart/2017/3/layout/DropPinTimeline"/>
    <dgm:cxn modelId="{9113E0D2-D347-4EED-B7ED-90B9CF8ACB35}" type="presParOf" srcId="{7D505F09-ADC5-4515-9A2E-0DED4F39FB58}" destId="{55D9ED2E-2800-48C8-9492-95EA4E71CCA2}" srcOrd="1" destOrd="0" presId="urn:microsoft.com/office/officeart/2017/3/layout/DropPinTimeline"/>
    <dgm:cxn modelId="{606A7987-904D-402F-A98C-661E8F6B8770}" type="presParOf" srcId="{55D9ED2E-2800-48C8-9492-95EA4E71CCA2}" destId="{AAE8D7F0-AB9D-4810-9F32-E810446BBB23}" srcOrd="0" destOrd="0" presId="urn:microsoft.com/office/officeart/2017/3/layout/DropPinTimeline"/>
    <dgm:cxn modelId="{54D02CDB-41DF-43F9-8A67-86807FF19B39}" type="presParOf" srcId="{55D9ED2E-2800-48C8-9492-95EA4E71CCA2}" destId="{3835599B-32FA-491D-9A66-98555ABA327A}" srcOrd="1" destOrd="0" presId="urn:microsoft.com/office/officeart/2017/3/layout/DropPinTimeline"/>
    <dgm:cxn modelId="{F52D03D6-50D1-4DE2-9CC4-79ABEA37E49E}" type="presParOf" srcId="{7D505F09-ADC5-4515-9A2E-0DED4F39FB58}" destId="{C04D13D2-82AC-4187-A301-EC2660A0CB4A}" srcOrd="2" destOrd="0" presId="urn:microsoft.com/office/officeart/2017/3/layout/DropPinTimeline"/>
    <dgm:cxn modelId="{FABF098E-5473-476A-A8B0-B324B25B85C5}" type="presParOf" srcId="{7D505F09-ADC5-4515-9A2E-0DED4F39FB58}" destId="{126469B3-018C-4E1F-91E9-4B24E2FD32E9}" srcOrd="3" destOrd="0" presId="urn:microsoft.com/office/officeart/2017/3/layout/DropPinTimeline"/>
    <dgm:cxn modelId="{AC0FCB69-31F8-4C82-8678-2788C91F5018}" type="presParOf" srcId="{7D505F09-ADC5-4515-9A2E-0DED4F39FB58}" destId="{F986458E-9B78-41E5-9C95-CBCEBB74DD93}" srcOrd="4" destOrd="0" presId="urn:microsoft.com/office/officeart/2017/3/layout/DropPinTimeline"/>
    <dgm:cxn modelId="{1567E891-78D1-4CD5-8917-9C161609313D}" type="presParOf" srcId="{7D505F09-ADC5-4515-9A2E-0DED4F39FB58}" destId="{A85CEE7F-3378-4CC3-865A-3EEF5FA0B7DE}" srcOrd="5" destOrd="0" presId="urn:microsoft.com/office/officeart/2017/3/layout/DropPinTimeline"/>
    <dgm:cxn modelId="{04BDAA0C-6C33-46CF-91E3-1CD59049E168}" type="presParOf" srcId="{75380A69-9FB3-440C-BCA0-BEC4C50DD658}" destId="{0A649E42-4954-47B3-835A-88DD537F7671}" srcOrd="3" destOrd="0" presId="urn:microsoft.com/office/officeart/2017/3/layout/DropPinTimeline"/>
    <dgm:cxn modelId="{4C097C33-9AA5-4F8F-832A-4A0DF6813BC2}" type="presParOf" srcId="{75380A69-9FB3-440C-BCA0-BEC4C50DD658}" destId="{4F46B069-78EE-42AD-953C-04F4A1ACE4C8}" srcOrd="4" destOrd="0" presId="urn:microsoft.com/office/officeart/2017/3/layout/DropPinTimeline"/>
    <dgm:cxn modelId="{A45C7CF7-1124-4D5A-844A-06410CBA84C9}" type="presParOf" srcId="{4F46B069-78EE-42AD-953C-04F4A1ACE4C8}" destId="{28263A8F-B071-4F5E-A7BC-09ED5F8AB47B}" srcOrd="0" destOrd="0" presId="urn:microsoft.com/office/officeart/2017/3/layout/DropPinTimeline"/>
    <dgm:cxn modelId="{647FAF80-86CB-4C51-B450-B7B85E55068B}" type="presParOf" srcId="{4F46B069-78EE-42AD-953C-04F4A1ACE4C8}" destId="{BB5720FB-128D-4D41-8E87-A1EA364A4E2F}" srcOrd="1" destOrd="0" presId="urn:microsoft.com/office/officeart/2017/3/layout/DropPinTimeline"/>
    <dgm:cxn modelId="{B292B419-16CF-4D0D-BDCA-559216C535AB}" type="presParOf" srcId="{BB5720FB-128D-4D41-8E87-A1EA364A4E2F}" destId="{9C75415F-2463-4D16-8C4C-629B2828623D}" srcOrd="0" destOrd="0" presId="urn:microsoft.com/office/officeart/2017/3/layout/DropPinTimeline"/>
    <dgm:cxn modelId="{6CF9340B-709A-4560-9017-749EBF4FB964}" type="presParOf" srcId="{BB5720FB-128D-4D41-8E87-A1EA364A4E2F}" destId="{2AC3C250-064F-40CE-B147-56C20BAF184B}" srcOrd="1" destOrd="0" presId="urn:microsoft.com/office/officeart/2017/3/layout/DropPinTimeline"/>
    <dgm:cxn modelId="{C64E7FA4-049D-407F-BE22-D6277E898842}" type="presParOf" srcId="{4F46B069-78EE-42AD-953C-04F4A1ACE4C8}" destId="{B2AFBBAE-D49F-4885-A3EC-82235E131C84}" srcOrd="2" destOrd="0" presId="urn:microsoft.com/office/officeart/2017/3/layout/DropPinTimeline"/>
    <dgm:cxn modelId="{035011B5-5855-4819-8907-66197BABF919}" type="presParOf" srcId="{4F46B069-78EE-42AD-953C-04F4A1ACE4C8}" destId="{FCE1C0E8-689A-4AEC-96D9-B6E47A4B671D}" srcOrd="3" destOrd="0" presId="urn:microsoft.com/office/officeart/2017/3/layout/DropPinTimeline"/>
    <dgm:cxn modelId="{54C8B2B8-453C-4B86-AA0E-5EEF570A0C66}" type="presParOf" srcId="{4F46B069-78EE-42AD-953C-04F4A1ACE4C8}" destId="{745C31E5-130B-4327-B4CB-01E2EE9E689D}" srcOrd="4" destOrd="0" presId="urn:microsoft.com/office/officeart/2017/3/layout/DropPinTimeline"/>
    <dgm:cxn modelId="{BC8974AC-95B0-441B-9C4B-9E1CE972510F}" type="presParOf" srcId="{4F46B069-78EE-42AD-953C-04F4A1ACE4C8}" destId="{124E7CDE-A164-40CA-8496-B382D52CBEB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l-GR" b="1" dirty="0">
              <a:solidFill>
                <a:schemeClr val="bg1"/>
              </a:solidFill>
            </a:rPr>
            <a:t>Επιταχυνόμενος ρυθμός τεχνολογικών αλλαγών</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l-GR" b="1" i="0" noProof="0" dirty="0"/>
            <a:t>Μετατόπιση δημογραφικών προτύπων</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en-GB" b="1" dirty="0">
              <a:solidFill>
                <a:schemeClr val="bg1"/>
              </a:solidFill>
            </a:rPr>
            <a:t>COVID-19</a:t>
          </a:r>
          <a:endParaRPr lang="el-GR" b="1" dirty="0">
            <a:solidFill>
              <a:schemeClr val="bg1"/>
            </a:solidFill>
          </a:endParaRPr>
        </a:p>
        <a:p>
          <a:r>
            <a:rPr lang="el-GR" b="1" dirty="0">
              <a:solidFill>
                <a:schemeClr val="bg1"/>
              </a:solidFill>
            </a:rPr>
            <a:t>πανδημία</a:t>
          </a: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l-GR" b="1" i="0" noProof="0" dirty="0"/>
            <a:t>Κλιματική αλλαγή</a:t>
          </a: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el-GR" b="1" i="0" noProof="0" dirty="0"/>
            <a:t>Παγκοσμιοποίηση</a:t>
          </a: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custLinFactNeighborX="-2666"/>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390BD06-7369-4E8B-8D2C-2F924A30DE4C}" type="presOf" srcId="{20B9D2BE-B629-4B09-BF38-E0E3BF9DEBA4}" destId="{8BCFB43A-7A5D-4907-941A-0C0C83EF4B4F}" srcOrd="0" destOrd="0" presId="urn:microsoft.com/office/officeart/2016/7/layout/LinearBlockProcessNumbered"/>
    <dgm:cxn modelId="{DFF93F1B-3659-4DBA-BD2F-70665E2EEC00}" type="presOf" srcId="{030C850F-A707-4595-BE68-13664C14431D}" destId="{F28DF6BC-2DCA-4F8F-91E2-A362C5473532}" srcOrd="0" destOrd="0" presId="urn:microsoft.com/office/officeart/2016/7/layout/LinearBlockProcessNumbered"/>
    <dgm:cxn modelId="{DBA71121-091C-41EB-9BF9-B3C9932C4597}" type="presOf" srcId="{97DD52FA-8926-46F5-BD42-C476235ED686}" destId="{AFE06326-83F7-443C-BFD3-C5A597367D4B}" srcOrd="1" destOrd="0" presId="urn:microsoft.com/office/officeart/2016/7/layout/LinearBlockProcessNumbered"/>
    <dgm:cxn modelId="{2803E725-82E0-4C9C-9DFF-5D78A41EF4C8}" type="presOf" srcId="{6FCCBD16-3537-48C9-A881-41A0E1C78FDB}" destId="{06E3B730-F1E1-4C31-AA88-978153A3C3F4}" srcOrd="0" destOrd="0" presId="urn:microsoft.com/office/officeart/2016/7/layout/LinearBlockProcessNumbered"/>
    <dgm:cxn modelId="{5D154D2A-47F7-45EA-8BCA-FC7FF97732A1}" type="presOf" srcId="{20B9D2BE-B629-4B09-BF38-E0E3BF9DEBA4}" destId="{126F2B02-0981-4207-936B-F8F9DE01B1E1}" srcOrd="1" destOrd="0" presId="urn:microsoft.com/office/officeart/2016/7/layout/LinearBlockProcessNumbered"/>
    <dgm:cxn modelId="{F9D9795C-BC9F-46F9-A5C3-C9FAC29F39E8}" type="presOf" srcId="{B8800921-5D7D-4B1C-B648-6397F7C11BDB}" destId="{23E3F2DC-471A-4ADF-8B75-839FF901E4EC}" srcOrd="0" destOrd="0" presId="urn:microsoft.com/office/officeart/2016/7/layout/LinearBlockProcessNumbered"/>
    <dgm:cxn modelId="{9E7EB246-C415-42AE-9098-6145FCB075F5}" type="presOf" srcId="{3715626F-6FB5-4039-8D0D-F000BD0B91FA}" destId="{616804D4-7870-46A6-B2A0-2CE8219FB9BB}" srcOrd="0" destOrd="0" presId="urn:microsoft.com/office/officeart/2016/7/layout/LinearBlockProcessNumbered"/>
    <dgm:cxn modelId="{160CA854-F7C3-4735-B78C-DF7C60C4F1C5}" type="presOf" srcId="{97DD52FA-8926-46F5-BD42-C476235ED686}" destId="{DBC4281D-C71B-4664-995C-7B7AB2EE42E2}" srcOrd="0" destOrd="0" presId="urn:microsoft.com/office/officeart/2016/7/layout/LinearBlockProcessNumbered"/>
    <dgm:cxn modelId="{437E0582-8E2B-4C4C-A1FF-448B5A8D3100}" type="presOf" srcId="{37FE235D-A313-44D7-B3F6-820CFC7F1E6F}" destId="{9C5372CC-55F9-41A2-B2A6-1914F78C1795}" srcOrd="0" destOrd="0" presId="urn:microsoft.com/office/officeart/2016/7/layout/LinearBlockProcessNumbered"/>
    <dgm:cxn modelId="{2C63ED92-23E6-482C-941C-FB95976746C1}" type="presOf" srcId="{8C982E7E-C4D1-42ED-9121-CE5900B3602D}" destId="{93517E33-9609-40E1-A04B-2BC457B04352}" srcOrd="0" destOrd="0" presId="urn:microsoft.com/office/officeart/2016/7/layout/LinearBlockProcessNumbered"/>
    <dgm:cxn modelId="{FC121993-3174-4297-9DC9-09D6C35E7809}" type="presOf" srcId="{8AA400F1-2DAD-4C5E-A7AE-28B3A2F6B5D2}" destId="{C4A2D9FD-3FFA-4CBE-9E4F-004229F35DEC}" srcOrd="0" destOrd="0" presId="urn:microsoft.com/office/officeart/2016/7/layout/LinearBlockProcessNumbered"/>
    <dgm:cxn modelId="{A9FEBA9E-44FB-4916-B05E-41F3A818C03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042302BE-BE0B-4888-A679-80C51FAA7EEB}" srcId="{8C982E7E-C4D1-42ED-9121-CE5900B3602D}" destId="{4BB94112-F036-4259-A5D6-B0198A8B7B9D}" srcOrd="4" destOrd="0" parTransId="{B96EEC5C-9D01-40A4-AC9E-ED164480D8C2}" sibTransId="{B8800921-5D7D-4B1C-B648-6397F7C11BDB}"/>
    <dgm:cxn modelId="{F8F1D1C0-47C0-4572-AC83-56C69D929A7E}" type="presOf" srcId="{4BB94112-F036-4259-A5D6-B0198A8B7B9D}" destId="{166E0798-03A4-4980-8A23-C4DD7503F72C}" srcOrd="0" destOrd="0" presId="urn:microsoft.com/office/officeart/2016/7/layout/LinearBlockProcessNumbered"/>
    <dgm:cxn modelId="{6C41BAC1-2A75-44C6-B579-EB071A56C1F9}" type="presOf" srcId="{4BB94112-F036-4259-A5D6-B0198A8B7B9D}" destId="{18A0F08D-97FC-40EE-9384-30886C9D8058}" srcOrd="1"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696B9AEA-5412-409F-8117-EFC61BF0A661}" type="presOf" srcId="{41D5E014-00E4-4741-A5B2-53E79298F713}" destId="{BEDD5812-1115-4B8A-A19D-85AAFE354974}"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454EA1F7-C690-4CEE-9E53-2EE2CB1E38BA}" type="presOf" srcId="{8AA400F1-2DAD-4C5E-A7AE-28B3A2F6B5D2}" destId="{5710E9EF-EBD0-42F2-BB64-8F36A8B49B26}" srcOrd="1" destOrd="0" presId="urn:microsoft.com/office/officeart/2016/7/layout/LinearBlockProcessNumbered"/>
    <dgm:cxn modelId="{B77DFC4D-A3E2-4C4B-8EF6-A8DEEC1A95B9}" type="presParOf" srcId="{93517E33-9609-40E1-A04B-2BC457B04352}" destId="{9F719ACC-AE4A-40FF-B6DB-4CFC1DC5E6D2}" srcOrd="0" destOrd="0" presId="urn:microsoft.com/office/officeart/2016/7/layout/LinearBlockProcessNumbered"/>
    <dgm:cxn modelId="{273403A7-A2E2-4E9C-B4D6-D2B6C4356076}" type="presParOf" srcId="{9F719ACC-AE4A-40FF-B6DB-4CFC1DC5E6D2}" destId="{DBC4281D-C71B-4664-995C-7B7AB2EE42E2}" srcOrd="0" destOrd="0" presId="urn:microsoft.com/office/officeart/2016/7/layout/LinearBlockProcessNumbered"/>
    <dgm:cxn modelId="{B4BE21D2-D4F8-4417-AAA5-FED9D5AEB88C}" type="presParOf" srcId="{9F719ACC-AE4A-40FF-B6DB-4CFC1DC5E6D2}" destId="{BEDD5812-1115-4B8A-A19D-85AAFE354974}" srcOrd="1" destOrd="0" presId="urn:microsoft.com/office/officeart/2016/7/layout/LinearBlockProcessNumbered"/>
    <dgm:cxn modelId="{1F18CA97-C5FA-43FB-9B95-D818E0AD8440}" type="presParOf" srcId="{9F719ACC-AE4A-40FF-B6DB-4CFC1DC5E6D2}" destId="{AFE06326-83F7-443C-BFD3-C5A597367D4B}" srcOrd="2" destOrd="0" presId="urn:microsoft.com/office/officeart/2016/7/layout/LinearBlockProcessNumbered"/>
    <dgm:cxn modelId="{F4818120-963B-4A93-AAB8-01D9D0566513}" type="presParOf" srcId="{93517E33-9609-40E1-A04B-2BC457B04352}" destId="{97AD09E0-A391-43ED-921A-59444E810E1E}" srcOrd="1" destOrd="0" presId="urn:microsoft.com/office/officeart/2016/7/layout/LinearBlockProcessNumbered"/>
    <dgm:cxn modelId="{3BB7E7DC-F5B8-4C63-BB95-957F4F00B216}" type="presParOf" srcId="{93517E33-9609-40E1-A04B-2BC457B04352}" destId="{AF1C2AC7-D46E-4BA0-8311-931587EC53CE}" srcOrd="2" destOrd="0" presId="urn:microsoft.com/office/officeart/2016/7/layout/LinearBlockProcessNumbered"/>
    <dgm:cxn modelId="{3D005F67-C291-41B0-AA15-39D88B0F5486}" type="presParOf" srcId="{AF1C2AC7-D46E-4BA0-8311-931587EC53CE}" destId="{9C5372CC-55F9-41A2-B2A6-1914F78C1795}" srcOrd="0" destOrd="0" presId="urn:microsoft.com/office/officeart/2016/7/layout/LinearBlockProcessNumbered"/>
    <dgm:cxn modelId="{96438D17-A3A7-482E-BEC6-25D7873AFE92}" type="presParOf" srcId="{AF1C2AC7-D46E-4BA0-8311-931587EC53CE}" destId="{616804D4-7870-46A6-B2A0-2CE8219FB9BB}" srcOrd="1" destOrd="0" presId="urn:microsoft.com/office/officeart/2016/7/layout/LinearBlockProcessNumbered"/>
    <dgm:cxn modelId="{A5131B8D-C91F-4377-88DB-924EEA2C249D}" type="presParOf" srcId="{AF1C2AC7-D46E-4BA0-8311-931587EC53CE}" destId="{6830736E-9DD1-41F4-BC1B-79E0CB339BC4}" srcOrd="2" destOrd="0" presId="urn:microsoft.com/office/officeart/2016/7/layout/LinearBlockProcessNumbered"/>
    <dgm:cxn modelId="{FBCC8246-C038-4083-8C83-C5CC2163C830}" type="presParOf" srcId="{93517E33-9609-40E1-A04B-2BC457B04352}" destId="{B11E35B1-820A-4B78-A94A-7CB2B31B32C6}" srcOrd="3" destOrd="0" presId="urn:microsoft.com/office/officeart/2016/7/layout/LinearBlockProcessNumbered"/>
    <dgm:cxn modelId="{B5F48BD5-A47A-43F3-B693-91AE8B00CB70}" type="presParOf" srcId="{93517E33-9609-40E1-A04B-2BC457B04352}" destId="{5E006080-0930-4D03-8D52-84C0C771DC0D}" srcOrd="4" destOrd="0" presId="urn:microsoft.com/office/officeart/2016/7/layout/LinearBlockProcessNumbered"/>
    <dgm:cxn modelId="{3F121BFE-9672-4D5F-9612-A7FC0B03396A}" type="presParOf" srcId="{5E006080-0930-4D03-8D52-84C0C771DC0D}" destId="{8BCFB43A-7A5D-4907-941A-0C0C83EF4B4F}" srcOrd="0" destOrd="0" presId="urn:microsoft.com/office/officeart/2016/7/layout/LinearBlockProcessNumbered"/>
    <dgm:cxn modelId="{81D891FC-A07F-43B0-A688-DD17BFDAF89F}" type="presParOf" srcId="{5E006080-0930-4D03-8D52-84C0C771DC0D}" destId="{F28DF6BC-2DCA-4F8F-91E2-A362C5473532}" srcOrd="1" destOrd="0" presId="urn:microsoft.com/office/officeart/2016/7/layout/LinearBlockProcessNumbered"/>
    <dgm:cxn modelId="{92E0301D-26A6-4857-9A8E-1914C1AC2988}" type="presParOf" srcId="{5E006080-0930-4D03-8D52-84C0C771DC0D}" destId="{126F2B02-0981-4207-936B-F8F9DE01B1E1}" srcOrd="2" destOrd="0" presId="urn:microsoft.com/office/officeart/2016/7/layout/LinearBlockProcessNumbered"/>
    <dgm:cxn modelId="{B9A52F16-097E-40E0-85EF-8E7B74259AD5}" type="presParOf" srcId="{93517E33-9609-40E1-A04B-2BC457B04352}" destId="{19ED34A8-3F2A-4AAF-843E-6AE3DEC99199}" srcOrd="5" destOrd="0" presId="urn:microsoft.com/office/officeart/2016/7/layout/LinearBlockProcessNumbered"/>
    <dgm:cxn modelId="{A0530307-113E-485C-8C5C-B50856BDACE3}" type="presParOf" srcId="{93517E33-9609-40E1-A04B-2BC457B04352}" destId="{8588D146-0CA7-4D31-8760-8A29DB84E7C2}" srcOrd="6" destOrd="0" presId="urn:microsoft.com/office/officeart/2016/7/layout/LinearBlockProcessNumbered"/>
    <dgm:cxn modelId="{62708D97-CFA8-43EA-81B2-FB2FE04DF8B9}" type="presParOf" srcId="{8588D146-0CA7-4D31-8760-8A29DB84E7C2}" destId="{C4A2D9FD-3FFA-4CBE-9E4F-004229F35DEC}" srcOrd="0" destOrd="0" presId="urn:microsoft.com/office/officeart/2016/7/layout/LinearBlockProcessNumbered"/>
    <dgm:cxn modelId="{7863DBBB-E674-45CB-8FFF-34097FD4A092}" type="presParOf" srcId="{8588D146-0CA7-4D31-8760-8A29DB84E7C2}" destId="{06E3B730-F1E1-4C31-AA88-978153A3C3F4}" srcOrd="1" destOrd="0" presId="urn:microsoft.com/office/officeart/2016/7/layout/LinearBlockProcessNumbered"/>
    <dgm:cxn modelId="{30F62A8D-1E7B-4C0B-978D-A4FE61BBB16D}" type="presParOf" srcId="{8588D146-0CA7-4D31-8760-8A29DB84E7C2}" destId="{5710E9EF-EBD0-42F2-BB64-8F36A8B49B26}" srcOrd="2" destOrd="0" presId="urn:microsoft.com/office/officeart/2016/7/layout/LinearBlockProcessNumbered"/>
    <dgm:cxn modelId="{2572E3B0-E998-40CC-A4DF-DE33A838B438}" type="presParOf" srcId="{93517E33-9609-40E1-A04B-2BC457B04352}" destId="{AAD5CCC2-6A84-4CCD-969B-C9ABDC998B0D}" srcOrd="7" destOrd="0" presId="urn:microsoft.com/office/officeart/2016/7/layout/LinearBlockProcessNumbered"/>
    <dgm:cxn modelId="{F7E4F94B-C610-48A0-9109-0AF4040DED12}" type="presParOf" srcId="{93517E33-9609-40E1-A04B-2BC457B04352}" destId="{9E5AF944-9B16-4E43-B607-FD9F2CB46EB5}" srcOrd="8" destOrd="0" presId="urn:microsoft.com/office/officeart/2016/7/layout/LinearBlockProcessNumbered"/>
    <dgm:cxn modelId="{06D87AA5-AAB5-4B10-B708-AADD5BBA17B2}" type="presParOf" srcId="{9E5AF944-9B16-4E43-B607-FD9F2CB46EB5}" destId="{166E0798-03A4-4980-8A23-C4DD7503F72C}" srcOrd="0" destOrd="0" presId="urn:microsoft.com/office/officeart/2016/7/layout/LinearBlockProcessNumbered"/>
    <dgm:cxn modelId="{D31DE5AE-E4F6-46E9-8C21-80F4A23F8789}" type="presParOf" srcId="{9E5AF944-9B16-4E43-B607-FD9F2CB46EB5}" destId="{23E3F2DC-471A-4ADF-8B75-839FF901E4EC}" srcOrd="1" destOrd="0" presId="urn:microsoft.com/office/officeart/2016/7/layout/LinearBlockProcessNumbered"/>
    <dgm:cxn modelId="{E646E178-95BD-4FB2-9B26-D2D531B1CDDD}"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l-GR" b="1" dirty="0">
              <a:solidFill>
                <a:schemeClr val="bg1"/>
              </a:solidFill>
            </a:rPr>
            <a:t>Επιταχυνόμενος ρυθμός τεχνολογικών αλλαγών</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l-GR" b="1" i="0" noProof="0" dirty="0"/>
            <a:t>Μετατόπιση δημογραφικών προτύπων</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en-GB" b="1" dirty="0">
              <a:solidFill>
                <a:schemeClr val="bg1"/>
              </a:solidFill>
            </a:rPr>
            <a:t>COVID-19</a:t>
          </a:r>
          <a:endParaRPr lang="el-GR" b="1" dirty="0">
            <a:solidFill>
              <a:schemeClr val="bg1"/>
            </a:solidFill>
          </a:endParaRPr>
        </a:p>
        <a:p>
          <a:r>
            <a:rPr lang="el-GR" b="1" dirty="0">
              <a:solidFill>
                <a:schemeClr val="bg1"/>
              </a:solidFill>
            </a:rPr>
            <a:t>πανδημία</a:t>
          </a: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l-GR" b="1" i="0" noProof="0" dirty="0"/>
            <a:t>Κλιματική αλλαγή</a:t>
          </a: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el-GR" b="1" i="0" noProof="0" dirty="0"/>
            <a:t>Παγκοσμιοποίηση</a:t>
          </a: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custLinFactNeighborX="-2666"/>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390BD06-7369-4E8B-8D2C-2F924A30DE4C}" type="presOf" srcId="{20B9D2BE-B629-4B09-BF38-E0E3BF9DEBA4}" destId="{8BCFB43A-7A5D-4907-941A-0C0C83EF4B4F}" srcOrd="0" destOrd="0" presId="urn:microsoft.com/office/officeart/2016/7/layout/LinearBlockProcessNumbered"/>
    <dgm:cxn modelId="{DFF93F1B-3659-4DBA-BD2F-70665E2EEC00}" type="presOf" srcId="{030C850F-A707-4595-BE68-13664C14431D}" destId="{F28DF6BC-2DCA-4F8F-91E2-A362C5473532}" srcOrd="0" destOrd="0" presId="urn:microsoft.com/office/officeart/2016/7/layout/LinearBlockProcessNumbered"/>
    <dgm:cxn modelId="{DBA71121-091C-41EB-9BF9-B3C9932C4597}" type="presOf" srcId="{97DD52FA-8926-46F5-BD42-C476235ED686}" destId="{AFE06326-83F7-443C-BFD3-C5A597367D4B}" srcOrd="1" destOrd="0" presId="urn:microsoft.com/office/officeart/2016/7/layout/LinearBlockProcessNumbered"/>
    <dgm:cxn modelId="{2803E725-82E0-4C9C-9DFF-5D78A41EF4C8}" type="presOf" srcId="{6FCCBD16-3537-48C9-A881-41A0E1C78FDB}" destId="{06E3B730-F1E1-4C31-AA88-978153A3C3F4}" srcOrd="0" destOrd="0" presId="urn:microsoft.com/office/officeart/2016/7/layout/LinearBlockProcessNumbered"/>
    <dgm:cxn modelId="{5D154D2A-47F7-45EA-8BCA-FC7FF97732A1}" type="presOf" srcId="{20B9D2BE-B629-4B09-BF38-E0E3BF9DEBA4}" destId="{126F2B02-0981-4207-936B-F8F9DE01B1E1}" srcOrd="1" destOrd="0" presId="urn:microsoft.com/office/officeart/2016/7/layout/LinearBlockProcessNumbered"/>
    <dgm:cxn modelId="{F9D9795C-BC9F-46F9-A5C3-C9FAC29F39E8}" type="presOf" srcId="{B8800921-5D7D-4B1C-B648-6397F7C11BDB}" destId="{23E3F2DC-471A-4ADF-8B75-839FF901E4EC}" srcOrd="0" destOrd="0" presId="urn:microsoft.com/office/officeart/2016/7/layout/LinearBlockProcessNumbered"/>
    <dgm:cxn modelId="{9E7EB246-C415-42AE-9098-6145FCB075F5}" type="presOf" srcId="{3715626F-6FB5-4039-8D0D-F000BD0B91FA}" destId="{616804D4-7870-46A6-B2A0-2CE8219FB9BB}" srcOrd="0" destOrd="0" presId="urn:microsoft.com/office/officeart/2016/7/layout/LinearBlockProcessNumbered"/>
    <dgm:cxn modelId="{160CA854-F7C3-4735-B78C-DF7C60C4F1C5}" type="presOf" srcId="{97DD52FA-8926-46F5-BD42-C476235ED686}" destId="{DBC4281D-C71B-4664-995C-7B7AB2EE42E2}" srcOrd="0" destOrd="0" presId="urn:microsoft.com/office/officeart/2016/7/layout/LinearBlockProcessNumbered"/>
    <dgm:cxn modelId="{437E0582-8E2B-4C4C-A1FF-448B5A8D3100}" type="presOf" srcId="{37FE235D-A313-44D7-B3F6-820CFC7F1E6F}" destId="{9C5372CC-55F9-41A2-B2A6-1914F78C1795}" srcOrd="0" destOrd="0" presId="urn:microsoft.com/office/officeart/2016/7/layout/LinearBlockProcessNumbered"/>
    <dgm:cxn modelId="{2C63ED92-23E6-482C-941C-FB95976746C1}" type="presOf" srcId="{8C982E7E-C4D1-42ED-9121-CE5900B3602D}" destId="{93517E33-9609-40E1-A04B-2BC457B04352}" srcOrd="0" destOrd="0" presId="urn:microsoft.com/office/officeart/2016/7/layout/LinearBlockProcessNumbered"/>
    <dgm:cxn modelId="{FC121993-3174-4297-9DC9-09D6C35E7809}" type="presOf" srcId="{8AA400F1-2DAD-4C5E-A7AE-28B3A2F6B5D2}" destId="{C4A2D9FD-3FFA-4CBE-9E4F-004229F35DEC}" srcOrd="0" destOrd="0" presId="urn:microsoft.com/office/officeart/2016/7/layout/LinearBlockProcessNumbered"/>
    <dgm:cxn modelId="{A9FEBA9E-44FB-4916-B05E-41F3A818C03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042302BE-BE0B-4888-A679-80C51FAA7EEB}" srcId="{8C982E7E-C4D1-42ED-9121-CE5900B3602D}" destId="{4BB94112-F036-4259-A5D6-B0198A8B7B9D}" srcOrd="4" destOrd="0" parTransId="{B96EEC5C-9D01-40A4-AC9E-ED164480D8C2}" sibTransId="{B8800921-5D7D-4B1C-B648-6397F7C11BDB}"/>
    <dgm:cxn modelId="{F8F1D1C0-47C0-4572-AC83-56C69D929A7E}" type="presOf" srcId="{4BB94112-F036-4259-A5D6-B0198A8B7B9D}" destId="{166E0798-03A4-4980-8A23-C4DD7503F72C}" srcOrd="0" destOrd="0" presId="urn:microsoft.com/office/officeart/2016/7/layout/LinearBlockProcessNumbered"/>
    <dgm:cxn modelId="{6C41BAC1-2A75-44C6-B579-EB071A56C1F9}" type="presOf" srcId="{4BB94112-F036-4259-A5D6-B0198A8B7B9D}" destId="{18A0F08D-97FC-40EE-9384-30886C9D8058}" srcOrd="1"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696B9AEA-5412-409F-8117-EFC61BF0A661}" type="presOf" srcId="{41D5E014-00E4-4741-A5B2-53E79298F713}" destId="{BEDD5812-1115-4B8A-A19D-85AAFE354974}"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454EA1F7-C690-4CEE-9E53-2EE2CB1E38BA}" type="presOf" srcId="{8AA400F1-2DAD-4C5E-A7AE-28B3A2F6B5D2}" destId="{5710E9EF-EBD0-42F2-BB64-8F36A8B49B26}" srcOrd="1" destOrd="0" presId="urn:microsoft.com/office/officeart/2016/7/layout/LinearBlockProcessNumbered"/>
    <dgm:cxn modelId="{B77DFC4D-A3E2-4C4B-8EF6-A8DEEC1A95B9}" type="presParOf" srcId="{93517E33-9609-40E1-A04B-2BC457B04352}" destId="{9F719ACC-AE4A-40FF-B6DB-4CFC1DC5E6D2}" srcOrd="0" destOrd="0" presId="urn:microsoft.com/office/officeart/2016/7/layout/LinearBlockProcessNumbered"/>
    <dgm:cxn modelId="{273403A7-A2E2-4E9C-B4D6-D2B6C4356076}" type="presParOf" srcId="{9F719ACC-AE4A-40FF-B6DB-4CFC1DC5E6D2}" destId="{DBC4281D-C71B-4664-995C-7B7AB2EE42E2}" srcOrd="0" destOrd="0" presId="urn:microsoft.com/office/officeart/2016/7/layout/LinearBlockProcessNumbered"/>
    <dgm:cxn modelId="{B4BE21D2-D4F8-4417-AAA5-FED9D5AEB88C}" type="presParOf" srcId="{9F719ACC-AE4A-40FF-B6DB-4CFC1DC5E6D2}" destId="{BEDD5812-1115-4B8A-A19D-85AAFE354974}" srcOrd="1" destOrd="0" presId="urn:microsoft.com/office/officeart/2016/7/layout/LinearBlockProcessNumbered"/>
    <dgm:cxn modelId="{1F18CA97-C5FA-43FB-9B95-D818E0AD8440}" type="presParOf" srcId="{9F719ACC-AE4A-40FF-B6DB-4CFC1DC5E6D2}" destId="{AFE06326-83F7-443C-BFD3-C5A597367D4B}" srcOrd="2" destOrd="0" presId="urn:microsoft.com/office/officeart/2016/7/layout/LinearBlockProcessNumbered"/>
    <dgm:cxn modelId="{F4818120-963B-4A93-AAB8-01D9D0566513}" type="presParOf" srcId="{93517E33-9609-40E1-A04B-2BC457B04352}" destId="{97AD09E0-A391-43ED-921A-59444E810E1E}" srcOrd="1" destOrd="0" presId="urn:microsoft.com/office/officeart/2016/7/layout/LinearBlockProcessNumbered"/>
    <dgm:cxn modelId="{3BB7E7DC-F5B8-4C63-BB95-957F4F00B216}" type="presParOf" srcId="{93517E33-9609-40E1-A04B-2BC457B04352}" destId="{AF1C2AC7-D46E-4BA0-8311-931587EC53CE}" srcOrd="2" destOrd="0" presId="urn:microsoft.com/office/officeart/2016/7/layout/LinearBlockProcessNumbered"/>
    <dgm:cxn modelId="{3D005F67-C291-41B0-AA15-39D88B0F5486}" type="presParOf" srcId="{AF1C2AC7-D46E-4BA0-8311-931587EC53CE}" destId="{9C5372CC-55F9-41A2-B2A6-1914F78C1795}" srcOrd="0" destOrd="0" presId="urn:microsoft.com/office/officeart/2016/7/layout/LinearBlockProcessNumbered"/>
    <dgm:cxn modelId="{96438D17-A3A7-482E-BEC6-25D7873AFE92}" type="presParOf" srcId="{AF1C2AC7-D46E-4BA0-8311-931587EC53CE}" destId="{616804D4-7870-46A6-B2A0-2CE8219FB9BB}" srcOrd="1" destOrd="0" presId="urn:microsoft.com/office/officeart/2016/7/layout/LinearBlockProcessNumbered"/>
    <dgm:cxn modelId="{A5131B8D-C91F-4377-88DB-924EEA2C249D}" type="presParOf" srcId="{AF1C2AC7-D46E-4BA0-8311-931587EC53CE}" destId="{6830736E-9DD1-41F4-BC1B-79E0CB339BC4}" srcOrd="2" destOrd="0" presId="urn:microsoft.com/office/officeart/2016/7/layout/LinearBlockProcessNumbered"/>
    <dgm:cxn modelId="{FBCC8246-C038-4083-8C83-C5CC2163C830}" type="presParOf" srcId="{93517E33-9609-40E1-A04B-2BC457B04352}" destId="{B11E35B1-820A-4B78-A94A-7CB2B31B32C6}" srcOrd="3" destOrd="0" presId="urn:microsoft.com/office/officeart/2016/7/layout/LinearBlockProcessNumbered"/>
    <dgm:cxn modelId="{B5F48BD5-A47A-43F3-B693-91AE8B00CB70}" type="presParOf" srcId="{93517E33-9609-40E1-A04B-2BC457B04352}" destId="{5E006080-0930-4D03-8D52-84C0C771DC0D}" srcOrd="4" destOrd="0" presId="urn:microsoft.com/office/officeart/2016/7/layout/LinearBlockProcessNumbered"/>
    <dgm:cxn modelId="{3F121BFE-9672-4D5F-9612-A7FC0B03396A}" type="presParOf" srcId="{5E006080-0930-4D03-8D52-84C0C771DC0D}" destId="{8BCFB43A-7A5D-4907-941A-0C0C83EF4B4F}" srcOrd="0" destOrd="0" presId="urn:microsoft.com/office/officeart/2016/7/layout/LinearBlockProcessNumbered"/>
    <dgm:cxn modelId="{81D891FC-A07F-43B0-A688-DD17BFDAF89F}" type="presParOf" srcId="{5E006080-0930-4D03-8D52-84C0C771DC0D}" destId="{F28DF6BC-2DCA-4F8F-91E2-A362C5473532}" srcOrd="1" destOrd="0" presId="urn:microsoft.com/office/officeart/2016/7/layout/LinearBlockProcessNumbered"/>
    <dgm:cxn modelId="{92E0301D-26A6-4857-9A8E-1914C1AC2988}" type="presParOf" srcId="{5E006080-0930-4D03-8D52-84C0C771DC0D}" destId="{126F2B02-0981-4207-936B-F8F9DE01B1E1}" srcOrd="2" destOrd="0" presId="urn:microsoft.com/office/officeart/2016/7/layout/LinearBlockProcessNumbered"/>
    <dgm:cxn modelId="{B9A52F16-097E-40E0-85EF-8E7B74259AD5}" type="presParOf" srcId="{93517E33-9609-40E1-A04B-2BC457B04352}" destId="{19ED34A8-3F2A-4AAF-843E-6AE3DEC99199}" srcOrd="5" destOrd="0" presId="urn:microsoft.com/office/officeart/2016/7/layout/LinearBlockProcessNumbered"/>
    <dgm:cxn modelId="{A0530307-113E-485C-8C5C-B50856BDACE3}" type="presParOf" srcId="{93517E33-9609-40E1-A04B-2BC457B04352}" destId="{8588D146-0CA7-4D31-8760-8A29DB84E7C2}" srcOrd="6" destOrd="0" presId="urn:microsoft.com/office/officeart/2016/7/layout/LinearBlockProcessNumbered"/>
    <dgm:cxn modelId="{62708D97-CFA8-43EA-81B2-FB2FE04DF8B9}" type="presParOf" srcId="{8588D146-0CA7-4D31-8760-8A29DB84E7C2}" destId="{C4A2D9FD-3FFA-4CBE-9E4F-004229F35DEC}" srcOrd="0" destOrd="0" presId="urn:microsoft.com/office/officeart/2016/7/layout/LinearBlockProcessNumbered"/>
    <dgm:cxn modelId="{7863DBBB-E674-45CB-8FFF-34097FD4A092}" type="presParOf" srcId="{8588D146-0CA7-4D31-8760-8A29DB84E7C2}" destId="{06E3B730-F1E1-4C31-AA88-978153A3C3F4}" srcOrd="1" destOrd="0" presId="urn:microsoft.com/office/officeart/2016/7/layout/LinearBlockProcessNumbered"/>
    <dgm:cxn modelId="{30F62A8D-1E7B-4C0B-978D-A4FE61BBB16D}" type="presParOf" srcId="{8588D146-0CA7-4D31-8760-8A29DB84E7C2}" destId="{5710E9EF-EBD0-42F2-BB64-8F36A8B49B26}" srcOrd="2" destOrd="0" presId="urn:microsoft.com/office/officeart/2016/7/layout/LinearBlockProcessNumbered"/>
    <dgm:cxn modelId="{2572E3B0-E998-40CC-A4DF-DE33A838B438}" type="presParOf" srcId="{93517E33-9609-40E1-A04B-2BC457B04352}" destId="{AAD5CCC2-6A84-4CCD-969B-C9ABDC998B0D}" srcOrd="7" destOrd="0" presId="urn:microsoft.com/office/officeart/2016/7/layout/LinearBlockProcessNumbered"/>
    <dgm:cxn modelId="{F7E4F94B-C610-48A0-9109-0AF4040DED12}" type="presParOf" srcId="{93517E33-9609-40E1-A04B-2BC457B04352}" destId="{9E5AF944-9B16-4E43-B607-FD9F2CB46EB5}" srcOrd="8" destOrd="0" presId="urn:microsoft.com/office/officeart/2016/7/layout/LinearBlockProcessNumbered"/>
    <dgm:cxn modelId="{06D87AA5-AAB5-4B10-B708-AADD5BBA17B2}" type="presParOf" srcId="{9E5AF944-9B16-4E43-B607-FD9F2CB46EB5}" destId="{166E0798-03A4-4980-8A23-C4DD7503F72C}" srcOrd="0" destOrd="0" presId="urn:microsoft.com/office/officeart/2016/7/layout/LinearBlockProcessNumbered"/>
    <dgm:cxn modelId="{D31DE5AE-E4F6-46E9-8C21-80F4A23F8789}" type="presParOf" srcId="{9E5AF944-9B16-4E43-B607-FD9F2CB46EB5}" destId="{23E3F2DC-471A-4ADF-8B75-839FF901E4EC}" srcOrd="1" destOrd="0" presId="urn:microsoft.com/office/officeart/2016/7/layout/LinearBlockProcessNumbered"/>
    <dgm:cxn modelId="{E646E178-95BD-4FB2-9B26-D2D531B1CDDD}"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l-GR" b="1" dirty="0">
              <a:solidFill>
                <a:schemeClr val="bg1"/>
              </a:solidFill>
            </a:rPr>
            <a:t>Επιταχυνόμενος ρυθμός τεχνολογικών αλλαγών</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l-GR" b="1" i="0" noProof="0" dirty="0"/>
            <a:t>Μετατόπιση δημογραφικών προτύπων</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en-GB" b="1" dirty="0">
              <a:solidFill>
                <a:schemeClr val="bg1"/>
              </a:solidFill>
            </a:rPr>
            <a:t>COVID-19</a:t>
          </a:r>
          <a:endParaRPr lang="el-GR" b="1" dirty="0">
            <a:solidFill>
              <a:schemeClr val="bg1"/>
            </a:solidFill>
          </a:endParaRPr>
        </a:p>
        <a:p>
          <a:r>
            <a:rPr lang="el-GR" b="1" dirty="0">
              <a:solidFill>
                <a:schemeClr val="bg1"/>
              </a:solidFill>
            </a:rPr>
            <a:t>πανδημία</a:t>
          </a: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l-GR" b="1" i="0" noProof="0" dirty="0"/>
            <a:t>Κλιματική αλλαγή</a:t>
          </a: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el-GR" b="1" i="0" noProof="0" dirty="0"/>
            <a:t>Παγκοσμιοποίηση</a:t>
          </a: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custLinFactNeighborX="-2666"/>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390BD06-7369-4E8B-8D2C-2F924A30DE4C}" type="presOf" srcId="{20B9D2BE-B629-4B09-BF38-E0E3BF9DEBA4}" destId="{8BCFB43A-7A5D-4907-941A-0C0C83EF4B4F}" srcOrd="0" destOrd="0" presId="urn:microsoft.com/office/officeart/2016/7/layout/LinearBlockProcessNumbered"/>
    <dgm:cxn modelId="{DFF93F1B-3659-4DBA-BD2F-70665E2EEC00}" type="presOf" srcId="{030C850F-A707-4595-BE68-13664C14431D}" destId="{F28DF6BC-2DCA-4F8F-91E2-A362C5473532}" srcOrd="0" destOrd="0" presId="urn:microsoft.com/office/officeart/2016/7/layout/LinearBlockProcessNumbered"/>
    <dgm:cxn modelId="{DBA71121-091C-41EB-9BF9-B3C9932C4597}" type="presOf" srcId="{97DD52FA-8926-46F5-BD42-C476235ED686}" destId="{AFE06326-83F7-443C-BFD3-C5A597367D4B}" srcOrd="1" destOrd="0" presId="urn:microsoft.com/office/officeart/2016/7/layout/LinearBlockProcessNumbered"/>
    <dgm:cxn modelId="{2803E725-82E0-4C9C-9DFF-5D78A41EF4C8}" type="presOf" srcId="{6FCCBD16-3537-48C9-A881-41A0E1C78FDB}" destId="{06E3B730-F1E1-4C31-AA88-978153A3C3F4}" srcOrd="0" destOrd="0" presId="urn:microsoft.com/office/officeart/2016/7/layout/LinearBlockProcessNumbered"/>
    <dgm:cxn modelId="{5D154D2A-47F7-45EA-8BCA-FC7FF97732A1}" type="presOf" srcId="{20B9D2BE-B629-4B09-BF38-E0E3BF9DEBA4}" destId="{126F2B02-0981-4207-936B-F8F9DE01B1E1}" srcOrd="1" destOrd="0" presId="urn:microsoft.com/office/officeart/2016/7/layout/LinearBlockProcessNumbered"/>
    <dgm:cxn modelId="{F9D9795C-BC9F-46F9-A5C3-C9FAC29F39E8}" type="presOf" srcId="{B8800921-5D7D-4B1C-B648-6397F7C11BDB}" destId="{23E3F2DC-471A-4ADF-8B75-839FF901E4EC}" srcOrd="0" destOrd="0" presId="urn:microsoft.com/office/officeart/2016/7/layout/LinearBlockProcessNumbered"/>
    <dgm:cxn modelId="{9E7EB246-C415-42AE-9098-6145FCB075F5}" type="presOf" srcId="{3715626F-6FB5-4039-8D0D-F000BD0B91FA}" destId="{616804D4-7870-46A6-B2A0-2CE8219FB9BB}" srcOrd="0" destOrd="0" presId="urn:microsoft.com/office/officeart/2016/7/layout/LinearBlockProcessNumbered"/>
    <dgm:cxn modelId="{160CA854-F7C3-4735-B78C-DF7C60C4F1C5}" type="presOf" srcId="{97DD52FA-8926-46F5-BD42-C476235ED686}" destId="{DBC4281D-C71B-4664-995C-7B7AB2EE42E2}" srcOrd="0" destOrd="0" presId="urn:microsoft.com/office/officeart/2016/7/layout/LinearBlockProcessNumbered"/>
    <dgm:cxn modelId="{437E0582-8E2B-4C4C-A1FF-448B5A8D3100}" type="presOf" srcId="{37FE235D-A313-44D7-B3F6-820CFC7F1E6F}" destId="{9C5372CC-55F9-41A2-B2A6-1914F78C1795}" srcOrd="0" destOrd="0" presId="urn:microsoft.com/office/officeart/2016/7/layout/LinearBlockProcessNumbered"/>
    <dgm:cxn modelId="{2C63ED92-23E6-482C-941C-FB95976746C1}" type="presOf" srcId="{8C982E7E-C4D1-42ED-9121-CE5900B3602D}" destId="{93517E33-9609-40E1-A04B-2BC457B04352}" srcOrd="0" destOrd="0" presId="urn:microsoft.com/office/officeart/2016/7/layout/LinearBlockProcessNumbered"/>
    <dgm:cxn modelId="{FC121993-3174-4297-9DC9-09D6C35E7809}" type="presOf" srcId="{8AA400F1-2DAD-4C5E-A7AE-28B3A2F6B5D2}" destId="{C4A2D9FD-3FFA-4CBE-9E4F-004229F35DEC}" srcOrd="0" destOrd="0" presId="urn:microsoft.com/office/officeart/2016/7/layout/LinearBlockProcessNumbered"/>
    <dgm:cxn modelId="{A9FEBA9E-44FB-4916-B05E-41F3A818C03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042302BE-BE0B-4888-A679-80C51FAA7EEB}" srcId="{8C982E7E-C4D1-42ED-9121-CE5900B3602D}" destId="{4BB94112-F036-4259-A5D6-B0198A8B7B9D}" srcOrd="4" destOrd="0" parTransId="{B96EEC5C-9D01-40A4-AC9E-ED164480D8C2}" sibTransId="{B8800921-5D7D-4B1C-B648-6397F7C11BDB}"/>
    <dgm:cxn modelId="{F8F1D1C0-47C0-4572-AC83-56C69D929A7E}" type="presOf" srcId="{4BB94112-F036-4259-A5D6-B0198A8B7B9D}" destId="{166E0798-03A4-4980-8A23-C4DD7503F72C}" srcOrd="0" destOrd="0" presId="urn:microsoft.com/office/officeart/2016/7/layout/LinearBlockProcessNumbered"/>
    <dgm:cxn modelId="{6C41BAC1-2A75-44C6-B579-EB071A56C1F9}" type="presOf" srcId="{4BB94112-F036-4259-A5D6-B0198A8B7B9D}" destId="{18A0F08D-97FC-40EE-9384-30886C9D8058}" srcOrd="1"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696B9AEA-5412-409F-8117-EFC61BF0A661}" type="presOf" srcId="{41D5E014-00E4-4741-A5B2-53E79298F713}" destId="{BEDD5812-1115-4B8A-A19D-85AAFE354974}"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454EA1F7-C690-4CEE-9E53-2EE2CB1E38BA}" type="presOf" srcId="{8AA400F1-2DAD-4C5E-A7AE-28B3A2F6B5D2}" destId="{5710E9EF-EBD0-42F2-BB64-8F36A8B49B26}" srcOrd="1" destOrd="0" presId="urn:microsoft.com/office/officeart/2016/7/layout/LinearBlockProcessNumbered"/>
    <dgm:cxn modelId="{B77DFC4D-A3E2-4C4B-8EF6-A8DEEC1A95B9}" type="presParOf" srcId="{93517E33-9609-40E1-A04B-2BC457B04352}" destId="{9F719ACC-AE4A-40FF-B6DB-4CFC1DC5E6D2}" srcOrd="0" destOrd="0" presId="urn:microsoft.com/office/officeart/2016/7/layout/LinearBlockProcessNumbered"/>
    <dgm:cxn modelId="{273403A7-A2E2-4E9C-B4D6-D2B6C4356076}" type="presParOf" srcId="{9F719ACC-AE4A-40FF-B6DB-4CFC1DC5E6D2}" destId="{DBC4281D-C71B-4664-995C-7B7AB2EE42E2}" srcOrd="0" destOrd="0" presId="urn:microsoft.com/office/officeart/2016/7/layout/LinearBlockProcessNumbered"/>
    <dgm:cxn modelId="{B4BE21D2-D4F8-4417-AAA5-FED9D5AEB88C}" type="presParOf" srcId="{9F719ACC-AE4A-40FF-B6DB-4CFC1DC5E6D2}" destId="{BEDD5812-1115-4B8A-A19D-85AAFE354974}" srcOrd="1" destOrd="0" presId="urn:microsoft.com/office/officeart/2016/7/layout/LinearBlockProcessNumbered"/>
    <dgm:cxn modelId="{1F18CA97-C5FA-43FB-9B95-D818E0AD8440}" type="presParOf" srcId="{9F719ACC-AE4A-40FF-B6DB-4CFC1DC5E6D2}" destId="{AFE06326-83F7-443C-BFD3-C5A597367D4B}" srcOrd="2" destOrd="0" presId="urn:microsoft.com/office/officeart/2016/7/layout/LinearBlockProcessNumbered"/>
    <dgm:cxn modelId="{F4818120-963B-4A93-AAB8-01D9D0566513}" type="presParOf" srcId="{93517E33-9609-40E1-A04B-2BC457B04352}" destId="{97AD09E0-A391-43ED-921A-59444E810E1E}" srcOrd="1" destOrd="0" presId="urn:microsoft.com/office/officeart/2016/7/layout/LinearBlockProcessNumbered"/>
    <dgm:cxn modelId="{3BB7E7DC-F5B8-4C63-BB95-957F4F00B216}" type="presParOf" srcId="{93517E33-9609-40E1-A04B-2BC457B04352}" destId="{AF1C2AC7-D46E-4BA0-8311-931587EC53CE}" srcOrd="2" destOrd="0" presId="urn:microsoft.com/office/officeart/2016/7/layout/LinearBlockProcessNumbered"/>
    <dgm:cxn modelId="{3D005F67-C291-41B0-AA15-39D88B0F5486}" type="presParOf" srcId="{AF1C2AC7-D46E-4BA0-8311-931587EC53CE}" destId="{9C5372CC-55F9-41A2-B2A6-1914F78C1795}" srcOrd="0" destOrd="0" presId="urn:microsoft.com/office/officeart/2016/7/layout/LinearBlockProcessNumbered"/>
    <dgm:cxn modelId="{96438D17-A3A7-482E-BEC6-25D7873AFE92}" type="presParOf" srcId="{AF1C2AC7-D46E-4BA0-8311-931587EC53CE}" destId="{616804D4-7870-46A6-B2A0-2CE8219FB9BB}" srcOrd="1" destOrd="0" presId="urn:microsoft.com/office/officeart/2016/7/layout/LinearBlockProcessNumbered"/>
    <dgm:cxn modelId="{A5131B8D-C91F-4377-88DB-924EEA2C249D}" type="presParOf" srcId="{AF1C2AC7-D46E-4BA0-8311-931587EC53CE}" destId="{6830736E-9DD1-41F4-BC1B-79E0CB339BC4}" srcOrd="2" destOrd="0" presId="urn:microsoft.com/office/officeart/2016/7/layout/LinearBlockProcessNumbered"/>
    <dgm:cxn modelId="{FBCC8246-C038-4083-8C83-C5CC2163C830}" type="presParOf" srcId="{93517E33-9609-40E1-A04B-2BC457B04352}" destId="{B11E35B1-820A-4B78-A94A-7CB2B31B32C6}" srcOrd="3" destOrd="0" presId="urn:microsoft.com/office/officeart/2016/7/layout/LinearBlockProcessNumbered"/>
    <dgm:cxn modelId="{B5F48BD5-A47A-43F3-B693-91AE8B00CB70}" type="presParOf" srcId="{93517E33-9609-40E1-A04B-2BC457B04352}" destId="{5E006080-0930-4D03-8D52-84C0C771DC0D}" srcOrd="4" destOrd="0" presId="urn:microsoft.com/office/officeart/2016/7/layout/LinearBlockProcessNumbered"/>
    <dgm:cxn modelId="{3F121BFE-9672-4D5F-9612-A7FC0B03396A}" type="presParOf" srcId="{5E006080-0930-4D03-8D52-84C0C771DC0D}" destId="{8BCFB43A-7A5D-4907-941A-0C0C83EF4B4F}" srcOrd="0" destOrd="0" presId="urn:microsoft.com/office/officeart/2016/7/layout/LinearBlockProcessNumbered"/>
    <dgm:cxn modelId="{81D891FC-A07F-43B0-A688-DD17BFDAF89F}" type="presParOf" srcId="{5E006080-0930-4D03-8D52-84C0C771DC0D}" destId="{F28DF6BC-2DCA-4F8F-91E2-A362C5473532}" srcOrd="1" destOrd="0" presId="urn:microsoft.com/office/officeart/2016/7/layout/LinearBlockProcessNumbered"/>
    <dgm:cxn modelId="{92E0301D-26A6-4857-9A8E-1914C1AC2988}" type="presParOf" srcId="{5E006080-0930-4D03-8D52-84C0C771DC0D}" destId="{126F2B02-0981-4207-936B-F8F9DE01B1E1}" srcOrd="2" destOrd="0" presId="urn:microsoft.com/office/officeart/2016/7/layout/LinearBlockProcessNumbered"/>
    <dgm:cxn modelId="{B9A52F16-097E-40E0-85EF-8E7B74259AD5}" type="presParOf" srcId="{93517E33-9609-40E1-A04B-2BC457B04352}" destId="{19ED34A8-3F2A-4AAF-843E-6AE3DEC99199}" srcOrd="5" destOrd="0" presId="urn:microsoft.com/office/officeart/2016/7/layout/LinearBlockProcessNumbered"/>
    <dgm:cxn modelId="{A0530307-113E-485C-8C5C-B50856BDACE3}" type="presParOf" srcId="{93517E33-9609-40E1-A04B-2BC457B04352}" destId="{8588D146-0CA7-4D31-8760-8A29DB84E7C2}" srcOrd="6" destOrd="0" presId="urn:microsoft.com/office/officeart/2016/7/layout/LinearBlockProcessNumbered"/>
    <dgm:cxn modelId="{62708D97-CFA8-43EA-81B2-FB2FE04DF8B9}" type="presParOf" srcId="{8588D146-0CA7-4D31-8760-8A29DB84E7C2}" destId="{C4A2D9FD-3FFA-4CBE-9E4F-004229F35DEC}" srcOrd="0" destOrd="0" presId="urn:microsoft.com/office/officeart/2016/7/layout/LinearBlockProcessNumbered"/>
    <dgm:cxn modelId="{7863DBBB-E674-45CB-8FFF-34097FD4A092}" type="presParOf" srcId="{8588D146-0CA7-4D31-8760-8A29DB84E7C2}" destId="{06E3B730-F1E1-4C31-AA88-978153A3C3F4}" srcOrd="1" destOrd="0" presId="urn:microsoft.com/office/officeart/2016/7/layout/LinearBlockProcessNumbered"/>
    <dgm:cxn modelId="{30F62A8D-1E7B-4C0B-978D-A4FE61BBB16D}" type="presParOf" srcId="{8588D146-0CA7-4D31-8760-8A29DB84E7C2}" destId="{5710E9EF-EBD0-42F2-BB64-8F36A8B49B26}" srcOrd="2" destOrd="0" presId="urn:microsoft.com/office/officeart/2016/7/layout/LinearBlockProcessNumbered"/>
    <dgm:cxn modelId="{2572E3B0-E998-40CC-A4DF-DE33A838B438}" type="presParOf" srcId="{93517E33-9609-40E1-A04B-2BC457B04352}" destId="{AAD5CCC2-6A84-4CCD-969B-C9ABDC998B0D}" srcOrd="7" destOrd="0" presId="urn:microsoft.com/office/officeart/2016/7/layout/LinearBlockProcessNumbered"/>
    <dgm:cxn modelId="{F7E4F94B-C610-48A0-9109-0AF4040DED12}" type="presParOf" srcId="{93517E33-9609-40E1-A04B-2BC457B04352}" destId="{9E5AF944-9B16-4E43-B607-FD9F2CB46EB5}" srcOrd="8" destOrd="0" presId="urn:microsoft.com/office/officeart/2016/7/layout/LinearBlockProcessNumbered"/>
    <dgm:cxn modelId="{06D87AA5-AAB5-4B10-B708-AADD5BBA17B2}" type="presParOf" srcId="{9E5AF944-9B16-4E43-B607-FD9F2CB46EB5}" destId="{166E0798-03A4-4980-8A23-C4DD7503F72C}" srcOrd="0" destOrd="0" presId="urn:microsoft.com/office/officeart/2016/7/layout/LinearBlockProcessNumbered"/>
    <dgm:cxn modelId="{D31DE5AE-E4F6-46E9-8C21-80F4A23F8789}" type="presParOf" srcId="{9E5AF944-9B16-4E43-B607-FD9F2CB46EB5}" destId="{23E3F2DC-471A-4ADF-8B75-839FF901E4EC}" srcOrd="1" destOrd="0" presId="urn:microsoft.com/office/officeart/2016/7/layout/LinearBlockProcessNumbered"/>
    <dgm:cxn modelId="{E646E178-95BD-4FB2-9B26-D2D531B1CDDD}"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C982E7E-C4D1-42ED-9121-CE5900B3602D}"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GB"/>
        </a:p>
      </dgm:t>
    </dgm:pt>
    <dgm:pt modelId="{97DD52FA-8926-46F5-BD42-C476235ED686}">
      <dgm:prSet phldrT="[Text]"/>
      <dgm:spPr/>
      <dgm:t>
        <a:bodyPr/>
        <a:lstStyle/>
        <a:p>
          <a:pPr>
            <a:buFont typeface="+mj-lt"/>
            <a:buNone/>
          </a:pPr>
          <a:r>
            <a:rPr lang="el-GR" b="1" dirty="0">
              <a:solidFill>
                <a:schemeClr val="bg1"/>
              </a:solidFill>
            </a:rPr>
            <a:t>Επιταχυνόμενος ρυθμός τεχνολογικών αλλαγών</a:t>
          </a:r>
          <a:endParaRPr lang="en-GB" b="1" dirty="0">
            <a:solidFill>
              <a:schemeClr val="bg1"/>
            </a:solidFill>
          </a:endParaRPr>
        </a:p>
      </dgm:t>
    </dgm:pt>
    <dgm:pt modelId="{20892C76-CD78-45AF-B3E1-3D76F2A37AFC}" type="parTrans" cxnId="{7210C9C8-6E30-45B8-A103-D9030BACDDB8}">
      <dgm:prSet/>
      <dgm:spPr/>
      <dgm:t>
        <a:bodyPr/>
        <a:lstStyle/>
        <a:p>
          <a:endParaRPr lang="en-GB"/>
        </a:p>
      </dgm:t>
    </dgm:pt>
    <dgm:pt modelId="{41D5E014-00E4-4741-A5B2-53E79298F713}" type="sibTrans" cxnId="{7210C9C8-6E30-45B8-A103-D9030BACDDB8}">
      <dgm:prSet phldrT="01"/>
      <dgm:spPr/>
      <dgm:t>
        <a:bodyPr/>
        <a:lstStyle/>
        <a:p>
          <a:r>
            <a:rPr lang="en-GB"/>
            <a:t>01</a:t>
          </a:r>
        </a:p>
      </dgm:t>
    </dgm:pt>
    <dgm:pt modelId="{37FE235D-A313-44D7-B3F6-820CFC7F1E6F}">
      <dgm:prSet/>
      <dgm:spPr/>
      <dgm:t>
        <a:bodyPr/>
        <a:lstStyle/>
        <a:p>
          <a:r>
            <a:rPr lang="el-GR" b="1" i="0" noProof="0" dirty="0"/>
            <a:t>Μετατόπιση δημογραφικών προτύπων</a:t>
          </a:r>
          <a:endParaRPr lang="en-GB" b="0" i="0" dirty="0"/>
        </a:p>
      </dgm:t>
    </dgm:pt>
    <dgm:pt modelId="{2EDE831A-F90F-4D9A-8E0B-DE0ABEA06136}" type="parTrans" cxnId="{903461EB-D9E6-468A-8608-3B4DA3FAE17A}">
      <dgm:prSet/>
      <dgm:spPr/>
      <dgm:t>
        <a:bodyPr/>
        <a:lstStyle/>
        <a:p>
          <a:endParaRPr lang="en-GB"/>
        </a:p>
      </dgm:t>
    </dgm:pt>
    <dgm:pt modelId="{3715626F-6FB5-4039-8D0D-F000BD0B91FA}" type="sibTrans" cxnId="{903461EB-D9E6-468A-8608-3B4DA3FAE17A}">
      <dgm:prSet phldrT="02"/>
      <dgm:spPr/>
      <dgm:t>
        <a:bodyPr/>
        <a:lstStyle/>
        <a:p>
          <a:r>
            <a:rPr lang="en-GB" dirty="0"/>
            <a:t>02</a:t>
          </a:r>
        </a:p>
      </dgm:t>
    </dgm:pt>
    <dgm:pt modelId="{4BB94112-F036-4259-A5D6-B0198A8B7B9D}">
      <dgm:prSet/>
      <dgm:spPr/>
      <dgm:t>
        <a:bodyPr/>
        <a:lstStyle/>
        <a:p>
          <a:pPr lvl="0" defTabSz="755650">
            <a:lnSpc>
              <a:spcPct val="90000"/>
            </a:lnSpc>
            <a:spcBef>
              <a:spcPct val="0"/>
            </a:spcBef>
            <a:spcAft>
              <a:spcPct val="35000"/>
            </a:spcAft>
            <a:buFont typeface="+mj-lt"/>
            <a:buNone/>
          </a:pPr>
          <a:r>
            <a:rPr lang="en-GB" b="1" dirty="0">
              <a:solidFill>
                <a:schemeClr val="bg1"/>
              </a:solidFill>
            </a:rPr>
            <a:t>COVID-19</a:t>
          </a:r>
          <a:endParaRPr lang="el-GR" b="1" dirty="0">
            <a:solidFill>
              <a:schemeClr val="bg1"/>
            </a:solidFill>
          </a:endParaRPr>
        </a:p>
        <a:p>
          <a:r>
            <a:rPr lang="el-GR" b="1" dirty="0">
              <a:solidFill>
                <a:schemeClr val="bg1"/>
              </a:solidFill>
            </a:rPr>
            <a:t>πανδημία</a:t>
          </a:r>
          <a:endParaRPr lang="en-US" b="1" i="0" noProof="0" dirty="0"/>
        </a:p>
      </dgm:t>
    </dgm:pt>
    <dgm:pt modelId="{B96EEC5C-9D01-40A4-AC9E-ED164480D8C2}" type="parTrans" cxnId="{042302BE-BE0B-4888-A679-80C51FAA7EEB}">
      <dgm:prSet/>
      <dgm:spPr/>
      <dgm:t>
        <a:bodyPr/>
        <a:lstStyle/>
        <a:p>
          <a:endParaRPr lang="en-GB"/>
        </a:p>
      </dgm:t>
    </dgm:pt>
    <dgm:pt modelId="{B8800921-5D7D-4B1C-B648-6397F7C11BDB}" type="sibTrans" cxnId="{042302BE-BE0B-4888-A679-80C51FAA7EEB}">
      <dgm:prSet phldrT="04"/>
      <dgm:spPr/>
      <dgm:t>
        <a:bodyPr/>
        <a:lstStyle/>
        <a:p>
          <a:r>
            <a:rPr lang="en-GB" dirty="0"/>
            <a:t>04</a:t>
          </a:r>
        </a:p>
      </dgm:t>
    </dgm:pt>
    <dgm:pt modelId="{8AA400F1-2DAD-4C5E-A7AE-28B3A2F6B5D2}">
      <dgm:prSet/>
      <dgm:spPr/>
      <dgm:t>
        <a:bodyPr/>
        <a:lstStyle/>
        <a:p>
          <a:pPr marL="0" marR="0" lvl="0" indent="0" defTabSz="914400" eaLnBrk="1" fontAlgn="auto" latinLnBrk="0" hangingPunct="1">
            <a:lnSpc>
              <a:spcPct val="100000"/>
            </a:lnSpc>
            <a:spcBef>
              <a:spcPts val="0"/>
            </a:spcBef>
            <a:spcAft>
              <a:spcPts val="0"/>
            </a:spcAft>
            <a:buClrTx/>
            <a:buSzTx/>
            <a:buFont typeface="+mj-lt"/>
            <a:buNone/>
            <a:tabLst/>
            <a:defRPr/>
          </a:pPr>
          <a:r>
            <a:rPr lang="el-GR" b="1" i="0" noProof="0" dirty="0"/>
            <a:t>Κλιματική αλλαγή</a:t>
          </a:r>
          <a:endParaRPr lang="en-US" b="1" i="0" noProof="0" dirty="0"/>
        </a:p>
      </dgm:t>
    </dgm:pt>
    <dgm:pt modelId="{6FCCBD16-3537-48C9-A881-41A0E1C78FDB}" type="sibTrans" cxnId="{B2C2FAA5-F981-4D60-B0F0-5DE9C2C7FE10}">
      <dgm:prSet phldrT="03"/>
      <dgm:spPr/>
      <dgm:t>
        <a:bodyPr/>
        <a:lstStyle/>
        <a:p>
          <a:r>
            <a:rPr lang="en-GB" dirty="0"/>
            <a:t>03</a:t>
          </a:r>
        </a:p>
      </dgm:t>
    </dgm:pt>
    <dgm:pt modelId="{DFAE832D-8D85-4045-A940-245A5CB1DAC0}" type="parTrans" cxnId="{B2C2FAA5-F981-4D60-B0F0-5DE9C2C7FE10}">
      <dgm:prSet/>
      <dgm:spPr/>
      <dgm:t>
        <a:bodyPr/>
        <a:lstStyle/>
        <a:p>
          <a:endParaRPr lang="en-GB"/>
        </a:p>
      </dgm:t>
    </dgm:pt>
    <dgm:pt modelId="{20B9D2BE-B629-4B09-BF38-E0E3BF9DEBA4}">
      <dgm:prSet/>
      <dgm:spPr/>
      <dgm:t>
        <a:bodyPr/>
        <a:lstStyle/>
        <a:p>
          <a:r>
            <a:rPr lang="el-GR" b="1" i="0" noProof="0" dirty="0"/>
            <a:t>Παγκοσμιοποίηση</a:t>
          </a:r>
          <a:endParaRPr lang="en-GB" b="0" i="0" dirty="0"/>
        </a:p>
      </dgm:t>
    </dgm:pt>
    <dgm:pt modelId="{1A7E91E5-F57C-482E-82E0-2451106A3FC8}" type="parTrans" cxnId="{F5BB92B3-E842-40D7-B0AF-AC4505778FEE}">
      <dgm:prSet/>
      <dgm:spPr/>
      <dgm:t>
        <a:bodyPr/>
        <a:lstStyle/>
        <a:p>
          <a:endParaRPr lang="en-US"/>
        </a:p>
      </dgm:t>
    </dgm:pt>
    <dgm:pt modelId="{030C850F-A707-4595-BE68-13664C14431D}" type="sibTrans" cxnId="{F5BB92B3-E842-40D7-B0AF-AC4505778FEE}">
      <dgm:prSet/>
      <dgm:spPr/>
      <dgm:t>
        <a:bodyPr/>
        <a:lstStyle/>
        <a:p>
          <a:endParaRPr lang="en-US"/>
        </a:p>
      </dgm:t>
    </dgm:pt>
    <dgm:pt modelId="{93517E33-9609-40E1-A04B-2BC457B04352}" type="pres">
      <dgm:prSet presAssocID="{8C982E7E-C4D1-42ED-9121-CE5900B3602D}" presName="Name0" presStyleCnt="0">
        <dgm:presLayoutVars>
          <dgm:animLvl val="lvl"/>
          <dgm:resizeHandles val="exact"/>
        </dgm:presLayoutVars>
      </dgm:prSet>
      <dgm:spPr/>
    </dgm:pt>
    <dgm:pt modelId="{9F719ACC-AE4A-40FF-B6DB-4CFC1DC5E6D2}" type="pres">
      <dgm:prSet presAssocID="{97DD52FA-8926-46F5-BD42-C476235ED686}" presName="compositeNode" presStyleCnt="0">
        <dgm:presLayoutVars>
          <dgm:bulletEnabled val="1"/>
        </dgm:presLayoutVars>
      </dgm:prSet>
      <dgm:spPr/>
    </dgm:pt>
    <dgm:pt modelId="{DBC4281D-C71B-4664-995C-7B7AB2EE42E2}" type="pres">
      <dgm:prSet presAssocID="{97DD52FA-8926-46F5-BD42-C476235ED686}" presName="bgRect" presStyleLbl="alignNode1" presStyleIdx="0" presStyleCnt="5"/>
      <dgm:spPr/>
    </dgm:pt>
    <dgm:pt modelId="{BEDD5812-1115-4B8A-A19D-85AAFE354974}" type="pres">
      <dgm:prSet presAssocID="{41D5E014-00E4-4741-A5B2-53E79298F713}" presName="sibTransNodeRect" presStyleLbl="alignNode1" presStyleIdx="0" presStyleCnt="5">
        <dgm:presLayoutVars>
          <dgm:chMax val="0"/>
          <dgm:bulletEnabled val="1"/>
        </dgm:presLayoutVars>
      </dgm:prSet>
      <dgm:spPr/>
    </dgm:pt>
    <dgm:pt modelId="{AFE06326-83F7-443C-BFD3-C5A597367D4B}" type="pres">
      <dgm:prSet presAssocID="{97DD52FA-8926-46F5-BD42-C476235ED686}" presName="nodeRect" presStyleLbl="alignNode1" presStyleIdx="0" presStyleCnt="5">
        <dgm:presLayoutVars>
          <dgm:bulletEnabled val="1"/>
        </dgm:presLayoutVars>
      </dgm:prSet>
      <dgm:spPr/>
    </dgm:pt>
    <dgm:pt modelId="{97AD09E0-A391-43ED-921A-59444E810E1E}" type="pres">
      <dgm:prSet presAssocID="{41D5E014-00E4-4741-A5B2-53E79298F713}" presName="sibTrans" presStyleCnt="0"/>
      <dgm:spPr/>
    </dgm:pt>
    <dgm:pt modelId="{AF1C2AC7-D46E-4BA0-8311-931587EC53CE}" type="pres">
      <dgm:prSet presAssocID="{37FE235D-A313-44D7-B3F6-820CFC7F1E6F}" presName="compositeNode" presStyleCnt="0">
        <dgm:presLayoutVars>
          <dgm:bulletEnabled val="1"/>
        </dgm:presLayoutVars>
      </dgm:prSet>
      <dgm:spPr/>
    </dgm:pt>
    <dgm:pt modelId="{9C5372CC-55F9-41A2-B2A6-1914F78C1795}" type="pres">
      <dgm:prSet presAssocID="{37FE235D-A313-44D7-B3F6-820CFC7F1E6F}" presName="bgRect" presStyleLbl="alignNode1" presStyleIdx="1" presStyleCnt="5"/>
      <dgm:spPr/>
    </dgm:pt>
    <dgm:pt modelId="{616804D4-7870-46A6-B2A0-2CE8219FB9BB}" type="pres">
      <dgm:prSet presAssocID="{3715626F-6FB5-4039-8D0D-F000BD0B91FA}" presName="sibTransNodeRect" presStyleLbl="alignNode1" presStyleIdx="1" presStyleCnt="5">
        <dgm:presLayoutVars>
          <dgm:chMax val="0"/>
          <dgm:bulletEnabled val="1"/>
        </dgm:presLayoutVars>
      </dgm:prSet>
      <dgm:spPr/>
    </dgm:pt>
    <dgm:pt modelId="{6830736E-9DD1-41F4-BC1B-79E0CB339BC4}" type="pres">
      <dgm:prSet presAssocID="{37FE235D-A313-44D7-B3F6-820CFC7F1E6F}" presName="nodeRect" presStyleLbl="alignNode1" presStyleIdx="1" presStyleCnt="5">
        <dgm:presLayoutVars>
          <dgm:bulletEnabled val="1"/>
        </dgm:presLayoutVars>
      </dgm:prSet>
      <dgm:spPr/>
    </dgm:pt>
    <dgm:pt modelId="{B11E35B1-820A-4B78-A94A-7CB2B31B32C6}" type="pres">
      <dgm:prSet presAssocID="{3715626F-6FB5-4039-8D0D-F000BD0B91FA}" presName="sibTrans" presStyleCnt="0"/>
      <dgm:spPr/>
    </dgm:pt>
    <dgm:pt modelId="{5E006080-0930-4D03-8D52-84C0C771DC0D}" type="pres">
      <dgm:prSet presAssocID="{20B9D2BE-B629-4B09-BF38-E0E3BF9DEBA4}" presName="compositeNode" presStyleCnt="0">
        <dgm:presLayoutVars>
          <dgm:bulletEnabled val="1"/>
        </dgm:presLayoutVars>
      </dgm:prSet>
      <dgm:spPr/>
    </dgm:pt>
    <dgm:pt modelId="{8BCFB43A-7A5D-4907-941A-0C0C83EF4B4F}" type="pres">
      <dgm:prSet presAssocID="{20B9D2BE-B629-4B09-BF38-E0E3BF9DEBA4}" presName="bgRect" presStyleLbl="alignNode1" presStyleIdx="2" presStyleCnt="5"/>
      <dgm:spPr/>
    </dgm:pt>
    <dgm:pt modelId="{F28DF6BC-2DCA-4F8F-91E2-A362C5473532}" type="pres">
      <dgm:prSet presAssocID="{030C850F-A707-4595-BE68-13664C14431D}" presName="sibTransNodeRect" presStyleLbl="alignNode1" presStyleIdx="2" presStyleCnt="5">
        <dgm:presLayoutVars>
          <dgm:chMax val="0"/>
          <dgm:bulletEnabled val="1"/>
        </dgm:presLayoutVars>
      </dgm:prSet>
      <dgm:spPr/>
    </dgm:pt>
    <dgm:pt modelId="{126F2B02-0981-4207-936B-F8F9DE01B1E1}" type="pres">
      <dgm:prSet presAssocID="{20B9D2BE-B629-4B09-BF38-E0E3BF9DEBA4}" presName="nodeRect" presStyleLbl="alignNode1" presStyleIdx="2" presStyleCnt="5">
        <dgm:presLayoutVars>
          <dgm:bulletEnabled val="1"/>
        </dgm:presLayoutVars>
      </dgm:prSet>
      <dgm:spPr/>
    </dgm:pt>
    <dgm:pt modelId="{19ED34A8-3F2A-4AAF-843E-6AE3DEC99199}" type="pres">
      <dgm:prSet presAssocID="{030C850F-A707-4595-BE68-13664C14431D}" presName="sibTrans" presStyleCnt="0"/>
      <dgm:spPr/>
    </dgm:pt>
    <dgm:pt modelId="{8588D146-0CA7-4D31-8760-8A29DB84E7C2}" type="pres">
      <dgm:prSet presAssocID="{8AA400F1-2DAD-4C5E-A7AE-28B3A2F6B5D2}" presName="compositeNode" presStyleCnt="0">
        <dgm:presLayoutVars>
          <dgm:bulletEnabled val="1"/>
        </dgm:presLayoutVars>
      </dgm:prSet>
      <dgm:spPr/>
    </dgm:pt>
    <dgm:pt modelId="{C4A2D9FD-3FFA-4CBE-9E4F-004229F35DEC}" type="pres">
      <dgm:prSet presAssocID="{8AA400F1-2DAD-4C5E-A7AE-28B3A2F6B5D2}" presName="bgRect" presStyleLbl="alignNode1" presStyleIdx="3" presStyleCnt="5"/>
      <dgm:spPr/>
    </dgm:pt>
    <dgm:pt modelId="{06E3B730-F1E1-4C31-AA88-978153A3C3F4}" type="pres">
      <dgm:prSet presAssocID="{6FCCBD16-3537-48C9-A881-41A0E1C78FDB}" presName="sibTransNodeRect" presStyleLbl="alignNode1" presStyleIdx="3" presStyleCnt="5" custLinFactX="-6599" custLinFactNeighborX="-100000" custLinFactNeighborY="2572">
        <dgm:presLayoutVars>
          <dgm:chMax val="0"/>
          <dgm:bulletEnabled val="1"/>
        </dgm:presLayoutVars>
      </dgm:prSet>
      <dgm:spPr/>
    </dgm:pt>
    <dgm:pt modelId="{5710E9EF-EBD0-42F2-BB64-8F36A8B49B26}" type="pres">
      <dgm:prSet presAssocID="{8AA400F1-2DAD-4C5E-A7AE-28B3A2F6B5D2}" presName="nodeRect" presStyleLbl="alignNode1" presStyleIdx="3" presStyleCnt="5">
        <dgm:presLayoutVars>
          <dgm:bulletEnabled val="1"/>
        </dgm:presLayoutVars>
      </dgm:prSet>
      <dgm:spPr/>
    </dgm:pt>
    <dgm:pt modelId="{AAD5CCC2-6A84-4CCD-969B-C9ABDC998B0D}" type="pres">
      <dgm:prSet presAssocID="{6FCCBD16-3537-48C9-A881-41A0E1C78FDB}" presName="sibTrans" presStyleCnt="0"/>
      <dgm:spPr/>
    </dgm:pt>
    <dgm:pt modelId="{9E5AF944-9B16-4E43-B607-FD9F2CB46EB5}" type="pres">
      <dgm:prSet presAssocID="{4BB94112-F036-4259-A5D6-B0198A8B7B9D}" presName="compositeNode" presStyleCnt="0">
        <dgm:presLayoutVars>
          <dgm:bulletEnabled val="1"/>
        </dgm:presLayoutVars>
      </dgm:prSet>
      <dgm:spPr/>
    </dgm:pt>
    <dgm:pt modelId="{166E0798-03A4-4980-8A23-C4DD7503F72C}" type="pres">
      <dgm:prSet presAssocID="{4BB94112-F036-4259-A5D6-B0198A8B7B9D}" presName="bgRect" presStyleLbl="alignNode1" presStyleIdx="4" presStyleCnt="5" custLinFactNeighborX="-2666"/>
      <dgm:spPr/>
    </dgm:pt>
    <dgm:pt modelId="{23E3F2DC-471A-4ADF-8B75-839FF901E4EC}" type="pres">
      <dgm:prSet presAssocID="{B8800921-5D7D-4B1C-B648-6397F7C11BDB}" presName="sibTransNodeRect" presStyleLbl="alignNode1" presStyleIdx="4" presStyleCnt="5" custLinFactX="-6292" custLinFactNeighborX="-100000" custLinFactNeighborY="2572">
        <dgm:presLayoutVars>
          <dgm:chMax val="0"/>
          <dgm:bulletEnabled val="1"/>
        </dgm:presLayoutVars>
      </dgm:prSet>
      <dgm:spPr/>
    </dgm:pt>
    <dgm:pt modelId="{18A0F08D-97FC-40EE-9384-30886C9D8058}" type="pres">
      <dgm:prSet presAssocID="{4BB94112-F036-4259-A5D6-B0198A8B7B9D}" presName="nodeRect" presStyleLbl="alignNode1" presStyleIdx="4" presStyleCnt="5">
        <dgm:presLayoutVars>
          <dgm:bulletEnabled val="1"/>
        </dgm:presLayoutVars>
      </dgm:prSet>
      <dgm:spPr/>
    </dgm:pt>
  </dgm:ptLst>
  <dgm:cxnLst>
    <dgm:cxn modelId="{1390BD06-7369-4E8B-8D2C-2F924A30DE4C}" type="presOf" srcId="{20B9D2BE-B629-4B09-BF38-E0E3BF9DEBA4}" destId="{8BCFB43A-7A5D-4907-941A-0C0C83EF4B4F}" srcOrd="0" destOrd="0" presId="urn:microsoft.com/office/officeart/2016/7/layout/LinearBlockProcessNumbered"/>
    <dgm:cxn modelId="{DFF93F1B-3659-4DBA-BD2F-70665E2EEC00}" type="presOf" srcId="{030C850F-A707-4595-BE68-13664C14431D}" destId="{F28DF6BC-2DCA-4F8F-91E2-A362C5473532}" srcOrd="0" destOrd="0" presId="urn:microsoft.com/office/officeart/2016/7/layout/LinearBlockProcessNumbered"/>
    <dgm:cxn modelId="{DBA71121-091C-41EB-9BF9-B3C9932C4597}" type="presOf" srcId="{97DD52FA-8926-46F5-BD42-C476235ED686}" destId="{AFE06326-83F7-443C-BFD3-C5A597367D4B}" srcOrd="1" destOrd="0" presId="urn:microsoft.com/office/officeart/2016/7/layout/LinearBlockProcessNumbered"/>
    <dgm:cxn modelId="{2803E725-82E0-4C9C-9DFF-5D78A41EF4C8}" type="presOf" srcId="{6FCCBD16-3537-48C9-A881-41A0E1C78FDB}" destId="{06E3B730-F1E1-4C31-AA88-978153A3C3F4}" srcOrd="0" destOrd="0" presId="urn:microsoft.com/office/officeart/2016/7/layout/LinearBlockProcessNumbered"/>
    <dgm:cxn modelId="{5D154D2A-47F7-45EA-8BCA-FC7FF97732A1}" type="presOf" srcId="{20B9D2BE-B629-4B09-BF38-E0E3BF9DEBA4}" destId="{126F2B02-0981-4207-936B-F8F9DE01B1E1}" srcOrd="1" destOrd="0" presId="urn:microsoft.com/office/officeart/2016/7/layout/LinearBlockProcessNumbered"/>
    <dgm:cxn modelId="{F9D9795C-BC9F-46F9-A5C3-C9FAC29F39E8}" type="presOf" srcId="{B8800921-5D7D-4B1C-B648-6397F7C11BDB}" destId="{23E3F2DC-471A-4ADF-8B75-839FF901E4EC}" srcOrd="0" destOrd="0" presId="urn:microsoft.com/office/officeart/2016/7/layout/LinearBlockProcessNumbered"/>
    <dgm:cxn modelId="{9E7EB246-C415-42AE-9098-6145FCB075F5}" type="presOf" srcId="{3715626F-6FB5-4039-8D0D-F000BD0B91FA}" destId="{616804D4-7870-46A6-B2A0-2CE8219FB9BB}" srcOrd="0" destOrd="0" presId="urn:microsoft.com/office/officeart/2016/7/layout/LinearBlockProcessNumbered"/>
    <dgm:cxn modelId="{160CA854-F7C3-4735-B78C-DF7C60C4F1C5}" type="presOf" srcId="{97DD52FA-8926-46F5-BD42-C476235ED686}" destId="{DBC4281D-C71B-4664-995C-7B7AB2EE42E2}" srcOrd="0" destOrd="0" presId="urn:microsoft.com/office/officeart/2016/7/layout/LinearBlockProcessNumbered"/>
    <dgm:cxn modelId="{437E0582-8E2B-4C4C-A1FF-448B5A8D3100}" type="presOf" srcId="{37FE235D-A313-44D7-B3F6-820CFC7F1E6F}" destId="{9C5372CC-55F9-41A2-B2A6-1914F78C1795}" srcOrd="0" destOrd="0" presId="urn:microsoft.com/office/officeart/2016/7/layout/LinearBlockProcessNumbered"/>
    <dgm:cxn modelId="{2C63ED92-23E6-482C-941C-FB95976746C1}" type="presOf" srcId="{8C982E7E-C4D1-42ED-9121-CE5900B3602D}" destId="{93517E33-9609-40E1-A04B-2BC457B04352}" srcOrd="0" destOrd="0" presId="urn:microsoft.com/office/officeart/2016/7/layout/LinearBlockProcessNumbered"/>
    <dgm:cxn modelId="{FC121993-3174-4297-9DC9-09D6C35E7809}" type="presOf" srcId="{8AA400F1-2DAD-4C5E-A7AE-28B3A2F6B5D2}" destId="{C4A2D9FD-3FFA-4CBE-9E4F-004229F35DEC}" srcOrd="0" destOrd="0" presId="urn:microsoft.com/office/officeart/2016/7/layout/LinearBlockProcessNumbered"/>
    <dgm:cxn modelId="{A9FEBA9E-44FB-4916-B05E-41F3A818C036}" type="presOf" srcId="{37FE235D-A313-44D7-B3F6-820CFC7F1E6F}" destId="{6830736E-9DD1-41F4-BC1B-79E0CB339BC4}" srcOrd="1" destOrd="0" presId="urn:microsoft.com/office/officeart/2016/7/layout/LinearBlockProcessNumbered"/>
    <dgm:cxn modelId="{B2C2FAA5-F981-4D60-B0F0-5DE9C2C7FE10}" srcId="{8C982E7E-C4D1-42ED-9121-CE5900B3602D}" destId="{8AA400F1-2DAD-4C5E-A7AE-28B3A2F6B5D2}" srcOrd="3" destOrd="0" parTransId="{DFAE832D-8D85-4045-A940-245A5CB1DAC0}" sibTransId="{6FCCBD16-3537-48C9-A881-41A0E1C78FDB}"/>
    <dgm:cxn modelId="{F5BB92B3-E842-40D7-B0AF-AC4505778FEE}" srcId="{8C982E7E-C4D1-42ED-9121-CE5900B3602D}" destId="{20B9D2BE-B629-4B09-BF38-E0E3BF9DEBA4}" srcOrd="2" destOrd="0" parTransId="{1A7E91E5-F57C-482E-82E0-2451106A3FC8}" sibTransId="{030C850F-A707-4595-BE68-13664C14431D}"/>
    <dgm:cxn modelId="{042302BE-BE0B-4888-A679-80C51FAA7EEB}" srcId="{8C982E7E-C4D1-42ED-9121-CE5900B3602D}" destId="{4BB94112-F036-4259-A5D6-B0198A8B7B9D}" srcOrd="4" destOrd="0" parTransId="{B96EEC5C-9D01-40A4-AC9E-ED164480D8C2}" sibTransId="{B8800921-5D7D-4B1C-B648-6397F7C11BDB}"/>
    <dgm:cxn modelId="{F8F1D1C0-47C0-4572-AC83-56C69D929A7E}" type="presOf" srcId="{4BB94112-F036-4259-A5D6-B0198A8B7B9D}" destId="{166E0798-03A4-4980-8A23-C4DD7503F72C}" srcOrd="0" destOrd="0" presId="urn:microsoft.com/office/officeart/2016/7/layout/LinearBlockProcessNumbered"/>
    <dgm:cxn modelId="{6C41BAC1-2A75-44C6-B579-EB071A56C1F9}" type="presOf" srcId="{4BB94112-F036-4259-A5D6-B0198A8B7B9D}" destId="{18A0F08D-97FC-40EE-9384-30886C9D8058}" srcOrd="1" destOrd="0" presId="urn:microsoft.com/office/officeart/2016/7/layout/LinearBlockProcessNumbered"/>
    <dgm:cxn modelId="{7210C9C8-6E30-45B8-A103-D9030BACDDB8}" srcId="{8C982E7E-C4D1-42ED-9121-CE5900B3602D}" destId="{97DD52FA-8926-46F5-BD42-C476235ED686}" srcOrd="0" destOrd="0" parTransId="{20892C76-CD78-45AF-B3E1-3D76F2A37AFC}" sibTransId="{41D5E014-00E4-4741-A5B2-53E79298F713}"/>
    <dgm:cxn modelId="{696B9AEA-5412-409F-8117-EFC61BF0A661}" type="presOf" srcId="{41D5E014-00E4-4741-A5B2-53E79298F713}" destId="{BEDD5812-1115-4B8A-A19D-85AAFE354974}" srcOrd="0" destOrd="0" presId="urn:microsoft.com/office/officeart/2016/7/layout/LinearBlockProcessNumbered"/>
    <dgm:cxn modelId="{903461EB-D9E6-468A-8608-3B4DA3FAE17A}" srcId="{8C982E7E-C4D1-42ED-9121-CE5900B3602D}" destId="{37FE235D-A313-44D7-B3F6-820CFC7F1E6F}" srcOrd="1" destOrd="0" parTransId="{2EDE831A-F90F-4D9A-8E0B-DE0ABEA06136}" sibTransId="{3715626F-6FB5-4039-8D0D-F000BD0B91FA}"/>
    <dgm:cxn modelId="{454EA1F7-C690-4CEE-9E53-2EE2CB1E38BA}" type="presOf" srcId="{8AA400F1-2DAD-4C5E-A7AE-28B3A2F6B5D2}" destId="{5710E9EF-EBD0-42F2-BB64-8F36A8B49B26}" srcOrd="1" destOrd="0" presId="urn:microsoft.com/office/officeart/2016/7/layout/LinearBlockProcessNumbered"/>
    <dgm:cxn modelId="{B77DFC4D-A3E2-4C4B-8EF6-A8DEEC1A95B9}" type="presParOf" srcId="{93517E33-9609-40E1-A04B-2BC457B04352}" destId="{9F719ACC-AE4A-40FF-B6DB-4CFC1DC5E6D2}" srcOrd="0" destOrd="0" presId="urn:microsoft.com/office/officeart/2016/7/layout/LinearBlockProcessNumbered"/>
    <dgm:cxn modelId="{273403A7-A2E2-4E9C-B4D6-D2B6C4356076}" type="presParOf" srcId="{9F719ACC-AE4A-40FF-B6DB-4CFC1DC5E6D2}" destId="{DBC4281D-C71B-4664-995C-7B7AB2EE42E2}" srcOrd="0" destOrd="0" presId="urn:microsoft.com/office/officeart/2016/7/layout/LinearBlockProcessNumbered"/>
    <dgm:cxn modelId="{B4BE21D2-D4F8-4417-AAA5-FED9D5AEB88C}" type="presParOf" srcId="{9F719ACC-AE4A-40FF-B6DB-4CFC1DC5E6D2}" destId="{BEDD5812-1115-4B8A-A19D-85AAFE354974}" srcOrd="1" destOrd="0" presId="urn:microsoft.com/office/officeart/2016/7/layout/LinearBlockProcessNumbered"/>
    <dgm:cxn modelId="{1F18CA97-C5FA-43FB-9B95-D818E0AD8440}" type="presParOf" srcId="{9F719ACC-AE4A-40FF-B6DB-4CFC1DC5E6D2}" destId="{AFE06326-83F7-443C-BFD3-C5A597367D4B}" srcOrd="2" destOrd="0" presId="urn:microsoft.com/office/officeart/2016/7/layout/LinearBlockProcessNumbered"/>
    <dgm:cxn modelId="{F4818120-963B-4A93-AAB8-01D9D0566513}" type="presParOf" srcId="{93517E33-9609-40E1-A04B-2BC457B04352}" destId="{97AD09E0-A391-43ED-921A-59444E810E1E}" srcOrd="1" destOrd="0" presId="urn:microsoft.com/office/officeart/2016/7/layout/LinearBlockProcessNumbered"/>
    <dgm:cxn modelId="{3BB7E7DC-F5B8-4C63-BB95-957F4F00B216}" type="presParOf" srcId="{93517E33-9609-40E1-A04B-2BC457B04352}" destId="{AF1C2AC7-D46E-4BA0-8311-931587EC53CE}" srcOrd="2" destOrd="0" presId="urn:microsoft.com/office/officeart/2016/7/layout/LinearBlockProcessNumbered"/>
    <dgm:cxn modelId="{3D005F67-C291-41B0-AA15-39D88B0F5486}" type="presParOf" srcId="{AF1C2AC7-D46E-4BA0-8311-931587EC53CE}" destId="{9C5372CC-55F9-41A2-B2A6-1914F78C1795}" srcOrd="0" destOrd="0" presId="urn:microsoft.com/office/officeart/2016/7/layout/LinearBlockProcessNumbered"/>
    <dgm:cxn modelId="{96438D17-A3A7-482E-BEC6-25D7873AFE92}" type="presParOf" srcId="{AF1C2AC7-D46E-4BA0-8311-931587EC53CE}" destId="{616804D4-7870-46A6-B2A0-2CE8219FB9BB}" srcOrd="1" destOrd="0" presId="urn:microsoft.com/office/officeart/2016/7/layout/LinearBlockProcessNumbered"/>
    <dgm:cxn modelId="{A5131B8D-C91F-4377-88DB-924EEA2C249D}" type="presParOf" srcId="{AF1C2AC7-D46E-4BA0-8311-931587EC53CE}" destId="{6830736E-9DD1-41F4-BC1B-79E0CB339BC4}" srcOrd="2" destOrd="0" presId="urn:microsoft.com/office/officeart/2016/7/layout/LinearBlockProcessNumbered"/>
    <dgm:cxn modelId="{FBCC8246-C038-4083-8C83-C5CC2163C830}" type="presParOf" srcId="{93517E33-9609-40E1-A04B-2BC457B04352}" destId="{B11E35B1-820A-4B78-A94A-7CB2B31B32C6}" srcOrd="3" destOrd="0" presId="urn:microsoft.com/office/officeart/2016/7/layout/LinearBlockProcessNumbered"/>
    <dgm:cxn modelId="{B5F48BD5-A47A-43F3-B693-91AE8B00CB70}" type="presParOf" srcId="{93517E33-9609-40E1-A04B-2BC457B04352}" destId="{5E006080-0930-4D03-8D52-84C0C771DC0D}" srcOrd="4" destOrd="0" presId="urn:microsoft.com/office/officeart/2016/7/layout/LinearBlockProcessNumbered"/>
    <dgm:cxn modelId="{3F121BFE-9672-4D5F-9612-A7FC0B03396A}" type="presParOf" srcId="{5E006080-0930-4D03-8D52-84C0C771DC0D}" destId="{8BCFB43A-7A5D-4907-941A-0C0C83EF4B4F}" srcOrd="0" destOrd="0" presId="urn:microsoft.com/office/officeart/2016/7/layout/LinearBlockProcessNumbered"/>
    <dgm:cxn modelId="{81D891FC-A07F-43B0-A688-DD17BFDAF89F}" type="presParOf" srcId="{5E006080-0930-4D03-8D52-84C0C771DC0D}" destId="{F28DF6BC-2DCA-4F8F-91E2-A362C5473532}" srcOrd="1" destOrd="0" presId="urn:microsoft.com/office/officeart/2016/7/layout/LinearBlockProcessNumbered"/>
    <dgm:cxn modelId="{92E0301D-26A6-4857-9A8E-1914C1AC2988}" type="presParOf" srcId="{5E006080-0930-4D03-8D52-84C0C771DC0D}" destId="{126F2B02-0981-4207-936B-F8F9DE01B1E1}" srcOrd="2" destOrd="0" presId="urn:microsoft.com/office/officeart/2016/7/layout/LinearBlockProcessNumbered"/>
    <dgm:cxn modelId="{B9A52F16-097E-40E0-85EF-8E7B74259AD5}" type="presParOf" srcId="{93517E33-9609-40E1-A04B-2BC457B04352}" destId="{19ED34A8-3F2A-4AAF-843E-6AE3DEC99199}" srcOrd="5" destOrd="0" presId="urn:microsoft.com/office/officeart/2016/7/layout/LinearBlockProcessNumbered"/>
    <dgm:cxn modelId="{A0530307-113E-485C-8C5C-B50856BDACE3}" type="presParOf" srcId="{93517E33-9609-40E1-A04B-2BC457B04352}" destId="{8588D146-0CA7-4D31-8760-8A29DB84E7C2}" srcOrd="6" destOrd="0" presId="urn:microsoft.com/office/officeart/2016/7/layout/LinearBlockProcessNumbered"/>
    <dgm:cxn modelId="{62708D97-CFA8-43EA-81B2-FB2FE04DF8B9}" type="presParOf" srcId="{8588D146-0CA7-4D31-8760-8A29DB84E7C2}" destId="{C4A2D9FD-3FFA-4CBE-9E4F-004229F35DEC}" srcOrd="0" destOrd="0" presId="urn:microsoft.com/office/officeart/2016/7/layout/LinearBlockProcessNumbered"/>
    <dgm:cxn modelId="{7863DBBB-E674-45CB-8FFF-34097FD4A092}" type="presParOf" srcId="{8588D146-0CA7-4D31-8760-8A29DB84E7C2}" destId="{06E3B730-F1E1-4C31-AA88-978153A3C3F4}" srcOrd="1" destOrd="0" presId="urn:microsoft.com/office/officeart/2016/7/layout/LinearBlockProcessNumbered"/>
    <dgm:cxn modelId="{30F62A8D-1E7B-4C0B-978D-A4FE61BBB16D}" type="presParOf" srcId="{8588D146-0CA7-4D31-8760-8A29DB84E7C2}" destId="{5710E9EF-EBD0-42F2-BB64-8F36A8B49B26}" srcOrd="2" destOrd="0" presId="urn:microsoft.com/office/officeart/2016/7/layout/LinearBlockProcessNumbered"/>
    <dgm:cxn modelId="{2572E3B0-E998-40CC-A4DF-DE33A838B438}" type="presParOf" srcId="{93517E33-9609-40E1-A04B-2BC457B04352}" destId="{AAD5CCC2-6A84-4CCD-969B-C9ABDC998B0D}" srcOrd="7" destOrd="0" presId="urn:microsoft.com/office/officeart/2016/7/layout/LinearBlockProcessNumbered"/>
    <dgm:cxn modelId="{F7E4F94B-C610-48A0-9109-0AF4040DED12}" type="presParOf" srcId="{93517E33-9609-40E1-A04B-2BC457B04352}" destId="{9E5AF944-9B16-4E43-B607-FD9F2CB46EB5}" srcOrd="8" destOrd="0" presId="urn:microsoft.com/office/officeart/2016/7/layout/LinearBlockProcessNumbered"/>
    <dgm:cxn modelId="{06D87AA5-AAB5-4B10-B708-AADD5BBA17B2}" type="presParOf" srcId="{9E5AF944-9B16-4E43-B607-FD9F2CB46EB5}" destId="{166E0798-03A4-4980-8A23-C4DD7503F72C}" srcOrd="0" destOrd="0" presId="urn:microsoft.com/office/officeart/2016/7/layout/LinearBlockProcessNumbered"/>
    <dgm:cxn modelId="{D31DE5AE-E4F6-46E9-8C21-80F4A23F8789}" type="presParOf" srcId="{9E5AF944-9B16-4E43-B607-FD9F2CB46EB5}" destId="{23E3F2DC-471A-4ADF-8B75-839FF901E4EC}" srcOrd="1" destOrd="0" presId="urn:microsoft.com/office/officeart/2016/7/layout/LinearBlockProcessNumbered"/>
    <dgm:cxn modelId="{E646E178-95BD-4FB2-9B26-D2D531B1CDDD}" type="presParOf" srcId="{9E5AF944-9B16-4E43-B607-FD9F2CB46EB5}" destId="{18A0F08D-97FC-40EE-9384-30886C9D805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FD40E-31D5-4F96-B13D-7508B512BCD0}">
      <dsp:nvSpPr>
        <dsp:cNvPr id="0" name=""/>
        <dsp:cNvSpPr/>
      </dsp:nvSpPr>
      <dsp:spPr>
        <a:xfrm rot="5400000">
          <a:off x="4635068" y="-1905045"/>
          <a:ext cx="703483" cy="469346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l-GR" sz="1100" kern="1200" noProof="0" dirty="0"/>
            <a:t>Δημιουργία θέσεων εργασίας</a:t>
          </a:r>
          <a:endParaRPr lang="en-US" sz="1100" kern="1200" noProof="0" dirty="0"/>
        </a:p>
        <a:p>
          <a:pPr marL="57150" lvl="1" indent="-57150" algn="l" defTabSz="488950">
            <a:lnSpc>
              <a:spcPct val="90000"/>
            </a:lnSpc>
            <a:spcBef>
              <a:spcPct val="0"/>
            </a:spcBef>
            <a:spcAft>
              <a:spcPct val="15000"/>
            </a:spcAft>
            <a:buChar char="•"/>
          </a:pPr>
          <a:r>
            <a:rPr lang="el-GR" sz="1100" kern="1200" noProof="0" dirty="0"/>
            <a:t>Μείωση των θέσεων εργασίας</a:t>
          </a:r>
        </a:p>
        <a:p>
          <a:pPr marL="57150" lvl="1" indent="-57150" algn="l" defTabSz="488950">
            <a:lnSpc>
              <a:spcPct val="90000"/>
            </a:lnSpc>
            <a:spcBef>
              <a:spcPct val="0"/>
            </a:spcBef>
            <a:spcAft>
              <a:spcPct val="15000"/>
            </a:spcAft>
            <a:buChar char="•"/>
          </a:pPr>
          <a:r>
            <a:rPr lang="el-GR" sz="1100" kern="1200" noProof="0" dirty="0"/>
            <a:t>Μελλοντική σύνθεση του εργατικού δυναμικού</a:t>
          </a:r>
        </a:p>
      </dsp:txBody>
      <dsp:txXfrm rot="-5400000">
        <a:off x="2640076" y="124288"/>
        <a:ext cx="4659127" cy="634801"/>
      </dsp:txXfrm>
    </dsp:sp>
    <dsp:sp modelId="{4F0B0791-0499-42C5-86DD-6116DAB70507}">
      <dsp:nvSpPr>
        <dsp:cNvPr id="0" name=""/>
        <dsp:cNvSpPr/>
      </dsp:nvSpPr>
      <dsp:spPr>
        <a:xfrm>
          <a:off x="0" y="2011"/>
          <a:ext cx="2640075" cy="879354"/>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GR" sz="1500" kern="1200" noProof="0" dirty="0"/>
            <a:t>Αριθμός θέσεων εργασίας</a:t>
          </a:r>
          <a:endParaRPr lang="en-US" sz="1500" kern="1200" noProof="0" dirty="0"/>
        </a:p>
      </dsp:txBody>
      <dsp:txXfrm>
        <a:off x="42927" y="44938"/>
        <a:ext cx="2554221" cy="793500"/>
      </dsp:txXfrm>
    </dsp:sp>
    <dsp:sp modelId="{830C79AE-2642-4FDF-A0EB-DF113B0D3705}">
      <dsp:nvSpPr>
        <dsp:cNvPr id="0" name=""/>
        <dsp:cNvSpPr/>
      </dsp:nvSpPr>
      <dsp:spPr>
        <a:xfrm rot="5400000">
          <a:off x="4635068" y="-981723"/>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l-GR" sz="1100" kern="1200" dirty="0"/>
            <a:t>Μελλοντικές συνθήκες εργασίας</a:t>
          </a:r>
          <a:endParaRPr lang="en-US" sz="1100" kern="1200" noProof="0" dirty="0"/>
        </a:p>
      </dsp:txBody>
      <dsp:txXfrm rot="-5400000">
        <a:off x="2640076" y="1047610"/>
        <a:ext cx="4659127" cy="634801"/>
      </dsp:txXfrm>
    </dsp:sp>
    <dsp:sp modelId="{2C3FB73A-A5F1-4512-A188-F5F9A35C8B36}">
      <dsp:nvSpPr>
        <dsp:cNvPr id="0" name=""/>
        <dsp:cNvSpPr/>
      </dsp:nvSpPr>
      <dsp:spPr>
        <a:xfrm>
          <a:off x="0" y="925333"/>
          <a:ext cx="2640075" cy="879354"/>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GR" sz="1500" kern="1200" noProof="0" dirty="0"/>
            <a:t>Το μέλλον της ποιότητας της εργασίας</a:t>
          </a:r>
          <a:endParaRPr lang="en-US" sz="1500" kern="1200" noProof="0" dirty="0"/>
        </a:p>
      </dsp:txBody>
      <dsp:txXfrm>
        <a:off x="42927" y="968260"/>
        <a:ext cx="2554221" cy="793500"/>
      </dsp:txXfrm>
    </dsp:sp>
    <dsp:sp modelId="{F3AFF6AB-2A91-498B-A9D2-33F5F68D571C}">
      <dsp:nvSpPr>
        <dsp:cNvPr id="0" name=""/>
        <dsp:cNvSpPr/>
      </dsp:nvSpPr>
      <dsp:spPr>
        <a:xfrm rot="5400000">
          <a:off x="4635068" y="-58400"/>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l-GR" sz="1100" kern="1200" noProof="0" dirty="0"/>
            <a:t>Βιωσιμότητα των συστημάτων κοινωνικής προστασίας</a:t>
          </a:r>
          <a:endParaRPr lang="sr-Latn-RS" sz="1100" kern="1200" dirty="0"/>
        </a:p>
      </dsp:txBody>
      <dsp:txXfrm rot="-5400000">
        <a:off x="2640076" y="1970933"/>
        <a:ext cx="4659127" cy="634801"/>
      </dsp:txXfrm>
    </dsp:sp>
    <dsp:sp modelId="{A174C4FE-BCA2-4CEF-AEBF-F7675321BB7D}">
      <dsp:nvSpPr>
        <dsp:cNvPr id="0" name=""/>
        <dsp:cNvSpPr/>
      </dsp:nvSpPr>
      <dsp:spPr>
        <a:xfrm>
          <a:off x="0" y="1848656"/>
          <a:ext cx="2640075" cy="879354"/>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GR" sz="1500" kern="1200" noProof="0" dirty="0"/>
            <a:t>Κοινωνική προστασία</a:t>
          </a:r>
          <a:endParaRPr lang="en-US" sz="1500" kern="1200" noProof="0" dirty="0"/>
        </a:p>
      </dsp:txBody>
      <dsp:txXfrm>
        <a:off x="42927" y="1891583"/>
        <a:ext cx="2554221" cy="793500"/>
      </dsp:txXfrm>
    </dsp:sp>
    <dsp:sp modelId="{0444D376-6EEE-4537-B4E5-181C9C18B080}">
      <dsp:nvSpPr>
        <dsp:cNvPr id="0" name=""/>
        <dsp:cNvSpPr/>
      </dsp:nvSpPr>
      <dsp:spPr>
        <a:xfrm rot="5400000">
          <a:off x="4635068" y="864921"/>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l-GR" sz="1100" kern="1200" dirty="0"/>
            <a:t>Μέση αύξηση μισθών και αποδοχών</a:t>
          </a:r>
          <a:endParaRPr lang="sr-Latn-RS" sz="1100" kern="1200" dirty="0"/>
        </a:p>
        <a:p>
          <a:pPr marL="57150" lvl="1" indent="-57150" algn="l" defTabSz="488950">
            <a:lnSpc>
              <a:spcPct val="90000"/>
            </a:lnSpc>
            <a:spcBef>
              <a:spcPct val="0"/>
            </a:spcBef>
            <a:spcAft>
              <a:spcPct val="15000"/>
            </a:spcAft>
            <a:buChar char="•"/>
          </a:pPr>
          <a:r>
            <a:rPr lang="el-GR" sz="1100" kern="1200" dirty="0"/>
            <a:t>Κατανομή μισθών και αποδοχών μεταξύ των νοικοκυριών στο μέλλον</a:t>
          </a:r>
        </a:p>
      </dsp:txBody>
      <dsp:txXfrm rot="-5400000">
        <a:off x="2640076" y="2894255"/>
        <a:ext cx="4659127" cy="634801"/>
      </dsp:txXfrm>
    </dsp:sp>
    <dsp:sp modelId="{130A17CC-90B9-4969-8C60-807E20C62D62}">
      <dsp:nvSpPr>
        <dsp:cNvPr id="0" name=""/>
        <dsp:cNvSpPr/>
      </dsp:nvSpPr>
      <dsp:spPr>
        <a:xfrm>
          <a:off x="0" y="2771978"/>
          <a:ext cx="2640075" cy="879354"/>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GR" sz="1500" kern="1200" noProof="0" dirty="0"/>
            <a:t>Ανισότητα μισθών και εισοδημάτων</a:t>
          </a:r>
          <a:endParaRPr lang="sr-Latn-RS" sz="1500" kern="1200" dirty="0"/>
        </a:p>
      </dsp:txBody>
      <dsp:txXfrm>
        <a:off x="42927" y="2814905"/>
        <a:ext cx="2554221" cy="793500"/>
      </dsp:txXfrm>
    </dsp:sp>
    <dsp:sp modelId="{209410B7-6F7B-45FA-8679-0B6D5CFB175A}">
      <dsp:nvSpPr>
        <dsp:cNvPr id="0" name=""/>
        <dsp:cNvSpPr/>
      </dsp:nvSpPr>
      <dsp:spPr>
        <a:xfrm rot="5400000">
          <a:off x="4635068" y="1788244"/>
          <a:ext cx="703483" cy="4693468"/>
        </a:xfrm>
        <a:prstGeom prst="round2SameRect">
          <a:avLst/>
        </a:prstGeom>
        <a:solidFill>
          <a:schemeClr val="accent5">
            <a:lumMod val="20000"/>
            <a:lumOff val="80000"/>
            <a:alpha val="9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l-GR" sz="1100" kern="1200" dirty="0"/>
            <a:t>Πώς μπορεί να εξελιχθούν τα οργανωμένα εργατικά συνδικάτα τα επόμενα χρόνια</a:t>
          </a:r>
          <a:endParaRPr lang="sr-Latn-RS" sz="1100" kern="1200" dirty="0"/>
        </a:p>
      </dsp:txBody>
      <dsp:txXfrm rot="-5400000">
        <a:off x="2640076" y="3817578"/>
        <a:ext cx="4659127" cy="634801"/>
      </dsp:txXfrm>
    </dsp:sp>
    <dsp:sp modelId="{16B174C3-3DD8-4484-9015-E4553B5AEB7D}">
      <dsp:nvSpPr>
        <dsp:cNvPr id="0" name=""/>
        <dsp:cNvSpPr/>
      </dsp:nvSpPr>
      <dsp:spPr>
        <a:xfrm>
          <a:off x="0" y="3695301"/>
          <a:ext cx="2640075" cy="879354"/>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GR" sz="1500" kern="1200" dirty="0"/>
            <a:t>Το μέλλον του κοινωνικού διαλόγου και των εργασιακών σχέσεων</a:t>
          </a:r>
          <a:endParaRPr lang="en-US" sz="1500" kern="1200" noProof="0" dirty="0"/>
        </a:p>
      </dsp:txBody>
      <dsp:txXfrm>
        <a:off x="42927" y="3738228"/>
        <a:ext cx="2554221" cy="793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5884" y="0"/>
          <a:ext cx="1839356" cy="199826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688" tIns="0" rIns="181688" bIns="330200" numCol="1" spcCol="1270" anchor="t" anchorCtr="0">
          <a:noAutofit/>
        </a:bodyPr>
        <a:lstStyle/>
        <a:p>
          <a:pPr marL="0" lvl="0" indent="0" algn="l" defTabSz="577850">
            <a:lnSpc>
              <a:spcPct val="90000"/>
            </a:lnSpc>
            <a:spcBef>
              <a:spcPct val="0"/>
            </a:spcBef>
            <a:spcAft>
              <a:spcPct val="35000"/>
            </a:spcAft>
            <a:buFont typeface="+mj-lt"/>
            <a:buNone/>
          </a:pPr>
          <a:r>
            <a:rPr lang="el-GR" sz="1300" b="1" kern="1200" dirty="0">
              <a:solidFill>
                <a:schemeClr val="bg1"/>
              </a:solidFill>
            </a:rPr>
            <a:t>Επιταχυνόμενος ρυθμός τεχνολογικών αλλαγών</a:t>
          </a:r>
          <a:endParaRPr lang="en-GB" sz="1300" b="1" kern="1200" dirty="0">
            <a:solidFill>
              <a:schemeClr val="bg1"/>
            </a:solidFill>
          </a:endParaRPr>
        </a:p>
      </dsp:txBody>
      <dsp:txXfrm>
        <a:off x="5884" y="799306"/>
        <a:ext cx="1839356" cy="1198959"/>
      </dsp:txXfrm>
    </dsp:sp>
    <dsp:sp modelId="{BEDD5812-1115-4B8A-A19D-85AAFE354974}">
      <dsp:nvSpPr>
        <dsp:cNvPr id="0" name=""/>
        <dsp:cNvSpPr/>
      </dsp:nvSpPr>
      <dsp:spPr>
        <a:xfrm>
          <a:off x="5884" y="0"/>
          <a:ext cx="1839356" cy="7993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1688" tIns="165100" rIns="181688" bIns="165100" numCol="1" spcCol="1270" anchor="ctr" anchorCtr="0">
          <a:noAutofit/>
        </a:bodyPr>
        <a:lstStyle/>
        <a:p>
          <a:pPr marL="0" lvl="0" indent="0" algn="l" defTabSz="1333500">
            <a:lnSpc>
              <a:spcPct val="90000"/>
            </a:lnSpc>
            <a:spcBef>
              <a:spcPct val="0"/>
            </a:spcBef>
            <a:spcAft>
              <a:spcPct val="35000"/>
            </a:spcAft>
            <a:buNone/>
          </a:pPr>
          <a:r>
            <a:rPr lang="en-GB" sz="3000" kern="1200"/>
            <a:t>01</a:t>
          </a:r>
        </a:p>
      </dsp:txBody>
      <dsp:txXfrm>
        <a:off x="5884" y="0"/>
        <a:ext cx="1839356" cy="799306"/>
      </dsp:txXfrm>
    </dsp:sp>
    <dsp:sp modelId="{9C5372CC-55F9-41A2-B2A6-1914F78C1795}">
      <dsp:nvSpPr>
        <dsp:cNvPr id="0" name=""/>
        <dsp:cNvSpPr/>
      </dsp:nvSpPr>
      <dsp:spPr>
        <a:xfrm>
          <a:off x="1992388" y="0"/>
          <a:ext cx="1839356" cy="1998265"/>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688" tIns="0" rIns="181688" bIns="330200" numCol="1" spcCol="1270" anchor="t" anchorCtr="0">
          <a:noAutofit/>
        </a:bodyPr>
        <a:lstStyle/>
        <a:p>
          <a:pPr marL="0" lvl="0" indent="0" algn="l" defTabSz="577850">
            <a:lnSpc>
              <a:spcPct val="90000"/>
            </a:lnSpc>
            <a:spcBef>
              <a:spcPct val="0"/>
            </a:spcBef>
            <a:spcAft>
              <a:spcPct val="35000"/>
            </a:spcAft>
            <a:buNone/>
          </a:pPr>
          <a:r>
            <a:rPr lang="el-GR" sz="1300" b="1" i="0" kern="1200" noProof="0" dirty="0"/>
            <a:t>Μετατόπιση δημογραφικών προτύπων</a:t>
          </a:r>
          <a:endParaRPr lang="en-GB" sz="1300" b="0" i="0" kern="1200" dirty="0"/>
        </a:p>
      </dsp:txBody>
      <dsp:txXfrm>
        <a:off x="1992388" y="799306"/>
        <a:ext cx="1839356" cy="1198959"/>
      </dsp:txXfrm>
    </dsp:sp>
    <dsp:sp modelId="{616804D4-7870-46A6-B2A0-2CE8219FB9BB}">
      <dsp:nvSpPr>
        <dsp:cNvPr id="0" name=""/>
        <dsp:cNvSpPr/>
      </dsp:nvSpPr>
      <dsp:spPr>
        <a:xfrm>
          <a:off x="1992388" y="0"/>
          <a:ext cx="1839356" cy="7993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1688" tIns="165100" rIns="181688" bIns="165100" numCol="1" spcCol="1270" anchor="ctr" anchorCtr="0">
          <a:noAutofit/>
        </a:bodyPr>
        <a:lstStyle/>
        <a:p>
          <a:pPr marL="0" lvl="0" indent="0" algn="l" defTabSz="1333500">
            <a:lnSpc>
              <a:spcPct val="90000"/>
            </a:lnSpc>
            <a:spcBef>
              <a:spcPct val="0"/>
            </a:spcBef>
            <a:spcAft>
              <a:spcPct val="35000"/>
            </a:spcAft>
            <a:buNone/>
          </a:pPr>
          <a:r>
            <a:rPr lang="en-GB" sz="3000" kern="1200" dirty="0"/>
            <a:t>02</a:t>
          </a:r>
        </a:p>
      </dsp:txBody>
      <dsp:txXfrm>
        <a:off x="1992388" y="0"/>
        <a:ext cx="1839356" cy="799306"/>
      </dsp:txXfrm>
    </dsp:sp>
    <dsp:sp modelId="{8BCFB43A-7A5D-4907-941A-0C0C83EF4B4F}">
      <dsp:nvSpPr>
        <dsp:cNvPr id="0" name=""/>
        <dsp:cNvSpPr/>
      </dsp:nvSpPr>
      <dsp:spPr>
        <a:xfrm>
          <a:off x="3978893" y="0"/>
          <a:ext cx="1839356" cy="1998265"/>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688" tIns="0" rIns="181688" bIns="330200" numCol="1" spcCol="1270" anchor="t" anchorCtr="0">
          <a:noAutofit/>
        </a:bodyPr>
        <a:lstStyle/>
        <a:p>
          <a:pPr marL="0" lvl="0" indent="0" algn="l" defTabSz="577850">
            <a:lnSpc>
              <a:spcPct val="90000"/>
            </a:lnSpc>
            <a:spcBef>
              <a:spcPct val="0"/>
            </a:spcBef>
            <a:spcAft>
              <a:spcPct val="35000"/>
            </a:spcAft>
            <a:buNone/>
          </a:pPr>
          <a:r>
            <a:rPr lang="el-GR" sz="1300" b="1" i="0" kern="1200" noProof="0" dirty="0"/>
            <a:t>Παγκοσμιοποίηση</a:t>
          </a:r>
          <a:endParaRPr lang="en-GB" sz="1300" b="0" i="0" kern="1200" dirty="0"/>
        </a:p>
      </dsp:txBody>
      <dsp:txXfrm>
        <a:off x="3978893" y="799306"/>
        <a:ext cx="1839356" cy="1198959"/>
      </dsp:txXfrm>
    </dsp:sp>
    <dsp:sp modelId="{F28DF6BC-2DCA-4F8F-91E2-A362C5473532}">
      <dsp:nvSpPr>
        <dsp:cNvPr id="0" name=""/>
        <dsp:cNvSpPr/>
      </dsp:nvSpPr>
      <dsp:spPr>
        <a:xfrm>
          <a:off x="3978893" y="0"/>
          <a:ext cx="1839356" cy="7993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1688" tIns="165100" rIns="181688" bIns="165100" numCol="1" spcCol="1270" anchor="ctr" anchorCtr="0">
          <a:noAutofit/>
        </a:bodyPr>
        <a:lstStyle/>
        <a:p>
          <a:pPr marL="0" lvl="0" indent="0" algn="l" defTabSz="1333500">
            <a:lnSpc>
              <a:spcPct val="90000"/>
            </a:lnSpc>
            <a:spcBef>
              <a:spcPct val="0"/>
            </a:spcBef>
            <a:spcAft>
              <a:spcPct val="35000"/>
            </a:spcAft>
            <a:buNone/>
          </a:pPr>
          <a:endParaRPr lang="en-US" sz="3000" kern="1200"/>
        </a:p>
      </dsp:txBody>
      <dsp:txXfrm>
        <a:off x="3978893" y="0"/>
        <a:ext cx="1839356" cy="799306"/>
      </dsp:txXfrm>
    </dsp:sp>
    <dsp:sp modelId="{C4A2D9FD-3FFA-4CBE-9E4F-004229F35DEC}">
      <dsp:nvSpPr>
        <dsp:cNvPr id="0" name=""/>
        <dsp:cNvSpPr/>
      </dsp:nvSpPr>
      <dsp:spPr>
        <a:xfrm>
          <a:off x="5965398" y="0"/>
          <a:ext cx="1839356" cy="1998265"/>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688" tIns="0" rIns="181688"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l-GR" sz="1300" b="1" i="0" kern="1200" noProof="0" dirty="0"/>
            <a:t>Κλιματική αλλαγή</a:t>
          </a:r>
          <a:endParaRPr lang="en-US" sz="1300" b="1" i="0" kern="1200" noProof="0" dirty="0"/>
        </a:p>
      </dsp:txBody>
      <dsp:txXfrm>
        <a:off x="5965398" y="799306"/>
        <a:ext cx="1839356" cy="1198959"/>
      </dsp:txXfrm>
    </dsp:sp>
    <dsp:sp modelId="{06E3B730-F1E1-4C31-AA88-978153A3C3F4}">
      <dsp:nvSpPr>
        <dsp:cNvPr id="0" name=""/>
        <dsp:cNvSpPr/>
      </dsp:nvSpPr>
      <dsp:spPr>
        <a:xfrm>
          <a:off x="4004662" y="20558"/>
          <a:ext cx="1839356" cy="7993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1688" tIns="165100" rIns="181688" bIns="165100" numCol="1" spcCol="1270" anchor="ctr" anchorCtr="0">
          <a:noAutofit/>
        </a:bodyPr>
        <a:lstStyle/>
        <a:p>
          <a:pPr marL="0" lvl="0" indent="0" algn="l" defTabSz="1333500">
            <a:lnSpc>
              <a:spcPct val="90000"/>
            </a:lnSpc>
            <a:spcBef>
              <a:spcPct val="0"/>
            </a:spcBef>
            <a:spcAft>
              <a:spcPct val="35000"/>
            </a:spcAft>
            <a:buNone/>
          </a:pPr>
          <a:r>
            <a:rPr lang="en-GB" sz="3000" kern="1200" dirty="0"/>
            <a:t>03</a:t>
          </a:r>
        </a:p>
      </dsp:txBody>
      <dsp:txXfrm>
        <a:off x="4004662" y="20558"/>
        <a:ext cx="1839356" cy="799306"/>
      </dsp:txXfrm>
    </dsp:sp>
    <dsp:sp modelId="{166E0798-03A4-4980-8A23-C4DD7503F72C}">
      <dsp:nvSpPr>
        <dsp:cNvPr id="0" name=""/>
        <dsp:cNvSpPr/>
      </dsp:nvSpPr>
      <dsp:spPr>
        <a:xfrm>
          <a:off x="7902865" y="0"/>
          <a:ext cx="1839356" cy="1998265"/>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1688" tIns="0" rIns="181688" bIns="330200" numCol="1" spcCol="1270" anchor="t" anchorCtr="0">
          <a:noAutofit/>
        </a:bodyPr>
        <a:lstStyle/>
        <a:p>
          <a:pPr marL="0" lvl="0" indent="0" algn="l" defTabSz="755650">
            <a:lnSpc>
              <a:spcPct val="90000"/>
            </a:lnSpc>
            <a:spcBef>
              <a:spcPct val="0"/>
            </a:spcBef>
            <a:spcAft>
              <a:spcPct val="35000"/>
            </a:spcAft>
            <a:buFont typeface="+mj-lt"/>
            <a:buNone/>
          </a:pPr>
          <a:r>
            <a:rPr lang="en-GB" sz="1300" b="1" kern="1200" dirty="0">
              <a:solidFill>
                <a:schemeClr val="bg1"/>
              </a:solidFill>
            </a:rPr>
            <a:t>COVID-19</a:t>
          </a:r>
          <a:endParaRPr lang="el-GR" sz="1300" b="1" kern="1200" dirty="0">
            <a:solidFill>
              <a:schemeClr val="bg1"/>
            </a:solidFill>
          </a:endParaRPr>
        </a:p>
        <a:p>
          <a:pPr marL="0" indent="0" algn="l">
            <a:spcBef>
              <a:spcPct val="0"/>
            </a:spcBef>
            <a:buNone/>
          </a:pPr>
          <a:r>
            <a:rPr lang="el-GR" sz="1300" b="1" kern="1200" dirty="0">
              <a:solidFill>
                <a:schemeClr val="bg1"/>
              </a:solidFill>
            </a:rPr>
            <a:t>πανδημία</a:t>
          </a:r>
          <a:endParaRPr lang="en-US" sz="1300" b="1" i="0" kern="1200" noProof="0" dirty="0"/>
        </a:p>
      </dsp:txBody>
      <dsp:txXfrm>
        <a:off x="7902865" y="799306"/>
        <a:ext cx="1839356" cy="1198959"/>
      </dsp:txXfrm>
    </dsp:sp>
    <dsp:sp modelId="{23E3F2DC-471A-4ADF-8B75-839FF901E4EC}">
      <dsp:nvSpPr>
        <dsp:cNvPr id="0" name=""/>
        <dsp:cNvSpPr/>
      </dsp:nvSpPr>
      <dsp:spPr>
        <a:xfrm>
          <a:off x="5996814" y="20558"/>
          <a:ext cx="1839356" cy="7993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1688" tIns="165100" rIns="181688" bIns="165100" numCol="1" spcCol="1270" anchor="ctr" anchorCtr="0">
          <a:noAutofit/>
        </a:bodyPr>
        <a:lstStyle/>
        <a:p>
          <a:pPr marL="0" lvl="0" indent="0" algn="l" defTabSz="1333500">
            <a:lnSpc>
              <a:spcPct val="90000"/>
            </a:lnSpc>
            <a:spcBef>
              <a:spcPct val="0"/>
            </a:spcBef>
            <a:spcAft>
              <a:spcPct val="35000"/>
            </a:spcAft>
            <a:buNone/>
          </a:pPr>
          <a:r>
            <a:rPr lang="en-GB" sz="3000" kern="1200" dirty="0"/>
            <a:t>04</a:t>
          </a:r>
        </a:p>
      </dsp:txBody>
      <dsp:txXfrm>
        <a:off x="5996814" y="20558"/>
        <a:ext cx="1839356" cy="799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kern="1200" dirty="0">
              <a:solidFill>
                <a:schemeClr val="bg1"/>
              </a:solidFill>
            </a:rPr>
            <a:t>Επιταχυνόμενος ρυθμός τεχνολογικών αλλαγών</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Μετατόπιση δημογραφικών προτύπων</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Παγκοσμιοποίηση</a:t>
          </a: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l-GR" sz="1100" b="1" i="0" kern="1200" noProof="0" dirty="0"/>
            <a:t>Κλιματική αλλαγή</a:t>
          </a: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03</a:t>
          </a:r>
        </a:p>
      </dsp:txBody>
      <dsp:txXfrm>
        <a:off x="2462116" y="146751"/>
        <a:ext cx="1130859" cy="542812"/>
      </dsp:txXfrm>
    </dsp:sp>
    <dsp:sp modelId="{166E0798-03A4-4980-8A23-C4DD7503F72C}">
      <dsp:nvSpPr>
        <dsp:cNvPr id="0" name=""/>
        <dsp:cNvSpPr/>
      </dsp:nvSpPr>
      <dsp:spPr>
        <a:xfrm>
          <a:off x="4858780"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755650">
            <a:lnSpc>
              <a:spcPct val="90000"/>
            </a:lnSpc>
            <a:spcBef>
              <a:spcPct val="0"/>
            </a:spcBef>
            <a:spcAft>
              <a:spcPct val="35000"/>
            </a:spcAft>
            <a:buFont typeface="+mj-lt"/>
            <a:buNone/>
          </a:pPr>
          <a:r>
            <a:rPr lang="en-GB" sz="1100" b="1" kern="1200" dirty="0">
              <a:solidFill>
                <a:schemeClr val="bg1"/>
              </a:solidFill>
            </a:rPr>
            <a:t>COVID-19</a:t>
          </a:r>
          <a:endParaRPr lang="el-GR" sz="1100" b="1" kern="1200" dirty="0">
            <a:solidFill>
              <a:schemeClr val="bg1"/>
            </a:solidFill>
          </a:endParaRPr>
        </a:p>
        <a:p>
          <a:pPr marL="0" indent="0" algn="l">
            <a:spcBef>
              <a:spcPct val="0"/>
            </a:spcBef>
            <a:buNone/>
          </a:pPr>
          <a:r>
            <a:rPr lang="el-GR" sz="1100" b="1" kern="1200" dirty="0">
              <a:solidFill>
                <a:schemeClr val="bg1"/>
              </a:solidFill>
            </a:rPr>
            <a:t>πανδημία</a:t>
          </a:r>
          <a:endParaRPr lang="en-US" sz="1100" b="1" i="0" kern="1200" noProof="0" dirty="0"/>
        </a:p>
      </dsp:txBody>
      <dsp:txXfrm>
        <a:off x="4858780"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04</a:t>
          </a:r>
        </a:p>
      </dsp:txBody>
      <dsp:txXfrm>
        <a:off x="3686916" y="146751"/>
        <a:ext cx="1130859" cy="542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DDA36-D3B9-4E0F-A8A9-8040F1AFFF08}">
      <dsp:nvSpPr>
        <dsp:cNvPr id="0" name=""/>
        <dsp:cNvSpPr/>
      </dsp:nvSpPr>
      <dsp:spPr>
        <a:xfrm>
          <a:off x="0" y="2228734"/>
          <a:ext cx="11146542" cy="0"/>
        </a:xfrm>
        <a:prstGeom prst="line">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031E730-A8BA-4AC5-94AC-D9D0DD4636DA}">
      <dsp:nvSpPr>
        <dsp:cNvPr id="0" name=""/>
        <dsp:cNvSpPr/>
      </dsp:nvSpPr>
      <dsp:spPr>
        <a:xfrm rot="8100000">
          <a:off x="77415" y="513636"/>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0FDCC3-50D1-4167-AF3E-2A0593B98DD6}">
      <dsp:nvSpPr>
        <dsp:cNvPr id="0" name=""/>
        <dsp:cNvSpPr/>
      </dsp:nvSpPr>
      <dsp:spPr>
        <a:xfrm>
          <a:off x="113830" y="550051"/>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611159-E849-4131-A8E0-1E4082177FCE}">
      <dsp:nvSpPr>
        <dsp:cNvPr id="0" name=""/>
        <dsp:cNvSpPr/>
      </dsp:nvSpPr>
      <dsp:spPr>
        <a:xfrm>
          <a:off x="530009" y="852878"/>
          <a:ext cx="4626567" cy="131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l-GR" sz="1600" kern="1200" noProof="0" dirty="0"/>
            <a:t>Το 47% όλων των ατόμων που απασχολούνται στις ΗΠΑ εργάζονται επί του παρόντος σε εργασίες που θα μπορούσαν να εκτελεστούν από υπολογιστές και αλγόριθμους μέσα στα επόμενα 10 έως 20 χρόνια.</a:t>
          </a:r>
          <a:endParaRPr lang="en-US" sz="1600" kern="1200" noProof="0" dirty="0"/>
        </a:p>
      </dsp:txBody>
      <dsp:txXfrm>
        <a:off x="530009" y="852878"/>
        <a:ext cx="4626567" cy="1319410"/>
      </dsp:txXfrm>
    </dsp:sp>
    <dsp:sp modelId="{56A4BFB3-C916-44EE-9101-2766EA2EFE27}">
      <dsp:nvSpPr>
        <dsp:cNvPr id="0" name=""/>
        <dsp:cNvSpPr/>
      </dsp:nvSpPr>
      <dsp:spPr>
        <a:xfrm>
          <a:off x="530009" y="389301"/>
          <a:ext cx="4626567" cy="4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20</a:t>
          </a:r>
          <a:r>
            <a:rPr lang="sr-Latn-RS" sz="1600" kern="1200" dirty="0"/>
            <a:t>13</a:t>
          </a:r>
        </a:p>
        <a:p>
          <a:pPr marL="0" lvl="0" indent="0" algn="l" defTabSz="711200">
            <a:lnSpc>
              <a:spcPct val="90000"/>
            </a:lnSpc>
            <a:spcBef>
              <a:spcPct val="0"/>
            </a:spcBef>
            <a:spcAft>
              <a:spcPct val="35000"/>
            </a:spcAft>
            <a:buNone/>
            <a:defRPr b="1"/>
          </a:pPr>
          <a:r>
            <a:rPr lang="en-US" sz="1600" i="1" kern="1200" noProof="0" dirty="0"/>
            <a:t>Frey and Osborne</a:t>
          </a:r>
        </a:p>
      </dsp:txBody>
      <dsp:txXfrm>
        <a:off x="530009" y="389301"/>
        <a:ext cx="4626567" cy="463576"/>
      </dsp:txXfrm>
    </dsp:sp>
    <dsp:sp modelId="{94089269-18C6-4D44-A9EA-5B6CE9D5CCD8}">
      <dsp:nvSpPr>
        <dsp:cNvPr id="0" name=""/>
        <dsp:cNvSpPr/>
      </dsp:nvSpPr>
      <dsp:spPr>
        <a:xfrm>
          <a:off x="241314" y="909323"/>
          <a:ext cx="0" cy="131941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1F39BD-4CA7-4C31-88C0-1D2015788B40}">
      <dsp:nvSpPr>
        <dsp:cNvPr id="0" name=""/>
        <dsp:cNvSpPr/>
      </dsp:nvSpPr>
      <dsp:spPr>
        <a:xfrm>
          <a:off x="199592" y="2187012"/>
          <a:ext cx="83443" cy="83443"/>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AE8D7F0-AB9D-4810-9F32-E810446BBB23}">
      <dsp:nvSpPr>
        <dsp:cNvPr id="0" name=""/>
        <dsp:cNvSpPr/>
      </dsp:nvSpPr>
      <dsp:spPr>
        <a:xfrm rot="18900000">
          <a:off x="2854071" y="3616033"/>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35599B-32FA-491D-9A66-98555ABA327A}">
      <dsp:nvSpPr>
        <dsp:cNvPr id="0" name=""/>
        <dsp:cNvSpPr/>
      </dsp:nvSpPr>
      <dsp:spPr>
        <a:xfrm>
          <a:off x="2890487" y="3652449"/>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4D13D2-82AC-4187-A301-EC2660A0CB4A}">
      <dsp:nvSpPr>
        <dsp:cNvPr id="0" name=""/>
        <dsp:cNvSpPr/>
      </dsp:nvSpPr>
      <dsp:spPr>
        <a:xfrm>
          <a:off x="3249759" y="2228734"/>
          <a:ext cx="4626567" cy="1319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l-GR" sz="1600" kern="1200" noProof="0" dirty="0"/>
            <a:t>Για την Ευρώπη συνολικά, το μερίδιο των θέσεων εργασίας που είναι επιρρεπείς στην αυτοματοποίηση κυμαίνεται μεταξύ 45% και άνω του 60%.</a:t>
          </a:r>
          <a:endParaRPr lang="en-US" sz="1600" kern="1200" noProof="0" dirty="0"/>
        </a:p>
      </dsp:txBody>
      <dsp:txXfrm>
        <a:off x="3249759" y="2228734"/>
        <a:ext cx="4626567" cy="1319410"/>
      </dsp:txXfrm>
    </dsp:sp>
    <dsp:sp modelId="{126469B3-018C-4E1F-91E9-4B24E2FD32E9}">
      <dsp:nvSpPr>
        <dsp:cNvPr id="0" name=""/>
        <dsp:cNvSpPr/>
      </dsp:nvSpPr>
      <dsp:spPr>
        <a:xfrm>
          <a:off x="3249759" y="3548144"/>
          <a:ext cx="4626567" cy="46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sr-Latn-RS" sz="1600" i="1" kern="1200" dirty="0" err="1"/>
            <a:t>Bowles</a:t>
          </a:r>
          <a:endParaRPr lang="sr-Latn-RS" sz="1600" i="1" kern="1200" dirty="0"/>
        </a:p>
        <a:p>
          <a:pPr marL="0" lvl="0" indent="0" algn="l" defTabSz="711200">
            <a:lnSpc>
              <a:spcPct val="90000"/>
            </a:lnSpc>
            <a:spcBef>
              <a:spcPct val="0"/>
            </a:spcBef>
            <a:spcAft>
              <a:spcPct val="35000"/>
            </a:spcAft>
            <a:buNone/>
            <a:defRPr b="1"/>
          </a:pPr>
          <a:r>
            <a:rPr lang="en-US" sz="1600" kern="1200" dirty="0"/>
            <a:t>201</a:t>
          </a:r>
          <a:r>
            <a:rPr lang="sr-Latn-RS" sz="1600" kern="1200" dirty="0"/>
            <a:t>4</a:t>
          </a:r>
        </a:p>
      </dsp:txBody>
      <dsp:txXfrm>
        <a:off x="3249759" y="3548144"/>
        <a:ext cx="4626567" cy="463576"/>
      </dsp:txXfrm>
    </dsp:sp>
    <dsp:sp modelId="{F986458E-9B78-41E5-9C95-CBCEBB74DD93}">
      <dsp:nvSpPr>
        <dsp:cNvPr id="0" name=""/>
        <dsp:cNvSpPr/>
      </dsp:nvSpPr>
      <dsp:spPr>
        <a:xfrm>
          <a:off x="3017970" y="2228734"/>
          <a:ext cx="0" cy="131941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CEF145A-5A5D-4F1A-84AB-F73DBEDCDA45}">
      <dsp:nvSpPr>
        <dsp:cNvPr id="0" name=""/>
        <dsp:cNvSpPr/>
      </dsp:nvSpPr>
      <dsp:spPr>
        <a:xfrm>
          <a:off x="2976249" y="2187012"/>
          <a:ext cx="83443" cy="83443"/>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C75415F-2463-4D16-8C4C-629B2828623D}">
      <dsp:nvSpPr>
        <dsp:cNvPr id="0" name=""/>
        <dsp:cNvSpPr/>
      </dsp:nvSpPr>
      <dsp:spPr>
        <a:xfrm rot="8100000">
          <a:off x="6635438" y="686785"/>
          <a:ext cx="327798" cy="327798"/>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AC3C250-064F-40CE-B147-56C20BAF184B}">
      <dsp:nvSpPr>
        <dsp:cNvPr id="0" name=""/>
        <dsp:cNvSpPr/>
      </dsp:nvSpPr>
      <dsp:spPr>
        <a:xfrm>
          <a:off x="6671853" y="723200"/>
          <a:ext cx="254967" cy="254967"/>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AFBBAE-D49F-4885-A3EC-82235E131C84}">
      <dsp:nvSpPr>
        <dsp:cNvPr id="0" name=""/>
        <dsp:cNvSpPr/>
      </dsp:nvSpPr>
      <dsp:spPr>
        <a:xfrm>
          <a:off x="7131610" y="684021"/>
          <a:ext cx="3992357" cy="2894008"/>
        </a:xfrm>
        <a:prstGeom prst="rect">
          <a:avLst/>
        </a:prstGeom>
        <a:noFill/>
        <a:ln>
          <a:noFill/>
        </a:ln>
        <a:effectLst/>
      </dsp:spPr>
      <dsp:style>
        <a:lnRef idx="0">
          <a:scrgbClr r="0" g="0" b="0"/>
        </a:lnRef>
        <a:fillRef idx="0">
          <a:scrgbClr r="0" g="0" b="0"/>
        </a:fillRef>
        <a:effectRef idx="0">
          <a:scrgbClr r="0" g="0" b="0"/>
        </a:effectRef>
        <a:fontRef idx="minor"/>
      </dsp:style>
    </dsp:sp>
    <dsp:sp modelId="{FCE1C0E8-689A-4AEC-96D9-B6E47A4B671D}">
      <dsp:nvSpPr>
        <dsp:cNvPr id="0" name=""/>
        <dsp:cNvSpPr/>
      </dsp:nvSpPr>
      <dsp:spPr>
        <a:xfrm>
          <a:off x="7131610" y="731125"/>
          <a:ext cx="3992357" cy="101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20</a:t>
          </a:r>
          <a:r>
            <a:rPr lang="sr-Latn-RS" sz="1600" kern="1200" dirty="0"/>
            <a:t>16</a:t>
          </a:r>
        </a:p>
        <a:p>
          <a:pPr marL="0" lvl="0" indent="0" algn="l" defTabSz="711200">
            <a:lnSpc>
              <a:spcPct val="90000"/>
            </a:lnSpc>
            <a:spcBef>
              <a:spcPct val="0"/>
            </a:spcBef>
            <a:spcAft>
              <a:spcPct val="35000"/>
            </a:spcAft>
            <a:buNone/>
            <a:defRPr b="1"/>
          </a:pPr>
          <a:r>
            <a:rPr lang="en-US" sz="1600" kern="1200" noProof="0" dirty="0" err="1"/>
            <a:t>Arntz</a:t>
          </a:r>
          <a:r>
            <a:rPr lang="en-US" sz="1600" kern="1200" noProof="0" dirty="0"/>
            <a:t>, Gregory and </a:t>
          </a:r>
          <a:r>
            <a:rPr lang="en-US" sz="1600" kern="1200" noProof="0" dirty="0" err="1"/>
            <a:t>Zierahn</a:t>
          </a:r>
          <a:endParaRPr lang="en-US" sz="1600" kern="1200" noProof="0" dirty="0"/>
        </a:p>
        <a:p>
          <a:pPr marL="0" lvl="0" indent="0" algn="l" defTabSz="711200">
            <a:lnSpc>
              <a:spcPct val="90000"/>
            </a:lnSpc>
            <a:spcBef>
              <a:spcPct val="0"/>
            </a:spcBef>
            <a:spcAft>
              <a:spcPct val="35000"/>
            </a:spcAft>
            <a:buNone/>
          </a:pPr>
          <a:r>
            <a:rPr lang="el-GR" sz="1200" kern="1200" noProof="0" dirty="0"/>
            <a:t>Κατά μέσο όρο στις χώρες του ΟΟΣΑ, το 9% των θέσεων εργασίας αντιμετωπίζει υψηλό κίνδυνο αυτοματοποίησης, ενώ για ένα άλλο 25% των θέσεων εργασίας μεταξύ 50% και 70% των εργασιών θα μπορούσε να αλλάξει σημαντικά λόγω της αυτοματοποίησης.</a:t>
          </a:r>
          <a:endParaRPr lang="en-US" sz="1200" i="1" kern="1200" noProof="0" dirty="0"/>
        </a:p>
      </dsp:txBody>
      <dsp:txXfrm>
        <a:off x="7131610" y="731125"/>
        <a:ext cx="3992357" cy="1016813"/>
      </dsp:txXfrm>
    </dsp:sp>
    <dsp:sp modelId="{745C31E5-130B-4327-B4CB-01E2EE9E689D}">
      <dsp:nvSpPr>
        <dsp:cNvPr id="0" name=""/>
        <dsp:cNvSpPr/>
      </dsp:nvSpPr>
      <dsp:spPr>
        <a:xfrm flipH="1">
          <a:off x="6810627" y="959700"/>
          <a:ext cx="0" cy="1226299"/>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263A8F-B071-4F5E-A7BC-09ED5F8AB47B}">
      <dsp:nvSpPr>
        <dsp:cNvPr id="0" name=""/>
        <dsp:cNvSpPr/>
      </dsp:nvSpPr>
      <dsp:spPr>
        <a:xfrm flipH="1">
          <a:off x="6787682" y="2193778"/>
          <a:ext cx="45890" cy="77555"/>
        </a:xfrm>
        <a:prstGeom prst="ellips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kern="1200" dirty="0">
              <a:solidFill>
                <a:schemeClr val="bg1"/>
              </a:solidFill>
            </a:rPr>
            <a:t>Επιταχυνόμενος ρυθμός τεχνολογικών αλλαγών</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Μετατόπιση δημογραφικών προτύπων</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Παγκοσμιοποίηση</a:t>
          </a: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l-GR" sz="1100" b="1" i="0" kern="1200" noProof="0" dirty="0"/>
            <a:t>Κλιματική αλλαγή</a:t>
          </a: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03</a:t>
          </a:r>
        </a:p>
      </dsp:txBody>
      <dsp:txXfrm>
        <a:off x="2462116" y="146751"/>
        <a:ext cx="1130859" cy="542812"/>
      </dsp:txXfrm>
    </dsp:sp>
    <dsp:sp modelId="{166E0798-03A4-4980-8A23-C4DD7503F72C}">
      <dsp:nvSpPr>
        <dsp:cNvPr id="0" name=""/>
        <dsp:cNvSpPr/>
      </dsp:nvSpPr>
      <dsp:spPr>
        <a:xfrm>
          <a:off x="4858780"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755650">
            <a:lnSpc>
              <a:spcPct val="90000"/>
            </a:lnSpc>
            <a:spcBef>
              <a:spcPct val="0"/>
            </a:spcBef>
            <a:spcAft>
              <a:spcPct val="35000"/>
            </a:spcAft>
            <a:buFont typeface="+mj-lt"/>
            <a:buNone/>
          </a:pPr>
          <a:r>
            <a:rPr lang="en-GB" sz="1100" b="1" kern="1200" dirty="0">
              <a:solidFill>
                <a:schemeClr val="bg1"/>
              </a:solidFill>
            </a:rPr>
            <a:t>COVID-19</a:t>
          </a:r>
          <a:endParaRPr lang="el-GR" sz="1100" b="1" kern="1200" dirty="0">
            <a:solidFill>
              <a:schemeClr val="bg1"/>
            </a:solidFill>
          </a:endParaRPr>
        </a:p>
        <a:p>
          <a:pPr marL="0" indent="0" algn="l">
            <a:spcBef>
              <a:spcPct val="0"/>
            </a:spcBef>
            <a:buNone/>
          </a:pPr>
          <a:r>
            <a:rPr lang="el-GR" sz="1100" b="1" kern="1200" dirty="0">
              <a:solidFill>
                <a:schemeClr val="bg1"/>
              </a:solidFill>
            </a:rPr>
            <a:t>πανδημία</a:t>
          </a:r>
          <a:endParaRPr lang="en-US" sz="1100" b="1" i="0" kern="1200" noProof="0" dirty="0"/>
        </a:p>
      </dsp:txBody>
      <dsp:txXfrm>
        <a:off x="4858780"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04</a:t>
          </a:r>
        </a:p>
      </dsp:txBody>
      <dsp:txXfrm>
        <a:off x="3686916" y="146751"/>
        <a:ext cx="1130859" cy="542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kern="1200" dirty="0">
              <a:solidFill>
                <a:schemeClr val="bg1"/>
              </a:solidFill>
            </a:rPr>
            <a:t>Επιταχυνόμενος ρυθμός τεχνολογικών αλλαγών</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Μετατόπιση δημογραφικών προτύπων</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Παγκοσμιοποίηση</a:t>
          </a: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l-GR" sz="1100" b="1" i="0" kern="1200" noProof="0" dirty="0"/>
            <a:t>Κλιματική αλλαγή</a:t>
          </a: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03</a:t>
          </a:r>
        </a:p>
      </dsp:txBody>
      <dsp:txXfrm>
        <a:off x="2462116" y="146751"/>
        <a:ext cx="1130859" cy="542812"/>
      </dsp:txXfrm>
    </dsp:sp>
    <dsp:sp modelId="{166E0798-03A4-4980-8A23-C4DD7503F72C}">
      <dsp:nvSpPr>
        <dsp:cNvPr id="0" name=""/>
        <dsp:cNvSpPr/>
      </dsp:nvSpPr>
      <dsp:spPr>
        <a:xfrm>
          <a:off x="4858780"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755650">
            <a:lnSpc>
              <a:spcPct val="90000"/>
            </a:lnSpc>
            <a:spcBef>
              <a:spcPct val="0"/>
            </a:spcBef>
            <a:spcAft>
              <a:spcPct val="35000"/>
            </a:spcAft>
            <a:buFont typeface="+mj-lt"/>
            <a:buNone/>
          </a:pPr>
          <a:r>
            <a:rPr lang="en-GB" sz="1100" b="1" kern="1200" dirty="0">
              <a:solidFill>
                <a:schemeClr val="bg1"/>
              </a:solidFill>
            </a:rPr>
            <a:t>COVID-19</a:t>
          </a:r>
          <a:endParaRPr lang="el-GR" sz="1100" b="1" kern="1200" dirty="0">
            <a:solidFill>
              <a:schemeClr val="bg1"/>
            </a:solidFill>
          </a:endParaRPr>
        </a:p>
        <a:p>
          <a:pPr marL="0" indent="0" algn="l">
            <a:spcBef>
              <a:spcPct val="0"/>
            </a:spcBef>
            <a:buNone/>
          </a:pPr>
          <a:r>
            <a:rPr lang="el-GR" sz="1100" b="1" kern="1200" dirty="0">
              <a:solidFill>
                <a:schemeClr val="bg1"/>
              </a:solidFill>
            </a:rPr>
            <a:t>πανδημία</a:t>
          </a:r>
          <a:endParaRPr lang="en-US" sz="1100" b="1" i="0" kern="1200" noProof="0" dirty="0"/>
        </a:p>
      </dsp:txBody>
      <dsp:txXfrm>
        <a:off x="4858780"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04</a:t>
          </a:r>
        </a:p>
      </dsp:txBody>
      <dsp:txXfrm>
        <a:off x="3686916" y="146751"/>
        <a:ext cx="1130859" cy="542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kern="1200" dirty="0">
              <a:solidFill>
                <a:schemeClr val="bg1"/>
              </a:solidFill>
            </a:rPr>
            <a:t>Επιταχυνόμενος ρυθμός τεχνολογικών αλλαγών</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Μετατόπιση δημογραφικών προτύπων</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Παγκοσμιοποίηση</a:t>
          </a: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l-GR" sz="1100" b="1" i="0" kern="1200" noProof="0" dirty="0"/>
            <a:t>Κλιματική αλλαγή</a:t>
          </a: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03</a:t>
          </a:r>
        </a:p>
      </dsp:txBody>
      <dsp:txXfrm>
        <a:off x="2462116" y="146751"/>
        <a:ext cx="1130859" cy="542812"/>
      </dsp:txXfrm>
    </dsp:sp>
    <dsp:sp modelId="{166E0798-03A4-4980-8A23-C4DD7503F72C}">
      <dsp:nvSpPr>
        <dsp:cNvPr id="0" name=""/>
        <dsp:cNvSpPr/>
      </dsp:nvSpPr>
      <dsp:spPr>
        <a:xfrm>
          <a:off x="4858780"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755650">
            <a:lnSpc>
              <a:spcPct val="90000"/>
            </a:lnSpc>
            <a:spcBef>
              <a:spcPct val="0"/>
            </a:spcBef>
            <a:spcAft>
              <a:spcPct val="35000"/>
            </a:spcAft>
            <a:buFont typeface="+mj-lt"/>
            <a:buNone/>
          </a:pPr>
          <a:r>
            <a:rPr lang="en-GB" sz="1100" b="1" kern="1200" dirty="0">
              <a:solidFill>
                <a:schemeClr val="bg1"/>
              </a:solidFill>
            </a:rPr>
            <a:t>COVID-19</a:t>
          </a:r>
          <a:endParaRPr lang="el-GR" sz="1100" b="1" kern="1200" dirty="0">
            <a:solidFill>
              <a:schemeClr val="bg1"/>
            </a:solidFill>
          </a:endParaRPr>
        </a:p>
        <a:p>
          <a:pPr marL="0" indent="0" algn="l">
            <a:spcBef>
              <a:spcPct val="0"/>
            </a:spcBef>
            <a:buNone/>
          </a:pPr>
          <a:r>
            <a:rPr lang="el-GR" sz="1100" b="1" kern="1200" dirty="0">
              <a:solidFill>
                <a:schemeClr val="bg1"/>
              </a:solidFill>
            </a:rPr>
            <a:t>πανδημία</a:t>
          </a:r>
          <a:endParaRPr lang="en-US" sz="1100" b="1" i="0" kern="1200" noProof="0" dirty="0"/>
        </a:p>
      </dsp:txBody>
      <dsp:txXfrm>
        <a:off x="4858780"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04</a:t>
          </a:r>
        </a:p>
      </dsp:txBody>
      <dsp:txXfrm>
        <a:off x="3686916" y="146751"/>
        <a:ext cx="1130859" cy="542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281D-C71B-4664-995C-7B7AB2EE42E2}">
      <dsp:nvSpPr>
        <dsp:cNvPr id="0" name=""/>
        <dsp:cNvSpPr/>
      </dsp:nvSpPr>
      <dsp:spPr>
        <a:xfrm>
          <a:off x="3617" y="132790"/>
          <a:ext cx="1130859" cy="135703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Font typeface="+mj-lt"/>
            <a:buNone/>
          </a:pPr>
          <a:r>
            <a:rPr lang="el-GR" sz="1100" b="1" kern="1200" dirty="0">
              <a:solidFill>
                <a:schemeClr val="bg1"/>
              </a:solidFill>
            </a:rPr>
            <a:t>Επιταχυνόμενος ρυθμός τεχνολογικών αλλαγών</a:t>
          </a:r>
          <a:endParaRPr lang="en-GB" sz="1100" b="1" kern="1200" dirty="0">
            <a:solidFill>
              <a:schemeClr val="bg1"/>
            </a:solidFill>
          </a:endParaRPr>
        </a:p>
      </dsp:txBody>
      <dsp:txXfrm>
        <a:off x="3617" y="675602"/>
        <a:ext cx="1130859" cy="814218"/>
      </dsp:txXfrm>
    </dsp:sp>
    <dsp:sp modelId="{BEDD5812-1115-4B8A-A19D-85AAFE354974}">
      <dsp:nvSpPr>
        <dsp:cNvPr id="0" name=""/>
        <dsp:cNvSpPr/>
      </dsp:nvSpPr>
      <dsp:spPr>
        <a:xfrm>
          <a:off x="3617"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a:t>01</a:t>
          </a:r>
        </a:p>
      </dsp:txBody>
      <dsp:txXfrm>
        <a:off x="3617" y="132790"/>
        <a:ext cx="1130859" cy="542812"/>
      </dsp:txXfrm>
    </dsp:sp>
    <dsp:sp modelId="{9C5372CC-55F9-41A2-B2A6-1914F78C1795}">
      <dsp:nvSpPr>
        <dsp:cNvPr id="0" name=""/>
        <dsp:cNvSpPr/>
      </dsp:nvSpPr>
      <dsp:spPr>
        <a:xfrm>
          <a:off x="1224945" y="132790"/>
          <a:ext cx="1130859" cy="1357031"/>
        </a:xfrm>
        <a:prstGeom prst="rect">
          <a:avLst/>
        </a:prstGeom>
        <a:solidFill>
          <a:schemeClr val="accent2">
            <a:hueOff val="-358396"/>
            <a:satOff val="-8636"/>
            <a:lumOff val="-5196"/>
            <a:alphaOff val="0"/>
          </a:schemeClr>
        </a:solidFill>
        <a:ln w="12700" cap="flat" cmpd="sng" algn="ctr">
          <a:solidFill>
            <a:schemeClr val="accent2">
              <a:hueOff val="-358396"/>
              <a:satOff val="-8636"/>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Μετατόπιση δημογραφικών προτύπων</a:t>
          </a:r>
          <a:endParaRPr lang="en-GB" sz="1100" b="0" i="0" kern="1200" dirty="0"/>
        </a:p>
      </dsp:txBody>
      <dsp:txXfrm>
        <a:off x="1224945" y="675602"/>
        <a:ext cx="1130859" cy="814218"/>
      </dsp:txXfrm>
    </dsp:sp>
    <dsp:sp modelId="{616804D4-7870-46A6-B2A0-2CE8219FB9BB}">
      <dsp:nvSpPr>
        <dsp:cNvPr id="0" name=""/>
        <dsp:cNvSpPr/>
      </dsp:nvSpPr>
      <dsp:spPr>
        <a:xfrm>
          <a:off x="1224945"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02</a:t>
          </a:r>
        </a:p>
      </dsp:txBody>
      <dsp:txXfrm>
        <a:off x="1224945" y="132790"/>
        <a:ext cx="1130859" cy="542812"/>
      </dsp:txXfrm>
    </dsp:sp>
    <dsp:sp modelId="{8BCFB43A-7A5D-4907-941A-0C0C83EF4B4F}">
      <dsp:nvSpPr>
        <dsp:cNvPr id="0" name=""/>
        <dsp:cNvSpPr/>
      </dsp:nvSpPr>
      <dsp:spPr>
        <a:xfrm>
          <a:off x="2446273" y="132790"/>
          <a:ext cx="1130859" cy="1357031"/>
        </a:xfrm>
        <a:prstGeom prst="rect">
          <a:avLst/>
        </a:prstGeom>
        <a:solidFill>
          <a:schemeClr val="accent2">
            <a:hueOff val="-716791"/>
            <a:satOff val="-17272"/>
            <a:lumOff val="-10393"/>
            <a:alphaOff val="0"/>
          </a:schemeClr>
        </a:solidFill>
        <a:ln w="12700" cap="flat" cmpd="sng" algn="ctr">
          <a:solidFill>
            <a:schemeClr val="accent2">
              <a:hueOff val="-716791"/>
              <a:satOff val="-17272"/>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488950">
            <a:lnSpc>
              <a:spcPct val="90000"/>
            </a:lnSpc>
            <a:spcBef>
              <a:spcPct val="0"/>
            </a:spcBef>
            <a:spcAft>
              <a:spcPct val="35000"/>
            </a:spcAft>
            <a:buNone/>
          </a:pPr>
          <a:r>
            <a:rPr lang="el-GR" sz="1100" b="1" i="0" kern="1200" noProof="0" dirty="0"/>
            <a:t>Παγκοσμιοποίηση</a:t>
          </a:r>
          <a:endParaRPr lang="en-GB" sz="1100" b="0" i="0" kern="1200" dirty="0"/>
        </a:p>
      </dsp:txBody>
      <dsp:txXfrm>
        <a:off x="2446273" y="675602"/>
        <a:ext cx="1130859" cy="814218"/>
      </dsp:txXfrm>
    </dsp:sp>
    <dsp:sp modelId="{F28DF6BC-2DCA-4F8F-91E2-A362C5473532}">
      <dsp:nvSpPr>
        <dsp:cNvPr id="0" name=""/>
        <dsp:cNvSpPr/>
      </dsp:nvSpPr>
      <dsp:spPr>
        <a:xfrm>
          <a:off x="2446273" y="132790"/>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2446273" y="132790"/>
        <a:ext cx="1130859" cy="542812"/>
      </dsp:txXfrm>
    </dsp:sp>
    <dsp:sp modelId="{C4A2D9FD-3FFA-4CBE-9E4F-004229F35DEC}">
      <dsp:nvSpPr>
        <dsp:cNvPr id="0" name=""/>
        <dsp:cNvSpPr/>
      </dsp:nvSpPr>
      <dsp:spPr>
        <a:xfrm>
          <a:off x="3667601" y="132790"/>
          <a:ext cx="1130859" cy="1357031"/>
        </a:xfrm>
        <a:prstGeom prst="rect">
          <a:avLst/>
        </a:prstGeom>
        <a:solidFill>
          <a:schemeClr val="accent2">
            <a:hueOff val="-1075187"/>
            <a:satOff val="-25908"/>
            <a:lumOff val="-15589"/>
            <a:alphaOff val="0"/>
          </a:schemeClr>
        </a:solidFill>
        <a:ln w="12700" cap="flat" cmpd="sng" algn="ctr">
          <a:solidFill>
            <a:schemeClr val="accent2">
              <a:hueOff val="-1075187"/>
              <a:satOff val="-25908"/>
              <a:lumOff val="-15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mj-lt"/>
            <a:buNone/>
            <a:tabLst/>
            <a:defRPr/>
          </a:pPr>
          <a:r>
            <a:rPr lang="el-GR" sz="1100" b="1" i="0" kern="1200" noProof="0" dirty="0"/>
            <a:t>Κλιματική αλλαγή</a:t>
          </a:r>
          <a:endParaRPr lang="en-US" sz="1100" b="1" i="0" kern="1200" noProof="0" dirty="0"/>
        </a:p>
      </dsp:txBody>
      <dsp:txXfrm>
        <a:off x="3667601" y="675602"/>
        <a:ext cx="1130859" cy="814218"/>
      </dsp:txXfrm>
    </dsp:sp>
    <dsp:sp modelId="{06E3B730-F1E1-4C31-AA88-978153A3C3F4}">
      <dsp:nvSpPr>
        <dsp:cNvPr id="0" name=""/>
        <dsp:cNvSpPr/>
      </dsp:nvSpPr>
      <dsp:spPr>
        <a:xfrm>
          <a:off x="24621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03</a:t>
          </a:r>
        </a:p>
      </dsp:txBody>
      <dsp:txXfrm>
        <a:off x="2462116" y="146751"/>
        <a:ext cx="1130859" cy="542812"/>
      </dsp:txXfrm>
    </dsp:sp>
    <dsp:sp modelId="{166E0798-03A4-4980-8A23-C4DD7503F72C}">
      <dsp:nvSpPr>
        <dsp:cNvPr id="0" name=""/>
        <dsp:cNvSpPr/>
      </dsp:nvSpPr>
      <dsp:spPr>
        <a:xfrm>
          <a:off x="4858780" y="132790"/>
          <a:ext cx="1130859" cy="1357031"/>
        </a:xfrm>
        <a:prstGeom prst="rect">
          <a:avLst/>
        </a:prstGeom>
        <a:solidFill>
          <a:schemeClr val="accent2">
            <a:hueOff val="-1433582"/>
            <a:satOff val="-34544"/>
            <a:lumOff val="-20785"/>
            <a:alphaOff val="0"/>
          </a:schemeClr>
        </a:solidFill>
        <a:ln w="12700" cap="flat" cmpd="sng" algn="ctr">
          <a:solidFill>
            <a:schemeClr val="accent2">
              <a:hueOff val="-1433582"/>
              <a:satOff val="-34544"/>
              <a:lumOff val="-20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04" tIns="0" rIns="111704" bIns="330200" numCol="1" spcCol="1270" anchor="t" anchorCtr="0">
          <a:noAutofit/>
        </a:bodyPr>
        <a:lstStyle/>
        <a:p>
          <a:pPr marL="0" lvl="0" indent="0" algn="l" defTabSz="755650">
            <a:lnSpc>
              <a:spcPct val="90000"/>
            </a:lnSpc>
            <a:spcBef>
              <a:spcPct val="0"/>
            </a:spcBef>
            <a:spcAft>
              <a:spcPct val="35000"/>
            </a:spcAft>
            <a:buFont typeface="+mj-lt"/>
            <a:buNone/>
          </a:pPr>
          <a:r>
            <a:rPr lang="en-GB" sz="1100" b="1" kern="1200" dirty="0">
              <a:solidFill>
                <a:schemeClr val="bg1"/>
              </a:solidFill>
            </a:rPr>
            <a:t>COVID-19</a:t>
          </a:r>
          <a:endParaRPr lang="el-GR" sz="1100" b="1" kern="1200" dirty="0">
            <a:solidFill>
              <a:schemeClr val="bg1"/>
            </a:solidFill>
          </a:endParaRPr>
        </a:p>
        <a:p>
          <a:pPr marL="0" indent="0" algn="l">
            <a:spcBef>
              <a:spcPct val="0"/>
            </a:spcBef>
            <a:buNone/>
          </a:pPr>
          <a:r>
            <a:rPr lang="el-GR" sz="1100" b="1" kern="1200" dirty="0">
              <a:solidFill>
                <a:schemeClr val="bg1"/>
              </a:solidFill>
            </a:rPr>
            <a:t>πανδημία</a:t>
          </a:r>
          <a:endParaRPr lang="en-US" sz="1100" b="1" i="0" kern="1200" noProof="0" dirty="0"/>
        </a:p>
      </dsp:txBody>
      <dsp:txXfrm>
        <a:off x="4858780" y="675602"/>
        <a:ext cx="1130859" cy="814218"/>
      </dsp:txXfrm>
    </dsp:sp>
    <dsp:sp modelId="{23E3F2DC-471A-4ADF-8B75-839FF901E4EC}">
      <dsp:nvSpPr>
        <dsp:cNvPr id="0" name=""/>
        <dsp:cNvSpPr/>
      </dsp:nvSpPr>
      <dsp:spPr>
        <a:xfrm>
          <a:off x="3686916" y="146751"/>
          <a:ext cx="1130859" cy="5428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11704" tIns="165100" rIns="111704" bIns="165100" numCol="1" spcCol="1270" anchor="ctr" anchorCtr="0">
          <a:noAutofit/>
        </a:bodyPr>
        <a:lstStyle/>
        <a:p>
          <a:pPr marL="0" lvl="0" indent="0" algn="l" defTabSz="622300">
            <a:lnSpc>
              <a:spcPct val="90000"/>
            </a:lnSpc>
            <a:spcBef>
              <a:spcPct val="0"/>
            </a:spcBef>
            <a:spcAft>
              <a:spcPct val="35000"/>
            </a:spcAft>
            <a:buNone/>
          </a:pPr>
          <a:r>
            <a:rPr lang="en-GB" sz="1400" kern="1200" dirty="0"/>
            <a:t>04</a:t>
          </a:r>
        </a:p>
      </dsp:txBody>
      <dsp:txXfrm>
        <a:off x="3686916" y="146751"/>
        <a:ext cx="1130859" cy="54281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2022-08-10</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7ead754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gcf7ead754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32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err="1"/>
              <a:t>Globalization</a:t>
            </a:r>
            <a:r>
              <a:rPr lang="sr-Latn-RS" dirty="0"/>
              <a:t>???</a:t>
            </a:r>
          </a:p>
        </p:txBody>
      </p:sp>
      <p:sp>
        <p:nvSpPr>
          <p:cNvPr id="4" name="Slide Number Placeholder 3"/>
          <p:cNvSpPr>
            <a:spLocks noGrp="1"/>
          </p:cNvSpPr>
          <p:nvPr>
            <p:ph type="sldNum" sz="quarter" idx="10"/>
          </p:nvPr>
        </p:nvSpPr>
        <p:spPr/>
        <p:txBody>
          <a:bodyPr/>
          <a:lstStyle/>
          <a:p>
            <a:fld id="{474F2A99-8335-4AAC-9EFD-09FA6B9BBADF}" type="slidenum">
              <a:rPr lang="lt-LT" smtClean="0"/>
              <a:t>20</a:t>
            </a:fld>
            <a:endParaRPr lang="lt-LT"/>
          </a:p>
        </p:txBody>
      </p:sp>
    </p:spTree>
    <p:extLst>
      <p:ext uri="{BB962C8B-B14F-4D97-AF65-F5344CB8AC3E}">
        <p14:creationId xmlns:p14="http://schemas.microsoft.com/office/powerpoint/2010/main" val="234103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21</a:t>
            </a:fld>
            <a:endParaRPr lang="lt-LT"/>
          </a:p>
        </p:txBody>
      </p:sp>
    </p:spTree>
    <p:extLst>
      <p:ext uri="{BB962C8B-B14F-4D97-AF65-F5344CB8AC3E}">
        <p14:creationId xmlns:p14="http://schemas.microsoft.com/office/powerpoint/2010/main" val="3143297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24</a:t>
            </a:fld>
            <a:endParaRPr lang="lt-LT"/>
          </a:p>
        </p:txBody>
      </p:sp>
    </p:spTree>
    <p:extLst>
      <p:ext uri="{BB962C8B-B14F-4D97-AF65-F5344CB8AC3E}">
        <p14:creationId xmlns:p14="http://schemas.microsoft.com/office/powerpoint/2010/main" val="2744942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25</a:t>
            </a:fld>
            <a:endParaRPr lang="lt-LT"/>
          </a:p>
        </p:txBody>
      </p:sp>
    </p:spTree>
    <p:extLst>
      <p:ext uri="{BB962C8B-B14F-4D97-AF65-F5344CB8AC3E}">
        <p14:creationId xmlns:p14="http://schemas.microsoft.com/office/powerpoint/2010/main" val="1787420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26</a:t>
            </a:fld>
            <a:endParaRPr lang="lt-LT"/>
          </a:p>
        </p:txBody>
      </p:sp>
    </p:spTree>
    <p:extLst>
      <p:ext uri="{BB962C8B-B14F-4D97-AF65-F5344CB8AC3E}">
        <p14:creationId xmlns:p14="http://schemas.microsoft.com/office/powerpoint/2010/main" val="1918669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a:p>
            <a:endParaRPr lang="sr-Latn-RS" dirty="0"/>
          </a:p>
          <a:p>
            <a:r>
              <a:rPr lang="sr-Latn-RS" dirty="0"/>
              <a:t>Naslovi</a:t>
            </a:r>
            <a:r>
              <a:rPr lang="sr-Latn-RS" baseline="0" dirty="0"/>
              <a:t> u pozadini</a:t>
            </a:r>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32</a:t>
            </a:fld>
            <a:endParaRPr lang="lt-LT"/>
          </a:p>
        </p:txBody>
      </p:sp>
    </p:spTree>
    <p:extLst>
      <p:ext uri="{BB962C8B-B14F-4D97-AF65-F5344CB8AC3E}">
        <p14:creationId xmlns:p14="http://schemas.microsoft.com/office/powerpoint/2010/main" val="2160892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33</a:t>
            </a:fld>
            <a:endParaRPr lang="lt-LT"/>
          </a:p>
        </p:txBody>
      </p:sp>
    </p:spTree>
    <p:extLst>
      <p:ext uri="{BB962C8B-B14F-4D97-AF65-F5344CB8AC3E}">
        <p14:creationId xmlns:p14="http://schemas.microsoft.com/office/powerpoint/2010/main" val="3016149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34</a:t>
            </a:fld>
            <a:endParaRPr lang="lt-LT"/>
          </a:p>
        </p:txBody>
      </p:sp>
    </p:spTree>
    <p:extLst>
      <p:ext uri="{BB962C8B-B14F-4D97-AF65-F5344CB8AC3E}">
        <p14:creationId xmlns:p14="http://schemas.microsoft.com/office/powerpoint/2010/main" val="3289681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35</a:t>
            </a:fld>
            <a:endParaRPr lang="lt-LT"/>
          </a:p>
        </p:txBody>
      </p:sp>
    </p:spTree>
    <p:extLst>
      <p:ext uri="{BB962C8B-B14F-4D97-AF65-F5344CB8AC3E}">
        <p14:creationId xmlns:p14="http://schemas.microsoft.com/office/powerpoint/2010/main" val="1152358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37</a:t>
            </a:fld>
            <a:endParaRPr lang="lt-LT"/>
          </a:p>
        </p:txBody>
      </p:sp>
    </p:spTree>
    <p:extLst>
      <p:ext uri="{BB962C8B-B14F-4D97-AF65-F5344CB8AC3E}">
        <p14:creationId xmlns:p14="http://schemas.microsoft.com/office/powerpoint/2010/main" val="3271336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4</a:t>
            </a:fld>
            <a:endParaRPr lang="lt-LT"/>
          </a:p>
        </p:txBody>
      </p:sp>
    </p:spTree>
    <p:extLst>
      <p:ext uri="{BB962C8B-B14F-4D97-AF65-F5344CB8AC3E}">
        <p14:creationId xmlns:p14="http://schemas.microsoft.com/office/powerpoint/2010/main" val="2593830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38</a:t>
            </a:fld>
            <a:endParaRPr lang="lt-LT"/>
          </a:p>
        </p:txBody>
      </p:sp>
    </p:spTree>
    <p:extLst>
      <p:ext uri="{BB962C8B-B14F-4D97-AF65-F5344CB8AC3E}">
        <p14:creationId xmlns:p14="http://schemas.microsoft.com/office/powerpoint/2010/main" val="100550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Tristram</a:t>
            </a:r>
            <a:endParaRPr lang="en-GB" dirty="0"/>
          </a:p>
        </p:txBody>
      </p:sp>
      <p:sp>
        <p:nvSpPr>
          <p:cNvPr id="4" name="Slide Number Placeholder 3"/>
          <p:cNvSpPr>
            <a:spLocks noGrp="1"/>
          </p:cNvSpPr>
          <p:nvPr>
            <p:ph type="sldNum" sz="quarter" idx="5"/>
          </p:nvPr>
        </p:nvSpPr>
        <p:spPr/>
        <p:txBody>
          <a:bodyPr/>
          <a:lstStyle/>
          <a:p>
            <a:fld id="{F5725714-764E-454E-B5BE-B60E19FBB410}" type="slidenum">
              <a:rPr lang="en-GB" smtClean="0"/>
              <a:t>7</a:t>
            </a:fld>
            <a:endParaRPr lang="en-GB"/>
          </a:p>
        </p:txBody>
      </p:sp>
    </p:spTree>
    <p:extLst>
      <p:ext uri="{BB962C8B-B14F-4D97-AF65-F5344CB8AC3E}">
        <p14:creationId xmlns:p14="http://schemas.microsoft.com/office/powerpoint/2010/main" val="330071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9</a:t>
            </a:fld>
            <a:endParaRPr lang="lt-LT"/>
          </a:p>
        </p:txBody>
      </p:sp>
    </p:spTree>
    <p:extLst>
      <p:ext uri="{BB962C8B-B14F-4D97-AF65-F5344CB8AC3E}">
        <p14:creationId xmlns:p14="http://schemas.microsoft.com/office/powerpoint/2010/main" val="127382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a:t>
            </a:r>
          </a:p>
        </p:txBody>
      </p:sp>
      <p:sp>
        <p:nvSpPr>
          <p:cNvPr id="4" name="Slide Number Placeholder 3"/>
          <p:cNvSpPr>
            <a:spLocks noGrp="1"/>
          </p:cNvSpPr>
          <p:nvPr>
            <p:ph type="sldNum" sz="quarter" idx="10"/>
          </p:nvPr>
        </p:nvSpPr>
        <p:spPr/>
        <p:txBody>
          <a:bodyPr/>
          <a:lstStyle/>
          <a:p>
            <a:fld id="{474F2A99-8335-4AAC-9EFD-09FA6B9BBADF}" type="slidenum">
              <a:rPr lang="lt-LT" smtClean="0"/>
              <a:t>10</a:t>
            </a:fld>
            <a:endParaRPr lang="lt-LT"/>
          </a:p>
        </p:txBody>
      </p:sp>
    </p:spTree>
    <p:extLst>
      <p:ext uri="{BB962C8B-B14F-4D97-AF65-F5344CB8AC3E}">
        <p14:creationId xmlns:p14="http://schemas.microsoft.com/office/powerpoint/2010/main" val="24782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C1C489-CFAA-4246-9C33-AC002DAD2A2E}" type="slidenum">
              <a:rPr lang="en-GB" smtClean="0"/>
              <a:t>12</a:t>
            </a:fld>
            <a:endParaRPr lang="en-GB"/>
          </a:p>
        </p:txBody>
      </p:sp>
    </p:spTree>
    <p:extLst>
      <p:ext uri="{BB962C8B-B14F-4D97-AF65-F5344CB8AC3E}">
        <p14:creationId xmlns:p14="http://schemas.microsoft.com/office/powerpoint/2010/main" val="55943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14</a:t>
            </a:fld>
            <a:endParaRPr lang="lt-LT"/>
          </a:p>
        </p:txBody>
      </p:sp>
    </p:spTree>
    <p:extLst>
      <p:ext uri="{BB962C8B-B14F-4D97-AF65-F5344CB8AC3E}">
        <p14:creationId xmlns:p14="http://schemas.microsoft.com/office/powerpoint/2010/main" val="235742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https://ec.europa.eu/info/sites/info/files/green_paper_ageing_factsheet_en_2.pdf</a:t>
            </a:r>
          </a:p>
          <a:p>
            <a:r>
              <a:rPr lang="sr-Latn-RS" dirty="0"/>
              <a:t>https://ec.europa.eu/info/strategy/priorities-2019-2024/new-push-european-democracy/impact-demographic-change-europe_en</a:t>
            </a:r>
          </a:p>
        </p:txBody>
      </p:sp>
      <p:sp>
        <p:nvSpPr>
          <p:cNvPr id="4" name="Slide Number Placeholder 3"/>
          <p:cNvSpPr>
            <a:spLocks noGrp="1"/>
          </p:cNvSpPr>
          <p:nvPr>
            <p:ph type="sldNum" sz="quarter" idx="10"/>
          </p:nvPr>
        </p:nvSpPr>
        <p:spPr/>
        <p:txBody>
          <a:bodyPr/>
          <a:lstStyle/>
          <a:p>
            <a:fld id="{474F2A99-8335-4AAC-9EFD-09FA6B9BBADF}" type="slidenum">
              <a:rPr lang="lt-LT" smtClean="0"/>
              <a:t>16</a:t>
            </a:fld>
            <a:endParaRPr lang="lt-LT"/>
          </a:p>
        </p:txBody>
      </p:sp>
    </p:spTree>
    <p:extLst>
      <p:ext uri="{BB962C8B-B14F-4D97-AF65-F5344CB8AC3E}">
        <p14:creationId xmlns:p14="http://schemas.microsoft.com/office/powerpoint/2010/main" val="358939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18</a:t>
            </a:fld>
            <a:endParaRPr lang="lt-LT"/>
          </a:p>
        </p:txBody>
      </p:sp>
    </p:spTree>
    <p:extLst>
      <p:ext uri="{BB962C8B-B14F-4D97-AF65-F5344CB8AC3E}">
        <p14:creationId xmlns:p14="http://schemas.microsoft.com/office/powerpoint/2010/main" val="90924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10/08/2022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a:t>
            </a:fld>
            <a:endParaRPr lang="en-GB"/>
          </a:p>
        </p:txBody>
      </p:sp>
    </p:spTree>
    <p:extLst>
      <p:ext uri="{BB962C8B-B14F-4D97-AF65-F5344CB8AC3E}">
        <p14:creationId xmlns:p14="http://schemas.microsoft.com/office/powerpoint/2010/main" val="1009601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9.jpeg"/><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2.jpeg"/><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3.jpeg"/><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video" Target="https://www.youtube.com/embed/F289qpeZDgc" TargetMode="External"/><Relationship Id="rId4" Type="http://schemas.openxmlformats.org/officeDocument/2006/relationships/hyperlink" Target="https://www.youtube.com/watch?v=F289qpeZDg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8.jpeg"/><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1.xml"/><Relationship Id="rId1" Type="http://schemas.openxmlformats.org/officeDocument/2006/relationships/video" Target="https://www.youtube.com/embed/8KenNOYOiq4"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channel/UCMlKI3GJcOpPbN59Eo0d6xA"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a:xfrm>
            <a:off x="835772" y="1041400"/>
            <a:ext cx="10058400" cy="2387600"/>
          </a:xfrm>
        </p:spPr>
        <p:txBody>
          <a:bodyPr>
            <a:noAutofit/>
          </a:bodyPr>
          <a:lstStyle/>
          <a:p>
            <a:r>
              <a:rPr lang="el-GR" sz="4800" dirty="0"/>
              <a:t>Αλλαγές που επηρεάζουν τον κόσμο της εργασίας και εύρεση πληροφοριών που αφορούν σε αυτές τις αλλαγές.</a:t>
            </a:r>
            <a:endParaRPr lang="lt-LT" sz="4800"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
        <p:nvSpPr>
          <p:cNvPr id="3" name="CasellaDiTesto 2">
            <a:extLst>
              <a:ext uri="{FF2B5EF4-FFF2-40B4-BE49-F238E27FC236}">
                <a16:creationId xmlns:a16="http://schemas.microsoft.com/office/drawing/2014/main" id="{4D85DFB1-1D3B-454B-A63E-5CAA129CA1D9}"/>
              </a:ext>
            </a:extLst>
          </p:cNvPr>
          <p:cNvSpPr txBox="1"/>
          <p:nvPr/>
        </p:nvSpPr>
        <p:spPr>
          <a:xfrm>
            <a:off x="965449" y="3526448"/>
            <a:ext cx="51740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sz="2400" b="1" dirty="0" err="1">
                <a:solidFill>
                  <a:srgbClr val="FFFFFF"/>
                </a:solidFill>
                <a:latin typeface="Open Sans Light"/>
                <a:ea typeface="Open Sans Light"/>
                <a:cs typeface="Calibri"/>
              </a:rPr>
              <a:t>Belgrade</a:t>
            </a:r>
            <a:r>
              <a:rPr lang="sr-Latn-RS" sz="2400" b="1" dirty="0">
                <a:solidFill>
                  <a:srgbClr val="FFFFFF"/>
                </a:solidFill>
                <a:latin typeface="Open Sans Light"/>
                <a:ea typeface="Open Sans Light"/>
                <a:cs typeface="Calibri"/>
              </a:rPr>
              <a:t> </a:t>
            </a:r>
            <a:r>
              <a:rPr lang="sr-Latn-RS" sz="2400" b="1" dirty="0" err="1">
                <a:solidFill>
                  <a:srgbClr val="FFFFFF"/>
                </a:solidFill>
                <a:latin typeface="Open Sans Light"/>
                <a:ea typeface="Open Sans Light"/>
                <a:cs typeface="Calibri"/>
              </a:rPr>
              <a:t>Open</a:t>
            </a:r>
            <a:r>
              <a:rPr lang="sr-Latn-RS" sz="2400" b="1" dirty="0">
                <a:solidFill>
                  <a:srgbClr val="FFFFFF"/>
                </a:solidFill>
                <a:latin typeface="Open Sans Light"/>
                <a:ea typeface="Open Sans Light"/>
                <a:cs typeface="Calibri"/>
              </a:rPr>
              <a:t> </a:t>
            </a:r>
            <a:r>
              <a:rPr lang="sr-Latn-RS" sz="2400" b="1" dirty="0" err="1">
                <a:solidFill>
                  <a:srgbClr val="FFFFFF"/>
                </a:solidFill>
                <a:latin typeface="Open Sans Light"/>
                <a:ea typeface="Open Sans Light"/>
                <a:cs typeface="Calibri"/>
              </a:rPr>
              <a:t>School</a:t>
            </a:r>
            <a:r>
              <a:rPr lang="sr-Latn-RS" sz="2400" b="1" dirty="0">
                <a:solidFill>
                  <a:srgbClr val="FFFFFF"/>
                </a:solidFill>
                <a:latin typeface="Open Sans Light"/>
                <a:ea typeface="Open Sans Light"/>
                <a:cs typeface="Calibri"/>
              </a:rPr>
              <a:t> </a:t>
            </a:r>
            <a:r>
              <a:rPr lang="sr-Latn-RS" sz="2400" b="1" dirty="0" err="1">
                <a:solidFill>
                  <a:srgbClr val="FFFFFF"/>
                </a:solidFill>
                <a:latin typeface="Open Sans Light"/>
                <a:ea typeface="Open Sans Light"/>
                <a:cs typeface="Calibri"/>
              </a:rPr>
              <a:t>team</a:t>
            </a:r>
            <a:endParaRPr lang="en-US" sz="2400" b="1" dirty="0">
              <a:solidFill>
                <a:srgbClr val="FFFFFF"/>
              </a:solidFill>
              <a:latin typeface="Open Sans Light"/>
              <a:ea typeface="Open Sans Light"/>
              <a:cs typeface="Calibri"/>
            </a:endParaRP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01546" y="2410604"/>
            <a:ext cx="6080872" cy="823329"/>
          </a:xfrm>
          <a:prstGeom prst="rect">
            <a:avLst/>
          </a:prstGeom>
        </p:spPr>
      </p:pic>
      <p:sp>
        <p:nvSpPr>
          <p:cNvPr id="5" name="Rectangle 4"/>
          <p:cNvSpPr/>
          <p:nvPr/>
        </p:nvSpPr>
        <p:spPr>
          <a:xfrm>
            <a:off x="5670558" y="3208383"/>
            <a:ext cx="2659702" cy="369332"/>
          </a:xfrm>
          <a:prstGeom prst="rect">
            <a:avLst/>
          </a:prstGeom>
        </p:spPr>
        <p:txBody>
          <a:bodyPr wrap="none">
            <a:spAutoFit/>
          </a:bodyPr>
          <a:lstStyle/>
          <a:p>
            <a:r>
              <a:rPr lang="en-US" dirty="0"/>
              <a:t>ABC News, 26/06/2019</a:t>
            </a:r>
          </a:p>
        </p:txBody>
      </p:sp>
      <p:pic>
        <p:nvPicPr>
          <p:cNvPr id="6" name="Picture 5"/>
          <p:cNvPicPr>
            <a:picLocks noChangeAspect="1"/>
          </p:cNvPicPr>
          <p:nvPr/>
        </p:nvPicPr>
        <p:blipFill>
          <a:blip r:embed="rId4"/>
          <a:stretch>
            <a:fillRect/>
          </a:stretch>
        </p:blipFill>
        <p:spPr>
          <a:xfrm>
            <a:off x="453921" y="3713480"/>
            <a:ext cx="7525112" cy="1486938"/>
          </a:xfrm>
          <a:prstGeom prst="rect">
            <a:avLst/>
          </a:prstGeom>
        </p:spPr>
      </p:pic>
      <p:sp>
        <p:nvSpPr>
          <p:cNvPr id="8" name="Rectangle 7"/>
          <p:cNvSpPr/>
          <p:nvPr/>
        </p:nvSpPr>
        <p:spPr>
          <a:xfrm>
            <a:off x="453921" y="5200418"/>
            <a:ext cx="2133918" cy="369332"/>
          </a:xfrm>
          <a:prstGeom prst="rect">
            <a:avLst/>
          </a:prstGeom>
        </p:spPr>
        <p:txBody>
          <a:bodyPr wrap="none">
            <a:spAutoFit/>
          </a:bodyPr>
          <a:lstStyle/>
          <a:p>
            <a:r>
              <a:rPr lang="sr-Latn-RS" dirty="0" err="1"/>
              <a:t>ZDNet</a:t>
            </a:r>
            <a:r>
              <a:rPr lang="en-US" dirty="0"/>
              <a:t>, </a:t>
            </a:r>
            <a:r>
              <a:rPr lang="sr-Latn-RS" dirty="0"/>
              <a:t>13</a:t>
            </a:r>
            <a:r>
              <a:rPr lang="en-US" dirty="0"/>
              <a:t>/0</a:t>
            </a:r>
            <a:r>
              <a:rPr lang="sr-Latn-RS" dirty="0"/>
              <a:t>7</a:t>
            </a:r>
            <a:r>
              <a:rPr lang="en-US" dirty="0"/>
              <a:t>/20</a:t>
            </a:r>
            <a:r>
              <a:rPr lang="sr-Latn-RS" dirty="0"/>
              <a:t>20</a:t>
            </a:r>
            <a:endParaRPr lang="en-US" dirty="0"/>
          </a:p>
        </p:txBody>
      </p:sp>
      <p:sp>
        <p:nvSpPr>
          <p:cNvPr id="10" name="Title 9"/>
          <p:cNvSpPr>
            <a:spLocks noGrp="1"/>
          </p:cNvSpPr>
          <p:nvPr>
            <p:ph type="title"/>
          </p:nvPr>
        </p:nvSpPr>
        <p:spPr>
          <a:xfrm>
            <a:off x="838200" y="489749"/>
            <a:ext cx="10515600" cy="781685"/>
          </a:xfrm>
        </p:spPr>
        <p:txBody>
          <a:bodyPr>
            <a:noAutofit/>
          </a:bodyPr>
          <a:lstStyle/>
          <a:p>
            <a:r>
              <a:rPr lang="el-GR" sz="3200" dirty="0">
                <a:solidFill>
                  <a:srgbClr val="B23D0C"/>
                </a:solidFill>
              </a:rPr>
              <a:t>Ο αντίκτυπος της αυτοματοποίησης στον κόσμο της εργασίας σε τίτλους</a:t>
            </a:r>
            <a:endParaRPr lang="en-US" sz="3200" dirty="0">
              <a:solidFill>
                <a:srgbClr val="B23D0C"/>
              </a:solidFill>
            </a:endParaRPr>
          </a:p>
        </p:txBody>
      </p:sp>
      <p:pic>
        <p:nvPicPr>
          <p:cNvPr id="11" name="Picture 10"/>
          <p:cNvPicPr>
            <a:picLocks noChangeAspect="1"/>
          </p:cNvPicPr>
          <p:nvPr/>
        </p:nvPicPr>
        <p:blipFill>
          <a:blip r:embed="rId5"/>
          <a:stretch>
            <a:fillRect/>
          </a:stretch>
        </p:blipFill>
        <p:spPr>
          <a:xfrm>
            <a:off x="183110" y="1728104"/>
            <a:ext cx="5617509" cy="739448"/>
          </a:xfrm>
          <a:prstGeom prst="rect">
            <a:avLst/>
          </a:prstGeom>
        </p:spPr>
      </p:pic>
      <p:sp>
        <p:nvSpPr>
          <p:cNvPr id="12" name="Rectangle 11"/>
          <p:cNvSpPr/>
          <p:nvPr/>
        </p:nvSpPr>
        <p:spPr>
          <a:xfrm>
            <a:off x="183110" y="2494860"/>
            <a:ext cx="1924438" cy="369332"/>
          </a:xfrm>
          <a:prstGeom prst="rect">
            <a:avLst/>
          </a:prstGeom>
        </p:spPr>
        <p:txBody>
          <a:bodyPr wrap="none">
            <a:spAutoFit/>
          </a:bodyPr>
          <a:lstStyle/>
          <a:p>
            <a:r>
              <a:rPr lang="sr-Latn-RS" dirty="0"/>
              <a:t>BBC</a:t>
            </a:r>
            <a:r>
              <a:rPr lang="en-US" dirty="0"/>
              <a:t>, </a:t>
            </a:r>
            <a:r>
              <a:rPr lang="sr-Latn-RS" dirty="0"/>
              <a:t>29</a:t>
            </a:r>
            <a:r>
              <a:rPr lang="en-US" dirty="0"/>
              <a:t>/</a:t>
            </a:r>
            <a:r>
              <a:rPr lang="sr-Latn-RS" dirty="0"/>
              <a:t>11</a:t>
            </a:r>
            <a:r>
              <a:rPr lang="en-US" dirty="0"/>
              <a:t>/20</a:t>
            </a:r>
            <a:r>
              <a:rPr lang="sr-Latn-RS" dirty="0"/>
              <a:t>17</a:t>
            </a:r>
            <a:endParaRPr lang="en-US" dirty="0"/>
          </a:p>
        </p:txBody>
      </p:sp>
      <p:sp>
        <p:nvSpPr>
          <p:cNvPr id="9" name="Footer Placeholder 6"/>
          <p:cNvSpPr>
            <a:spLocks noGrp="1"/>
          </p:cNvSpPr>
          <p:nvPr>
            <p:ph type="ftr" sz="quarter" idx="11"/>
          </p:nvPr>
        </p:nvSpPr>
        <p:spPr>
          <a:xfrm>
            <a:off x="2082362" y="5954171"/>
            <a:ext cx="1613338" cy="274324"/>
          </a:xfrm>
        </p:spPr>
        <p:txBody>
          <a:bodyPr/>
          <a:lstStyle/>
          <a:p>
            <a:r>
              <a:rPr lang="lt-LT" dirty="0"/>
              <a:t>connect-erasmus.eu</a:t>
            </a:r>
          </a:p>
        </p:txBody>
      </p:sp>
    </p:spTree>
    <p:extLst>
      <p:ext uri="{BB962C8B-B14F-4D97-AF65-F5344CB8AC3E}">
        <p14:creationId xmlns:p14="http://schemas.microsoft.com/office/powerpoint/2010/main" val="5933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702014" y="814891"/>
            <a:ext cx="3089437" cy="42062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l-GR" sz="2000" dirty="0">
                <a:solidFill>
                  <a:schemeClr val="tx1">
                    <a:lumMod val="95000"/>
                    <a:lumOff val="5000"/>
                  </a:schemeClr>
                </a:solidFill>
              </a:rPr>
              <a:t>Πρόσφατη έρευνα του </a:t>
            </a:r>
            <a:r>
              <a:rPr lang="el-GR" sz="2000" dirty="0" err="1">
                <a:solidFill>
                  <a:schemeClr val="tx1">
                    <a:lumMod val="95000"/>
                    <a:lumOff val="5000"/>
                  </a:schemeClr>
                </a:solidFill>
              </a:rPr>
              <a:t>Ευρωβαρόμετρου</a:t>
            </a:r>
            <a:r>
              <a:rPr lang="el-GR" sz="2000" dirty="0">
                <a:solidFill>
                  <a:schemeClr val="tx1">
                    <a:lumMod val="95000"/>
                    <a:lumOff val="5000"/>
                  </a:schemeClr>
                </a:solidFill>
              </a:rPr>
              <a:t> (2017) δείχνει ότι η χρήση ρομπότ και τεχνητής νοημοσύνης οδηγεί σε απώλεια θέσεων εργασίας</a:t>
            </a:r>
            <a:endParaRPr lang="en-GB" sz="2000" dirty="0">
              <a:solidFill>
                <a:schemeClr val="tx1">
                  <a:lumMod val="95000"/>
                  <a:lumOff val="5000"/>
                </a:schemeClr>
              </a:solidFill>
            </a:endParaRPr>
          </a:p>
        </p:txBody>
      </p:sp>
      <p:cxnSp>
        <p:nvCxnSpPr>
          <p:cNvPr id="9" name="Straight Connector 8">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43752DD-8C99-4C8F-B76A-3C6C611F35C3}"/>
              </a:ext>
            </a:extLst>
          </p:cNvPr>
          <p:cNvSpPr txBox="1">
            <a:spLocks/>
          </p:cNvSpPr>
          <p:nvPr/>
        </p:nvSpPr>
        <p:spPr>
          <a:xfrm>
            <a:off x="4386967" y="1485467"/>
            <a:ext cx="6605331" cy="460586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l-GR" sz="2000" dirty="0"/>
              <a:t>Το 74% των ερωτηθέντων συμφωνεί ότι λόγω της χρήσης ρομπότ και της τεχνητής νοημοσύνης, περισσότερες θέσεις εργασίας θα εξαφανιστούν παρά θα δημιουργηθούν</a:t>
            </a:r>
            <a:endParaRPr lang="sr-Latn-RS" sz="2000" dirty="0"/>
          </a:p>
          <a:p>
            <a:r>
              <a:rPr lang="en-US" sz="2400" dirty="0"/>
              <a:t> </a:t>
            </a:r>
            <a:endParaRPr lang="sr-Latn-RS" sz="2400" dirty="0"/>
          </a:p>
          <a:p>
            <a:r>
              <a:rPr lang="el-GR" sz="2000" dirty="0"/>
              <a:t>Το 72% συμφωνεί ότι τα ρομπότ και η τεχνητή νοημοσύνη θα μειώσουν τις δουλειές των ανθρώπων</a:t>
            </a:r>
            <a:endParaRPr lang="sr-Latn-RS" sz="2000" dirty="0"/>
          </a:p>
          <a:p>
            <a:endParaRPr lang="en-GB" sz="2400" dirty="0">
              <a:solidFill>
                <a:schemeClr val="tx2"/>
              </a:solidFill>
            </a:endParaRPr>
          </a:p>
        </p:txBody>
      </p:sp>
      <p:sp>
        <p:nvSpPr>
          <p:cNvPr id="11" name="Stačiakampis 13">
            <a:extLst>
              <a:ext uri="{FF2B5EF4-FFF2-40B4-BE49-F238E27FC236}">
                <a16:creationId xmlns:a16="http://schemas.microsoft.com/office/drawing/2014/main" id="{F84D758C-1EE3-476B-82FE-CCF7B65B8AB8}"/>
              </a:ext>
            </a:extLst>
          </p:cNvPr>
          <p:cNvSpPr/>
          <p:nvPr/>
        </p:nvSpPr>
        <p:spPr>
          <a:xfrm>
            <a:off x="4424171" y="4947313"/>
            <a:ext cx="4127500" cy="147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p>
        </p:txBody>
      </p:sp>
      <p:sp>
        <p:nvSpPr>
          <p:cNvPr id="12" name="Stačiakampis 14">
            <a:extLst>
              <a:ext uri="{FF2B5EF4-FFF2-40B4-BE49-F238E27FC236}">
                <a16:creationId xmlns:a16="http://schemas.microsoft.com/office/drawing/2014/main" id="{3B8887E3-84F9-45BB-B8B3-8E475024953D}"/>
              </a:ext>
            </a:extLst>
          </p:cNvPr>
          <p:cNvSpPr/>
          <p:nvPr/>
        </p:nvSpPr>
        <p:spPr>
          <a:xfrm>
            <a:off x="4424171" y="4947313"/>
            <a:ext cx="3132569" cy="147637"/>
          </a:xfrm>
          <a:prstGeom prst="rect">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solidFill>
                <a:srgbClr val="FF7F2A"/>
              </a:solidFill>
            </a:endParaRPr>
          </a:p>
        </p:txBody>
      </p:sp>
      <p:sp>
        <p:nvSpPr>
          <p:cNvPr id="13" name="Stačiakampis 13">
            <a:extLst>
              <a:ext uri="{FF2B5EF4-FFF2-40B4-BE49-F238E27FC236}">
                <a16:creationId xmlns:a16="http://schemas.microsoft.com/office/drawing/2014/main" id="{F84D758C-1EE3-476B-82FE-CCF7B65B8AB8}"/>
              </a:ext>
            </a:extLst>
          </p:cNvPr>
          <p:cNvSpPr/>
          <p:nvPr/>
        </p:nvSpPr>
        <p:spPr>
          <a:xfrm>
            <a:off x="4386967" y="3640763"/>
            <a:ext cx="4127500" cy="147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p>
        </p:txBody>
      </p:sp>
      <p:sp>
        <p:nvSpPr>
          <p:cNvPr id="14" name="Stačiakampis 14">
            <a:extLst>
              <a:ext uri="{FF2B5EF4-FFF2-40B4-BE49-F238E27FC236}">
                <a16:creationId xmlns:a16="http://schemas.microsoft.com/office/drawing/2014/main" id="{3B8887E3-84F9-45BB-B8B3-8E475024953D}"/>
              </a:ext>
            </a:extLst>
          </p:cNvPr>
          <p:cNvSpPr/>
          <p:nvPr/>
        </p:nvSpPr>
        <p:spPr>
          <a:xfrm>
            <a:off x="4386967" y="3640762"/>
            <a:ext cx="3247410" cy="147638"/>
          </a:xfrm>
          <a:prstGeom prst="rect">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t-LT">
              <a:solidFill>
                <a:srgbClr val="FF7F2A"/>
              </a:solidFill>
            </a:endParaRPr>
          </a:p>
        </p:txBody>
      </p:sp>
    </p:spTree>
    <p:extLst>
      <p:ext uri="{BB962C8B-B14F-4D97-AF65-F5344CB8AC3E}">
        <p14:creationId xmlns:p14="http://schemas.microsoft.com/office/powerpoint/2010/main" val="89061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01ACF-AD69-4BD8-AEDB-2537A3FEA324}"/>
              </a:ext>
            </a:extLst>
          </p:cNvPr>
          <p:cNvSpPr>
            <a:spLocks noGrp="1"/>
          </p:cNvSpPr>
          <p:nvPr>
            <p:ph type="title"/>
          </p:nvPr>
        </p:nvSpPr>
        <p:spPr>
          <a:xfrm>
            <a:off x="1202919" y="284176"/>
            <a:ext cx="9784080" cy="1508760"/>
          </a:xfrm>
        </p:spPr>
        <p:txBody>
          <a:bodyPr>
            <a:normAutofit/>
          </a:bodyPr>
          <a:lstStyle/>
          <a:p>
            <a:r>
              <a:rPr lang="en-GB" dirty="0">
                <a:solidFill>
                  <a:schemeClr val="bg1"/>
                </a:solidFill>
              </a:rPr>
              <a:t>The two volumes</a:t>
            </a:r>
          </a:p>
        </p:txBody>
      </p:sp>
      <p:graphicFrame>
        <p:nvGraphicFramePr>
          <p:cNvPr id="7" name="Content Placeholder 2">
            <a:extLst>
              <a:ext uri="{FF2B5EF4-FFF2-40B4-BE49-F238E27FC236}">
                <a16:creationId xmlns:a16="http://schemas.microsoft.com/office/drawing/2014/main" id="{63BD3DC2-CF7F-4848-B75F-EFE6A5BD246E}"/>
              </a:ext>
            </a:extLst>
          </p:cNvPr>
          <p:cNvGraphicFramePr>
            <a:graphicFrameLocks noGrp="1"/>
          </p:cNvGraphicFramePr>
          <p:nvPr>
            <p:ph idx="1"/>
            <p:extLst>
              <p:ext uri="{D42A27DB-BD31-4B8C-83A1-F6EECF244321}">
                <p14:modId xmlns:p14="http://schemas.microsoft.com/office/powerpoint/2010/main" val="2341692454"/>
              </p:ext>
            </p:extLst>
          </p:nvPr>
        </p:nvGraphicFramePr>
        <p:xfrm>
          <a:off x="672923" y="1557867"/>
          <a:ext cx="11146543" cy="4457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5" name="Pavadinimas 4">
            <a:extLst>
              <a:ext uri="{FF2B5EF4-FFF2-40B4-BE49-F238E27FC236}">
                <a16:creationId xmlns:a16="http://schemas.microsoft.com/office/drawing/2014/main" id="{C1A0077C-8D81-4E34-A459-668D47C7E699}"/>
              </a:ext>
            </a:extLst>
          </p:cNvPr>
          <p:cNvSpPr txBox="1">
            <a:spLocks/>
          </p:cNvSpPr>
          <p:nvPr/>
        </p:nvSpPr>
        <p:spPr>
          <a:xfrm>
            <a:off x="771299" y="656338"/>
            <a:ext cx="10515600" cy="678815"/>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t>Ωστόσο, τα ευρήματα της έρευνας είναι ανόμοια</a:t>
            </a:r>
            <a:endParaRPr lang="sr-Latn-RS" dirty="0"/>
          </a:p>
        </p:txBody>
      </p:sp>
    </p:spTree>
    <p:extLst>
      <p:ext uri="{BB962C8B-B14F-4D97-AF65-F5344CB8AC3E}">
        <p14:creationId xmlns:p14="http://schemas.microsoft.com/office/powerpoint/2010/main" val="40315950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3199630" y="2940628"/>
            <a:ext cx="7201670"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l-GR" sz="3600" dirty="0">
                <a:solidFill>
                  <a:schemeClr val="tx1">
                    <a:lumMod val="95000"/>
                    <a:lumOff val="5000"/>
                  </a:schemeClr>
                </a:solidFill>
              </a:rPr>
              <a:t>Πώς σας φαίνονται αυτά τα δεδομένα;</a:t>
            </a:r>
          </a:p>
          <a:p>
            <a:pPr algn="r"/>
            <a:r>
              <a:rPr lang="el-GR" sz="3600" dirty="0">
                <a:solidFill>
                  <a:schemeClr val="tx1">
                    <a:lumMod val="95000"/>
                    <a:lumOff val="5000"/>
                  </a:schemeClr>
                </a:solidFill>
              </a:rPr>
              <a:t> </a:t>
            </a:r>
          </a:p>
          <a:p>
            <a:pPr algn="r"/>
            <a:r>
              <a:rPr lang="el-GR" sz="3600" dirty="0">
                <a:solidFill>
                  <a:schemeClr val="tx1">
                    <a:lumMod val="95000"/>
                    <a:lumOff val="5000"/>
                  </a:schemeClr>
                </a:solidFill>
              </a:rPr>
              <a:t>Ποια είναι η άποψή σας για αυτά;</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192648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771299" y="656338"/>
            <a:ext cx="10515600" cy="678815"/>
          </a:xfrm>
        </p:spPr>
        <p:txBody>
          <a:bodyPr>
            <a:normAutofit fontScale="90000"/>
          </a:bodyPr>
          <a:lstStyle/>
          <a:p>
            <a:r>
              <a:rPr lang="el-GR" dirty="0"/>
              <a:t>Αναμένουμε απώλειες θέσεων εργασίας λόγω της τεχνολογικής αλλαγής;</a:t>
            </a:r>
            <a:endParaRPr lang="sr-Latn-RS"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260166" y="1973451"/>
            <a:ext cx="11680488" cy="3573239"/>
          </a:xfrm>
        </p:spPr>
        <p:txBody>
          <a:bodyPr>
            <a:normAutofit fontScale="70000" lnSpcReduction="20000"/>
          </a:bodyPr>
          <a:lstStyle/>
          <a:p>
            <a:pPr marL="457200" indent="-457200" algn="just">
              <a:buFont typeface="+mj-lt"/>
              <a:buAutoNum type="arabicPeriod"/>
            </a:pPr>
            <a:r>
              <a:rPr lang="el-GR" dirty="0">
                <a:solidFill>
                  <a:schemeClr val="tx1">
                    <a:lumMod val="95000"/>
                    <a:lumOff val="5000"/>
                  </a:schemeClr>
                </a:solidFill>
              </a:rPr>
              <a:t>Τα ρομπότ ενδέχεται να μην αντικαθιστούν εργασίες στο σύνολό τους, αλλά μόνο ορισμένες εργασίες. Αυτό μπορεί να μην οδηγήσει σε απώλειες θέσεων εργασίας σε συνολικό επίπεδο, αλλά σε αναδιάρθρωση του περιεχομένου των εργασιών διαφορετικών θέσεων εργασίας.</a:t>
            </a:r>
          </a:p>
          <a:p>
            <a:pPr marL="457200" indent="-457200" algn="just">
              <a:buFont typeface="+mj-lt"/>
              <a:buAutoNum type="arabicPeriod"/>
            </a:pPr>
            <a:endParaRPr lang="el-GR" dirty="0">
              <a:solidFill>
                <a:schemeClr val="tx1">
                  <a:lumMod val="95000"/>
                  <a:lumOff val="5000"/>
                </a:schemeClr>
              </a:solidFill>
            </a:endParaRPr>
          </a:p>
          <a:p>
            <a:pPr marL="457200" indent="-457200" algn="just">
              <a:buFont typeface="+mj-lt"/>
              <a:buAutoNum type="arabicPeriod"/>
            </a:pPr>
            <a:r>
              <a:rPr lang="el-GR" dirty="0">
                <a:solidFill>
                  <a:schemeClr val="tx1">
                    <a:lumMod val="95000"/>
                    <a:lumOff val="5000"/>
                  </a:schemeClr>
                </a:solidFill>
              </a:rPr>
              <a:t>Οι εργαζόμενοι μπορούν να προσαρμοστούν στην πρόκληση του αυτοματισμού αλλάζοντας καθήκοντα, αποτρέποντας έτσι την τεχνολογική ανεργία.</a:t>
            </a:r>
          </a:p>
          <a:p>
            <a:pPr marL="457200" indent="-457200" algn="just">
              <a:buFont typeface="+mj-lt"/>
              <a:buAutoNum type="arabicPeriod"/>
            </a:pPr>
            <a:endParaRPr lang="el-GR" dirty="0">
              <a:solidFill>
                <a:schemeClr val="tx1">
                  <a:lumMod val="95000"/>
                  <a:lumOff val="5000"/>
                </a:schemeClr>
              </a:solidFill>
            </a:endParaRPr>
          </a:p>
          <a:p>
            <a:pPr marL="457200" indent="-457200" algn="just">
              <a:buFont typeface="+mj-lt"/>
              <a:buAutoNum type="arabicPeriod"/>
            </a:pPr>
            <a:r>
              <a:rPr lang="el-GR" dirty="0">
                <a:solidFill>
                  <a:schemeClr val="tx1">
                    <a:lumMod val="95000"/>
                    <a:lumOff val="5000"/>
                  </a:schemeClr>
                </a:solidFill>
              </a:rPr>
              <a:t>Πολλές από τις μελέτες εξετάζουν την πιθανότητα να αυτοματοποιηθεί μια εργασία. Η εφαρμογή καινοτόμων τεχνολογιών μπορεί να έχει σημαντικό οικονομικό κόστος.</a:t>
            </a:r>
          </a:p>
          <a:p>
            <a:pPr marL="457200" indent="-457200" algn="just">
              <a:buFont typeface="+mj-lt"/>
              <a:buAutoNum type="arabicPeriod"/>
            </a:pPr>
            <a:endParaRPr lang="el-GR" dirty="0">
              <a:solidFill>
                <a:schemeClr val="tx1">
                  <a:lumMod val="95000"/>
                  <a:lumOff val="5000"/>
                </a:schemeClr>
              </a:solidFill>
            </a:endParaRPr>
          </a:p>
          <a:p>
            <a:pPr marL="457200" indent="-457200" algn="just">
              <a:buFont typeface="+mj-lt"/>
              <a:buAutoNum type="arabicPeriod"/>
            </a:pPr>
            <a:r>
              <a:rPr lang="el-GR" dirty="0">
                <a:solidFill>
                  <a:schemeClr val="tx1">
                    <a:lumMod val="95000"/>
                    <a:lumOff val="5000"/>
                  </a:schemeClr>
                </a:solidFill>
              </a:rPr>
              <a:t>Η τεχνολογική αλλαγή δεν μειώνει απλώς θέσεις εργασίας, αλλά δημιουργεί και νέες. Η απασχόληση και οι επενδύσεις σε ρομπότ ενδέχεται να κινηθούν μαζί, καθώς και τα δύο μπορεί να αντικατοπτρίζουν κάποια υποκείμενη μεταβλητή, όπως η ανθεκτικότητα, η ανταγωνιστικότητα ή η ικανότητα καινοτομίας ορισμένων χωρών που κατασκευάζουν βιομηχανίες.</a:t>
            </a:r>
          </a:p>
          <a:p>
            <a:pPr marL="457200" indent="-457200" algn="just">
              <a:buFont typeface="+mj-lt"/>
              <a:buAutoNum type="arabicPeriod"/>
            </a:pPr>
            <a:r>
              <a:rPr lang="el-GR" dirty="0">
                <a:solidFill>
                  <a:schemeClr val="tx1">
                    <a:lumMod val="95000"/>
                    <a:lumOff val="5000"/>
                  </a:schemeClr>
                </a:solidFill>
              </a:rPr>
              <a:t>Ωστόσο, η τεχνολογική αλλαγή δεν θα επηρεάσει όλα τα άτομα εξίσου και για ορισμένα άτομα ο κίνδυνος απώλειας εργασίας είναι υψηλός καθώς και υποβάθμισης της ποιότητας της εργασίας. Ελλείψει επαρκών ευκαιριών για την απόκτηση νέων σχετικών δεξιοτήτων, πολλοί από εκείνους που κινδυνεύουν με απώλεια εργασίας μπορεί να αναγκαστούν να αναλάβουν θέσεις εργασίας χαμηλότερης ειδίκευσης και χαμηλότερης αμοιβής και αυτό θα μπορούσε επίσης να οδηγήσει σε επισφαλείς μορφές απασχόλησης που αυξάνονται παράλληλα με τη μακροχρόνια ανεργία .</a:t>
            </a:r>
            <a:endParaRPr lang="sr-Latn-RS" dirty="0">
              <a:solidFill>
                <a:schemeClr val="tx1">
                  <a:lumMod val="95000"/>
                  <a:lumOff val="5000"/>
                </a:schemeClr>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2" name="Oval 1"/>
          <p:cNvSpPr/>
          <p:nvPr/>
        </p:nvSpPr>
        <p:spPr>
          <a:xfrm>
            <a:off x="188448" y="1868465"/>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6" name="Oval 5"/>
          <p:cNvSpPr/>
          <p:nvPr/>
        </p:nvSpPr>
        <p:spPr>
          <a:xfrm>
            <a:off x="170524" y="2561045"/>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Oval 7"/>
          <p:cNvSpPr/>
          <p:nvPr/>
        </p:nvSpPr>
        <p:spPr>
          <a:xfrm>
            <a:off x="170524" y="3272422"/>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0" name="Oval 9"/>
          <p:cNvSpPr/>
          <p:nvPr/>
        </p:nvSpPr>
        <p:spPr>
          <a:xfrm>
            <a:off x="181663" y="3965200"/>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Oval 10"/>
          <p:cNvSpPr/>
          <p:nvPr/>
        </p:nvSpPr>
        <p:spPr>
          <a:xfrm>
            <a:off x="181663" y="4554131"/>
            <a:ext cx="448380" cy="416912"/>
          </a:xfrm>
          <a:prstGeom prst="ellipse">
            <a:avLst/>
          </a:prstGeom>
          <a:noFill/>
          <a:ln w="28575">
            <a:solidFill>
              <a:srgbClr val="FF7F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3202781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076" y="1498625"/>
            <a:ext cx="6445827" cy="4297597"/>
          </a:xfrm>
          <a:prstGeom prst="rect">
            <a:avLst/>
          </a:prstGeom>
        </p:spPr>
      </p:pic>
      <p:sp>
        <p:nvSpPr>
          <p:cNvPr id="7" name="Oval 6"/>
          <p:cNvSpPr/>
          <p:nvPr/>
        </p:nvSpPr>
        <p:spPr>
          <a:xfrm>
            <a:off x="6283990" y="129308"/>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
        <p:nvSpPr>
          <p:cNvPr id="11" name="TextBox 10">
            <a:extLst>
              <a:ext uri="{FF2B5EF4-FFF2-40B4-BE49-F238E27FC236}">
                <a16:creationId xmlns:a16="http://schemas.microsoft.com/office/drawing/2014/main" id="{7FCE9A16-94E6-4F33-909A-8C799BFECEDE}"/>
              </a:ext>
            </a:extLst>
          </p:cNvPr>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
        <p:nvSpPr>
          <p:cNvPr id="12" name="TextBox 11">
            <a:extLst>
              <a:ext uri="{FF2B5EF4-FFF2-40B4-BE49-F238E27FC236}">
                <a16:creationId xmlns:a16="http://schemas.microsoft.com/office/drawing/2014/main" id="{6A2F466C-3FFA-4622-9BE6-FF4E16D29002}"/>
              </a:ext>
            </a:extLst>
          </p:cNvPr>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13" name="Content Placeholder 3">
            <a:extLst>
              <a:ext uri="{FF2B5EF4-FFF2-40B4-BE49-F238E27FC236}">
                <a16:creationId xmlns:a16="http://schemas.microsoft.com/office/drawing/2014/main" id="{90AE1144-643D-40FB-886D-EF054F7E38A3}"/>
              </a:ext>
            </a:extLst>
          </p:cNvPr>
          <p:cNvGraphicFramePr>
            <a:graphicFrameLocks/>
          </p:cNvGraphicFramePr>
          <p:nvPr>
            <p:extLst>
              <p:ext uri="{D42A27DB-BD31-4B8C-83A1-F6EECF244321}">
                <p14:modId xmlns:p14="http://schemas.microsoft.com/office/powerpoint/2010/main" val="3655352359"/>
              </p:ext>
            </p:extLst>
          </p:nvPr>
        </p:nvGraphicFramePr>
        <p:xfrm>
          <a:off x="5411567" y="462697"/>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8BBC39FF-50CC-4D69-8AD2-864F020F9AF3}"/>
              </a:ext>
            </a:extLst>
          </p:cNvPr>
          <p:cNvSpPr txBox="1"/>
          <p:nvPr/>
        </p:nvSpPr>
        <p:spPr>
          <a:xfrm>
            <a:off x="10362467" y="708545"/>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Tree>
    <p:extLst>
      <p:ext uri="{BB962C8B-B14F-4D97-AF65-F5344CB8AC3E}">
        <p14:creationId xmlns:p14="http://schemas.microsoft.com/office/powerpoint/2010/main" val="235280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85" y="5101659"/>
            <a:ext cx="5217469" cy="678815"/>
          </a:xfrm>
        </p:spPr>
        <p:txBody>
          <a:bodyPr>
            <a:normAutofit/>
          </a:bodyPr>
          <a:lstStyle/>
          <a:p>
            <a:r>
              <a:rPr lang="sr-Latn-RS" sz="1200" dirty="0">
                <a:solidFill>
                  <a:schemeClr val="tx1"/>
                </a:solidFill>
              </a:rPr>
              <a:t>https://ec.europa.eu/info/sites/info/files/green_paper_ageing_factsheet_en_2.pdf</a:t>
            </a:r>
          </a:p>
        </p:txBody>
      </p:sp>
      <p:sp>
        <p:nvSpPr>
          <p:cNvPr id="8" name="Content Placeholder 7"/>
          <p:cNvSpPr>
            <a:spLocks noGrp="1"/>
          </p:cNvSpPr>
          <p:nvPr>
            <p:ph sz="quarter" idx="4"/>
          </p:nvPr>
        </p:nvSpPr>
        <p:spPr>
          <a:xfrm>
            <a:off x="5987472" y="1828800"/>
            <a:ext cx="5879631" cy="3951674"/>
          </a:xfrm>
        </p:spPr>
        <p:txBody>
          <a:bodyPr>
            <a:normAutofit/>
          </a:bodyPr>
          <a:lstStyle/>
          <a:p>
            <a:r>
              <a:rPr lang="el-GR" dirty="0">
                <a:solidFill>
                  <a:schemeClr val="tx1">
                    <a:lumMod val="95000"/>
                    <a:lumOff val="5000"/>
                  </a:schemeClr>
                </a:solidFill>
              </a:rPr>
              <a:t>Η παγκόσμια αύξηση των ηλικιωμένων ατόμων, θα οδηγήσει σε μείωση του ρυθμού ανάπτυξης του δυνητικού εργατικού δυναμικού</a:t>
            </a:r>
          </a:p>
          <a:p>
            <a:r>
              <a:rPr lang="el-GR" dirty="0">
                <a:solidFill>
                  <a:schemeClr val="tx1">
                    <a:lumMod val="95000"/>
                    <a:lumOff val="5000"/>
                  </a:schemeClr>
                </a:solidFill>
              </a:rPr>
              <a:t>Στις αναδυόμενες και αναπτυσσόμενες χώρες, η μεταβαλλόμενη πληθυσμιακή δυναμική έχει οδηγήσει σε αύξηση του ποσοστού του νέου πληθυσμού που εισέρχεται στην αγορά εργασίας</a:t>
            </a:r>
          </a:p>
          <a:p>
            <a:r>
              <a:rPr lang="el-GR" dirty="0">
                <a:solidFill>
                  <a:schemeClr val="tx1">
                    <a:lumMod val="95000"/>
                    <a:lumOff val="5000"/>
                  </a:schemeClr>
                </a:solidFill>
              </a:rPr>
              <a:t>Το αυξανόμενο μορφωτικό επίπεδο και η μεγαλύτερη σχολική σταδιοδρομία θα συνεχίσουν επίσης να μειώνουν τα ποσοστά συμμετοχής των νέων, ειδικά στις αναδυόμενες και αναπτυσσόμενες χώρες</a:t>
            </a:r>
            <a:endParaRPr lang="en-U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3"/>
          <a:stretch>
            <a:fillRect/>
          </a:stretch>
        </p:blipFill>
        <p:spPr>
          <a:xfrm>
            <a:off x="836613" y="1828800"/>
            <a:ext cx="4501410" cy="3272859"/>
          </a:xfrm>
          <a:prstGeom prst="rect">
            <a:avLst/>
          </a:prstGeom>
        </p:spPr>
      </p:pic>
    </p:spTree>
    <p:extLst>
      <p:ext uri="{BB962C8B-B14F-4D97-AF65-F5344CB8AC3E}">
        <p14:creationId xmlns:p14="http://schemas.microsoft.com/office/powerpoint/2010/main" val="346949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dirty="0"/>
              <a:t>connect-erasmus.eu</a:t>
            </a:r>
          </a:p>
        </p:txBody>
      </p:sp>
      <p:sp>
        <p:nvSpPr>
          <p:cNvPr id="2" name="TextBox 1"/>
          <p:cNvSpPr txBox="1"/>
          <p:nvPr/>
        </p:nvSpPr>
        <p:spPr>
          <a:xfrm>
            <a:off x="7370618" y="2789381"/>
            <a:ext cx="4553528" cy="646331"/>
          </a:xfrm>
          <a:prstGeom prst="rect">
            <a:avLst/>
          </a:prstGeom>
          <a:noFill/>
        </p:spPr>
        <p:txBody>
          <a:bodyPr wrap="square" rtlCol="0">
            <a:spAutoFit/>
          </a:bodyPr>
          <a:lstStyle/>
          <a:p>
            <a:r>
              <a:rPr lang="en-US" dirty="0"/>
              <a:t>https://audiovisual.ec.europa.eu/en/video/I-192114?&amp;lg=EN</a:t>
            </a:r>
          </a:p>
        </p:txBody>
      </p:sp>
      <p:pic>
        <p:nvPicPr>
          <p:cNvPr id="3" name="Picture 2"/>
          <p:cNvPicPr>
            <a:picLocks noChangeAspect="1"/>
          </p:cNvPicPr>
          <p:nvPr/>
        </p:nvPicPr>
        <p:blipFill>
          <a:blip r:embed="rId2"/>
          <a:stretch>
            <a:fillRect/>
          </a:stretch>
        </p:blipFill>
        <p:spPr>
          <a:xfrm>
            <a:off x="1542473" y="1533236"/>
            <a:ext cx="5517699" cy="3103706"/>
          </a:xfrm>
          <a:prstGeom prst="rect">
            <a:avLst/>
          </a:prstGeom>
        </p:spPr>
      </p:pic>
    </p:spTree>
    <p:extLst>
      <p:ext uri="{BB962C8B-B14F-4D97-AF65-F5344CB8AC3E}">
        <p14:creationId xmlns:p14="http://schemas.microsoft.com/office/powerpoint/2010/main" val="371984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Autofit/>
          </a:bodyPr>
          <a:lstStyle/>
          <a:p>
            <a:r>
              <a:rPr lang="el-GR" sz="3200" dirty="0"/>
              <a:t>Πιθανές επιπτώσεις των δημογραφικών αλλαγών στον αριθμό και την ποιότητα των θέσεων εργασίας</a:t>
            </a:r>
            <a:endParaRPr lang="en-US" sz="3200"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311441" y="1872734"/>
            <a:ext cx="9553732" cy="272778"/>
          </a:xfrm>
        </p:spPr>
        <p:txBody>
          <a:bodyPr>
            <a:noAutofit/>
          </a:bodyPr>
          <a:lstStyle/>
          <a:p>
            <a:pPr lvl="0"/>
            <a:r>
              <a:rPr lang="el-GR" sz="2000" dirty="0">
                <a:solidFill>
                  <a:srgbClr val="FF7F2A"/>
                </a:solidFill>
              </a:rPr>
              <a:t>Αναμένεται να προκύψουν νέες ευκαιρίες απασχόλησης ανάλογα με τον ρυθμό γήρανσης του πληθυσμού</a:t>
            </a:r>
            <a:endParaRPr lang="lt-LT" sz="20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334905" y="3513954"/>
            <a:ext cx="9171730" cy="315562"/>
          </a:xfrm>
        </p:spPr>
        <p:txBody>
          <a:bodyPr>
            <a:noAutofit/>
          </a:bodyPr>
          <a:lstStyle/>
          <a:p>
            <a:r>
              <a:rPr lang="el-GR" sz="2000" dirty="0">
                <a:solidFill>
                  <a:srgbClr val="FF7F2A"/>
                </a:solidFill>
              </a:rPr>
              <a:t>Η προσέλκυση περισσότερων ανθρώπων στην απασχόληση θα αποτελέσει προτεραιότητα σε πολλές χώρες</a:t>
            </a:r>
            <a:endParaRPr lang="en-US" sz="2000" dirty="0">
              <a:solidFill>
                <a:srgbClr val="FF7F2A"/>
              </a:solidFill>
            </a:endParaRP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257698" y="2696432"/>
            <a:ext cx="10217126" cy="381295"/>
          </a:xfrm>
        </p:spPr>
        <p:txBody>
          <a:bodyPr>
            <a:noAutofit/>
          </a:bodyPr>
          <a:lstStyle/>
          <a:p>
            <a:r>
              <a:rPr lang="el-GR" sz="1800" dirty="0"/>
              <a:t>Το μεγαλύτερο προσδόκιμο ζωής είναι πιθανό να δημιουργήσει ευκαιρίες απασχόλησης σε αναδυόμενους τομείς, όπως οι τομείς της υγείας και της μακροχρόνιας περίθαλψης.</a:t>
            </a:r>
            <a:endParaRPr lang="sr-Latn-RS" sz="1800" dirty="0"/>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4898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69872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672336" y="350207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760654" y="3536860"/>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28056" y="4787036"/>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49618" y="4227299"/>
            <a:ext cx="10125206" cy="1119473"/>
          </a:xfrm>
        </p:spPr>
        <p:txBody>
          <a:bodyPr>
            <a:normAutofit/>
          </a:bodyPr>
          <a:lstStyle/>
          <a:p>
            <a:r>
              <a:rPr lang="el-GR" sz="1800" dirty="0"/>
              <a:t>Οι πιθανοί δρόμοι για τον μετριασμό της χαμηλότερης αύξησης του εργατικού δυναμικού που αναφέρονται στη βιβλιογραφία περιλαμβάνουν τη μετανάστευση, την παράταση της εργασιακής ζωής των εργαζομένων μεγαλύτερης ηλικίας, την ενθάρρυνση μεγαλύτερης συμμετοχής των γυναικών στην αγορά εργασίας, το άνοιγμα της αγοράς εργασίας στα άτομα με αναπηρία…</a:t>
            </a:r>
            <a:endParaRPr lang="sr-Latn-RS" sz="1600" dirty="0"/>
          </a:p>
          <a:p>
            <a:endParaRPr lang="lt-LT" sz="1400" dirty="0"/>
          </a:p>
        </p:txBody>
      </p:sp>
    </p:spTree>
    <p:extLst>
      <p:ext uri="{BB962C8B-B14F-4D97-AF65-F5344CB8AC3E}">
        <p14:creationId xmlns:p14="http://schemas.microsoft.com/office/powerpoint/2010/main" val="304239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9477" y="1790064"/>
            <a:ext cx="6246160" cy="4164107"/>
          </a:xfrm>
          <a:prstGeom prst="rect">
            <a:avLst/>
          </a:prstGeom>
        </p:spPr>
      </p:pic>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
        <p:nvSpPr>
          <p:cNvPr id="7" name="Oval 6"/>
          <p:cNvSpPr/>
          <p:nvPr/>
        </p:nvSpPr>
        <p:spPr>
          <a:xfrm>
            <a:off x="7411888" y="276475"/>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64602ED-8F50-4B20-8EEC-627C9FE6D441}"/>
              </a:ext>
            </a:extLst>
          </p:cNvPr>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11" name="Content Placeholder 3">
            <a:extLst>
              <a:ext uri="{FF2B5EF4-FFF2-40B4-BE49-F238E27FC236}">
                <a16:creationId xmlns:a16="http://schemas.microsoft.com/office/drawing/2014/main" id="{F6B4306B-7E60-46D9-89FF-0C54B6D3F42E}"/>
              </a:ext>
            </a:extLst>
          </p:cNvPr>
          <p:cNvGraphicFramePr>
            <a:graphicFrameLocks/>
          </p:cNvGraphicFramePr>
          <p:nvPr>
            <p:extLst>
              <p:ext uri="{D42A27DB-BD31-4B8C-83A1-F6EECF244321}">
                <p14:modId xmlns:p14="http://schemas.microsoft.com/office/powerpoint/2010/main" val="696820460"/>
              </p:ext>
            </p:extLst>
          </p:nvPr>
        </p:nvGraphicFramePr>
        <p:xfrm>
          <a:off x="5411567" y="462697"/>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55659A3B-F644-420B-834C-5F2A00BC973E}"/>
              </a:ext>
            </a:extLst>
          </p:cNvPr>
          <p:cNvSpPr txBox="1"/>
          <p:nvPr/>
        </p:nvSpPr>
        <p:spPr>
          <a:xfrm>
            <a:off x="10362467" y="708545"/>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Tree>
    <p:extLst>
      <p:ext uri="{BB962C8B-B14F-4D97-AF65-F5344CB8AC3E}">
        <p14:creationId xmlns:p14="http://schemas.microsoft.com/office/powerpoint/2010/main" val="136021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5070096" y="2956979"/>
            <a:ext cx="6477000" cy="2401256"/>
          </a:xfrm>
        </p:spPr>
        <p:txBody>
          <a:bodyPr/>
          <a:lstStyle/>
          <a:p>
            <a:pPr marL="342900" lvl="0" indent="-342900">
              <a:buFont typeface="Wingdings" panose="05000000000000000000" pitchFamily="2" charset="2"/>
              <a:buChar char="q"/>
            </a:pPr>
            <a:r>
              <a:rPr lang="el-GR" sz="2000" dirty="0"/>
              <a:t>Ποιες είναι οι αλλαγές στον κόσμο της εργασίας που θεωρείτε πιο σχετικές με τις επαγγελματικές σας δραστηριότητες;</a:t>
            </a:r>
          </a:p>
          <a:p>
            <a:pPr marL="342900" lvl="0" indent="-342900">
              <a:buFont typeface="Wingdings" panose="05000000000000000000" pitchFamily="2" charset="2"/>
              <a:buChar char="q"/>
            </a:pPr>
            <a:r>
              <a:rPr lang="el-GR" sz="2000" dirty="0"/>
              <a:t>Με ποιον τρόπο οι τάσεις επηρεάζουν την καθημερινή σας δουλειά;</a:t>
            </a:r>
          </a:p>
          <a:p>
            <a:pPr marL="342900" lvl="0" indent="-342900">
              <a:buFont typeface="Wingdings" panose="05000000000000000000" pitchFamily="2" charset="2"/>
              <a:buChar char="q"/>
            </a:pPr>
            <a:r>
              <a:rPr lang="el-GR" sz="2000" dirty="0"/>
              <a:t>Πώς αναζητάτε πληροφορίες για τις αλλαγές που γίνονται στον κόσμο της εργασίας; Ποιες είναι οι πηγές πληροφοριών που χρησιμοποιείτε; Πώς αξιολογείτε την ποιότητα των πληροφοριών που βρίσκετε;</a:t>
            </a:r>
            <a:endParaRPr lang="en-US" sz="2800" dirty="0"/>
          </a:p>
        </p:txBody>
      </p:sp>
      <p:sp>
        <p:nvSpPr>
          <p:cNvPr id="7" name="Footer Placeholder 6"/>
          <p:cNvSpPr>
            <a:spLocks noGrp="1"/>
          </p:cNvSpPr>
          <p:nvPr>
            <p:ph type="ftr" sz="quarter" idx="11"/>
          </p:nvPr>
        </p:nvSpPr>
        <p:spPr/>
        <p:txBody>
          <a:bodyPr/>
          <a:lstStyle/>
          <a:p>
            <a:r>
              <a:rPr lang="lt-LT"/>
              <a:t>connect-erasmus.eu</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315" y="2590079"/>
            <a:ext cx="3727486" cy="2344589"/>
          </a:xfrm>
          <a:prstGeom prst="rect">
            <a:avLst/>
          </a:prstGeom>
        </p:spPr>
      </p:pic>
    </p:spTree>
    <p:extLst>
      <p:ext uri="{BB962C8B-B14F-4D97-AF65-F5344CB8AC3E}">
        <p14:creationId xmlns:p14="http://schemas.microsoft.com/office/powerpoint/2010/main" val="3636212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lt-LT"/>
              <a:t>connect-erasmus.eu</a:t>
            </a:r>
          </a:p>
        </p:txBody>
      </p:sp>
      <p:sp>
        <p:nvSpPr>
          <p:cNvPr id="5" name="Rectangle 4"/>
          <p:cNvSpPr/>
          <p:nvPr/>
        </p:nvSpPr>
        <p:spPr>
          <a:xfrm>
            <a:off x="943937" y="2218752"/>
            <a:ext cx="6463862" cy="1971283"/>
          </a:xfrm>
          <a:prstGeom prst="rect">
            <a:avLst/>
          </a:prstGeom>
          <a:solidFill>
            <a:schemeClr val="accent2"/>
          </a:solidFill>
          <a:ln w="19050">
            <a:solidFill>
              <a:srgbClr val="B23D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διαδικασία με την οποία επιχειρήσεις ή άλλοι οργανισμοί αναπτύσσουν διεθνή επιρροή ή αρχίζουν να λειτουργούν σε διεθνή κλίμακα.</a:t>
            </a:r>
          </a:p>
          <a:p>
            <a:pPr algn="ctr"/>
            <a:r>
              <a:rPr lang="el-GR" dirty="0"/>
              <a:t>Περιλαμβάνει τη διεθνοποίηση της παραγωγής, τη χρηματοδότηση (συμπεριλαμβανομένων των εμβασμάτων), το εμπόριο και τη μετανάστευση. (Ι</a:t>
            </a:r>
            <a:r>
              <a:rPr lang="en-US" dirty="0"/>
              <a:t>LO</a:t>
            </a:r>
            <a:r>
              <a:rPr lang="el-GR" dirty="0"/>
              <a:t>, 2017)</a:t>
            </a:r>
            <a:endParaRPr lang="sr-Latn-RS" dirty="0"/>
          </a:p>
        </p:txBody>
      </p:sp>
      <p:sp>
        <p:nvSpPr>
          <p:cNvPr id="6" name="Title 1"/>
          <p:cNvSpPr>
            <a:spLocks noGrp="1"/>
          </p:cNvSpPr>
          <p:nvPr>
            <p:ph type="title"/>
          </p:nvPr>
        </p:nvSpPr>
        <p:spPr>
          <a:xfrm>
            <a:off x="847725" y="765176"/>
            <a:ext cx="5985153" cy="684211"/>
          </a:xfrm>
        </p:spPr>
        <p:txBody>
          <a:bodyPr>
            <a:normAutofit fontScale="90000"/>
          </a:bodyPr>
          <a:lstStyle/>
          <a:p>
            <a:r>
              <a:rPr lang="el-GR" dirty="0"/>
              <a:t>Παγκοσμιοποίηση</a:t>
            </a:r>
            <a:endParaRPr lang="sr-Latn-RS" dirty="0"/>
          </a:p>
        </p:txBody>
      </p:sp>
    </p:spTree>
    <p:extLst>
      <p:ext uri="{BB962C8B-B14F-4D97-AF65-F5344CB8AC3E}">
        <p14:creationId xmlns:p14="http://schemas.microsoft.com/office/powerpoint/2010/main" val="339261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a:xfrm>
            <a:off x="838200" y="139018"/>
            <a:ext cx="10515600" cy="781685"/>
          </a:xfrm>
        </p:spPr>
        <p:txBody>
          <a:bodyPr>
            <a:noAutofit/>
          </a:bodyPr>
          <a:lstStyle/>
          <a:p>
            <a:r>
              <a:rPr lang="el-GR" sz="2800" dirty="0"/>
              <a:t>Πιθανές επιπτώσεις της παγκοσμιοποίησης στον αριθμό και την ποιότητα των θέσεων εργασίας</a:t>
            </a:r>
            <a:endParaRPr lang="en-US" sz="2800"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257698" y="1696875"/>
            <a:ext cx="9553732" cy="272778"/>
          </a:xfrm>
        </p:spPr>
        <p:txBody>
          <a:bodyPr>
            <a:noAutofit/>
          </a:bodyPr>
          <a:lstStyle/>
          <a:p>
            <a:pPr lvl="0"/>
            <a:r>
              <a:rPr lang="el-GR" sz="1800" dirty="0">
                <a:solidFill>
                  <a:srgbClr val="FF7F2A"/>
                </a:solidFill>
              </a:rPr>
              <a:t>Ο παγκόσμιος ανταγωνισμός θεωρείται όλο και περισσότερο πηγή </a:t>
            </a:r>
            <a:r>
              <a:rPr lang="el-GR" sz="1800" dirty="0" err="1">
                <a:solidFill>
                  <a:srgbClr val="FF7F2A"/>
                </a:solidFill>
              </a:rPr>
              <a:t>διευρυνόμενης</a:t>
            </a:r>
            <a:r>
              <a:rPr lang="el-GR" sz="1800" dirty="0">
                <a:solidFill>
                  <a:srgbClr val="FF7F2A"/>
                </a:solidFill>
              </a:rPr>
              <a:t> μισθολογικής ανισότητας τόσο στις ανεπτυγμένες όσο και στις αναπτυσσόμενες χώρες</a:t>
            </a:r>
            <a:endParaRPr lang="lt-LT" sz="18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334905" y="3513954"/>
            <a:ext cx="9171730" cy="315562"/>
          </a:xfrm>
        </p:spPr>
        <p:txBody>
          <a:bodyPr>
            <a:noAutofit/>
          </a:bodyPr>
          <a:lstStyle/>
          <a:p>
            <a:r>
              <a:rPr lang="el-GR" sz="1800" dirty="0">
                <a:solidFill>
                  <a:srgbClr val="FF7F2A"/>
                </a:solidFill>
              </a:rPr>
              <a:t>Το αυξανόμενο εμπόριο με τις αναπτυσσόμενες οικονομίες μπορεί να έχει επιδεινώσει την ανισότητα αποδοχών μειώνοντας τους μισθούς του εργατικού δυναμικού χαμηλής ειδίκευσης στις ανεπτυγμένες οικονομίες</a:t>
            </a:r>
            <a:endParaRPr lang="en-US" sz="1800" dirty="0">
              <a:solidFill>
                <a:srgbClr val="FF7F2A"/>
              </a:solidFill>
            </a:endParaRP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34905" y="2650787"/>
            <a:ext cx="10217126" cy="381295"/>
          </a:xfrm>
        </p:spPr>
        <p:txBody>
          <a:bodyPr>
            <a:noAutofit/>
          </a:bodyPr>
          <a:lstStyle/>
          <a:p>
            <a:r>
              <a:rPr lang="el-GR" sz="1800" dirty="0"/>
              <a:t>Στις ανεπτυγμένες χώρες ο ανταγωνισμός για ταλέντα μπορεί να ενταθεί. Στις αναπτυσσόμενες χώρες τα κέρδη παραγωγικότητας μπορεί να κατανέμονται δυσανάλογα σε εργαζόμενους υψηλής ειδίκευσης.</a:t>
            </a:r>
            <a:endParaRPr lang="sr-Latn-RS" sz="1800" dirty="0"/>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4898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69872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670212" y="350864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760654" y="3536860"/>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28056" y="4787036"/>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49618" y="4411965"/>
            <a:ext cx="10125206" cy="1119473"/>
          </a:xfrm>
        </p:spPr>
        <p:txBody>
          <a:bodyPr>
            <a:normAutofit/>
          </a:bodyPr>
          <a:lstStyle/>
          <a:p>
            <a:r>
              <a:rPr lang="el-GR" sz="1800" dirty="0"/>
              <a:t>Οι ανειδίκευτοι εργαζόμενοι σε πολυεθνικές εταιρείες τείνουν να έχουν περιορισμένες ευκαιρίες με αποτέλεσμα να έχουν στάσιμους &amp; χαμηλούς μισθούς.</a:t>
            </a:r>
            <a:endParaRPr lang="sr-Latn-RS" sz="1600" dirty="0"/>
          </a:p>
          <a:p>
            <a:endParaRPr lang="lt-LT" sz="1400" dirty="0"/>
          </a:p>
        </p:txBody>
      </p:sp>
    </p:spTree>
    <p:extLst>
      <p:ext uri="{BB962C8B-B14F-4D97-AF65-F5344CB8AC3E}">
        <p14:creationId xmlns:p14="http://schemas.microsoft.com/office/powerpoint/2010/main" val="902476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5733" y="1274002"/>
            <a:ext cx="5744370" cy="4308277"/>
          </a:xfrm>
          <a:prstGeom prst="rect">
            <a:avLst/>
          </a:prstGeom>
        </p:spPr>
      </p:pic>
      <p:sp>
        <p:nvSpPr>
          <p:cNvPr id="7" name="Oval 6"/>
          <p:cNvSpPr/>
          <p:nvPr/>
        </p:nvSpPr>
        <p:spPr>
          <a:xfrm>
            <a:off x="8675739" y="276475"/>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14" name="Content Placeholder 3">
            <a:extLst>
              <a:ext uri="{FF2B5EF4-FFF2-40B4-BE49-F238E27FC236}">
                <a16:creationId xmlns:a16="http://schemas.microsoft.com/office/drawing/2014/main" id="{D0FF3A0E-A0C7-4840-B6F1-9A99372E118A}"/>
              </a:ext>
            </a:extLst>
          </p:cNvPr>
          <p:cNvGraphicFramePr>
            <a:graphicFrameLocks/>
          </p:cNvGraphicFramePr>
          <p:nvPr>
            <p:extLst>
              <p:ext uri="{D42A27DB-BD31-4B8C-83A1-F6EECF244321}">
                <p14:modId xmlns:p14="http://schemas.microsoft.com/office/powerpoint/2010/main" val="892619325"/>
              </p:ext>
            </p:extLst>
          </p:nvPr>
        </p:nvGraphicFramePr>
        <p:xfrm>
          <a:off x="5411567" y="462697"/>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24FAFBFE-4E22-439D-A843-075083BEE265}"/>
              </a:ext>
            </a:extLst>
          </p:cNvPr>
          <p:cNvSpPr txBox="1"/>
          <p:nvPr/>
        </p:nvSpPr>
        <p:spPr>
          <a:xfrm>
            <a:off x="10362467" y="708545"/>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Tree>
    <p:extLst>
      <p:ext uri="{BB962C8B-B14F-4D97-AF65-F5344CB8AC3E}">
        <p14:creationId xmlns:p14="http://schemas.microsoft.com/office/powerpoint/2010/main" val="2727314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392" y="927172"/>
            <a:ext cx="10199729" cy="684211"/>
          </a:xfrm>
        </p:spPr>
        <p:txBody>
          <a:bodyPr>
            <a:noAutofit/>
          </a:bodyPr>
          <a:lstStyle/>
          <a:p>
            <a:r>
              <a:rPr lang="el-GR" sz="3200" dirty="0"/>
              <a:t>Υπάρχουν πολλοί τρόποι με τους οποίους η κλιματική αλλαγή θα επηρεάσει τον κόσμο της εργασίας</a:t>
            </a:r>
            <a:endParaRPr lang="sr-Latn-RS" sz="3200" dirty="0"/>
          </a:p>
        </p:txBody>
      </p:sp>
      <p:sp>
        <p:nvSpPr>
          <p:cNvPr id="4" name="Footer Placeholder 3"/>
          <p:cNvSpPr>
            <a:spLocks noGrp="1"/>
          </p:cNvSpPr>
          <p:nvPr>
            <p:ph type="ftr" sz="quarter" idx="11"/>
          </p:nvPr>
        </p:nvSpPr>
        <p:spPr/>
        <p:txBody>
          <a:bodyPr/>
          <a:lstStyle/>
          <a:p>
            <a:r>
              <a:rPr lang="lt-LT"/>
              <a:t>connect-erasmus.eu</a:t>
            </a:r>
          </a:p>
        </p:txBody>
      </p:sp>
      <p:pic>
        <p:nvPicPr>
          <p:cNvPr id="6" name="F289qpeZDgc"/>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908989" y="1739418"/>
            <a:ext cx="6479544" cy="3657600"/>
          </a:xfrm>
          <a:prstGeom prst="rect">
            <a:avLst/>
          </a:prstGeom>
        </p:spPr>
      </p:pic>
      <p:sp>
        <p:nvSpPr>
          <p:cNvPr id="7" name="Rectangle 6"/>
          <p:cNvSpPr/>
          <p:nvPr/>
        </p:nvSpPr>
        <p:spPr>
          <a:xfrm>
            <a:off x="7947378" y="2745249"/>
            <a:ext cx="3747911" cy="923330"/>
          </a:xfrm>
          <a:prstGeom prst="rect">
            <a:avLst/>
          </a:prstGeom>
        </p:spPr>
        <p:txBody>
          <a:bodyPr wrap="square">
            <a:spAutoFit/>
          </a:bodyPr>
          <a:lstStyle/>
          <a:p>
            <a:r>
              <a:rPr lang="en-US" dirty="0">
                <a:solidFill>
                  <a:srgbClr val="1155CC"/>
                </a:solidFill>
                <a:latin typeface="Arial" panose="020B0604020202020204" pitchFamily="34" charset="0"/>
                <a:hlinkClick r:id="rId4"/>
              </a:rPr>
              <a:t>The 5 mega-trends you should know about | Ways to Change The World - YouTube</a:t>
            </a:r>
            <a:endParaRPr lang="sr-Latn-RS" dirty="0"/>
          </a:p>
        </p:txBody>
      </p:sp>
    </p:spTree>
    <p:extLst>
      <p:ext uri="{BB962C8B-B14F-4D97-AF65-F5344CB8AC3E}">
        <p14:creationId xmlns:p14="http://schemas.microsoft.com/office/powerpoint/2010/main" val="735978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Autofit/>
          </a:bodyPr>
          <a:lstStyle/>
          <a:p>
            <a:r>
              <a:rPr lang="el-GR" sz="3200" dirty="0"/>
              <a:t>Πιθανές επιπτώσεις της κλιματικής αλλαγής στον αριθμό και την ποιότητα των θέσεων εργασίας</a:t>
            </a:r>
            <a:endParaRPr lang="en-US" sz="3200"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6" name="Teksto vietos rezervavimo ženklas 5">
            <a:extLst>
              <a:ext uri="{FF2B5EF4-FFF2-40B4-BE49-F238E27FC236}">
                <a16:creationId xmlns:a16="http://schemas.microsoft.com/office/drawing/2014/main" id="{28CF4E05-41E6-4899-8582-4F1C6202BCEE}"/>
              </a:ext>
            </a:extLst>
          </p:cNvPr>
          <p:cNvSpPr>
            <a:spLocks noGrp="1"/>
          </p:cNvSpPr>
          <p:nvPr>
            <p:ph type="body" sz="quarter" idx="10"/>
          </p:nvPr>
        </p:nvSpPr>
        <p:spPr>
          <a:xfrm>
            <a:off x="1257697" y="1889562"/>
            <a:ext cx="7481288" cy="466586"/>
          </a:xfrm>
        </p:spPr>
        <p:txBody>
          <a:bodyPr>
            <a:noAutofit/>
          </a:bodyPr>
          <a:lstStyle/>
          <a:p>
            <a:pPr lvl="0"/>
            <a:r>
              <a:rPr lang="el-GR" sz="2200" dirty="0">
                <a:solidFill>
                  <a:srgbClr val="FF7F2A"/>
                </a:solidFill>
              </a:rPr>
              <a:t>1,2 δισεκατομμύρια θέσεις εργασίας εξαρτώνται άμεσα από τις φυσικές διαδικασίες</a:t>
            </a:r>
            <a:endParaRPr lang="lt-LT" sz="2200" dirty="0">
              <a:solidFill>
                <a:srgbClr val="FF7F2A"/>
              </a:solidFill>
            </a:endParaRPr>
          </a:p>
        </p:txBody>
      </p:sp>
      <p:sp>
        <p:nvSpPr>
          <p:cNvPr id="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13"/>
          </p:nvPr>
        </p:nvSpPr>
        <p:spPr>
          <a:xfrm>
            <a:off x="1293874" y="3488785"/>
            <a:ext cx="6865387" cy="628069"/>
          </a:xfrm>
        </p:spPr>
        <p:txBody>
          <a:bodyPr>
            <a:noAutofit/>
          </a:bodyPr>
          <a:lstStyle/>
          <a:p>
            <a:r>
              <a:rPr lang="el-GR" sz="2200" dirty="0">
                <a:solidFill>
                  <a:srgbClr val="FF7F2A"/>
                </a:solidFill>
              </a:rPr>
              <a:t>Και όλες οι θέσεις εργασίας είναι ευάλωτες σε περιβαλλοντικούς κινδύνους</a:t>
            </a:r>
            <a:endParaRPr lang="lt-LT" sz="2200" dirty="0">
              <a:solidFill>
                <a:srgbClr val="FF7F2A"/>
              </a:solidFill>
            </a:endParaRPr>
          </a:p>
        </p:txBody>
      </p:sp>
      <p:sp>
        <p:nvSpPr>
          <p:cNvPr id="9"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07485" y="2557012"/>
            <a:ext cx="5515884" cy="1165857"/>
          </a:xfrm>
        </p:spPr>
        <p:txBody>
          <a:bodyPr>
            <a:normAutofit/>
          </a:bodyPr>
          <a:lstStyle/>
          <a:p>
            <a:r>
              <a:rPr lang="el-GR" sz="1600" dirty="0">
                <a:solidFill>
                  <a:schemeClr val="tx1">
                    <a:lumMod val="95000"/>
                    <a:lumOff val="5000"/>
                  </a:schemeClr>
                </a:solidFill>
              </a:rPr>
              <a:t>Για παράδειγμα, η γεωργία στη ξηρά βασίζεται στη βροχή για άρδευση και οι αγρότες βασίζονται στα δάση που θα αποτρέψουν τις πλημμύρες. Η παράκτια αλιεία βασίζεται στη βιοποικιλότητα του ωκεανού.</a:t>
            </a:r>
            <a:endParaRPr lang="lt-LT" sz="1600" dirty="0">
              <a:solidFill>
                <a:schemeClr val="tx1">
                  <a:lumMod val="95000"/>
                  <a:lumOff val="5000"/>
                </a:schemeClr>
              </a:solidFill>
            </a:endParaRP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786140" y="187313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837397" y="1907920"/>
            <a:ext cx="319318" cy="369332"/>
          </a:xfrm>
          <a:prstGeom prst="rect">
            <a:avLst/>
          </a:prstGeom>
        </p:spPr>
        <p:txBody>
          <a:bodyPr wrap="none">
            <a:spAutoFit/>
          </a:bodyPr>
          <a:lstStyle/>
          <a:p>
            <a:r>
              <a:rPr lang="en-US" b="1" dirty="0">
                <a:solidFill>
                  <a:schemeClr val="bg1"/>
                </a:solidFill>
                <a:latin typeface="+mj-lt"/>
              </a:rPr>
              <a:t>1</a:t>
            </a:r>
            <a:endParaRPr lang="lt-LT" b="1" dirty="0">
              <a:solidFill>
                <a:schemeClr val="bg1"/>
              </a:solidFill>
              <a:latin typeface="+mj-lt"/>
            </a:endParaRPr>
          </a:p>
        </p:txBody>
      </p:sp>
      <p:sp>
        <p:nvSpPr>
          <p:cNvPr id="17" name="Lygiašonis trikampis 16">
            <a:extLst>
              <a:ext uri="{FF2B5EF4-FFF2-40B4-BE49-F238E27FC236}">
                <a16:creationId xmlns:a16="http://schemas.microsoft.com/office/drawing/2014/main" id="{0BC9123D-A79A-4830-A53B-4DAFF16B4302}"/>
              </a:ext>
            </a:extLst>
          </p:cNvPr>
          <p:cNvSpPr/>
          <p:nvPr/>
        </p:nvSpPr>
        <p:spPr>
          <a:xfrm rot="5400000">
            <a:off x="784162" y="3476842"/>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8" name="Stačiakampis 17">
            <a:extLst>
              <a:ext uri="{FF2B5EF4-FFF2-40B4-BE49-F238E27FC236}">
                <a16:creationId xmlns:a16="http://schemas.microsoft.com/office/drawing/2014/main" id="{13081360-5B69-4AD6-83FC-7F7147EE996F}"/>
              </a:ext>
            </a:extLst>
          </p:cNvPr>
          <p:cNvSpPr/>
          <p:nvPr/>
        </p:nvSpPr>
        <p:spPr>
          <a:xfrm>
            <a:off x="837397" y="3496718"/>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2" name="Stačiakampis 21">
            <a:extLst>
              <a:ext uri="{FF2B5EF4-FFF2-40B4-BE49-F238E27FC236}">
                <a16:creationId xmlns:a16="http://schemas.microsoft.com/office/drawing/2014/main" id="{215B05C8-04F1-465A-9A77-4AD955AFE366}"/>
              </a:ext>
            </a:extLst>
          </p:cNvPr>
          <p:cNvSpPr/>
          <p:nvPr/>
        </p:nvSpPr>
        <p:spPr>
          <a:xfrm>
            <a:off x="837397" y="4351619"/>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sp>
        <p:nvSpPr>
          <p:cNvPr id="26" name="Teksto vietos rezervavimo ženklas 8">
            <a:extLst>
              <a:ext uri="{FF2B5EF4-FFF2-40B4-BE49-F238E27FC236}">
                <a16:creationId xmlns:a16="http://schemas.microsoft.com/office/drawing/2014/main" id="{693E96B3-93F0-46E4-801B-DED972BBF2D0}"/>
              </a:ext>
            </a:extLst>
          </p:cNvPr>
          <p:cNvSpPr>
            <a:spLocks noGrp="1"/>
          </p:cNvSpPr>
          <p:nvPr>
            <p:ph type="body" sz="quarter" idx="14"/>
          </p:nvPr>
        </p:nvSpPr>
        <p:spPr>
          <a:xfrm>
            <a:off x="1307484" y="4193829"/>
            <a:ext cx="7032647" cy="1760342"/>
          </a:xfrm>
        </p:spPr>
        <p:txBody>
          <a:bodyPr>
            <a:normAutofit/>
          </a:bodyPr>
          <a:lstStyle/>
          <a:p>
            <a:r>
              <a:rPr lang="el-GR" sz="1600" dirty="0">
                <a:solidFill>
                  <a:schemeClr val="tx1">
                    <a:lumMod val="95000"/>
                    <a:lumOff val="5000"/>
                  </a:schemeClr>
                </a:solidFill>
              </a:rPr>
              <a:t>Για παράδειγμα, η ατμοσφαιρική ρύπανση μειώνει την παραγωγικότητα και τις ώρες εργασίας μέσω της επιδείνωσης της υγείας των εργαζομένων. Δεδομένου ότι η άνοδος της θερμοκρασίας αυξάνει τη συχνότητα εμφάνισης θερμικού στρες και κινδύνους για την υγεία, το ποσοστό των ωρών εργασίας κατά τις οποίες ένας εργαζόμενος χρειάζεται να ξεκουραστεί και να δροσίσει το σώμα θα αυξηθεί. Υπάρχει επίσης αυξημένη πιθανότητα τραυματισμών από ατύχημα.</a:t>
            </a:r>
            <a:endParaRPr lang="lt-LT" sz="14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6145" y="1185747"/>
            <a:ext cx="2477655" cy="247765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8985" y="3866050"/>
            <a:ext cx="2793068" cy="1862045"/>
          </a:xfrm>
          <a:prstGeom prst="rect">
            <a:avLst/>
          </a:prstGeom>
        </p:spPr>
      </p:pic>
    </p:spTree>
    <p:extLst>
      <p:ext uri="{BB962C8B-B14F-4D97-AF65-F5344CB8AC3E}">
        <p14:creationId xmlns:p14="http://schemas.microsoft.com/office/powerpoint/2010/main" val="1542341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Autofit/>
          </a:bodyPr>
          <a:lstStyle/>
          <a:p>
            <a:r>
              <a:rPr lang="el-GR" sz="3200" dirty="0"/>
              <a:t>Πιθανές επιπτώσεις της κλιματικής αλλαγής στον αριθμό και την ποιότητα των θέσεων εργασίας</a:t>
            </a:r>
            <a:endParaRPr lang="en-US" sz="3200"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7" name="Teksto vietos rezervavimo ženklas 6">
            <a:extLst>
              <a:ext uri="{FF2B5EF4-FFF2-40B4-BE49-F238E27FC236}">
                <a16:creationId xmlns:a16="http://schemas.microsoft.com/office/drawing/2014/main" id="{2E0D520E-0400-4AAE-87D9-C9A74C9B9306}"/>
              </a:ext>
            </a:extLst>
          </p:cNvPr>
          <p:cNvSpPr>
            <a:spLocks noGrp="1"/>
          </p:cNvSpPr>
          <p:nvPr>
            <p:ph type="body" sz="quarter" idx="12"/>
          </p:nvPr>
        </p:nvSpPr>
        <p:spPr>
          <a:xfrm>
            <a:off x="1419976" y="4679338"/>
            <a:ext cx="7026901" cy="1347736"/>
          </a:xfrm>
        </p:spPr>
        <p:txBody>
          <a:bodyPr>
            <a:normAutofit/>
          </a:bodyPr>
          <a:lstStyle/>
          <a:p>
            <a:r>
              <a:rPr lang="el-GR" sz="1600" dirty="0">
                <a:solidFill>
                  <a:schemeClr val="tx1">
                    <a:lumMod val="95000"/>
                    <a:lumOff val="5000"/>
                  </a:schemeClr>
                </a:solidFill>
              </a:rPr>
              <a:t>Στον τομέα της διαχείρισης και της ανακύκλωσης απορριμμάτων, για παράδειγμα, η πλειονότητα των εργαζομένων απασχολείται επί του παρόντος άτυπα, ιδίως στις αναπτυσσόμενες χώρες. Για να γίνει η ανακύκλωση πράσινη δραστηριότητα, πρέπει να επισημοποιηθούν οι θέσεις εργασίας.</a:t>
            </a:r>
            <a:endParaRPr lang="lt-LT" sz="2400" dirty="0">
              <a:solidFill>
                <a:schemeClr val="tx1">
                  <a:lumMod val="95000"/>
                  <a:lumOff val="5000"/>
                </a:schemeClr>
              </a:solidFill>
            </a:endParaRPr>
          </a:p>
        </p:txBody>
      </p:sp>
      <p:sp>
        <p:nvSpPr>
          <p:cNvPr id="11" name="Teksto vietos rezervavimo ženklas 10">
            <a:extLst>
              <a:ext uri="{FF2B5EF4-FFF2-40B4-BE49-F238E27FC236}">
                <a16:creationId xmlns:a16="http://schemas.microsoft.com/office/drawing/2014/main" id="{CB3EFEB8-2826-4E4F-A4E7-082574906D44}"/>
              </a:ext>
            </a:extLst>
          </p:cNvPr>
          <p:cNvSpPr>
            <a:spLocks noGrp="1"/>
          </p:cNvSpPr>
          <p:nvPr>
            <p:ph type="body" sz="quarter" idx="16"/>
          </p:nvPr>
        </p:nvSpPr>
        <p:spPr>
          <a:xfrm>
            <a:off x="1275169" y="2585108"/>
            <a:ext cx="7110737" cy="680192"/>
          </a:xfrm>
        </p:spPr>
        <p:txBody>
          <a:bodyPr>
            <a:noAutofit/>
          </a:bodyPr>
          <a:lstStyle/>
          <a:p>
            <a:r>
              <a:rPr lang="el-GR" sz="1600" dirty="0">
                <a:solidFill>
                  <a:schemeClr val="tx1">
                    <a:lumMod val="95000"/>
                    <a:lumOff val="5000"/>
                  </a:schemeClr>
                </a:solidFill>
              </a:rPr>
              <a:t>Για παράδειγμα, η ετήσια αύξηση στα ποσοστά ανακύκλωσης πλαστικών, γυαλιού, ξυλοπολτού, μετάλλων και ορυκτών θα αντικαταστήσει την άμεση εξόρυξη των πρωτογενών πόρων για αυτά τα προϊόντα, αλλά η διαχείριση των απορριμμάτων θα αυξηθεί.</a:t>
            </a:r>
            <a:endParaRPr lang="lt-LT" sz="1600" dirty="0">
              <a:solidFill>
                <a:schemeClr val="tx1">
                  <a:lumMod val="95000"/>
                  <a:lumOff val="5000"/>
                </a:schemeClr>
              </a:solidFill>
            </a:endParaRPr>
          </a:p>
        </p:txBody>
      </p:sp>
      <p:sp>
        <p:nvSpPr>
          <p:cNvPr id="15" name="Lygiašonis trikampis 14">
            <a:extLst>
              <a:ext uri="{FF2B5EF4-FFF2-40B4-BE49-F238E27FC236}">
                <a16:creationId xmlns:a16="http://schemas.microsoft.com/office/drawing/2014/main" id="{65AE614E-90E8-4063-B51C-25D2BD540429}"/>
              </a:ext>
            </a:extLst>
          </p:cNvPr>
          <p:cNvSpPr/>
          <p:nvPr/>
        </p:nvSpPr>
        <p:spPr>
          <a:xfrm rot="5400000">
            <a:off x="666546" y="411162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6" name="Stačiakampis 15">
            <a:extLst>
              <a:ext uri="{FF2B5EF4-FFF2-40B4-BE49-F238E27FC236}">
                <a16:creationId xmlns:a16="http://schemas.microsoft.com/office/drawing/2014/main" id="{4D5A4894-2993-4DAA-8D51-A1D8709A92BB}"/>
              </a:ext>
            </a:extLst>
          </p:cNvPr>
          <p:cNvSpPr/>
          <p:nvPr/>
        </p:nvSpPr>
        <p:spPr>
          <a:xfrm>
            <a:off x="701716" y="4128799"/>
            <a:ext cx="312906" cy="369332"/>
          </a:xfrm>
          <a:prstGeom prst="rect">
            <a:avLst/>
          </a:prstGeom>
        </p:spPr>
        <p:txBody>
          <a:bodyPr wrap="none">
            <a:spAutoFit/>
          </a:bodyPr>
          <a:lstStyle/>
          <a:p>
            <a:r>
              <a:rPr lang="sr-Latn-RS" b="1" dirty="0">
                <a:solidFill>
                  <a:schemeClr val="bg1"/>
                </a:solidFill>
                <a:latin typeface="+mj-lt"/>
              </a:rPr>
              <a:t>4</a:t>
            </a:r>
            <a:endParaRPr lang="lt-LT" b="1" dirty="0">
              <a:solidFill>
                <a:schemeClr val="bg1"/>
              </a:solidFill>
              <a:latin typeface="+mj-lt"/>
            </a:endParaRPr>
          </a:p>
        </p:txBody>
      </p:sp>
      <p:sp>
        <p:nvSpPr>
          <p:cNvPr id="18" name="Stačiakampis 17">
            <a:extLst>
              <a:ext uri="{FF2B5EF4-FFF2-40B4-BE49-F238E27FC236}">
                <a16:creationId xmlns:a16="http://schemas.microsoft.com/office/drawing/2014/main" id="{13081360-5B69-4AD6-83FC-7F7147EE996F}"/>
              </a:ext>
            </a:extLst>
          </p:cNvPr>
          <p:cNvSpPr/>
          <p:nvPr/>
        </p:nvSpPr>
        <p:spPr>
          <a:xfrm>
            <a:off x="854963" y="3125275"/>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19" name="Lygiašonis trikampis 18">
            <a:extLst>
              <a:ext uri="{FF2B5EF4-FFF2-40B4-BE49-F238E27FC236}">
                <a16:creationId xmlns:a16="http://schemas.microsoft.com/office/drawing/2014/main" id="{4C7FBF33-D4CC-464D-9094-B69B3E189A30}"/>
              </a:ext>
            </a:extLst>
          </p:cNvPr>
          <p:cNvSpPr/>
          <p:nvPr/>
        </p:nvSpPr>
        <p:spPr>
          <a:xfrm rot="5400000">
            <a:off x="681346" y="1841764"/>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5" name="Teksto vietos rezervavimo ženklas 11">
            <a:extLst>
              <a:ext uri="{FF2B5EF4-FFF2-40B4-BE49-F238E27FC236}">
                <a16:creationId xmlns:a16="http://schemas.microsoft.com/office/drawing/2014/main" id="{82D2C4B0-2A4B-44E6-91CC-B3C1BDCAB6E0}"/>
              </a:ext>
            </a:extLst>
          </p:cNvPr>
          <p:cNvSpPr>
            <a:spLocks noGrp="1"/>
          </p:cNvSpPr>
          <p:nvPr>
            <p:ph type="body" sz="quarter" idx="17"/>
          </p:nvPr>
        </p:nvSpPr>
        <p:spPr>
          <a:xfrm>
            <a:off x="1312825" y="1964547"/>
            <a:ext cx="7529723" cy="576052"/>
          </a:xfrm>
        </p:spPr>
        <p:txBody>
          <a:bodyPr>
            <a:normAutofit fontScale="92500"/>
          </a:bodyPr>
          <a:lstStyle/>
          <a:p>
            <a:pPr>
              <a:lnSpc>
                <a:spcPct val="70000"/>
              </a:lnSpc>
            </a:pPr>
            <a:r>
              <a:rPr lang="el-GR" sz="1800" dirty="0">
                <a:solidFill>
                  <a:srgbClr val="FF7F2A"/>
                </a:solidFill>
              </a:rPr>
              <a:t>Μια οικονομία χαμηλών εκπομπών άνθρακα δημιουργεί επίσης θέσεις εργασίας, αλλά αυτό επιφέρει ανακατανομή της εργασίας</a:t>
            </a:r>
            <a:endParaRPr lang="en-US" sz="1800" dirty="0">
              <a:solidFill>
                <a:srgbClr val="FF7F2A"/>
              </a:solidFill>
            </a:endParaRPr>
          </a:p>
        </p:txBody>
      </p:sp>
      <p:sp>
        <p:nvSpPr>
          <p:cNvPr id="13" name="Text Placeholder 12"/>
          <p:cNvSpPr>
            <a:spLocks noGrp="1"/>
          </p:cNvSpPr>
          <p:nvPr>
            <p:ph type="body" sz="quarter" idx="10"/>
          </p:nvPr>
        </p:nvSpPr>
        <p:spPr>
          <a:xfrm>
            <a:off x="1312825" y="4091024"/>
            <a:ext cx="7365322" cy="367820"/>
          </a:xfrm>
        </p:spPr>
        <p:txBody>
          <a:bodyPr>
            <a:noAutofit/>
          </a:bodyPr>
          <a:lstStyle/>
          <a:p>
            <a:r>
              <a:rPr lang="el-GR" sz="1800" dirty="0">
                <a:solidFill>
                  <a:srgbClr val="FF7F2A"/>
                </a:solidFill>
              </a:rPr>
              <a:t>Η μετάβαση προς μια πιο πράσινη οικονομία θα μπορούσε να έχει θετικό αντίκτυπο στην ποιότητα των θέσεων εργασίας</a:t>
            </a:r>
            <a:endParaRPr lang="sr-Latn-RS" sz="1800" dirty="0">
              <a:solidFill>
                <a:srgbClr val="FF7F2A"/>
              </a:solidFill>
            </a:endParaRPr>
          </a:p>
        </p:txBody>
      </p:sp>
      <p:sp>
        <p:nvSpPr>
          <p:cNvPr id="28" name="Stačiakampis 15">
            <a:extLst>
              <a:ext uri="{FF2B5EF4-FFF2-40B4-BE49-F238E27FC236}">
                <a16:creationId xmlns:a16="http://schemas.microsoft.com/office/drawing/2014/main" id="{4D5A4894-2993-4DAA-8D51-A1D8709A92BB}"/>
              </a:ext>
            </a:extLst>
          </p:cNvPr>
          <p:cNvSpPr/>
          <p:nvPr/>
        </p:nvSpPr>
        <p:spPr>
          <a:xfrm>
            <a:off x="695304" y="1894165"/>
            <a:ext cx="319318" cy="369332"/>
          </a:xfrm>
          <a:prstGeom prst="rect">
            <a:avLst/>
          </a:prstGeom>
        </p:spPr>
        <p:txBody>
          <a:bodyPr wrap="none">
            <a:spAutoFit/>
          </a:bodyPr>
          <a:lstStyle/>
          <a:p>
            <a:r>
              <a:rPr lang="sr-Latn-RS" b="1" dirty="0">
                <a:solidFill>
                  <a:schemeClr val="bg1"/>
                </a:solidFill>
                <a:latin typeface="+mj-lt"/>
              </a:rPr>
              <a:t>3</a:t>
            </a:r>
            <a:endParaRPr lang="lt-LT" b="1" dirty="0">
              <a:solidFill>
                <a:schemeClr val="bg1"/>
              </a:solidFill>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4027" y="2586653"/>
            <a:ext cx="3357966" cy="2238644"/>
          </a:xfrm>
          <a:prstGeom prst="rect">
            <a:avLst/>
          </a:prstGeom>
        </p:spPr>
      </p:pic>
    </p:spTree>
    <p:extLst>
      <p:ext uri="{BB962C8B-B14F-4D97-AF65-F5344CB8AC3E}">
        <p14:creationId xmlns:p14="http://schemas.microsoft.com/office/powerpoint/2010/main" val="24281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AD8E77BE-E075-44E0-B6C0-175391DA8D95}"/>
              </a:ext>
            </a:extLst>
          </p:cNvPr>
          <p:cNvSpPr>
            <a:spLocks noGrp="1"/>
          </p:cNvSpPr>
          <p:nvPr>
            <p:ph type="title"/>
          </p:nvPr>
        </p:nvSpPr>
        <p:spPr/>
        <p:txBody>
          <a:bodyPr>
            <a:noAutofit/>
          </a:bodyPr>
          <a:lstStyle/>
          <a:p>
            <a:r>
              <a:rPr lang="el-GR" sz="2800" dirty="0"/>
              <a:t>Πιθανές επιπτώσεις της κλιματικής αλλαγής στον αριθμό και την ποιότητα των θέσεων εργασίας</a:t>
            </a:r>
            <a:endParaRPr lang="en-US" sz="2800" dirty="0"/>
          </a:p>
        </p:txBody>
      </p:sp>
      <p:sp>
        <p:nvSpPr>
          <p:cNvPr id="2" name="Poraštės vietos rezervavimo ženklas 1">
            <a:extLst>
              <a:ext uri="{FF2B5EF4-FFF2-40B4-BE49-F238E27FC236}">
                <a16:creationId xmlns:a16="http://schemas.microsoft.com/office/drawing/2014/main" id="{6D42A6D8-77A5-4415-B9F0-B825407DD324}"/>
              </a:ext>
            </a:extLst>
          </p:cNvPr>
          <p:cNvSpPr>
            <a:spLocks noGrp="1"/>
          </p:cNvSpPr>
          <p:nvPr>
            <p:ph type="ftr" sz="quarter" idx="11"/>
          </p:nvPr>
        </p:nvSpPr>
        <p:spPr/>
        <p:txBody>
          <a:bodyPr/>
          <a:lstStyle/>
          <a:p>
            <a:r>
              <a:rPr lang="lt-LT"/>
              <a:t>connect-erasmus.eu</a:t>
            </a:r>
          </a:p>
        </p:txBody>
      </p:sp>
      <p:sp>
        <p:nvSpPr>
          <p:cNvPr id="7" name="Teksto vietos rezervavimo ženklas 6">
            <a:extLst>
              <a:ext uri="{FF2B5EF4-FFF2-40B4-BE49-F238E27FC236}">
                <a16:creationId xmlns:a16="http://schemas.microsoft.com/office/drawing/2014/main" id="{2E0D520E-0400-4AAE-87D9-C9A74C9B9306}"/>
              </a:ext>
            </a:extLst>
          </p:cNvPr>
          <p:cNvSpPr>
            <a:spLocks noGrp="1"/>
          </p:cNvSpPr>
          <p:nvPr>
            <p:ph type="body" sz="quarter" idx="12"/>
          </p:nvPr>
        </p:nvSpPr>
        <p:spPr>
          <a:xfrm>
            <a:off x="1334904" y="3238995"/>
            <a:ext cx="8869873" cy="1087232"/>
          </a:xfrm>
        </p:spPr>
        <p:txBody>
          <a:bodyPr>
            <a:normAutofit lnSpcReduction="10000"/>
          </a:bodyPr>
          <a:lstStyle/>
          <a:p>
            <a:r>
              <a:rPr lang="el-GR" sz="1600" dirty="0">
                <a:solidFill>
                  <a:schemeClr val="tx1">
                    <a:lumMod val="95000"/>
                    <a:lumOff val="5000"/>
                  </a:schemeClr>
                </a:solidFill>
              </a:rPr>
              <a:t>Οι ομάδες που κινδυνεύουν περιλαμβάνουν πληθυσμούς που δεν καλύπτονται από τα εθνικά συστήματα κοινωνικής προστασίας, εργαζόμενους στην άτυπη οικονομία και πολλούς μετανάστες που αναζητούν  εργασία. Οι φτωχές και χαμηλού εισοδήματος χώρες διατρέχουν μεγαλύτερο κίνδυνο λόγω της χαμηλότερης ικανότητάς τους να μετριάσουν τις ζημιές και να κινητοποιήσουν πόρους για ανασυγκρότηση.</a:t>
            </a:r>
            <a:endParaRPr lang="lt-LT" dirty="0"/>
          </a:p>
        </p:txBody>
      </p:sp>
      <p:sp>
        <p:nvSpPr>
          <p:cNvPr id="10" name="Teksto vietos rezervavimo ženklas 9">
            <a:extLst>
              <a:ext uri="{FF2B5EF4-FFF2-40B4-BE49-F238E27FC236}">
                <a16:creationId xmlns:a16="http://schemas.microsoft.com/office/drawing/2014/main" id="{278BAB66-DBF5-4A66-AA98-206F72FEAACB}"/>
              </a:ext>
            </a:extLst>
          </p:cNvPr>
          <p:cNvSpPr>
            <a:spLocks noGrp="1"/>
          </p:cNvSpPr>
          <p:nvPr>
            <p:ph type="body" sz="quarter" idx="15"/>
          </p:nvPr>
        </p:nvSpPr>
        <p:spPr>
          <a:xfrm>
            <a:off x="1464214" y="2256159"/>
            <a:ext cx="9063738" cy="466586"/>
          </a:xfrm>
        </p:spPr>
        <p:txBody>
          <a:bodyPr>
            <a:noAutofit/>
          </a:bodyPr>
          <a:lstStyle/>
          <a:p>
            <a:r>
              <a:rPr lang="el-GR" sz="2200" dirty="0">
                <a:solidFill>
                  <a:srgbClr val="FF7F2A"/>
                </a:solidFill>
              </a:rPr>
              <a:t>Ωστόσο, οι άνθρωποι που βρίσκονται στο περιθώριο είναι ιδιαίτερα ευάλωτοι στις επιπτώσεις της κλιματικής αλλαγής</a:t>
            </a:r>
            <a:endParaRPr lang="lt-LT" sz="2200" dirty="0">
              <a:solidFill>
                <a:srgbClr val="FF7F2A"/>
              </a:solidFill>
            </a:endParaRPr>
          </a:p>
        </p:txBody>
      </p:sp>
      <p:sp>
        <p:nvSpPr>
          <p:cNvPr id="18" name="Stačiakampis 17">
            <a:extLst>
              <a:ext uri="{FF2B5EF4-FFF2-40B4-BE49-F238E27FC236}">
                <a16:creationId xmlns:a16="http://schemas.microsoft.com/office/drawing/2014/main" id="{13081360-5B69-4AD6-83FC-7F7147EE996F}"/>
              </a:ext>
            </a:extLst>
          </p:cNvPr>
          <p:cNvSpPr/>
          <p:nvPr/>
        </p:nvSpPr>
        <p:spPr>
          <a:xfrm>
            <a:off x="854963" y="3125275"/>
            <a:ext cx="319318" cy="369332"/>
          </a:xfrm>
          <a:prstGeom prst="rect">
            <a:avLst/>
          </a:prstGeom>
        </p:spPr>
        <p:txBody>
          <a:bodyPr wrap="none">
            <a:spAutoFit/>
          </a:bodyPr>
          <a:lstStyle/>
          <a:p>
            <a:r>
              <a:rPr lang="en-US" b="1" dirty="0">
                <a:solidFill>
                  <a:schemeClr val="bg1"/>
                </a:solidFill>
                <a:latin typeface="+mj-lt"/>
              </a:rPr>
              <a:t>2</a:t>
            </a:r>
            <a:endParaRPr lang="lt-LT" b="1" dirty="0">
              <a:solidFill>
                <a:schemeClr val="bg1"/>
              </a:solidFill>
              <a:latin typeface="+mj-lt"/>
            </a:endParaRPr>
          </a:p>
        </p:txBody>
      </p:sp>
      <p:sp>
        <p:nvSpPr>
          <p:cNvPr id="20" name="Stačiakampis 19">
            <a:extLst>
              <a:ext uri="{FF2B5EF4-FFF2-40B4-BE49-F238E27FC236}">
                <a16:creationId xmlns:a16="http://schemas.microsoft.com/office/drawing/2014/main" id="{3FE4AA40-C5D3-4F79-93D6-2B958481F249}"/>
              </a:ext>
            </a:extLst>
          </p:cNvPr>
          <p:cNvSpPr/>
          <p:nvPr/>
        </p:nvSpPr>
        <p:spPr>
          <a:xfrm>
            <a:off x="7067922" y="1798089"/>
            <a:ext cx="319318" cy="369332"/>
          </a:xfrm>
          <a:prstGeom prst="rect">
            <a:avLst/>
          </a:prstGeom>
        </p:spPr>
        <p:txBody>
          <a:bodyPr wrap="none">
            <a:spAutoFit/>
          </a:bodyPr>
          <a:lstStyle/>
          <a:p>
            <a:r>
              <a:rPr lang="en-US" b="1" dirty="0">
                <a:solidFill>
                  <a:schemeClr val="bg1"/>
                </a:solidFill>
                <a:latin typeface="+mj-lt"/>
              </a:rPr>
              <a:t>3</a:t>
            </a:r>
            <a:endParaRPr lang="lt-LT" b="1" dirty="0">
              <a:solidFill>
                <a:schemeClr val="bg1"/>
              </a:solidFill>
              <a:latin typeface="+mj-lt"/>
            </a:endParaRPr>
          </a:p>
        </p:txBody>
      </p:sp>
      <p:sp>
        <p:nvSpPr>
          <p:cNvPr id="21" name="Lygiašonis trikampis 20">
            <a:extLst>
              <a:ext uri="{FF2B5EF4-FFF2-40B4-BE49-F238E27FC236}">
                <a16:creationId xmlns:a16="http://schemas.microsoft.com/office/drawing/2014/main" id="{6C95A63D-259A-4743-A53F-113824290EFC}"/>
              </a:ext>
            </a:extLst>
          </p:cNvPr>
          <p:cNvSpPr/>
          <p:nvPr/>
        </p:nvSpPr>
        <p:spPr>
          <a:xfrm rot="5400000">
            <a:off x="827169" y="2236243"/>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2" name="Stačiakampis 21">
            <a:extLst>
              <a:ext uri="{FF2B5EF4-FFF2-40B4-BE49-F238E27FC236}">
                <a16:creationId xmlns:a16="http://schemas.microsoft.com/office/drawing/2014/main" id="{215B05C8-04F1-465A-9A77-4AD955AFE366}"/>
              </a:ext>
            </a:extLst>
          </p:cNvPr>
          <p:cNvSpPr/>
          <p:nvPr/>
        </p:nvSpPr>
        <p:spPr>
          <a:xfrm>
            <a:off x="838200" y="2256159"/>
            <a:ext cx="319318" cy="369332"/>
          </a:xfrm>
          <a:prstGeom prst="rect">
            <a:avLst/>
          </a:prstGeom>
        </p:spPr>
        <p:txBody>
          <a:bodyPr wrap="none">
            <a:spAutoFit/>
          </a:bodyPr>
          <a:lstStyle/>
          <a:p>
            <a:r>
              <a:rPr lang="sr-Latn-RS" b="1" dirty="0">
                <a:solidFill>
                  <a:schemeClr val="bg1"/>
                </a:solidFill>
                <a:latin typeface="+mj-lt"/>
              </a:rPr>
              <a:t>5</a:t>
            </a:r>
            <a:endParaRPr lang="lt-LT" b="1" dirty="0">
              <a:solidFill>
                <a:schemeClr val="bg1"/>
              </a:solidFill>
              <a:latin typeface="+mj-lt"/>
            </a:endParaRPr>
          </a:p>
        </p:txBody>
      </p:sp>
    </p:spTree>
    <p:extLst>
      <p:ext uri="{BB962C8B-B14F-4D97-AF65-F5344CB8AC3E}">
        <p14:creationId xmlns:p14="http://schemas.microsoft.com/office/powerpoint/2010/main" val="748448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7" name="Oval 6"/>
          <p:cNvSpPr/>
          <p:nvPr/>
        </p:nvSpPr>
        <p:spPr>
          <a:xfrm>
            <a:off x="9976945" y="108183"/>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woman in red and white floral dress standing beside man in blue t-sh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725" y="1350059"/>
            <a:ext cx="6459187" cy="43082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3">
            <a:extLst>
              <a:ext uri="{FF2B5EF4-FFF2-40B4-BE49-F238E27FC236}">
                <a16:creationId xmlns:a16="http://schemas.microsoft.com/office/drawing/2014/main" id="{FB06CD8E-AB00-4FE6-B41A-137123FE2469}"/>
              </a:ext>
            </a:extLst>
          </p:cNvPr>
          <p:cNvGraphicFramePr>
            <a:graphicFrameLocks/>
          </p:cNvGraphicFramePr>
          <p:nvPr>
            <p:extLst>
              <p:ext uri="{D42A27DB-BD31-4B8C-83A1-F6EECF244321}">
                <p14:modId xmlns:p14="http://schemas.microsoft.com/office/powerpoint/2010/main" val="2767506079"/>
              </p:ext>
            </p:extLst>
          </p:nvPr>
        </p:nvGraphicFramePr>
        <p:xfrm>
          <a:off x="5540521" y="214905"/>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Tree>
    <p:extLst>
      <p:ext uri="{BB962C8B-B14F-4D97-AF65-F5344CB8AC3E}">
        <p14:creationId xmlns:p14="http://schemas.microsoft.com/office/powerpoint/2010/main" val="360258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765175"/>
            <a:ext cx="11049000" cy="781685"/>
          </a:xfrm>
        </p:spPr>
        <p:txBody>
          <a:bodyPr>
            <a:normAutofit fontScale="90000"/>
          </a:bodyPr>
          <a:lstStyle/>
          <a:p>
            <a:r>
              <a:rPr lang="el-GR" dirty="0"/>
              <a:t>Ο κόσμος της εργασίας και του COVID-19</a:t>
            </a:r>
            <a:endParaRPr lang="sr-Latn-RS" dirty="0"/>
          </a:p>
        </p:txBody>
      </p:sp>
      <p:pic>
        <p:nvPicPr>
          <p:cNvPr id="15" name="8KenNOYOiq4"/>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tretch>
            <a:fillRect/>
          </a:stretch>
        </p:blipFill>
        <p:spPr>
          <a:xfrm>
            <a:off x="2639291" y="1867973"/>
            <a:ext cx="5957977" cy="3036945"/>
          </a:xfrm>
          <a:prstGeom prst="rect">
            <a:avLst/>
          </a:prstGeom>
        </p:spPr>
      </p:pic>
      <p:sp>
        <p:nvSpPr>
          <p:cNvPr id="3" name="Footer Placeholder 2"/>
          <p:cNvSpPr>
            <a:spLocks noGrp="1"/>
          </p:cNvSpPr>
          <p:nvPr>
            <p:ph type="ftr" sz="quarter" idx="11"/>
          </p:nvPr>
        </p:nvSpPr>
        <p:spPr/>
        <p:txBody>
          <a:bodyPr/>
          <a:lstStyle/>
          <a:p>
            <a:r>
              <a:rPr lang="lt-LT"/>
              <a:t>connect-erasmus.eu</a:t>
            </a:r>
          </a:p>
        </p:txBody>
      </p:sp>
      <p:sp>
        <p:nvSpPr>
          <p:cNvPr id="2" name="TextBox 1"/>
          <p:cNvSpPr txBox="1"/>
          <p:nvPr/>
        </p:nvSpPr>
        <p:spPr>
          <a:xfrm>
            <a:off x="2753958" y="5195944"/>
            <a:ext cx="6454588" cy="646331"/>
          </a:xfrm>
          <a:prstGeom prst="rect">
            <a:avLst/>
          </a:prstGeom>
          <a:noFill/>
        </p:spPr>
        <p:txBody>
          <a:bodyPr wrap="square" rtlCol="0">
            <a:spAutoFit/>
          </a:bodyPr>
          <a:lstStyle/>
          <a:p>
            <a:r>
              <a:rPr lang="en-US" dirty="0"/>
              <a:t>https://www.youtube.com/watch?v=8KenNOYOiq4</a:t>
            </a:r>
          </a:p>
          <a:p>
            <a:endParaRPr lang="en-US" dirty="0"/>
          </a:p>
        </p:txBody>
      </p:sp>
    </p:spTree>
    <p:extLst>
      <p:ext uri="{BB962C8B-B14F-4D97-AF65-F5344CB8AC3E}">
        <p14:creationId xmlns:p14="http://schemas.microsoft.com/office/powerpoint/2010/main" val="952591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22" y="1510109"/>
            <a:ext cx="12014032" cy="89066"/>
          </a:xfrm>
        </p:spPr>
        <p:txBody>
          <a:bodyPr>
            <a:normAutofit fontScale="90000"/>
          </a:bodyPr>
          <a:lstStyle/>
          <a:p>
            <a:r>
              <a:rPr lang="el-GR" dirty="0"/>
              <a:t>Ο κόσμος της εργασίας έχει ήδη υποστεί σημαντικές αλλαγές…</a:t>
            </a:r>
            <a:endParaRPr lang="en-US"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rotWithShape="1">
          <a:blip r:embed="rId2"/>
          <a:srcRect l="-1" r="362" b="13937"/>
          <a:stretch/>
        </p:blipFill>
        <p:spPr>
          <a:xfrm>
            <a:off x="718356" y="2088962"/>
            <a:ext cx="6616699" cy="2660319"/>
          </a:xfrm>
          <a:prstGeom prst="rect">
            <a:avLst/>
          </a:prstGeom>
        </p:spPr>
      </p:pic>
      <p:sp>
        <p:nvSpPr>
          <p:cNvPr id="6" name="TextBox 5"/>
          <p:cNvSpPr txBox="1"/>
          <p:nvPr/>
        </p:nvSpPr>
        <p:spPr>
          <a:xfrm>
            <a:off x="726589" y="4976729"/>
            <a:ext cx="5194314" cy="461665"/>
          </a:xfrm>
          <a:prstGeom prst="rect">
            <a:avLst/>
          </a:prstGeom>
          <a:noFill/>
        </p:spPr>
        <p:txBody>
          <a:bodyPr wrap="square" rtlCol="0">
            <a:spAutoFit/>
          </a:bodyPr>
          <a:lstStyle/>
          <a:p>
            <a:r>
              <a:rPr lang="sr-Latn-RS" sz="1200" dirty="0" err="1"/>
              <a:t>Source</a:t>
            </a:r>
            <a:r>
              <a:rPr lang="sr-Latn-RS" sz="1200" dirty="0"/>
              <a:t>: ILO model - https://www.ilo.org/global/topics/coronavirus/impacts-and-responses/WCMS_767028/lang--en/index.htm</a:t>
            </a:r>
            <a:endParaRPr lang="en-US" sz="1200" dirty="0"/>
          </a:p>
        </p:txBody>
      </p:sp>
      <p:sp>
        <p:nvSpPr>
          <p:cNvPr id="7" name="Text Placeholder 2"/>
          <p:cNvSpPr>
            <a:spLocks noGrp="1"/>
          </p:cNvSpPr>
          <p:nvPr>
            <p:ph type="body" idx="1"/>
          </p:nvPr>
        </p:nvSpPr>
        <p:spPr>
          <a:xfrm>
            <a:off x="7050354" y="1826623"/>
            <a:ext cx="4917232" cy="2922658"/>
          </a:xfrm>
        </p:spPr>
        <p:txBody>
          <a:bodyPr/>
          <a:lstStyle/>
          <a:p>
            <a:pPr marL="342900" indent="-342900">
              <a:buFont typeface="Arial" panose="020B0604020202020204" pitchFamily="34" charset="0"/>
              <a:buChar char="•"/>
            </a:pPr>
            <a:r>
              <a:rPr lang="el-GR" sz="2000" dirty="0">
                <a:solidFill>
                  <a:schemeClr val="tx1">
                    <a:lumMod val="95000"/>
                    <a:lumOff val="5000"/>
                  </a:schemeClr>
                </a:solidFill>
              </a:rPr>
              <a:t>Το 2020, χάθηκε το 8,8 τοις εκατό των ωρών εργασίας παγκοσμίως σε σχέση με το τέταρτο τρίμηνο του 2019. Αυτό  ισοδυναμεί με 255 εκατομμύρια θέσεις πλήρους απασχόλησης.</a:t>
            </a:r>
          </a:p>
          <a:p>
            <a:pPr marL="342900" indent="-342900">
              <a:buFont typeface="Arial" panose="020B0604020202020204" pitchFamily="34" charset="0"/>
              <a:buChar char="•"/>
            </a:pPr>
            <a:endParaRPr lang="el-GR" sz="2000" dirty="0">
              <a:solidFill>
                <a:schemeClr val="tx1">
                  <a:lumMod val="95000"/>
                  <a:lumOff val="5000"/>
                </a:schemeClr>
              </a:solidFill>
            </a:endParaRPr>
          </a:p>
          <a:p>
            <a:pPr marL="342900" indent="-342900">
              <a:buFont typeface="Arial" panose="020B0604020202020204" pitchFamily="34" charset="0"/>
              <a:buChar char="•"/>
            </a:pPr>
            <a:r>
              <a:rPr lang="el-GR" sz="2000" dirty="0">
                <a:solidFill>
                  <a:schemeClr val="tx1">
                    <a:lumMod val="95000"/>
                    <a:lumOff val="5000"/>
                  </a:schemeClr>
                </a:solidFill>
              </a:rPr>
              <a:t>Από το ξέσπασμα της πανδημίας Covid-19 η εργασία από το σπίτι έχει γίνει κανόνας για εκατομμύρια εργαζομένους στην ΕΕ.</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263035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
        <p:nvSpPr>
          <p:cNvPr id="91" name="Google Shape;91;gcf7ead7544_0_9"/>
          <p:cNvSpPr txBox="1"/>
          <p:nvPr/>
        </p:nvSpPr>
        <p:spPr>
          <a:xfrm>
            <a:off x="839788" y="425767"/>
            <a:ext cx="10515600" cy="6789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l-GR" sz="4000" dirty="0">
                <a:solidFill>
                  <a:schemeClr val="lt1"/>
                </a:solidFill>
                <a:latin typeface="Calibri"/>
                <a:ea typeface="Calibri"/>
                <a:cs typeface="Calibri"/>
                <a:sym typeface="Calibri"/>
              </a:rPr>
              <a:t>Στόχοι της παρουσίασης</a:t>
            </a:r>
            <a:endParaRPr sz="4000" dirty="0">
              <a:solidFill>
                <a:schemeClr val="lt1"/>
              </a:solidFill>
              <a:latin typeface="Calibri"/>
              <a:ea typeface="Calibri"/>
              <a:cs typeface="Calibri"/>
              <a:sym typeface="Calibri"/>
            </a:endParaRPr>
          </a:p>
        </p:txBody>
      </p:sp>
      <p:sp>
        <p:nvSpPr>
          <p:cNvPr id="92" name="Google Shape;92;gcf7ead7544_0_9"/>
          <p:cNvSpPr txBox="1"/>
          <p:nvPr/>
        </p:nvSpPr>
        <p:spPr>
          <a:xfrm>
            <a:off x="1026724" y="1804913"/>
            <a:ext cx="5338075" cy="1097822"/>
          </a:xfrm>
          <a:prstGeom prst="rect">
            <a:avLst/>
          </a:prstGeom>
          <a:noFill/>
          <a:ln>
            <a:noFill/>
          </a:ln>
        </p:spPr>
        <p:txBody>
          <a:bodyPr spcFirstLastPara="1" wrap="square" lIns="91425" tIns="45700" rIns="91425" bIns="45700" anchor="t" anchorCtr="0">
            <a:normAutofit/>
          </a:bodyPr>
          <a:lstStyle/>
          <a:p>
            <a:pPr lvl="0" algn="just"/>
            <a:r>
              <a:rPr lang="el-GR" sz="2400" i="1" dirty="0">
                <a:sym typeface="Calibri"/>
              </a:rPr>
              <a:t>Κατανόηση των αλλαγών που επηρεάζουν τον κόσμο της εργασίας</a:t>
            </a:r>
            <a:endParaRPr sz="2400" i="1" dirty="0"/>
          </a:p>
        </p:txBody>
      </p:sp>
      <p:grpSp>
        <p:nvGrpSpPr>
          <p:cNvPr id="93" name="Google Shape;93;gcf7ead7544_0_9"/>
          <p:cNvGrpSpPr/>
          <p:nvPr/>
        </p:nvGrpSpPr>
        <p:grpSpPr>
          <a:xfrm>
            <a:off x="383310" y="1952975"/>
            <a:ext cx="456478" cy="576600"/>
            <a:chOff x="839788" y="1991269"/>
            <a:chExt cx="456478" cy="576600"/>
          </a:xfrm>
        </p:grpSpPr>
        <p:sp>
          <p:nvSpPr>
            <p:cNvPr id="94" name="Google Shape;94;gcf7ead7544_0_9"/>
            <p:cNvSpPr/>
            <p:nvPr/>
          </p:nvSpPr>
          <p:spPr>
            <a:xfrm rot="5400000">
              <a:off x="788516" y="206011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5" name="Google Shape;95;gcf7ead7544_0_9"/>
            <p:cNvSpPr/>
            <p:nvPr/>
          </p:nvSpPr>
          <p:spPr>
            <a:xfrm>
              <a:off x="839788" y="209488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1</a:t>
              </a:r>
              <a:endParaRPr sz="1800" b="1">
                <a:solidFill>
                  <a:schemeClr val="lt1"/>
                </a:solidFill>
                <a:latin typeface="Open Sans ExtraBold"/>
                <a:ea typeface="Open Sans ExtraBold"/>
                <a:cs typeface="Open Sans ExtraBold"/>
                <a:sym typeface="Open Sans ExtraBold"/>
              </a:endParaRPr>
            </a:p>
          </p:txBody>
        </p:sp>
      </p:grpSp>
      <p:grpSp>
        <p:nvGrpSpPr>
          <p:cNvPr id="96" name="Google Shape;96;gcf7ead7544_0_9"/>
          <p:cNvGrpSpPr/>
          <p:nvPr/>
        </p:nvGrpSpPr>
        <p:grpSpPr>
          <a:xfrm>
            <a:off x="423507" y="3411107"/>
            <a:ext cx="456478" cy="576600"/>
            <a:chOff x="839788" y="3568639"/>
            <a:chExt cx="456478" cy="576600"/>
          </a:xfrm>
        </p:grpSpPr>
        <p:sp>
          <p:nvSpPr>
            <p:cNvPr id="97" name="Google Shape;97;gcf7ead7544_0_9"/>
            <p:cNvSpPr/>
            <p:nvPr/>
          </p:nvSpPr>
          <p:spPr>
            <a:xfrm rot="5400000">
              <a:off x="788516" y="3637489"/>
              <a:ext cx="576600" cy="438900"/>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
          <p:nvSpPr>
            <p:cNvPr id="98" name="Google Shape;98;gcf7ead7544_0_9"/>
            <p:cNvSpPr/>
            <p:nvPr/>
          </p:nvSpPr>
          <p:spPr>
            <a:xfrm>
              <a:off x="839788" y="3672251"/>
              <a:ext cx="319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lt1"/>
                  </a:solidFill>
                  <a:latin typeface="Open Sans ExtraBold"/>
                  <a:ea typeface="Open Sans ExtraBold"/>
                  <a:cs typeface="Open Sans ExtraBold"/>
                  <a:sym typeface="Open Sans ExtraBold"/>
                </a:rPr>
                <a:t>2</a:t>
              </a:r>
              <a:endParaRPr sz="1800" b="1">
                <a:solidFill>
                  <a:schemeClr val="lt1"/>
                </a:solidFill>
                <a:latin typeface="Open Sans ExtraBold"/>
                <a:ea typeface="Open Sans ExtraBold"/>
                <a:cs typeface="Open Sans ExtraBold"/>
                <a:sym typeface="Open Sans ExtraBold"/>
              </a:endParaRPr>
            </a:p>
          </p:txBody>
        </p:sp>
      </p:grpSp>
      <p:sp>
        <p:nvSpPr>
          <p:cNvPr id="99" name="Google Shape;99;gcf7ead7544_0_9"/>
          <p:cNvSpPr txBox="1"/>
          <p:nvPr/>
        </p:nvSpPr>
        <p:spPr>
          <a:xfrm>
            <a:off x="984104" y="3176456"/>
            <a:ext cx="5338075" cy="1127750"/>
          </a:xfrm>
          <a:prstGeom prst="rect">
            <a:avLst/>
          </a:prstGeom>
          <a:noFill/>
          <a:ln>
            <a:noFill/>
          </a:ln>
        </p:spPr>
        <p:txBody>
          <a:bodyPr spcFirstLastPara="1" wrap="square" lIns="91425" tIns="45700" rIns="91425" bIns="45700" anchor="t" anchorCtr="0">
            <a:noAutofit/>
          </a:bodyPr>
          <a:lstStyle/>
          <a:p>
            <a:pPr marR="0" indent="0" algn="just">
              <a:lnSpc>
                <a:spcPct val="100000"/>
              </a:lnSpc>
              <a:spcBef>
                <a:spcPts val="0"/>
              </a:spcBef>
              <a:spcAft>
                <a:spcPts val="0"/>
              </a:spcAft>
              <a:buClr>
                <a:schemeClr val="dk1"/>
              </a:buClr>
              <a:buSzPts val="2400"/>
              <a:buFont typeface="Arial"/>
              <a:buNone/>
            </a:pPr>
            <a:r>
              <a:rPr lang="el-GR" sz="2400" i="1" dirty="0" err="1">
                <a:sym typeface="Calibri"/>
              </a:rPr>
              <a:t>Αναστοχασμός</a:t>
            </a:r>
            <a:r>
              <a:rPr lang="el-GR" sz="2400" i="1" dirty="0">
                <a:sym typeface="Calibri"/>
              </a:rPr>
              <a:t> στις πληροφορίες που αφορούν τις αλλαγές στον κόσμο της εργασίας</a:t>
            </a:r>
            <a:endParaRPr lang="en-US" sz="2400" i="1" dirty="0">
              <a:sym typeface="Calibri"/>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07" y="4464555"/>
            <a:ext cx="2009336" cy="132926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224" y="4464555"/>
            <a:ext cx="1993725" cy="132926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9390" y="4464555"/>
            <a:ext cx="1786078" cy="1339558"/>
          </a:xfrm>
          <a:prstGeom prst="rect">
            <a:avLst/>
          </a:prstGeom>
        </p:spPr>
      </p:pic>
      <p:pic>
        <p:nvPicPr>
          <p:cNvPr id="16"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7826" y="4464555"/>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307" y="4464672"/>
            <a:ext cx="1993725" cy="1329150"/>
          </a:xfrm>
          <a:prstGeom prst="rect">
            <a:avLst/>
          </a:prstGeom>
        </p:spPr>
      </p:pic>
      <p:cxnSp>
        <p:nvCxnSpPr>
          <p:cNvPr id="18" name="Straight Connector 17"/>
          <p:cNvCxnSpPr/>
          <p:nvPr/>
        </p:nvCxnSpPr>
        <p:spPr>
          <a:xfrm>
            <a:off x="6840897" y="1904692"/>
            <a:ext cx="2935" cy="2234561"/>
          </a:xfrm>
          <a:prstGeom prst="line">
            <a:avLst/>
          </a:prstGeom>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6871592" y="1952975"/>
            <a:ext cx="5308483" cy="1815882"/>
          </a:xfrm>
          <a:prstGeom prst="rect">
            <a:avLst/>
          </a:prstGeom>
        </p:spPr>
        <p:txBody>
          <a:bodyPr wrap="square">
            <a:spAutoFit/>
          </a:bodyPr>
          <a:lstStyle/>
          <a:p>
            <a:r>
              <a:rPr lang="el-GR" sz="1400" dirty="0"/>
              <a:t>Οι διαστάσεις και ο αντίκτυπος των διαφορετικών τάσεων στον κόσμο της εργασίας</a:t>
            </a:r>
          </a:p>
          <a:p>
            <a:endParaRPr lang="el-GR" sz="1400" dirty="0"/>
          </a:p>
          <a:p>
            <a:r>
              <a:rPr lang="el-GR" sz="1400" dirty="0"/>
              <a:t>Επισκόπηση ορισμένων τάσεων που επηρεάζουν τον κόσμο της εργασίας</a:t>
            </a:r>
          </a:p>
          <a:p>
            <a:endParaRPr lang="el-GR" sz="1400" dirty="0"/>
          </a:p>
          <a:p>
            <a:r>
              <a:rPr lang="el-GR" sz="1400" dirty="0"/>
              <a:t>Πώς να αξιολογήσετε την αξιοπιστία των πληροφοριών σχετικά με τις αλλαγές που γίνονται στον κόσμο της εργασίας;</a:t>
            </a:r>
            <a:endParaRPr lang="en-US" sz="1400" dirty="0"/>
          </a:p>
        </p:txBody>
      </p:sp>
    </p:spTree>
    <p:extLst>
      <p:ext uri="{BB962C8B-B14F-4D97-AF65-F5344CB8AC3E}">
        <p14:creationId xmlns:p14="http://schemas.microsoft.com/office/powerpoint/2010/main" val="2628266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61" y="1033030"/>
            <a:ext cx="8259329" cy="527915"/>
          </a:xfrm>
        </p:spPr>
        <p:txBody>
          <a:bodyPr>
            <a:noAutofit/>
          </a:bodyPr>
          <a:lstStyle/>
          <a:p>
            <a:r>
              <a:rPr lang="el-GR" sz="2800" dirty="0"/>
              <a:t>Λάβετε υπόψη σας - οι αλλαγές στον κόσμο της εργασίας είναι αλληλένδετες</a:t>
            </a:r>
            <a:endParaRPr lang="en-US" sz="2800" dirty="0"/>
          </a:p>
        </p:txBody>
      </p:sp>
      <p:sp>
        <p:nvSpPr>
          <p:cNvPr id="3" name="Text Placeholder 2"/>
          <p:cNvSpPr>
            <a:spLocks noGrp="1"/>
          </p:cNvSpPr>
          <p:nvPr>
            <p:ph type="body" idx="1"/>
          </p:nvPr>
        </p:nvSpPr>
        <p:spPr>
          <a:xfrm>
            <a:off x="2410342" y="2009274"/>
            <a:ext cx="7423244" cy="2738120"/>
          </a:xfrm>
        </p:spPr>
        <p:txBody>
          <a:bodyPr/>
          <a:lstStyle/>
          <a:p>
            <a:r>
              <a:rPr lang="el-GR" sz="2000" dirty="0">
                <a:solidFill>
                  <a:schemeClr val="tx1">
                    <a:lumMod val="95000"/>
                    <a:lumOff val="5000"/>
                  </a:schemeClr>
                </a:solidFill>
              </a:rPr>
              <a:t>Για παράδειγμα, η δημογραφική αλλαγή, η πράσινη και η ψηφιακή μετάβαση συχνά επηρεάζουν ή επιφέρουν μια αλλαγή.</a:t>
            </a:r>
          </a:p>
          <a:p>
            <a:endParaRPr lang="el-GR" sz="2000" dirty="0">
              <a:solidFill>
                <a:schemeClr val="tx1">
                  <a:lumMod val="95000"/>
                  <a:lumOff val="5000"/>
                </a:schemeClr>
              </a:solidFill>
            </a:endParaRPr>
          </a:p>
          <a:p>
            <a:r>
              <a:rPr lang="el-GR" sz="2000" dirty="0">
                <a:solidFill>
                  <a:schemeClr val="tx1">
                    <a:lumMod val="95000"/>
                    <a:lumOff val="5000"/>
                  </a:schemeClr>
                </a:solidFill>
              </a:rPr>
              <a:t>Η κρίση του COVID-19 είναι επίσης πιθανό να επιταχύνει την αυτοματοποίηση, καθώς οι εταιρείες μειώνουν την εξάρτηση από την ανθρώπινη εργασία.</a:t>
            </a:r>
            <a:endParaRPr lang="sr-Latn-RS" sz="2000" dirty="0"/>
          </a:p>
        </p:txBody>
      </p:sp>
      <p:sp>
        <p:nvSpPr>
          <p:cNvPr id="4" name="Footer Placeholder 3"/>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26" y="1720539"/>
            <a:ext cx="2009336" cy="132926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37" y="3418127"/>
            <a:ext cx="1993725" cy="13292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3066" y="1680746"/>
            <a:ext cx="1786078" cy="1339558"/>
          </a:xfrm>
          <a:prstGeom prst="rect">
            <a:avLst/>
          </a:prstGeom>
        </p:spPr>
      </p:pic>
      <p:pic>
        <p:nvPicPr>
          <p:cNvPr id="8" name="Picture 2" descr="woman in red and white floral dress standing beside man in blue t-shi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8097" y="3641074"/>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7715" y="5010056"/>
            <a:ext cx="1993725" cy="1329150"/>
          </a:xfrm>
          <a:prstGeom prst="rect">
            <a:avLst/>
          </a:prstGeom>
        </p:spPr>
      </p:pic>
    </p:spTree>
    <p:extLst>
      <p:ext uri="{BB962C8B-B14F-4D97-AF65-F5344CB8AC3E}">
        <p14:creationId xmlns:p14="http://schemas.microsoft.com/office/powerpoint/2010/main" val="2523277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a:extLst>
              <a:ext uri="{FF2B5EF4-FFF2-40B4-BE49-F238E27FC236}">
                <a16:creationId xmlns:a16="http://schemas.microsoft.com/office/drawing/2014/main" id="{1FEC0C1A-5B60-4344-BFF1-E1B7149033B1}"/>
              </a:ext>
            </a:extLst>
          </p:cNvPr>
          <p:cNvSpPr txBox="1">
            <a:spLocks/>
          </p:cNvSpPr>
          <p:nvPr/>
        </p:nvSpPr>
        <p:spPr>
          <a:xfrm>
            <a:off x="4229134" y="3293030"/>
            <a:ext cx="7201670" cy="16833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l-GR" sz="3600" dirty="0">
                <a:solidFill>
                  <a:schemeClr val="tx1">
                    <a:lumMod val="95000"/>
                    <a:lumOff val="5000"/>
                  </a:schemeClr>
                </a:solidFill>
              </a:rPr>
              <a:t>Πώς βρέθηκαν αυτά τα δεδομένα;</a:t>
            </a:r>
            <a:r>
              <a:rPr lang="en-US" sz="3600" dirty="0">
                <a:solidFill>
                  <a:schemeClr val="tx1">
                    <a:lumMod val="95000"/>
                    <a:lumOff val="5000"/>
                  </a:schemeClr>
                </a:solidFill>
              </a:rPr>
              <a:t> </a:t>
            </a:r>
          </a:p>
          <a:p>
            <a:pPr algn="r"/>
            <a:endParaRPr lang="el-GR" sz="3600" dirty="0">
              <a:solidFill>
                <a:schemeClr val="tx1">
                  <a:lumMod val="95000"/>
                  <a:lumOff val="5000"/>
                </a:schemeClr>
              </a:solidFill>
            </a:endParaRPr>
          </a:p>
          <a:p>
            <a:pPr algn="r"/>
            <a:r>
              <a:rPr lang="el-GR" sz="3600" dirty="0">
                <a:solidFill>
                  <a:schemeClr val="tx1">
                    <a:lumMod val="95000"/>
                    <a:lumOff val="5000"/>
                  </a:schemeClr>
                </a:solidFill>
              </a:rPr>
              <a:t>Ποια είναι η άποψή σας σχετικά με αυτό;</a:t>
            </a:r>
            <a:endParaRPr lang="en-US" sz="3600" dirty="0">
              <a:solidFill>
                <a:schemeClr val="tx1">
                  <a:lumMod val="95000"/>
                  <a:lumOff val="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631769"/>
            <a:ext cx="3727486" cy="2344589"/>
          </a:xfrm>
          <a:prstGeom prst="rect">
            <a:avLst/>
          </a:prstGeom>
        </p:spPr>
      </p:pic>
    </p:spTree>
    <p:extLst>
      <p:ext uri="{BB962C8B-B14F-4D97-AF65-F5344CB8AC3E}">
        <p14:creationId xmlns:p14="http://schemas.microsoft.com/office/powerpoint/2010/main" val="368489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l-GR" dirty="0">
                <a:solidFill>
                  <a:schemeClr val="tx1"/>
                </a:solidFill>
              </a:rPr>
              <a:t>Υπάρχουν πολλές πληροφορίες για τις τάσεις στον κόσμο της εργασίας.</a:t>
            </a:r>
          </a:p>
          <a:p>
            <a:pPr marL="0" indent="0" algn="ctr">
              <a:buNone/>
            </a:pPr>
            <a:endParaRPr lang="el-GR" dirty="0">
              <a:solidFill>
                <a:schemeClr val="tx1"/>
              </a:solidFill>
            </a:endParaRPr>
          </a:p>
          <a:p>
            <a:pPr marL="0" indent="0" algn="ctr">
              <a:buNone/>
            </a:pPr>
            <a:r>
              <a:rPr lang="el-GR" dirty="0">
                <a:solidFill>
                  <a:schemeClr val="tx1"/>
                </a:solidFill>
              </a:rPr>
              <a:t>Πόσες από αυτές πρέπει να αμφισβητήσουμε;</a:t>
            </a:r>
          </a:p>
          <a:p>
            <a:pPr marL="0" indent="0" algn="ctr">
              <a:buNone/>
            </a:pPr>
            <a:endParaRPr lang="el-GR" dirty="0">
              <a:solidFill>
                <a:schemeClr val="tx1"/>
              </a:solidFill>
            </a:endParaRPr>
          </a:p>
          <a:p>
            <a:pPr marL="0" indent="0" algn="ctr">
              <a:buNone/>
            </a:pPr>
            <a:r>
              <a:rPr lang="el-GR" dirty="0">
                <a:solidFill>
                  <a:schemeClr val="tx1"/>
                </a:solidFill>
              </a:rPr>
              <a:t>Πώς θα μάθετε ποιες πληροφορίες είναι αξιόπιστες και ποιες όχι;</a:t>
            </a:r>
            <a:endParaRPr lang="sr-Latn-RS" dirty="0"/>
          </a:p>
          <a:p>
            <a:endParaRPr lang="en-US" dirty="0"/>
          </a:p>
          <a:p>
            <a:pPr marL="0" indent="0">
              <a:buNone/>
            </a:pPr>
            <a:endParaRPr lang="en-US" dirty="0"/>
          </a:p>
        </p:txBody>
      </p:sp>
      <p:sp>
        <p:nvSpPr>
          <p:cNvPr id="6" name="Google Shape;90;gcf7ead7544_0_9"/>
          <p:cNvSpPr txBox="1">
            <a:spLocks/>
          </p:cNvSpPr>
          <p:nvPr/>
        </p:nvSpPr>
        <p:spPr>
          <a:xfrm>
            <a:off x="2034236" y="5961534"/>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connect-erasmus.eu</a:t>
            </a:r>
          </a:p>
        </p:txBody>
      </p:sp>
    </p:spTree>
    <p:extLst>
      <p:ext uri="{BB962C8B-B14F-4D97-AF65-F5344CB8AC3E}">
        <p14:creationId xmlns:p14="http://schemas.microsoft.com/office/powerpoint/2010/main" val="3778066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305" y="3288961"/>
            <a:ext cx="10515600" cy="781685"/>
          </a:xfrm>
        </p:spPr>
        <p:txBody>
          <a:bodyPr>
            <a:normAutofit fontScale="90000"/>
          </a:bodyPr>
          <a:lstStyle/>
          <a:p>
            <a:r>
              <a:rPr lang="el-GR" dirty="0">
                <a:solidFill>
                  <a:srgbClr val="FF7F2A"/>
                </a:solidFill>
              </a:rPr>
              <a:t>Πώς να αξιολογήσετε την ποιότητα των πηγών και των πληροφοριών σχετικά με τις αλλαγές στον κόσμο της εργασίας;</a:t>
            </a:r>
            <a:endParaRPr lang="en-US" dirty="0"/>
          </a:p>
        </p:txBody>
      </p:sp>
      <p:sp>
        <p:nvSpPr>
          <p:cNvPr id="12"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4283890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168" y="4913141"/>
            <a:ext cx="10515600" cy="594360"/>
          </a:xfrm>
        </p:spPr>
        <p:txBody>
          <a:bodyPr>
            <a:normAutofit fontScale="70000" lnSpcReduction="20000"/>
          </a:bodyPr>
          <a:lstStyle/>
          <a:p>
            <a:pPr marL="0" indent="0">
              <a:buNone/>
            </a:pPr>
            <a:r>
              <a:rPr lang="en-US" b="0" dirty="0">
                <a:solidFill>
                  <a:schemeClr val="tx1"/>
                </a:solidFill>
                <a:hlinkClick r:id="rId3"/>
              </a:rPr>
              <a:t>USU Libraries</a:t>
            </a:r>
            <a:r>
              <a:rPr lang="sr-Latn-RS" b="0" dirty="0">
                <a:solidFill>
                  <a:schemeClr val="tx1"/>
                </a:solidFill>
              </a:rPr>
              <a:t>, </a:t>
            </a:r>
            <a:r>
              <a:rPr lang="en-US" b="0" dirty="0">
                <a:solidFill>
                  <a:schemeClr val="tx1"/>
                </a:solidFill>
              </a:rPr>
              <a:t>Source evaluation</a:t>
            </a:r>
          </a:p>
          <a:p>
            <a:pPr marL="0" indent="0">
              <a:buNone/>
            </a:pPr>
            <a:r>
              <a:rPr lang="en-US" dirty="0"/>
              <a:t>https://www.youtube.com/watch?v=Tscm0fcb9CM</a:t>
            </a: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pic>
        <p:nvPicPr>
          <p:cNvPr id="6" name="Picture 5"/>
          <p:cNvPicPr>
            <a:picLocks noChangeAspect="1"/>
          </p:cNvPicPr>
          <p:nvPr/>
        </p:nvPicPr>
        <p:blipFill>
          <a:blip r:embed="rId4"/>
          <a:stretch>
            <a:fillRect/>
          </a:stretch>
        </p:blipFill>
        <p:spPr>
          <a:xfrm>
            <a:off x="2252663" y="938462"/>
            <a:ext cx="6663358" cy="3720515"/>
          </a:xfrm>
          <a:prstGeom prst="rect">
            <a:avLst/>
          </a:prstGeom>
        </p:spPr>
      </p:pic>
    </p:spTree>
    <p:extLst>
      <p:ext uri="{BB962C8B-B14F-4D97-AF65-F5344CB8AC3E}">
        <p14:creationId xmlns:p14="http://schemas.microsoft.com/office/powerpoint/2010/main" val="3725549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97401"/>
            <a:ext cx="10515600" cy="781685"/>
          </a:xfrm>
        </p:spPr>
        <p:txBody>
          <a:bodyPr>
            <a:noAutofit/>
          </a:bodyPr>
          <a:lstStyle/>
          <a:p>
            <a:r>
              <a:rPr lang="el-GR" sz="2800" dirty="0"/>
              <a:t>Κατά την αξιολόγηση των πηγών σχετικά με τις αλλαγές στον κόσμο της εργασίας, λάβετε υπόψη…</a:t>
            </a:r>
            <a:endParaRPr lang="en-US" sz="2800" dirty="0"/>
          </a:p>
        </p:txBody>
      </p:sp>
      <p:grpSp>
        <p:nvGrpSpPr>
          <p:cNvPr id="5" name="Google Shape;115;p3"/>
          <p:cNvGrpSpPr/>
          <p:nvPr/>
        </p:nvGrpSpPr>
        <p:grpSpPr>
          <a:xfrm>
            <a:off x="1286807" y="866930"/>
            <a:ext cx="9305546" cy="2924604"/>
            <a:chOff x="-3" y="9492"/>
            <a:chExt cx="11261703" cy="2624846"/>
          </a:xfrm>
        </p:grpSpPr>
        <p:sp>
          <p:nvSpPr>
            <p:cNvPr id="6" name="Google Shape;116;p3"/>
            <p:cNvSpPr/>
            <p:nvPr/>
          </p:nvSpPr>
          <p:spPr>
            <a:xfrm>
              <a:off x="0" y="239491"/>
              <a:ext cx="11261700" cy="439934"/>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17;p3"/>
            <p:cNvSpPr txBox="1"/>
            <p:nvPr/>
          </p:nvSpPr>
          <p:spPr>
            <a:xfrm>
              <a:off x="0" y="239491"/>
              <a:ext cx="11261700" cy="43993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Calibri"/>
                <a:buChar char="•"/>
              </a:pPr>
              <a:r>
                <a:rPr lang="el-GR" sz="2000" dirty="0"/>
                <a:t>Γιατί ο συγγραφέας έκανε διαθέσιμες αυτές τις πληροφορίες;</a:t>
              </a:r>
              <a:endParaRPr dirty="0"/>
            </a:p>
          </p:txBody>
        </p:sp>
        <p:sp>
          <p:nvSpPr>
            <p:cNvPr id="8" name="Google Shape;118;p3"/>
            <p:cNvSpPr/>
            <p:nvPr/>
          </p:nvSpPr>
          <p:spPr>
            <a:xfrm>
              <a:off x="563086" y="949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119;p3"/>
            <p:cNvSpPr txBox="1"/>
            <p:nvPr/>
          </p:nvSpPr>
          <p:spPr>
            <a:xfrm>
              <a:off x="432037" y="25573"/>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90000"/>
                </a:lnSpc>
                <a:buClr>
                  <a:schemeClr val="lt1"/>
                </a:buClr>
                <a:buSzPts val="2400"/>
              </a:pPr>
              <a:r>
                <a:rPr lang="el-GR" sz="2400" dirty="0">
                  <a:solidFill>
                    <a:schemeClr val="lt1"/>
                  </a:solidFill>
                  <a:latin typeface="Calibri"/>
                  <a:ea typeface="Calibri"/>
                  <a:cs typeface="Calibri"/>
                </a:rPr>
                <a:t>Σκεπτικό έρευνας </a:t>
              </a:r>
              <a:endParaRPr lang="en-US" sz="2400" dirty="0">
                <a:solidFill>
                  <a:schemeClr val="lt1"/>
                </a:solidFill>
                <a:latin typeface="Calibri"/>
                <a:ea typeface="Calibri"/>
                <a:cs typeface="Calibri"/>
                <a:sym typeface="Calibri"/>
              </a:endParaRPr>
            </a:p>
          </p:txBody>
        </p:sp>
        <p:sp>
          <p:nvSpPr>
            <p:cNvPr id="10" name="Google Shape;120;p3"/>
            <p:cNvSpPr/>
            <p:nvPr/>
          </p:nvSpPr>
          <p:spPr>
            <a:xfrm>
              <a:off x="0" y="866271"/>
              <a:ext cx="11261700" cy="630736"/>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Google Shape;121;p3"/>
            <p:cNvSpPr txBox="1"/>
            <p:nvPr/>
          </p:nvSpPr>
          <p:spPr>
            <a:xfrm>
              <a:off x="-3" y="998008"/>
              <a:ext cx="11261700" cy="400919"/>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Calibri"/>
                <a:buChar char="•"/>
              </a:pPr>
              <a:r>
                <a:rPr lang="el-GR" sz="2000" dirty="0"/>
                <a:t>Ποια είναι τα διαπιστευτήρια του συγγραφέα;</a:t>
              </a:r>
              <a:endParaRPr dirty="0"/>
            </a:p>
          </p:txBody>
        </p:sp>
        <p:sp>
          <p:nvSpPr>
            <p:cNvPr id="12" name="Google Shape;122;p3"/>
            <p:cNvSpPr/>
            <p:nvPr/>
          </p:nvSpPr>
          <p:spPr>
            <a:xfrm>
              <a:off x="563086" y="725634"/>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123;p3"/>
            <p:cNvSpPr txBox="1"/>
            <p:nvPr/>
          </p:nvSpPr>
          <p:spPr>
            <a:xfrm>
              <a:off x="432039" y="732390"/>
              <a:ext cx="8156999"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2400"/>
                <a:buFont typeface="Calibri"/>
                <a:buNone/>
              </a:pPr>
              <a:r>
                <a:rPr lang="el-GR" sz="2400" b="0" i="0" u="none" strike="noStrike" cap="none" dirty="0">
                  <a:solidFill>
                    <a:schemeClr val="lt1"/>
                  </a:solidFill>
                  <a:latin typeface="Calibri"/>
                  <a:ea typeface="Calibri"/>
                  <a:cs typeface="Calibri"/>
                  <a:sym typeface="Calibri"/>
                </a:rPr>
                <a:t>Φορέας υλοποίησης έρευνας </a:t>
              </a:r>
              <a:endParaRPr lang="en-GB" sz="2400" b="0" i="0" u="none" strike="noStrike" cap="none" dirty="0">
                <a:solidFill>
                  <a:schemeClr val="lt1"/>
                </a:solidFill>
                <a:latin typeface="Calibri"/>
                <a:ea typeface="Calibri"/>
                <a:cs typeface="Calibri"/>
                <a:sym typeface="Calibri"/>
              </a:endParaRPr>
            </a:p>
          </p:txBody>
        </p:sp>
        <p:sp>
          <p:nvSpPr>
            <p:cNvPr id="14" name="Google Shape;124;p3"/>
            <p:cNvSpPr/>
            <p:nvPr/>
          </p:nvSpPr>
          <p:spPr>
            <a:xfrm>
              <a:off x="-3" y="1630325"/>
              <a:ext cx="11261701" cy="831600"/>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125;p3"/>
            <p:cNvSpPr txBox="1"/>
            <p:nvPr/>
          </p:nvSpPr>
          <p:spPr>
            <a:xfrm>
              <a:off x="-3" y="1802738"/>
              <a:ext cx="11261701" cy="831600"/>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Arial"/>
                <a:buChar char="•"/>
              </a:pPr>
              <a:r>
                <a:rPr lang="el-GR" sz="2000" dirty="0"/>
                <a:t>Πότε δημοσιεύθηκαν ή ενημερώθηκαν τελευταία οι πληροφορίες; Έχουν δημοσιευτεί νεότερα άρθρα;</a:t>
              </a:r>
              <a:endParaRPr sz="2000" dirty="0"/>
            </a:p>
          </p:txBody>
        </p:sp>
        <p:sp>
          <p:nvSpPr>
            <p:cNvPr id="16" name="Google Shape;126;p3"/>
            <p:cNvSpPr/>
            <p:nvPr/>
          </p:nvSpPr>
          <p:spPr>
            <a:xfrm>
              <a:off x="547735" y="151358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127;p3"/>
            <p:cNvSpPr txBox="1"/>
            <p:nvPr/>
          </p:nvSpPr>
          <p:spPr>
            <a:xfrm>
              <a:off x="432037" y="1541512"/>
              <a:ext cx="8156999"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2400"/>
                <a:buFont typeface="Calibri"/>
                <a:buNone/>
              </a:pPr>
              <a:r>
                <a:rPr lang="el-GR" sz="2400" dirty="0">
                  <a:solidFill>
                    <a:schemeClr val="lt1"/>
                  </a:solidFill>
                  <a:latin typeface="Calibri"/>
                  <a:ea typeface="Calibri"/>
                  <a:cs typeface="Calibri"/>
                  <a:sym typeface="Calibri"/>
                </a:rPr>
                <a:t>Ημερομηνία</a:t>
              </a:r>
              <a:endParaRPr sz="2700" b="0" i="0" u="none" strike="noStrike" cap="none" dirty="0">
                <a:solidFill>
                  <a:schemeClr val="lt1"/>
                </a:solidFill>
                <a:latin typeface="Calibri"/>
                <a:ea typeface="Calibri"/>
                <a:cs typeface="Calibri"/>
                <a:sym typeface="Calibri"/>
              </a:endParaRPr>
            </a:p>
          </p:txBody>
        </p:sp>
      </p:grpSp>
      <p:grpSp>
        <p:nvGrpSpPr>
          <p:cNvPr id="20" name="Google Shape;115;p3"/>
          <p:cNvGrpSpPr/>
          <p:nvPr/>
        </p:nvGrpSpPr>
        <p:grpSpPr>
          <a:xfrm>
            <a:off x="1130765" y="3579485"/>
            <a:ext cx="9461586" cy="2393668"/>
            <a:chOff x="-188845" y="9492"/>
            <a:chExt cx="11450547" cy="1820273"/>
          </a:xfrm>
        </p:grpSpPr>
        <p:sp>
          <p:nvSpPr>
            <p:cNvPr id="21" name="Google Shape;116;p3"/>
            <p:cNvSpPr/>
            <p:nvPr/>
          </p:nvSpPr>
          <p:spPr>
            <a:xfrm>
              <a:off x="-1" y="239491"/>
              <a:ext cx="11261703" cy="754015"/>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117;p3"/>
            <p:cNvSpPr txBox="1"/>
            <p:nvPr/>
          </p:nvSpPr>
          <p:spPr>
            <a:xfrm>
              <a:off x="-188845" y="57286"/>
              <a:ext cx="11261700" cy="83174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1">
                <a:lnSpc>
                  <a:spcPct val="90000"/>
                </a:lnSpc>
                <a:buClr>
                  <a:srgbClr val="FF7F2A"/>
                </a:buClr>
                <a:buSzPts val="2000"/>
              </a:pPr>
              <a:endParaRPr lang="sr-Latn-RS" sz="2000" dirty="0"/>
            </a:p>
            <a:p>
              <a:pPr marL="342900" lvl="1" indent="-342900">
                <a:lnSpc>
                  <a:spcPct val="90000"/>
                </a:lnSpc>
                <a:buClr>
                  <a:srgbClr val="FF7F2A"/>
                </a:buClr>
                <a:buSzPts val="2000"/>
                <a:buFont typeface="Arial" panose="020B0604020202020204" pitchFamily="34" charset="0"/>
                <a:buChar char="•"/>
              </a:pPr>
              <a:r>
                <a:rPr lang="el-GR" sz="1800" dirty="0"/>
                <a:t>Οι παραπομπές υποστηρίζουν τον ισχυρισμό του συγγραφέα; Υπάρχει γενική συμφωνία μεταξύ των ειδικών του θέματος; Η μέθοδος φαίνεται κατάλληλη και καλά εκτελεσμένη;</a:t>
              </a:r>
              <a:endParaRPr sz="1200" dirty="0"/>
            </a:p>
          </p:txBody>
        </p:sp>
        <p:sp>
          <p:nvSpPr>
            <p:cNvPr id="23" name="Google Shape;118;p3"/>
            <p:cNvSpPr/>
            <p:nvPr/>
          </p:nvSpPr>
          <p:spPr>
            <a:xfrm>
              <a:off x="563086" y="9492"/>
              <a:ext cx="8187900"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119;p3"/>
            <p:cNvSpPr txBox="1"/>
            <p:nvPr/>
          </p:nvSpPr>
          <p:spPr>
            <a:xfrm>
              <a:off x="475770" y="39184"/>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90000"/>
                </a:lnSpc>
                <a:buClr>
                  <a:schemeClr val="lt1"/>
                </a:buClr>
                <a:buSzPts val="2400"/>
              </a:pPr>
              <a:r>
                <a:rPr lang="el-GR" sz="2400" dirty="0">
                  <a:solidFill>
                    <a:schemeClr val="lt1"/>
                  </a:solidFill>
                  <a:latin typeface="Calibri"/>
                  <a:ea typeface="Calibri"/>
                  <a:cs typeface="Calibri"/>
                </a:rPr>
                <a:t>Ακρίβεια</a:t>
              </a:r>
              <a:endParaRPr lang="en-US" sz="2400" dirty="0">
                <a:solidFill>
                  <a:schemeClr val="lt1"/>
                </a:solidFill>
                <a:latin typeface="Calibri"/>
                <a:ea typeface="Calibri"/>
                <a:cs typeface="Calibri"/>
                <a:sym typeface="Calibri"/>
              </a:endParaRPr>
            </a:p>
          </p:txBody>
        </p:sp>
        <p:sp>
          <p:nvSpPr>
            <p:cNvPr id="25" name="Google Shape;120;p3"/>
            <p:cNvSpPr/>
            <p:nvPr/>
          </p:nvSpPr>
          <p:spPr>
            <a:xfrm>
              <a:off x="-1" y="1102599"/>
              <a:ext cx="11261700" cy="637769"/>
            </a:xfrm>
            <a:prstGeom prst="rect">
              <a:avLst/>
            </a:prstGeom>
            <a:solidFill>
              <a:schemeClr val="lt1">
                <a:alpha val="89800"/>
              </a:schemeClr>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121;p3"/>
            <p:cNvSpPr txBox="1"/>
            <p:nvPr/>
          </p:nvSpPr>
          <p:spPr>
            <a:xfrm>
              <a:off x="-188845" y="1237331"/>
              <a:ext cx="11261700" cy="592434"/>
            </a:xfrm>
            <a:prstGeom prst="rect">
              <a:avLst/>
            </a:prstGeom>
            <a:noFill/>
            <a:ln>
              <a:noFill/>
            </a:ln>
          </p:spPr>
          <p:txBody>
            <a:bodyPr spcFirstLastPara="1" wrap="square" lIns="874025" tIns="124950" rIns="874025" bIns="1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lvl="1" indent="-228600">
                <a:lnSpc>
                  <a:spcPct val="90000"/>
                </a:lnSpc>
                <a:buClr>
                  <a:srgbClr val="FF7F2A"/>
                </a:buClr>
                <a:buSzPts val="2000"/>
                <a:buFont typeface="Calibri"/>
                <a:buChar char="•"/>
              </a:pPr>
              <a:r>
                <a:rPr lang="el-GR" sz="2000" dirty="0"/>
                <a:t>Προσθέτει η πηγή κάτι νέο στις γνώσεις σας, σχετικά με το θέμα;</a:t>
              </a:r>
              <a:endParaRPr sz="2000" dirty="0"/>
            </a:p>
          </p:txBody>
        </p:sp>
        <p:sp>
          <p:nvSpPr>
            <p:cNvPr id="27" name="Google Shape;122;p3"/>
            <p:cNvSpPr/>
            <p:nvPr/>
          </p:nvSpPr>
          <p:spPr>
            <a:xfrm>
              <a:off x="578637" y="979418"/>
              <a:ext cx="8172551" cy="318600"/>
            </a:xfrm>
            <a:prstGeom prst="roundRect">
              <a:avLst>
                <a:gd name="adj" fmla="val 16667"/>
              </a:avLst>
            </a:prstGeom>
            <a:solidFill>
              <a:srgbClr val="FF7F2A"/>
            </a:solid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123;p3"/>
            <p:cNvSpPr txBox="1"/>
            <p:nvPr/>
          </p:nvSpPr>
          <p:spPr>
            <a:xfrm>
              <a:off x="593987" y="1000991"/>
              <a:ext cx="8157000" cy="287400"/>
            </a:xfrm>
            <a:prstGeom prst="rect">
              <a:avLst/>
            </a:prstGeom>
            <a:noFill/>
            <a:ln>
              <a:noFill/>
            </a:ln>
          </p:spPr>
          <p:txBody>
            <a:bodyPr spcFirstLastPara="1" wrap="square" lIns="297950" tIns="0" rIns="29795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chemeClr val="lt1"/>
                </a:buClr>
                <a:buSzPts val="2400"/>
                <a:buFont typeface="Calibri"/>
                <a:buNone/>
              </a:pPr>
              <a:r>
                <a:rPr lang="el-GR" sz="2400" b="0" i="0" u="none" strike="noStrike" cap="none" dirty="0">
                  <a:solidFill>
                    <a:schemeClr val="lt1"/>
                  </a:solidFill>
                  <a:latin typeface="Calibri"/>
                  <a:ea typeface="Calibri"/>
                  <a:cs typeface="Calibri"/>
                  <a:sym typeface="Calibri"/>
                </a:rPr>
                <a:t>Συνάφεια</a:t>
              </a:r>
              <a:endParaRPr lang="en-US" sz="2400" b="0" i="0" u="none" strike="noStrike" cap="none" dirty="0">
                <a:solidFill>
                  <a:schemeClr val="lt1"/>
                </a:solidFill>
                <a:latin typeface="Calibri"/>
                <a:ea typeface="Calibri"/>
                <a:cs typeface="Calibri"/>
                <a:sym typeface="Calibri"/>
              </a:endParaRPr>
            </a:p>
          </p:txBody>
        </p:sp>
      </p:grpSp>
      <p:sp>
        <p:nvSpPr>
          <p:cNvPr id="33" name="Google Shape;90;gcf7ead7544_0_9"/>
          <p:cNvSpPr txBox="1">
            <a:spLocks/>
          </p:cNvSpPr>
          <p:nvPr/>
        </p:nvSpPr>
        <p:spPr>
          <a:xfrm>
            <a:off x="2082362" y="6000936"/>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connect-erasmus.eu</a:t>
            </a:r>
            <a:endParaRPr lang="en-GB" dirty="0"/>
          </a:p>
        </p:txBody>
      </p:sp>
    </p:spTree>
    <p:extLst>
      <p:ext uri="{BB962C8B-B14F-4D97-AF65-F5344CB8AC3E}">
        <p14:creationId xmlns:p14="http://schemas.microsoft.com/office/powerpoint/2010/main" val="4238621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16" y="1816306"/>
            <a:ext cx="10515600" cy="781685"/>
          </a:xfrm>
        </p:spPr>
        <p:txBody>
          <a:bodyPr>
            <a:normAutofit fontScale="90000"/>
          </a:bodyPr>
          <a:lstStyle/>
          <a:p>
            <a:br>
              <a:rPr lang="en-US" dirty="0"/>
            </a:br>
            <a:endParaRPr lang="en-US" dirty="0"/>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pic>
        <p:nvPicPr>
          <p:cNvPr id="7" name="Picture 6"/>
          <p:cNvPicPr>
            <a:picLocks noChangeAspect="1"/>
          </p:cNvPicPr>
          <p:nvPr/>
        </p:nvPicPr>
        <p:blipFill>
          <a:blip r:embed="rId2"/>
          <a:stretch>
            <a:fillRect/>
          </a:stretch>
        </p:blipFill>
        <p:spPr>
          <a:xfrm>
            <a:off x="729916" y="2703077"/>
            <a:ext cx="8267700" cy="1885950"/>
          </a:xfrm>
          <a:prstGeom prst="rect">
            <a:avLst/>
          </a:prstGeom>
        </p:spPr>
      </p:pic>
      <p:sp>
        <p:nvSpPr>
          <p:cNvPr id="9" name="Rectangle 8"/>
          <p:cNvSpPr/>
          <p:nvPr/>
        </p:nvSpPr>
        <p:spPr>
          <a:xfrm>
            <a:off x="1433202" y="670982"/>
            <a:ext cx="8858128" cy="1040238"/>
          </a:xfrm>
          <a:prstGeom prst="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i="1" dirty="0">
                <a:solidFill>
                  <a:schemeClr val="bg1"/>
                </a:solidFill>
              </a:rPr>
              <a:t>Το 47% όλων των ατόμων που εργάζονται στις ΗΠΑ εργάζονται επί του παρόντος σε εργασίες που θα μπορούσαν να εκτελεστούν από υπολογιστές και αλγόριθμους μέσα στα επόμενα 10 έως 20 χρόνια</a:t>
            </a:r>
            <a:endParaRPr lang="en-US" dirty="0"/>
          </a:p>
        </p:txBody>
      </p:sp>
    </p:spTree>
    <p:extLst>
      <p:ext uri="{BB962C8B-B14F-4D97-AF65-F5344CB8AC3E}">
        <p14:creationId xmlns:p14="http://schemas.microsoft.com/office/powerpoint/2010/main" val="1534081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Ας αξιολογούσαμε αυτήν την πηγή…</a:t>
            </a:r>
            <a:endParaRPr lang="en-US" dirty="0"/>
          </a:p>
        </p:txBody>
      </p:sp>
      <p:sp>
        <p:nvSpPr>
          <p:cNvPr id="3" name="Content Placeholder 2"/>
          <p:cNvSpPr>
            <a:spLocks noGrp="1"/>
          </p:cNvSpPr>
          <p:nvPr>
            <p:ph idx="1"/>
          </p:nvPr>
        </p:nvSpPr>
        <p:spPr>
          <a:xfrm>
            <a:off x="838199" y="1892030"/>
            <a:ext cx="7300965" cy="3462024"/>
          </a:xfrm>
        </p:spPr>
        <p:txBody>
          <a:bodyPr>
            <a:normAutofit fontScale="92500" lnSpcReduction="10000"/>
          </a:bodyPr>
          <a:lstStyle/>
          <a:p>
            <a:r>
              <a:rPr lang="el-GR" dirty="0">
                <a:solidFill>
                  <a:schemeClr val="tx1"/>
                </a:solidFill>
              </a:rPr>
              <a:t>Σκεπτικό έρευνας</a:t>
            </a:r>
            <a:r>
              <a:rPr lang="el-GR" b="0" dirty="0">
                <a:solidFill>
                  <a:schemeClr val="tx1"/>
                </a:solidFill>
              </a:rPr>
              <a:t> - Για να γεφυρωθεί το χάσμα στη βιβλιογραφία - τη στιγμή της συγγραφής της μελέτης δεν υπήρχε έρευνα που να είχε </a:t>
            </a:r>
            <a:r>
              <a:rPr lang="el-GR" b="0" dirty="0" err="1">
                <a:solidFill>
                  <a:schemeClr val="tx1"/>
                </a:solidFill>
              </a:rPr>
              <a:t>ποσοτικοποιήσει</a:t>
            </a:r>
            <a:r>
              <a:rPr lang="el-GR" b="0" dirty="0">
                <a:solidFill>
                  <a:schemeClr val="tx1"/>
                </a:solidFill>
              </a:rPr>
              <a:t> τι θα σήμαινε η τεχνολογική πρόοδος για το μέλλον της απασχόλησης</a:t>
            </a:r>
            <a:endParaRPr lang="sr-Latn-RS" b="0" dirty="0">
              <a:solidFill>
                <a:schemeClr val="tx1"/>
              </a:solidFill>
            </a:endParaRPr>
          </a:p>
          <a:p>
            <a:r>
              <a:rPr lang="el-GR" dirty="0">
                <a:solidFill>
                  <a:schemeClr val="tx1"/>
                </a:solidFill>
              </a:rPr>
              <a:t>Φορέας υλοποίησης έρευνας</a:t>
            </a:r>
            <a:r>
              <a:rPr lang="sr-Latn-RS" dirty="0">
                <a:solidFill>
                  <a:schemeClr val="tx1"/>
                </a:solidFill>
              </a:rPr>
              <a:t> </a:t>
            </a:r>
            <a:r>
              <a:rPr lang="sr-Latn-RS" b="0" dirty="0">
                <a:solidFill>
                  <a:schemeClr val="tx1"/>
                </a:solidFill>
              </a:rPr>
              <a:t>- Frey &amp; Osborne, University of Oxford </a:t>
            </a:r>
          </a:p>
          <a:p>
            <a:r>
              <a:rPr lang="el-GR" dirty="0">
                <a:solidFill>
                  <a:schemeClr val="tx1"/>
                </a:solidFill>
              </a:rPr>
              <a:t>Ημερομηνία</a:t>
            </a:r>
            <a:r>
              <a:rPr lang="el-GR" b="0" dirty="0">
                <a:solidFill>
                  <a:schemeClr val="tx1"/>
                </a:solidFill>
              </a:rPr>
              <a:t> - Δημοσιεύτηκε το 2013, βέβαια υπάρχουν νεότερες έρευνες για αυτό το θέμα, συμπεριλαμβανομένων νέων ερευνητικών μελετών από τους συγγραφείς αυτής της μελέτης</a:t>
            </a:r>
            <a:endParaRPr lang="sr-Latn-RS" b="0" dirty="0">
              <a:solidFill>
                <a:schemeClr val="tx1"/>
              </a:solidFill>
            </a:endParaRPr>
          </a:p>
          <a:p>
            <a:endParaRPr lang="sr-Latn-RS" dirty="0"/>
          </a:p>
          <a:p>
            <a:endParaRPr lang="en-US" dirty="0"/>
          </a:p>
        </p:txBody>
      </p:sp>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pic>
        <p:nvPicPr>
          <p:cNvPr id="5" name="Picture 4"/>
          <p:cNvPicPr>
            <a:picLocks noChangeAspect="1"/>
          </p:cNvPicPr>
          <p:nvPr/>
        </p:nvPicPr>
        <p:blipFill>
          <a:blip r:embed="rId3"/>
          <a:stretch>
            <a:fillRect/>
          </a:stretch>
        </p:blipFill>
        <p:spPr>
          <a:xfrm>
            <a:off x="9013371" y="1757215"/>
            <a:ext cx="2749547" cy="3896120"/>
          </a:xfrm>
          <a:prstGeom prst="rect">
            <a:avLst/>
          </a:prstGeom>
        </p:spPr>
      </p:pic>
    </p:spTree>
    <p:extLst>
      <p:ext uri="{BB962C8B-B14F-4D97-AF65-F5344CB8AC3E}">
        <p14:creationId xmlns:p14="http://schemas.microsoft.com/office/powerpoint/2010/main" val="272348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Ας αξιολογούσαμε αυτήν την πηγή…</a:t>
            </a:r>
            <a:endParaRPr lang="en-US" dirty="0"/>
          </a:p>
        </p:txBody>
      </p:sp>
      <p:sp>
        <p:nvSpPr>
          <p:cNvPr id="3" name="Content Placeholder 2"/>
          <p:cNvSpPr>
            <a:spLocks noGrp="1"/>
          </p:cNvSpPr>
          <p:nvPr>
            <p:ph idx="1"/>
          </p:nvPr>
        </p:nvSpPr>
        <p:spPr>
          <a:xfrm>
            <a:off x="838200" y="1892029"/>
            <a:ext cx="10515600" cy="3716973"/>
          </a:xfrm>
        </p:spPr>
        <p:txBody>
          <a:bodyPr>
            <a:normAutofit/>
          </a:bodyPr>
          <a:lstStyle/>
          <a:p>
            <a:pPr fontAlgn="base"/>
            <a:r>
              <a:rPr lang="el-GR" dirty="0">
                <a:solidFill>
                  <a:schemeClr val="tx1"/>
                </a:solidFill>
              </a:rPr>
              <a:t>Ακρίβεια</a:t>
            </a:r>
            <a:r>
              <a:rPr lang="el-GR" b="0" dirty="0">
                <a:solidFill>
                  <a:schemeClr val="tx1"/>
                </a:solidFill>
              </a:rPr>
              <a:t> - Δεν υπάρχει συμφωνία μεταξύ των ειδικών σε αυτό το θέμα. Η μέθοδος βασίζεται σε υποκειμενικές εκτιμήσεις της δυνατότητας τα επαγγέλματα να είναι πλήρως αυτοματοποιημένα. Οι συγγραφείς τόνισαν ότι δεν έκαναν καμία προσπάθεια να εκτιμήσουν πόσες θέσεις εργασίας θα αυτοματοποιηθούν πράγματι, οι οποίες εξαρτώνται από πολλά άλλα πράγματα.</a:t>
            </a:r>
            <a:endParaRPr lang="sr-Latn-RS" dirty="0">
              <a:solidFill>
                <a:schemeClr val="tx1"/>
              </a:solidFill>
            </a:endParaRPr>
          </a:p>
          <a:p>
            <a:r>
              <a:rPr lang="el-GR" dirty="0">
                <a:solidFill>
                  <a:schemeClr val="tx1"/>
                </a:solidFill>
              </a:rPr>
              <a:t>Συνάφεια</a:t>
            </a:r>
            <a:r>
              <a:rPr lang="el-GR" dirty="0">
                <a:solidFill>
                  <a:srgbClr val="FF7F2A"/>
                </a:solidFill>
              </a:rPr>
              <a:t> - </a:t>
            </a:r>
            <a:r>
              <a:rPr lang="el-GR" b="0" dirty="0">
                <a:solidFill>
                  <a:schemeClr val="tx1"/>
                </a:solidFill>
              </a:rPr>
              <a:t>Είναι πολύ σημαντική η πηγή για την κατανόηση των αλλαγών στον κόσμο της εργασίας, αλλά τα ευρήματα πρέπει να τεθούν στο πλαίσιο των στόχων, των μεθόδων και των περιορισμών, καθώς και των πιο πρόσφατων επιστημονικών ευρημάτων.</a:t>
            </a:r>
            <a:endParaRPr lang="sr-Latn-RS" b="0" dirty="0">
              <a:solidFill>
                <a:schemeClr val="tx1"/>
              </a:solidFill>
            </a:endParaRPr>
          </a:p>
          <a:p>
            <a:endParaRPr lang="sr-Latn-RS" dirty="0"/>
          </a:p>
          <a:p>
            <a:endParaRPr lang="en-US" dirty="0"/>
          </a:p>
        </p:txBody>
      </p:sp>
      <p:sp>
        <p:nvSpPr>
          <p:cNvPr id="6"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extLst>
      <p:ext uri="{BB962C8B-B14F-4D97-AF65-F5344CB8AC3E}">
        <p14:creationId xmlns:p14="http://schemas.microsoft.com/office/powerpoint/2010/main" val="723702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Εργασία σε ομάδες</a:t>
            </a:r>
            <a:endParaRPr lang="en-US" dirty="0"/>
          </a:p>
        </p:txBody>
      </p:sp>
      <p:sp>
        <p:nvSpPr>
          <p:cNvPr id="3" name="Text Placeholder 2"/>
          <p:cNvSpPr>
            <a:spLocks noGrp="1"/>
          </p:cNvSpPr>
          <p:nvPr>
            <p:ph type="body" idx="1"/>
          </p:nvPr>
        </p:nvSpPr>
        <p:spPr/>
        <p:txBody>
          <a:bodyPr/>
          <a:lstStyle/>
          <a:p>
            <a:r>
              <a:rPr lang="el-GR" b="1" dirty="0"/>
              <a:t>Τώρα θα εργαστείτε σε ομάδες όπου θα πρέπει να αξιολογήσετε την πηγή των δεδομένων που αφορά στην αλλαγή στον κόσμο της εργασίας, χρησιμοποιώντας μια διαδικτυακή μηχανή αναζήτησης πληροφοριών.</a:t>
            </a:r>
            <a:endParaRPr lang="en-US" b="1" dirty="0"/>
          </a:p>
        </p:txBody>
      </p:sp>
      <p:sp>
        <p:nvSpPr>
          <p:cNvPr id="4" name="Footer Placeholder 3"/>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5380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1095270" y="4070297"/>
            <a:ext cx="10747226" cy="431366"/>
          </a:xfrm>
        </p:spPr>
        <p:txBody>
          <a:bodyPr>
            <a:normAutofit fontScale="90000"/>
          </a:bodyPr>
          <a:lstStyle/>
          <a:p>
            <a:r>
              <a:rPr lang="el-GR" dirty="0"/>
              <a:t>Οι εξελίξεις στον κόσμο της εργασίας έχουν προσελκύσει τεράστια προσοχή τα τελευταία χρόνια…</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287910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l-GR" dirty="0"/>
              <a:t>Ευχαριστώ για την προσοχή</a:t>
            </a:r>
            <a:r>
              <a:rPr lang="en-US" dirty="0"/>
              <a:t> </a:t>
            </a:r>
            <a:r>
              <a:rPr lang="el-GR" dirty="0"/>
              <a:t>σας.</a:t>
            </a:r>
            <a:br>
              <a:rPr lang="en-US" dirty="0"/>
            </a:br>
            <a:endParaRPr lang="lt-LT"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551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lt-LT"/>
              <a:t>connect-erasmus.eu</a:t>
            </a:r>
          </a:p>
        </p:txBody>
      </p:sp>
      <p:sp>
        <p:nvSpPr>
          <p:cNvPr id="4" name="Text Placeholder 3"/>
          <p:cNvSpPr>
            <a:spLocks noGrp="1"/>
          </p:cNvSpPr>
          <p:nvPr>
            <p:ph type="body" sz="half" idx="2"/>
          </p:nvPr>
        </p:nvSpPr>
        <p:spPr>
          <a:xfrm>
            <a:off x="1431986" y="4327863"/>
            <a:ext cx="8574656" cy="1106778"/>
          </a:xfrm>
        </p:spPr>
        <p:txBody>
          <a:bodyPr>
            <a:noAutofit/>
          </a:bodyPr>
          <a:lstStyle/>
          <a:p>
            <a:r>
              <a:rPr lang="el-GR" sz="1800" dirty="0"/>
              <a:t>Διεθνείς δημοσιεύσεις σχετικά με το μέλλον της εργασίας από την περίοδο 1959-1997, 1998-2008, 2009-2014 και 2015-2019</a:t>
            </a:r>
          </a:p>
          <a:p>
            <a:r>
              <a:rPr lang="en-US" sz="1400" dirty="0"/>
              <a:t>Source</a:t>
            </a:r>
            <a:r>
              <a:rPr lang="sr-Latn-RS" sz="1400" dirty="0"/>
              <a:t>: </a:t>
            </a:r>
            <a:r>
              <a:rPr lang="en-US" sz="1400" dirty="0"/>
              <a:t>Santana, M., &amp; </a:t>
            </a:r>
            <a:r>
              <a:rPr lang="en-US" sz="1400" dirty="0" err="1"/>
              <a:t>Cobo</a:t>
            </a:r>
            <a:r>
              <a:rPr lang="en-US" sz="1400" dirty="0"/>
              <a:t>, M. J. (2020). What is the future of work? A science mapping analysis. </a:t>
            </a:r>
            <a:r>
              <a:rPr lang="en-US" sz="1400" i="1" dirty="0"/>
              <a:t>European Management Journal</a:t>
            </a:r>
            <a:r>
              <a:rPr lang="en-US" sz="1400" dirty="0"/>
              <a:t>, </a:t>
            </a:r>
            <a:r>
              <a:rPr lang="en-US" sz="1400" i="1" dirty="0"/>
              <a:t>38</a:t>
            </a:r>
            <a:r>
              <a:rPr lang="en-US" sz="1400" dirty="0"/>
              <a:t>(6), 846-862.</a:t>
            </a:r>
            <a:endParaRPr lang="sr-Latn-RS" sz="1400" dirty="0"/>
          </a:p>
        </p:txBody>
      </p:sp>
      <p:pic>
        <p:nvPicPr>
          <p:cNvPr id="5" name="Picture 4"/>
          <p:cNvPicPr>
            <a:picLocks noChangeAspect="1"/>
          </p:cNvPicPr>
          <p:nvPr/>
        </p:nvPicPr>
        <p:blipFill>
          <a:blip r:embed="rId2">
            <a:duotone>
              <a:schemeClr val="accent4">
                <a:shade val="45000"/>
                <a:satMod val="135000"/>
              </a:schemeClr>
              <a:prstClr val="white"/>
            </a:duotone>
          </a:blip>
          <a:stretch>
            <a:fillRect/>
          </a:stretch>
        </p:blipFill>
        <p:spPr>
          <a:xfrm>
            <a:off x="2639683" y="294460"/>
            <a:ext cx="6340416" cy="3939676"/>
          </a:xfrm>
          <a:prstGeom prst="rect">
            <a:avLst/>
          </a:prstGeom>
        </p:spPr>
      </p:pic>
    </p:spTree>
    <p:extLst>
      <p:ext uri="{BB962C8B-B14F-4D97-AF65-F5344CB8AC3E}">
        <p14:creationId xmlns:p14="http://schemas.microsoft.com/office/powerpoint/2010/main" val="273539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895" y="-143220"/>
            <a:ext cx="11370975" cy="1179942"/>
          </a:xfrm>
        </p:spPr>
        <p:txBody>
          <a:bodyPr>
            <a:normAutofit fontScale="90000"/>
          </a:bodyPr>
          <a:lstStyle/>
          <a:p>
            <a:r>
              <a:rPr lang="el-GR" sz="4000" dirty="0">
                <a:solidFill>
                  <a:srgbClr val="FF7F2A"/>
                </a:solidFill>
              </a:rPr>
              <a:t>5 διαστάσεις της επίδρασης των τάσεων στον κόσμο της εργασίας</a:t>
            </a:r>
            <a:endParaRPr lang="en-US" sz="4000" dirty="0"/>
          </a:p>
        </p:txBody>
      </p:sp>
      <p:sp>
        <p:nvSpPr>
          <p:cNvPr id="3" name="Text Placeholder 2"/>
          <p:cNvSpPr>
            <a:spLocks noGrp="1"/>
          </p:cNvSpPr>
          <p:nvPr>
            <p:ph type="body" idx="1"/>
          </p:nvPr>
        </p:nvSpPr>
        <p:spPr>
          <a:xfrm>
            <a:off x="8356905" y="1933917"/>
            <a:ext cx="3623734" cy="3029969"/>
          </a:xfrm>
        </p:spPr>
        <p:txBody>
          <a:bodyPr/>
          <a:lstStyle/>
          <a:p>
            <a:r>
              <a:rPr lang="el-GR" dirty="0">
                <a:solidFill>
                  <a:schemeClr val="tx1">
                    <a:lumMod val="95000"/>
                    <a:lumOff val="5000"/>
                  </a:schemeClr>
                </a:solidFill>
              </a:rPr>
              <a:t>Το μέλλον της εργασίας έχει πέντε διαστάσεις οι οποίες θα επηρεάσουν τον κόσμο της εργασίας (</a:t>
            </a:r>
            <a:r>
              <a:rPr lang="el-GR" dirty="0" err="1">
                <a:solidFill>
                  <a:schemeClr val="tx1">
                    <a:lumMod val="95000"/>
                    <a:lumOff val="5000"/>
                  </a:schemeClr>
                </a:solidFill>
              </a:rPr>
              <a:t>Balliester</a:t>
            </a:r>
            <a:r>
              <a:rPr lang="el-GR" dirty="0">
                <a:solidFill>
                  <a:schemeClr val="tx1">
                    <a:lumMod val="95000"/>
                    <a:lumOff val="5000"/>
                  </a:schemeClr>
                </a:solidFill>
              </a:rPr>
              <a:t> &amp; </a:t>
            </a:r>
            <a:r>
              <a:rPr lang="el-GR" dirty="0" err="1">
                <a:solidFill>
                  <a:schemeClr val="tx1">
                    <a:lumMod val="95000"/>
                    <a:lumOff val="5000"/>
                  </a:schemeClr>
                </a:solidFill>
              </a:rPr>
              <a:t>Elsheikhi</a:t>
            </a:r>
            <a:r>
              <a:rPr lang="el-GR" dirty="0">
                <a:solidFill>
                  <a:schemeClr val="tx1">
                    <a:lumMod val="95000"/>
                    <a:lumOff val="5000"/>
                  </a:schemeClr>
                </a:solidFill>
              </a:rPr>
              <a:t>, 2018)</a:t>
            </a:r>
            <a:endParaRPr lang="sr-Latn-RS"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r>
              <a:rPr lang="lt-LT"/>
              <a:t>connect-erasmus.eu</a:t>
            </a:r>
          </a:p>
        </p:txBody>
      </p:sp>
      <p:graphicFrame>
        <p:nvGraphicFramePr>
          <p:cNvPr id="5" name="Diagram 4"/>
          <p:cNvGraphicFramePr/>
          <p:nvPr>
            <p:extLst>
              <p:ext uri="{D42A27DB-BD31-4B8C-83A1-F6EECF244321}">
                <p14:modId xmlns:p14="http://schemas.microsoft.com/office/powerpoint/2010/main" val="435299993"/>
              </p:ext>
            </p:extLst>
          </p:nvPr>
        </p:nvGraphicFramePr>
        <p:xfrm>
          <a:off x="930895" y="1150316"/>
          <a:ext cx="7333544" cy="4576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37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89009-5610-4D07-9C4B-84C797754B83}"/>
              </a:ext>
            </a:extLst>
          </p:cNvPr>
          <p:cNvSpPr>
            <a:spLocks noGrp="1"/>
          </p:cNvSpPr>
          <p:nvPr>
            <p:ph type="title"/>
          </p:nvPr>
        </p:nvSpPr>
        <p:spPr>
          <a:xfrm>
            <a:off x="1023938" y="890016"/>
            <a:ext cx="10641399" cy="1492966"/>
          </a:xfrm>
        </p:spPr>
        <p:txBody>
          <a:bodyPr>
            <a:noAutofit/>
          </a:bodyPr>
          <a:lstStyle/>
          <a:p>
            <a:r>
              <a:rPr lang="el-GR" sz="3200" dirty="0"/>
              <a:t>Θα εξετάσουμε τώρα ορισμένες από τις αλλαγές και τον πιθανό αντίκτυπό τους, στον αριθμό και την ποιότητα των θέσεων εργασίας…</a:t>
            </a:r>
            <a:endParaRPr lang="en-GB" sz="3200" dirty="0"/>
          </a:p>
        </p:txBody>
      </p:sp>
      <p:sp>
        <p:nvSpPr>
          <p:cNvPr id="6" name="Rectangle 5"/>
          <p:cNvSpPr/>
          <p:nvPr/>
        </p:nvSpPr>
        <p:spPr>
          <a:xfrm>
            <a:off x="8798609" y="3224935"/>
            <a:ext cx="1824922" cy="875962"/>
          </a:xfrm>
          <a:prstGeom prst="rect">
            <a:avLst/>
          </a:prstGeom>
          <a:noFill/>
          <a:ln>
            <a:noFill/>
          </a:ln>
          <a:sp3d/>
        </p:spPr>
        <p:style>
          <a:lnRef idx="2">
            <a:scrgbClr r="0" g="0" b="0"/>
          </a:lnRef>
          <a:fillRef idx="1">
            <a:scrgbClr r="0" g="0" b="0"/>
          </a:fillRef>
          <a:effectRef idx="0">
            <a:schemeClr val="accent2">
              <a:hueOff val="-1075187"/>
              <a:satOff val="-25908"/>
              <a:lumOff val="-15589"/>
              <a:alphaOff val="0"/>
            </a:schemeClr>
          </a:effectRef>
          <a:fontRef idx="minor">
            <a:schemeClr val="lt1"/>
          </a:fontRef>
        </p:style>
      </p:sp>
      <p:sp>
        <p:nvSpPr>
          <p:cNvPr id="5" name="Footer Placeholder 6"/>
          <p:cNvSpPr>
            <a:spLocks noGrp="1"/>
          </p:cNvSpPr>
          <p:nvPr>
            <p:ph type="ftr" sz="quarter" idx="11"/>
          </p:nvPr>
        </p:nvSpPr>
        <p:spPr>
          <a:xfrm>
            <a:off x="2082362" y="5954171"/>
            <a:ext cx="1613338" cy="274324"/>
          </a:xfrm>
        </p:spPr>
        <p:txBody>
          <a:bodyPr/>
          <a:lstStyle/>
          <a:p>
            <a:r>
              <a:rPr lang="lt-LT" dirty="0"/>
              <a:t>connect-erasmus.eu</a:t>
            </a:r>
          </a:p>
        </p:txBody>
      </p:sp>
      <p:sp>
        <p:nvSpPr>
          <p:cNvPr id="3" name="TextBox 2"/>
          <p:cNvSpPr txBox="1"/>
          <p:nvPr/>
        </p:nvSpPr>
        <p:spPr>
          <a:xfrm>
            <a:off x="8938167" y="3224935"/>
            <a:ext cx="1685364" cy="723275"/>
          </a:xfrm>
          <a:prstGeom prst="rect">
            <a:avLst/>
          </a:prstGeom>
          <a:noFill/>
        </p:spPr>
        <p:txBody>
          <a:bodyPr wrap="square" rtlCol="0">
            <a:spAutoFit/>
          </a:bodyPr>
          <a:lstStyle/>
          <a:p>
            <a:r>
              <a:rPr lang="sr-Latn-RS" sz="4100" dirty="0">
                <a:solidFill>
                  <a:schemeClr val="bg1"/>
                </a:solidFill>
              </a:rPr>
              <a:t>05</a:t>
            </a:r>
            <a:endParaRPr lang="en-US" sz="4100" dirty="0">
              <a:solidFill>
                <a:schemeClr val="bg1"/>
              </a:solidFill>
            </a:endParaRPr>
          </a:p>
        </p:txBody>
      </p:sp>
      <p:sp>
        <p:nvSpPr>
          <p:cNvPr id="9" name="TextBox 8">
            <a:extLst>
              <a:ext uri="{FF2B5EF4-FFF2-40B4-BE49-F238E27FC236}">
                <a16:creationId xmlns:a16="http://schemas.microsoft.com/office/drawing/2014/main" id="{C8E61E4D-5AD3-46DF-B394-340FFD781A33}"/>
              </a:ext>
            </a:extLst>
          </p:cNvPr>
          <p:cNvSpPr txBox="1"/>
          <p:nvPr/>
        </p:nvSpPr>
        <p:spPr>
          <a:xfrm>
            <a:off x="7547786" y="3224935"/>
            <a:ext cx="962360"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
        <p:nvSpPr>
          <p:cNvPr id="10" name="TextBox 9">
            <a:extLst>
              <a:ext uri="{FF2B5EF4-FFF2-40B4-BE49-F238E27FC236}">
                <a16:creationId xmlns:a16="http://schemas.microsoft.com/office/drawing/2014/main" id="{05167380-64A3-49CB-A02F-4FB6E6BB5173}"/>
              </a:ext>
            </a:extLst>
          </p:cNvPr>
          <p:cNvSpPr txBox="1"/>
          <p:nvPr/>
        </p:nvSpPr>
        <p:spPr>
          <a:xfrm>
            <a:off x="7547786" y="3224935"/>
            <a:ext cx="962360"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11" name="Content Placeholder 3">
            <a:extLst>
              <a:ext uri="{FF2B5EF4-FFF2-40B4-BE49-F238E27FC236}">
                <a16:creationId xmlns:a16="http://schemas.microsoft.com/office/drawing/2014/main" id="{6C238EF7-2B00-45FB-9A60-1A4CC3AA8AE7}"/>
              </a:ext>
            </a:extLst>
          </p:cNvPr>
          <p:cNvGraphicFramePr>
            <a:graphicFrameLocks/>
          </p:cNvGraphicFramePr>
          <p:nvPr>
            <p:extLst>
              <p:ext uri="{D42A27DB-BD31-4B8C-83A1-F6EECF244321}">
                <p14:modId xmlns:p14="http://schemas.microsoft.com/office/powerpoint/2010/main" val="2070226750"/>
              </p:ext>
            </p:extLst>
          </p:nvPr>
        </p:nvGraphicFramePr>
        <p:xfrm>
          <a:off x="1225899" y="3226878"/>
          <a:ext cx="9797143" cy="1998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3A5B6713-991B-4C10-977E-0FF68A0041C4}"/>
              </a:ext>
            </a:extLst>
          </p:cNvPr>
          <p:cNvSpPr txBox="1"/>
          <p:nvPr/>
        </p:nvSpPr>
        <p:spPr>
          <a:xfrm>
            <a:off x="9229890" y="3316499"/>
            <a:ext cx="962360" cy="584775"/>
          </a:xfrm>
          <a:prstGeom prst="rect">
            <a:avLst/>
          </a:prstGeom>
          <a:noFill/>
        </p:spPr>
        <p:txBody>
          <a:bodyPr wrap="square" rtlCol="0">
            <a:spAutoFit/>
          </a:bodyPr>
          <a:lstStyle/>
          <a:p>
            <a:r>
              <a:rPr lang="sr-Latn-RS" sz="3200" dirty="0">
                <a:solidFill>
                  <a:schemeClr val="bg1"/>
                </a:solidFill>
              </a:rPr>
              <a:t>05</a:t>
            </a:r>
            <a:endParaRPr lang="en-US" sz="3200" dirty="0">
              <a:solidFill>
                <a:schemeClr val="bg1"/>
              </a:solidFill>
            </a:endParaRPr>
          </a:p>
        </p:txBody>
      </p:sp>
    </p:spTree>
    <p:extLst>
      <p:ext uri="{BB962C8B-B14F-4D97-AF65-F5344CB8AC3E}">
        <p14:creationId xmlns:p14="http://schemas.microsoft.com/office/powerpoint/2010/main" val="2580027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a:xfrm>
            <a:off x="2082362" y="5954171"/>
            <a:ext cx="1613338" cy="274324"/>
          </a:xfrm>
        </p:spPr>
        <p:txBody>
          <a:bodyPr/>
          <a:lstStyle/>
          <a:p>
            <a:r>
              <a:rPr lang="lt-LT" dirty="0"/>
              <a:t>connect-erasmus.eu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048" y="1255160"/>
            <a:ext cx="6445827" cy="4297218"/>
          </a:xfrm>
          <a:prstGeom prst="rect">
            <a:avLst/>
          </a:prstGeom>
        </p:spPr>
      </p:pic>
      <p:sp>
        <p:nvSpPr>
          <p:cNvPr id="7" name="Oval 6"/>
          <p:cNvSpPr/>
          <p:nvPr/>
        </p:nvSpPr>
        <p:spPr>
          <a:xfrm>
            <a:off x="5024581" y="129309"/>
            <a:ext cx="2022763" cy="19950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485414" y="467591"/>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
        <p:nvSpPr>
          <p:cNvPr id="10" name="TextBox 9">
            <a:extLst>
              <a:ext uri="{FF2B5EF4-FFF2-40B4-BE49-F238E27FC236}">
                <a16:creationId xmlns:a16="http://schemas.microsoft.com/office/drawing/2014/main" id="{2A1B2E2A-5CA2-468C-A7BF-5CD160FA41AD}"/>
              </a:ext>
            </a:extLst>
          </p:cNvPr>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
        <p:nvSpPr>
          <p:cNvPr id="11" name="TextBox 10">
            <a:extLst>
              <a:ext uri="{FF2B5EF4-FFF2-40B4-BE49-F238E27FC236}">
                <a16:creationId xmlns:a16="http://schemas.microsoft.com/office/drawing/2014/main" id="{4224490F-AFDA-463B-8C7F-20C084AB6248}"/>
              </a:ext>
            </a:extLst>
          </p:cNvPr>
          <p:cNvSpPr txBox="1"/>
          <p:nvPr/>
        </p:nvSpPr>
        <p:spPr>
          <a:xfrm>
            <a:off x="10491421" y="460753"/>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graphicFrame>
        <p:nvGraphicFramePr>
          <p:cNvPr id="12" name="Content Placeholder 3">
            <a:extLst>
              <a:ext uri="{FF2B5EF4-FFF2-40B4-BE49-F238E27FC236}">
                <a16:creationId xmlns:a16="http://schemas.microsoft.com/office/drawing/2014/main" id="{A838F8E0-A593-4C39-A85A-609A15C1253F}"/>
              </a:ext>
            </a:extLst>
          </p:cNvPr>
          <p:cNvGraphicFramePr>
            <a:graphicFrameLocks/>
          </p:cNvGraphicFramePr>
          <p:nvPr>
            <p:extLst>
              <p:ext uri="{D42A27DB-BD31-4B8C-83A1-F6EECF244321}">
                <p14:modId xmlns:p14="http://schemas.microsoft.com/office/powerpoint/2010/main" val="3655352359"/>
              </p:ext>
            </p:extLst>
          </p:nvPr>
        </p:nvGraphicFramePr>
        <p:xfrm>
          <a:off x="5411567" y="462697"/>
          <a:ext cx="6023406" cy="162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9C77BC1A-D9F1-41F1-8B7A-5E47F34A3C13}"/>
              </a:ext>
            </a:extLst>
          </p:cNvPr>
          <p:cNvSpPr txBox="1"/>
          <p:nvPr/>
        </p:nvSpPr>
        <p:spPr>
          <a:xfrm>
            <a:off x="10362467" y="708545"/>
            <a:ext cx="591671" cy="338554"/>
          </a:xfrm>
          <a:prstGeom prst="rect">
            <a:avLst/>
          </a:prstGeom>
          <a:noFill/>
        </p:spPr>
        <p:txBody>
          <a:bodyPr wrap="square" rtlCol="0">
            <a:spAutoFit/>
          </a:bodyPr>
          <a:lstStyle/>
          <a:p>
            <a:r>
              <a:rPr lang="sr-Latn-RS" sz="1600" dirty="0">
                <a:solidFill>
                  <a:schemeClr val="bg1"/>
                </a:solidFill>
              </a:rPr>
              <a:t>05</a:t>
            </a:r>
            <a:endParaRPr lang="en-US" sz="1600" dirty="0">
              <a:solidFill>
                <a:schemeClr val="bg1"/>
              </a:solidFill>
            </a:endParaRPr>
          </a:p>
        </p:txBody>
      </p:sp>
    </p:spTree>
    <p:extLst>
      <p:ext uri="{BB962C8B-B14F-4D97-AF65-F5344CB8AC3E}">
        <p14:creationId xmlns:p14="http://schemas.microsoft.com/office/powerpoint/2010/main" val="362497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819362"/>
            <a:ext cx="10929817" cy="810152"/>
          </a:xfrm>
        </p:spPr>
        <p:txBody>
          <a:bodyPr vert="horz" lIns="91440" tIns="45720" rIns="91440" bIns="45720" rtlCol="0" anchor="b">
            <a:noAutofit/>
          </a:bodyPr>
          <a:lstStyle/>
          <a:p>
            <a:r>
              <a:rPr lang="el-GR" sz="3600" dirty="0"/>
              <a:t>Οι τεχνολογικές εξελίξεις επιτρέπουν έναν αυξανόμενο αριθμό εργασιών να αυτοματοποιούνται…</a:t>
            </a:r>
            <a:endParaRPr lang="sr-Latn-RS" sz="3600" dirty="0"/>
          </a:p>
        </p:txBody>
      </p:sp>
      <p:sp>
        <p:nvSpPr>
          <p:cNvPr id="3" name="Text Placeholder 2"/>
          <p:cNvSpPr>
            <a:spLocks noGrp="1"/>
          </p:cNvSpPr>
          <p:nvPr>
            <p:ph type="body" idx="1"/>
          </p:nvPr>
        </p:nvSpPr>
        <p:spPr>
          <a:xfrm>
            <a:off x="1523279" y="4912659"/>
            <a:ext cx="3953885" cy="496728"/>
          </a:xfrm>
        </p:spPr>
        <p:txBody>
          <a:bodyPr/>
          <a:lstStyle/>
          <a:p>
            <a:r>
              <a:rPr lang="sr-Latn-RS" sz="1100" b="0" dirty="0"/>
              <a:t>https://sites.google.com/a/nexgenacademy.com/more-than-laissez-faire/workers-unions/workers-unions-photos</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523279" y="2734119"/>
            <a:ext cx="3536505" cy="2130425"/>
          </a:xfrm>
        </p:spPr>
      </p:pic>
      <p:sp>
        <p:nvSpPr>
          <p:cNvPr id="5" name="Text Placeholder 4"/>
          <p:cNvSpPr>
            <a:spLocks noGrp="1"/>
          </p:cNvSpPr>
          <p:nvPr>
            <p:ph type="body" sz="quarter" idx="3"/>
          </p:nvPr>
        </p:nvSpPr>
        <p:spPr>
          <a:xfrm>
            <a:off x="6522441" y="4758068"/>
            <a:ext cx="4735945" cy="455251"/>
          </a:xfrm>
        </p:spPr>
        <p:txBody>
          <a:bodyPr/>
          <a:lstStyle/>
          <a:p>
            <a:r>
              <a:rPr lang="sr-Latn-RS" sz="1100" b="0" dirty="0"/>
              <a:t>https://www.automate.org/blogs/fashionable-robots-automation-in-clothing-factories</a:t>
            </a:r>
          </a:p>
        </p:txBody>
      </p:sp>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22441" y="2733344"/>
            <a:ext cx="3447775" cy="2131200"/>
          </a:xfrm>
        </p:spPr>
      </p:pic>
      <p:sp>
        <p:nvSpPr>
          <p:cNvPr id="7" name="Footer Placeholder 6"/>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744719107"/>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25840</TotalTime>
  <Words>2498</Words>
  <Application>Microsoft Office PowerPoint</Application>
  <PresentationFormat>Ευρεία οθόνη</PresentationFormat>
  <Paragraphs>309</Paragraphs>
  <Slides>40</Slides>
  <Notes>20</Notes>
  <HiddenSlides>0</HiddenSlides>
  <MMClips>2</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40</vt:i4>
      </vt:variant>
    </vt:vector>
  </HeadingPairs>
  <TitlesOfParts>
    <vt:vector size="48" baseType="lpstr">
      <vt:lpstr>Arial</vt:lpstr>
      <vt:lpstr>Calibri</vt:lpstr>
      <vt:lpstr>Open Sans</vt:lpstr>
      <vt:lpstr>Open Sans ExtraBold</vt:lpstr>
      <vt:lpstr>Open Sans ExtraBold</vt:lpstr>
      <vt:lpstr>Open Sans Light</vt:lpstr>
      <vt:lpstr>Wingdings</vt:lpstr>
      <vt:lpstr>„Office“ tema</vt:lpstr>
      <vt:lpstr>Αλλαγές που επηρεάζουν τον κόσμο της εργασίας και εύρεση πληροφοριών που αφορούν σε αυτές τις αλλαγές.</vt:lpstr>
      <vt:lpstr>Παρουσίαση του PowerPoint</vt:lpstr>
      <vt:lpstr>Παρουσίαση του PowerPoint</vt:lpstr>
      <vt:lpstr>Οι εξελίξεις στον κόσμο της εργασίας έχουν προσελκύσει τεράστια προσοχή τα τελευταία χρόνια…</vt:lpstr>
      <vt:lpstr>Παρουσίαση του PowerPoint</vt:lpstr>
      <vt:lpstr>5 διαστάσεις της επίδρασης των τάσεων στον κόσμο της εργασίας</vt:lpstr>
      <vt:lpstr>Θα εξετάσουμε τώρα ορισμένες από τις αλλαγές και τον πιθανό αντίκτυπό τους, στον αριθμό και την ποιότητα των θέσεων εργασίας…</vt:lpstr>
      <vt:lpstr>Παρουσίαση του PowerPoint</vt:lpstr>
      <vt:lpstr>Οι τεχνολογικές εξελίξεις επιτρέπουν έναν αυξανόμενο αριθμό εργασιών να αυτοματοποιούνται…</vt:lpstr>
      <vt:lpstr>Ο αντίκτυπος της αυτοματοποίησης στον κόσμο της εργασίας σε τίτλους</vt:lpstr>
      <vt:lpstr>Παρουσίαση του PowerPoint</vt:lpstr>
      <vt:lpstr>The two volumes</vt:lpstr>
      <vt:lpstr>Παρουσίαση του PowerPoint</vt:lpstr>
      <vt:lpstr>Αναμένουμε απώλειες θέσεων εργασίας λόγω της τεχνολογικής αλλαγής;</vt:lpstr>
      <vt:lpstr>Παρουσίαση του PowerPoint</vt:lpstr>
      <vt:lpstr>https://ec.europa.eu/info/sites/info/files/green_paper_ageing_factsheet_en_2.pdf</vt:lpstr>
      <vt:lpstr>Παρουσίαση του PowerPoint</vt:lpstr>
      <vt:lpstr>Πιθανές επιπτώσεις των δημογραφικών αλλαγών στον αριθμό και την ποιότητα των θέσεων εργασίας</vt:lpstr>
      <vt:lpstr>Παρουσίαση του PowerPoint</vt:lpstr>
      <vt:lpstr>Παγκοσμιοποίηση</vt:lpstr>
      <vt:lpstr>Πιθανές επιπτώσεις της παγκοσμιοποίησης στον αριθμό και την ποιότητα των θέσεων εργασίας</vt:lpstr>
      <vt:lpstr>Παρουσίαση του PowerPoint</vt:lpstr>
      <vt:lpstr>Υπάρχουν πολλοί τρόποι με τους οποίους η κλιματική αλλαγή θα επηρεάσει τον κόσμο της εργασίας</vt:lpstr>
      <vt:lpstr>Πιθανές επιπτώσεις της κλιματικής αλλαγής στον αριθμό και την ποιότητα των θέσεων εργασίας</vt:lpstr>
      <vt:lpstr>Πιθανές επιπτώσεις της κλιματικής αλλαγής στον αριθμό και την ποιότητα των θέσεων εργασίας</vt:lpstr>
      <vt:lpstr>Πιθανές επιπτώσεις της κλιματικής αλλαγής στον αριθμό και την ποιότητα των θέσεων εργασίας</vt:lpstr>
      <vt:lpstr>Παρουσίαση του PowerPoint</vt:lpstr>
      <vt:lpstr>Ο κόσμος της εργασίας και του COVID-19</vt:lpstr>
      <vt:lpstr>Ο κόσμος της εργασίας έχει ήδη υποστεί σημαντικές αλλαγές…</vt:lpstr>
      <vt:lpstr>Λάβετε υπόψη σας - οι αλλαγές στον κόσμο της εργασίας είναι αλληλένδετες</vt:lpstr>
      <vt:lpstr>Παρουσίαση του PowerPoint</vt:lpstr>
      <vt:lpstr>Παρουσίαση του PowerPoint</vt:lpstr>
      <vt:lpstr>Πώς να αξιολογήσετε την ποιότητα των πηγών και των πληροφοριών σχετικά με τις αλλαγές στον κόσμο της εργασίας;</vt:lpstr>
      <vt:lpstr>Παρουσίαση του PowerPoint</vt:lpstr>
      <vt:lpstr>Κατά την αξιολόγηση των πηγών σχετικά με τις αλλαγές στον κόσμο της εργασίας, λάβετε υπόψη…</vt:lpstr>
      <vt:lpstr> </vt:lpstr>
      <vt:lpstr>Ας αξιολογούσαμε αυτήν την πηγή…</vt:lpstr>
      <vt:lpstr>Ας αξιολογούσαμε αυτήν την πηγή…</vt:lpstr>
      <vt:lpstr>Εργασία σε ομάδες</vt:lpstr>
      <vt:lpstr>Ευχαριστώ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Nasos</cp:lastModifiedBy>
  <cp:revision>175</cp:revision>
  <dcterms:created xsi:type="dcterms:W3CDTF">2020-01-27T22:45:30Z</dcterms:created>
  <dcterms:modified xsi:type="dcterms:W3CDTF">2022-08-10T14:02:47Z</dcterms:modified>
</cp:coreProperties>
</file>