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0" r:id="rId3"/>
    <p:sldId id="381" r:id="rId4"/>
    <p:sldId id="371" r:id="rId5"/>
    <p:sldId id="360" r:id="rId6"/>
    <p:sldId id="358" r:id="rId7"/>
    <p:sldId id="364" r:id="rId8"/>
    <p:sldId id="365" r:id="rId9"/>
    <p:sldId id="357" r:id="rId10"/>
    <p:sldId id="309" r:id="rId11"/>
    <p:sldId id="355" r:id="rId12"/>
    <p:sldId id="359" r:id="rId13"/>
    <p:sldId id="354" r:id="rId14"/>
    <p:sldId id="348" r:id="rId15"/>
    <p:sldId id="349" r:id="rId16"/>
    <p:sldId id="367" r:id="rId17"/>
    <p:sldId id="373" r:id="rId18"/>
    <p:sldId id="378" r:id="rId19"/>
    <p:sldId id="265"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78066-097A-8D3C-E287-3C5C36F8A9AD}" v="9" dt="2021-07-22T09:12:51.612"/>
    <p1510:client id="{CB0B5214-4E35-8582-6530-570F716529CF}" v="4" dt="2021-07-22T07:53:1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3705" autoAdjust="0"/>
  </p:normalViewPr>
  <p:slideViewPr>
    <p:cSldViewPr snapToGrid="0" showGuides="1">
      <p:cViewPr varScale="1">
        <p:scale>
          <a:sx n="82" d="100"/>
          <a:sy n="82" d="100"/>
        </p:scale>
        <p:origin x="749" y="6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A8778066-097A-8D3C-E287-3C5C36F8A9AD}"/>
    <pc:docChg chg="modSld">
      <pc:chgData name="Ferrari Lea" userId="S::lea.ferrari@unipd.it::76de2d51-a5bc-493f-a7d6-16f2215d8c59" providerId="AD" clId="Web-{A8778066-097A-8D3C-E287-3C5C36F8A9AD}" dt="2021-07-22T09:12:51.612" v="7" actId="14100"/>
      <pc:docMkLst>
        <pc:docMk/>
      </pc:docMkLst>
      <pc:sldChg chg="addSp modSp">
        <pc:chgData name="Ferrari Lea" userId="S::lea.ferrari@unipd.it::76de2d51-a5bc-493f-a7d6-16f2215d8c59" providerId="AD" clId="Web-{A8778066-097A-8D3C-E287-3C5C36F8A9AD}" dt="2021-07-22T09:12:51.612" v="7" actId="14100"/>
        <pc:sldMkLst>
          <pc:docMk/>
          <pc:sldMk cId="3214650052" sldId="256"/>
        </pc:sldMkLst>
        <pc:spChg chg="add mod">
          <ac:chgData name="Ferrari Lea" userId="S::lea.ferrari@unipd.it::76de2d51-a5bc-493f-a7d6-16f2215d8c59" providerId="AD" clId="Web-{A8778066-097A-8D3C-E287-3C5C36F8A9AD}" dt="2021-07-22T09:12:51.612" v="7" actId="14100"/>
          <ac:spMkLst>
            <pc:docMk/>
            <pc:sldMk cId="3214650052" sldId="256"/>
            <ac:spMk id="3" creationId="{D57F8620-E664-4690-96B5-CEE57C561320}"/>
          </ac:spMkLst>
        </pc:spChg>
      </pc:sldChg>
    </pc:docChg>
  </pc:docChgLst>
  <pc:docChgLst>
    <pc:chgData name="Ferrari Lea" userId="S::lea.ferrari@unipd.it::76de2d51-a5bc-493f-a7d6-16f2215d8c59" providerId="AD" clId="Web-{CB0B5214-4E35-8582-6530-570F716529CF}"/>
    <pc:docChg chg="modSld">
      <pc:chgData name="Ferrari Lea" userId="S::lea.ferrari@unipd.it::76de2d51-a5bc-493f-a7d6-16f2215d8c59" providerId="AD" clId="Web-{CB0B5214-4E35-8582-6530-570F716529CF}" dt="2021-07-22T07:53:18.256" v="1" actId="20577"/>
      <pc:docMkLst>
        <pc:docMk/>
      </pc:docMkLst>
      <pc:sldChg chg="modSp">
        <pc:chgData name="Ferrari Lea" userId="S::lea.ferrari@unipd.it::76de2d51-a5bc-493f-a7d6-16f2215d8c59" providerId="AD" clId="Web-{CB0B5214-4E35-8582-6530-570F716529CF}" dt="2021-07-22T07:53:18.256" v="1" actId="20577"/>
        <pc:sldMkLst>
          <pc:docMk/>
          <pc:sldMk cId="4149894442" sldId="355"/>
        </pc:sldMkLst>
        <pc:spChg chg="mod">
          <ac:chgData name="Ferrari Lea" userId="S::lea.ferrari@unipd.it::76de2d51-a5bc-493f-a7d6-16f2215d8c59" providerId="AD" clId="Web-{CB0B5214-4E35-8582-6530-570F716529CF}" dt="2021-07-22T07:53:18.256" v="1" actId="20577"/>
          <ac:spMkLst>
            <pc:docMk/>
            <pc:sldMk cId="4149894442" sldId="35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4022-BC20-4DB2-ABEE-534D487121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0329BA-2CCE-473F-B1D4-76A6ECA85C51}">
      <dgm:prSet phldrT="[Text]"/>
      <dgm:spPr/>
      <dgm:t>
        <a:bodyPr/>
        <a:lstStyle/>
        <a:p>
          <a:r>
            <a:rPr lang="el-GR" dirty="0"/>
            <a:t>Προσαρμοστικός επαγγελματικός προσανατολισμός</a:t>
          </a:r>
          <a:endParaRPr lang="en-US" dirty="0"/>
        </a:p>
      </dgm:t>
    </dgm:pt>
    <dgm:pt modelId="{D493DF36-61BF-4F7F-BBA1-5E76B6019DD3}" type="parTrans" cxnId="{EDC5BDD4-1AE7-41D3-BB4E-9D289989CD22}">
      <dgm:prSet/>
      <dgm:spPr/>
      <dgm:t>
        <a:bodyPr/>
        <a:lstStyle/>
        <a:p>
          <a:endParaRPr lang="en-US"/>
        </a:p>
      </dgm:t>
    </dgm:pt>
    <dgm:pt modelId="{3A04472B-7FE1-431D-8CF0-3C701C30CB67}" type="sibTrans" cxnId="{EDC5BDD4-1AE7-41D3-BB4E-9D289989CD22}">
      <dgm:prSet/>
      <dgm:spPr/>
      <dgm:t>
        <a:bodyPr/>
        <a:lstStyle/>
        <a:p>
          <a:endParaRPr lang="en-US"/>
        </a:p>
      </dgm:t>
    </dgm:pt>
    <dgm:pt modelId="{8A0A9AB8-2B63-4F87-8FFE-300B973F1673}">
      <dgm:prSet phldrT="[Text]"/>
      <dgm:spPr/>
      <dgm:t>
        <a:bodyPr/>
        <a:lstStyle/>
        <a:p>
          <a:r>
            <a:rPr lang="el-GR" dirty="0"/>
            <a:t>Βοηθήστε τους ανθρώπους να αντιμετωπίσουν την αλλαγή.</a:t>
          </a:r>
          <a:endParaRPr lang="en-US" dirty="0"/>
        </a:p>
      </dgm:t>
    </dgm:pt>
    <dgm:pt modelId="{39B53FEB-08FD-4CC6-98EA-5993A305A93B}" type="parTrans" cxnId="{80B0459E-B992-4F94-B4D5-C4E562CEFA1C}">
      <dgm:prSet/>
      <dgm:spPr/>
      <dgm:t>
        <a:bodyPr/>
        <a:lstStyle/>
        <a:p>
          <a:endParaRPr lang="en-US"/>
        </a:p>
      </dgm:t>
    </dgm:pt>
    <dgm:pt modelId="{90A57C96-386F-4292-B99A-AF9CA75FDF2A}" type="sibTrans" cxnId="{80B0459E-B992-4F94-B4D5-C4E562CEFA1C}">
      <dgm:prSet/>
      <dgm:spPr/>
      <dgm:t>
        <a:bodyPr/>
        <a:lstStyle/>
        <a:p>
          <a:endParaRPr lang="en-US"/>
        </a:p>
      </dgm:t>
    </dgm:pt>
    <dgm:pt modelId="{EF08B1A8-8F7C-4E28-B9F1-91D538322186}">
      <dgm:prSet phldrT="[Text]"/>
      <dgm:spPr/>
      <dgm:t>
        <a:bodyPr/>
        <a:lstStyle/>
        <a:p>
          <a:r>
            <a:rPr lang="el-GR" dirty="0"/>
            <a:t>Διευρυμένος επαγγελματικός προσανατολισμός</a:t>
          </a:r>
          <a:endParaRPr lang="en-US" dirty="0"/>
        </a:p>
      </dgm:t>
    </dgm:pt>
    <dgm:pt modelId="{287CF4DB-E304-49BD-BFCA-0BBAD89A1EB6}" type="parTrans" cxnId="{FF09B8AA-078F-423C-8F4B-C48DF14F1AD2}">
      <dgm:prSet/>
      <dgm:spPr/>
      <dgm:t>
        <a:bodyPr/>
        <a:lstStyle/>
        <a:p>
          <a:endParaRPr lang="en-US"/>
        </a:p>
      </dgm:t>
    </dgm:pt>
    <dgm:pt modelId="{935BD43F-07EE-4603-8BCD-345D0BCD59D5}" type="sibTrans" cxnId="{FF09B8AA-078F-423C-8F4B-C48DF14F1AD2}">
      <dgm:prSet/>
      <dgm:spPr/>
      <dgm:t>
        <a:bodyPr/>
        <a:lstStyle/>
        <a:p>
          <a:endParaRPr lang="en-US"/>
        </a:p>
      </dgm:t>
    </dgm:pt>
    <dgm:pt modelId="{89E4B36A-3475-4658-927B-1CA11E3A1020}">
      <dgm:prSet phldrT="[Text]"/>
      <dgm:spPr/>
      <dgm:t>
        <a:bodyPr/>
        <a:lstStyle/>
        <a:p>
          <a:r>
            <a:rPr lang="el-GR" dirty="0"/>
            <a:t>Ενθαρρύνετε τους ανθρώπους να σκέφτονται πέρα από την αμειβόμενη εργασία.</a:t>
          </a:r>
          <a:endParaRPr lang="en-US" dirty="0"/>
        </a:p>
      </dgm:t>
    </dgm:pt>
    <dgm:pt modelId="{C09472FF-2F56-46E8-B9C3-232C03A89DEC}" type="parTrans" cxnId="{77EB595B-DA01-43F8-B828-A6F50B49D675}">
      <dgm:prSet/>
      <dgm:spPr/>
      <dgm:t>
        <a:bodyPr/>
        <a:lstStyle/>
        <a:p>
          <a:endParaRPr lang="en-US"/>
        </a:p>
      </dgm:t>
    </dgm:pt>
    <dgm:pt modelId="{275130FE-5324-4D8B-AE87-5943AD7FE2E3}" type="sibTrans" cxnId="{77EB595B-DA01-43F8-B828-A6F50B49D675}">
      <dgm:prSet/>
      <dgm:spPr/>
      <dgm:t>
        <a:bodyPr/>
        <a:lstStyle/>
        <a:p>
          <a:endParaRPr lang="en-US"/>
        </a:p>
      </dgm:t>
    </dgm:pt>
    <dgm:pt modelId="{93C4A7CF-52B0-4358-AB2E-5FA02496ED3B}">
      <dgm:prSet phldrT="[Text]"/>
      <dgm:spPr/>
      <dgm:t>
        <a:bodyPr/>
        <a:lstStyle/>
        <a:p>
          <a:r>
            <a:rPr lang="el-GR" dirty="0" err="1"/>
            <a:t>Χειραφετικός</a:t>
          </a:r>
          <a:r>
            <a:rPr lang="el-GR" dirty="0"/>
            <a:t> επαγγελματικός προσανατολισμός</a:t>
          </a:r>
          <a:endParaRPr lang="en-US" dirty="0"/>
        </a:p>
      </dgm:t>
    </dgm:pt>
    <dgm:pt modelId="{02CAA46D-FA40-44B1-8D78-0591BB27B9EE}" type="parTrans" cxnId="{BD3A5791-146A-4C3E-BCBA-BECDF2E826D0}">
      <dgm:prSet/>
      <dgm:spPr/>
      <dgm:t>
        <a:bodyPr/>
        <a:lstStyle/>
        <a:p>
          <a:endParaRPr lang="en-US"/>
        </a:p>
      </dgm:t>
    </dgm:pt>
    <dgm:pt modelId="{633E5D6A-B623-437D-8D08-5CAA32DBFE70}" type="sibTrans" cxnId="{BD3A5791-146A-4C3E-BCBA-BECDF2E826D0}">
      <dgm:prSet/>
      <dgm:spPr/>
      <dgm:t>
        <a:bodyPr/>
        <a:lstStyle/>
        <a:p>
          <a:endParaRPr lang="en-US"/>
        </a:p>
      </dgm:t>
    </dgm:pt>
    <dgm:pt modelId="{327582C4-9988-4659-BA61-8E61B2695E38}">
      <dgm:prSet phldrT="[Text]"/>
      <dgm:spPr/>
      <dgm:t>
        <a:bodyPr/>
        <a:lstStyle/>
        <a:p>
          <a:r>
            <a:rPr lang="el-GR" dirty="0"/>
            <a:t>Αναγνωρίστε τους περιορισμούς του τι μπορούν να επιτύχουν οι άνθρωποι στα τρέχοντα (και μελλοντικά) συστήματα.</a:t>
          </a:r>
          <a:endParaRPr lang="en-US" dirty="0"/>
        </a:p>
      </dgm:t>
    </dgm:pt>
    <dgm:pt modelId="{1B41CE1F-F43B-49A0-9B02-14B1A44766ED}" type="parTrans" cxnId="{7C3DD61B-6A56-43DA-8A53-50315CC3C819}">
      <dgm:prSet/>
      <dgm:spPr/>
      <dgm:t>
        <a:bodyPr/>
        <a:lstStyle/>
        <a:p>
          <a:endParaRPr lang="en-US"/>
        </a:p>
      </dgm:t>
    </dgm:pt>
    <dgm:pt modelId="{3D2BF5B8-F126-4D41-BA4A-133E32B1508F}" type="sibTrans" cxnId="{7C3DD61B-6A56-43DA-8A53-50315CC3C819}">
      <dgm:prSet/>
      <dgm:spPr/>
      <dgm:t>
        <a:bodyPr/>
        <a:lstStyle/>
        <a:p>
          <a:endParaRPr lang="en-US"/>
        </a:p>
      </dgm:t>
    </dgm:pt>
    <dgm:pt modelId="{7D0B4E64-C8B7-44C2-9D22-00CD2B410E80}">
      <dgm:prSet/>
      <dgm:spPr/>
      <dgm:t>
        <a:bodyPr/>
        <a:lstStyle/>
        <a:p>
          <a:r>
            <a:rPr lang="el-GR" dirty="0"/>
            <a:t>Ενθαρρύνετε την ανάπτυξη των δεξιοτήτων για την αντιμετώπιση αυτών των αλλαγών</a:t>
          </a:r>
        </a:p>
      </dgm:t>
    </dgm:pt>
    <dgm:pt modelId="{E3394665-8D6B-4391-818E-1FCFA74F303A}" type="parTrans" cxnId="{2A706802-911C-4414-97FF-CF8F0C933E0E}">
      <dgm:prSet/>
      <dgm:spPr/>
      <dgm:t>
        <a:bodyPr/>
        <a:lstStyle/>
        <a:p>
          <a:endParaRPr lang="el-GR"/>
        </a:p>
      </dgm:t>
    </dgm:pt>
    <dgm:pt modelId="{5C1881D9-2FDE-4C65-B64B-E06811C70E74}" type="sibTrans" cxnId="{2A706802-911C-4414-97FF-CF8F0C933E0E}">
      <dgm:prSet/>
      <dgm:spPr/>
      <dgm:t>
        <a:bodyPr/>
        <a:lstStyle/>
        <a:p>
          <a:endParaRPr lang="el-GR"/>
        </a:p>
      </dgm:t>
    </dgm:pt>
    <dgm:pt modelId="{FFC7878E-4FEB-40EE-8519-89627CAEC988}">
      <dgm:prSet/>
      <dgm:spPr/>
      <dgm:t>
        <a:bodyPr/>
        <a:lstStyle/>
        <a:p>
          <a:r>
            <a:rPr lang="el-GR" dirty="0"/>
            <a:t>Συζητήστε τον εθελοντισμό, τον ελεύθερο χρόνο και την κοινοτική εργασία παράλληλα με την αμειβόμενη εργασία.</a:t>
          </a:r>
        </a:p>
      </dgm:t>
    </dgm:pt>
    <dgm:pt modelId="{A1D55567-4569-4470-8206-DEFDF9E3EB21}" type="parTrans" cxnId="{E5CB072C-A76A-45DA-BF65-7F0530E828B7}">
      <dgm:prSet/>
      <dgm:spPr/>
      <dgm:t>
        <a:bodyPr/>
        <a:lstStyle/>
        <a:p>
          <a:endParaRPr lang="el-GR"/>
        </a:p>
      </dgm:t>
    </dgm:pt>
    <dgm:pt modelId="{55A365A4-0C84-4A0A-8BA5-DE51DA0FEA65}" type="sibTrans" cxnId="{E5CB072C-A76A-45DA-BF65-7F0530E828B7}">
      <dgm:prSet/>
      <dgm:spPr/>
      <dgm:t>
        <a:bodyPr/>
        <a:lstStyle/>
        <a:p>
          <a:endParaRPr lang="el-GR"/>
        </a:p>
      </dgm:t>
    </dgm:pt>
    <dgm:pt modelId="{BFB7CEB0-C14E-4951-BBFE-1968163FBEBC}">
      <dgm:prSet/>
      <dgm:spPr/>
      <dgm:t>
        <a:bodyPr/>
        <a:lstStyle/>
        <a:p>
          <a:r>
            <a:rPr lang="el-GR" dirty="0"/>
            <a:t>Αμφισβητήστε την ιδέα ότι η αμειβόμενη εργασία είναι «πραγματική», «αυθεντική» και «χρήσιμη» σε σύγκριση με άλλες μορφές εργασίας.</a:t>
          </a:r>
        </a:p>
      </dgm:t>
    </dgm:pt>
    <dgm:pt modelId="{CEDCFDFA-2AA8-47C0-91ED-BDA7E3239833}" type="parTrans" cxnId="{2F7CB496-4AC2-4C46-9CF9-EEC52F8A9EAA}">
      <dgm:prSet/>
      <dgm:spPr/>
      <dgm:t>
        <a:bodyPr/>
        <a:lstStyle/>
        <a:p>
          <a:endParaRPr lang="el-GR"/>
        </a:p>
      </dgm:t>
    </dgm:pt>
    <dgm:pt modelId="{648D920E-BA89-41AE-9899-9DA3AB157E4C}" type="sibTrans" cxnId="{2F7CB496-4AC2-4C46-9CF9-EEC52F8A9EAA}">
      <dgm:prSet/>
      <dgm:spPr/>
      <dgm:t>
        <a:bodyPr/>
        <a:lstStyle/>
        <a:p>
          <a:endParaRPr lang="el-GR"/>
        </a:p>
      </dgm:t>
    </dgm:pt>
    <dgm:pt modelId="{99B4B78B-12FD-44C8-9E9B-8B2242ABA5A8}" type="pres">
      <dgm:prSet presAssocID="{23554022-BC20-4DB2-ABEE-534D4871217A}" presName="Name0" presStyleCnt="0">
        <dgm:presLayoutVars>
          <dgm:dir/>
          <dgm:animLvl val="lvl"/>
          <dgm:resizeHandles val="exact"/>
        </dgm:presLayoutVars>
      </dgm:prSet>
      <dgm:spPr/>
    </dgm:pt>
    <dgm:pt modelId="{FB27D880-53A3-4D94-B326-1A79F372CBE7}" type="pres">
      <dgm:prSet presAssocID="{D40329BA-2CCE-473F-B1D4-76A6ECA85C51}" presName="composite" presStyleCnt="0"/>
      <dgm:spPr/>
    </dgm:pt>
    <dgm:pt modelId="{34F8DF2A-FA9E-4923-8C91-74246C56869C}" type="pres">
      <dgm:prSet presAssocID="{D40329BA-2CCE-473F-B1D4-76A6ECA85C51}" presName="parTx" presStyleLbl="alignNode1" presStyleIdx="0" presStyleCnt="3">
        <dgm:presLayoutVars>
          <dgm:chMax val="0"/>
          <dgm:chPref val="0"/>
          <dgm:bulletEnabled val="1"/>
        </dgm:presLayoutVars>
      </dgm:prSet>
      <dgm:spPr/>
    </dgm:pt>
    <dgm:pt modelId="{D739F32E-72CB-4B62-B1F9-073C45F08BCB}" type="pres">
      <dgm:prSet presAssocID="{D40329BA-2CCE-473F-B1D4-76A6ECA85C51}" presName="desTx" presStyleLbl="alignAccFollowNode1" presStyleIdx="0" presStyleCnt="3">
        <dgm:presLayoutVars>
          <dgm:bulletEnabled val="1"/>
        </dgm:presLayoutVars>
      </dgm:prSet>
      <dgm:spPr/>
    </dgm:pt>
    <dgm:pt modelId="{BAE4B51F-B1C1-408B-9798-FDF166C2D6D8}" type="pres">
      <dgm:prSet presAssocID="{3A04472B-7FE1-431D-8CF0-3C701C30CB67}" presName="space" presStyleCnt="0"/>
      <dgm:spPr/>
    </dgm:pt>
    <dgm:pt modelId="{ECA98376-A7B4-4F57-AD88-DCDD4C6EB8C7}" type="pres">
      <dgm:prSet presAssocID="{EF08B1A8-8F7C-4E28-B9F1-91D538322186}" presName="composite" presStyleCnt="0"/>
      <dgm:spPr/>
    </dgm:pt>
    <dgm:pt modelId="{E961698E-69E3-42DA-A745-9870D5E877A3}" type="pres">
      <dgm:prSet presAssocID="{EF08B1A8-8F7C-4E28-B9F1-91D538322186}" presName="parTx" presStyleLbl="alignNode1" presStyleIdx="1" presStyleCnt="3">
        <dgm:presLayoutVars>
          <dgm:chMax val="0"/>
          <dgm:chPref val="0"/>
          <dgm:bulletEnabled val="1"/>
        </dgm:presLayoutVars>
      </dgm:prSet>
      <dgm:spPr/>
    </dgm:pt>
    <dgm:pt modelId="{6BB01C1F-452F-490A-973B-8DF3376CE4F1}" type="pres">
      <dgm:prSet presAssocID="{EF08B1A8-8F7C-4E28-B9F1-91D538322186}" presName="desTx" presStyleLbl="alignAccFollowNode1" presStyleIdx="1" presStyleCnt="3">
        <dgm:presLayoutVars>
          <dgm:bulletEnabled val="1"/>
        </dgm:presLayoutVars>
      </dgm:prSet>
      <dgm:spPr/>
    </dgm:pt>
    <dgm:pt modelId="{6603385E-5A6A-4035-805A-346D975525F2}" type="pres">
      <dgm:prSet presAssocID="{935BD43F-07EE-4603-8BCD-345D0BCD59D5}" presName="space" presStyleCnt="0"/>
      <dgm:spPr/>
    </dgm:pt>
    <dgm:pt modelId="{CE113990-D36A-4B30-B678-58AE72CF72DA}" type="pres">
      <dgm:prSet presAssocID="{93C4A7CF-52B0-4358-AB2E-5FA02496ED3B}" presName="composite" presStyleCnt="0"/>
      <dgm:spPr/>
    </dgm:pt>
    <dgm:pt modelId="{4DC5734D-DEBF-480F-8947-65CDF73D2CCB}" type="pres">
      <dgm:prSet presAssocID="{93C4A7CF-52B0-4358-AB2E-5FA02496ED3B}" presName="parTx" presStyleLbl="alignNode1" presStyleIdx="2" presStyleCnt="3">
        <dgm:presLayoutVars>
          <dgm:chMax val="0"/>
          <dgm:chPref val="0"/>
          <dgm:bulletEnabled val="1"/>
        </dgm:presLayoutVars>
      </dgm:prSet>
      <dgm:spPr/>
    </dgm:pt>
    <dgm:pt modelId="{77357FC6-4E93-4E87-A18C-ADE5B716F7C4}" type="pres">
      <dgm:prSet presAssocID="{93C4A7CF-52B0-4358-AB2E-5FA02496ED3B}" presName="desTx" presStyleLbl="alignAccFollowNode1" presStyleIdx="2" presStyleCnt="3">
        <dgm:presLayoutVars>
          <dgm:bulletEnabled val="1"/>
        </dgm:presLayoutVars>
      </dgm:prSet>
      <dgm:spPr/>
    </dgm:pt>
  </dgm:ptLst>
  <dgm:cxnLst>
    <dgm:cxn modelId="{2A706802-911C-4414-97FF-CF8F0C933E0E}" srcId="{D40329BA-2CCE-473F-B1D4-76A6ECA85C51}" destId="{7D0B4E64-C8B7-44C2-9D22-00CD2B410E80}" srcOrd="1" destOrd="0" parTransId="{E3394665-8D6B-4391-818E-1FCFA74F303A}" sibTransId="{5C1881D9-2FDE-4C65-B64B-E06811C70E74}"/>
    <dgm:cxn modelId="{7C3DD61B-6A56-43DA-8A53-50315CC3C819}" srcId="{93C4A7CF-52B0-4358-AB2E-5FA02496ED3B}" destId="{327582C4-9988-4659-BA61-8E61B2695E38}" srcOrd="0" destOrd="0" parTransId="{1B41CE1F-F43B-49A0-9B02-14B1A44766ED}" sibTransId="{3D2BF5B8-F126-4D41-BA4A-133E32B1508F}"/>
    <dgm:cxn modelId="{490B4528-64F9-4979-9099-18C3436E85AB}" type="presOf" srcId="{D40329BA-2CCE-473F-B1D4-76A6ECA85C51}" destId="{34F8DF2A-FA9E-4923-8C91-74246C56869C}" srcOrd="0" destOrd="0" presId="urn:microsoft.com/office/officeart/2005/8/layout/hList1"/>
    <dgm:cxn modelId="{E5CB072C-A76A-45DA-BF65-7F0530E828B7}" srcId="{EF08B1A8-8F7C-4E28-B9F1-91D538322186}" destId="{FFC7878E-4FEB-40EE-8519-89627CAEC988}" srcOrd="1" destOrd="0" parTransId="{A1D55567-4569-4470-8206-DEFDF9E3EB21}" sibTransId="{55A365A4-0C84-4A0A-8BA5-DE51DA0FEA65}"/>
    <dgm:cxn modelId="{77EB595B-DA01-43F8-B828-A6F50B49D675}" srcId="{EF08B1A8-8F7C-4E28-B9F1-91D538322186}" destId="{89E4B36A-3475-4658-927B-1CA11E3A1020}" srcOrd="0" destOrd="0" parTransId="{C09472FF-2F56-46E8-B9C3-232C03A89DEC}" sibTransId="{275130FE-5324-4D8B-AE87-5943AD7FE2E3}"/>
    <dgm:cxn modelId="{00E42568-B8A2-419A-9962-3C56317D93E7}" type="presOf" srcId="{89E4B36A-3475-4658-927B-1CA11E3A1020}" destId="{6BB01C1F-452F-490A-973B-8DF3376CE4F1}" srcOrd="0" destOrd="0" presId="urn:microsoft.com/office/officeart/2005/8/layout/hList1"/>
    <dgm:cxn modelId="{B0EB3A48-FFD7-425F-B020-4497084B9BB1}" type="presOf" srcId="{8A0A9AB8-2B63-4F87-8FFE-300B973F1673}" destId="{D739F32E-72CB-4B62-B1F9-073C45F08BCB}" srcOrd="0" destOrd="0" presId="urn:microsoft.com/office/officeart/2005/8/layout/hList1"/>
    <dgm:cxn modelId="{4D582D72-33A9-4FD2-9F23-F5D835742E5E}" type="presOf" srcId="{23554022-BC20-4DB2-ABEE-534D4871217A}" destId="{99B4B78B-12FD-44C8-9E9B-8B2242ABA5A8}" srcOrd="0" destOrd="0" presId="urn:microsoft.com/office/officeart/2005/8/layout/hList1"/>
    <dgm:cxn modelId="{320D1C56-7EA6-4CF9-A8CB-2161DF6E6F56}" type="presOf" srcId="{93C4A7CF-52B0-4358-AB2E-5FA02496ED3B}" destId="{4DC5734D-DEBF-480F-8947-65CDF73D2CCB}" srcOrd="0" destOrd="0" presId="urn:microsoft.com/office/officeart/2005/8/layout/hList1"/>
    <dgm:cxn modelId="{57BCC886-3AC9-4144-8DAC-16A5943B7EA5}" type="presOf" srcId="{BFB7CEB0-C14E-4951-BBFE-1968163FBEBC}" destId="{6BB01C1F-452F-490A-973B-8DF3376CE4F1}" srcOrd="0" destOrd="2" presId="urn:microsoft.com/office/officeart/2005/8/layout/hList1"/>
    <dgm:cxn modelId="{F7CB9A88-ED72-4D70-92AD-155E8EFC3F50}" type="presOf" srcId="{EF08B1A8-8F7C-4E28-B9F1-91D538322186}" destId="{E961698E-69E3-42DA-A745-9870D5E877A3}" srcOrd="0" destOrd="0" presId="urn:microsoft.com/office/officeart/2005/8/layout/hList1"/>
    <dgm:cxn modelId="{BD3A5791-146A-4C3E-BCBA-BECDF2E826D0}" srcId="{23554022-BC20-4DB2-ABEE-534D4871217A}" destId="{93C4A7CF-52B0-4358-AB2E-5FA02496ED3B}" srcOrd="2" destOrd="0" parTransId="{02CAA46D-FA40-44B1-8D78-0591BB27B9EE}" sibTransId="{633E5D6A-B623-437D-8D08-5CAA32DBFE70}"/>
    <dgm:cxn modelId="{2F7CB496-4AC2-4C46-9CF9-EEC52F8A9EAA}" srcId="{EF08B1A8-8F7C-4E28-B9F1-91D538322186}" destId="{BFB7CEB0-C14E-4951-BBFE-1968163FBEBC}" srcOrd="2" destOrd="0" parTransId="{CEDCFDFA-2AA8-47C0-91ED-BDA7E3239833}" sibTransId="{648D920E-BA89-41AE-9899-9DA3AB157E4C}"/>
    <dgm:cxn modelId="{80B0459E-B992-4F94-B4D5-C4E562CEFA1C}" srcId="{D40329BA-2CCE-473F-B1D4-76A6ECA85C51}" destId="{8A0A9AB8-2B63-4F87-8FFE-300B973F1673}" srcOrd="0" destOrd="0" parTransId="{39B53FEB-08FD-4CC6-98EA-5993A305A93B}" sibTransId="{90A57C96-386F-4292-B99A-AF9CA75FDF2A}"/>
    <dgm:cxn modelId="{FF09B8AA-078F-423C-8F4B-C48DF14F1AD2}" srcId="{23554022-BC20-4DB2-ABEE-534D4871217A}" destId="{EF08B1A8-8F7C-4E28-B9F1-91D538322186}" srcOrd="1" destOrd="0" parTransId="{287CF4DB-E304-49BD-BFCA-0BBAD89A1EB6}" sibTransId="{935BD43F-07EE-4603-8BCD-345D0BCD59D5}"/>
    <dgm:cxn modelId="{892584B6-4B0F-4360-B26F-80AE8FB9C45E}" type="presOf" srcId="{FFC7878E-4FEB-40EE-8519-89627CAEC988}" destId="{6BB01C1F-452F-490A-973B-8DF3376CE4F1}" srcOrd="0" destOrd="1" presId="urn:microsoft.com/office/officeart/2005/8/layout/hList1"/>
    <dgm:cxn modelId="{EDC5BDD4-1AE7-41D3-BB4E-9D289989CD22}" srcId="{23554022-BC20-4DB2-ABEE-534D4871217A}" destId="{D40329BA-2CCE-473F-B1D4-76A6ECA85C51}" srcOrd="0" destOrd="0" parTransId="{D493DF36-61BF-4F7F-BBA1-5E76B6019DD3}" sibTransId="{3A04472B-7FE1-431D-8CF0-3C701C30CB67}"/>
    <dgm:cxn modelId="{CBDDABEF-EAFB-4DBA-85F1-A3898199D348}" type="presOf" srcId="{7D0B4E64-C8B7-44C2-9D22-00CD2B410E80}" destId="{D739F32E-72CB-4B62-B1F9-073C45F08BCB}" srcOrd="0" destOrd="1" presId="urn:microsoft.com/office/officeart/2005/8/layout/hList1"/>
    <dgm:cxn modelId="{9136A5F0-ACE9-4871-9D7D-9A913E955A60}" type="presOf" srcId="{327582C4-9988-4659-BA61-8E61B2695E38}" destId="{77357FC6-4E93-4E87-A18C-ADE5B716F7C4}" srcOrd="0" destOrd="0" presId="urn:microsoft.com/office/officeart/2005/8/layout/hList1"/>
    <dgm:cxn modelId="{5A9FD72F-2396-4219-B0ED-13C5F6B9DBFA}" type="presParOf" srcId="{99B4B78B-12FD-44C8-9E9B-8B2242ABA5A8}" destId="{FB27D880-53A3-4D94-B326-1A79F372CBE7}" srcOrd="0" destOrd="0" presId="urn:microsoft.com/office/officeart/2005/8/layout/hList1"/>
    <dgm:cxn modelId="{B7C05FBC-9524-4DDA-9E92-84B09B053351}" type="presParOf" srcId="{FB27D880-53A3-4D94-B326-1A79F372CBE7}" destId="{34F8DF2A-FA9E-4923-8C91-74246C56869C}" srcOrd="0" destOrd="0" presId="urn:microsoft.com/office/officeart/2005/8/layout/hList1"/>
    <dgm:cxn modelId="{D1CEC975-FA1A-4D40-87B6-3BD42A0356FD}" type="presParOf" srcId="{FB27D880-53A3-4D94-B326-1A79F372CBE7}" destId="{D739F32E-72CB-4B62-B1F9-073C45F08BCB}" srcOrd="1" destOrd="0" presId="urn:microsoft.com/office/officeart/2005/8/layout/hList1"/>
    <dgm:cxn modelId="{F37C8628-707A-49FC-BA79-DFA3DCEADC09}" type="presParOf" srcId="{99B4B78B-12FD-44C8-9E9B-8B2242ABA5A8}" destId="{BAE4B51F-B1C1-408B-9798-FDF166C2D6D8}" srcOrd="1" destOrd="0" presId="urn:microsoft.com/office/officeart/2005/8/layout/hList1"/>
    <dgm:cxn modelId="{D66AB58D-9063-4AF0-9E79-B293CDCA401A}" type="presParOf" srcId="{99B4B78B-12FD-44C8-9E9B-8B2242ABA5A8}" destId="{ECA98376-A7B4-4F57-AD88-DCDD4C6EB8C7}" srcOrd="2" destOrd="0" presId="urn:microsoft.com/office/officeart/2005/8/layout/hList1"/>
    <dgm:cxn modelId="{6D5B2B25-9F22-4C03-80AD-997FF895DA33}" type="presParOf" srcId="{ECA98376-A7B4-4F57-AD88-DCDD4C6EB8C7}" destId="{E961698E-69E3-42DA-A745-9870D5E877A3}" srcOrd="0" destOrd="0" presId="urn:microsoft.com/office/officeart/2005/8/layout/hList1"/>
    <dgm:cxn modelId="{C00D2639-AFA3-42D3-A7C8-F7140FA08E4B}" type="presParOf" srcId="{ECA98376-A7B4-4F57-AD88-DCDD4C6EB8C7}" destId="{6BB01C1F-452F-490A-973B-8DF3376CE4F1}" srcOrd="1" destOrd="0" presId="urn:microsoft.com/office/officeart/2005/8/layout/hList1"/>
    <dgm:cxn modelId="{09ACCC5E-3E9F-492D-BFCA-D8F9CBA84909}" type="presParOf" srcId="{99B4B78B-12FD-44C8-9E9B-8B2242ABA5A8}" destId="{6603385E-5A6A-4035-805A-346D975525F2}" srcOrd="3" destOrd="0" presId="urn:microsoft.com/office/officeart/2005/8/layout/hList1"/>
    <dgm:cxn modelId="{7414DE33-A89C-460E-B17C-EBDC2A112FE7}" type="presParOf" srcId="{99B4B78B-12FD-44C8-9E9B-8B2242ABA5A8}" destId="{CE113990-D36A-4B30-B678-58AE72CF72DA}" srcOrd="4" destOrd="0" presId="urn:microsoft.com/office/officeart/2005/8/layout/hList1"/>
    <dgm:cxn modelId="{BEFBA11B-3882-4E13-920E-66D8728AF0BE}" type="presParOf" srcId="{CE113990-D36A-4B30-B678-58AE72CF72DA}" destId="{4DC5734D-DEBF-480F-8947-65CDF73D2CCB}" srcOrd="0" destOrd="0" presId="urn:microsoft.com/office/officeart/2005/8/layout/hList1"/>
    <dgm:cxn modelId="{084ADB39-0E00-4CD4-8DCE-3AA48975AD3E}" type="presParOf" srcId="{CE113990-D36A-4B30-B678-58AE72CF72DA}" destId="{77357FC6-4E93-4E87-A18C-ADE5B716F7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A6972-FCFC-49CF-BC92-0ED9D30306BB}" type="doc">
      <dgm:prSet loTypeId="urn:diagrams.loki3.com/VaryingWidthList" loCatId="list" qsTypeId="urn:microsoft.com/office/officeart/2005/8/quickstyle/simple1" qsCatId="simple" csTypeId="urn:microsoft.com/office/officeart/2005/8/colors/colorful2" csCatId="colorful" phldr="1"/>
      <dgm:spPr/>
    </dgm:pt>
    <dgm:pt modelId="{9B042A5A-773A-4466-AC2F-EC91B1DE3077}">
      <dgm:prSet phldrT="[Text]"/>
      <dgm:spPr/>
      <dgm:t>
        <a:bodyPr/>
        <a:lstStyle/>
        <a:p>
          <a:r>
            <a:rPr lang="el-GR" dirty="0"/>
            <a:t>Μέσα από σκόπιμες προσπάθειες, όπου το άτομο είναι δυνατόν, να αναβαθμίσει τις δεξιότητές του και να διευρύνει τα ενδιαφέροντά του (π.χ. βελτίωση τεχνικών δεξιοτήτων, αναζήτηση ευκαιριών κλπ.)</a:t>
          </a:r>
          <a:endParaRPr lang="en-US" dirty="0"/>
        </a:p>
      </dgm:t>
    </dgm:pt>
    <dgm:pt modelId="{7B810CAA-C37F-40E3-B22E-A9912623F243}" type="parTrans" cxnId="{A19393D5-D6FE-4C71-B4B7-F3BD7EDEE379}">
      <dgm:prSet/>
      <dgm:spPr/>
      <dgm:t>
        <a:bodyPr/>
        <a:lstStyle/>
        <a:p>
          <a:endParaRPr lang="en-US"/>
        </a:p>
      </dgm:t>
    </dgm:pt>
    <dgm:pt modelId="{7C132587-DA75-47C5-82D1-D41B5BFCBA83}" type="sibTrans" cxnId="{A19393D5-D6FE-4C71-B4B7-F3BD7EDEE379}">
      <dgm:prSet/>
      <dgm:spPr/>
      <dgm:t>
        <a:bodyPr/>
        <a:lstStyle/>
        <a:p>
          <a:endParaRPr lang="en-US"/>
        </a:p>
      </dgm:t>
    </dgm:pt>
    <dgm:pt modelId="{611684F5-5AA1-461C-A453-5187B9498C04}">
      <dgm:prSet phldrT="[Text]"/>
      <dgm:spPr/>
      <dgm:t>
        <a:bodyPr/>
        <a:lstStyle/>
        <a:p>
          <a:r>
            <a:rPr lang="el-GR" dirty="0"/>
            <a:t>Μέσα από τον εμπλουτισμό της τρέχουσας εργασίας του ατόμου. Γράφοντας μια ιδανική περιγραφή εργασίας και εξετάζοντας τα μέρη στα οποία θα μπορούσαν να εφαρμοστούν.</a:t>
          </a:r>
          <a:endParaRPr lang="en-US" dirty="0"/>
        </a:p>
      </dgm:t>
    </dgm:pt>
    <dgm:pt modelId="{E87B073A-C847-4AE7-954D-B07484CBCB9B}" type="parTrans" cxnId="{F856D409-D498-4774-BD07-F085D7D2CCD9}">
      <dgm:prSet/>
      <dgm:spPr/>
      <dgm:t>
        <a:bodyPr/>
        <a:lstStyle/>
        <a:p>
          <a:endParaRPr lang="en-US"/>
        </a:p>
      </dgm:t>
    </dgm:pt>
    <dgm:pt modelId="{424CCEC3-728C-4185-8514-9647EC70F2D4}" type="sibTrans" cxnId="{F856D409-D498-4774-BD07-F085D7D2CCD9}">
      <dgm:prSet/>
      <dgm:spPr/>
      <dgm:t>
        <a:bodyPr/>
        <a:lstStyle/>
        <a:p>
          <a:endParaRPr lang="en-US"/>
        </a:p>
      </dgm:t>
    </dgm:pt>
    <dgm:pt modelId="{4BFFA887-2104-4E10-8B7C-711B20C8FB0A}">
      <dgm:prSet phldrT="[Text]"/>
      <dgm:spPr/>
      <dgm:t>
        <a:bodyPr/>
        <a:lstStyle/>
        <a:p>
          <a:r>
            <a:rPr lang="el-GR" dirty="0"/>
            <a:t>Συμμετοχή σε παραγωγικές δραστηριότητες, όπως είναι η επαγγελματική καθοδήγηση περισσότερων συναδέλφων.</a:t>
          </a:r>
          <a:endParaRPr lang="en-US" dirty="0"/>
        </a:p>
      </dgm:t>
    </dgm:pt>
    <dgm:pt modelId="{E2E7F143-A84F-49E2-ACA6-3DD5CAA0EAD6}" type="parTrans" cxnId="{964F01DC-530A-4CDB-A651-F136503F1E15}">
      <dgm:prSet/>
      <dgm:spPr/>
      <dgm:t>
        <a:bodyPr/>
        <a:lstStyle/>
        <a:p>
          <a:endParaRPr lang="en-US"/>
        </a:p>
      </dgm:t>
    </dgm:pt>
    <dgm:pt modelId="{EF1AFEBB-7977-4DA3-B49D-1F5193732F40}" type="sibTrans" cxnId="{964F01DC-530A-4CDB-A651-F136503F1E15}">
      <dgm:prSet/>
      <dgm:spPr/>
      <dgm:t>
        <a:bodyPr/>
        <a:lstStyle/>
        <a:p>
          <a:endParaRPr lang="en-US"/>
        </a:p>
      </dgm:t>
    </dgm:pt>
    <dgm:pt modelId="{14B356B6-C8F6-46CC-B7DA-8FA4730548C9}" type="pres">
      <dgm:prSet presAssocID="{C3AA6972-FCFC-49CF-BC92-0ED9D30306BB}" presName="Name0" presStyleCnt="0">
        <dgm:presLayoutVars>
          <dgm:resizeHandles/>
        </dgm:presLayoutVars>
      </dgm:prSet>
      <dgm:spPr/>
    </dgm:pt>
    <dgm:pt modelId="{AD43CECF-7A07-48F2-85E6-3848427F0750}" type="pres">
      <dgm:prSet presAssocID="{9B042A5A-773A-4466-AC2F-EC91B1DE3077}" presName="text" presStyleLbl="node1" presStyleIdx="0" presStyleCnt="3">
        <dgm:presLayoutVars>
          <dgm:bulletEnabled val="1"/>
        </dgm:presLayoutVars>
      </dgm:prSet>
      <dgm:spPr/>
    </dgm:pt>
    <dgm:pt modelId="{FDAC73C4-1E37-489A-8AD0-0711370DD9ED}" type="pres">
      <dgm:prSet presAssocID="{7C132587-DA75-47C5-82D1-D41B5BFCBA83}" presName="space" presStyleCnt="0"/>
      <dgm:spPr/>
    </dgm:pt>
    <dgm:pt modelId="{7CA0F8EB-78BA-4BBF-9094-12A23A546C4F}" type="pres">
      <dgm:prSet presAssocID="{611684F5-5AA1-461C-A453-5187B9498C04}" presName="text" presStyleLbl="node1" presStyleIdx="1" presStyleCnt="3">
        <dgm:presLayoutVars>
          <dgm:bulletEnabled val="1"/>
        </dgm:presLayoutVars>
      </dgm:prSet>
      <dgm:spPr/>
    </dgm:pt>
    <dgm:pt modelId="{85E68BC6-1EC5-4CBC-B2A4-73FE8287C138}" type="pres">
      <dgm:prSet presAssocID="{424CCEC3-728C-4185-8514-9647EC70F2D4}" presName="space" presStyleCnt="0"/>
      <dgm:spPr/>
    </dgm:pt>
    <dgm:pt modelId="{A6DAC2AD-3271-4E0B-866B-F947ABCDE6C7}" type="pres">
      <dgm:prSet presAssocID="{4BFFA887-2104-4E10-8B7C-711B20C8FB0A}" presName="text" presStyleLbl="node1" presStyleIdx="2" presStyleCnt="3">
        <dgm:presLayoutVars>
          <dgm:bulletEnabled val="1"/>
        </dgm:presLayoutVars>
      </dgm:prSet>
      <dgm:spPr/>
    </dgm:pt>
  </dgm:ptLst>
  <dgm:cxnLst>
    <dgm:cxn modelId="{F856D409-D498-4774-BD07-F085D7D2CCD9}" srcId="{C3AA6972-FCFC-49CF-BC92-0ED9D30306BB}" destId="{611684F5-5AA1-461C-A453-5187B9498C04}" srcOrd="1" destOrd="0" parTransId="{E87B073A-C847-4AE7-954D-B07484CBCB9B}" sibTransId="{424CCEC3-728C-4185-8514-9647EC70F2D4}"/>
    <dgm:cxn modelId="{13B99F0A-9F65-437D-AB88-50D84FE9D318}" type="presOf" srcId="{C3AA6972-FCFC-49CF-BC92-0ED9D30306BB}" destId="{14B356B6-C8F6-46CC-B7DA-8FA4730548C9}" srcOrd="0" destOrd="0" presId="urn:diagrams.loki3.com/VaryingWidthList"/>
    <dgm:cxn modelId="{7A3CD94E-408A-4169-91E9-83313B4F324F}" type="presOf" srcId="{9B042A5A-773A-4466-AC2F-EC91B1DE3077}" destId="{AD43CECF-7A07-48F2-85E6-3848427F0750}" srcOrd="0" destOrd="0" presId="urn:diagrams.loki3.com/VaryingWidthList"/>
    <dgm:cxn modelId="{D4BCCF7B-B7B8-4794-BA5F-E4C9EA35A4DF}" type="presOf" srcId="{611684F5-5AA1-461C-A453-5187B9498C04}" destId="{7CA0F8EB-78BA-4BBF-9094-12A23A546C4F}" srcOrd="0" destOrd="0" presId="urn:diagrams.loki3.com/VaryingWidthList"/>
    <dgm:cxn modelId="{8CEC359F-3926-4D49-A57A-365C611B9FBF}" type="presOf" srcId="{4BFFA887-2104-4E10-8B7C-711B20C8FB0A}" destId="{A6DAC2AD-3271-4E0B-866B-F947ABCDE6C7}" srcOrd="0" destOrd="0" presId="urn:diagrams.loki3.com/VaryingWidthList"/>
    <dgm:cxn modelId="{A19393D5-D6FE-4C71-B4B7-F3BD7EDEE379}" srcId="{C3AA6972-FCFC-49CF-BC92-0ED9D30306BB}" destId="{9B042A5A-773A-4466-AC2F-EC91B1DE3077}" srcOrd="0" destOrd="0" parTransId="{7B810CAA-C37F-40E3-B22E-A9912623F243}" sibTransId="{7C132587-DA75-47C5-82D1-D41B5BFCBA83}"/>
    <dgm:cxn modelId="{964F01DC-530A-4CDB-A651-F136503F1E15}" srcId="{C3AA6972-FCFC-49CF-BC92-0ED9D30306BB}" destId="{4BFFA887-2104-4E10-8B7C-711B20C8FB0A}" srcOrd="2" destOrd="0" parTransId="{E2E7F143-A84F-49E2-ACA6-3DD5CAA0EAD6}" sibTransId="{EF1AFEBB-7977-4DA3-B49D-1F5193732F40}"/>
    <dgm:cxn modelId="{0E9092A6-4E60-4EDA-BF81-C28CB4BD54D9}" type="presParOf" srcId="{14B356B6-C8F6-46CC-B7DA-8FA4730548C9}" destId="{AD43CECF-7A07-48F2-85E6-3848427F0750}" srcOrd="0" destOrd="0" presId="urn:diagrams.loki3.com/VaryingWidthList"/>
    <dgm:cxn modelId="{5DA4CECE-E9AD-40EC-920D-E008A10D2282}" type="presParOf" srcId="{14B356B6-C8F6-46CC-B7DA-8FA4730548C9}" destId="{FDAC73C4-1E37-489A-8AD0-0711370DD9ED}" srcOrd="1" destOrd="0" presId="urn:diagrams.loki3.com/VaryingWidthList"/>
    <dgm:cxn modelId="{25B06E8E-CF02-4813-8C70-F40C639DAFCD}" type="presParOf" srcId="{14B356B6-C8F6-46CC-B7DA-8FA4730548C9}" destId="{7CA0F8EB-78BA-4BBF-9094-12A23A546C4F}" srcOrd="2" destOrd="0" presId="urn:diagrams.loki3.com/VaryingWidthList"/>
    <dgm:cxn modelId="{AC335331-2BDE-43B7-B34E-FF7358D9E87C}" type="presParOf" srcId="{14B356B6-C8F6-46CC-B7DA-8FA4730548C9}" destId="{85E68BC6-1EC5-4CBC-B2A4-73FE8287C138}" srcOrd="3" destOrd="0" presId="urn:diagrams.loki3.com/VaryingWidthList"/>
    <dgm:cxn modelId="{F7738B03-CF37-4660-AD72-3CCD7438843F}" type="presParOf" srcId="{14B356B6-C8F6-46CC-B7DA-8FA4730548C9}" destId="{A6DAC2AD-3271-4E0B-866B-F947ABCDE6C7}"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9AE0-FF11-41BF-ADF7-7165AB6B0E1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C66883A-3F23-4113-AFC3-81F379D0D64C}">
      <dgm:prSet phldrT="[Text]"/>
      <dgm:spPr/>
      <dgm:t>
        <a:bodyPr/>
        <a:lstStyle/>
        <a:p>
          <a:r>
            <a:rPr lang="el-GR" noProof="0" dirty="0"/>
            <a:t>Τεχνολογικές αλλαγές</a:t>
          </a:r>
          <a:endParaRPr lang="en-US" noProof="0" dirty="0"/>
        </a:p>
      </dgm:t>
    </dgm:pt>
    <dgm:pt modelId="{6C5AD40A-234A-404C-88F7-DBBDE59F1EA8}" type="parTrans" cxnId="{B71834A0-9E88-4F03-8D46-D3FA84F87172}">
      <dgm:prSet/>
      <dgm:spPr/>
      <dgm:t>
        <a:bodyPr/>
        <a:lstStyle/>
        <a:p>
          <a:endParaRPr lang="en-US"/>
        </a:p>
      </dgm:t>
    </dgm:pt>
    <dgm:pt modelId="{6C327B64-E4EF-4D1D-9649-576C21C8E5EF}" type="sibTrans" cxnId="{B71834A0-9E88-4F03-8D46-D3FA84F87172}">
      <dgm:prSet/>
      <dgm:spPr/>
      <dgm:t>
        <a:bodyPr/>
        <a:lstStyle/>
        <a:p>
          <a:endParaRPr lang="en-US"/>
        </a:p>
      </dgm:t>
    </dgm:pt>
    <dgm:pt modelId="{09142A51-C3B1-47D8-9CC9-2AC6C5CB8CA4}">
      <dgm:prSet phldrT="[Text]"/>
      <dgm:spPr/>
      <dgm:t>
        <a:bodyPr/>
        <a:lstStyle/>
        <a:p>
          <a:r>
            <a:rPr lang="el-GR" noProof="0" dirty="0"/>
            <a:t>Νέο σύνολο δεξιοτήτων για νέες και μεταβαλλόμενες εργασίες και επαγγέλματα</a:t>
          </a:r>
          <a:endParaRPr lang="en-US" noProof="0" dirty="0"/>
        </a:p>
      </dgm:t>
    </dgm:pt>
    <dgm:pt modelId="{88330125-77AE-4AB1-B43A-ABADC8E8D416}" type="parTrans" cxnId="{14EFC215-BFC2-45AA-BCCD-97FDDB752A3A}">
      <dgm:prSet/>
      <dgm:spPr/>
      <dgm:t>
        <a:bodyPr/>
        <a:lstStyle/>
        <a:p>
          <a:endParaRPr lang="en-US"/>
        </a:p>
      </dgm:t>
    </dgm:pt>
    <dgm:pt modelId="{FEDE0355-796F-46E5-8B86-1DDE75ECAB25}" type="sibTrans" cxnId="{14EFC215-BFC2-45AA-BCCD-97FDDB752A3A}">
      <dgm:prSet/>
      <dgm:spPr/>
      <dgm:t>
        <a:bodyPr/>
        <a:lstStyle/>
        <a:p>
          <a:endParaRPr lang="en-US"/>
        </a:p>
      </dgm:t>
    </dgm:pt>
    <dgm:pt modelId="{A88B9F69-3C12-4583-A80E-42398D44D877}">
      <dgm:prSet phldrT="[Text]"/>
      <dgm:spPr/>
      <dgm:t>
        <a:bodyPr/>
        <a:lstStyle/>
        <a:p>
          <a:r>
            <a:rPr lang="el-GR" noProof="0" dirty="0"/>
            <a:t>Παγκοσμιοποίηση</a:t>
          </a:r>
          <a:endParaRPr lang="en-US" noProof="0" dirty="0"/>
        </a:p>
      </dgm:t>
    </dgm:pt>
    <dgm:pt modelId="{78551820-DC68-4204-9FAE-074BD4C99FC7}" type="parTrans" cxnId="{A2E06427-18A2-4D15-B41C-28CCD2CB8FFD}">
      <dgm:prSet/>
      <dgm:spPr/>
      <dgm:t>
        <a:bodyPr/>
        <a:lstStyle/>
        <a:p>
          <a:endParaRPr lang="en-US"/>
        </a:p>
      </dgm:t>
    </dgm:pt>
    <dgm:pt modelId="{7D46A952-7E12-40D0-BF63-2107CE34371E}" type="sibTrans" cxnId="{A2E06427-18A2-4D15-B41C-28CCD2CB8FFD}">
      <dgm:prSet/>
      <dgm:spPr/>
      <dgm:t>
        <a:bodyPr/>
        <a:lstStyle/>
        <a:p>
          <a:endParaRPr lang="en-US"/>
        </a:p>
      </dgm:t>
    </dgm:pt>
    <dgm:pt modelId="{3F6E1E75-7923-41C1-AD71-0CCBDCA7D880}">
      <dgm:prSet phldrT="[Text]"/>
      <dgm:spPr/>
      <dgm:t>
        <a:bodyPr/>
        <a:lstStyle/>
        <a:p>
          <a:r>
            <a:rPr lang="el-GR" noProof="0" dirty="0"/>
            <a:t>Πολύπλοκο σύνολο δεξιοτήτων – συμπεριλαμβανομένων διαπροσωπικών δεξιοτήτων και δεξιοτήτων πολλαπλών εργασιών</a:t>
          </a:r>
          <a:endParaRPr lang="en-US" noProof="0" dirty="0"/>
        </a:p>
      </dgm:t>
    </dgm:pt>
    <dgm:pt modelId="{7A05441C-A333-471E-8C4C-C245AA9DEA4A}" type="parTrans" cxnId="{3479D676-C6A4-4CE0-BBE5-AB78FF3E3B80}">
      <dgm:prSet/>
      <dgm:spPr/>
      <dgm:t>
        <a:bodyPr/>
        <a:lstStyle/>
        <a:p>
          <a:endParaRPr lang="en-US"/>
        </a:p>
      </dgm:t>
    </dgm:pt>
    <dgm:pt modelId="{CCFBDD52-0C75-4F5C-80E1-1013068B90CF}" type="sibTrans" cxnId="{3479D676-C6A4-4CE0-BBE5-AB78FF3E3B80}">
      <dgm:prSet/>
      <dgm:spPr/>
      <dgm:t>
        <a:bodyPr/>
        <a:lstStyle/>
        <a:p>
          <a:endParaRPr lang="en-US"/>
        </a:p>
      </dgm:t>
    </dgm:pt>
    <dgm:pt modelId="{575DDCE7-4D06-40BA-9F1E-3EF7AEF2CD06}">
      <dgm:prSet/>
      <dgm:spPr/>
      <dgm:t>
        <a:bodyPr/>
        <a:lstStyle/>
        <a:p>
          <a:r>
            <a:rPr lang="el-GR" noProof="0" dirty="0"/>
            <a:t>Δημογραφικές αλλαγές</a:t>
          </a:r>
          <a:endParaRPr lang="en-US" noProof="0" dirty="0"/>
        </a:p>
      </dgm:t>
    </dgm:pt>
    <dgm:pt modelId="{35314947-3707-457E-8602-3D2556B39A6A}" type="parTrans" cxnId="{7709A209-1598-4137-8F2B-6531546C2C38}">
      <dgm:prSet/>
      <dgm:spPr/>
      <dgm:t>
        <a:bodyPr/>
        <a:lstStyle/>
        <a:p>
          <a:endParaRPr lang="en-US"/>
        </a:p>
      </dgm:t>
    </dgm:pt>
    <dgm:pt modelId="{1FBACD42-D433-4107-9C23-5871EECC677D}" type="sibTrans" cxnId="{7709A209-1598-4137-8F2B-6531546C2C38}">
      <dgm:prSet/>
      <dgm:spPr/>
      <dgm:t>
        <a:bodyPr/>
        <a:lstStyle/>
        <a:p>
          <a:endParaRPr lang="en-US"/>
        </a:p>
      </dgm:t>
    </dgm:pt>
    <dgm:pt modelId="{50DDD910-65C4-4448-B487-980580DEBD7C}">
      <dgm:prSet/>
      <dgm:spPr/>
      <dgm:t>
        <a:bodyPr/>
        <a:lstStyle/>
        <a:p>
          <a:r>
            <a:rPr lang="el-GR" noProof="0" dirty="0"/>
            <a:t>Ανάπτυξη δεξιοτήτων</a:t>
          </a:r>
          <a:endParaRPr lang="en-US" noProof="0" dirty="0"/>
        </a:p>
      </dgm:t>
    </dgm:pt>
    <dgm:pt modelId="{461D9579-2D14-4279-B7E2-31EBC327793A}" type="parTrans" cxnId="{672700B7-6193-460C-8EEB-EFF795740779}">
      <dgm:prSet/>
      <dgm:spPr/>
      <dgm:t>
        <a:bodyPr/>
        <a:lstStyle/>
        <a:p>
          <a:endParaRPr lang="en-US"/>
        </a:p>
      </dgm:t>
    </dgm:pt>
    <dgm:pt modelId="{968A7266-C29C-439B-B10F-571076289B0B}" type="sibTrans" cxnId="{672700B7-6193-460C-8EEB-EFF795740779}">
      <dgm:prSet/>
      <dgm:spPr/>
      <dgm:t>
        <a:bodyPr/>
        <a:lstStyle/>
        <a:p>
          <a:endParaRPr lang="en-US"/>
        </a:p>
      </dgm:t>
    </dgm:pt>
    <dgm:pt modelId="{7C72ABAD-28D6-4F73-A89C-AB9625487EE2}">
      <dgm:prSet/>
      <dgm:spPr/>
      <dgm:t>
        <a:bodyPr/>
        <a:lstStyle/>
        <a:p>
          <a:r>
            <a:rPr lang="el-GR" noProof="0" dirty="0"/>
            <a:t>Κλιματική αλλαγή</a:t>
          </a:r>
          <a:endParaRPr lang="en-US" noProof="0" dirty="0"/>
        </a:p>
      </dgm:t>
    </dgm:pt>
    <dgm:pt modelId="{CBAD4415-94EB-49C3-A5BA-F000669DE7DF}" type="parTrans" cxnId="{9473D3C7-2280-45A7-8CDB-D683F48A2F6D}">
      <dgm:prSet/>
      <dgm:spPr/>
      <dgm:t>
        <a:bodyPr/>
        <a:lstStyle/>
        <a:p>
          <a:endParaRPr lang="en-US"/>
        </a:p>
      </dgm:t>
    </dgm:pt>
    <dgm:pt modelId="{51A4002C-BD17-41B4-A93B-D69D78ECC3B9}" type="sibTrans" cxnId="{9473D3C7-2280-45A7-8CDB-D683F48A2F6D}">
      <dgm:prSet/>
      <dgm:spPr/>
      <dgm:t>
        <a:bodyPr/>
        <a:lstStyle/>
        <a:p>
          <a:endParaRPr lang="en-US"/>
        </a:p>
      </dgm:t>
    </dgm:pt>
    <dgm:pt modelId="{B386E2B3-D74D-4385-9645-5B6686052368}">
      <dgm:prSet/>
      <dgm:spPr/>
      <dgm:t>
        <a:bodyPr/>
        <a:lstStyle/>
        <a:p>
          <a:r>
            <a:rPr lang="el-GR" noProof="0" dirty="0"/>
            <a:t>Νέο σύνολο δεξιοτήτων για νέες και μεταβαλλόμενες εργασίες και επαγγέλματα</a:t>
          </a:r>
          <a:endParaRPr lang="en-US" dirty="0"/>
        </a:p>
      </dgm:t>
    </dgm:pt>
    <dgm:pt modelId="{EF6F85B6-A660-47DF-93E7-5B70EF68D0E7}" type="parTrans" cxnId="{4BFC5733-A03F-4D57-BCB0-3A81840A4462}">
      <dgm:prSet/>
      <dgm:spPr/>
      <dgm:t>
        <a:bodyPr/>
        <a:lstStyle/>
        <a:p>
          <a:endParaRPr lang="en-US"/>
        </a:p>
      </dgm:t>
    </dgm:pt>
    <dgm:pt modelId="{EBD57CD1-5762-4B9F-AFD4-A8062A72A415}" type="sibTrans" cxnId="{4BFC5733-A03F-4D57-BCB0-3A81840A4462}">
      <dgm:prSet/>
      <dgm:spPr/>
      <dgm:t>
        <a:bodyPr/>
        <a:lstStyle/>
        <a:p>
          <a:endParaRPr lang="en-US"/>
        </a:p>
      </dgm:t>
    </dgm:pt>
    <dgm:pt modelId="{BD04E85D-2A6C-493E-A61E-DA2307ED5163}" type="pres">
      <dgm:prSet presAssocID="{562E9AE0-FF11-41BF-ADF7-7165AB6B0E1E}" presName="Name0" presStyleCnt="0">
        <dgm:presLayoutVars>
          <dgm:dir/>
          <dgm:animLvl val="lvl"/>
          <dgm:resizeHandles val="exact"/>
        </dgm:presLayoutVars>
      </dgm:prSet>
      <dgm:spPr/>
    </dgm:pt>
    <dgm:pt modelId="{C5FC73B8-5A91-4207-AA36-90FC9DE07C33}" type="pres">
      <dgm:prSet presAssocID="{2C66883A-3F23-4113-AFC3-81F379D0D64C}" presName="linNode" presStyleCnt="0"/>
      <dgm:spPr/>
    </dgm:pt>
    <dgm:pt modelId="{0BA91D48-D7BA-4548-A2B2-CFB96319E859}" type="pres">
      <dgm:prSet presAssocID="{2C66883A-3F23-4113-AFC3-81F379D0D64C}" presName="parTx" presStyleLbl="revTx" presStyleIdx="0" presStyleCnt="4">
        <dgm:presLayoutVars>
          <dgm:chMax val="1"/>
          <dgm:bulletEnabled val="1"/>
        </dgm:presLayoutVars>
      </dgm:prSet>
      <dgm:spPr/>
    </dgm:pt>
    <dgm:pt modelId="{D40026BB-305C-4920-B7C9-56271612FE36}" type="pres">
      <dgm:prSet presAssocID="{2C66883A-3F23-4113-AFC3-81F379D0D64C}" presName="bracket" presStyleLbl="parChTrans1D1" presStyleIdx="0" presStyleCnt="4"/>
      <dgm:spPr/>
    </dgm:pt>
    <dgm:pt modelId="{8F05F251-CF32-4F30-BFB0-2E4F9087C005}" type="pres">
      <dgm:prSet presAssocID="{2C66883A-3F23-4113-AFC3-81F379D0D64C}" presName="spH" presStyleCnt="0"/>
      <dgm:spPr/>
    </dgm:pt>
    <dgm:pt modelId="{3842320F-5638-4E0A-80D5-A6C1FA62D587}" type="pres">
      <dgm:prSet presAssocID="{2C66883A-3F23-4113-AFC3-81F379D0D64C}" presName="desTx" presStyleLbl="node1" presStyleIdx="0" presStyleCnt="4">
        <dgm:presLayoutVars>
          <dgm:bulletEnabled val="1"/>
        </dgm:presLayoutVars>
      </dgm:prSet>
      <dgm:spPr/>
    </dgm:pt>
    <dgm:pt modelId="{54E29B68-DEE6-43F1-B04C-6D25FAC8CA80}" type="pres">
      <dgm:prSet presAssocID="{6C327B64-E4EF-4D1D-9649-576C21C8E5EF}" presName="spV" presStyleCnt="0"/>
      <dgm:spPr/>
    </dgm:pt>
    <dgm:pt modelId="{BE1C2541-E928-49A4-BC98-780C35EB18CC}" type="pres">
      <dgm:prSet presAssocID="{575DDCE7-4D06-40BA-9F1E-3EF7AEF2CD06}" presName="linNode" presStyleCnt="0"/>
      <dgm:spPr/>
    </dgm:pt>
    <dgm:pt modelId="{230537E5-E96B-48BE-9573-87D2EF45A66B}" type="pres">
      <dgm:prSet presAssocID="{575DDCE7-4D06-40BA-9F1E-3EF7AEF2CD06}" presName="parTx" presStyleLbl="revTx" presStyleIdx="1" presStyleCnt="4">
        <dgm:presLayoutVars>
          <dgm:chMax val="1"/>
          <dgm:bulletEnabled val="1"/>
        </dgm:presLayoutVars>
      </dgm:prSet>
      <dgm:spPr/>
    </dgm:pt>
    <dgm:pt modelId="{9D1772D9-1FEA-4338-BAB4-ECE37B1EC8C4}" type="pres">
      <dgm:prSet presAssocID="{575DDCE7-4D06-40BA-9F1E-3EF7AEF2CD06}" presName="bracket" presStyleLbl="parChTrans1D1" presStyleIdx="1" presStyleCnt="4"/>
      <dgm:spPr/>
    </dgm:pt>
    <dgm:pt modelId="{AFCF6E98-BC5B-4967-8E49-E2ABF9F7B7DB}" type="pres">
      <dgm:prSet presAssocID="{575DDCE7-4D06-40BA-9F1E-3EF7AEF2CD06}" presName="spH" presStyleCnt="0"/>
      <dgm:spPr/>
    </dgm:pt>
    <dgm:pt modelId="{AEEB2137-1844-4FE3-9331-EFB811F77426}" type="pres">
      <dgm:prSet presAssocID="{575DDCE7-4D06-40BA-9F1E-3EF7AEF2CD06}" presName="desTx" presStyleLbl="node1" presStyleIdx="1" presStyleCnt="4">
        <dgm:presLayoutVars>
          <dgm:bulletEnabled val="1"/>
        </dgm:presLayoutVars>
      </dgm:prSet>
      <dgm:spPr/>
    </dgm:pt>
    <dgm:pt modelId="{B3912D19-8EEB-4B36-A5DD-95A34850543C}" type="pres">
      <dgm:prSet presAssocID="{1FBACD42-D433-4107-9C23-5871EECC677D}" presName="spV" presStyleCnt="0"/>
      <dgm:spPr/>
    </dgm:pt>
    <dgm:pt modelId="{263A8586-06C6-4908-AF69-3BBAB6289D9E}" type="pres">
      <dgm:prSet presAssocID="{A88B9F69-3C12-4583-A80E-42398D44D877}" presName="linNode" presStyleCnt="0"/>
      <dgm:spPr/>
    </dgm:pt>
    <dgm:pt modelId="{80DF1101-C9B9-4452-A1D7-AE8DDC88F4F5}" type="pres">
      <dgm:prSet presAssocID="{A88B9F69-3C12-4583-A80E-42398D44D877}" presName="parTx" presStyleLbl="revTx" presStyleIdx="2" presStyleCnt="4">
        <dgm:presLayoutVars>
          <dgm:chMax val="1"/>
          <dgm:bulletEnabled val="1"/>
        </dgm:presLayoutVars>
      </dgm:prSet>
      <dgm:spPr/>
    </dgm:pt>
    <dgm:pt modelId="{4B32D57E-BE2C-45A5-A65A-90446E078BEB}" type="pres">
      <dgm:prSet presAssocID="{A88B9F69-3C12-4583-A80E-42398D44D877}" presName="bracket" presStyleLbl="parChTrans1D1" presStyleIdx="2" presStyleCnt="4"/>
      <dgm:spPr/>
    </dgm:pt>
    <dgm:pt modelId="{28C4BC58-61D4-45B5-93DF-E03FA8C997C2}" type="pres">
      <dgm:prSet presAssocID="{A88B9F69-3C12-4583-A80E-42398D44D877}" presName="spH" presStyleCnt="0"/>
      <dgm:spPr/>
    </dgm:pt>
    <dgm:pt modelId="{F540C385-0704-4669-818C-08D515689C0D}" type="pres">
      <dgm:prSet presAssocID="{A88B9F69-3C12-4583-A80E-42398D44D877}" presName="desTx" presStyleLbl="node1" presStyleIdx="2" presStyleCnt="4">
        <dgm:presLayoutVars>
          <dgm:bulletEnabled val="1"/>
        </dgm:presLayoutVars>
      </dgm:prSet>
      <dgm:spPr/>
    </dgm:pt>
    <dgm:pt modelId="{6E10852B-46F4-463F-BF02-49B0AFA9F13F}" type="pres">
      <dgm:prSet presAssocID="{7D46A952-7E12-40D0-BF63-2107CE34371E}" presName="spV" presStyleCnt="0"/>
      <dgm:spPr/>
    </dgm:pt>
    <dgm:pt modelId="{DC48A99A-7A22-4EBF-8993-C1863DC8B19B}" type="pres">
      <dgm:prSet presAssocID="{7C72ABAD-28D6-4F73-A89C-AB9625487EE2}" presName="linNode" presStyleCnt="0"/>
      <dgm:spPr/>
    </dgm:pt>
    <dgm:pt modelId="{AF973010-0BBA-4496-AFB2-851DC3742AB7}" type="pres">
      <dgm:prSet presAssocID="{7C72ABAD-28D6-4F73-A89C-AB9625487EE2}" presName="parTx" presStyleLbl="revTx" presStyleIdx="3" presStyleCnt="4">
        <dgm:presLayoutVars>
          <dgm:chMax val="1"/>
          <dgm:bulletEnabled val="1"/>
        </dgm:presLayoutVars>
      </dgm:prSet>
      <dgm:spPr/>
    </dgm:pt>
    <dgm:pt modelId="{F3F69513-F9BF-4613-8269-07AA017B1A78}" type="pres">
      <dgm:prSet presAssocID="{7C72ABAD-28D6-4F73-A89C-AB9625487EE2}" presName="bracket" presStyleLbl="parChTrans1D1" presStyleIdx="3" presStyleCnt="4"/>
      <dgm:spPr/>
    </dgm:pt>
    <dgm:pt modelId="{8767635D-1297-40FC-BACE-21BF35218FB4}" type="pres">
      <dgm:prSet presAssocID="{7C72ABAD-28D6-4F73-A89C-AB9625487EE2}" presName="spH" presStyleCnt="0"/>
      <dgm:spPr/>
    </dgm:pt>
    <dgm:pt modelId="{8639A4C3-21AE-4EE5-B77D-C463EF4D6A84}" type="pres">
      <dgm:prSet presAssocID="{7C72ABAD-28D6-4F73-A89C-AB9625487EE2}" presName="desTx" presStyleLbl="node1" presStyleIdx="3" presStyleCnt="4">
        <dgm:presLayoutVars>
          <dgm:bulletEnabled val="1"/>
        </dgm:presLayoutVars>
      </dgm:prSet>
      <dgm:spPr/>
    </dgm:pt>
  </dgm:ptLst>
  <dgm:cxnLst>
    <dgm:cxn modelId="{7709A209-1598-4137-8F2B-6531546C2C38}" srcId="{562E9AE0-FF11-41BF-ADF7-7165AB6B0E1E}" destId="{575DDCE7-4D06-40BA-9F1E-3EF7AEF2CD06}" srcOrd="1" destOrd="0" parTransId="{35314947-3707-457E-8602-3D2556B39A6A}" sibTransId="{1FBACD42-D433-4107-9C23-5871EECC677D}"/>
    <dgm:cxn modelId="{95D6C80C-CDD8-4CE1-8337-0B5F7B9F8AA2}" type="presOf" srcId="{562E9AE0-FF11-41BF-ADF7-7165AB6B0E1E}" destId="{BD04E85D-2A6C-493E-A61E-DA2307ED5163}" srcOrd="0" destOrd="0" presId="urn:diagrams.loki3.com/BracketList"/>
    <dgm:cxn modelId="{01E51613-98B1-4A52-AB9D-8F0228D5A3CC}" type="presOf" srcId="{B386E2B3-D74D-4385-9645-5B6686052368}" destId="{8639A4C3-21AE-4EE5-B77D-C463EF4D6A84}" srcOrd="0" destOrd="0" presId="urn:diagrams.loki3.com/BracketList"/>
    <dgm:cxn modelId="{14EFC215-BFC2-45AA-BCCD-97FDDB752A3A}" srcId="{2C66883A-3F23-4113-AFC3-81F379D0D64C}" destId="{09142A51-C3B1-47D8-9CC9-2AC6C5CB8CA4}" srcOrd="0" destOrd="0" parTransId="{88330125-77AE-4AB1-B43A-ABADC8E8D416}" sibTransId="{FEDE0355-796F-46E5-8B86-1DDE75ECAB25}"/>
    <dgm:cxn modelId="{E0051116-A925-4F37-842E-125A10A14B95}" type="presOf" srcId="{575DDCE7-4D06-40BA-9F1E-3EF7AEF2CD06}" destId="{230537E5-E96B-48BE-9573-87D2EF45A66B}" srcOrd="0" destOrd="0" presId="urn:diagrams.loki3.com/BracketList"/>
    <dgm:cxn modelId="{E0D83F26-3A5D-4F97-858B-D22685FB5923}" type="presOf" srcId="{2C66883A-3F23-4113-AFC3-81F379D0D64C}" destId="{0BA91D48-D7BA-4548-A2B2-CFB96319E859}" srcOrd="0" destOrd="0" presId="urn:diagrams.loki3.com/BracketList"/>
    <dgm:cxn modelId="{A2E06427-18A2-4D15-B41C-28CCD2CB8FFD}" srcId="{562E9AE0-FF11-41BF-ADF7-7165AB6B0E1E}" destId="{A88B9F69-3C12-4583-A80E-42398D44D877}" srcOrd="2" destOrd="0" parTransId="{78551820-DC68-4204-9FAE-074BD4C99FC7}" sibTransId="{7D46A952-7E12-40D0-BF63-2107CE34371E}"/>
    <dgm:cxn modelId="{56175830-5A3E-45B6-972B-197554567992}" type="presOf" srcId="{09142A51-C3B1-47D8-9CC9-2AC6C5CB8CA4}" destId="{3842320F-5638-4E0A-80D5-A6C1FA62D587}" srcOrd="0" destOrd="0" presId="urn:diagrams.loki3.com/BracketList"/>
    <dgm:cxn modelId="{4BFC5733-A03F-4D57-BCB0-3A81840A4462}" srcId="{7C72ABAD-28D6-4F73-A89C-AB9625487EE2}" destId="{B386E2B3-D74D-4385-9645-5B6686052368}" srcOrd="0" destOrd="0" parTransId="{EF6F85B6-A660-47DF-93E7-5B70EF68D0E7}" sibTransId="{EBD57CD1-5762-4B9F-AFD4-A8062A72A415}"/>
    <dgm:cxn modelId="{E651863F-58AD-4221-91DD-166F51E4EC3F}" type="presOf" srcId="{A88B9F69-3C12-4583-A80E-42398D44D877}" destId="{80DF1101-C9B9-4452-A1D7-AE8DDC88F4F5}" srcOrd="0" destOrd="0" presId="urn:diagrams.loki3.com/BracketList"/>
    <dgm:cxn modelId="{E633C85C-7891-4C99-8C23-918FF97AF126}" type="presOf" srcId="{3F6E1E75-7923-41C1-AD71-0CCBDCA7D880}" destId="{F540C385-0704-4669-818C-08D515689C0D}" srcOrd="0" destOrd="0" presId="urn:diagrams.loki3.com/BracketList"/>
    <dgm:cxn modelId="{3479D676-C6A4-4CE0-BBE5-AB78FF3E3B80}" srcId="{A88B9F69-3C12-4583-A80E-42398D44D877}" destId="{3F6E1E75-7923-41C1-AD71-0CCBDCA7D880}" srcOrd="0" destOrd="0" parTransId="{7A05441C-A333-471E-8C4C-C245AA9DEA4A}" sibTransId="{CCFBDD52-0C75-4F5C-80E1-1013068B90CF}"/>
    <dgm:cxn modelId="{A0544A8F-F691-4BB9-99C2-5C50C2AB6E88}" type="presOf" srcId="{7C72ABAD-28D6-4F73-A89C-AB9625487EE2}" destId="{AF973010-0BBA-4496-AFB2-851DC3742AB7}" srcOrd="0" destOrd="0" presId="urn:diagrams.loki3.com/BracketList"/>
    <dgm:cxn modelId="{B71834A0-9E88-4F03-8D46-D3FA84F87172}" srcId="{562E9AE0-FF11-41BF-ADF7-7165AB6B0E1E}" destId="{2C66883A-3F23-4113-AFC3-81F379D0D64C}" srcOrd="0" destOrd="0" parTransId="{6C5AD40A-234A-404C-88F7-DBBDE59F1EA8}" sibTransId="{6C327B64-E4EF-4D1D-9649-576C21C8E5EF}"/>
    <dgm:cxn modelId="{672700B7-6193-460C-8EEB-EFF795740779}" srcId="{575DDCE7-4D06-40BA-9F1E-3EF7AEF2CD06}" destId="{50DDD910-65C4-4448-B487-980580DEBD7C}" srcOrd="0" destOrd="0" parTransId="{461D9579-2D14-4279-B7E2-31EBC327793A}" sibTransId="{968A7266-C29C-439B-B10F-571076289B0B}"/>
    <dgm:cxn modelId="{9473D3C7-2280-45A7-8CDB-D683F48A2F6D}" srcId="{562E9AE0-FF11-41BF-ADF7-7165AB6B0E1E}" destId="{7C72ABAD-28D6-4F73-A89C-AB9625487EE2}" srcOrd="3" destOrd="0" parTransId="{CBAD4415-94EB-49C3-A5BA-F000669DE7DF}" sibTransId="{51A4002C-BD17-41B4-A93B-D69D78ECC3B9}"/>
    <dgm:cxn modelId="{45F64ADE-333B-4E77-9CF4-A122F1E313EE}" type="presOf" srcId="{50DDD910-65C4-4448-B487-980580DEBD7C}" destId="{AEEB2137-1844-4FE3-9331-EFB811F77426}" srcOrd="0" destOrd="0" presId="urn:diagrams.loki3.com/BracketList"/>
    <dgm:cxn modelId="{54E13BCC-C910-4C57-9934-A08823C9F978}" type="presParOf" srcId="{BD04E85D-2A6C-493E-A61E-DA2307ED5163}" destId="{C5FC73B8-5A91-4207-AA36-90FC9DE07C33}" srcOrd="0" destOrd="0" presId="urn:diagrams.loki3.com/BracketList"/>
    <dgm:cxn modelId="{72FE9F1B-E834-4BD2-8B31-1536CE3D4686}" type="presParOf" srcId="{C5FC73B8-5A91-4207-AA36-90FC9DE07C33}" destId="{0BA91D48-D7BA-4548-A2B2-CFB96319E859}" srcOrd="0" destOrd="0" presId="urn:diagrams.loki3.com/BracketList"/>
    <dgm:cxn modelId="{E99E3744-BCC7-4506-BA07-EF5131107F9D}" type="presParOf" srcId="{C5FC73B8-5A91-4207-AA36-90FC9DE07C33}" destId="{D40026BB-305C-4920-B7C9-56271612FE36}" srcOrd="1" destOrd="0" presId="urn:diagrams.loki3.com/BracketList"/>
    <dgm:cxn modelId="{502F3C36-9564-4CD1-BDFB-E40E0DF10E83}" type="presParOf" srcId="{C5FC73B8-5A91-4207-AA36-90FC9DE07C33}" destId="{8F05F251-CF32-4F30-BFB0-2E4F9087C005}" srcOrd="2" destOrd="0" presId="urn:diagrams.loki3.com/BracketList"/>
    <dgm:cxn modelId="{0D76A060-B0F0-460B-B63C-22A97A7024A5}" type="presParOf" srcId="{C5FC73B8-5A91-4207-AA36-90FC9DE07C33}" destId="{3842320F-5638-4E0A-80D5-A6C1FA62D587}" srcOrd="3" destOrd="0" presId="urn:diagrams.loki3.com/BracketList"/>
    <dgm:cxn modelId="{C6128220-6C43-41C2-9F8D-8FCC3FD650E6}" type="presParOf" srcId="{BD04E85D-2A6C-493E-A61E-DA2307ED5163}" destId="{54E29B68-DEE6-43F1-B04C-6D25FAC8CA80}" srcOrd="1" destOrd="0" presId="urn:diagrams.loki3.com/BracketList"/>
    <dgm:cxn modelId="{1E511413-D1FD-4D39-9523-4883FB90968B}" type="presParOf" srcId="{BD04E85D-2A6C-493E-A61E-DA2307ED5163}" destId="{BE1C2541-E928-49A4-BC98-780C35EB18CC}" srcOrd="2" destOrd="0" presId="urn:diagrams.loki3.com/BracketList"/>
    <dgm:cxn modelId="{BC35D1ED-76C3-43A1-80B4-445177B8F66C}" type="presParOf" srcId="{BE1C2541-E928-49A4-BC98-780C35EB18CC}" destId="{230537E5-E96B-48BE-9573-87D2EF45A66B}" srcOrd="0" destOrd="0" presId="urn:diagrams.loki3.com/BracketList"/>
    <dgm:cxn modelId="{305FE765-B2A1-46BB-A77D-A177FF6D4E9A}" type="presParOf" srcId="{BE1C2541-E928-49A4-BC98-780C35EB18CC}" destId="{9D1772D9-1FEA-4338-BAB4-ECE37B1EC8C4}" srcOrd="1" destOrd="0" presId="urn:diagrams.loki3.com/BracketList"/>
    <dgm:cxn modelId="{A452322A-19BC-48D1-A370-8ADCC05D5569}" type="presParOf" srcId="{BE1C2541-E928-49A4-BC98-780C35EB18CC}" destId="{AFCF6E98-BC5B-4967-8E49-E2ABF9F7B7DB}" srcOrd="2" destOrd="0" presId="urn:diagrams.loki3.com/BracketList"/>
    <dgm:cxn modelId="{981BE638-2164-43DB-BDE6-C0475DEC7BC2}" type="presParOf" srcId="{BE1C2541-E928-49A4-BC98-780C35EB18CC}" destId="{AEEB2137-1844-4FE3-9331-EFB811F77426}" srcOrd="3" destOrd="0" presId="urn:diagrams.loki3.com/BracketList"/>
    <dgm:cxn modelId="{29B058FC-C77F-4D9D-A0AE-578387D941A1}" type="presParOf" srcId="{BD04E85D-2A6C-493E-A61E-DA2307ED5163}" destId="{B3912D19-8EEB-4B36-A5DD-95A34850543C}" srcOrd="3" destOrd="0" presId="urn:diagrams.loki3.com/BracketList"/>
    <dgm:cxn modelId="{4D10583C-E693-42CD-8487-1BFEE5698DF2}" type="presParOf" srcId="{BD04E85D-2A6C-493E-A61E-DA2307ED5163}" destId="{263A8586-06C6-4908-AF69-3BBAB6289D9E}" srcOrd="4" destOrd="0" presId="urn:diagrams.loki3.com/BracketList"/>
    <dgm:cxn modelId="{0DAD21C1-44A7-47D1-9AAD-061EEC30760C}" type="presParOf" srcId="{263A8586-06C6-4908-AF69-3BBAB6289D9E}" destId="{80DF1101-C9B9-4452-A1D7-AE8DDC88F4F5}" srcOrd="0" destOrd="0" presId="urn:diagrams.loki3.com/BracketList"/>
    <dgm:cxn modelId="{461521FB-B22B-47FB-92E4-5A6DBFA5872A}" type="presParOf" srcId="{263A8586-06C6-4908-AF69-3BBAB6289D9E}" destId="{4B32D57E-BE2C-45A5-A65A-90446E078BEB}" srcOrd="1" destOrd="0" presId="urn:diagrams.loki3.com/BracketList"/>
    <dgm:cxn modelId="{BA7B93F3-772A-428F-94F9-A272176ACD43}" type="presParOf" srcId="{263A8586-06C6-4908-AF69-3BBAB6289D9E}" destId="{28C4BC58-61D4-45B5-93DF-E03FA8C997C2}" srcOrd="2" destOrd="0" presId="urn:diagrams.loki3.com/BracketList"/>
    <dgm:cxn modelId="{D9F35D0B-5FFF-45EC-8A65-FFB6210BF308}" type="presParOf" srcId="{263A8586-06C6-4908-AF69-3BBAB6289D9E}" destId="{F540C385-0704-4669-818C-08D515689C0D}" srcOrd="3" destOrd="0" presId="urn:diagrams.loki3.com/BracketList"/>
    <dgm:cxn modelId="{5F15047E-CA3B-45B0-99DA-352E169397F8}" type="presParOf" srcId="{BD04E85D-2A6C-493E-A61E-DA2307ED5163}" destId="{6E10852B-46F4-463F-BF02-49B0AFA9F13F}" srcOrd="5" destOrd="0" presId="urn:diagrams.loki3.com/BracketList"/>
    <dgm:cxn modelId="{E4B08FBF-FF52-4CF4-A6CE-CE337749D226}" type="presParOf" srcId="{BD04E85D-2A6C-493E-A61E-DA2307ED5163}" destId="{DC48A99A-7A22-4EBF-8993-C1863DC8B19B}" srcOrd="6" destOrd="0" presId="urn:diagrams.loki3.com/BracketList"/>
    <dgm:cxn modelId="{2D56013D-17DA-4A01-84B2-949D48A17A83}" type="presParOf" srcId="{DC48A99A-7A22-4EBF-8993-C1863DC8B19B}" destId="{AF973010-0BBA-4496-AFB2-851DC3742AB7}" srcOrd="0" destOrd="0" presId="urn:diagrams.loki3.com/BracketList"/>
    <dgm:cxn modelId="{97B15928-8F72-45F6-9B41-BAA8734D04B5}" type="presParOf" srcId="{DC48A99A-7A22-4EBF-8993-C1863DC8B19B}" destId="{F3F69513-F9BF-4613-8269-07AA017B1A78}" srcOrd="1" destOrd="0" presId="urn:diagrams.loki3.com/BracketList"/>
    <dgm:cxn modelId="{ED24B137-D268-40BA-80E0-E30805E37F6B}" type="presParOf" srcId="{DC48A99A-7A22-4EBF-8993-C1863DC8B19B}" destId="{8767635D-1297-40FC-BACE-21BF35218FB4}" srcOrd="2" destOrd="0" presId="urn:diagrams.loki3.com/BracketList"/>
    <dgm:cxn modelId="{063CE717-34C6-4A42-86AE-E55EE35393CD}" type="presParOf" srcId="{DC48A99A-7A22-4EBF-8993-C1863DC8B19B}" destId="{8639A4C3-21AE-4EE5-B77D-C463EF4D6A8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23246A1-CA1E-400B-B6A5-3EB2FFCED484}">
      <dgm:prSet phldrT="[Text]" custT="1"/>
      <dgm:spPr/>
      <dgm:t>
        <a:bodyPr/>
        <a:lstStyle/>
        <a:p>
          <a:r>
            <a:rPr lang="el-GR" sz="1600" noProof="0" dirty="0"/>
            <a:t>Υπάρχει έντονη ανάγκη για υπηρεσίες επαγγελματικού προσανατολισμού για όλες τις ηλικίες</a:t>
          </a:r>
          <a:endParaRPr lang="en-US" sz="16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l-GR" sz="1200" dirty="0"/>
            <a:t>Υπάρχει μια αυξανόμενη ανάγκη, τα άτομα μεγαλύτερης ηλικίας  να συνεχίσουν την εργασία τους – και ως εκ τούτου η υποστήριξη αυτών των ατόμων είναι σημαντική</a:t>
          </a:r>
          <a:endParaRPr lang="en-US" sz="12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l-GR" sz="1600" dirty="0"/>
            <a:t>Θέματα φύλου – υπάρχει ανάγκη για αύξηση της συμμετοχής των γυναικών στην εργασία</a:t>
          </a:r>
          <a:endParaRPr lang="en-US" sz="16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el-GR" sz="1400" dirty="0"/>
            <a:t>Παροχή ευκαιριών σταδιοδρομίας σε μετανάστες, σε άτομα με αναπηρίες και σε άλλες ομάδες που αποκλείονται από την αγορά εργασίας</a:t>
          </a:r>
          <a:endParaRPr lang="en-US" sz="14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99959" custScaleY="168933">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F6AA7221-CA93-4496-88FA-2EFBA0FE46A9}" type="presOf" srcId="{FF3E4FAA-C3CD-406B-B1ED-D47618869A08}" destId="{8A3EDCBB-8240-42B7-B561-DFD156B3971C}" srcOrd="0" destOrd="0" presId="urn:microsoft.com/office/officeart/2005/8/layout/list1"/>
    <dgm:cxn modelId="{A8953A34-BDBE-4691-880E-2D8A16D7D85A}" type="presOf" srcId="{44B07ECA-378D-430D-874A-C5EBBC31EE6A}" destId="{C362F44A-410C-4485-8A0E-143525BB732F}" srcOrd="0" destOrd="0" presId="urn:microsoft.com/office/officeart/2005/8/layout/list1"/>
    <dgm:cxn modelId="{253C8763-0ECF-479E-8D76-366C7A6740EF}" type="presOf" srcId="{223246A1-CA1E-400B-B6A5-3EB2FFCED484}" destId="{4AEBF42F-3B80-4CC6-B316-0A22B25C2C68}"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6E34464E-712F-4AD9-A723-5828CF5AE9F5}" srcId="{3EFF33C5-E7A5-45C5-9B20-91CCDA97A410}" destId="{44B07ECA-378D-430D-874A-C5EBBC31EE6A}" srcOrd="3" destOrd="0" parTransId="{9D586E73-ECE7-49BA-867A-030262B3D111}" sibTransId="{07E8269F-F3E9-4B9E-BBC1-E841847D80CE}"/>
    <dgm:cxn modelId="{3D262D4F-AE7E-4885-9332-9F1D58754086}" type="presOf" srcId="{9196EAC0-0711-4982-B81A-37BA7C71496A}" destId="{1B3F21A8-3D04-4D10-A7C0-A5ADDB16CEEA}" srcOrd="1" destOrd="0" presId="urn:microsoft.com/office/officeart/2005/8/layout/list1"/>
    <dgm:cxn modelId="{A3FF0551-49EA-4A3D-97D2-DF5217439294}" srcId="{3EFF33C5-E7A5-45C5-9B20-91CCDA97A410}" destId="{223246A1-CA1E-400B-B6A5-3EB2FFCED484}" srcOrd="0" destOrd="0" parTransId="{B80E92CF-921C-4750-8222-B151487DF9A5}" sibTransId="{16358818-10B4-430B-83DB-BCC1348D90DE}"/>
    <dgm:cxn modelId="{16DEB4A2-684B-45FA-AF0A-578DF0CA2C9D}" type="presOf" srcId="{44B07ECA-378D-430D-874A-C5EBBC31EE6A}" destId="{87A75E5C-7D8E-4896-BF58-9AB5E1B364E2}" srcOrd="1" destOrd="0" presId="urn:microsoft.com/office/officeart/2005/8/layout/list1"/>
    <dgm:cxn modelId="{D4B199B3-2F9F-487F-8152-51CC17E88218}" type="presOf" srcId="{3EFF33C5-E7A5-45C5-9B20-91CCDA97A410}" destId="{B7E7FE81-D40D-41A4-BB34-395B3F8CE407}" srcOrd="0" destOrd="0" presId="urn:microsoft.com/office/officeart/2005/8/layout/list1"/>
    <dgm:cxn modelId="{58BB5CD1-1981-4496-BDCE-DA6CE76E72B2}" type="presOf" srcId="{FF3E4FAA-C3CD-406B-B1ED-D47618869A08}" destId="{D0E54A32-F2F3-490C-BB08-76896894973C}" srcOrd="1" destOrd="0" presId="urn:microsoft.com/office/officeart/2005/8/layout/list1"/>
    <dgm:cxn modelId="{4825E4E0-9BCC-424F-BBD9-5ABC58D3B234}" type="presOf" srcId="{223246A1-CA1E-400B-B6A5-3EB2FFCED484}" destId="{AD758EB1-DAEA-428E-9A7D-6E5A131CBBDF}" srcOrd="0" destOrd="0" presId="urn:microsoft.com/office/officeart/2005/8/layout/list1"/>
    <dgm:cxn modelId="{774022FD-D470-4BEB-88A3-236FBFC861F0}" type="presOf" srcId="{9196EAC0-0711-4982-B81A-37BA7C71496A}" destId="{E367C59E-1EF5-488B-BCEA-6C6623EAA05E}" srcOrd="0"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3D19B8F0-9A7C-4194-B806-6584863ADD9E}" type="presParOf" srcId="{B7E7FE81-D40D-41A4-BB34-395B3F8CE407}" destId="{0797930D-5D03-44DE-BF0E-5480BEEA3290}" srcOrd="0" destOrd="0" presId="urn:microsoft.com/office/officeart/2005/8/layout/list1"/>
    <dgm:cxn modelId="{513C1C01-7212-4332-9EF3-BED637B188F0}" type="presParOf" srcId="{0797930D-5D03-44DE-BF0E-5480BEEA3290}" destId="{AD758EB1-DAEA-428E-9A7D-6E5A131CBBDF}" srcOrd="0" destOrd="0" presId="urn:microsoft.com/office/officeart/2005/8/layout/list1"/>
    <dgm:cxn modelId="{538B1FD9-AA79-419F-A456-5F2D3D2BBF2F}" type="presParOf" srcId="{0797930D-5D03-44DE-BF0E-5480BEEA3290}" destId="{4AEBF42F-3B80-4CC6-B316-0A22B25C2C68}" srcOrd="1" destOrd="0" presId="urn:microsoft.com/office/officeart/2005/8/layout/list1"/>
    <dgm:cxn modelId="{911699BF-F488-4101-B87A-20DAE06D1DA3}" type="presParOf" srcId="{B7E7FE81-D40D-41A4-BB34-395B3F8CE407}" destId="{4DA41CF3-9293-4A9D-8D7B-E59959C4C471}" srcOrd="1" destOrd="0" presId="urn:microsoft.com/office/officeart/2005/8/layout/list1"/>
    <dgm:cxn modelId="{B2F284E9-18E5-4F6E-B88A-1414195D054B}" type="presParOf" srcId="{B7E7FE81-D40D-41A4-BB34-395B3F8CE407}" destId="{7A7DEB5D-5E0E-4DF7-89A8-87E8BEDA04F4}" srcOrd="2" destOrd="0" presId="urn:microsoft.com/office/officeart/2005/8/layout/list1"/>
    <dgm:cxn modelId="{6B436EBD-7D59-4BBF-9C54-70C4E7E80332}" type="presParOf" srcId="{B7E7FE81-D40D-41A4-BB34-395B3F8CE407}" destId="{F46E84E6-6B47-40FB-BF00-2F549DB7CCAE}" srcOrd="3" destOrd="0" presId="urn:microsoft.com/office/officeart/2005/8/layout/list1"/>
    <dgm:cxn modelId="{53A3E384-6562-4F5E-9776-83CF20ED1A8F}" type="presParOf" srcId="{B7E7FE81-D40D-41A4-BB34-395B3F8CE407}" destId="{9314F07F-B1CD-47A1-A2D8-0F1384088732}" srcOrd="4" destOrd="0" presId="urn:microsoft.com/office/officeart/2005/8/layout/list1"/>
    <dgm:cxn modelId="{D2480CBD-3E0D-4490-9753-B4E8986BA324}" type="presParOf" srcId="{9314F07F-B1CD-47A1-A2D8-0F1384088732}" destId="{8A3EDCBB-8240-42B7-B561-DFD156B3971C}" srcOrd="0" destOrd="0" presId="urn:microsoft.com/office/officeart/2005/8/layout/list1"/>
    <dgm:cxn modelId="{F015BABB-F8EE-4282-A546-E129D62B2C9E}" type="presParOf" srcId="{9314F07F-B1CD-47A1-A2D8-0F1384088732}" destId="{D0E54A32-F2F3-490C-BB08-76896894973C}" srcOrd="1" destOrd="0" presId="urn:microsoft.com/office/officeart/2005/8/layout/list1"/>
    <dgm:cxn modelId="{4E206F57-17E4-4E19-BCB9-CCCDCDF83DDB}" type="presParOf" srcId="{B7E7FE81-D40D-41A4-BB34-395B3F8CE407}" destId="{E121D75C-A29D-4562-8F15-2A92B00C7250}" srcOrd="5" destOrd="0" presId="urn:microsoft.com/office/officeart/2005/8/layout/list1"/>
    <dgm:cxn modelId="{1E6E3E0C-8C1A-4FFA-AEF1-14AAB28E175F}" type="presParOf" srcId="{B7E7FE81-D40D-41A4-BB34-395B3F8CE407}" destId="{446235DF-6EC5-41F0-8406-4A23A5A5266A}" srcOrd="6" destOrd="0" presId="urn:microsoft.com/office/officeart/2005/8/layout/list1"/>
    <dgm:cxn modelId="{19ED8245-773E-4CD6-9503-D5970E86C856}" type="presParOf" srcId="{B7E7FE81-D40D-41A4-BB34-395B3F8CE407}" destId="{A08FA5E3-1D71-418B-9BD1-5A0E71C39F80}" srcOrd="7" destOrd="0" presId="urn:microsoft.com/office/officeart/2005/8/layout/list1"/>
    <dgm:cxn modelId="{1AD3D1FA-AFF8-4A53-9F7E-443950B43A76}" type="presParOf" srcId="{B7E7FE81-D40D-41A4-BB34-395B3F8CE407}" destId="{56DC7387-F527-4675-A025-9E9C27A0737F}" srcOrd="8" destOrd="0" presId="urn:microsoft.com/office/officeart/2005/8/layout/list1"/>
    <dgm:cxn modelId="{671DD8D7-BF34-489D-AA79-11D576FD084B}" type="presParOf" srcId="{56DC7387-F527-4675-A025-9E9C27A0737F}" destId="{E367C59E-1EF5-488B-BCEA-6C6623EAA05E}" srcOrd="0" destOrd="0" presId="urn:microsoft.com/office/officeart/2005/8/layout/list1"/>
    <dgm:cxn modelId="{04ED74F7-8821-43AA-948C-F67687D2A1A6}" type="presParOf" srcId="{56DC7387-F527-4675-A025-9E9C27A0737F}" destId="{1B3F21A8-3D04-4D10-A7C0-A5ADDB16CEEA}" srcOrd="1" destOrd="0" presId="urn:microsoft.com/office/officeart/2005/8/layout/list1"/>
    <dgm:cxn modelId="{BA788CD3-C5E8-4860-B4C5-CAF7BE3558A0}" type="presParOf" srcId="{B7E7FE81-D40D-41A4-BB34-395B3F8CE407}" destId="{176FDFAF-2408-4D5D-A940-9B127CF20D24}" srcOrd="9" destOrd="0" presId="urn:microsoft.com/office/officeart/2005/8/layout/list1"/>
    <dgm:cxn modelId="{313447DD-9C7F-49AD-8465-DB82CD060824}" type="presParOf" srcId="{B7E7FE81-D40D-41A4-BB34-395B3F8CE407}" destId="{CEE6B0D3-78E6-4054-86F7-9D7C0C92582F}" srcOrd="10" destOrd="0" presId="urn:microsoft.com/office/officeart/2005/8/layout/list1"/>
    <dgm:cxn modelId="{3DA42D09-81DB-4921-9803-5E4D766A19A7}" type="presParOf" srcId="{B7E7FE81-D40D-41A4-BB34-395B3F8CE407}" destId="{E25948F6-A28E-4643-9AF5-37E0358EB7E1}" srcOrd="11" destOrd="0" presId="urn:microsoft.com/office/officeart/2005/8/layout/list1"/>
    <dgm:cxn modelId="{ECC62A15-671A-4E19-A2DA-6648598880F2}" type="presParOf" srcId="{B7E7FE81-D40D-41A4-BB34-395B3F8CE407}" destId="{15AE70BF-3494-4A24-B797-AFFDC51C3A30}" srcOrd="12" destOrd="0" presId="urn:microsoft.com/office/officeart/2005/8/layout/list1"/>
    <dgm:cxn modelId="{6FCE69A9-8E90-4FBB-90AE-75133AE83643}" type="presParOf" srcId="{15AE70BF-3494-4A24-B797-AFFDC51C3A30}" destId="{C362F44A-410C-4485-8A0E-143525BB732F}" srcOrd="0" destOrd="0" presId="urn:microsoft.com/office/officeart/2005/8/layout/list1"/>
    <dgm:cxn modelId="{2E810AF3-C19D-4EB2-B626-ED7D6A29DE38}" type="presParOf" srcId="{15AE70BF-3494-4A24-B797-AFFDC51C3A30}" destId="{87A75E5C-7D8E-4896-BF58-9AB5E1B364E2}" srcOrd="1" destOrd="0" presId="urn:microsoft.com/office/officeart/2005/8/layout/list1"/>
    <dgm:cxn modelId="{01EAEDA9-4909-4117-953B-2AB2EC102783}" type="presParOf" srcId="{B7E7FE81-D40D-41A4-BB34-395B3F8CE407}" destId="{97899667-740D-433E-A9ED-63A12EB11541}" srcOrd="13" destOrd="0" presId="urn:microsoft.com/office/officeart/2005/8/layout/list1"/>
    <dgm:cxn modelId="{F3923DB5-C7D8-46A5-B565-E85F71D3D89B}"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23246A1-CA1E-400B-B6A5-3EB2FFCED484}">
      <dgm:prSet phldrT="[Text]" custT="1"/>
      <dgm:spPr/>
      <dgm:t>
        <a:bodyPr/>
        <a:lstStyle/>
        <a:p>
          <a:r>
            <a:rPr lang="el-GR" sz="1400" dirty="0"/>
            <a:t>Η καθοδήγηση θα πρέπει να διαδραματίζει ενεργό ρόλο στη δημιουργία ευκαιριών κατάρτισης και εκπαίδευσης με θετική συμβολή από περιβαλλοντική άποψη</a:t>
          </a:r>
          <a:endParaRPr lang="en-US" sz="14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l-GR" sz="1400" dirty="0"/>
            <a:t>Η καθοδήγηση θα πρέπει να </a:t>
          </a:r>
          <a:r>
            <a:rPr lang="el-GR" sz="1400" dirty="0" err="1"/>
            <a:t>μετράται</a:t>
          </a:r>
          <a:r>
            <a:rPr lang="el-GR" sz="1400" dirty="0"/>
            <a:t>, όχι μόνο με ένα οικονομικό κριτήριο, αλλά και με πράσινη λογιστική, (δηλαδή, με τη συσχέτιση περιβαλλοντικών στόχων με τις δραστηριότητες καθοδήγησης)</a:t>
          </a:r>
          <a:endParaRPr lang="en-US" sz="14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l-GR" sz="1200" dirty="0"/>
            <a:t>Η καθοδήγηση θα πρέπει να λαμβάνει υπόψη και να ευαισθητοποιεί τον περιβαλλοντικό αντίκτυπο των επιλογών σταδιοδρομίας. Το ενημερωτικό υλικό για τις επιλογές σταδιοδρομίας θα πρέπει να περιλαμβάνει περιβαλλοντικές πτυχές.</a:t>
          </a:r>
          <a:endParaRPr lang="en-US" sz="12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el-GR" sz="1400" dirty="0"/>
            <a:t>Οι ίδιοι οι εργαζόμενοι στην καθοδήγηση θα πρέπει να επιθεωρούν τη δική τους πρακτική: πόσο πράσινες είναι οι </a:t>
          </a:r>
          <a:r>
            <a:rPr lang="el-GR" sz="1400" dirty="0" err="1"/>
            <a:t>ρουτίνες</a:t>
          </a:r>
          <a:r>
            <a:rPr lang="el-GR" sz="1400" dirty="0"/>
            <a:t> μου για την ανακύκλωση απορριμμάτων, τη μείωση της κατανάλωσης ενέργειας κ.λπ.</a:t>
          </a:r>
          <a:endParaRPr lang="en-US" sz="14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99959" custScaleY="168933">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A4CAAC02-C867-4A89-AE25-BA9CB956B11C}" type="presOf" srcId="{223246A1-CA1E-400B-B6A5-3EB2FFCED484}" destId="{AD758EB1-DAEA-428E-9A7D-6E5A131CBBDF}" srcOrd="0" destOrd="0" presId="urn:microsoft.com/office/officeart/2005/8/layout/list1"/>
    <dgm:cxn modelId="{EFD02418-303C-4276-93A9-B91A7AD3A501}" type="presOf" srcId="{44B07ECA-378D-430D-874A-C5EBBC31EE6A}" destId="{C362F44A-410C-4485-8A0E-143525BB732F}" srcOrd="0" destOrd="0" presId="urn:microsoft.com/office/officeart/2005/8/layout/list1"/>
    <dgm:cxn modelId="{F0E2601D-AE96-415A-AE60-ADA4E164EE21}" type="presOf" srcId="{9196EAC0-0711-4982-B81A-37BA7C71496A}" destId="{E367C59E-1EF5-488B-BCEA-6C6623EAA05E}" srcOrd="0" destOrd="0" presId="urn:microsoft.com/office/officeart/2005/8/layout/list1"/>
    <dgm:cxn modelId="{706DF835-A0A7-4066-99F2-35ED234D9AA0}" type="presOf" srcId="{223246A1-CA1E-400B-B6A5-3EB2FFCED484}" destId="{4AEBF42F-3B80-4CC6-B316-0A22B25C2C68}"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CD27D566-A461-47D7-AD5C-7E1FD372ECF4}" type="presOf" srcId="{FF3E4FAA-C3CD-406B-B1ED-D47618869A08}" destId="{8A3EDCBB-8240-42B7-B561-DFD156B3971C}" srcOrd="0" destOrd="0" presId="urn:microsoft.com/office/officeart/2005/8/layout/list1"/>
    <dgm:cxn modelId="{6E34464E-712F-4AD9-A723-5828CF5AE9F5}" srcId="{3EFF33C5-E7A5-45C5-9B20-91CCDA97A410}" destId="{44B07ECA-378D-430D-874A-C5EBBC31EE6A}" srcOrd="3" destOrd="0" parTransId="{9D586E73-ECE7-49BA-867A-030262B3D111}" sibTransId="{07E8269F-F3E9-4B9E-BBC1-E841847D80CE}"/>
    <dgm:cxn modelId="{A3FF0551-49EA-4A3D-97D2-DF5217439294}" srcId="{3EFF33C5-E7A5-45C5-9B20-91CCDA97A410}" destId="{223246A1-CA1E-400B-B6A5-3EB2FFCED484}" srcOrd="0" destOrd="0" parTransId="{B80E92CF-921C-4750-8222-B151487DF9A5}" sibTransId="{16358818-10B4-430B-83DB-BCC1348D90DE}"/>
    <dgm:cxn modelId="{49A74288-CC09-47EC-BE3C-05D93BB27F06}" type="presOf" srcId="{9196EAC0-0711-4982-B81A-37BA7C71496A}" destId="{1B3F21A8-3D04-4D10-A7C0-A5ADDB16CEEA}" srcOrd="1" destOrd="0" presId="urn:microsoft.com/office/officeart/2005/8/layout/list1"/>
    <dgm:cxn modelId="{BF85BEA8-8822-4461-95C5-16D8107630B9}" type="presOf" srcId="{3EFF33C5-E7A5-45C5-9B20-91CCDA97A410}" destId="{B7E7FE81-D40D-41A4-BB34-395B3F8CE407}" srcOrd="0" destOrd="0" presId="urn:microsoft.com/office/officeart/2005/8/layout/list1"/>
    <dgm:cxn modelId="{BC6698D7-430D-4737-A91C-171FB691A04F}" type="presOf" srcId="{FF3E4FAA-C3CD-406B-B1ED-D47618869A08}" destId="{D0E54A32-F2F3-490C-BB08-76896894973C}" srcOrd="1" destOrd="0" presId="urn:microsoft.com/office/officeart/2005/8/layout/list1"/>
    <dgm:cxn modelId="{BDBD2FFD-5896-48BF-8739-1288842ACF94}" type="presOf" srcId="{44B07ECA-378D-430D-874A-C5EBBC31EE6A}" destId="{87A75E5C-7D8E-4896-BF58-9AB5E1B364E2}" srcOrd="1"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E4BA53F0-51D8-4C6B-91C8-31993B4A4772}" type="presParOf" srcId="{B7E7FE81-D40D-41A4-BB34-395B3F8CE407}" destId="{0797930D-5D03-44DE-BF0E-5480BEEA3290}" srcOrd="0" destOrd="0" presId="urn:microsoft.com/office/officeart/2005/8/layout/list1"/>
    <dgm:cxn modelId="{002EE4F9-B76F-4AC4-8770-F948F05A3A78}" type="presParOf" srcId="{0797930D-5D03-44DE-BF0E-5480BEEA3290}" destId="{AD758EB1-DAEA-428E-9A7D-6E5A131CBBDF}" srcOrd="0" destOrd="0" presId="urn:microsoft.com/office/officeart/2005/8/layout/list1"/>
    <dgm:cxn modelId="{3A28A4CC-D44C-467B-855C-1B5D17090119}" type="presParOf" srcId="{0797930D-5D03-44DE-BF0E-5480BEEA3290}" destId="{4AEBF42F-3B80-4CC6-B316-0A22B25C2C68}" srcOrd="1" destOrd="0" presId="urn:microsoft.com/office/officeart/2005/8/layout/list1"/>
    <dgm:cxn modelId="{2129315B-B3BC-4C45-AC81-DA1D62FB2E8A}" type="presParOf" srcId="{B7E7FE81-D40D-41A4-BB34-395B3F8CE407}" destId="{4DA41CF3-9293-4A9D-8D7B-E59959C4C471}" srcOrd="1" destOrd="0" presId="urn:microsoft.com/office/officeart/2005/8/layout/list1"/>
    <dgm:cxn modelId="{3993FE45-6F4D-4033-A477-02C979EB3E73}" type="presParOf" srcId="{B7E7FE81-D40D-41A4-BB34-395B3F8CE407}" destId="{7A7DEB5D-5E0E-4DF7-89A8-87E8BEDA04F4}" srcOrd="2" destOrd="0" presId="urn:microsoft.com/office/officeart/2005/8/layout/list1"/>
    <dgm:cxn modelId="{0FE15B44-F9F3-4FDB-962C-9486585041BA}" type="presParOf" srcId="{B7E7FE81-D40D-41A4-BB34-395B3F8CE407}" destId="{F46E84E6-6B47-40FB-BF00-2F549DB7CCAE}" srcOrd="3" destOrd="0" presId="urn:microsoft.com/office/officeart/2005/8/layout/list1"/>
    <dgm:cxn modelId="{59BA72AF-C3C2-48EE-9530-13746BF14A9E}" type="presParOf" srcId="{B7E7FE81-D40D-41A4-BB34-395B3F8CE407}" destId="{9314F07F-B1CD-47A1-A2D8-0F1384088732}" srcOrd="4" destOrd="0" presId="urn:microsoft.com/office/officeart/2005/8/layout/list1"/>
    <dgm:cxn modelId="{9BDFB074-7BA2-4C78-9802-D72C9F6BA270}" type="presParOf" srcId="{9314F07F-B1CD-47A1-A2D8-0F1384088732}" destId="{8A3EDCBB-8240-42B7-B561-DFD156B3971C}" srcOrd="0" destOrd="0" presId="urn:microsoft.com/office/officeart/2005/8/layout/list1"/>
    <dgm:cxn modelId="{004A63F3-9E17-4A91-A745-9A6F6CAF840C}" type="presParOf" srcId="{9314F07F-B1CD-47A1-A2D8-0F1384088732}" destId="{D0E54A32-F2F3-490C-BB08-76896894973C}" srcOrd="1" destOrd="0" presId="urn:microsoft.com/office/officeart/2005/8/layout/list1"/>
    <dgm:cxn modelId="{553B0661-D84F-487A-9849-8E0BA5F4F2C4}" type="presParOf" srcId="{B7E7FE81-D40D-41A4-BB34-395B3F8CE407}" destId="{E121D75C-A29D-4562-8F15-2A92B00C7250}" srcOrd="5" destOrd="0" presId="urn:microsoft.com/office/officeart/2005/8/layout/list1"/>
    <dgm:cxn modelId="{77DD8B67-5C5C-4EF0-96F4-961F06BCCBC0}" type="presParOf" srcId="{B7E7FE81-D40D-41A4-BB34-395B3F8CE407}" destId="{446235DF-6EC5-41F0-8406-4A23A5A5266A}" srcOrd="6" destOrd="0" presId="urn:microsoft.com/office/officeart/2005/8/layout/list1"/>
    <dgm:cxn modelId="{AA5A8376-C33A-40FB-84A4-99419CB20E0F}" type="presParOf" srcId="{B7E7FE81-D40D-41A4-BB34-395B3F8CE407}" destId="{A08FA5E3-1D71-418B-9BD1-5A0E71C39F80}" srcOrd="7" destOrd="0" presId="urn:microsoft.com/office/officeart/2005/8/layout/list1"/>
    <dgm:cxn modelId="{C348C8F7-8CC1-4C27-A5F1-577789D8AE08}" type="presParOf" srcId="{B7E7FE81-D40D-41A4-BB34-395B3F8CE407}" destId="{56DC7387-F527-4675-A025-9E9C27A0737F}" srcOrd="8" destOrd="0" presId="urn:microsoft.com/office/officeart/2005/8/layout/list1"/>
    <dgm:cxn modelId="{5BF449A4-859D-4458-836E-E66E2384B606}" type="presParOf" srcId="{56DC7387-F527-4675-A025-9E9C27A0737F}" destId="{E367C59E-1EF5-488B-BCEA-6C6623EAA05E}" srcOrd="0" destOrd="0" presId="urn:microsoft.com/office/officeart/2005/8/layout/list1"/>
    <dgm:cxn modelId="{2ABC36A4-9C9C-444A-9006-6DA6FF7C3C2C}" type="presParOf" srcId="{56DC7387-F527-4675-A025-9E9C27A0737F}" destId="{1B3F21A8-3D04-4D10-A7C0-A5ADDB16CEEA}" srcOrd="1" destOrd="0" presId="urn:microsoft.com/office/officeart/2005/8/layout/list1"/>
    <dgm:cxn modelId="{E694BE1F-54D4-447D-9DE6-2399EF38893A}" type="presParOf" srcId="{B7E7FE81-D40D-41A4-BB34-395B3F8CE407}" destId="{176FDFAF-2408-4D5D-A940-9B127CF20D24}" srcOrd="9" destOrd="0" presId="urn:microsoft.com/office/officeart/2005/8/layout/list1"/>
    <dgm:cxn modelId="{29CE9853-FA56-4DBE-946B-62BD071BCC22}" type="presParOf" srcId="{B7E7FE81-D40D-41A4-BB34-395B3F8CE407}" destId="{CEE6B0D3-78E6-4054-86F7-9D7C0C92582F}" srcOrd="10" destOrd="0" presId="urn:microsoft.com/office/officeart/2005/8/layout/list1"/>
    <dgm:cxn modelId="{AE2E5835-540C-4217-8B5B-E0DF8A42096F}" type="presParOf" srcId="{B7E7FE81-D40D-41A4-BB34-395B3F8CE407}" destId="{E25948F6-A28E-4643-9AF5-37E0358EB7E1}" srcOrd="11" destOrd="0" presId="urn:microsoft.com/office/officeart/2005/8/layout/list1"/>
    <dgm:cxn modelId="{3FCAD956-14A3-469B-B0E0-A57569822AD6}" type="presParOf" srcId="{B7E7FE81-D40D-41A4-BB34-395B3F8CE407}" destId="{15AE70BF-3494-4A24-B797-AFFDC51C3A30}" srcOrd="12" destOrd="0" presId="urn:microsoft.com/office/officeart/2005/8/layout/list1"/>
    <dgm:cxn modelId="{1AF62033-0E9D-45AA-9B3E-A0402EF52247}" type="presParOf" srcId="{15AE70BF-3494-4A24-B797-AFFDC51C3A30}" destId="{C362F44A-410C-4485-8A0E-143525BB732F}" srcOrd="0" destOrd="0" presId="urn:microsoft.com/office/officeart/2005/8/layout/list1"/>
    <dgm:cxn modelId="{42D62982-A8D3-413A-BE43-093C3AD15224}" type="presParOf" srcId="{15AE70BF-3494-4A24-B797-AFFDC51C3A30}" destId="{87A75E5C-7D8E-4896-BF58-9AB5E1B364E2}" srcOrd="1" destOrd="0" presId="urn:microsoft.com/office/officeart/2005/8/layout/list1"/>
    <dgm:cxn modelId="{30189936-13CE-496F-9193-8FB995E08248}" type="presParOf" srcId="{B7E7FE81-D40D-41A4-BB34-395B3F8CE407}" destId="{97899667-740D-433E-A9ED-63A12EB11541}" srcOrd="13" destOrd="0" presId="urn:microsoft.com/office/officeart/2005/8/layout/list1"/>
    <dgm:cxn modelId="{477B827E-0AAD-47BD-8732-DE755157F645}"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DF2A-FA9E-4923-8C91-74246C56869C}">
      <dsp:nvSpPr>
        <dsp:cNvPr id="0" name=""/>
        <dsp:cNvSpPr/>
      </dsp:nvSpPr>
      <dsp:spPr>
        <a:xfrm>
          <a:off x="2743" y="160874"/>
          <a:ext cx="2675381" cy="526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a:t>Προσαρμοστικός επαγγελματικός προσανατολισμός</a:t>
          </a:r>
          <a:endParaRPr lang="en-US" sz="1300" kern="1200" dirty="0"/>
        </a:p>
      </dsp:txBody>
      <dsp:txXfrm>
        <a:off x="2743" y="160874"/>
        <a:ext cx="2675381" cy="526595"/>
      </dsp:txXfrm>
    </dsp:sp>
    <dsp:sp modelId="{D739F32E-72CB-4B62-B1F9-073C45F08BCB}">
      <dsp:nvSpPr>
        <dsp:cNvPr id="0" name=""/>
        <dsp:cNvSpPr/>
      </dsp:nvSpPr>
      <dsp:spPr>
        <a:xfrm>
          <a:off x="2743" y="687469"/>
          <a:ext cx="2675381" cy="26763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Βοηθήστε τους ανθρώπους να αντιμετωπίσουν την αλλαγή.</a:t>
          </a:r>
          <a:endParaRPr lang="en-US" sz="1300" kern="1200" dirty="0"/>
        </a:p>
        <a:p>
          <a:pPr marL="114300" lvl="1" indent="-114300" algn="l" defTabSz="577850">
            <a:lnSpc>
              <a:spcPct val="90000"/>
            </a:lnSpc>
            <a:spcBef>
              <a:spcPct val="0"/>
            </a:spcBef>
            <a:spcAft>
              <a:spcPct val="15000"/>
            </a:spcAft>
            <a:buChar char="•"/>
          </a:pPr>
          <a:r>
            <a:rPr lang="el-GR" sz="1300" kern="1200" dirty="0"/>
            <a:t>Ενθαρρύνετε την ανάπτυξη των δεξιοτήτων για την αντιμετώπιση αυτών των αλλαγών</a:t>
          </a:r>
        </a:p>
      </dsp:txBody>
      <dsp:txXfrm>
        <a:off x="2743" y="687469"/>
        <a:ext cx="2675381" cy="2676374"/>
      </dsp:txXfrm>
    </dsp:sp>
    <dsp:sp modelId="{E961698E-69E3-42DA-A745-9870D5E877A3}">
      <dsp:nvSpPr>
        <dsp:cNvPr id="0" name=""/>
        <dsp:cNvSpPr/>
      </dsp:nvSpPr>
      <dsp:spPr>
        <a:xfrm>
          <a:off x="3052678" y="160874"/>
          <a:ext cx="2675381" cy="526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a:t>Διευρυμένος επαγγελματικός προσανατολισμός</a:t>
          </a:r>
          <a:endParaRPr lang="en-US" sz="1300" kern="1200" dirty="0"/>
        </a:p>
      </dsp:txBody>
      <dsp:txXfrm>
        <a:off x="3052678" y="160874"/>
        <a:ext cx="2675381" cy="526595"/>
      </dsp:txXfrm>
    </dsp:sp>
    <dsp:sp modelId="{6BB01C1F-452F-490A-973B-8DF3376CE4F1}">
      <dsp:nvSpPr>
        <dsp:cNvPr id="0" name=""/>
        <dsp:cNvSpPr/>
      </dsp:nvSpPr>
      <dsp:spPr>
        <a:xfrm>
          <a:off x="3052678" y="687469"/>
          <a:ext cx="2675381" cy="26763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Ενθαρρύνετε τους ανθρώπους να σκέφτονται πέρα από την αμειβόμενη εργασία.</a:t>
          </a:r>
          <a:endParaRPr lang="en-US" sz="1300" kern="1200" dirty="0"/>
        </a:p>
        <a:p>
          <a:pPr marL="114300" lvl="1" indent="-114300" algn="l" defTabSz="577850">
            <a:lnSpc>
              <a:spcPct val="90000"/>
            </a:lnSpc>
            <a:spcBef>
              <a:spcPct val="0"/>
            </a:spcBef>
            <a:spcAft>
              <a:spcPct val="15000"/>
            </a:spcAft>
            <a:buChar char="•"/>
          </a:pPr>
          <a:r>
            <a:rPr lang="el-GR" sz="1300" kern="1200" dirty="0"/>
            <a:t>Συζητήστε τον εθελοντισμό, τον ελεύθερο χρόνο και την κοινοτική εργασία παράλληλα με την αμειβόμενη εργασία.</a:t>
          </a:r>
        </a:p>
        <a:p>
          <a:pPr marL="114300" lvl="1" indent="-114300" algn="l" defTabSz="577850">
            <a:lnSpc>
              <a:spcPct val="90000"/>
            </a:lnSpc>
            <a:spcBef>
              <a:spcPct val="0"/>
            </a:spcBef>
            <a:spcAft>
              <a:spcPct val="15000"/>
            </a:spcAft>
            <a:buChar char="•"/>
          </a:pPr>
          <a:r>
            <a:rPr lang="el-GR" sz="1300" kern="1200" dirty="0"/>
            <a:t>Αμφισβητήστε την ιδέα ότι η αμειβόμενη εργασία είναι «πραγματική», «αυθεντική» και «χρήσιμη» σε σύγκριση με άλλες μορφές εργασίας.</a:t>
          </a:r>
        </a:p>
      </dsp:txBody>
      <dsp:txXfrm>
        <a:off x="3052678" y="687469"/>
        <a:ext cx="2675381" cy="2676374"/>
      </dsp:txXfrm>
    </dsp:sp>
    <dsp:sp modelId="{4DC5734D-DEBF-480F-8947-65CDF73D2CCB}">
      <dsp:nvSpPr>
        <dsp:cNvPr id="0" name=""/>
        <dsp:cNvSpPr/>
      </dsp:nvSpPr>
      <dsp:spPr>
        <a:xfrm>
          <a:off x="6102613" y="160874"/>
          <a:ext cx="2675381" cy="526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err="1"/>
            <a:t>Χειραφετικός</a:t>
          </a:r>
          <a:r>
            <a:rPr lang="el-GR" sz="1300" kern="1200" dirty="0"/>
            <a:t> επαγγελματικός προσανατολισμός</a:t>
          </a:r>
          <a:endParaRPr lang="en-US" sz="1300" kern="1200" dirty="0"/>
        </a:p>
      </dsp:txBody>
      <dsp:txXfrm>
        <a:off x="6102613" y="160874"/>
        <a:ext cx="2675381" cy="526595"/>
      </dsp:txXfrm>
    </dsp:sp>
    <dsp:sp modelId="{77357FC6-4E93-4E87-A18C-ADE5B716F7C4}">
      <dsp:nvSpPr>
        <dsp:cNvPr id="0" name=""/>
        <dsp:cNvSpPr/>
      </dsp:nvSpPr>
      <dsp:spPr>
        <a:xfrm>
          <a:off x="6102613" y="687469"/>
          <a:ext cx="2675381" cy="26763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Αναγνωρίστε τους περιορισμούς του τι μπορούν να επιτύχουν οι άνθρωποι στα τρέχοντα (και μελλοντικά) συστήματα.</a:t>
          </a:r>
          <a:endParaRPr lang="en-US" sz="1300" kern="1200" dirty="0"/>
        </a:p>
      </dsp:txBody>
      <dsp:txXfrm>
        <a:off x="6102613" y="687469"/>
        <a:ext cx="2675381" cy="2676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CECF-7A07-48F2-85E6-3848427F0750}">
      <dsp:nvSpPr>
        <dsp:cNvPr id="0" name=""/>
        <dsp:cNvSpPr/>
      </dsp:nvSpPr>
      <dsp:spPr>
        <a:xfrm>
          <a:off x="836236" y="1702"/>
          <a:ext cx="4950000" cy="1123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Μέσα από σκόπιμες προσπάθειες, όπου το άτομο είναι δυνατόν, να αναβαθμίσει τις δεξιότητές του και να διευρύνει τα ενδιαφέροντά του (π.χ. βελτίωση τεχνικών δεξιοτήτων, αναζήτηση ευκαιριών κλπ.)</a:t>
          </a:r>
          <a:endParaRPr lang="en-US" sz="1600" kern="1200" dirty="0"/>
        </a:p>
      </dsp:txBody>
      <dsp:txXfrm>
        <a:off x="836236" y="1702"/>
        <a:ext cx="4950000" cy="1123517"/>
      </dsp:txXfrm>
    </dsp:sp>
    <dsp:sp modelId="{7CA0F8EB-78BA-4BBF-9094-12A23A546C4F}">
      <dsp:nvSpPr>
        <dsp:cNvPr id="0" name=""/>
        <dsp:cNvSpPr/>
      </dsp:nvSpPr>
      <dsp:spPr>
        <a:xfrm>
          <a:off x="1196236" y="1181395"/>
          <a:ext cx="4230000" cy="1123517"/>
        </a:xfrm>
        <a:prstGeom prst="rect">
          <a:avLst/>
        </a:prstGeom>
        <a:solidFill>
          <a:schemeClr val="accent2">
            <a:hueOff val="-716791"/>
            <a:satOff val="-17272"/>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Μέσα από τον εμπλουτισμό της τρέχουσας εργασίας του ατόμου. Γράφοντας μια ιδανική περιγραφή εργασίας και εξετάζοντας τα μέρη στα οποία θα μπορούσαν να εφαρμοστούν.</a:t>
          </a:r>
          <a:endParaRPr lang="en-US" sz="1600" kern="1200" dirty="0"/>
        </a:p>
      </dsp:txBody>
      <dsp:txXfrm>
        <a:off x="1196236" y="1181395"/>
        <a:ext cx="4230000" cy="1123517"/>
      </dsp:txXfrm>
    </dsp:sp>
    <dsp:sp modelId="{A6DAC2AD-3271-4E0B-866B-F947ABCDE6C7}">
      <dsp:nvSpPr>
        <dsp:cNvPr id="0" name=""/>
        <dsp:cNvSpPr/>
      </dsp:nvSpPr>
      <dsp:spPr>
        <a:xfrm>
          <a:off x="1916236" y="2361088"/>
          <a:ext cx="2790000" cy="1123517"/>
        </a:xfrm>
        <a:prstGeom prst="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Συμμετοχή σε παραγωγικές δραστηριότητες, όπως είναι η επαγγελματική καθοδήγηση περισσότερων συναδέλφων.</a:t>
          </a:r>
          <a:endParaRPr lang="en-US" sz="1600" kern="1200" dirty="0"/>
        </a:p>
      </dsp:txBody>
      <dsp:txXfrm>
        <a:off x="1916236" y="2361088"/>
        <a:ext cx="2790000" cy="1123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1D48-D7BA-4548-A2B2-CFB96319E859}">
      <dsp:nvSpPr>
        <dsp:cNvPr id="0" name=""/>
        <dsp:cNvSpPr/>
      </dsp:nvSpPr>
      <dsp:spPr>
        <a:xfrm>
          <a:off x="2975" y="1005872"/>
          <a:ext cx="1522032" cy="43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Τεχνολογικές αλλαγές</a:t>
          </a:r>
          <a:endParaRPr lang="en-US" sz="1200" kern="1200" noProof="0" dirty="0"/>
        </a:p>
      </dsp:txBody>
      <dsp:txXfrm>
        <a:off x="2975" y="1005872"/>
        <a:ext cx="1522032" cy="438075"/>
      </dsp:txXfrm>
    </dsp:sp>
    <dsp:sp modelId="{D40026BB-305C-4920-B7C9-56271612FE36}">
      <dsp:nvSpPr>
        <dsp:cNvPr id="0" name=""/>
        <dsp:cNvSpPr/>
      </dsp:nvSpPr>
      <dsp:spPr>
        <a:xfrm>
          <a:off x="1525008" y="992182"/>
          <a:ext cx="304406" cy="4654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320F-5638-4E0A-80D5-A6C1FA62D587}">
      <dsp:nvSpPr>
        <dsp:cNvPr id="0" name=""/>
        <dsp:cNvSpPr/>
      </dsp:nvSpPr>
      <dsp:spPr>
        <a:xfrm>
          <a:off x="1951177" y="992182"/>
          <a:ext cx="4139929" cy="46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Νέο σύνολο δεξιοτήτων για νέες και μεταβαλλόμενες εργασίες και επαγγέλματα</a:t>
          </a:r>
          <a:endParaRPr lang="en-US" sz="1200" kern="1200" noProof="0" dirty="0"/>
        </a:p>
      </dsp:txBody>
      <dsp:txXfrm>
        <a:off x="1951177" y="992182"/>
        <a:ext cx="4139929" cy="465454"/>
      </dsp:txXfrm>
    </dsp:sp>
    <dsp:sp modelId="{230537E5-E96B-48BE-9573-87D2EF45A66B}">
      <dsp:nvSpPr>
        <dsp:cNvPr id="0" name=""/>
        <dsp:cNvSpPr/>
      </dsp:nvSpPr>
      <dsp:spPr>
        <a:xfrm>
          <a:off x="2975" y="1500837"/>
          <a:ext cx="1522032" cy="43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Δημογραφικές αλλαγές</a:t>
          </a:r>
          <a:endParaRPr lang="en-US" sz="1200" kern="1200" noProof="0" dirty="0"/>
        </a:p>
      </dsp:txBody>
      <dsp:txXfrm>
        <a:off x="2975" y="1500837"/>
        <a:ext cx="1522032" cy="438075"/>
      </dsp:txXfrm>
    </dsp:sp>
    <dsp:sp modelId="{9D1772D9-1FEA-4338-BAB4-ECE37B1EC8C4}">
      <dsp:nvSpPr>
        <dsp:cNvPr id="0" name=""/>
        <dsp:cNvSpPr/>
      </dsp:nvSpPr>
      <dsp:spPr>
        <a:xfrm>
          <a:off x="1525008" y="1500837"/>
          <a:ext cx="304406" cy="4380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B2137-1844-4FE3-9331-EFB811F77426}">
      <dsp:nvSpPr>
        <dsp:cNvPr id="0" name=""/>
        <dsp:cNvSpPr/>
      </dsp:nvSpPr>
      <dsp:spPr>
        <a:xfrm>
          <a:off x="1951177" y="1500837"/>
          <a:ext cx="4139929" cy="43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Ανάπτυξη δεξιοτήτων</a:t>
          </a:r>
          <a:endParaRPr lang="en-US" sz="1200" kern="1200" noProof="0" dirty="0"/>
        </a:p>
      </dsp:txBody>
      <dsp:txXfrm>
        <a:off x="1951177" y="1500837"/>
        <a:ext cx="4139929" cy="438075"/>
      </dsp:txXfrm>
    </dsp:sp>
    <dsp:sp modelId="{80DF1101-C9B9-4452-A1D7-AE8DDC88F4F5}">
      <dsp:nvSpPr>
        <dsp:cNvPr id="0" name=""/>
        <dsp:cNvSpPr/>
      </dsp:nvSpPr>
      <dsp:spPr>
        <a:xfrm>
          <a:off x="2975" y="2187228"/>
          <a:ext cx="1522032" cy="2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Παγκοσμιοποίηση</a:t>
          </a:r>
          <a:endParaRPr lang="en-US" sz="1200" kern="1200" noProof="0" dirty="0"/>
        </a:p>
      </dsp:txBody>
      <dsp:txXfrm>
        <a:off x="2975" y="2187228"/>
        <a:ext cx="1522032" cy="252450"/>
      </dsp:txXfrm>
    </dsp:sp>
    <dsp:sp modelId="{4B32D57E-BE2C-45A5-A65A-90446E078BEB}">
      <dsp:nvSpPr>
        <dsp:cNvPr id="0" name=""/>
        <dsp:cNvSpPr/>
      </dsp:nvSpPr>
      <dsp:spPr>
        <a:xfrm>
          <a:off x="1525008" y="1982112"/>
          <a:ext cx="304406" cy="66268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0C385-0704-4669-818C-08D515689C0D}">
      <dsp:nvSpPr>
        <dsp:cNvPr id="0" name=""/>
        <dsp:cNvSpPr/>
      </dsp:nvSpPr>
      <dsp:spPr>
        <a:xfrm>
          <a:off x="1951177" y="1982112"/>
          <a:ext cx="4139929" cy="662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Πολύπλοκο σύνολο δεξιοτήτων – συμπεριλαμβανομένων διαπροσωπικών δεξιοτήτων και δεξιοτήτων πολλαπλών εργασιών</a:t>
          </a:r>
          <a:endParaRPr lang="en-US" sz="1200" kern="1200" noProof="0" dirty="0"/>
        </a:p>
      </dsp:txBody>
      <dsp:txXfrm>
        <a:off x="1951177" y="1982112"/>
        <a:ext cx="4139929" cy="662681"/>
      </dsp:txXfrm>
    </dsp:sp>
    <dsp:sp modelId="{AF973010-0BBA-4496-AFB2-851DC3742AB7}">
      <dsp:nvSpPr>
        <dsp:cNvPr id="0" name=""/>
        <dsp:cNvSpPr/>
      </dsp:nvSpPr>
      <dsp:spPr>
        <a:xfrm>
          <a:off x="2975" y="2794495"/>
          <a:ext cx="1522032" cy="2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Κλιματική αλλαγή</a:t>
          </a:r>
          <a:endParaRPr lang="en-US" sz="1200" kern="1200" noProof="0" dirty="0"/>
        </a:p>
      </dsp:txBody>
      <dsp:txXfrm>
        <a:off x="2975" y="2794495"/>
        <a:ext cx="1522032" cy="252450"/>
      </dsp:txXfrm>
    </dsp:sp>
    <dsp:sp modelId="{F3F69513-F9BF-4613-8269-07AA017B1A78}">
      <dsp:nvSpPr>
        <dsp:cNvPr id="0" name=""/>
        <dsp:cNvSpPr/>
      </dsp:nvSpPr>
      <dsp:spPr>
        <a:xfrm>
          <a:off x="1525008" y="2687993"/>
          <a:ext cx="304406" cy="4654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9A4C3-21AE-4EE5-B77D-C463EF4D6A84}">
      <dsp:nvSpPr>
        <dsp:cNvPr id="0" name=""/>
        <dsp:cNvSpPr/>
      </dsp:nvSpPr>
      <dsp:spPr>
        <a:xfrm>
          <a:off x="1951177" y="2687993"/>
          <a:ext cx="4139929" cy="46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Νέο σύνολο δεξιοτήτων για νέες και μεταβαλλόμενες εργασίες και επαγγέλματα</a:t>
          </a:r>
          <a:endParaRPr lang="en-US" sz="1200" kern="1200" dirty="0"/>
        </a:p>
      </dsp:txBody>
      <dsp:txXfrm>
        <a:off x="1951177" y="2687993"/>
        <a:ext cx="4139929" cy="465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9313227"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5661" y="125348"/>
          <a:ext cx="6502765" cy="735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711200">
            <a:lnSpc>
              <a:spcPct val="90000"/>
            </a:lnSpc>
            <a:spcBef>
              <a:spcPct val="0"/>
            </a:spcBef>
            <a:spcAft>
              <a:spcPct val="35000"/>
            </a:spcAft>
            <a:buNone/>
          </a:pPr>
          <a:r>
            <a:rPr lang="el-GR" sz="1600" kern="1200" noProof="0" dirty="0"/>
            <a:t>Υπάρχει έντονη ανάγκη για υπηρεσίες επαγγελματικού προσανατολισμού για όλες τις ηλικίες</a:t>
          </a:r>
          <a:endParaRPr lang="en-US" sz="1600" kern="1200" dirty="0"/>
        </a:p>
      </dsp:txBody>
      <dsp:txXfrm>
        <a:off x="501554" y="161241"/>
        <a:ext cx="6430979" cy="663487"/>
      </dsp:txXfrm>
    </dsp:sp>
    <dsp:sp modelId="{446235DF-6EC5-41F0-8406-4A23A5A5266A}">
      <dsp:nvSpPr>
        <dsp:cNvPr id="0" name=""/>
        <dsp:cNvSpPr/>
      </dsp:nvSpPr>
      <dsp:spPr>
        <a:xfrm>
          <a:off x="0" y="1624857"/>
          <a:ext cx="9313227" cy="378000"/>
        </a:xfrm>
        <a:prstGeom prst="rect">
          <a:avLst/>
        </a:prstGeom>
        <a:solidFill>
          <a:schemeClr val="lt1">
            <a:alpha val="90000"/>
            <a:hueOff val="0"/>
            <a:satOff val="0"/>
            <a:lumOff val="0"/>
            <a:alphaOff val="0"/>
          </a:schemeClr>
        </a:solidFill>
        <a:ln w="12700" cap="flat" cmpd="sng" algn="ctr">
          <a:solidFill>
            <a:schemeClr val="accent3">
              <a:hueOff val="224959"/>
              <a:satOff val="11515"/>
              <a:lumOff val="48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5661" y="1098222"/>
          <a:ext cx="6516586" cy="748035"/>
        </a:xfrm>
        <a:prstGeom prst="roundRect">
          <a:avLst/>
        </a:prstGeom>
        <a:solidFill>
          <a:schemeClr val="accent3">
            <a:hueOff val="224959"/>
            <a:satOff val="11515"/>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533400">
            <a:lnSpc>
              <a:spcPct val="90000"/>
            </a:lnSpc>
            <a:spcBef>
              <a:spcPct val="0"/>
            </a:spcBef>
            <a:spcAft>
              <a:spcPct val="35000"/>
            </a:spcAft>
            <a:buNone/>
          </a:pPr>
          <a:r>
            <a:rPr lang="el-GR" sz="1200" kern="1200" dirty="0"/>
            <a:t>Υπάρχει μια αυξανόμενη ανάγκη, τα άτομα μεγαλύτερης ηλικίας  να συνεχίσουν την εργασία τους – και ως εκ τούτου η υποστήριξη αυτών των ατόμων είναι σημαντική</a:t>
          </a:r>
          <a:endParaRPr lang="en-US" sz="1200" kern="1200" dirty="0"/>
        </a:p>
      </dsp:txBody>
      <dsp:txXfrm>
        <a:off x="502177" y="1134738"/>
        <a:ext cx="6443554" cy="675003"/>
      </dsp:txXfrm>
    </dsp:sp>
    <dsp:sp modelId="{CEE6B0D3-78E6-4054-86F7-9D7C0C92582F}">
      <dsp:nvSpPr>
        <dsp:cNvPr id="0" name=""/>
        <dsp:cNvSpPr/>
      </dsp:nvSpPr>
      <dsp:spPr>
        <a:xfrm>
          <a:off x="0" y="2611865"/>
          <a:ext cx="9313227" cy="378000"/>
        </a:xfrm>
        <a:prstGeom prst="rect">
          <a:avLst/>
        </a:prstGeom>
        <a:solidFill>
          <a:schemeClr val="lt1">
            <a:alpha val="90000"/>
            <a:hueOff val="0"/>
            <a:satOff val="0"/>
            <a:lumOff val="0"/>
            <a:alphaOff val="0"/>
          </a:schemeClr>
        </a:solidFill>
        <a:ln w="12700" cap="flat" cmpd="sng" algn="ctr">
          <a:solidFill>
            <a:schemeClr val="accent3">
              <a:hueOff val="449917"/>
              <a:satOff val="23029"/>
              <a:lumOff val="96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5661" y="2083857"/>
          <a:ext cx="6532623" cy="749408"/>
        </a:xfrm>
        <a:prstGeom prst="roundRect">
          <a:avLst/>
        </a:prstGeom>
        <a:solidFill>
          <a:schemeClr val="accent3">
            <a:hueOff val="449917"/>
            <a:satOff val="23029"/>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711200">
            <a:lnSpc>
              <a:spcPct val="90000"/>
            </a:lnSpc>
            <a:spcBef>
              <a:spcPct val="0"/>
            </a:spcBef>
            <a:spcAft>
              <a:spcPct val="35000"/>
            </a:spcAft>
            <a:buNone/>
          </a:pPr>
          <a:r>
            <a:rPr lang="el-GR" sz="1600" kern="1200" dirty="0"/>
            <a:t>Θέματα φύλου – υπάρχει ανάγκη για αύξηση της συμμετοχής των γυναικών στην εργασία</a:t>
          </a:r>
          <a:endParaRPr lang="en-US" sz="1600" kern="1200" dirty="0"/>
        </a:p>
      </dsp:txBody>
      <dsp:txXfrm>
        <a:off x="502244" y="2120440"/>
        <a:ext cx="6459457" cy="676242"/>
      </dsp:txXfrm>
    </dsp:sp>
    <dsp:sp modelId="{BA6A23BB-5507-4F96-AB84-E1E15289B8B8}">
      <dsp:nvSpPr>
        <dsp:cNvPr id="0" name=""/>
        <dsp:cNvSpPr/>
      </dsp:nvSpPr>
      <dsp:spPr>
        <a:xfrm>
          <a:off x="0" y="3553840"/>
          <a:ext cx="9313227" cy="378000"/>
        </a:xfrm>
        <a:prstGeom prst="rect">
          <a:avLst/>
        </a:prstGeom>
        <a:solidFill>
          <a:schemeClr val="lt1">
            <a:alpha val="90000"/>
            <a:hueOff val="0"/>
            <a:satOff val="0"/>
            <a:lumOff val="0"/>
            <a:alphaOff val="0"/>
          </a:schemeClr>
        </a:solidFill>
        <a:ln w="12700" cap="flat" cmpd="sng" algn="ctr">
          <a:solidFill>
            <a:schemeClr val="accent3">
              <a:hueOff val="674876"/>
              <a:satOff val="34544"/>
              <a:lumOff val="1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5661" y="3070865"/>
          <a:ext cx="6564763" cy="704375"/>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Παροχή ευκαιριών σταδιοδρομίας σε μετανάστες, σε άτομα με αναπηρίες και σε άλλες ομάδες που αποκλείονται από την αγορά εργασίας</a:t>
          </a:r>
          <a:endParaRPr lang="en-US" sz="1400" kern="1200" dirty="0"/>
        </a:p>
      </dsp:txBody>
      <dsp:txXfrm>
        <a:off x="500046" y="3105250"/>
        <a:ext cx="6495993" cy="635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9313227"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5661" y="125348"/>
          <a:ext cx="6502765" cy="735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Η καθοδήγηση θα πρέπει να διαδραματίζει ενεργό ρόλο στη δημιουργία ευκαιριών κατάρτισης και εκπαίδευσης με θετική συμβολή από περιβαλλοντική άποψη</a:t>
          </a:r>
          <a:endParaRPr lang="en-US" sz="1400" kern="1200" dirty="0"/>
        </a:p>
      </dsp:txBody>
      <dsp:txXfrm>
        <a:off x="501554" y="161241"/>
        <a:ext cx="6430979" cy="663487"/>
      </dsp:txXfrm>
    </dsp:sp>
    <dsp:sp modelId="{446235DF-6EC5-41F0-8406-4A23A5A5266A}">
      <dsp:nvSpPr>
        <dsp:cNvPr id="0" name=""/>
        <dsp:cNvSpPr/>
      </dsp:nvSpPr>
      <dsp:spPr>
        <a:xfrm>
          <a:off x="0" y="1624857"/>
          <a:ext cx="9313227" cy="378000"/>
        </a:xfrm>
        <a:prstGeom prst="rect">
          <a:avLst/>
        </a:prstGeom>
        <a:solidFill>
          <a:schemeClr val="lt1">
            <a:alpha val="90000"/>
            <a:hueOff val="0"/>
            <a:satOff val="0"/>
            <a:lumOff val="0"/>
            <a:alphaOff val="0"/>
          </a:schemeClr>
        </a:solidFill>
        <a:ln w="12700" cap="flat" cmpd="sng" algn="ctr">
          <a:solidFill>
            <a:schemeClr val="accent4">
              <a:hueOff val="383341"/>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5661" y="1098222"/>
          <a:ext cx="6516586" cy="748035"/>
        </a:xfrm>
        <a:prstGeom prst="roundRect">
          <a:avLst/>
        </a:prstGeom>
        <a:solidFill>
          <a:schemeClr val="accent4">
            <a:hueOff val="383341"/>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Η καθοδήγηση θα πρέπει να </a:t>
          </a:r>
          <a:r>
            <a:rPr lang="el-GR" sz="1400" kern="1200" dirty="0" err="1"/>
            <a:t>μετράται</a:t>
          </a:r>
          <a:r>
            <a:rPr lang="el-GR" sz="1400" kern="1200" dirty="0"/>
            <a:t>, όχι μόνο με ένα οικονομικό κριτήριο, αλλά και με πράσινη λογιστική, (δηλαδή, με τη συσχέτιση περιβαλλοντικών στόχων με τις δραστηριότητες καθοδήγησης)</a:t>
          </a:r>
          <a:endParaRPr lang="en-US" sz="1400" kern="1200" dirty="0"/>
        </a:p>
      </dsp:txBody>
      <dsp:txXfrm>
        <a:off x="502177" y="1134738"/>
        <a:ext cx="6443554" cy="675003"/>
      </dsp:txXfrm>
    </dsp:sp>
    <dsp:sp modelId="{CEE6B0D3-78E6-4054-86F7-9D7C0C92582F}">
      <dsp:nvSpPr>
        <dsp:cNvPr id="0" name=""/>
        <dsp:cNvSpPr/>
      </dsp:nvSpPr>
      <dsp:spPr>
        <a:xfrm>
          <a:off x="0" y="2611865"/>
          <a:ext cx="9313227" cy="378000"/>
        </a:xfrm>
        <a:prstGeom prst="rect">
          <a:avLst/>
        </a:prstGeom>
        <a:solidFill>
          <a:schemeClr val="lt1">
            <a:alpha val="90000"/>
            <a:hueOff val="0"/>
            <a:satOff val="0"/>
            <a:lumOff val="0"/>
            <a:alphaOff val="0"/>
          </a:schemeClr>
        </a:solidFill>
        <a:ln w="12700" cap="flat" cmpd="sng" algn="ctr">
          <a:solidFill>
            <a:schemeClr val="accent4">
              <a:hueOff val="766681"/>
              <a:satOff val="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5661" y="2083857"/>
          <a:ext cx="6532623" cy="749408"/>
        </a:xfrm>
        <a:prstGeom prst="roundRect">
          <a:avLst/>
        </a:prstGeom>
        <a:solidFill>
          <a:schemeClr val="accent4">
            <a:hueOff val="766681"/>
            <a:satOff val="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533400">
            <a:lnSpc>
              <a:spcPct val="90000"/>
            </a:lnSpc>
            <a:spcBef>
              <a:spcPct val="0"/>
            </a:spcBef>
            <a:spcAft>
              <a:spcPct val="35000"/>
            </a:spcAft>
            <a:buNone/>
          </a:pPr>
          <a:r>
            <a:rPr lang="el-GR" sz="1200" kern="1200" dirty="0"/>
            <a:t>Η καθοδήγηση θα πρέπει να λαμβάνει υπόψη και να ευαισθητοποιεί τον περιβαλλοντικό αντίκτυπο των επιλογών σταδιοδρομίας. Το ενημερωτικό υλικό για τις επιλογές σταδιοδρομίας θα πρέπει να περιλαμβάνει περιβαλλοντικές πτυχές.</a:t>
          </a:r>
          <a:endParaRPr lang="en-US" sz="1200" kern="1200" dirty="0"/>
        </a:p>
      </dsp:txBody>
      <dsp:txXfrm>
        <a:off x="502244" y="2120440"/>
        <a:ext cx="6459457" cy="676242"/>
      </dsp:txXfrm>
    </dsp:sp>
    <dsp:sp modelId="{BA6A23BB-5507-4F96-AB84-E1E15289B8B8}">
      <dsp:nvSpPr>
        <dsp:cNvPr id="0" name=""/>
        <dsp:cNvSpPr/>
      </dsp:nvSpPr>
      <dsp:spPr>
        <a:xfrm>
          <a:off x="0" y="3553840"/>
          <a:ext cx="9313227" cy="378000"/>
        </a:xfrm>
        <a:prstGeom prst="rect">
          <a:avLst/>
        </a:prstGeom>
        <a:solidFill>
          <a:schemeClr val="lt1">
            <a:alpha val="90000"/>
            <a:hueOff val="0"/>
            <a:satOff val="0"/>
            <a:lumOff val="0"/>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5661" y="3070865"/>
          <a:ext cx="6564763" cy="704375"/>
        </a:xfrm>
        <a:prstGeom prst="roundRect">
          <a:avLst/>
        </a:prstGeom>
        <a:solidFill>
          <a:schemeClr val="accent4">
            <a:hueOff val="1150022"/>
            <a:satOff val="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Οι ίδιοι οι εργαζόμενοι στην καθοδήγηση θα πρέπει να επιθεωρούν τη δική τους πρακτική: πόσο πράσινες είναι οι </a:t>
          </a:r>
          <a:r>
            <a:rPr lang="el-GR" sz="1400" kern="1200" dirty="0" err="1"/>
            <a:t>ρουτίνες</a:t>
          </a:r>
          <a:r>
            <a:rPr lang="el-GR" sz="1400" kern="1200" dirty="0"/>
            <a:t> μου για την ανακύκλωση απορριμμάτων, τη μείωση της κατανάλωσης ενέργειας κ.λπ.</a:t>
          </a:r>
          <a:endParaRPr lang="en-US" sz="1400" kern="1200" dirty="0"/>
        </a:p>
      </dsp:txBody>
      <dsp:txXfrm>
        <a:off x="500046" y="3105250"/>
        <a:ext cx="6495993" cy="6356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4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15</a:t>
            </a:fld>
            <a:endParaRPr lang="lt-LT"/>
          </a:p>
        </p:txBody>
      </p:sp>
    </p:spTree>
    <p:extLst>
      <p:ext uri="{BB962C8B-B14F-4D97-AF65-F5344CB8AC3E}">
        <p14:creationId xmlns:p14="http://schemas.microsoft.com/office/powerpoint/2010/main" val="3941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85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46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0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03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07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23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23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3664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7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1829" y="1041400"/>
            <a:ext cx="10845437" cy="2387600"/>
          </a:xfrm>
        </p:spPr>
        <p:txBody>
          <a:bodyPr>
            <a:normAutofit fontScale="90000"/>
          </a:bodyPr>
          <a:lstStyle/>
          <a:p>
            <a:pPr lvl="0"/>
            <a:r>
              <a:rPr lang="el-GR" sz="4800" i="1" dirty="0"/>
              <a:t>Διαμορφώνοντας την επαγγελματική μας εξέλιξη, χρησιμοποιώντας πληροφορίες που προέρχονται από τις αλλαγές στον κόσμο της εργασίας</a:t>
            </a:r>
            <a:endParaRPr lang="en-US" sz="48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D57F8620-E664-4690-96B5-CEE57C561320}"/>
              </a:ext>
            </a:extLst>
          </p:cNvPr>
          <p:cNvSpPr txBox="1"/>
          <p:nvPr/>
        </p:nvSpPr>
        <p:spPr>
          <a:xfrm>
            <a:off x="841829" y="3768876"/>
            <a:ext cx="43639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sz="2400" b="1" dirty="0" err="1">
                <a:solidFill>
                  <a:srgbClr val="FFFFFF"/>
                </a:solidFill>
                <a:cs typeface="Segoe UI"/>
              </a:rPr>
              <a:t>Belgrade</a:t>
            </a:r>
            <a:r>
              <a:rPr lang="sr-Latn-RS" sz="2400" b="1" dirty="0">
                <a:solidFill>
                  <a:srgbClr val="FFFFFF"/>
                </a:solidFill>
                <a:cs typeface="Segoe UI"/>
              </a:rPr>
              <a:t> </a:t>
            </a:r>
            <a:r>
              <a:rPr lang="sr-Latn-RS" sz="2400" b="1" dirty="0" err="1">
                <a:solidFill>
                  <a:srgbClr val="FFFFFF"/>
                </a:solidFill>
                <a:cs typeface="Segoe UI"/>
              </a:rPr>
              <a:t>Open</a:t>
            </a:r>
            <a:r>
              <a:rPr lang="sr-Latn-RS" sz="2400" b="1" dirty="0">
                <a:solidFill>
                  <a:srgbClr val="FFFFFF"/>
                </a:solidFill>
                <a:cs typeface="Segoe UI"/>
              </a:rPr>
              <a:t> </a:t>
            </a:r>
            <a:r>
              <a:rPr lang="sr-Latn-RS" sz="2400" b="1" dirty="0" err="1">
                <a:solidFill>
                  <a:srgbClr val="FFFFFF"/>
                </a:solidFill>
                <a:cs typeface="Segoe UI"/>
              </a:rPr>
              <a:t>School</a:t>
            </a:r>
            <a:r>
              <a:rPr lang="sr-Latn-RS" sz="2400" b="1" dirty="0">
                <a:solidFill>
                  <a:srgbClr val="FFFFFF"/>
                </a:solidFill>
                <a:cs typeface="Segoe UI"/>
              </a:rPr>
              <a:t> </a:t>
            </a:r>
            <a:r>
              <a:rPr lang="sr-Latn-RS" sz="2400" b="1" dirty="0" err="1">
                <a:solidFill>
                  <a:srgbClr val="FFFFFF"/>
                </a:solidFill>
                <a:cs typeface="Segoe UI"/>
              </a:rPr>
              <a:t>team</a:t>
            </a:r>
            <a:r>
              <a:rPr lang="en-US" sz="2400" dirty="0">
                <a:cs typeface="Segoe UI"/>
              </a:rPr>
              <a:t>​</a:t>
            </a:r>
            <a:endParaRPr lang="en-US" sz="2400" dirty="0">
              <a:ea typeface="Open Sans Light"/>
              <a:cs typeface="Segoe U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068" y="735104"/>
            <a:ext cx="10515600" cy="2093976"/>
          </a:xfrm>
        </p:spPr>
        <p:txBody>
          <a:bodyPr/>
          <a:lstStyle/>
          <a:p>
            <a:r>
              <a:rPr lang="el-GR" dirty="0"/>
              <a:t>Ποιες δεξιότητες πρέπει να μάθουν οι εργαζόμενοι ώστε να «ταιριάξουν» καλύτερα στη συνεχώς εξελισσόμενη αγορά εργασίας;</a:t>
            </a:r>
          </a:p>
          <a:p>
            <a:r>
              <a:rPr lang="el-GR" dirty="0"/>
              <a:t>Πώς μπορούν οι εργοδότες να είναι σίγουροι ότι οι δεξιότητες που κατέχουν τα άτομα που εργάζονται στους οργανισμούς τους, είναι επαρκείς για να ανταποκριθούν στις απαιτήσεις της εργασίας τους;</a:t>
            </a: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78" y="2829080"/>
            <a:ext cx="2009336" cy="13292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755" y="4158347"/>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49" y="414805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349" y="281890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9702" y="2818906"/>
            <a:ext cx="1993725" cy="1329150"/>
          </a:xfrm>
          <a:prstGeom prst="rect">
            <a:avLst/>
          </a:prstGeom>
        </p:spPr>
      </p:pic>
    </p:spTree>
    <p:extLst>
      <p:ext uri="{BB962C8B-B14F-4D97-AF65-F5344CB8AC3E}">
        <p14:creationId xmlns:p14="http://schemas.microsoft.com/office/powerpoint/2010/main" val="338305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49348" y="1624876"/>
            <a:ext cx="8350515" cy="3383963"/>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endParaRPr lang="sr-Latn-RS" sz="2400" dirty="0"/>
          </a:p>
          <a:p>
            <a:pPr lvl="0">
              <a:lnSpc>
                <a:spcPct val="115000"/>
              </a:lnSpc>
              <a:buClr>
                <a:srgbClr val="FF7F2A"/>
              </a:buClr>
              <a:buSzPts val="3000"/>
            </a:pPr>
            <a:r>
              <a:rPr lang="el-GR" sz="2400" dirty="0"/>
              <a:t>Με την αυτοματοποίηση των εργασιών ρουτίνας, θα δοθεί αυξανόμενη έμφαση σε δεξιότητες που είναι πιο δύσκολο να αυτοματοποιηθούν</a:t>
            </a:r>
          </a:p>
          <a:p>
            <a:pPr lvl="0">
              <a:lnSpc>
                <a:spcPct val="115000"/>
              </a:lnSpc>
              <a:buClr>
                <a:srgbClr val="FF7F2A"/>
              </a:buClr>
              <a:buSzPts val="3000"/>
            </a:pPr>
            <a:endParaRPr lang="sr-Latn-RS" dirty="0"/>
          </a:p>
          <a:p>
            <a:pPr marL="342900" lvl="0" indent="-342900">
              <a:lnSpc>
                <a:spcPct val="115000"/>
              </a:lnSpc>
              <a:buClr>
                <a:srgbClr val="FF7F2A"/>
              </a:buClr>
              <a:buSzPts val="3000"/>
              <a:buFont typeface="Arial" panose="020B0604020202020204" pitchFamily="34" charset="0"/>
              <a:buChar char="•"/>
            </a:pPr>
            <a:r>
              <a:rPr lang="el-GR" dirty="0"/>
              <a:t>Δεξιότητες όπως η ικανότητα επικοινωνίας, η ομαδική εργασία, η ηγεσία, η επίλυση προβλημάτων, η ετοιμότητα για μάθηση και </a:t>
            </a:r>
            <a:r>
              <a:rPr lang="el-GR" dirty="0" err="1"/>
              <a:t>αυτο</a:t>
            </a:r>
            <a:r>
              <a:rPr lang="el-GR" dirty="0"/>
              <a:t>-οργάνωση</a:t>
            </a:r>
          </a:p>
          <a:p>
            <a:pPr marL="342900" lvl="0" indent="-342900">
              <a:lnSpc>
                <a:spcPct val="115000"/>
              </a:lnSpc>
              <a:buClr>
                <a:srgbClr val="FF7F2A"/>
              </a:buClr>
              <a:buSzPts val="3000"/>
              <a:buFont typeface="Arial" panose="020B0604020202020204" pitchFamily="34" charset="0"/>
              <a:buChar char="•"/>
            </a:pPr>
            <a:r>
              <a:rPr lang="el-GR" dirty="0"/>
              <a:t>Ψηφιακές δεξιότητες - γενικές δεξιότητες ΤΠΕ, όπως η ικανότητα χρήσης ψηφιακών μέσων και αναζήτησης πληροφοριών</a:t>
            </a:r>
            <a:endParaRPr lang="sr-Latn-RS" dirty="0"/>
          </a:p>
        </p:txBody>
      </p:sp>
      <p:sp>
        <p:nvSpPr>
          <p:cNvPr id="6" name="Google Shape;98;p2"/>
          <p:cNvSpPr txBox="1">
            <a:spLocks/>
          </p:cNvSpPr>
          <p:nvPr/>
        </p:nvSpPr>
        <p:spPr>
          <a:xfrm>
            <a:off x="750361" y="531643"/>
            <a:ext cx="10515600" cy="678815"/>
          </a:xfrm>
          <a:prstGeom prst="rect">
            <a:avLst/>
          </a:prstGeom>
          <a:noFill/>
          <a:ln>
            <a:noFill/>
          </a:ln>
        </p:spPr>
        <p:txBody>
          <a:bodyPr spcFirstLastPara="1" vert="horz" wrap="square" lIns="91425" tIns="45700" rIns="91425" bIns="45700" rtlCol="0" anchor="b" anchorCtr="0">
            <a:normAutofit fontScale="62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dirty="0"/>
              <a:t>Αντιμετώπιση προβλημάτων σταδιοδρομίας, στο πλαίσιο των τεχνολογικών αλλαγών</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03" y="2041030"/>
            <a:ext cx="2009336" cy="132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407" y="3785064"/>
            <a:ext cx="1993725" cy="1329150"/>
          </a:xfrm>
          <a:prstGeom prst="rect">
            <a:avLst/>
          </a:prstGeom>
        </p:spPr>
      </p:pic>
    </p:spTree>
    <p:extLst>
      <p:ext uri="{BB962C8B-B14F-4D97-AF65-F5344CB8AC3E}">
        <p14:creationId xmlns:p14="http://schemas.microsoft.com/office/powerpoint/2010/main" val="414989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Autofit/>
          </a:bodyPr>
          <a:lstStyle/>
          <a:p>
            <a:r>
              <a:rPr lang="el-GR" sz="2800" dirty="0"/>
              <a:t>Αντιμετώπιση προβλημάτων σταδιοδρομίας μέσα σε ένα πλαίσιο δημογραφικών αλλαγών</a:t>
            </a:r>
            <a:endParaRPr lang="sr-Latn-RS" sz="2800"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947867" y="2535286"/>
            <a:ext cx="6867665" cy="2640683"/>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400" dirty="0"/>
              <a:t>Οι αλλαγές στον εργασιακό βίο και οι δημογραφικές αλλαγές καθώς και τα ζητήματα μετανάστευσης δημιουργούν νέες προκλήσεις για τους επαγγελματίες που παρέχουν υποστήριξη επαγγελματικής εξέλιξης σε εργαζομένους</a:t>
            </a:r>
            <a:endParaRPr lang="sr-Latn-R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34" y="2726362"/>
            <a:ext cx="1993725" cy="1329267"/>
          </a:xfrm>
          <a:prstGeom prst="rect">
            <a:avLst/>
          </a:prstGeom>
        </p:spPr>
      </p:pic>
    </p:spTree>
    <p:extLst>
      <p:ext uri="{BB962C8B-B14F-4D97-AF65-F5344CB8AC3E}">
        <p14:creationId xmlns:p14="http://schemas.microsoft.com/office/powerpoint/2010/main" val="30014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625611"/>
            <a:ext cx="10515600" cy="678815"/>
          </a:xfrm>
        </p:spPr>
        <p:txBody>
          <a:bodyPr>
            <a:noAutofit/>
          </a:bodyPr>
          <a:lstStyle/>
          <a:p>
            <a:r>
              <a:rPr lang="el-GR" sz="2400" dirty="0"/>
              <a:t>Αντιμετώπιση προβλημάτων σταδιοδρομίας μέσα σε ένα πλαίσιο δημογραφικών αλλαγών</a:t>
            </a:r>
            <a:endParaRPr lang="en-US" sz="2400"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61347985"/>
              </p:ext>
            </p:extLst>
          </p:nvPr>
        </p:nvGraphicFramePr>
        <p:xfrm>
          <a:off x="836613" y="1728216"/>
          <a:ext cx="9313227"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04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4000"/>
            </a:pPr>
            <a:r>
              <a:rPr lang="el-GR" sz="2800" dirty="0"/>
              <a:t>Αντιμετώπιση των επιπτώσεων της κλιματικής αλλαγής στον κόσμο της εργασίας μέσω της πράσινης καθοδήγησης</a:t>
            </a:r>
            <a:endParaRPr sz="2800"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2082362" y="2107004"/>
            <a:ext cx="9406899" cy="3277780"/>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dirty="0">
                <a:solidFill>
                  <a:schemeClr val="dk1"/>
                </a:solidFill>
                <a:latin typeface="Calibri"/>
                <a:ea typeface="Calibri"/>
                <a:cs typeface="Calibri"/>
                <a:sym typeface="Calibri"/>
              </a:rPr>
              <a:t>Η πράσινη καθοδήγηση αφορά τη βιώσιμη ανάπτυξη, την περιβαλλοντική ευσυνειδησία και την ευθύνη για το οικοσύστημα.</a:t>
            </a:r>
          </a:p>
          <a:p>
            <a:pPr lvl="0">
              <a:lnSpc>
                <a:spcPct val="115000"/>
              </a:lnSpc>
              <a:buClr>
                <a:srgbClr val="FF7F2A"/>
              </a:buClr>
              <a:buSzPts val="3000"/>
            </a:pPr>
            <a:endParaRPr lang="el-GR" dirty="0">
              <a:solidFill>
                <a:schemeClr val="dk1"/>
              </a:solidFill>
              <a:latin typeface="Calibri"/>
              <a:ea typeface="Calibri"/>
              <a:cs typeface="Calibri"/>
              <a:sym typeface="Calibri"/>
            </a:endParaRPr>
          </a:p>
          <a:p>
            <a:pPr lvl="0">
              <a:lnSpc>
                <a:spcPct val="115000"/>
              </a:lnSpc>
              <a:buClr>
                <a:srgbClr val="FF7F2A"/>
              </a:buClr>
              <a:buSzPts val="3000"/>
            </a:pPr>
            <a:r>
              <a:rPr lang="el-GR" dirty="0">
                <a:solidFill>
                  <a:schemeClr val="dk1"/>
                </a:solidFill>
                <a:latin typeface="Calibri"/>
                <a:ea typeface="Calibri"/>
                <a:cs typeface="Calibri"/>
                <a:sym typeface="Calibri"/>
              </a:rPr>
              <a:t>Ενθαρρύνει τα άτομα να εξετάσουν τις περιβαλλοντικές επιπτώσεις των επαγγελματικών τους επιλογών και τους οργανισμούς που αντιμετωπίζουν σοβαρά τις κοινωνικές τους ευθύνες. Τέλος ενθαρρύνει τους οργανισμούς να δώσουν μεγαλύτερη προσοχή σε ζητήματα βιωσιμότητας.</a:t>
            </a:r>
          </a:p>
          <a:p>
            <a:pPr lvl="0">
              <a:lnSpc>
                <a:spcPct val="115000"/>
              </a:lnSpc>
              <a:buClr>
                <a:srgbClr val="FF7F2A"/>
              </a:buClr>
              <a:buSzPts val="3000"/>
            </a:pPr>
            <a:endParaRPr lang="el-GR" dirty="0">
              <a:solidFill>
                <a:schemeClr val="dk1"/>
              </a:solidFill>
              <a:latin typeface="Calibri"/>
              <a:ea typeface="Calibri"/>
              <a:cs typeface="Calibri"/>
              <a:sym typeface="Calibri"/>
            </a:endParaRPr>
          </a:p>
          <a:p>
            <a:pPr lvl="0">
              <a:lnSpc>
                <a:spcPct val="115000"/>
              </a:lnSpc>
              <a:buClr>
                <a:srgbClr val="FF7F2A"/>
              </a:buClr>
              <a:buSzPts val="3000"/>
            </a:pPr>
            <a:r>
              <a:rPr lang="el-GR" dirty="0">
                <a:solidFill>
                  <a:schemeClr val="dk1"/>
                </a:solidFill>
                <a:latin typeface="Calibri"/>
                <a:ea typeface="Calibri"/>
                <a:cs typeface="Calibri"/>
              </a:rPr>
              <a:t>Μια πράσινη πρόκληση για τους επαγγελματίες σταδιοδρομίας είναι ο τρόπος με τον οποίο εμπλέκουν τους πελάτες τους να εξετάσουν το είδος του κόσμου που θέλουν να ζήσουν και τον ρόλο που θέλουν να παίξουν.</a:t>
            </a:r>
            <a:endParaRPr b="0" i="0" u="none" strike="noStrike" cap="none" dirty="0">
              <a:solidFill>
                <a:schemeClr val="dk1"/>
              </a:solidFill>
              <a:latin typeface="Calibri"/>
              <a:ea typeface="Calibri"/>
              <a:cs typeface="Calibri"/>
              <a:sym typeface="Calibri"/>
            </a:endParaRPr>
          </a:p>
        </p:txBody>
      </p:sp>
      <p:sp>
        <p:nvSpPr>
          <p:cNvPr id="6" name="Rectangle 5" descr="Deciduous tree"/>
          <p:cNvSpPr/>
          <p:nvPr/>
        </p:nvSpPr>
        <p:spPr>
          <a:xfrm>
            <a:off x="1299974" y="2107004"/>
            <a:ext cx="670758" cy="69258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eciduous tree"/>
          <p:cNvSpPr/>
          <p:nvPr/>
        </p:nvSpPr>
        <p:spPr>
          <a:xfrm>
            <a:off x="1299974" y="3069584"/>
            <a:ext cx="670758" cy="692584"/>
          </a:xfrm>
          <a:prstGeom prst="rect">
            <a:avLst/>
          </a:prstGeom>
          <a: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Deciduous tree"/>
          <p:cNvSpPr/>
          <p:nvPr/>
        </p:nvSpPr>
        <p:spPr>
          <a:xfrm>
            <a:off x="1299974" y="4346612"/>
            <a:ext cx="670758" cy="692584"/>
          </a:xfrm>
          <a:prstGeom prst="rect">
            <a:avLst/>
          </a:prstGeom>
          <a:blipFill>
            <a:blip r:embed="rId4"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83730021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πιθανοί ρόλοι του πράσινου επαγγελματικού προσανατολισμού</a:t>
            </a:r>
            <a:endParaRPr lang="en-US"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50830822"/>
              </p:ext>
            </p:extLst>
          </p:nvPr>
        </p:nvGraphicFramePr>
        <p:xfrm>
          <a:off x="836613" y="1728216"/>
          <a:ext cx="9313227"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44166" y="629505"/>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l-GR" dirty="0"/>
              <a:t>Επαγγελματικός προσανατολισμός στην πανδημία</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0" y="2601483"/>
            <a:ext cx="9406899" cy="2585283"/>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l-GR" dirty="0"/>
              <a:t>Πολλές χώρες έχουν επενδύσει στον επαγγελματικό προσανατολισμό μέσα στην πανδημία.</a:t>
            </a:r>
          </a:p>
          <a:p>
            <a:pPr marL="342900" indent="-342900">
              <a:buFont typeface="Arial" panose="020B0604020202020204" pitchFamily="34" charset="0"/>
              <a:buChar char="•"/>
            </a:pPr>
            <a:r>
              <a:rPr lang="el-GR" dirty="0"/>
              <a:t>Η ταχεία υιοθέτηση νέων τεχνολογιών υπήρξε ουσιαστική για την παροχή συμβουλευτικής σταδιοδρομίας.</a:t>
            </a:r>
          </a:p>
          <a:p>
            <a:pPr marL="342900" indent="-342900">
              <a:buFont typeface="Arial" panose="020B0604020202020204" pitchFamily="34" charset="0"/>
              <a:buChar char="•"/>
            </a:pPr>
            <a:r>
              <a:rPr lang="el-GR" dirty="0"/>
              <a:t>Υπήρξε αυξημένη ζήτηση για συμβουλευτική σταδιοδρομίας, ιδίως αιτήματα για πληροφορίες για την αγορά εργασίας, βοήθεια για την αναζήτηση εργασίας, ευκαιρίες επανεκπαίδευσης και ευκαιρίες εκπαίδευσης και κατάρτισης.</a:t>
            </a:r>
          </a:p>
          <a:p>
            <a:pPr marL="342900" indent="-342900">
              <a:buFont typeface="Arial" panose="020B0604020202020204" pitchFamily="34" charset="0"/>
              <a:buChar char="•"/>
            </a:pPr>
            <a:r>
              <a:rPr lang="el-GR" dirty="0"/>
              <a:t>Ο επαγγελματικός προσανατολισμός μπορεί να υποστηρίξει την ανάκαμψη μετά την πανδημία.</a:t>
            </a:r>
            <a:endParaRPr b="0" i="0" u="none" strike="noStrike" cap="none"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D2FAD39-2E65-48D1-A4D3-C3A2F8D10179}"/>
              </a:ext>
            </a:extLst>
          </p:cNvPr>
          <p:cNvPicPr>
            <a:picLocks noChangeAspect="1"/>
          </p:cNvPicPr>
          <p:nvPr/>
        </p:nvPicPr>
        <p:blipFill rotWithShape="1">
          <a:blip r:embed="rId3"/>
          <a:srcRect r="-2" b="912"/>
          <a:stretch/>
        </p:blipFill>
        <p:spPr>
          <a:xfrm>
            <a:off x="9406899" y="2034945"/>
            <a:ext cx="2258440" cy="3151821"/>
          </a:xfrm>
          <a:prstGeom prst="rect">
            <a:avLst/>
          </a:prstGeom>
        </p:spPr>
      </p:pic>
    </p:spTree>
    <p:extLst>
      <p:ext uri="{BB962C8B-B14F-4D97-AF65-F5344CB8AC3E}">
        <p14:creationId xmlns:p14="http://schemas.microsoft.com/office/powerpoint/2010/main" val="282883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62733" y="739169"/>
            <a:ext cx="10515600" cy="678815"/>
          </a:xfrm>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4000"/>
            </a:pPr>
            <a:r>
              <a:rPr lang="el-GR" sz="3200" dirty="0"/>
              <a:t>Επιπτώσεις στη σταδιοδρομία των επαγγελματιών που παρέχουν υπηρεσίες επαγγελματικής σταδιοδρομίας;</a:t>
            </a:r>
            <a:endParaRPr lang="en-US" sz="3200"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5440219" y="2164254"/>
            <a:ext cx="6437745" cy="2357528"/>
          </a:xfrm>
          <a:prstGeom prst="rect">
            <a:avLst/>
          </a:prstGeom>
          <a:noFill/>
          <a:ln>
            <a:noFill/>
          </a:ln>
        </p:spPr>
        <p:txBody>
          <a:bodyPr spcFirstLastPara="1" wrap="square" lIns="91425" tIns="45700" rIns="91425" bIns="45700" anchor="t" anchorCtr="0">
            <a:spAutoFit/>
          </a:bodyPr>
          <a:lstStyle/>
          <a:p>
            <a:pPr marL="285750" indent="-311150">
              <a:lnSpc>
                <a:spcPct val="115000"/>
              </a:lnSpc>
              <a:buClr>
                <a:srgbClr val="FF7F2A"/>
              </a:buClr>
              <a:buSzPts val="3000"/>
              <a:buFont typeface="Calibri"/>
              <a:buChar char="▲"/>
            </a:pPr>
            <a:r>
              <a:rPr lang="el-GR" sz="1600" dirty="0"/>
              <a:t>Ανάπτυξη τεχνογνωσίας σε τομείς υψηλής τεχνολογίας (π.χ. χρήση τεχνολογίας για την εκτέλεση </a:t>
            </a:r>
            <a:r>
              <a:rPr lang="el-GR" sz="1600" dirty="0" err="1"/>
              <a:t>αυτοαξιολογήσεων</a:t>
            </a:r>
            <a:r>
              <a:rPr lang="el-GR" sz="1600" dirty="0"/>
              <a:t> και τη συλλογή πληροφοριών σταδιοδρομίας) καθώς και σε τομείς υψηλής επαφής (ή βοήθειας)</a:t>
            </a:r>
          </a:p>
          <a:p>
            <a:pPr marL="285750" indent="-311150">
              <a:lnSpc>
                <a:spcPct val="115000"/>
              </a:lnSpc>
              <a:buClr>
                <a:srgbClr val="FF7F2A"/>
              </a:buClr>
              <a:buSzPts val="3000"/>
              <a:buFont typeface="Calibri"/>
              <a:buChar char="▲"/>
            </a:pPr>
            <a:r>
              <a:rPr lang="el-GR" sz="1600" dirty="0"/>
              <a:t>Η ψηφιακή καθοδήγηση πρέπει να αποτελεί βασική ικανότητα</a:t>
            </a:r>
          </a:p>
          <a:p>
            <a:pPr marL="285750" indent="-311150">
              <a:lnSpc>
                <a:spcPct val="115000"/>
              </a:lnSpc>
              <a:buClr>
                <a:srgbClr val="FF7F2A"/>
              </a:buClr>
              <a:buSzPts val="3000"/>
              <a:buFont typeface="Calibri"/>
              <a:buChar char="▲"/>
            </a:pPr>
            <a:r>
              <a:rPr lang="el-GR" sz="1600" dirty="0"/>
              <a:t>Η τεχνολογική υποστήριξη μπορεί να είναι σε θέση να βοηθήσει με ορισμένες από τις πιο συνηθισμένες πτυχές του σχεδιασμού/αλλαγής σταδιοδρομίας.</a:t>
            </a:r>
            <a:endParaRPr sz="16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332510" y="2488456"/>
            <a:ext cx="4577144" cy="2055836"/>
          </a:xfrm>
          <a:prstGeom prst="rect">
            <a:avLst/>
          </a:prstGeom>
        </p:spPr>
      </p:pic>
    </p:spTree>
    <p:extLst>
      <p:ext uri="{BB962C8B-B14F-4D97-AF65-F5344CB8AC3E}">
        <p14:creationId xmlns:p14="http://schemas.microsoft.com/office/powerpoint/2010/main" val="183972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604665" y="4000006"/>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2800" i="1" dirty="0">
                <a:solidFill>
                  <a:schemeClr val="tx1">
                    <a:lumMod val="95000"/>
                    <a:lumOff val="5000"/>
                  </a:schemeClr>
                </a:solidFill>
              </a:rPr>
              <a:t>Πώς είδατε όλα αυτά αυτά τα δεδομένα;</a:t>
            </a:r>
          </a:p>
          <a:p>
            <a:pPr algn="r"/>
            <a:r>
              <a:rPr lang="el-GR" sz="2800" i="1" dirty="0">
                <a:solidFill>
                  <a:schemeClr val="tx1">
                    <a:lumMod val="95000"/>
                    <a:lumOff val="5000"/>
                  </a:schemeClr>
                </a:solidFill>
              </a:rPr>
              <a:t> </a:t>
            </a:r>
          </a:p>
          <a:p>
            <a:pPr algn="r"/>
            <a:r>
              <a:rPr lang="el-GR" sz="2800" i="1" dirty="0">
                <a:solidFill>
                  <a:schemeClr val="tx1">
                    <a:lumMod val="95000"/>
                    <a:lumOff val="5000"/>
                  </a:schemeClr>
                </a:solidFill>
              </a:rPr>
              <a:t>Ποια είναι η άποψή σας;</a:t>
            </a:r>
          </a:p>
          <a:p>
            <a:pPr algn="r"/>
            <a:endParaRPr lang="el-GR" sz="2800" i="1" dirty="0">
              <a:solidFill>
                <a:schemeClr val="tx1">
                  <a:lumMod val="95000"/>
                  <a:lumOff val="5000"/>
                </a:schemeClr>
              </a:solidFill>
            </a:endParaRPr>
          </a:p>
          <a:p>
            <a:pPr algn="r"/>
            <a:r>
              <a:rPr lang="el-GR" sz="2800" i="1" dirty="0">
                <a:solidFill>
                  <a:schemeClr val="tx1">
                    <a:lumMod val="95000"/>
                    <a:lumOff val="5000"/>
                  </a:schemeClr>
                </a:solidFill>
              </a:rPr>
              <a:t>Ποιες δεξιότητες θα είναι ζωτικής σημασίας; </a:t>
            </a:r>
          </a:p>
          <a:p>
            <a:pPr algn="r"/>
            <a:endParaRPr lang="el-GR" sz="2800" i="1" dirty="0">
              <a:solidFill>
                <a:schemeClr val="tx1">
                  <a:lumMod val="95000"/>
                  <a:lumOff val="5000"/>
                </a:schemeClr>
              </a:solidFill>
            </a:endParaRPr>
          </a:p>
          <a:p>
            <a:pPr algn="r"/>
            <a:r>
              <a:rPr lang="el-GR" sz="2800" i="1" dirty="0">
                <a:solidFill>
                  <a:schemeClr val="tx1">
                    <a:lumMod val="95000"/>
                    <a:lumOff val="5000"/>
                  </a:schemeClr>
                </a:solidFill>
              </a:rPr>
              <a:t>Πώς θα τις αναπτύξετε με </a:t>
            </a:r>
            <a:r>
              <a:rPr lang="el-GR" sz="2800" i="1" dirty="0" err="1">
                <a:solidFill>
                  <a:schemeClr val="tx1">
                    <a:lumMod val="95000"/>
                    <a:lumOff val="5000"/>
                  </a:schemeClr>
                </a:solidFill>
              </a:rPr>
              <a:t>στοχευμένο</a:t>
            </a:r>
            <a:r>
              <a:rPr lang="el-GR" sz="2800" i="1" dirty="0">
                <a:solidFill>
                  <a:schemeClr val="tx1">
                    <a:lumMod val="95000"/>
                    <a:lumOff val="5000"/>
                  </a:schemeClr>
                </a:solidFill>
              </a:rPr>
              <a:t> τρόπο;</a:t>
            </a:r>
            <a:endParaRPr lang="en-US" sz="2800" i="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9703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Ευχαριστούμε για την προσοχή σας. </a:t>
            </a:r>
            <a:r>
              <a:rPr lang="en-US" dirty="0"/>
              <a:t> </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7887" y="3006090"/>
            <a:ext cx="10512425" cy="1552893"/>
          </a:xfrm>
        </p:spPr>
        <p:txBody>
          <a:bodyPr/>
          <a:lstStyle/>
          <a:p>
            <a:r>
              <a:rPr lang="el-GR" sz="2400" dirty="0"/>
              <a:t>Πώς πιστεύετε ότι οι τάσεις στον κόσμο της εργασίας θα επηρεάσουν την καριέρα σας;</a:t>
            </a:r>
          </a:p>
          <a:p>
            <a:endParaRPr lang="el-GR" sz="2400" dirty="0"/>
          </a:p>
          <a:p>
            <a:r>
              <a:rPr lang="el-GR" sz="2400" dirty="0"/>
              <a:t>Με ποιους τρόπους θα μπορούσατε να προετοιμαστείτε για τις μελλοντικές σας επαγγελματικές δραστηριότητες, λαμβάνοντας υπόψη αυτές τις τάσεις;</a:t>
            </a:r>
            <a:endParaRPr lang="en-US"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1553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a:solidFill>
                  <a:schemeClr val="lt1"/>
                </a:solidFill>
                <a:latin typeface="Calibri"/>
                <a:ea typeface="Calibri"/>
                <a:cs typeface="Calibri"/>
                <a:sym typeface="Calibri"/>
              </a:rPr>
              <a:t>Στόχοι της παρουσίασης</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062417" y="2425886"/>
            <a:ext cx="5338075" cy="1231713"/>
          </a:xfrm>
          <a:prstGeom prst="rect">
            <a:avLst/>
          </a:prstGeom>
          <a:noFill/>
          <a:ln>
            <a:noFill/>
          </a:ln>
        </p:spPr>
        <p:txBody>
          <a:bodyPr spcFirstLastPara="1" wrap="square" lIns="91425" tIns="45700" rIns="91425" bIns="45700" anchor="t" anchorCtr="0">
            <a:normAutofit fontScale="92500" lnSpcReduction="20000"/>
          </a:bodyPr>
          <a:lstStyle/>
          <a:p>
            <a:pPr lvl="0" algn="just"/>
            <a:r>
              <a:rPr lang="el-GR" sz="2400" i="1" dirty="0">
                <a:sym typeface="Calibri"/>
              </a:rPr>
              <a:t>Να μπορείτε να εντοπίσετε καταστάσεις οι οποίες να μπορούν να εφαρμοστούν σύμφωνα με τις αλλαγές που γίνονται στον κόσμο της εργασίας.</a:t>
            </a:r>
            <a:endParaRPr sz="2400" i="1" dirty="0"/>
          </a:p>
        </p:txBody>
      </p:sp>
      <p:grpSp>
        <p:nvGrpSpPr>
          <p:cNvPr id="93" name="Google Shape;93;gcf7ead7544_0_9"/>
          <p:cNvGrpSpPr/>
          <p:nvPr/>
        </p:nvGrpSpPr>
        <p:grpSpPr>
          <a:xfrm>
            <a:off x="393773" y="2496311"/>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07" y="44645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24" y="44645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90" y="44645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7826" y="4464555"/>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07" y="4464672"/>
            <a:ext cx="1993725" cy="1329150"/>
          </a:xfrm>
          <a:prstGeom prst="rect">
            <a:avLst/>
          </a:prstGeom>
        </p:spPr>
      </p:pic>
      <p:cxnSp>
        <p:nvCxnSpPr>
          <p:cNvPr id="18" name="Straight Connector 17"/>
          <p:cNvCxnSpPr/>
          <p:nvPr/>
        </p:nvCxnSpPr>
        <p:spPr>
          <a:xfrm>
            <a:off x="6840897" y="1904692"/>
            <a:ext cx="2935" cy="2234561"/>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7141362" y="2365336"/>
            <a:ext cx="4907763" cy="2031325"/>
          </a:xfrm>
          <a:prstGeom prst="rect">
            <a:avLst/>
          </a:prstGeom>
        </p:spPr>
        <p:txBody>
          <a:bodyPr wrap="square">
            <a:spAutoFit/>
          </a:bodyPr>
          <a:lstStyle/>
          <a:p>
            <a:pPr marL="285750" indent="-285750">
              <a:buFontTx/>
              <a:buChar char="-"/>
            </a:pPr>
            <a:r>
              <a:rPr lang="el-GR" dirty="0"/>
              <a:t>Οι ρόλοι του επαγγελματικού προσανατολισμού </a:t>
            </a:r>
          </a:p>
          <a:p>
            <a:pPr marL="285750" indent="-285750">
              <a:buFontTx/>
              <a:buChar char="-"/>
            </a:pPr>
            <a:r>
              <a:rPr lang="el-GR" dirty="0"/>
              <a:t>Αντιμετώπιση προβλημάτων σταδιοδρομίας στον μεταβαλλόμενο κόσμο της εργασίας</a:t>
            </a:r>
            <a:br>
              <a:rPr lang="sr-Latn-RS" dirty="0"/>
            </a:br>
            <a:br>
              <a:rPr lang="sr-Latn-RS" dirty="0"/>
            </a:br>
            <a:endParaRPr lang="en-US" dirty="0"/>
          </a:p>
        </p:txBody>
      </p:sp>
    </p:spTree>
    <p:extLst>
      <p:ext uri="{BB962C8B-B14F-4D97-AF65-F5344CB8AC3E}">
        <p14:creationId xmlns:p14="http://schemas.microsoft.com/office/powerpoint/2010/main" val="125909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l-GR" dirty="0"/>
              <a:t>Οι ρόλοι του επαγγελματικού προσανατολισμού</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2656390866"/>
              </p:ext>
            </p:extLst>
          </p:nvPr>
        </p:nvGraphicFramePr>
        <p:xfrm>
          <a:off x="1684061" y="1850845"/>
          <a:ext cx="8780739" cy="352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27200" y="5375564"/>
            <a:ext cx="7093527" cy="276999"/>
          </a:xfrm>
          <a:prstGeom prst="rect">
            <a:avLst/>
          </a:prstGeom>
          <a:noFill/>
        </p:spPr>
        <p:txBody>
          <a:bodyPr wrap="square" rtlCol="0">
            <a:spAutoFit/>
          </a:bodyPr>
          <a:lstStyle/>
          <a:p>
            <a:r>
              <a:rPr lang="sr-Latn-RS" sz="1200" dirty="0" err="1"/>
              <a:t>Source</a:t>
            </a:r>
            <a:r>
              <a:rPr lang="sr-Latn-RS" sz="1200" dirty="0"/>
              <a:t>: https://adventuresincareerdevelopment.wordpress.com/2019/11/22/are-the-robots-taking-over/</a:t>
            </a:r>
            <a:endParaRPr lang="en-US" sz="1200" dirty="0"/>
          </a:p>
        </p:txBody>
      </p:sp>
    </p:spTree>
    <p:extLst>
      <p:ext uri="{BB962C8B-B14F-4D97-AF65-F5344CB8AC3E}">
        <p14:creationId xmlns:p14="http://schemas.microsoft.com/office/powerpoint/2010/main" val="326021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03" y="492085"/>
            <a:ext cx="10515600" cy="678815"/>
          </a:xfrm>
        </p:spPr>
        <p:txBody>
          <a:bodyPr>
            <a:noAutofit/>
          </a:bodyPr>
          <a:lstStyle/>
          <a:p>
            <a:r>
              <a:rPr lang="el-GR" sz="2800" dirty="0"/>
              <a:t>Βοηθώντας τους ανθρώπους να κατανοήσουν τις αλλαγές στον κόσμο της εργασίας</a:t>
            </a:r>
            <a:endParaRPr lang="en-US" sz="2800" dirty="0"/>
          </a:p>
        </p:txBody>
      </p:sp>
      <p:sp>
        <p:nvSpPr>
          <p:cNvPr id="4" name="Content Placeholder 3"/>
          <p:cNvSpPr>
            <a:spLocks noGrp="1"/>
          </p:cNvSpPr>
          <p:nvPr>
            <p:ph sz="half" idx="2"/>
          </p:nvPr>
        </p:nvSpPr>
        <p:spPr>
          <a:xfrm>
            <a:off x="839788" y="2388547"/>
            <a:ext cx="10469442" cy="2450871"/>
          </a:xfrm>
        </p:spPr>
        <p:txBody>
          <a:bodyPr>
            <a:normAutofit fontScale="92500" lnSpcReduction="20000"/>
          </a:bodyPr>
          <a:lstStyle/>
          <a:p>
            <a:r>
              <a:rPr lang="el-GR" sz="2400" dirty="0">
                <a:solidFill>
                  <a:schemeClr val="tx1"/>
                </a:solidFill>
              </a:rPr>
              <a:t>Βοηθώντας τους υπαλλήλους να αποκτήσουν, να αξιολογήσουν και να εφαρμόσουν πληροφορίες που σχετίζονται με την καριέρα τους για τη λήψη αποφάσεων και τον προγραμματισμό της σταδιοδρομίας τους</a:t>
            </a:r>
          </a:p>
          <a:p>
            <a:r>
              <a:rPr lang="el-GR" sz="2400" dirty="0">
                <a:solidFill>
                  <a:schemeClr val="tx1"/>
                </a:solidFill>
              </a:rPr>
              <a:t>Βοηθώντας τους εργαζόμενους να αντιμετωπίσουν τη συνεχή αλλαγή στις τρέχουσες θέσεις εργασίας τους και να παραμείνουν σε εγρήγορση μέσω της συνεχούς εκπαίδευσης και μάθησης</a:t>
            </a:r>
          </a:p>
          <a:p>
            <a:r>
              <a:rPr lang="el-GR" sz="2400" dirty="0">
                <a:solidFill>
                  <a:schemeClr val="tx1"/>
                </a:solidFill>
              </a:rPr>
              <a:t>Βοηθώντας τους εργαζόμενους στον εντοπισμό των αναγκών μάθησης και κατάρτισης.</a:t>
            </a:r>
            <a:endParaRPr lang="en-US" sz="2400" dirty="0">
              <a:solidFill>
                <a:srgbClr val="FF7F2A"/>
              </a:solidFill>
            </a:endParaRPr>
          </a:p>
        </p:txBody>
      </p:sp>
      <p:sp>
        <p:nvSpPr>
          <p:cNvPr id="7"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16734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36461" y="629505"/>
            <a:ext cx="10492320" cy="697729"/>
          </a:xfrm>
          <a:prstGeom prst="rect">
            <a:avLst/>
          </a:prstGeom>
          <a:noFill/>
          <a:ln>
            <a:noFill/>
          </a:ln>
        </p:spPr>
        <p:txBody>
          <a:bodyPr spcFirstLastPara="1" wrap="square" lIns="91425" tIns="45700" rIns="91425" bIns="45700" anchor="b" anchorCtr="0">
            <a:noAutofit/>
          </a:bodyPr>
          <a:lstStyle/>
          <a:p>
            <a:r>
              <a:rPr lang="el-GR" sz="2400" dirty="0"/>
              <a:t>Οι δραστηριότητες ετοιμότητας μπορούν να ενσωματωθούν σε όλα τα σημεία μιας σταδιοδρομίας ή να αποτελέσουν αυτόνομα προγράμματα </a:t>
            </a:r>
            <a:endParaRPr lang="sr-Latn-RS" sz="2400"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64364" y="2183794"/>
            <a:ext cx="10645626" cy="292383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800" dirty="0">
                <a:solidFill>
                  <a:srgbClr val="FF7F2A"/>
                </a:solidFill>
              </a:rPr>
              <a:t>Ετοιμότητα καριέρας-ζωής</a:t>
            </a:r>
          </a:p>
          <a:p>
            <a:pPr lvl="0">
              <a:lnSpc>
                <a:spcPct val="115000"/>
              </a:lnSpc>
              <a:buClr>
                <a:srgbClr val="FF7F2A"/>
              </a:buClr>
              <a:buSzPts val="3000"/>
            </a:pPr>
            <a:endParaRPr lang="sr-Latn-RS" sz="2400" i="1" dirty="0"/>
          </a:p>
          <a:p>
            <a:pPr lvl="0">
              <a:lnSpc>
                <a:spcPct val="115000"/>
              </a:lnSpc>
              <a:buClr>
                <a:srgbClr val="FF7F2A"/>
              </a:buClr>
              <a:buSzPts val="3000"/>
            </a:pPr>
            <a:r>
              <a:rPr lang="el-GR" i="1" dirty="0"/>
              <a:t>«μια υγιής κατάσταση επαγρύπνησης, όσον αφορά τις απειλές στην επαγγελματική ευημερία κάποιου, καθώς και εγρήγορση σε πόρους και ευκαιρίες, είναι από τις πιο σημαντικές πτυχές τις οποίες μπορεί κανείς να κεφαλαιοποιήσει. Το πιο σημαντικό, η ετοιμότητα, μπορεί να οδηγήσει στη χρήση προληπτικών στρατηγικών για τη διαχείριση των φραγμών, την οικοδόμηση υποστήριξης και την υπεράσπιση της καριέρας ενός ατόμου. . . . Ενθαρρύνει την εστίαση στην πρόβλεψη, την αντιμετώπιση και, στο μέτρο του δυνατού, την ανάκαμψη από δυσμενή γεγονότα της επαγγελματικής ζωής». </a:t>
            </a:r>
            <a:r>
              <a:rPr lang="en-US" dirty="0"/>
              <a:t>Lent, 2013</a:t>
            </a:r>
            <a:endParaRPr lang="sr-Latn-RS" i="1" dirty="0"/>
          </a:p>
        </p:txBody>
      </p:sp>
    </p:spTree>
    <p:extLst>
      <p:ext uri="{BB962C8B-B14F-4D97-AF65-F5344CB8AC3E}">
        <p14:creationId xmlns:p14="http://schemas.microsoft.com/office/powerpoint/2010/main" val="389433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Autofit/>
          </a:bodyPr>
          <a:lstStyle/>
          <a:p>
            <a:r>
              <a:rPr lang="el-GR" sz="2400" dirty="0"/>
              <a:t>Για ορισμένους εργαζόμενους, η αλλαγή της σταδιοδρομίας ή η βελτιστοποίηση της, θα μπορούσε να είναι μια επιλογή που μπορεί να υποστηριχθεί από διάφορες δραστηριότητες</a:t>
            </a:r>
            <a:endParaRPr lang="en-US" sz="2400"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Diagram 7"/>
          <p:cNvGraphicFramePr/>
          <p:nvPr>
            <p:extLst>
              <p:ext uri="{D42A27DB-BD31-4B8C-83A1-F6EECF244321}">
                <p14:modId xmlns:p14="http://schemas.microsoft.com/office/powerpoint/2010/main" val="401812752"/>
              </p:ext>
            </p:extLst>
          </p:nvPr>
        </p:nvGraphicFramePr>
        <p:xfrm>
          <a:off x="2410691" y="1916966"/>
          <a:ext cx="6622473" cy="348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66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Autofit/>
          </a:bodyPr>
          <a:lstStyle/>
          <a:p>
            <a:r>
              <a:rPr lang="el-GR" sz="2400" dirty="0"/>
              <a:t>Άλλοι, ιδιαίτερα οι επισφαλείς εργαζόμενοι μπορεί να μην έχουν αυτές τις επιλογές, καθώς μπορεί να αντιμετωπίζουν μακροχρόνια απώλεια εργασίας ή επικείμενες απολύσεις</a:t>
            </a:r>
            <a:endParaRPr lang="en-US" sz="2400" dirty="0"/>
          </a:p>
        </p:txBody>
      </p:sp>
      <p:sp>
        <p:nvSpPr>
          <p:cNvPr id="4" name="Content Placeholder 3"/>
          <p:cNvSpPr>
            <a:spLocks noGrp="1"/>
          </p:cNvSpPr>
          <p:nvPr>
            <p:ph sz="half" idx="2"/>
          </p:nvPr>
        </p:nvSpPr>
        <p:spPr>
          <a:xfrm>
            <a:off x="839787" y="2355274"/>
            <a:ext cx="10415587" cy="3053340"/>
          </a:xfrm>
        </p:spPr>
        <p:txBody>
          <a:bodyPr>
            <a:normAutofit lnSpcReduction="10000"/>
          </a:bodyPr>
          <a:lstStyle/>
          <a:p>
            <a:r>
              <a:rPr lang="el-GR" dirty="0">
                <a:solidFill>
                  <a:schemeClr val="tx1"/>
                </a:solidFill>
              </a:rPr>
              <a:t>Οι παρεμβάσεις ετοιμότητας σε περίπτωση έκτακτης ανάγκης, θα μπορούσαν να είναι χρήσιμες - βοηθώντας τους εργαζόμενους, ανεξάρτητα από την τρέχουσα εργασιακή τους κατάσταση.</a:t>
            </a:r>
          </a:p>
          <a:p>
            <a:r>
              <a:rPr lang="el-GR" dirty="0">
                <a:solidFill>
                  <a:schemeClr val="tx1"/>
                </a:solidFill>
              </a:rPr>
              <a:t>Η εστίαση θα είναι στην πρόβλεψη της πιθανότητας ενός γεγονότος. Προετοιμασία στρατηγικών πόρων και υποστήριξη, για την αντιμετώπιση των πιο πιθανών καταστάσεων. Ενθάρρυνση της αίσθησης της αποτελεσματικής αντιμετώπισης </a:t>
            </a:r>
            <a:r>
              <a:rPr lang="el-GR" dirty="0" err="1">
                <a:solidFill>
                  <a:schemeClr val="tx1"/>
                </a:solidFill>
              </a:rPr>
              <a:t>στρεσογόνων</a:t>
            </a:r>
            <a:r>
              <a:rPr lang="el-GR" dirty="0">
                <a:solidFill>
                  <a:schemeClr val="tx1"/>
                </a:solidFill>
              </a:rPr>
              <a:t> καταστάσεων και ανάπτυξη εφεδρικών σχεδίων σε περίπτωση που το προτιμώμενο σχέδιο κάποιου είναι ανέφικτο να πραγματοποιηθεί.</a:t>
            </a:r>
          </a:p>
          <a:p>
            <a:r>
              <a:rPr lang="el-GR" dirty="0">
                <a:solidFill>
                  <a:schemeClr val="tx1"/>
                </a:solidFill>
              </a:rPr>
              <a:t>Μια τέτοια προσέγγιση θα μπορούσε, για παράδειγμα, να βασίζεται στον οραματισμό σεναρίων </a:t>
            </a:r>
            <a:r>
              <a:rPr lang="el-GR" dirty="0" err="1">
                <a:solidFill>
                  <a:schemeClr val="tx1"/>
                </a:solidFill>
              </a:rPr>
              <a:t>what-if</a:t>
            </a:r>
            <a:r>
              <a:rPr lang="el-GR" dirty="0">
                <a:solidFill>
                  <a:schemeClr val="tx1"/>
                </a:solidFill>
              </a:rPr>
              <a:t>. Για παράδειγμα, τι θα έκαναν οι πελάτες αν έχαναν τη δουλειά τους τον επόμενο χρόνο, τον επόμενο μήνα ή αύριο;</a:t>
            </a:r>
            <a:endParaRPr lang="en-US" dirty="0"/>
          </a:p>
        </p:txBody>
      </p:sp>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68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39445" y="707227"/>
            <a:ext cx="10515600" cy="678815"/>
          </a:xfrm>
          <a:prstGeom prst="rect">
            <a:avLst/>
          </a:prstGeom>
          <a:noFill/>
          <a:ln>
            <a:noFill/>
          </a:ln>
        </p:spPr>
        <p:txBody>
          <a:bodyPr spcFirstLastPara="1" wrap="square" lIns="91425" tIns="45700" rIns="91425" bIns="45700" anchor="b" anchorCtr="0">
            <a:noAutofit/>
          </a:bodyPr>
          <a:lstStyle/>
          <a:p>
            <a:r>
              <a:rPr lang="el-GR" sz="3200" dirty="0"/>
              <a:t>Αντιμετώπιση προβλημάτων σταδιοδρομίας στον μεταβαλλόμενο κόσμο της εργασίας</a:t>
            </a:r>
            <a:endParaRPr lang="en-US" sz="3200"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3772591516"/>
              </p:ext>
            </p:extLst>
          </p:nvPr>
        </p:nvGraphicFramePr>
        <p:xfrm>
          <a:off x="1715839" y="1526875"/>
          <a:ext cx="6094083" cy="414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548777" y="2003803"/>
            <a:ext cx="1820174" cy="3191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600" dirty="0"/>
              <a:t>Αυξημένη ανάγκη για τους εργαζόμενους να μπορούν να  προσαρμοστούν και να αναπτύξουν τις δεξιότητές τους κατά τη διάρκεια της σταδιοδρομίας τους</a:t>
            </a:r>
            <a:r>
              <a:rPr lang="sr-Latn-RS" sz="1600" dirty="0"/>
              <a:t> </a:t>
            </a:r>
            <a:endParaRPr lang="en-US" sz="1600" dirty="0"/>
          </a:p>
        </p:txBody>
      </p:sp>
    </p:spTree>
    <p:extLst>
      <p:ext uri="{BB962C8B-B14F-4D97-AF65-F5344CB8AC3E}">
        <p14:creationId xmlns:p14="http://schemas.microsoft.com/office/powerpoint/2010/main" val="271639844"/>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26737</TotalTime>
  <Words>1414</Words>
  <Application>Microsoft Office PowerPoint</Application>
  <PresentationFormat>Ευρεία οθόνη</PresentationFormat>
  <Paragraphs>112</Paragraphs>
  <Slides>19</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Arial</vt:lpstr>
      <vt:lpstr>Calibri</vt:lpstr>
      <vt:lpstr>Open Sans</vt:lpstr>
      <vt:lpstr>Open Sans ExtraBold</vt:lpstr>
      <vt:lpstr>Open Sans ExtraBold</vt:lpstr>
      <vt:lpstr>Open Sans Light</vt:lpstr>
      <vt:lpstr>„Office“ tema</vt:lpstr>
      <vt:lpstr>Διαμορφώνοντας την επαγγελματική μας εξέλιξη, χρησιμοποιώντας πληροφορίες που προέρχονται από τις αλλαγές στον κόσμο της εργασίας</vt:lpstr>
      <vt:lpstr>Παρουσίαση του PowerPoint</vt:lpstr>
      <vt:lpstr>Παρουσίαση του PowerPoint</vt:lpstr>
      <vt:lpstr>Οι ρόλοι του επαγγελματικού προσανατολισμού</vt:lpstr>
      <vt:lpstr>Βοηθώντας τους ανθρώπους να κατανοήσουν τις αλλαγές στον κόσμο της εργασίας</vt:lpstr>
      <vt:lpstr>Οι δραστηριότητες ετοιμότητας μπορούν να ενσωματωθούν σε όλα τα σημεία μιας σταδιοδρομίας ή να αποτελέσουν αυτόνομα προγράμματα </vt:lpstr>
      <vt:lpstr>Για ορισμένους εργαζόμενους, η αλλαγή της σταδιοδρομίας ή η βελτιστοποίηση της, θα μπορούσε να είναι μια επιλογή που μπορεί να υποστηριχθεί από διάφορες δραστηριότητες</vt:lpstr>
      <vt:lpstr>Άλλοι, ιδιαίτερα οι επισφαλείς εργαζόμενοι μπορεί να μην έχουν αυτές τις επιλογές, καθώς μπορεί να αντιμετωπίζουν μακροχρόνια απώλεια εργασίας ή επικείμενες απολύσεις</vt:lpstr>
      <vt:lpstr>Αντιμετώπιση προβλημάτων σταδιοδρομίας στον μεταβαλλόμενο κόσμο της εργασίας</vt:lpstr>
      <vt:lpstr>Παρουσίαση του PowerPoint</vt:lpstr>
      <vt:lpstr>Παρουσίαση του PowerPoint</vt:lpstr>
      <vt:lpstr>Αντιμετώπιση προβλημάτων σταδιοδρομίας μέσα σε ένα πλαίσιο δημογραφικών αλλαγών</vt:lpstr>
      <vt:lpstr>Αντιμετώπιση προβλημάτων σταδιοδρομίας μέσα σε ένα πλαίσιο δημογραφικών αλλαγών</vt:lpstr>
      <vt:lpstr>Αντιμετώπιση των επιπτώσεων της κλιματικής αλλαγής στον κόσμο της εργασίας μέσω της πράσινης καθοδήγησης</vt:lpstr>
      <vt:lpstr>Οι πιθανοί ρόλοι του πράσινου επαγγελματικού προσανατολισμού</vt:lpstr>
      <vt:lpstr>Επαγγελματικός προσανατολισμός στην πανδημία</vt:lpstr>
      <vt:lpstr>Επιπτώσεις στη σταδιοδρομία των επαγγελματιών που παρέχουν υπηρεσίες επαγγελματικής σταδιοδρομίας;</vt:lpstr>
      <vt:lpstr>Παρουσίαση του PowerPoint</vt:lpstr>
      <vt:lpstr>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Nasos</cp:lastModifiedBy>
  <cp:revision>239</cp:revision>
  <dcterms:created xsi:type="dcterms:W3CDTF">2020-01-27T22:45:30Z</dcterms:created>
  <dcterms:modified xsi:type="dcterms:W3CDTF">2022-08-11T07:22:43Z</dcterms:modified>
</cp:coreProperties>
</file>