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66" r:id="rId6"/>
    <p:sldId id="268" r:id="rId7"/>
    <p:sldId id="267" r:id="rId8"/>
    <p:sldId id="269" r:id="rId9"/>
    <p:sldId id="270" r:id="rId10"/>
    <p:sldId id="271" r:id="rId11"/>
    <p:sldId id="272" r:id="rId12"/>
    <p:sldId id="273" r:id="rId13"/>
    <p:sldId id="274" r:id="rId14"/>
    <p:sldId id="275" r:id="rId15"/>
    <p:sldId id="276" r:id="rId16"/>
    <p:sldId id="277" r:id="rId17"/>
    <p:sldId id="288" r:id="rId18"/>
    <p:sldId id="289" r:id="rId19"/>
    <p:sldId id="278" r:id="rId20"/>
    <p:sldId id="279" r:id="rId21"/>
    <p:sldId id="280" r:id="rId22"/>
    <p:sldId id="258" r:id="rId23"/>
    <p:sldId id="281" r:id="rId24"/>
    <p:sldId id="282" r:id="rId25"/>
    <p:sldId id="283" r:id="rId26"/>
    <p:sldId id="284" r:id="rId27"/>
    <p:sldId id="285" r:id="rId28"/>
    <p:sldId id="286" r:id="rId29"/>
    <p:sldId id="287" r:id="rId30"/>
    <p:sldId id="265" r:id="rId31"/>
  </p:sldIdLst>
  <p:sldSz cx="12192000" cy="6858000"/>
  <p:notesSz cx="6889750" cy="100187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showGuides="1">
      <p:cViewPr varScale="1">
        <p:scale>
          <a:sx n="87" d="100"/>
          <a:sy n="87" d="100"/>
        </p:scale>
        <p:origin x="38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lt-LT"/>
          </a:p>
        </p:txBody>
      </p:sp>
      <p:sp>
        <p:nvSpPr>
          <p:cNvPr id="3" name="Datos vietos rezervavimo ženklas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6D2CC101-83B2-4FCF-8E40-64EEF50EDD64}" type="datetimeFigureOut">
              <a:rPr lang="lt-LT" smtClean="0"/>
              <a:t>2022-08-11</a:t>
            </a:fld>
            <a:endParaRPr lang="lt-LT"/>
          </a:p>
        </p:txBody>
      </p:sp>
      <p:sp>
        <p:nvSpPr>
          <p:cNvPr id="4" name="Skaidrės vaizdo vietos rezervavimo ženkla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lt-LT"/>
          </a:p>
        </p:txBody>
      </p:sp>
      <p:sp>
        <p:nvSpPr>
          <p:cNvPr id="5" name="Pastabų vietos rezervavimo ženklas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lt-LT"/>
          </a:p>
        </p:txBody>
      </p:sp>
      <p:sp>
        <p:nvSpPr>
          <p:cNvPr id="7" name="Skaidrės numerio vietos rezervavimo ženklas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845820" y="1135259"/>
            <a:ext cx="10058400" cy="2387600"/>
          </a:xfrm>
        </p:spPr>
        <p:txBody>
          <a:bodyPr>
            <a:normAutofit fontScale="90000"/>
          </a:bodyPr>
          <a:lstStyle/>
          <a:p>
            <a:r>
              <a:rPr lang="el-GR" dirty="0"/>
              <a:t>Ενότητα 2: Μέρος 1</a:t>
            </a:r>
            <a:br>
              <a:rPr lang="el-GR" dirty="0"/>
            </a:br>
            <a:br>
              <a:rPr lang="el-GR" dirty="0"/>
            </a:br>
            <a:r>
              <a:rPr lang="el-GR" dirty="0"/>
              <a:t>Οδεύοντας προς έναν οργανισμό που μαθαίνει</a:t>
            </a:r>
            <a:endParaRPr lang="lt-LT" dirty="0"/>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p:txBody>
          <a:bodyPr>
            <a:normAutofit/>
          </a:bodyPr>
          <a:lstStyle/>
          <a:p>
            <a:r>
              <a:rPr lang="lt-LT">
                <a:solidFill>
                  <a:srgbClr val="FFFFFF"/>
                </a:solidFill>
              </a:rPr>
              <a:t> </a:t>
            </a:r>
            <a:endParaRPr lang="en-US" dirty="0">
              <a:solidFill>
                <a:srgbClr val="FFFFFF"/>
              </a:solidFill>
            </a:endParaRPr>
          </a:p>
          <a:p>
            <a:r>
              <a:rPr lang="de-AT" dirty="0">
                <a:solidFill>
                  <a:srgbClr val="FFFFFF"/>
                </a:solidFill>
              </a:rPr>
              <a:t>Monika Petermandl</a:t>
            </a:r>
          </a:p>
          <a:p>
            <a:r>
              <a:rPr lang="de-AT" dirty="0">
                <a:solidFill>
                  <a:srgbClr val="FFFFFF"/>
                </a:solidFill>
              </a:rPr>
              <a:t>Klausjürgen Heinrich</a:t>
            </a:r>
          </a:p>
          <a:p>
            <a:r>
              <a:rPr lang="de-AT" dirty="0" err="1">
                <a:solidFill>
                  <a:srgbClr val="FFFFFF"/>
                </a:solidFill>
              </a:rPr>
              <a:t>Filizliz</a:t>
            </a:r>
            <a:r>
              <a:rPr lang="de-AT" dirty="0">
                <a:solidFill>
                  <a:srgbClr val="FFFFFF"/>
                </a:solidFill>
              </a:rPr>
              <a:t> Keser Aschenberger</a:t>
            </a:r>
            <a:endParaRPr lang="lt-LT" dirty="0">
              <a:solidFill>
                <a:srgbClr val="FFFFFF"/>
              </a:solidFill>
            </a:endParaRPr>
          </a:p>
          <a:p>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p:txBody>
          <a:bodyPr>
            <a:normAutofit fontScale="90000"/>
          </a:bodyPr>
          <a:lstStyle/>
          <a:p>
            <a:r>
              <a:rPr lang="el-GR" dirty="0"/>
              <a:t>Ομαδική μάθηση</a:t>
            </a:r>
            <a:endParaRPr lang="de-AT" dirty="0"/>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fontScale="92500"/>
          </a:bodyPr>
          <a:lstStyle/>
          <a:p>
            <a:r>
              <a:rPr lang="el-GR" i="1" dirty="0"/>
              <a:t>Η ατομική μάθηση, σε κάποιο επίπεδο, είναι άσχετη για την </a:t>
            </a:r>
            <a:r>
              <a:rPr lang="el-GR" i="1" dirty="0" err="1"/>
              <a:t>οργανωσιακή</a:t>
            </a:r>
            <a:r>
              <a:rPr lang="el-GR" i="1" dirty="0"/>
              <a:t> μάθηση.</a:t>
            </a:r>
          </a:p>
          <a:p>
            <a:r>
              <a:rPr lang="el-GR" i="1" dirty="0"/>
              <a:t>Αλλά αν οι ομάδες μαθαίνουν, γίνονται ένας μικρόκοσμος για μάθηση σε όλο τον οργανισμό.</a:t>
            </a:r>
          </a:p>
          <a:p>
            <a:endParaRPr lang="el-GR" i="1" dirty="0"/>
          </a:p>
          <a:p>
            <a:r>
              <a:rPr lang="el-GR" i="1" dirty="0"/>
              <a:t>Η Ομαδική Μάθηση είναι μια διαδικασία κατά την οποία μια ομάδα έχει την ικανότητα να επιτύχει στόχους με διαλόγους και συζητήσεις.</a:t>
            </a:r>
            <a:endParaRPr lang="de-AT" dirty="0"/>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878978" y="2492234"/>
            <a:ext cx="3866148" cy="143576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Ο </a:t>
            </a:r>
            <a:r>
              <a:rPr lang="el-GR" sz="1400" dirty="0" err="1">
                <a:solidFill>
                  <a:schemeClr val="tx1"/>
                </a:solidFill>
              </a:rPr>
              <a:t>Senge</a:t>
            </a:r>
            <a:r>
              <a:rPr lang="el-GR" sz="1400" dirty="0">
                <a:solidFill>
                  <a:schemeClr val="tx1"/>
                </a:solidFill>
              </a:rPr>
              <a:t> αναφέρει την Ομαδική Μάθηση ως την τέταρτη Βασική πειθαρχία.</a:t>
            </a:r>
          </a:p>
          <a:p>
            <a:pPr algn="ctr"/>
            <a:r>
              <a:rPr lang="el-GR" sz="1400" dirty="0">
                <a:solidFill>
                  <a:schemeClr val="tx1"/>
                </a:solidFill>
              </a:rPr>
              <a:t>Το αντιλαμβάνεται ως προϋπόθεση για την οργανωτική μάθηση.</a:t>
            </a:r>
            <a:endParaRPr lang="de-AT" sz="1400" dirty="0">
              <a:solidFill>
                <a:schemeClr val="tx1"/>
              </a:solidFill>
            </a:endParaRPr>
          </a:p>
        </p:txBody>
      </p:sp>
    </p:spTree>
    <p:extLst>
      <p:ext uri="{BB962C8B-B14F-4D97-AF65-F5344CB8AC3E}">
        <p14:creationId xmlns:p14="http://schemas.microsoft.com/office/powerpoint/2010/main" val="34906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AD5F2-8AF1-4B8C-ABFD-638E8814D0C6}"/>
              </a:ext>
            </a:extLst>
          </p:cNvPr>
          <p:cNvSpPr>
            <a:spLocks noGrp="1"/>
          </p:cNvSpPr>
          <p:nvPr>
            <p:ph type="title"/>
          </p:nvPr>
        </p:nvSpPr>
        <p:spPr>
          <a:xfrm>
            <a:off x="839787" y="2832867"/>
            <a:ext cx="10504487" cy="684211"/>
          </a:xfrm>
        </p:spPr>
        <p:txBody>
          <a:bodyPr>
            <a:noAutofit/>
          </a:bodyPr>
          <a:lstStyle/>
          <a:p>
            <a:r>
              <a:rPr lang="el-GR" sz="2800" dirty="0"/>
              <a:t>Συμπεράσματα από την ιδέα του </a:t>
            </a:r>
            <a:r>
              <a:rPr lang="el-GR" sz="2800" dirty="0" err="1"/>
              <a:t>Peter</a:t>
            </a:r>
            <a:r>
              <a:rPr lang="el-GR" sz="2800" dirty="0"/>
              <a:t> </a:t>
            </a:r>
            <a:r>
              <a:rPr lang="el-GR" sz="2800" dirty="0" err="1"/>
              <a:t>Senge</a:t>
            </a:r>
            <a:r>
              <a:rPr lang="el-GR" sz="2800" dirty="0"/>
              <a:t> για τον πέμπτο κλάδο και την επαγγελματική σταδιοδρομία με βάση την εταιρεία</a:t>
            </a:r>
            <a:endParaRPr lang="de-AT" sz="2800" dirty="0"/>
          </a:p>
        </p:txBody>
      </p:sp>
      <p:sp>
        <p:nvSpPr>
          <p:cNvPr id="3" name="Textplatzhalter 2">
            <a:extLst>
              <a:ext uri="{FF2B5EF4-FFF2-40B4-BE49-F238E27FC236}">
                <a16:creationId xmlns:a16="http://schemas.microsoft.com/office/drawing/2014/main" id="{F61063AE-C3C6-4050-8F85-9A914B11F486}"/>
              </a:ext>
            </a:extLst>
          </p:cNvPr>
          <p:cNvSpPr>
            <a:spLocks noGrp="1"/>
          </p:cNvSpPr>
          <p:nvPr>
            <p:ph type="body" idx="1"/>
          </p:nvPr>
        </p:nvSpPr>
        <p:spPr>
          <a:xfrm>
            <a:off x="839787" y="3743780"/>
            <a:ext cx="10512425" cy="1552893"/>
          </a:xfrm>
        </p:spPr>
        <p:txBody>
          <a:bodyPr/>
          <a:lstStyle/>
          <a:p>
            <a:r>
              <a:rPr lang="el-GR" sz="2000" dirty="0"/>
              <a:t>Η δημοσίευση του </a:t>
            </a:r>
            <a:r>
              <a:rPr lang="el-GR" sz="2000" dirty="0" err="1"/>
              <a:t>Peter</a:t>
            </a:r>
            <a:r>
              <a:rPr lang="el-GR" sz="2000" dirty="0"/>
              <a:t> </a:t>
            </a:r>
            <a:r>
              <a:rPr lang="el-GR" sz="2000" dirty="0" err="1"/>
              <a:t>Senge</a:t>
            </a:r>
            <a:r>
              <a:rPr lang="el-GR" sz="2000" dirty="0"/>
              <a:t> είναι πλούσια σε ερεθίσματα και κίνητρα, αλλά αφήνει και ερωτηματικά.</a:t>
            </a:r>
          </a:p>
          <a:p>
            <a:endParaRPr lang="el-GR" sz="2000" dirty="0"/>
          </a:p>
          <a:p>
            <a:r>
              <a:rPr lang="el-GR" sz="2000" dirty="0"/>
              <a:t>Συζητήστε με μερικούς συνομηλίκους, τα συμπεράσματά σας από το «The </a:t>
            </a:r>
            <a:r>
              <a:rPr lang="el-GR" sz="2000" dirty="0" err="1"/>
              <a:t>fifth</a:t>
            </a:r>
            <a:r>
              <a:rPr lang="el-GR" sz="2000" dirty="0"/>
              <a:t> </a:t>
            </a:r>
            <a:r>
              <a:rPr lang="el-GR" sz="2000" dirty="0" err="1"/>
              <a:t>discipine</a:t>
            </a:r>
            <a:r>
              <a:rPr lang="el-GR" sz="2000" dirty="0"/>
              <a:t>» για επαγγελματική σταδιοδρομία με βάση την εταιρεία.</a:t>
            </a:r>
            <a:endParaRPr lang="de-AT" sz="2000" dirty="0"/>
          </a:p>
        </p:txBody>
      </p:sp>
      <p:sp>
        <p:nvSpPr>
          <p:cNvPr id="4" name="Fußzeilenplatzhalter 3">
            <a:extLst>
              <a:ext uri="{FF2B5EF4-FFF2-40B4-BE49-F238E27FC236}">
                <a16:creationId xmlns:a16="http://schemas.microsoft.com/office/drawing/2014/main" id="{26EB2388-8B7B-49B3-B5AE-0B7DDA5A1128}"/>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31630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B3CC0-AA9B-43B8-8CF4-E0363CAD0CA6}"/>
              </a:ext>
            </a:extLst>
          </p:cNvPr>
          <p:cNvSpPr>
            <a:spLocks noGrp="1"/>
          </p:cNvSpPr>
          <p:nvPr>
            <p:ph type="title"/>
          </p:nvPr>
        </p:nvSpPr>
        <p:spPr>
          <a:xfrm>
            <a:off x="961172" y="2053805"/>
            <a:ext cx="10504487" cy="684211"/>
          </a:xfrm>
        </p:spPr>
        <p:txBody>
          <a:bodyPr>
            <a:noAutofit/>
          </a:bodyPr>
          <a:lstStyle/>
          <a:p>
            <a:r>
              <a:rPr lang="el-GR" sz="3200" dirty="0"/>
              <a:t>Μια σύντομη περίληψη των συμπερασμάτων</a:t>
            </a:r>
            <a:endParaRPr lang="de-AT" sz="3200" dirty="0"/>
          </a:p>
        </p:txBody>
      </p:sp>
      <p:sp>
        <p:nvSpPr>
          <p:cNvPr id="3" name="Textplatzhalter 2">
            <a:extLst>
              <a:ext uri="{FF2B5EF4-FFF2-40B4-BE49-F238E27FC236}">
                <a16:creationId xmlns:a16="http://schemas.microsoft.com/office/drawing/2014/main" id="{F16ED4D3-F81D-4821-A756-07AD4DB17296}"/>
              </a:ext>
            </a:extLst>
          </p:cNvPr>
          <p:cNvSpPr>
            <a:spLocks noGrp="1"/>
          </p:cNvSpPr>
          <p:nvPr>
            <p:ph type="body" idx="1"/>
          </p:nvPr>
        </p:nvSpPr>
        <p:spPr>
          <a:xfrm>
            <a:off x="855664" y="3121501"/>
            <a:ext cx="10512425" cy="2749910"/>
          </a:xfrm>
        </p:spPr>
        <p:txBody>
          <a:bodyPr/>
          <a:lstStyle/>
          <a:p>
            <a:pPr marL="342900" indent="-342900">
              <a:buFont typeface="Arial" panose="020B0604020202020204" pitchFamily="34" charset="0"/>
              <a:buChar char="•"/>
            </a:pPr>
            <a:r>
              <a:rPr lang="el-GR" sz="1800" dirty="0"/>
              <a:t>Ο </a:t>
            </a:r>
            <a:r>
              <a:rPr lang="el-GR" sz="1800" dirty="0" err="1"/>
              <a:t>Peter</a:t>
            </a:r>
            <a:r>
              <a:rPr lang="el-GR" sz="1800" dirty="0"/>
              <a:t> </a:t>
            </a:r>
            <a:r>
              <a:rPr lang="el-GR" sz="1800" dirty="0" err="1"/>
              <a:t>Senge</a:t>
            </a:r>
            <a:r>
              <a:rPr lang="el-GR" sz="1800" dirty="0"/>
              <a:t> καταδεικνύει πολύ ξεκάθαρα τη διασύνδεση μεταξύ των ατόμων μιας επιχείρησης και του οργανισμού στο σύνολό του &gt; συστημική σκέψη.</a:t>
            </a:r>
          </a:p>
          <a:p>
            <a:pPr marL="342900" indent="-342900">
              <a:buFont typeface="Arial" panose="020B0604020202020204" pitchFamily="34" charset="0"/>
              <a:buChar char="•"/>
            </a:pPr>
            <a:endParaRPr lang="el-GR" sz="1800" dirty="0"/>
          </a:p>
          <a:p>
            <a:pPr marL="342900" indent="-342900">
              <a:buFont typeface="Arial" panose="020B0604020202020204" pitchFamily="34" charset="0"/>
              <a:buChar char="•"/>
            </a:pPr>
            <a:r>
              <a:rPr lang="el-GR" sz="1800" dirty="0"/>
              <a:t>Οι σχετικοί βασικοί κλάδοι «προσωπική κυριαρχία» και «νοητικά μοντέλα» κατευθύνουν τη διαχείριση του ανθρώπινου δυναμικού σε μεμονωμένα μέτρα, ενώ το «κοινό όραμα» και η «ομαδική μάθηση» απαιτούν ολιστικές αναπτυξιακές δραστηριότητες.</a:t>
            </a:r>
          </a:p>
          <a:p>
            <a:pPr marL="342900" indent="-342900">
              <a:buFont typeface="Arial" panose="020B0604020202020204" pitchFamily="34" charset="0"/>
              <a:buChar char="•"/>
            </a:pPr>
            <a:endParaRPr lang="el-GR" sz="1800" dirty="0"/>
          </a:p>
          <a:p>
            <a:pPr marL="342900" indent="-342900">
              <a:buFont typeface="Arial" panose="020B0604020202020204" pitchFamily="34" charset="0"/>
              <a:buChar char="•"/>
            </a:pPr>
            <a:r>
              <a:rPr lang="el-GR" sz="1800" dirty="0"/>
              <a:t>Η διοίκηση ανθρώπινου δυναμικού εκτιμά συχνά τη συνεργασία με εξωτερικούς οδηγούς σταδιοδρομίας και συμβούλους που εισάγουν νέα τεχνογνωσία στην εταιρεία.</a:t>
            </a:r>
            <a:endParaRPr lang="de-AT" sz="1800" dirty="0"/>
          </a:p>
        </p:txBody>
      </p:sp>
      <p:sp>
        <p:nvSpPr>
          <p:cNvPr id="4" name="Fußzeilenplatzhalter 3">
            <a:extLst>
              <a:ext uri="{FF2B5EF4-FFF2-40B4-BE49-F238E27FC236}">
                <a16:creationId xmlns:a16="http://schemas.microsoft.com/office/drawing/2014/main" id="{B33C92C5-0036-4A5C-9605-80FD692B63C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62902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B3CC0-AA9B-43B8-8CF4-E0363CAD0CA6}"/>
              </a:ext>
            </a:extLst>
          </p:cNvPr>
          <p:cNvSpPr>
            <a:spLocks noGrp="1"/>
          </p:cNvSpPr>
          <p:nvPr>
            <p:ph type="title"/>
          </p:nvPr>
        </p:nvSpPr>
        <p:spPr>
          <a:xfrm>
            <a:off x="996341" y="2053805"/>
            <a:ext cx="10504487" cy="684211"/>
          </a:xfrm>
        </p:spPr>
        <p:txBody>
          <a:bodyPr>
            <a:noAutofit/>
          </a:bodyPr>
          <a:lstStyle/>
          <a:p>
            <a:r>
              <a:rPr lang="el-GR" sz="3600" dirty="0"/>
              <a:t>Συμπεράσματα περίληψη - συνέχεια</a:t>
            </a:r>
            <a:endParaRPr lang="de-AT" sz="3600" dirty="0"/>
          </a:p>
        </p:txBody>
      </p:sp>
      <p:sp>
        <p:nvSpPr>
          <p:cNvPr id="3" name="Textplatzhalter 2">
            <a:extLst>
              <a:ext uri="{FF2B5EF4-FFF2-40B4-BE49-F238E27FC236}">
                <a16:creationId xmlns:a16="http://schemas.microsoft.com/office/drawing/2014/main" id="{F16ED4D3-F81D-4821-A756-07AD4DB17296}"/>
              </a:ext>
            </a:extLst>
          </p:cNvPr>
          <p:cNvSpPr>
            <a:spLocks noGrp="1"/>
          </p:cNvSpPr>
          <p:nvPr>
            <p:ph type="body" idx="1"/>
          </p:nvPr>
        </p:nvSpPr>
        <p:spPr>
          <a:xfrm>
            <a:off x="855664" y="3121501"/>
            <a:ext cx="10512425" cy="2749910"/>
          </a:xfrm>
        </p:spPr>
        <p:txBody>
          <a:bodyPr/>
          <a:lstStyle/>
          <a:p>
            <a:pPr marL="342900" indent="-342900">
              <a:buFont typeface="Arial" panose="020B0604020202020204" pitchFamily="34" charset="0"/>
              <a:buChar char="•"/>
            </a:pPr>
            <a:r>
              <a:rPr lang="el-GR" sz="1800" dirty="0"/>
              <a:t>Οι οδηγοί καριέρας και οι σύμβουλοι προσανατολίζονται κυρίως στις προσωπικές προοπτικές και την ατομική ανάπτυξη του εργαζομένου, ενώ οι διευθυντές ανθρώπινου δυναμικού ενδιαφέρονται κυρίως για την ευημερία της επιχείρησης.</a:t>
            </a:r>
          </a:p>
          <a:p>
            <a:pPr marL="342900" indent="-342900">
              <a:buFont typeface="Arial" panose="020B0604020202020204" pitchFamily="34" charset="0"/>
              <a:buChar char="•"/>
            </a:pPr>
            <a:r>
              <a:rPr lang="el-GR" sz="1800" dirty="0"/>
              <a:t>Η συστημική σκέψη μπορεί να βοηθήσει στην αλληλεπίδραση των </a:t>
            </a:r>
            <a:r>
              <a:rPr lang="el-GR" sz="1800" dirty="0" err="1"/>
              <a:t>των</a:t>
            </a:r>
            <a:r>
              <a:rPr lang="el-GR" sz="1800" dirty="0"/>
              <a:t> διευθυντών ανθρώπινου δυναμικού.</a:t>
            </a:r>
          </a:p>
          <a:p>
            <a:pPr marL="342900" indent="-342900">
              <a:buFont typeface="Arial" panose="020B0604020202020204" pitchFamily="34" charset="0"/>
              <a:buChar char="•"/>
            </a:pPr>
            <a:r>
              <a:rPr lang="el-GR" sz="1800" dirty="0"/>
              <a:t>Η ομαδική μάθηση θα μπορούσε να ανοίξει το δρόμο για μια ισορροπημένη σχέση μεταξύ εταιρικών και μεμονωμένων πτυχών εγκαθιδρύοντας μια κουλτούρα διαλόγου.</a:t>
            </a:r>
          </a:p>
          <a:p>
            <a:pPr marL="342900" indent="-342900">
              <a:buFont typeface="Arial" panose="020B0604020202020204" pitchFamily="34" charset="0"/>
              <a:buChar char="•"/>
            </a:pPr>
            <a:r>
              <a:rPr lang="el-GR" sz="1800" dirty="0"/>
              <a:t>Και οι δύο ομάδες πρέπει να ενωθούν και να δημιουργήσουν μια ομάδα εκμάθησης.</a:t>
            </a:r>
            <a:endParaRPr lang="de-AT" sz="1800" dirty="0"/>
          </a:p>
        </p:txBody>
      </p:sp>
      <p:sp>
        <p:nvSpPr>
          <p:cNvPr id="4" name="Fußzeilenplatzhalter 3">
            <a:extLst>
              <a:ext uri="{FF2B5EF4-FFF2-40B4-BE49-F238E27FC236}">
                <a16:creationId xmlns:a16="http://schemas.microsoft.com/office/drawing/2014/main" id="{B33C92C5-0036-4A5C-9605-80FD692B63C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93976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64D2B-B7B3-4A21-B284-12FFE0E48318}"/>
              </a:ext>
            </a:extLst>
          </p:cNvPr>
          <p:cNvSpPr>
            <a:spLocks noGrp="1"/>
          </p:cNvSpPr>
          <p:nvPr>
            <p:ph type="title"/>
          </p:nvPr>
        </p:nvSpPr>
        <p:spPr>
          <a:xfrm>
            <a:off x="1120287" y="2402475"/>
            <a:ext cx="10504487" cy="684211"/>
          </a:xfrm>
        </p:spPr>
        <p:txBody>
          <a:bodyPr>
            <a:noAutofit/>
          </a:bodyPr>
          <a:lstStyle/>
          <a:p>
            <a:r>
              <a:rPr lang="el-GR" sz="2800" dirty="0"/>
              <a:t>Ποιοι είναι οι βασικοί παράγοντες για έναν Οργανισμό που μαθαίνει;</a:t>
            </a:r>
            <a:endParaRPr lang="de-AT" sz="2800" dirty="0"/>
          </a:p>
        </p:txBody>
      </p:sp>
      <p:sp>
        <p:nvSpPr>
          <p:cNvPr id="3" name="Textplatzhalter 2">
            <a:extLst>
              <a:ext uri="{FF2B5EF4-FFF2-40B4-BE49-F238E27FC236}">
                <a16:creationId xmlns:a16="http://schemas.microsoft.com/office/drawing/2014/main" id="{E106816D-D384-4C89-9CE0-C25FC21DA80D}"/>
              </a:ext>
            </a:extLst>
          </p:cNvPr>
          <p:cNvSpPr>
            <a:spLocks noGrp="1"/>
          </p:cNvSpPr>
          <p:nvPr>
            <p:ph type="body" idx="1"/>
          </p:nvPr>
        </p:nvSpPr>
        <p:spPr>
          <a:xfrm>
            <a:off x="839787" y="3200986"/>
            <a:ext cx="10512425" cy="2357531"/>
          </a:xfrm>
        </p:spPr>
        <p:txBody>
          <a:bodyPr/>
          <a:lstStyle/>
          <a:p>
            <a:pPr marL="342900" indent="-342900">
              <a:buFont typeface="Arial" panose="020B0604020202020204" pitchFamily="34" charset="0"/>
              <a:buChar char="•"/>
            </a:pPr>
            <a:r>
              <a:rPr lang="el-GR" dirty="0"/>
              <a:t>Ο οργανισμός που μαθαίνει χαρακτηρίζεται από πνεύμα επίτευξης αριστείας. Συνεχείς βελτιώσεις γίνονται με τη συλλογή των εμπειριών όλων των μελών του προσωπικού, τη μετατροπή τους σε γνώση και τη διάδοση της γνώσης </a:t>
            </a:r>
            <a:r>
              <a:rPr lang="el-GR" dirty="0" err="1"/>
              <a:t>αλληλεπιδρώντας</a:t>
            </a:r>
            <a:r>
              <a:rPr lang="el-GR" dirty="0"/>
              <a:t> σε όλο τον οργανισμό. Η ομαδική μάθηση, βρίσκεται στο επίκεντρο.</a:t>
            </a:r>
          </a:p>
          <a:p>
            <a:pPr marL="342900" indent="-342900">
              <a:buFont typeface="Arial" panose="020B0604020202020204" pitchFamily="34" charset="0"/>
              <a:buChar char="•"/>
            </a:pPr>
            <a:r>
              <a:rPr lang="el-GR" dirty="0"/>
              <a:t>Η διοίκηση πρέπει να διευκολύνει και να προωθεί τη συνεχή μάθηση.</a:t>
            </a:r>
            <a:endParaRPr lang="de-AT" dirty="0"/>
          </a:p>
        </p:txBody>
      </p:sp>
      <p:sp>
        <p:nvSpPr>
          <p:cNvPr id="4" name="Fußzeilenplatzhalter 3">
            <a:extLst>
              <a:ext uri="{FF2B5EF4-FFF2-40B4-BE49-F238E27FC236}">
                <a16:creationId xmlns:a16="http://schemas.microsoft.com/office/drawing/2014/main" id="{2642AE9C-BC82-4A9C-AC34-C4935D574BF9}"/>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53231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3B75A-613F-408E-8832-DF41DED19472}"/>
              </a:ext>
            </a:extLst>
          </p:cNvPr>
          <p:cNvSpPr>
            <a:spLocks noGrp="1"/>
          </p:cNvSpPr>
          <p:nvPr>
            <p:ph type="title"/>
          </p:nvPr>
        </p:nvSpPr>
        <p:spPr>
          <a:xfrm>
            <a:off x="1112348" y="2470085"/>
            <a:ext cx="10504487" cy="684211"/>
          </a:xfrm>
        </p:spPr>
        <p:txBody>
          <a:bodyPr>
            <a:noAutofit/>
          </a:bodyPr>
          <a:lstStyle/>
          <a:p>
            <a:r>
              <a:rPr lang="el-GR" sz="2800" dirty="0"/>
              <a:t>Προκλήσεις για τη μετατροπή των μικρομεσαίων επιχειρήσεων (ΜΜΕ) σε Οργανισμούς Μάθησης</a:t>
            </a:r>
            <a:endParaRPr lang="de-AT" sz="2800" dirty="0"/>
          </a:p>
        </p:txBody>
      </p:sp>
      <p:sp>
        <p:nvSpPr>
          <p:cNvPr id="3" name="Textplatzhalter 2">
            <a:extLst>
              <a:ext uri="{FF2B5EF4-FFF2-40B4-BE49-F238E27FC236}">
                <a16:creationId xmlns:a16="http://schemas.microsoft.com/office/drawing/2014/main" id="{BCBD9B3A-FC9A-4A5F-B1ED-2470717DAFC8}"/>
              </a:ext>
            </a:extLst>
          </p:cNvPr>
          <p:cNvSpPr>
            <a:spLocks noGrp="1"/>
          </p:cNvSpPr>
          <p:nvPr>
            <p:ph type="body" idx="1"/>
          </p:nvPr>
        </p:nvSpPr>
        <p:spPr>
          <a:xfrm>
            <a:off x="839787" y="3525335"/>
            <a:ext cx="10512425" cy="2446421"/>
          </a:xfrm>
        </p:spPr>
        <p:txBody>
          <a:bodyPr/>
          <a:lstStyle/>
          <a:p>
            <a:pPr marL="342900" indent="-342900">
              <a:buFont typeface="Arial" panose="020B0604020202020204" pitchFamily="34" charset="0"/>
              <a:buChar char="•"/>
            </a:pPr>
            <a:r>
              <a:rPr lang="el-GR" sz="1800" dirty="0"/>
              <a:t>Στις ΜΜΕ κυριαρχούν άτυπες διαδικασίες μάθησης που βασίζονται στην εμπειρία και στην πειραματική βάση, οι οποίες επηρεάζονται από την προσωπικότητα του ιδρυτή. Οι γνώσεις και η στάση του απέναντι στη μάθηση καθορίζουν το μαθησιακό πνεύμα του οργανισμού.</a:t>
            </a:r>
          </a:p>
          <a:p>
            <a:pPr marL="342900" indent="-342900">
              <a:buFont typeface="Arial" panose="020B0604020202020204" pitchFamily="34" charset="0"/>
              <a:buChar char="•"/>
            </a:pPr>
            <a:endParaRPr lang="el-GR" sz="1800" dirty="0"/>
          </a:p>
          <a:p>
            <a:pPr marL="342900" indent="-342900">
              <a:buFont typeface="Arial" panose="020B0604020202020204" pitchFamily="34" charset="0"/>
              <a:buChar char="•"/>
            </a:pPr>
            <a:r>
              <a:rPr lang="el-GR" sz="1800" dirty="0"/>
              <a:t>Η εστίαση είναι στις «δυναμικές ικανότητες» που επιτρέπουν στις επιχειρήσεις «να ενσωματώσουν, να δημιουργήσουν και να αναδιαμορφώσουν εσωτερικές και εξωτερικές ικανότητες για να αντιμετωπίσουν τα ταχέως μεταβαλλόμενα περιβάλλοντα» </a:t>
            </a:r>
            <a:r>
              <a:rPr lang="el-GR" sz="1800" dirty="0" err="1"/>
              <a:t>Teece</a:t>
            </a:r>
            <a:r>
              <a:rPr lang="el-GR" sz="1800" dirty="0"/>
              <a:t> et.al. 1997, σελ. 516). Η δικτύωση παίζει σημαντικό ρόλο</a:t>
            </a:r>
            <a:r>
              <a:rPr lang="el-GR" dirty="0"/>
              <a:t>.</a:t>
            </a:r>
            <a:endParaRPr lang="de-AT" dirty="0"/>
          </a:p>
        </p:txBody>
      </p:sp>
      <p:sp>
        <p:nvSpPr>
          <p:cNvPr id="4" name="Fußzeilenplatzhalter 3">
            <a:extLst>
              <a:ext uri="{FF2B5EF4-FFF2-40B4-BE49-F238E27FC236}">
                <a16:creationId xmlns:a16="http://schemas.microsoft.com/office/drawing/2014/main" id="{871EDAD5-A09F-4DFD-8DBC-D0F4E6E6EFF8}"/>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86088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707D3F-1845-44D4-A018-A9C221CED69A}"/>
              </a:ext>
            </a:extLst>
          </p:cNvPr>
          <p:cNvSpPr>
            <a:spLocks noGrp="1"/>
          </p:cNvSpPr>
          <p:nvPr>
            <p:ph type="ctrTitle"/>
          </p:nvPr>
        </p:nvSpPr>
        <p:spPr>
          <a:xfrm>
            <a:off x="845820" y="924243"/>
            <a:ext cx="10058400" cy="3110346"/>
          </a:xfrm>
        </p:spPr>
        <p:txBody>
          <a:bodyPr>
            <a:normAutofit/>
          </a:bodyPr>
          <a:lstStyle/>
          <a:p>
            <a:r>
              <a:rPr lang="el-GR" dirty="0"/>
              <a:t>Προσωπικό πολλαπλών γενεών - Συστήματα αξιών</a:t>
            </a:r>
            <a:endParaRPr lang="de-AT" dirty="0"/>
          </a:p>
        </p:txBody>
      </p:sp>
      <p:sp>
        <p:nvSpPr>
          <p:cNvPr id="4" name="Fußzeilenplatzhalter 3">
            <a:extLst>
              <a:ext uri="{FF2B5EF4-FFF2-40B4-BE49-F238E27FC236}">
                <a16:creationId xmlns:a16="http://schemas.microsoft.com/office/drawing/2014/main" id="{7E76DBA2-E949-4238-8B84-B94CB03EF1D0}"/>
              </a:ext>
            </a:extLst>
          </p:cNvPr>
          <p:cNvSpPr>
            <a:spLocks noGrp="1"/>
          </p:cNvSpPr>
          <p:nvPr>
            <p:ph type="ftr" sz="quarter" idx="11"/>
          </p:nvPr>
        </p:nvSpPr>
        <p:spPr/>
        <p:txBody>
          <a:bodyPr/>
          <a:lstStyle/>
          <a:p>
            <a:r>
              <a:rPr lang="lt-LT"/>
              <a:t>connect-erasmus.eu</a:t>
            </a:r>
            <a:endParaRPr lang="lt-LT" dirty="0"/>
          </a:p>
        </p:txBody>
      </p:sp>
    </p:spTree>
    <p:extLst>
      <p:ext uri="{BB962C8B-B14F-4D97-AF65-F5344CB8AC3E}">
        <p14:creationId xmlns:p14="http://schemas.microsoft.com/office/powerpoint/2010/main" val="344967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0F764-7DAF-4B4D-A206-4AF79E2A6F16}"/>
              </a:ext>
            </a:extLst>
          </p:cNvPr>
          <p:cNvSpPr>
            <a:spLocks noGrp="1"/>
          </p:cNvSpPr>
          <p:nvPr>
            <p:ph type="title"/>
          </p:nvPr>
        </p:nvSpPr>
        <p:spPr>
          <a:xfrm>
            <a:off x="922886" y="2555714"/>
            <a:ext cx="10504487" cy="684211"/>
          </a:xfrm>
        </p:spPr>
        <p:txBody>
          <a:bodyPr>
            <a:noAutofit/>
          </a:bodyPr>
          <a:lstStyle/>
          <a:p>
            <a:r>
              <a:rPr lang="el-GR" sz="3200" dirty="0"/>
              <a:t>Η </a:t>
            </a:r>
            <a:r>
              <a:rPr lang="el-GR" sz="3200" dirty="0" err="1"/>
              <a:t>γηράσκουσα</a:t>
            </a:r>
            <a:r>
              <a:rPr lang="el-GR" sz="3200" dirty="0"/>
              <a:t> κοινωνία κάνει πιο πιθανή την εργασία σε ομάδες πολλών γενεών</a:t>
            </a:r>
            <a:endParaRPr lang="de-AT" sz="3200" dirty="0"/>
          </a:p>
        </p:txBody>
      </p:sp>
      <p:sp>
        <p:nvSpPr>
          <p:cNvPr id="3" name="Textplatzhalter 2">
            <a:extLst>
              <a:ext uri="{FF2B5EF4-FFF2-40B4-BE49-F238E27FC236}">
                <a16:creationId xmlns:a16="http://schemas.microsoft.com/office/drawing/2014/main" id="{155613A0-5A6D-40C0-BE62-16A7CF906F0A}"/>
              </a:ext>
            </a:extLst>
          </p:cNvPr>
          <p:cNvSpPr>
            <a:spLocks noGrp="1"/>
          </p:cNvSpPr>
          <p:nvPr>
            <p:ph type="body" idx="1"/>
          </p:nvPr>
        </p:nvSpPr>
        <p:spPr>
          <a:xfrm>
            <a:off x="847727" y="3416017"/>
            <a:ext cx="10300920" cy="2079175"/>
          </a:xfrm>
        </p:spPr>
        <p:txBody>
          <a:bodyPr/>
          <a:lstStyle/>
          <a:p>
            <a:r>
              <a:rPr lang="el-GR" sz="1400" dirty="0"/>
              <a:t>Γύρω στο έτος 2010 αυξανόταν η συνειδητοποίηση ότι τα συστήματα αξιών των ανθρώπων διαφέρουν ανάλογα με το αν ανήκουν σε μια συγκεκριμένη γενιά. Αυτό το γεγονός, που υποστηρίχθηκε από επανειλημμένες μελέτες για τη νεολαία, ξεκίνησε μια τυποποίηση των γενεών.</a:t>
            </a:r>
          </a:p>
          <a:p>
            <a:endParaRPr lang="el-GR" sz="1400" dirty="0"/>
          </a:p>
          <a:p>
            <a:r>
              <a:rPr lang="el-GR" sz="1400" dirty="0"/>
              <a:t>Ωστόσο, υπάρχει επίσης η προειδοποίηση (ακόμη και από τους συγγραφείς τέτοιων μελετών) για μια αδιαφοροποίητη ταξινόμηση.</a:t>
            </a:r>
          </a:p>
          <a:p>
            <a:endParaRPr lang="el-GR" sz="1400" dirty="0"/>
          </a:p>
          <a:p>
            <a:r>
              <a:rPr lang="el-GR" sz="1400" dirty="0"/>
              <a:t>Ωστόσο, οι προφανείς ιδιαιτερότητες των γενεών δεν μπορούν να </a:t>
            </a:r>
            <a:r>
              <a:rPr lang="el-GR" sz="1400" dirty="0" err="1"/>
              <a:t>παραμεληθούν</a:t>
            </a:r>
            <a:r>
              <a:rPr lang="el-GR" sz="1400" dirty="0"/>
              <a:t>.</a:t>
            </a:r>
          </a:p>
          <a:p>
            <a:r>
              <a:rPr lang="el-GR" sz="1400" dirty="0"/>
              <a:t>Υπογραμμίζουν την ανάγκη εξατομίκευσης της ανάπτυξης του ανθρώπινου δυναμικού.</a:t>
            </a:r>
            <a:endParaRPr lang="de-AT" sz="1400" dirty="0"/>
          </a:p>
        </p:txBody>
      </p:sp>
      <p:sp>
        <p:nvSpPr>
          <p:cNvPr id="4" name="Fußzeilenplatzhalter 3">
            <a:extLst>
              <a:ext uri="{FF2B5EF4-FFF2-40B4-BE49-F238E27FC236}">
                <a16:creationId xmlns:a16="http://schemas.microsoft.com/office/drawing/2014/main" id="{B6CC3D91-F789-4EF0-8205-82534AF9D215}"/>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38116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0F764-7DAF-4B4D-A206-4AF79E2A6F16}"/>
              </a:ext>
            </a:extLst>
          </p:cNvPr>
          <p:cNvSpPr>
            <a:spLocks noGrp="1"/>
          </p:cNvSpPr>
          <p:nvPr>
            <p:ph type="title"/>
          </p:nvPr>
        </p:nvSpPr>
        <p:spPr>
          <a:xfrm>
            <a:off x="735348" y="2326105"/>
            <a:ext cx="10504487" cy="922420"/>
          </a:xfrm>
        </p:spPr>
        <p:txBody>
          <a:bodyPr>
            <a:normAutofit/>
          </a:bodyPr>
          <a:lstStyle/>
          <a:p>
            <a:r>
              <a:rPr lang="el-GR" dirty="0"/>
              <a:t>Γενιές Χ, Υ, Ζ</a:t>
            </a:r>
            <a:endParaRPr lang="de-AT" dirty="0"/>
          </a:p>
        </p:txBody>
      </p:sp>
      <p:sp>
        <p:nvSpPr>
          <p:cNvPr id="3" name="Textplatzhalter 2">
            <a:extLst>
              <a:ext uri="{FF2B5EF4-FFF2-40B4-BE49-F238E27FC236}">
                <a16:creationId xmlns:a16="http://schemas.microsoft.com/office/drawing/2014/main" id="{155613A0-5A6D-40C0-BE62-16A7CF906F0A}"/>
              </a:ext>
            </a:extLst>
          </p:cNvPr>
          <p:cNvSpPr>
            <a:spLocks noGrp="1"/>
          </p:cNvSpPr>
          <p:nvPr>
            <p:ph type="body" idx="1"/>
          </p:nvPr>
        </p:nvSpPr>
        <p:spPr>
          <a:xfrm>
            <a:off x="735348" y="3691793"/>
            <a:ext cx="10512425" cy="1268456"/>
          </a:xfrm>
        </p:spPr>
        <p:txBody>
          <a:bodyPr/>
          <a:lstStyle/>
          <a:p>
            <a:r>
              <a:rPr lang="el-GR" dirty="0"/>
              <a:t>Οι μελέτες για τη νεολαία έχουν δείξει ότι οι γενιές «σηματοδοτούν» το πνεύμα μιας εποχής. Οι </a:t>
            </a:r>
            <a:r>
              <a:rPr lang="el-GR" dirty="0" err="1"/>
              <a:t>κοόρτες</a:t>
            </a:r>
            <a:r>
              <a:rPr lang="el-GR" dirty="0"/>
              <a:t> με μεσοδιάστημα 10 έως 15 ετών έχουν διακριθεί ως σημαντικές, όσον αφορά τις προσπάθειές τους και τη στάση τους απέναντι στην (εργατική) ζωή.</a:t>
            </a:r>
            <a:endParaRPr lang="de-AT" b="1" dirty="0">
              <a:solidFill>
                <a:srgbClr val="C00000"/>
              </a:solidFill>
            </a:endParaRPr>
          </a:p>
        </p:txBody>
      </p:sp>
      <p:sp>
        <p:nvSpPr>
          <p:cNvPr id="4" name="Fußzeilenplatzhalter 3">
            <a:extLst>
              <a:ext uri="{FF2B5EF4-FFF2-40B4-BE49-F238E27FC236}">
                <a16:creationId xmlns:a16="http://schemas.microsoft.com/office/drawing/2014/main" id="{B6CC3D91-F789-4EF0-8205-82534AF9D215}"/>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43015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FBFB05C8-A146-45BE-83DD-9DEB107AF8D7}"/>
              </a:ext>
            </a:extLst>
          </p:cNvPr>
          <p:cNvSpPr>
            <a:spLocks noGrp="1"/>
          </p:cNvSpPr>
          <p:nvPr>
            <p:ph type="title"/>
          </p:nvPr>
        </p:nvSpPr>
        <p:spPr>
          <a:xfrm>
            <a:off x="936627" y="274852"/>
            <a:ext cx="10515600" cy="781685"/>
          </a:xfrm>
        </p:spPr>
        <p:txBody>
          <a:bodyPr>
            <a:normAutofit fontScale="90000"/>
          </a:bodyPr>
          <a:lstStyle/>
          <a:p>
            <a:r>
              <a:rPr lang="el-GR" dirty="0"/>
              <a:t>Επισκόπηση των αξιών των γενεών</a:t>
            </a:r>
            <a:endParaRPr lang="lt-LT" dirty="0"/>
          </a:p>
        </p:txBody>
      </p:sp>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63637" y="1528265"/>
            <a:ext cx="4856163" cy="466586"/>
          </a:xfrm>
        </p:spPr>
        <p:txBody>
          <a:bodyPr>
            <a:noAutofit/>
          </a:bodyPr>
          <a:lstStyle/>
          <a:p>
            <a:r>
              <a:rPr lang="de-AT" sz="2400" dirty="0"/>
              <a:t>Generation X, 1966 - 1980</a:t>
            </a:r>
            <a:endParaRPr lang="lt-LT" sz="2400" dirty="0"/>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1163638" y="1973955"/>
            <a:ext cx="4856162" cy="2066019"/>
          </a:xfrm>
        </p:spPr>
        <p:txBody>
          <a:bodyPr>
            <a:normAutofit fontScale="70000" lnSpcReduction="20000"/>
          </a:bodyPr>
          <a:lstStyle/>
          <a:p>
            <a:r>
              <a:rPr lang="el-GR" sz="2300" dirty="0"/>
              <a:t>Ισχυρός καταναλωτικός προσανατολισμός και αναγνωσιμότητα της επωνυμίας</a:t>
            </a:r>
          </a:p>
          <a:p>
            <a:r>
              <a:rPr lang="el-GR" sz="2300" dirty="0"/>
              <a:t>Έζησαν τη μετακίνηση των νέων ψηφιακών μέσων (e-</a:t>
            </a:r>
            <a:r>
              <a:rPr lang="el-GR" sz="2300" dirty="0" err="1"/>
              <a:t>mail</a:t>
            </a:r>
            <a:r>
              <a:rPr lang="el-GR" sz="2300" dirty="0"/>
              <a:t>, κινητό τηλέφωνο)</a:t>
            </a:r>
          </a:p>
          <a:p>
            <a:r>
              <a:rPr lang="el-GR" sz="2300" dirty="0"/>
              <a:t>Η ικανοποίηση από την εργασία είναι λιγότερο σημαντική από την οικονομική ασφάλεια. </a:t>
            </a:r>
          </a:p>
          <a:p>
            <a:r>
              <a:rPr lang="el-GR" sz="2300" dirty="0"/>
              <a:t>Αναζητούν μια ομοιόμορφη ισορροπία μεταξύ επαγγελματικής και προσωπικής ζωής</a:t>
            </a:r>
            <a:endParaRPr lang="lt-LT" dirty="0"/>
          </a:p>
        </p:txBody>
      </p:sp>
      <p:sp>
        <p:nvSpPr>
          <p:cNvPr id="11" name="Teksto vietos rezervavimo ženklas 10">
            <a:extLst>
              <a:ext uri="{FF2B5EF4-FFF2-40B4-BE49-F238E27FC236}">
                <a16:creationId xmlns:a16="http://schemas.microsoft.com/office/drawing/2014/main" id="{7B8256B7-F102-4AE2-BCF7-BE2DF7ED5D9B}"/>
              </a:ext>
            </a:extLst>
          </p:cNvPr>
          <p:cNvSpPr>
            <a:spLocks noGrp="1"/>
          </p:cNvSpPr>
          <p:nvPr>
            <p:ph type="body" sz="quarter" idx="13"/>
          </p:nvPr>
        </p:nvSpPr>
        <p:spPr>
          <a:xfrm>
            <a:off x="1128553" y="4102588"/>
            <a:ext cx="4856162" cy="466586"/>
          </a:xfrm>
        </p:spPr>
        <p:txBody>
          <a:bodyPr>
            <a:normAutofit fontScale="92500" lnSpcReduction="10000"/>
          </a:bodyPr>
          <a:lstStyle/>
          <a:p>
            <a:r>
              <a:rPr lang="de-AT" sz="3100" dirty="0"/>
              <a:t>Generation Z, 1995</a:t>
            </a:r>
            <a:endParaRPr lang="lt-LT" sz="3100" dirty="0"/>
          </a:p>
          <a:p>
            <a:endParaRPr lang="lt-LT" dirty="0"/>
          </a:p>
        </p:txBody>
      </p:sp>
      <p:sp>
        <p:nvSpPr>
          <p:cNvPr id="12" name="Teksto vietos rezervavimo ženklas 11">
            <a:extLst>
              <a:ext uri="{FF2B5EF4-FFF2-40B4-BE49-F238E27FC236}">
                <a16:creationId xmlns:a16="http://schemas.microsoft.com/office/drawing/2014/main" id="{53937C1D-E292-40BA-BBDC-28303FB400EC}"/>
              </a:ext>
            </a:extLst>
          </p:cNvPr>
          <p:cNvSpPr>
            <a:spLocks noGrp="1"/>
          </p:cNvSpPr>
          <p:nvPr>
            <p:ph type="body" sz="quarter" idx="14"/>
          </p:nvPr>
        </p:nvSpPr>
        <p:spPr>
          <a:xfrm>
            <a:off x="1011237" y="4540824"/>
            <a:ext cx="4856162" cy="1507525"/>
          </a:xfrm>
        </p:spPr>
        <p:txBody>
          <a:bodyPr>
            <a:normAutofit fontScale="47500" lnSpcReduction="20000"/>
          </a:bodyPr>
          <a:lstStyle/>
          <a:p>
            <a:r>
              <a:rPr lang="el-GR" sz="2900" dirty="0"/>
              <a:t>Ονομάζονται επίσης ως «ψηφιακοί ιθαγενείς». δεν μπορούν να φανταστούν έναν κόσμο χωρίς </a:t>
            </a:r>
            <a:r>
              <a:rPr lang="el-GR" sz="2900" dirty="0" err="1"/>
              <a:t>internet</a:t>
            </a:r>
            <a:endParaRPr lang="el-GR" sz="2900" dirty="0"/>
          </a:p>
          <a:p>
            <a:r>
              <a:rPr lang="el-GR" sz="2900" dirty="0"/>
              <a:t>Τοποθετούνται ενάντια σε πολιτικές αποδράσεις, επιχειρηματικά κενά και κοινωνικά παράπονα.</a:t>
            </a:r>
          </a:p>
          <a:p>
            <a:r>
              <a:rPr lang="el-GR" sz="2900" dirty="0"/>
              <a:t>Αγωνίζονται για τα ανθρώπινα δικαιώματα και την ισότητα των </a:t>
            </a:r>
            <a:r>
              <a:rPr lang="el-GR" sz="2900" dirty="0" err="1"/>
              <a:t>μειονεκτούντων</a:t>
            </a:r>
            <a:r>
              <a:rPr lang="el-GR" sz="2900" dirty="0"/>
              <a:t> ατόμων.</a:t>
            </a:r>
            <a:endParaRPr lang="lt-LT" dirty="0"/>
          </a:p>
        </p:txBody>
      </p:sp>
      <p:sp>
        <p:nvSpPr>
          <p:cNvPr id="13" name="Teksto vietos rezervavimo ženklas 12">
            <a:extLst>
              <a:ext uri="{FF2B5EF4-FFF2-40B4-BE49-F238E27FC236}">
                <a16:creationId xmlns:a16="http://schemas.microsoft.com/office/drawing/2014/main" id="{9266811C-9BE2-4E05-B4FB-2BE6A87EDCB7}"/>
              </a:ext>
            </a:extLst>
          </p:cNvPr>
          <p:cNvSpPr>
            <a:spLocks noGrp="1"/>
          </p:cNvSpPr>
          <p:nvPr>
            <p:ph type="body" sz="quarter" idx="15"/>
          </p:nvPr>
        </p:nvSpPr>
        <p:spPr>
          <a:xfrm>
            <a:off x="6161187" y="1482910"/>
            <a:ext cx="4856163" cy="466586"/>
          </a:xfrm>
        </p:spPr>
        <p:txBody>
          <a:bodyPr>
            <a:normAutofit/>
          </a:bodyPr>
          <a:lstStyle/>
          <a:p>
            <a:r>
              <a:rPr lang="de-AT" sz="2400" dirty="0"/>
              <a:t>Generation Y, 1981-1995</a:t>
            </a:r>
            <a:endParaRPr lang="lt-LT" sz="2400" dirty="0"/>
          </a:p>
          <a:p>
            <a:endParaRPr lang="lt-LT" dirty="0"/>
          </a:p>
        </p:txBody>
      </p:sp>
      <p:sp>
        <p:nvSpPr>
          <p:cNvPr id="14" name="Teksto vietos rezervavimo ženklas 13">
            <a:extLst>
              <a:ext uri="{FF2B5EF4-FFF2-40B4-BE49-F238E27FC236}">
                <a16:creationId xmlns:a16="http://schemas.microsoft.com/office/drawing/2014/main" id="{69ECCA98-5D2A-4952-9F26-699D8C7A7C36}"/>
              </a:ext>
            </a:extLst>
          </p:cNvPr>
          <p:cNvSpPr>
            <a:spLocks noGrp="1"/>
          </p:cNvSpPr>
          <p:nvPr>
            <p:ph type="body" sz="quarter" idx="16"/>
          </p:nvPr>
        </p:nvSpPr>
        <p:spPr>
          <a:xfrm>
            <a:off x="6109017" y="1870330"/>
            <a:ext cx="5762141" cy="2359264"/>
          </a:xfrm>
        </p:spPr>
        <p:txBody>
          <a:bodyPr>
            <a:noAutofit/>
          </a:bodyPr>
          <a:lstStyle/>
          <a:p>
            <a:r>
              <a:rPr lang="el-GR" sz="1400" dirty="0"/>
              <a:t>Ονομάζονται επίσης ως "</a:t>
            </a:r>
            <a:r>
              <a:rPr lang="el-GR" sz="1400" dirty="0" err="1"/>
              <a:t>Millenials</a:t>
            </a:r>
            <a:r>
              <a:rPr lang="el-GR" sz="1400" dirty="0"/>
              <a:t>" ή "</a:t>
            </a:r>
            <a:r>
              <a:rPr lang="el-GR" sz="1400" dirty="0" err="1"/>
              <a:t>generation-me</a:t>
            </a:r>
            <a:r>
              <a:rPr lang="el-GR" sz="1400" dirty="0"/>
              <a:t>«. Βίωσαν την </a:t>
            </a:r>
            <a:r>
              <a:rPr lang="el-GR" sz="1400" dirty="0" err="1"/>
              <a:t>ψηφιοποίηση</a:t>
            </a:r>
            <a:r>
              <a:rPr lang="el-GR" sz="1400" dirty="0"/>
              <a:t> στο έπακρο. Επιδιώκουν την ελευθερία και της </a:t>
            </a:r>
            <a:r>
              <a:rPr lang="el-GR" sz="1400" dirty="0" err="1"/>
              <a:t>αυτο</a:t>
            </a:r>
            <a:r>
              <a:rPr lang="el-GR" sz="1400" dirty="0"/>
              <a:t>-απεικόνιση στα κοινωνικά δίκτυα</a:t>
            </a:r>
          </a:p>
          <a:p>
            <a:r>
              <a:rPr lang="el-GR" sz="1400" dirty="0"/>
              <a:t>Αμφισβητούν τις καθιερωμένες δομές. Η ισορροπία επαγγελματικής και προσωπικής ζωής συγχωνεύεται όλο και περισσότερο σε μια ενοποίηση επαγγελματικής και προσωπικής ζωής. Εκτιμούν την ανεξαρτησία, αλλά παρόλα αυτά τη δικτύωση και την ομαδική εργασία. Η προστασία του περιβάλλοντος και τα κοινωνικά ζητήματα είναι σημαντικά</a:t>
            </a:r>
            <a:endParaRPr lang="lt-LT" sz="1400" dirty="0"/>
          </a:p>
        </p:txBody>
      </p:sp>
      <p:sp>
        <p:nvSpPr>
          <p:cNvPr id="15" name="Teksto vietos rezervavimo ženklas 14">
            <a:extLst>
              <a:ext uri="{FF2B5EF4-FFF2-40B4-BE49-F238E27FC236}">
                <a16:creationId xmlns:a16="http://schemas.microsoft.com/office/drawing/2014/main" id="{72BC9B5B-B642-4D78-ADB2-5D5DCD429BD0}"/>
              </a:ext>
            </a:extLst>
          </p:cNvPr>
          <p:cNvSpPr>
            <a:spLocks noGrp="1"/>
          </p:cNvSpPr>
          <p:nvPr>
            <p:ph type="body" sz="quarter" idx="17"/>
          </p:nvPr>
        </p:nvSpPr>
        <p:spPr>
          <a:xfrm>
            <a:off x="6135103" y="4084880"/>
            <a:ext cx="5667175" cy="338628"/>
          </a:xfrm>
        </p:spPr>
        <p:txBody>
          <a:bodyPr>
            <a:normAutofit fontScale="25000" lnSpcReduction="20000"/>
          </a:bodyPr>
          <a:lstStyle/>
          <a:p>
            <a:r>
              <a:rPr lang="de-AT" sz="9600" dirty="0"/>
              <a:t>Generation Alpha, 2020</a:t>
            </a:r>
            <a:endParaRPr lang="lt-LT" dirty="0"/>
          </a:p>
        </p:txBody>
      </p:sp>
      <p:sp>
        <p:nvSpPr>
          <p:cNvPr id="16" name="Teksto vietos rezervavimo ženklas 15">
            <a:extLst>
              <a:ext uri="{FF2B5EF4-FFF2-40B4-BE49-F238E27FC236}">
                <a16:creationId xmlns:a16="http://schemas.microsoft.com/office/drawing/2014/main" id="{E8920523-CE39-4B2F-BD48-C88732927CF3}"/>
              </a:ext>
            </a:extLst>
          </p:cNvPr>
          <p:cNvSpPr>
            <a:spLocks noGrp="1"/>
          </p:cNvSpPr>
          <p:nvPr>
            <p:ph type="body" sz="quarter" idx="18"/>
          </p:nvPr>
        </p:nvSpPr>
        <p:spPr>
          <a:xfrm>
            <a:off x="6332320" y="4958835"/>
            <a:ext cx="5538838" cy="1143327"/>
          </a:xfrm>
        </p:spPr>
        <p:txBody>
          <a:bodyPr/>
          <a:lstStyle/>
          <a:p>
            <a:pPr algn="ctr"/>
            <a:r>
              <a:rPr lang="de-AT" sz="4000" b="1" dirty="0"/>
              <a:t>?</a:t>
            </a:r>
          </a:p>
          <a:p>
            <a:pPr algn="ctr"/>
            <a:endParaRPr lang="de-AT" dirty="0"/>
          </a:p>
          <a:p>
            <a:pPr algn="ctr"/>
            <a:endParaRPr lang="lt-LT" dirty="0"/>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93921" y="162044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Lygiašonis trikampis 21">
            <a:extLst>
              <a:ext uri="{FF2B5EF4-FFF2-40B4-BE49-F238E27FC236}">
                <a16:creationId xmlns:a16="http://schemas.microsoft.com/office/drawing/2014/main" id="{EC25D523-0539-4B97-A69F-C1E9B2FCEEF0}"/>
              </a:ext>
            </a:extLst>
          </p:cNvPr>
          <p:cNvSpPr/>
          <p:nvPr/>
        </p:nvSpPr>
        <p:spPr>
          <a:xfrm>
            <a:off x="936627" y="410258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Lygiašonis trikampis 22">
            <a:extLst>
              <a:ext uri="{FF2B5EF4-FFF2-40B4-BE49-F238E27FC236}">
                <a16:creationId xmlns:a16="http://schemas.microsoft.com/office/drawing/2014/main" id="{5A47F3EB-3FA2-4B25-954D-0655101960C9}"/>
              </a:ext>
            </a:extLst>
          </p:cNvPr>
          <p:cNvSpPr/>
          <p:nvPr/>
        </p:nvSpPr>
        <p:spPr>
          <a:xfrm>
            <a:off x="6017787" y="1576410"/>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Lygiašonis trikampis 23">
            <a:extLst>
              <a:ext uri="{FF2B5EF4-FFF2-40B4-BE49-F238E27FC236}">
                <a16:creationId xmlns:a16="http://schemas.microsoft.com/office/drawing/2014/main" id="{8BF4F1A2-9B07-459B-A261-6A70F997E4F7}"/>
              </a:ext>
            </a:extLst>
          </p:cNvPr>
          <p:cNvSpPr/>
          <p:nvPr/>
        </p:nvSpPr>
        <p:spPr>
          <a:xfrm>
            <a:off x="6005763" y="410258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6203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FFD49-F04D-465B-843F-7EDE578DCB1C}"/>
              </a:ext>
            </a:extLst>
          </p:cNvPr>
          <p:cNvSpPr>
            <a:spLocks noGrp="1"/>
          </p:cNvSpPr>
          <p:nvPr>
            <p:ph type="title"/>
          </p:nvPr>
        </p:nvSpPr>
        <p:spPr>
          <a:xfrm>
            <a:off x="275996" y="2464267"/>
            <a:ext cx="11774905" cy="537411"/>
          </a:xfrm>
        </p:spPr>
        <p:txBody>
          <a:bodyPr>
            <a:normAutofit fontScale="90000"/>
          </a:bodyPr>
          <a:lstStyle/>
          <a:p>
            <a:r>
              <a:rPr lang="el-GR" sz="2800" dirty="0"/>
              <a:t>Καινοτόμες ιδέες που επηρεάζουν την επαγγελματική σταδιοδρομία που βασίζεται σε επιχειρήσεις</a:t>
            </a:r>
            <a:endParaRPr lang="de-AT" sz="2800" dirty="0"/>
          </a:p>
        </p:txBody>
      </p:sp>
      <p:sp>
        <p:nvSpPr>
          <p:cNvPr id="3" name="Textplatzhalter 2">
            <a:extLst>
              <a:ext uri="{FF2B5EF4-FFF2-40B4-BE49-F238E27FC236}">
                <a16:creationId xmlns:a16="http://schemas.microsoft.com/office/drawing/2014/main" id="{013E70B2-AFBA-447A-8182-315CEE9236F9}"/>
              </a:ext>
            </a:extLst>
          </p:cNvPr>
          <p:cNvSpPr>
            <a:spLocks noGrp="1"/>
          </p:cNvSpPr>
          <p:nvPr>
            <p:ph type="body" idx="1"/>
          </p:nvPr>
        </p:nvSpPr>
        <p:spPr>
          <a:xfrm>
            <a:off x="360947" y="3252941"/>
            <a:ext cx="11689954" cy="2497228"/>
          </a:xfrm>
        </p:spPr>
        <p:txBody>
          <a:bodyPr/>
          <a:lstStyle/>
          <a:p>
            <a:r>
              <a:rPr lang="el-GR" sz="1600" dirty="0"/>
              <a:t>Δεν είναι μόνο οι μεγάλες τάσεις στον κόσμο της εργασίας που απαιτούν αλλαγές στην εξέλιξη της σταδιοδρομίας.</a:t>
            </a:r>
          </a:p>
          <a:p>
            <a:r>
              <a:rPr lang="el-GR" sz="1600" dirty="0"/>
              <a:t>Επίσης, οι καινοτόμες θεωρίες διαχείρισης επηρεάζουν και αλλάζουν την κατανόηση της ηγεσίας και του ρόλου των εργαζομένων. Αν και οι ρίζες αυτών των θεωρητικών εννοιών πάνε μερικές φορές πολύ πίσω, εξακολουθούν να καθορίζουν τις σημερινές στρατηγικές ανάπτυξης του ανθρώπινου δυναμικού.</a:t>
            </a:r>
          </a:p>
          <a:p>
            <a:endParaRPr lang="el-GR" sz="1600" dirty="0"/>
          </a:p>
          <a:p>
            <a:r>
              <a:rPr lang="el-GR" sz="1600" dirty="0"/>
              <a:t>Τρεις έννοιες θα εισαχθούν σε αυτήν την παρουσίαση. Όλα αυτά προκαλούν εξατομίκευση της επαγγελματικής σταδιοδρομίας με βάση την εταιρεία.</a:t>
            </a:r>
          </a:p>
        </p:txBody>
      </p:sp>
      <p:sp>
        <p:nvSpPr>
          <p:cNvPr id="4" name="Fußzeilenplatzhalter 3">
            <a:extLst>
              <a:ext uri="{FF2B5EF4-FFF2-40B4-BE49-F238E27FC236}">
                <a16:creationId xmlns:a16="http://schemas.microsoft.com/office/drawing/2014/main" id="{F3BC4C4D-8DAF-4611-B5B6-C28C91860B5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868003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D64E5-98A4-4BD8-A1A9-D7AA0C3566F8}"/>
              </a:ext>
            </a:extLst>
          </p:cNvPr>
          <p:cNvSpPr>
            <a:spLocks noGrp="1"/>
          </p:cNvSpPr>
          <p:nvPr>
            <p:ph type="title"/>
          </p:nvPr>
        </p:nvSpPr>
        <p:spPr/>
        <p:txBody>
          <a:bodyPr>
            <a:noAutofit/>
          </a:bodyPr>
          <a:lstStyle/>
          <a:p>
            <a:r>
              <a:rPr lang="el-GR" sz="3600" dirty="0"/>
              <a:t>Συμπεράσματα από τα συστήματα αξιών των γενεών</a:t>
            </a:r>
            <a:endParaRPr lang="de-AT" sz="3600" dirty="0"/>
          </a:p>
        </p:txBody>
      </p:sp>
      <p:sp>
        <p:nvSpPr>
          <p:cNvPr id="3" name="Textplatzhalter 2">
            <a:extLst>
              <a:ext uri="{FF2B5EF4-FFF2-40B4-BE49-F238E27FC236}">
                <a16:creationId xmlns:a16="http://schemas.microsoft.com/office/drawing/2014/main" id="{CB06AE38-0189-4139-8D2C-2014562C62E8}"/>
              </a:ext>
            </a:extLst>
          </p:cNvPr>
          <p:cNvSpPr>
            <a:spLocks noGrp="1"/>
          </p:cNvSpPr>
          <p:nvPr>
            <p:ph type="body" idx="1"/>
          </p:nvPr>
        </p:nvSpPr>
        <p:spPr/>
        <p:txBody>
          <a:bodyPr/>
          <a:lstStyle/>
          <a:p>
            <a:r>
              <a:rPr lang="el-GR" sz="2000" dirty="0"/>
              <a:t>Ο χαρακτηρισμός της γενιάς προκαλεί αμφιλεγόμενες αντιδράσεις</a:t>
            </a:r>
          </a:p>
          <a:p>
            <a:endParaRPr lang="el-GR" sz="2000" dirty="0"/>
          </a:p>
          <a:p>
            <a:r>
              <a:rPr lang="el-GR" sz="2000" dirty="0"/>
              <a:t>Συζητήστε με ορισμένους συνομηλίκους σας, τα συμπεράσματα από το σύστημα αξιών των γενεών.</a:t>
            </a:r>
            <a:endParaRPr lang="de-AT" dirty="0"/>
          </a:p>
        </p:txBody>
      </p:sp>
      <p:sp>
        <p:nvSpPr>
          <p:cNvPr id="4" name="Fußzeilenplatzhalter 3">
            <a:extLst>
              <a:ext uri="{FF2B5EF4-FFF2-40B4-BE49-F238E27FC236}">
                <a16:creationId xmlns:a16="http://schemas.microsoft.com/office/drawing/2014/main" id="{908CFA0C-5F8A-4949-A1C9-FF50539857EA}"/>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31488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04DF0-E802-4167-8492-E3712582AB3C}"/>
              </a:ext>
            </a:extLst>
          </p:cNvPr>
          <p:cNvSpPr>
            <a:spLocks noGrp="1"/>
          </p:cNvSpPr>
          <p:nvPr>
            <p:ph type="title"/>
          </p:nvPr>
        </p:nvSpPr>
        <p:spPr/>
        <p:txBody>
          <a:bodyPr>
            <a:normAutofit fontScale="90000"/>
          </a:bodyPr>
          <a:lstStyle/>
          <a:p>
            <a:r>
              <a:rPr lang="el-GR" dirty="0"/>
              <a:t>Μια σύντομη περίληψη των συμπερασμάτων</a:t>
            </a:r>
            <a:endParaRPr lang="de-AT" dirty="0"/>
          </a:p>
        </p:txBody>
      </p:sp>
      <p:sp>
        <p:nvSpPr>
          <p:cNvPr id="3" name="Textplatzhalter 2">
            <a:extLst>
              <a:ext uri="{FF2B5EF4-FFF2-40B4-BE49-F238E27FC236}">
                <a16:creationId xmlns:a16="http://schemas.microsoft.com/office/drawing/2014/main" id="{11F1FEC1-EF15-432C-8426-D0237EDA9C41}"/>
              </a:ext>
            </a:extLst>
          </p:cNvPr>
          <p:cNvSpPr>
            <a:spLocks noGrp="1"/>
          </p:cNvSpPr>
          <p:nvPr>
            <p:ph type="body" idx="1"/>
          </p:nvPr>
        </p:nvSpPr>
        <p:spPr>
          <a:xfrm>
            <a:off x="839787" y="3684563"/>
            <a:ext cx="10512425" cy="1552893"/>
          </a:xfrm>
        </p:spPr>
        <p:txBody>
          <a:bodyPr/>
          <a:lstStyle/>
          <a:p>
            <a:pPr marL="342900" indent="-342900">
              <a:buFont typeface="Arial" panose="020B0604020202020204" pitchFamily="34" charset="0"/>
              <a:buChar char="•"/>
            </a:pPr>
            <a:r>
              <a:rPr lang="el-GR" sz="1800" dirty="0"/>
              <a:t>Η τυποποίηση μιας γενιάς δεν μπορεί να χρησιμοποιηθεί ως </a:t>
            </a:r>
            <a:r>
              <a:rPr lang="el-GR" sz="1800" dirty="0" err="1"/>
              <a:t>αποδικητικό</a:t>
            </a:r>
            <a:r>
              <a:rPr lang="el-GR" sz="1800" dirty="0"/>
              <a:t> εργαλείο.</a:t>
            </a:r>
          </a:p>
          <a:p>
            <a:pPr marL="342900" indent="-342900">
              <a:buFont typeface="Arial" panose="020B0604020202020204" pitchFamily="34" charset="0"/>
              <a:buChar char="•"/>
            </a:pPr>
            <a:r>
              <a:rPr lang="el-GR" sz="1800" dirty="0"/>
              <a:t>Το πλεονέκτημά του είναι η επίγνωση ότι υπάρχουν διαφορές στα συστήματα αξιών των ομάδων παραγωγής που πρέπει να ληφθούν υπόψη.</a:t>
            </a:r>
          </a:p>
          <a:p>
            <a:pPr marL="342900" indent="-342900">
              <a:buFont typeface="Arial" panose="020B0604020202020204" pitchFamily="34" charset="0"/>
              <a:buChar char="•"/>
            </a:pPr>
            <a:r>
              <a:rPr lang="el-GR" sz="1800" dirty="0"/>
              <a:t>Δίνει τον υπαινιγμό ότι η ανάπτυξη των εργαζομένων χρειάζεται μια εξατομικευμένη προσέγγιση που βασίζεται σε ένα διάλογο μεταξύ ηγέτη και υπαλλήλου.</a:t>
            </a:r>
          </a:p>
          <a:p>
            <a:pPr marL="342900" indent="-342900">
              <a:buFont typeface="Arial" panose="020B0604020202020204" pitchFamily="34" charset="0"/>
              <a:buChar char="•"/>
            </a:pPr>
            <a:r>
              <a:rPr lang="el-GR" sz="1800" dirty="0"/>
              <a:t>Οι επαγγελματίες σύμβουλοι σταδιοδρομίας μπορούν να παίξουν το ρόλο των διαμεσολαβητών.</a:t>
            </a:r>
            <a:endParaRPr lang="de-AT" sz="1800" dirty="0"/>
          </a:p>
          <a:p>
            <a:pPr marL="342900" indent="-342900">
              <a:buFont typeface="Arial" panose="020B0604020202020204" pitchFamily="34" charset="0"/>
              <a:buChar char="•"/>
            </a:pPr>
            <a:endParaRPr lang="de-AT" dirty="0"/>
          </a:p>
        </p:txBody>
      </p:sp>
      <p:sp>
        <p:nvSpPr>
          <p:cNvPr id="4" name="Fußzeilenplatzhalter 3">
            <a:extLst>
              <a:ext uri="{FF2B5EF4-FFF2-40B4-BE49-F238E27FC236}">
                <a16:creationId xmlns:a16="http://schemas.microsoft.com/office/drawing/2014/main" id="{A27CF373-B76D-4C96-B0BA-FA2D043B6B55}"/>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0693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2B4C2-8185-46B4-AACC-BF589C4B4D44}"/>
              </a:ext>
            </a:extLst>
          </p:cNvPr>
          <p:cNvSpPr>
            <a:spLocks noGrp="1"/>
          </p:cNvSpPr>
          <p:nvPr>
            <p:ph type="ctrTitle"/>
          </p:nvPr>
        </p:nvSpPr>
        <p:spPr>
          <a:xfrm>
            <a:off x="907366" y="1821058"/>
            <a:ext cx="10058400" cy="2387600"/>
          </a:xfrm>
        </p:spPr>
        <p:txBody>
          <a:bodyPr>
            <a:normAutofit fontScale="90000"/>
          </a:bodyPr>
          <a:lstStyle/>
          <a:p>
            <a:r>
              <a:rPr lang="el-GR" dirty="0"/>
              <a:t>Επαγγελματική ανάπτυξη προσωπικού με γνώμονα τον κύκλο ζωής</a:t>
            </a:r>
            <a:endParaRPr lang="de-AT" dirty="0"/>
          </a:p>
        </p:txBody>
      </p:sp>
      <p:sp>
        <p:nvSpPr>
          <p:cNvPr id="4" name="Fußzeilenplatzhalter 3">
            <a:extLst>
              <a:ext uri="{FF2B5EF4-FFF2-40B4-BE49-F238E27FC236}">
                <a16:creationId xmlns:a16="http://schemas.microsoft.com/office/drawing/2014/main" id="{F8B53505-D1F2-4BA1-B95C-13819CF5FCA9}"/>
              </a:ext>
            </a:extLst>
          </p:cNvPr>
          <p:cNvSpPr>
            <a:spLocks noGrp="1"/>
          </p:cNvSpPr>
          <p:nvPr>
            <p:ph type="ftr" sz="quarter" idx="11"/>
          </p:nvPr>
        </p:nvSpPr>
        <p:spPr/>
        <p:txBody>
          <a:bodyPr/>
          <a:lstStyle/>
          <a:p>
            <a:r>
              <a:rPr lang="lt-LT"/>
              <a:t>connect-erasmus.eu</a:t>
            </a:r>
            <a:endParaRPr lang="lt-LT" dirty="0"/>
          </a:p>
        </p:txBody>
      </p:sp>
    </p:spTree>
    <p:extLst>
      <p:ext uri="{BB962C8B-B14F-4D97-AF65-F5344CB8AC3E}">
        <p14:creationId xmlns:p14="http://schemas.microsoft.com/office/powerpoint/2010/main" val="1807859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05C19-56F6-45B3-91FC-335DBF5F8646}"/>
              </a:ext>
            </a:extLst>
          </p:cNvPr>
          <p:cNvSpPr>
            <a:spLocks noGrp="1"/>
          </p:cNvSpPr>
          <p:nvPr>
            <p:ph type="title"/>
          </p:nvPr>
        </p:nvSpPr>
        <p:spPr>
          <a:xfrm>
            <a:off x="759803" y="2423253"/>
            <a:ext cx="10504487" cy="684211"/>
          </a:xfrm>
        </p:spPr>
        <p:txBody>
          <a:bodyPr>
            <a:normAutofit fontScale="90000"/>
          </a:bodyPr>
          <a:lstStyle/>
          <a:p>
            <a:r>
              <a:rPr lang="el-GR" dirty="0"/>
              <a:t>Εισαγωγή</a:t>
            </a:r>
            <a:endParaRPr lang="de-AT" dirty="0"/>
          </a:p>
        </p:txBody>
      </p:sp>
      <p:sp>
        <p:nvSpPr>
          <p:cNvPr id="3" name="Textplatzhalter 2">
            <a:extLst>
              <a:ext uri="{FF2B5EF4-FFF2-40B4-BE49-F238E27FC236}">
                <a16:creationId xmlns:a16="http://schemas.microsoft.com/office/drawing/2014/main" id="{798CDCD6-0B09-48A6-A33B-F5AA458C92A9}"/>
              </a:ext>
            </a:extLst>
          </p:cNvPr>
          <p:cNvSpPr>
            <a:spLocks noGrp="1"/>
          </p:cNvSpPr>
          <p:nvPr>
            <p:ph type="body" idx="1"/>
          </p:nvPr>
        </p:nvSpPr>
        <p:spPr>
          <a:xfrm>
            <a:off x="839787" y="3281137"/>
            <a:ext cx="10512425" cy="2499360"/>
          </a:xfrm>
        </p:spPr>
        <p:txBody>
          <a:bodyPr/>
          <a:lstStyle/>
          <a:p>
            <a:r>
              <a:rPr lang="el-GR" sz="2000" dirty="0"/>
              <a:t>Η προσέγγιση μιας επαγγελματικής ανάπτυξης του προσωπικού με προσανατολισμό τον κύκλο ζωής της εργασίας, έχει συζητηθεί στη γερμανική βιβλιογραφία για το HRM από το 1970.</a:t>
            </a:r>
          </a:p>
          <a:p>
            <a:r>
              <a:rPr lang="el-GR" sz="2000" dirty="0"/>
              <a:t>Η αναβίωσε από την </a:t>
            </a:r>
            <a:r>
              <a:rPr lang="el-GR" sz="2000" dirty="0" err="1"/>
              <a:t>Antia</a:t>
            </a:r>
            <a:r>
              <a:rPr lang="el-GR" sz="2000" dirty="0"/>
              <a:t> </a:t>
            </a:r>
            <a:r>
              <a:rPr lang="el-GR" sz="2000" dirty="0" err="1"/>
              <a:t>Graf</a:t>
            </a:r>
            <a:r>
              <a:rPr lang="el-GR" sz="2000" dirty="0"/>
              <a:t> στο βιβλίο της που εκδόθηκε το 2002 («</a:t>
            </a:r>
            <a:r>
              <a:rPr lang="el-GR" sz="2000" dirty="0" err="1"/>
              <a:t>Lebenszyklusorientierte</a:t>
            </a:r>
            <a:r>
              <a:rPr lang="el-GR" sz="2000" dirty="0"/>
              <a:t> </a:t>
            </a:r>
            <a:r>
              <a:rPr lang="el-GR" sz="2000" dirty="0" err="1"/>
              <a:t>Personalentwicklung</a:t>
            </a:r>
            <a:r>
              <a:rPr lang="el-GR" sz="2000" dirty="0"/>
              <a:t>»).</a:t>
            </a:r>
          </a:p>
          <a:p>
            <a:r>
              <a:rPr lang="el-GR" sz="2000" dirty="0"/>
              <a:t>Ο επαγγελματικός προσανατολισμός στον εργασιακό κύκλο ζωής προκαλεί τη συνεχή ανάπτυξη όλων των εργαζομένων στον οργανισμό καθ' όλη τη διάρκεια της ένταξής τους στην εταιρεία.</a:t>
            </a:r>
            <a:endParaRPr lang="de-AT" sz="2000" dirty="0"/>
          </a:p>
        </p:txBody>
      </p:sp>
      <p:sp>
        <p:nvSpPr>
          <p:cNvPr id="4" name="Fußzeilenplatzhalter 3">
            <a:extLst>
              <a:ext uri="{FF2B5EF4-FFF2-40B4-BE49-F238E27FC236}">
                <a16:creationId xmlns:a16="http://schemas.microsoft.com/office/drawing/2014/main" id="{A4CE3B9D-AABA-4B56-B6C5-475E3ED854DE}"/>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22964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82CE3-8DC9-4CF8-93CD-C2F797DB686C}"/>
              </a:ext>
            </a:extLst>
          </p:cNvPr>
          <p:cNvSpPr>
            <a:spLocks noGrp="1"/>
          </p:cNvSpPr>
          <p:nvPr>
            <p:ph type="title"/>
          </p:nvPr>
        </p:nvSpPr>
        <p:spPr>
          <a:xfrm>
            <a:off x="839789" y="367116"/>
            <a:ext cx="6660050" cy="364266"/>
          </a:xfrm>
        </p:spPr>
        <p:txBody>
          <a:bodyPr>
            <a:noAutofit/>
          </a:bodyPr>
          <a:lstStyle/>
          <a:p>
            <a:r>
              <a:rPr lang="el-GR" sz="2000" dirty="0"/>
              <a:t>Διάγραμμα: Κύκλος Επαγγελματικής Ζωής</a:t>
            </a:r>
            <a:endParaRPr lang="de-AT" sz="2000" dirty="0"/>
          </a:p>
        </p:txBody>
      </p:sp>
      <p:sp>
        <p:nvSpPr>
          <p:cNvPr id="3" name="Textplatzhalter 2">
            <a:extLst>
              <a:ext uri="{FF2B5EF4-FFF2-40B4-BE49-F238E27FC236}">
                <a16:creationId xmlns:a16="http://schemas.microsoft.com/office/drawing/2014/main" id="{BE4FEB51-A564-48E2-A55A-08F427A6283E}"/>
              </a:ext>
            </a:extLst>
          </p:cNvPr>
          <p:cNvSpPr>
            <a:spLocks noGrp="1"/>
          </p:cNvSpPr>
          <p:nvPr>
            <p:ph type="body" idx="1"/>
          </p:nvPr>
        </p:nvSpPr>
        <p:spPr>
          <a:xfrm>
            <a:off x="839789" y="974564"/>
            <a:ext cx="5199464" cy="4736425"/>
          </a:xfrm>
        </p:spPr>
        <p:txBody>
          <a:bodyPr/>
          <a:lstStyle/>
          <a:p>
            <a:r>
              <a:rPr lang="el-GR" sz="1400" b="1" dirty="0"/>
              <a:t>Μετάφραση και εξήγηση</a:t>
            </a:r>
          </a:p>
          <a:p>
            <a:endParaRPr lang="el-GR" sz="1400" b="1" dirty="0"/>
          </a:p>
          <a:p>
            <a:r>
              <a:rPr lang="el-GR" sz="1400" b="1" dirty="0"/>
              <a:t>Φάση 1: Εισαγωγή</a:t>
            </a:r>
          </a:p>
          <a:p>
            <a:r>
              <a:rPr lang="el-GR" sz="1400" b="1" dirty="0"/>
              <a:t>Οργανωτική κοινωνικοποίηση και δέσμευση</a:t>
            </a:r>
          </a:p>
          <a:p>
            <a:endParaRPr lang="el-GR" sz="1400" b="1" dirty="0"/>
          </a:p>
          <a:p>
            <a:r>
              <a:rPr lang="el-GR" sz="1400" b="1" dirty="0"/>
              <a:t>Φάση 2: Ανάπτυξη</a:t>
            </a:r>
          </a:p>
          <a:p>
            <a:r>
              <a:rPr lang="el-GR" sz="1400" b="1" dirty="0"/>
              <a:t>Είναι καθοριστική για την περαιτέρω σταδιοδρομία του εργαζομένου. Μπορεί επίσης να συμβεί μια πρώιμη διακύμανση.</a:t>
            </a:r>
          </a:p>
          <a:p>
            <a:endParaRPr lang="el-GR" sz="1400" b="1" dirty="0"/>
          </a:p>
          <a:p>
            <a:r>
              <a:rPr lang="el-GR" sz="1400" b="1" dirty="0"/>
              <a:t>Φάση 3: Ωριμότητα</a:t>
            </a:r>
          </a:p>
          <a:p>
            <a:r>
              <a:rPr lang="el-GR" sz="1400" b="1" dirty="0"/>
              <a:t>Η καμπύλη σταδιοδρομίας μπορεί να στραφεί σε περαιτέρω ανάπτυξη ή να είναι στάσιμη.</a:t>
            </a:r>
          </a:p>
          <a:p>
            <a:endParaRPr lang="el-GR" sz="1400" b="1" dirty="0"/>
          </a:p>
          <a:p>
            <a:r>
              <a:rPr lang="el-GR" sz="1400" b="1" dirty="0"/>
              <a:t>Φάση 4: Κορεσμός</a:t>
            </a:r>
          </a:p>
          <a:p>
            <a:r>
              <a:rPr lang="el-GR" sz="1400" b="1" dirty="0"/>
              <a:t>Η σταδιοδρομία μπορεί ακόμη και να μειωθεί σε περίπτωση μη καλής απόδοσης, προσόντων ή θέσης. Οι συνέπειες μπορεί να είναι μια εσωτερική διακύμανση, απόλυση, μετατόπιση ή πρόωρη συνταξιοδότηση</a:t>
            </a:r>
          </a:p>
          <a:p>
            <a:endParaRPr lang="de-AT" sz="1800" b="1" dirty="0"/>
          </a:p>
        </p:txBody>
      </p:sp>
      <p:sp>
        <p:nvSpPr>
          <p:cNvPr id="4" name="Fußzeilenplatzhalter 3">
            <a:extLst>
              <a:ext uri="{FF2B5EF4-FFF2-40B4-BE49-F238E27FC236}">
                <a16:creationId xmlns:a16="http://schemas.microsoft.com/office/drawing/2014/main" id="{6469FBEE-2DF7-4E31-B370-2579A63F08DA}"/>
              </a:ext>
            </a:extLst>
          </p:cNvPr>
          <p:cNvSpPr>
            <a:spLocks noGrp="1"/>
          </p:cNvSpPr>
          <p:nvPr>
            <p:ph type="ftr" sz="quarter" idx="11"/>
          </p:nvPr>
        </p:nvSpPr>
        <p:spPr/>
        <p:txBody>
          <a:bodyPr/>
          <a:lstStyle/>
          <a:p>
            <a:r>
              <a:rPr lang="lt-LT"/>
              <a:t>connect-erasmus.eu</a:t>
            </a:r>
          </a:p>
        </p:txBody>
      </p:sp>
      <p:pic>
        <p:nvPicPr>
          <p:cNvPr id="5" name="Grafik 4">
            <a:extLst>
              <a:ext uri="{FF2B5EF4-FFF2-40B4-BE49-F238E27FC236}">
                <a16:creationId xmlns:a16="http://schemas.microsoft.com/office/drawing/2014/main" id="{1F1C5FFD-0D80-4493-B6FF-75F0EE878F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2749" y="1630679"/>
            <a:ext cx="5317356" cy="3777933"/>
          </a:xfrm>
          <a:prstGeom prst="rect">
            <a:avLst/>
          </a:prstGeom>
          <a:noFill/>
          <a:ln>
            <a:noFill/>
          </a:ln>
        </p:spPr>
      </p:pic>
      <p:sp>
        <p:nvSpPr>
          <p:cNvPr id="6" name="Textfeld 5">
            <a:extLst>
              <a:ext uri="{FF2B5EF4-FFF2-40B4-BE49-F238E27FC236}">
                <a16:creationId xmlns:a16="http://schemas.microsoft.com/office/drawing/2014/main" id="{C0A37366-4DB7-4D40-BD84-C6996850D5AB}"/>
              </a:ext>
            </a:extLst>
          </p:cNvPr>
          <p:cNvSpPr txBox="1"/>
          <p:nvPr/>
        </p:nvSpPr>
        <p:spPr>
          <a:xfrm>
            <a:off x="7732294" y="5408612"/>
            <a:ext cx="2411429" cy="369332"/>
          </a:xfrm>
          <a:prstGeom prst="rect">
            <a:avLst/>
          </a:prstGeom>
          <a:noFill/>
        </p:spPr>
        <p:txBody>
          <a:bodyPr wrap="none" rtlCol="0">
            <a:spAutoFit/>
          </a:bodyPr>
          <a:lstStyle/>
          <a:p>
            <a:r>
              <a:rPr lang="de-AT" dirty="0"/>
              <a:t>(After Graf 2002. p99)</a:t>
            </a:r>
          </a:p>
        </p:txBody>
      </p:sp>
    </p:spTree>
    <p:extLst>
      <p:ext uri="{BB962C8B-B14F-4D97-AF65-F5344CB8AC3E}">
        <p14:creationId xmlns:p14="http://schemas.microsoft.com/office/powerpoint/2010/main" val="1309199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9841A-1AE3-4B42-AEE1-8E9B6552FCEA}"/>
              </a:ext>
            </a:extLst>
          </p:cNvPr>
          <p:cNvSpPr>
            <a:spLocks noGrp="1"/>
          </p:cNvSpPr>
          <p:nvPr>
            <p:ph type="title"/>
          </p:nvPr>
        </p:nvSpPr>
        <p:spPr>
          <a:xfrm>
            <a:off x="839787" y="2221029"/>
            <a:ext cx="10504487" cy="684211"/>
          </a:xfrm>
        </p:spPr>
        <p:txBody>
          <a:bodyPr>
            <a:noAutofit/>
          </a:bodyPr>
          <a:lstStyle/>
          <a:p>
            <a:r>
              <a:rPr lang="el-GR" sz="2400" dirty="0"/>
              <a:t>Συμπεράσματα από τον Κύκλο της Επαγγελματικής Ζωής</a:t>
            </a:r>
            <a:endParaRPr lang="de-AT" sz="2400" dirty="0"/>
          </a:p>
        </p:txBody>
      </p:sp>
      <p:sp>
        <p:nvSpPr>
          <p:cNvPr id="3" name="Textplatzhalter 2">
            <a:extLst>
              <a:ext uri="{FF2B5EF4-FFF2-40B4-BE49-F238E27FC236}">
                <a16:creationId xmlns:a16="http://schemas.microsoft.com/office/drawing/2014/main" id="{D4CB6979-32BE-4C59-8B4E-CE60945EA2AC}"/>
              </a:ext>
            </a:extLst>
          </p:cNvPr>
          <p:cNvSpPr>
            <a:spLocks noGrp="1"/>
          </p:cNvSpPr>
          <p:nvPr>
            <p:ph type="body" idx="1"/>
          </p:nvPr>
        </p:nvSpPr>
        <p:spPr>
          <a:xfrm>
            <a:off x="839787" y="3517509"/>
            <a:ext cx="10512425" cy="2042160"/>
          </a:xfrm>
        </p:spPr>
        <p:txBody>
          <a:bodyPr/>
          <a:lstStyle/>
          <a:p>
            <a:r>
              <a:rPr lang="el-GR" dirty="0"/>
              <a:t>Η ιδέα προκαλεί εξατομικευμένα μέτρα ανάπτυξης και συμβουλευτικής σε κάθε φάση του επαγγελματικού κύκλου ζωής ενός εργαζομένου.</a:t>
            </a:r>
          </a:p>
        </p:txBody>
      </p:sp>
      <p:sp>
        <p:nvSpPr>
          <p:cNvPr id="4" name="Fußzeilenplatzhalter 3">
            <a:extLst>
              <a:ext uri="{FF2B5EF4-FFF2-40B4-BE49-F238E27FC236}">
                <a16:creationId xmlns:a16="http://schemas.microsoft.com/office/drawing/2014/main" id="{5BFFFBA6-D984-45A9-822A-72C6EF50BA46}"/>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69591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282B7-7828-42B4-8D9A-20A6769E6103}"/>
              </a:ext>
            </a:extLst>
          </p:cNvPr>
          <p:cNvSpPr>
            <a:spLocks noGrp="1"/>
          </p:cNvSpPr>
          <p:nvPr>
            <p:ph type="title"/>
          </p:nvPr>
        </p:nvSpPr>
        <p:spPr>
          <a:xfrm>
            <a:off x="469657" y="2264991"/>
            <a:ext cx="11101020" cy="684211"/>
          </a:xfrm>
        </p:spPr>
        <p:txBody>
          <a:bodyPr>
            <a:noAutofit/>
          </a:bodyPr>
          <a:lstStyle/>
          <a:p>
            <a:r>
              <a:rPr lang="el-GR" sz="3600" dirty="0"/>
              <a:t>Μια σύντομη περίληψη</a:t>
            </a:r>
            <a:endParaRPr lang="de-AT" sz="3600" dirty="0"/>
          </a:p>
        </p:txBody>
      </p:sp>
      <p:sp>
        <p:nvSpPr>
          <p:cNvPr id="3" name="Textplatzhalter 2">
            <a:extLst>
              <a:ext uri="{FF2B5EF4-FFF2-40B4-BE49-F238E27FC236}">
                <a16:creationId xmlns:a16="http://schemas.microsoft.com/office/drawing/2014/main" id="{1C8DC037-F5A8-4B2D-8BAC-F6F92A84EA02}"/>
              </a:ext>
            </a:extLst>
          </p:cNvPr>
          <p:cNvSpPr>
            <a:spLocks noGrp="1"/>
          </p:cNvSpPr>
          <p:nvPr>
            <p:ph type="body" idx="1"/>
          </p:nvPr>
        </p:nvSpPr>
        <p:spPr>
          <a:xfrm>
            <a:off x="584810" y="2984371"/>
            <a:ext cx="10512425" cy="2356878"/>
          </a:xfrm>
        </p:spPr>
        <p:txBody>
          <a:bodyPr/>
          <a:lstStyle/>
          <a:p>
            <a:pPr marL="342900" indent="-342900">
              <a:buFont typeface="Arial" panose="020B0604020202020204" pitchFamily="34" charset="0"/>
              <a:buChar char="•"/>
            </a:pPr>
            <a:r>
              <a:rPr lang="el-GR" dirty="0"/>
              <a:t>Η ιδέα υπόκειται σε μια συστημική προσέγγιση με γνώμονα τόσο τους εργαζόμενους όσο και την εταιρεία.</a:t>
            </a:r>
          </a:p>
          <a:p>
            <a:pPr marL="342900" indent="-342900">
              <a:buFont typeface="Arial" panose="020B0604020202020204" pitchFamily="34" charset="0"/>
              <a:buChar char="•"/>
            </a:pPr>
            <a:r>
              <a:rPr lang="el-GR" dirty="0"/>
              <a:t>Μπορεί να θέσει σε εγρήγορση τον εκπαιδευτικό οργανισμό, συμπεριλαμβανομένης της ομαδικής καθώς και της αυτόνομης μάθησης.</a:t>
            </a:r>
          </a:p>
          <a:p>
            <a:pPr marL="342900" indent="-342900">
              <a:buFont typeface="Arial" panose="020B0604020202020204" pitchFamily="34" charset="0"/>
              <a:buChar char="•"/>
            </a:pPr>
            <a:r>
              <a:rPr lang="el-GR" dirty="0"/>
              <a:t>Είναι μια αξιόλογη πρόκληση η συγχώνευση ευκαιριών συμβουλευτικής και μάθησης που συνοδεύει τους εργαζόμενους στην εξέλιξη της σταδιοδρομίας τους καθ' όλη τη διάρκεια της ένταξής τους σε μια εταιρεία.</a:t>
            </a:r>
            <a:endParaRPr lang="de-AT" dirty="0"/>
          </a:p>
        </p:txBody>
      </p:sp>
      <p:sp>
        <p:nvSpPr>
          <p:cNvPr id="4" name="Fußzeilenplatzhalter 3">
            <a:extLst>
              <a:ext uri="{FF2B5EF4-FFF2-40B4-BE49-F238E27FC236}">
                <a16:creationId xmlns:a16="http://schemas.microsoft.com/office/drawing/2014/main" id="{6EFFA163-8EE7-43A9-9B79-8E1A818509E8}"/>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9447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l-GR" dirty="0"/>
              <a:t>Ευχαριστώ πολύ για την προσοχή σας. </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6A2F47-29C7-408F-976E-0A3AB647FD32}"/>
              </a:ext>
            </a:extLst>
          </p:cNvPr>
          <p:cNvSpPr>
            <a:spLocks noGrp="1"/>
          </p:cNvSpPr>
          <p:nvPr>
            <p:ph type="title"/>
          </p:nvPr>
        </p:nvSpPr>
        <p:spPr/>
        <p:txBody>
          <a:bodyPr>
            <a:normAutofit fontScale="90000"/>
          </a:bodyPr>
          <a:lstStyle/>
          <a:p>
            <a:r>
              <a:rPr lang="el-GR" dirty="0"/>
              <a:t>Οι μαθησιακοί στόχοι αυτού του κεφαλαίου</a:t>
            </a:r>
            <a:endParaRPr lang="de-AT" dirty="0"/>
          </a:p>
        </p:txBody>
      </p:sp>
      <p:sp>
        <p:nvSpPr>
          <p:cNvPr id="3" name="Fußzeilenplatzhalter 2">
            <a:extLst>
              <a:ext uri="{FF2B5EF4-FFF2-40B4-BE49-F238E27FC236}">
                <a16:creationId xmlns:a16="http://schemas.microsoft.com/office/drawing/2014/main" id="{2036DBF8-C2BD-498C-9D9F-6A8EF8FDD602}"/>
              </a:ext>
            </a:extLst>
          </p:cNvPr>
          <p:cNvSpPr>
            <a:spLocks noGrp="1"/>
          </p:cNvSpPr>
          <p:nvPr>
            <p:ph type="ftr" sz="quarter" idx="11"/>
          </p:nvPr>
        </p:nvSpPr>
        <p:spPr/>
        <p:txBody>
          <a:bodyPr/>
          <a:lstStyle/>
          <a:p>
            <a:r>
              <a:rPr lang="lt-LT"/>
              <a:t>connect-erasmus.eu</a:t>
            </a:r>
          </a:p>
        </p:txBody>
      </p:sp>
      <p:sp>
        <p:nvSpPr>
          <p:cNvPr id="5" name="Textplatzhalter 4">
            <a:extLst>
              <a:ext uri="{FF2B5EF4-FFF2-40B4-BE49-F238E27FC236}">
                <a16:creationId xmlns:a16="http://schemas.microsoft.com/office/drawing/2014/main" id="{E3B556BF-5C2B-4B16-B833-8E45DE4FF899}"/>
              </a:ext>
            </a:extLst>
          </p:cNvPr>
          <p:cNvSpPr>
            <a:spLocks noGrp="1"/>
          </p:cNvSpPr>
          <p:nvPr>
            <p:ph type="body" sz="quarter" idx="12"/>
          </p:nvPr>
        </p:nvSpPr>
        <p:spPr/>
        <p:txBody>
          <a:bodyPr/>
          <a:lstStyle/>
          <a:p>
            <a:pPr marL="342900" indent="-342900">
              <a:buFont typeface="Arial" panose="020B0604020202020204" pitchFamily="34" charset="0"/>
              <a:buChar char="•"/>
            </a:pPr>
            <a:r>
              <a:rPr lang="el-GR" dirty="0"/>
              <a:t>Εξηγήστε τις απαιτήσεις για εξατομίκευση της ανάπτυξης του προσωπικού (ως συνέπεια των καινοτόμων αντιλήψεων και εξελίξεων στις επιχειρήσεις)</a:t>
            </a:r>
            <a:endParaRPr lang="de-AT" dirty="0"/>
          </a:p>
        </p:txBody>
      </p:sp>
      <p:sp>
        <p:nvSpPr>
          <p:cNvPr id="7" name="Textplatzhalter 6">
            <a:extLst>
              <a:ext uri="{FF2B5EF4-FFF2-40B4-BE49-F238E27FC236}">
                <a16:creationId xmlns:a16="http://schemas.microsoft.com/office/drawing/2014/main" id="{487FE9CE-ABF4-42A5-9087-003801FE425B}"/>
              </a:ext>
            </a:extLst>
          </p:cNvPr>
          <p:cNvSpPr>
            <a:spLocks noGrp="1"/>
          </p:cNvSpPr>
          <p:nvPr>
            <p:ph type="body" sz="quarter" idx="14"/>
          </p:nvPr>
        </p:nvSpPr>
        <p:spPr>
          <a:xfrm>
            <a:off x="1163638" y="3429000"/>
            <a:ext cx="10188574" cy="880901"/>
          </a:xfrm>
        </p:spPr>
        <p:txBody>
          <a:bodyPr/>
          <a:lstStyle/>
          <a:p>
            <a:pPr marL="457200" indent="-457200">
              <a:buFont typeface="Arial" panose="020B0604020202020204" pitchFamily="34" charset="0"/>
              <a:buChar char="•"/>
            </a:pPr>
            <a:r>
              <a:rPr lang="el-GR" dirty="0"/>
              <a:t>Περιγράψτε σχετικές μεθόδους που στοχεύουν σε εξατομικευμένες μεθόδους μάθησης, καθοδήγησης και συμβουλευτικής</a:t>
            </a:r>
            <a:endParaRPr lang="de-AT" dirty="0"/>
          </a:p>
        </p:txBody>
      </p:sp>
    </p:spTree>
    <p:extLst>
      <p:ext uri="{BB962C8B-B14F-4D97-AF65-F5344CB8AC3E}">
        <p14:creationId xmlns:p14="http://schemas.microsoft.com/office/powerpoint/2010/main" val="211632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FFD49-F04D-465B-843F-7EDE578DCB1C}"/>
              </a:ext>
            </a:extLst>
          </p:cNvPr>
          <p:cNvSpPr>
            <a:spLocks noGrp="1"/>
          </p:cNvSpPr>
          <p:nvPr>
            <p:ph type="title"/>
          </p:nvPr>
        </p:nvSpPr>
        <p:spPr>
          <a:xfrm>
            <a:off x="771650" y="2362200"/>
            <a:ext cx="10504487" cy="1066800"/>
          </a:xfrm>
        </p:spPr>
        <p:txBody>
          <a:bodyPr>
            <a:normAutofit/>
          </a:bodyPr>
          <a:lstStyle/>
          <a:p>
            <a:r>
              <a:rPr lang="el-GR" sz="2800" dirty="0" err="1"/>
              <a:t>Peter</a:t>
            </a:r>
            <a:r>
              <a:rPr lang="el-GR" sz="2800" dirty="0"/>
              <a:t> </a:t>
            </a:r>
            <a:r>
              <a:rPr lang="el-GR" sz="2800" dirty="0" err="1"/>
              <a:t>Senge</a:t>
            </a:r>
            <a:r>
              <a:rPr lang="el-GR" sz="2800" dirty="0"/>
              <a:t>: Η πέμπτη πειθαρχία (</a:t>
            </a:r>
            <a:r>
              <a:rPr lang="el-GR" sz="2800" dirty="0" err="1"/>
              <a:t>πρωτοδημοσιεύτηκε</a:t>
            </a:r>
            <a:r>
              <a:rPr lang="el-GR" sz="2800" dirty="0"/>
              <a:t> το 1990 στη Νέα Υόρκη)</a:t>
            </a:r>
            <a:endParaRPr lang="de-AT" sz="2800" dirty="0"/>
          </a:p>
        </p:txBody>
      </p:sp>
      <p:sp>
        <p:nvSpPr>
          <p:cNvPr id="3" name="Textplatzhalter 2">
            <a:extLst>
              <a:ext uri="{FF2B5EF4-FFF2-40B4-BE49-F238E27FC236}">
                <a16:creationId xmlns:a16="http://schemas.microsoft.com/office/drawing/2014/main" id="{013E70B2-AFBA-447A-8182-315CEE9236F9}"/>
              </a:ext>
            </a:extLst>
          </p:cNvPr>
          <p:cNvSpPr>
            <a:spLocks noGrp="1"/>
          </p:cNvSpPr>
          <p:nvPr>
            <p:ph type="body" idx="1"/>
          </p:nvPr>
        </p:nvSpPr>
        <p:spPr>
          <a:xfrm>
            <a:off x="839787" y="3505200"/>
            <a:ext cx="10512425" cy="2181726"/>
          </a:xfrm>
        </p:spPr>
        <p:txBody>
          <a:bodyPr/>
          <a:lstStyle/>
          <a:p>
            <a:r>
              <a:rPr lang="el-GR" sz="1800" dirty="0"/>
              <a:t>Αυτό το βιβλίο ήταν ένα ισχυρό ερέθισμα για την επανεξέταση της διαχείρισης ανθρώπινων πόρων στις επιχειρήσεις. Στόχος του είναι η ανάπτυξη καινοτόμων προσεγγίσεων που αυξάνουν τη μαθησιακή ικανότητα ατόμων, ομάδων και οργανισμών, αντιμετωπίζοντας έτσι την πολυπλοκότητα και τη δυναμική του περιβάλλοντος του οργανισμού.</a:t>
            </a:r>
          </a:p>
          <a:p>
            <a:endParaRPr lang="el-GR" sz="1800" dirty="0"/>
          </a:p>
          <a:p>
            <a:r>
              <a:rPr lang="el-GR" sz="1800" dirty="0"/>
              <a:t>Ο </a:t>
            </a:r>
            <a:r>
              <a:rPr lang="el-GR" sz="1800" dirty="0" err="1"/>
              <a:t>Senge</a:t>
            </a:r>
            <a:r>
              <a:rPr lang="el-GR" sz="1800" dirty="0"/>
              <a:t> αναπτύσσει μια συστημική προσέγγιση στην εταιρική διαχείριση</a:t>
            </a:r>
            <a:endParaRPr lang="de-AT" sz="1800" dirty="0"/>
          </a:p>
        </p:txBody>
      </p:sp>
      <p:sp>
        <p:nvSpPr>
          <p:cNvPr id="4" name="Fußzeilenplatzhalter 3">
            <a:extLst>
              <a:ext uri="{FF2B5EF4-FFF2-40B4-BE49-F238E27FC236}">
                <a16:creationId xmlns:a16="http://schemas.microsoft.com/office/drawing/2014/main" id="{F3BC4C4D-8DAF-4611-B5B6-C28C91860B5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12536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FFD49-F04D-465B-843F-7EDE578DCB1C}"/>
              </a:ext>
            </a:extLst>
          </p:cNvPr>
          <p:cNvSpPr>
            <a:spLocks noGrp="1"/>
          </p:cNvSpPr>
          <p:nvPr>
            <p:ph type="title"/>
          </p:nvPr>
        </p:nvSpPr>
        <p:spPr>
          <a:xfrm>
            <a:off x="771650" y="2362200"/>
            <a:ext cx="10504487" cy="1066800"/>
          </a:xfrm>
        </p:spPr>
        <p:txBody>
          <a:bodyPr>
            <a:normAutofit/>
          </a:bodyPr>
          <a:lstStyle/>
          <a:p>
            <a:r>
              <a:rPr lang="el-GR" sz="2800" dirty="0"/>
              <a:t>Ο </a:t>
            </a:r>
            <a:r>
              <a:rPr lang="el-GR" sz="2800" dirty="0" err="1"/>
              <a:t>Peter</a:t>
            </a:r>
            <a:r>
              <a:rPr lang="el-GR" sz="2800" dirty="0"/>
              <a:t> </a:t>
            </a:r>
            <a:r>
              <a:rPr lang="el-GR" sz="2800" dirty="0" err="1"/>
              <a:t>Senge</a:t>
            </a:r>
            <a:r>
              <a:rPr lang="el-GR" sz="2800" dirty="0"/>
              <a:t> χωρίζει ολόκληρο το διοικητικό έργο σε πέντε κλάδους</a:t>
            </a:r>
            <a:endParaRPr lang="de-AT" sz="2800" dirty="0"/>
          </a:p>
        </p:txBody>
      </p:sp>
      <p:sp>
        <p:nvSpPr>
          <p:cNvPr id="4" name="Fußzeilenplatzhalter 3">
            <a:extLst>
              <a:ext uri="{FF2B5EF4-FFF2-40B4-BE49-F238E27FC236}">
                <a16:creationId xmlns:a16="http://schemas.microsoft.com/office/drawing/2014/main" id="{F3BC4C4D-8DAF-4611-B5B6-C28C91860B5B}"/>
              </a:ext>
            </a:extLst>
          </p:cNvPr>
          <p:cNvSpPr>
            <a:spLocks noGrp="1"/>
          </p:cNvSpPr>
          <p:nvPr>
            <p:ph type="ftr" sz="quarter" idx="11"/>
          </p:nvPr>
        </p:nvSpPr>
        <p:spPr/>
        <p:txBody>
          <a:bodyPr/>
          <a:lstStyle/>
          <a:p>
            <a:r>
              <a:rPr lang="lt-LT"/>
              <a:t>connect-erasmus.eu</a:t>
            </a:r>
          </a:p>
        </p:txBody>
      </p:sp>
      <p:sp>
        <p:nvSpPr>
          <p:cNvPr id="5" name="Ellipse 4">
            <a:extLst>
              <a:ext uri="{FF2B5EF4-FFF2-40B4-BE49-F238E27FC236}">
                <a16:creationId xmlns:a16="http://schemas.microsoft.com/office/drawing/2014/main" id="{519B7A82-99FA-452C-B7CA-A4026EF2C4DE}"/>
              </a:ext>
            </a:extLst>
          </p:cNvPr>
          <p:cNvSpPr/>
          <p:nvPr/>
        </p:nvSpPr>
        <p:spPr>
          <a:xfrm>
            <a:off x="805718" y="3439300"/>
            <a:ext cx="10436350" cy="244897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feld 6">
            <a:extLst>
              <a:ext uri="{FF2B5EF4-FFF2-40B4-BE49-F238E27FC236}">
                <a16:creationId xmlns:a16="http://schemas.microsoft.com/office/drawing/2014/main" id="{D703779C-9031-4F34-85FB-0334D09CB2E1}"/>
              </a:ext>
            </a:extLst>
          </p:cNvPr>
          <p:cNvSpPr txBox="1"/>
          <p:nvPr/>
        </p:nvSpPr>
        <p:spPr>
          <a:xfrm>
            <a:off x="3785937" y="3578666"/>
            <a:ext cx="4804610" cy="369332"/>
          </a:xfrm>
          <a:prstGeom prst="rect">
            <a:avLst/>
          </a:prstGeom>
          <a:noFill/>
        </p:spPr>
        <p:txBody>
          <a:bodyPr wrap="square" rtlCol="0">
            <a:spAutoFit/>
          </a:bodyPr>
          <a:lstStyle/>
          <a:p>
            <a:r>
              <a:rPr lang="el-GR" dirty="0"/>
              <a:t>Συστημική σκέψη (ως γενική πειθαρχία)</a:t>
            </a:r>
            <a:endParaRPr lang="de-AT" dirty="0"/>
          </a:p>
        </p:txBody>
      </p:sp>
      <p:sp>
        <p:nvSpPr>
          <p:cNvPr id="8" name="Rechteck: abgerundete Ecken 7">
            <a:extLst>
              <a:ext uri="{FF2B5EF4-FFF2-40B4-BE49-F238E27FC236}">
                <a16:creationId xmlns:a16="http://schemas.microsoft.com/office/drawing/2014/main" id="{7B5FE0C9-8961-48A7-8DEA-58D9FF93793A}"/>
              </a:ext>
            </a:extLst>
          </p:cNvPr>
          <p:cNvSpPr/>
          <p:nvPr/>
        </p:nvSpPr>
        <p:spPr>
          <a:xfrm>
            <a:off x="3465094" y="4026933"/>
            <a:ext cx="2125580" cy="6974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Προσωπική Μαεστρία</a:t>
            </a:r>
            <a:endParaRPr lang="de-AT" dirty="0">
              <a:solidFill>
                <a:schemeClr val="tx1"/>
              </a:solidFill>
            </a:endParaRPr>
          </a:p>
        </p:txBody>
      </p:sp>
      <p:sp>
        <p:nvSpPr>
          <p:cNvPr id="9" name="Rechteck: abgerundete Ecken 8">
            <a:extLst>
              <a:ext uri="{FF2B5EF4-FFF2-40B4-BE49-F238E27FC236}">
                <a16:creationId xmlns:a16="http://schemas.microsoft.com/office/drawing/2014/main" id="{E94C63D1-BF7C-4E57-A068-EB6FED276E0E}"/>
              </a:ext>
            </a:extLst>
          </p:cNvPr>
          <p:cNvSpPr/>
          <p:nvPr/>
        </p:nvSpPr>
        <p:spPr>
          <a:xfrm>
            <a:off x="6352674" y="4026932"/>
            <a:ext cx="2037347" cy="69746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Νοητικά μοντέλα</a:t>
            </a:r>
            <a:endParaRPr lang="de-AT" dirty="0">
              <a:solidFill>
                <a:schemeClr val="tx1"/>
              </a:solidFill>
            </a:endParaRPr>
          </a:p>
        </p:txBody>
      </p:sp>
      <p:sp>
        <p:nvSpPr>
          <p:cNvPr id="10" name="Rechteck: abgerundete Ecken 9">
            <a:extLst>
              <a:ext uri="{FF2B5EF4-FFF2-40B4-BE49-F238E27FC236}">
                <a16:creationId xmlns:a16="http://schemas.microsoft.com/office/drawing/2014/main" id="{BEE82774-2698-461C-991B-E031B6610DBB}"/>
              </a:ext>
            </a:extLst>
          </p:cNvPr>
          <p:cNvSpPr/>
          <p:nvPr/>
        </p:nvSpPr>
        <p:spPr>
          <a:xfrm>
            <a:off x="3465094" y="4823388"/>
            <a:ext cx="2125579" cy="69746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Κοινό όραμα</a:t>
            </a:r>
            <a:endParaRPr lang="de-AT" dirty="0">
              <a:solidFill>
                <a:schemeClr val="tx1"/>
              </a:solidFill>
            </a:endParaRPr>
          </a:p>
        </p:txBody>
      </p:sp>
      <p:sp>
        <p:nvSpPr>
          <p:cNvPr id="11" name="Rechteck: abgerundete Ecken 10">
            <a:extLst>
              <a:ext uri="{FF2B5EF4-FFF2-40B4-BE49-F238E27FC236}">
                <a16:creationId xmlns:a16="http://schemas.microsoft.com/office/drawing/2014/main" id="{F8F8AA5C-0F7E-42F1-A3DD-076C671F66DE}"/>
              </a:ext>
            </a:extLst>
          </p:cNvPr>
          <p:cNvSpPr/>
          <p:nvPr/>
        </p:nvSpPr>
        <p:spPr>
          <a:xfrm>
            <a:off x="6352674" y="4806982"/>
            <a:ext cx="2037347" cy="71387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a:p>
            <a:pPr algn="ctr"/>
            <a:r>
              <a:rPr lang="el-GR" dirty="0">
                <a:solidFill>
                  <a:schemeClr val="tx1"/>
                </a:solidFill>
              </a:rPr>
              <a:t>Ομαδική μάθηση</a:t>
            </a:r>
            <a:endParaRPr lang="de-AT" dirty="0">
              <a:solidFill>
                <a:schemeClr val="tx1"/>
              </a:solidFill>
            </a:endParaRPr>
          </a:p>
          <a:p>
            <a:pPr algn="ctr"/>
            <a:endParaRPr lang="de-AT" dirty="0"/>
          </a:p>
        </p:txBody>
      </p:sp>
      <p:sp>
        <p:nvSpPr>
          <p:cNvPr id="12" name="Textfeld 11">
            <a:extLst>
              <a:ext uri="{FF2B5EF4-FFF2-40B4-BE49-F238E27FC236}">
                <a16:creationId xmlns:a16="http://schemas.microsoft.com/office/drawing/2014/main" id="{AC3FCB30-A1F2-4CE3-ADE9-E13560377652}"/>
              </a:ext>
            </a:extLst>
          </p:cNvPr>
          <p:cNvSpPr txBox="1"/>
          <p:nvPr/>
        </p:nvSpPr>
        <p:spPr>
          <a:xfrm>
            <a:off x="4923826" y="5531156"/>
            <a:ext cx="2451312" cy="369332"/>
          </a:xfrm>
          <a:prstGeom prst="rect">
            <a:avLst/>
          </a:prstGeom>
          <a:noFill/>
        </p:spPr>
        <p:txBody>
          <a:bodyPr wrap="none" rtlCol="0">
            <a:spAutoFit/>
          </a:bodyPr>
          <a:lstStyle/>
          <a:p>
            <a:r>
              <a:rPr lang="el-GR" dirty="0"/>
              <a:t>4 Βασικές Διαστάσεις</a:t>
            </a:r>
            <a:endParaRPr lang="de-AT" dirty="0"/>
          </a:p>
        </p:txBody>
      </p:sp>
    </p:spTree>
    <p:extLst>
      <p:ext uri="{BB962C8B-B14F-4D97-AF65-F5344CB8AC3E}">
        <p14:creationId xmlns:p14="http://schemas.microsoft.com/office/powerpoint/2010/main" val="325682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p:txBody>
          <a:bodyPr>
            <a:normAutofit fontScale="90000"/>
          </a:bodyPr>
          <a:lstStyle/>
          <a:p>
            <a:r>
              <a:rPr lang="el-GR" dirty="0"/>
              <a:t>Συστημική σκέψη</a:t>
            </a:r>
            <a:endParaRPr lang="de-AT" dirty="0"/>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lnSpcReduction="10000"/>
          </a:bodyPr>
          <a:lstStyle/>
          <a:p>
            <a:r>
              <a:rPr lang="el-GR" i="1" dirty="0"/>
              <a:t>Καθώς ο κόσμος γίνεται όλο και πιο διασυνδεδεμένος και οι επιχειρήσεις γίνονται όλο και πιο περίπλοκες και δυναμικές, η εργασία πρέπει να γίνεται πιο «μαθησιακή».</a:t>
            </a:r>
          </a:p>
          <a:p>
            <a:endParaRPr lang="el-GR" i="1" dirty="0"/>
          </a:p>
          <a:p>
            <a:r>
              <a:rPr lang="el-GR" i="1" dirty="0"/>
              <a:t>Ο </a:t>
            </a:r>
            <a:r>
              <a:rPr lang="el-GR" i="1" dirty="0" err="1"/>
              <a:t>Senge</a:t>
            </a:r>
            <a:r>
              <a:rPr lang="el-GR" i="1" dirty="0"/>
              <a:t> αναπτύσσει το όραμα μιας συλλογικής φιλοδοξίας που ελευθερώνεται όπου οι άνθρωποι μαθαίνουν συνεχώς.</a:t>
            </a:r>
            <a:endParaRPr lang="de-AT" dirty="0"/>
          </a:p>
        </p:txBody>
      </p:sp>
      <p:sp>
        <p:nvSpPr>
          <p:cNvPr id="5" name="Ellipse 4">
            <a:extLst>
              <a:ext uri="{FF2B5EF4-FFF2-40B4-BE49-F238E27FC236}">
                <a16:creationId xmlns:a16="http://schemas.microsoft.com/office/drawing/2014/main" id="{8F371529-FC7B-4EB1-896C-340C8273EB23}"/>
              </a:ext>
            </a:extLst>
          </p:cNvPr>
          <p:cNvSpPr/>
          <p:nvPr/>
        </p:nvSpPr>
        <p:spPr>
          <a:xfrm>
            <a:off x="6585284" y="2430379"/>
            <a:ext cx="4227095" cy="213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Η Συστημική Σκέψη είναι η πρωταρχική διάσταση</a:t>
            </a:r>
          </a:p>
          <a:p>
            <a:pPr algn="ctr"/>
            <a:endParaRPr lang="el-GR" dirty="0">
              <a:solidFill>
                <a:schemeClr val="tx1"/>
              </a:solidFill>
            </a:endParaRPr>
          </a:p>
          <a:p>
            <a:pPr algn="ctr"/>
            <a:r>
              <a:rPr lang="el-GR" dirty="0">
                <a:solidFill>
                  <a:schemeClr val="tx1"/>
                </a:solidFill>
              </a:rPr>
              <a:t>Ο </a:t>
            </a:r>
            <a:r>
              <a:rPr lang="el-GR" dirty="0" err="1">
                <a:solidFill>
                  <a:schemeClr val="tx1"/>
                </a:solidFill>
              </a:rPr>
              <a:t>Senge</a:t>
            </a:r>
            <a:r>
              <a:rPr lang="el-GR" dirty="0">
                <a:solidFill>
                  <a:schemeClr val="tx1"/>
                </a:solidFill>
              </a:rPr>
              <a:t> ξεκινά την επιχειρηματολογία του με αυτόν τον 5ο κλάδο</a:t>
            </a:r>
            <a:endParaRPr lang="de-AT" dirty="0">
              <a:solidFill>
                <a:schemeClr val="tx1"/>
              </a:solidFill>
            </a:endParaRPr>
          </a:p>
        </p:txBody>
      </p:sp>
    </p:spTree>
    <p:extLst>
      <p:ext uri="{BB962C8B-B14F-4D97-AF65-F5344CB8AC3E}">
        <p14:creationId xmlns:p14="http://schemas.microsoft.com/office/powerpoint/2010/main" val="50760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a:xfrm>
            <a:off x="839788" y="765175"/>
            <a:ext cx="6528166" cy="728346"/>
          </a:xfrm>
        </p:spPr>
        <p:txBody>
          <a:bodyPr>
            <a:normAutofit fontScale="90000"/>
          </a:bodyPr>
          <a:lstStyle/>
          <a:p>
            <a:r>
              <a:rPr lang="el-GR" dirty="0"/>
              <a:t>Προσωπική Μαεστρία</a:t>
            </a:r>
            <a:endParaRPr lang="de-AT" dirty="0"/>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a:bodyPr>
          <a:lstStyle/>
          <a:p>
            <a:r>
              <a:rPr lang="el-GR" i="1" dirty="0"/>
              <a:t>Οι οργανισμοί μαθαίνουν μόνο μέσω ατόμων που μαθαίνουν.</a:t>
            </a:r>
          </a:p>
          <a:p>
            <a:endParaRPr lang="el-GR" i="1" dirty="0"/>
          </a:p>
          <a:p>
            <a:r>
              <a:rPr lang="el-GR" i="1" dirty="0"/>
              <a:t>Ο </a:t>
            </a:r>
            <a:r>
              <a:rPr lang="el-GR" i="1" dirty="0" err="1"/>
              <a:t>Senge</a:t>
            </a:r>
            <a:r>
              <a:rPr lang="el-GR" i="1" dirty="0"/>
              <a:t> συμπληρώνει ότι η ατομική μάθηση δεν εγγυάται την οργανωτική μάθηση.</a:t>
            </a:r>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914147" y="2518611"/>
            <a:ext cx="3866148" cy="1435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 </a:t>
            </a:r>
            <a:r>
              <a:rPr lang="el-GR" dirty="0" err="1">
                <a:solidFill>
                  <a:schemeClr val="tx1"/>
                </a:solidFill>
              </a:rPr>
              <a:t>Senge</a:t>
            </a:r>
            <a:r>
              <a:rPr lang="el-GR" dirty="0">
                <a:solidFill>
                  <a:schemeClr val="tx1"/>
                </a:solidFill>
              </a:rPr>
              <a:t> αναφέρει την προσωπική κυριαρχία ως την πρώτη βασική πειθαρχία</a:t>
            </a:r>
            <a:endParaRPr lang="de-AT" dirty="0">
              <a:solidFill>
                <a:schemeClr val="tx1"/>
              </a:solidFill>
            </a:endParaRPr>
          </a:p>
        </p:txBody>
      </p:sp>
    </p:spTree>
    <p:extLst>
      <p:ext uri="{BB962C8B-B14F-4D97-AF65-F5344CB8AC3E}">
        <p14:creationId xmlns:p14="http://schemas.microsoft.com/office/powerpoint/2010/main" val="12469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a:xfrm>
            <a:off x="839788" y="765175"/>
            <a:ext cx="6343527" cy="728346"/>
          </a:xfrm>
        </p:spPr>
        <p:txBody>
          <a:bodyPr>
            <a:normAutofit/>
          </a:bodyPr>
          <a:lstStyle/>
          <a:p>
            <a:pPr algn="ctr"/>
            <a:r>
              <a:rPr lang="el-GR" dirty="0"/>
              <a:t>Ν</a:t>
            </a:r>
            <a:r>
              <a:rPr lang="el-GR" dirty="0">
                <a:solidFill>
                  <a:schemeClr val="tx1"/>
                </a:solidFill>
              </a:rPr>
              <a:t>οητικά μοντέλα</a:t>
            </a:r>
            <a:endParaRPr lang="de-AT" dirty="0">
              <a:solidFill>
                <a:schemeClr val="tx1"/>
              </a:solidFill>
            </a:endParaRPr>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fontScale="92500" lnSpcReduction="10000"/>
          </a:bodyPr>
          <a:lstStyle/>
          <a:p>
            <a:r>
              <a:rPr lang="el-GR" i="1" dirty="0"/>
              <a:t>Ένα πράγμα που όλοι οι μάνατζερ γνωρίζουν είναι ότι πολλές από τις καλύτερες ιδέες δεν γίνονται ποτέ πράξη. Οι λαμπρές στρατηγικές αποτυγχάνουν να μεταφραστούν σε δράση.</a:t>
            </a:r>
          </a:p>
          <a:p>
            <a:endParaRPr lang="el-GR" i="1" dirty="0"/>
          </a:p>
          <a:p>
            <a:r>
              <a:rPr lang="el-GR" i="1" dirty="0"/>
              <a:t>Αυτό οφείλεται σε υποθέσεις που έχουν οι άνθρωποι με βάση τις προκαταλήψεις και την αρνητική εμπειρία.</a:t>
            </a:r>
          </a:p>
          <a:p>
            <a:r>
              <a:rPr lang="el-GR" i="1" dirty="0"/>
              <a:t>Τα κακά νοητικά μοντέλα πρέπει να «</a:t>
            </a:r>
            <a:r>
              <a:rPr lang="el-GR" i="1" dirty="0" err="1"/>
              <a:t>αμαθαίνουν</a:t>
            </a:r>
            <a:r>
              <a:rPr lang="el-GR" i="1" dirty="0"/>
              <a:t>».</a:t>
            </a:r>
            <a:endParaRPr lang="de-AT" dirty="0"/>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914147" y="2518611"/>
            <a:ext cx="3866148" cy="143576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 </a:t>
            </a:r>
            <a:r>
              <a:rPr lang="el-GR" dirty="0" err="1">
                <a:solidFill>
                  <a:schemeClr val="tx1"/>
                </a:solidFill>
              </a:rPr>
              <a:t>Senge</a:t>
            </a:r>
            <a:r>
              <a:rPr lang="el-GR" dirty="0">
                <a:solidFill>
                  <a:schemeClr val="tx1"/>
                </a:solidFill>
              </a:rPr>
              <a:t> αναφέρει τα νοητικά Μοντέλα ως δεύτερη βασική πειθαρχία</a:t>
            </a:r>
          </a:p>
          <a:p>
            <a:pPr algn="ctr"/>
            <a:r>
              <a:rPr lang="el-GR" dirty="0">
                <a:solidFill>
                  <a:schemeClr val="tx1"/>
                </a:solidFill>
              </a:rPr>
              <a:t>Τα νοητικά μοντέλα ενδέχεται να εμποδίζουν τις καινοτόμες λύσεις.</a:t>
            </a:r>
            <a:endParaRPr lang="de-AT" dirty="0">
              <a:solidFill>
                <a:schemeClr val="tx1"/>
              </a:solidFill>
            </a:endParaRPr>
          </a:p>
        </p:txBody>
      </p:sp>
    </p:spTree>
    <p:extLst>
      <p:ext uri="{BB962C8B-B14F-4D97-AF65-F5344CB8AC3E}">
        <p14:creationId xmlns:p14="http://schemas.microsoft.com/office/powerpoint/2010/main" val="341649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p:txBody>
          <a:bodyPr>
            <a:normAutofit/>
          </a:bodyPr>
          <a:lstStyle/>
          <a:p>
            <a:r>
              <a:rPr lang="el-GR" dirty="0"/>
              <a:t>Κοινό όραμα</a:t>
            </a:r>
            <a:endParaRPr lang="de-AT" dirty="0"/>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a:bodyPr>
          <a:lstStyle/>
          <a:p>
            <a:r>
              <a:rPr lang="el-GR" i="1" dirty="0"/>
              <a:t>Ελάχιστες δυνάμεις στις ανθρώπινες υποθέσεις είναι τόσο ισχυρές όσο τα κοινά οράματα.</a:t>
            </a:r>
          </a:p>
          <a:p>
            <a:endParaRPr lang="el-GR" i="1" dirty="0"/>
          </a:p>
          <a:p>
            <a:r>
              <a:rPr lang="el-GR" i="1" dirty="0"/>
              <a:t>Τα κοινά οράματα είναι μια δύναμη που δίνει ενέργεια και κάνει τους ανθρώπους να έχουν καλύτερη απόδοση. Χωρίς κοινά οράματα δεν υπάρχουν οργανισμοί μάθησης.</a:t>
            </a:r>
            <a:r>
              <a:rPr lang="de-AT" i="1" dirty="0"/>
              <a:t> </a:t>
            </a:r>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914147" y="2518611"/>
            <a:ext cx="3866148" cy="143576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 </a:t>
            </a:r>
            <a:r>
              <a:rPr lang="el-GR" dirty="0" err="1">
                <a:solidFill>
                  <a:schemeClr val="tx1"/>
                </a:solidFill>
              </a:rPr>
              <a:t>Senge</a:t>
            </a:r>
            <a:r>
              <a:rPr lang="el-GR" dirty="0">
                <a:solidFill>
                  <a:schemeClr val="tx1"/>
                </a:solidFill>
              </a:rPr>
              <a:t> αναφέρει τα </a:t>
            </a:r>
            <a:r>
              <a:rPr lang="el-GR" dirty="0" err="1">
                <a:solidFill>
                  <a:schemeClr val="tx1"/>
                </a:solidFill>
              </a:rPr>
              <a:t>Shared</a:t>
            </a:r>
            <a:r>
              <a:rPr lang="el-GR" dirty="0">
                <a:solidFill>
                  <a:schemeClr val="tx1"/>
                </a:solidFill>
              </a:rPr>
              <a:t> </a:t>
            </a:r>
            <a:r>
              <a:rPr lang="el-GR" dirty="0" err="1">
                <a:solidFill>
                  <a:schemeClr val="tx1"/>
                </a:solidFill>
              </a:rPr>
              <a:t>Visions</a:t>
            </a:r>
            <a:r>
              <a:rPr lang="el-GR" dirty="0">
                <a:solidFill>
                  <a:schemeClr val="tx1"/>
                </a:solidFill>
              </a:rPr>
              <a:t> ως την τρίτη βασική πειθαρχία</a:t>
            </a:r>
            <a:endParaRPr lang="de-AT" dirty="0">
              <a:solidFill>
                <a:schemeClr val="tx1"/>
              </a:solidFill>
            </a:endParaRPr>
          </a:p>
        </p:txBody>
      </p:sp>
    </p:spTree>
    <p:extLst>
      <p:ext uri="{BB962C8B-B14F-4D97-AF65-F5344CB8AC3E}">
        <p14:creationId xmlns:p14="http://schemas.microsoft.com/office/powerpoint/2010/main" val="2848629781"/>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F529AA9CA3DCB45A16DFEF82201AD85" ma:contentTypeVersion="4" ma:contentTypeDescription="Ein neues Dokument erstellen." ma:contentTypeScope="" ma:versionID="c9f990fa3e6a169c23539c76cf572e64">
  <xsd:schema xmlns:xsd="http://www.w3.org/2001/XMLSchema" xmlns:xs="http://www.w3.org/2001/XMLSchema" xmlns:p="http://schemas.microsoft.com/office/2006/metadata/properties" xmlns:ns2="ce91692a-71f6-4995-8c76-1780da81be24" targetNamespace="http://schemas.microsoft.com/office/2006/metadata/properties" ma:root="true" ma:fieldsID="3434ed6445015526b9fff06ebc57f5d8" ns2:_="">
    <xsd:import namespace="ce91692a-71f6-4995-8c76-1780da81be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1692a-71f6-4995-8c76-1780da81b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A591CE-4DD3-425A-B5BE-261EAD0EBB1A}">
  <ds:schemaRefs>
    <ds:schemaRef ds:uri="http://schemas.microsoft.com/sharepoint/v3/contenttype/forms"/>
  </ds:schemaRefs>
</ds:datastoreItem>
</file>

<file path=customXml/itemProps2.xml><?xml version="1.0" encoding="utf-8"?>
<ds:datastoreItem xmlns:ds="http://schemas.openxmlformats.org/officeDocument/2006/customXml" ds:itemID="{C64A7ACF-0E5E-4125-B06A-08A44A7D345A}">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ce91692a-71f6-4995-8c76-1780da81be24"/>
    <ds:schemaRef ds:uri="http://www.w3.org/XML/1998/namespace"/>
  </ds:schemaRefs>
</ds:datastoreItem>
</file>

<file path=customXml/itemProps3.xml><?xml version="1.0" encoding="utf-8"?>
<ds:datastoreItem xmlns:ds="http://schemas.openxmlformats.org/officeDocument/2006/customXml" ds:itemID="{303E9C96-CB4F-4417-8E6C-476527817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1692a-71f6-4995-8c76-1780da81be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Connect! template</Template>
  <TotalTime>141</TotalTime>
  <Words>1758</Words>
  <Application>Microsoft Office PowerPoint</Application>
  <PresentationFormat>Ευρεία οθόνη</PresentationFormat>
  <Paragraphs>166</Paragraphs>
  <Slides>27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Arial</vt:lpstr>
      <vt:lpstr>Calibri</vt:lpstr>
      <vt:lpstr>Open Sans</vt:lpstr>
      <vt:lpstr>Open Sans Extrabold</vt:lpstr>
      <vt:lpstr>Open Sans Light</vt:lpstr>
      <vt:lpstr>„Office“ tema</vt:lpstr>
      <vt:lpstr>Ενότητα 2: Μέρος 1  Οδεύοντας προς έναν οργανισμό που μαθαίνει</vt:lpstr>
      <vt:lpstr>Καινοτόμες ιδέες που επηρεάζουν την επαγγελματική σταδιοδρομία που βασίζεται σε επιχειρήσεις</vt:lpstr>
      <vt:lpstr>Οι μαθησιακοί στόχοι αυτού του κεφαλαίου</vt:lpstr>
      <vt:lpstr>Peter Senge: Η πέμπτη πειθαρχία (πρωτοδημοσιεύτηκε το 1990 στη Νέα Υόρκη)</vt:lpstr>
      <vt:lpstr>Ο Peter Senge χωρίζει ολόκληρο το διοικητικό έργο σε πέντε κλάδους</vt:lpstr>
      <vt:lpstr>Συστημική σκέψη</vt:lpstr>
      <vt:lpstr>Προσωπική Μαεστρία</vt:lpstr>
      <vt:lpstr>Νοητικά μοντέλα</vt:lpstr>
      <vt:lpstr>Κοινό όραμα</vt:lpstr>
      <vt:lpstr>Ομαδική μάθηση</vt:lpstr>
      <vt:lpstr>Συμπεράσματα από την ιδέα του Peter Senge για τον πέμπτο κλάδο και την επαγγελματική σταδιοδρομία με βάση την εταιρεία</vt:lpstr>
      <vt:lpstr>Μια σύντομη περίληψη των συμπερασμάτων</vt:lpstr>
      <vt:lpstr>Συμπεράσματα περίληψη - συνέχεια</vt:lpstr>
      <vt:lpstr>Ποιοι είναι οι βασικοί παράγοντες για έναν Οργανισμό που μαθαίνει;</vt:lpstr>
      <vt:lpstr>Προκλήσεις για τη μετατροπή των μικρομεσαίων επιχειρήσεων (ΜΜΕ) σε Οργανισμούς Μάθησης</vt:lpstr>
      <vt:lpstr>Προσωπικό πολλαπλών γενεών - Συστήματα αξιών</vt:lpstr>
      <vt:lpstr>Η γηράσκουσα κοινωνία κάνει πιο πιθανή την εργασία σε ομάδες πολλών γενεών</vt:lpstr>
      <vt:lpstr>Γενιές Χ, Υ, Ζ</vt:lpstr>
      <vt:lpstr>Επισκόπηση των αξιών των γενεών</vt:lpstr>
      <vt:lpstr>Συμπεράσματα από τα συστήματα αξιών των γενεών</vt:lpstr>
      <vt:lpstr>Μια σύντομη περίληψη των συμπερασμάτων</vt:lpstr>
      <vt:lpstr>Επαγγελματική ανάπτυξη προσωπικού με γνώμονα τον κύκλο ζωής</vt:lpstr>
      <vt:lpstr>Εισαγωγή</vt:lpstr>
      <vt:lpstr>Διάγραμμα: Κύκλος Επαγγελματικής Ζωής</vt:lpstr>
      <vt:lpstr>Συμπεράσματα από τον Κύκλο της Επαγγελματικής Ζωής</vt:lpstr>
      <vt:lpstr>Μια σύντομη περίληψη</vt:lpstr>
      <vt:lpstr>Ευχαριστώ πολύ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Nasos</cp:lastModifiedBy>
  <cp:revision>131</cp:revision>
  <cp:lastPrinted>2021-10-22T11:37:11Z</cp:lastPrinted>
  <dcterms:created xsi:type="dcterms:W3CDTF">2020-01-27T22:45:30Z</dcterms:created>
  <dcterms:modified xsi:type="dcterms:W3CDTF">2022-08-11T09:01:44Z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0x010100EF529AA9CA3DCB45A16DFEF82201AD85</vt:lpwstr>
  </property>
</Properties>
</file>