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92" r:id="rId3"/>
    <p:sldId id="293" r:id="rId4"/>
    <p:sldId id="257" r:id="rId5"/>
    <p:sldId id="259" r:id="rId6"/>
    <p:sldId id="267" r:id="rId7"/>
    <p:sldId id="291" r:id="rId8"/>
    <p:sldId id="269" r:id="rId9"/>
    <p:sldId id="271" r:id="rId10"/>
    <p:sldId id="275" r:id="rId11"/>
    <p:sldId id="276" r:id="rId12"/>
    <p:sldId id="281" r:id="rId13"/>
    <p:sldId id="284" r:id="rId14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 snapToGrid="0" showGuides="1">
      <p:cViewPr varScale="1">
        <p:scale>
          <a:sx n="75" d="100"/>
          <a:sy n="75" d="100"/>
        </p:scale>
        <p:origin x="7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3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CGC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8F5-87AD-30095302BA5F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HRM sector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Tabelle1!$C$3:$C$8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6-48F5-87AD-30095302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5480"/>
        <c:axId val="239223512"/>
      </c:barChart>
      <c:catAx>
        <c:axId val="23922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39223512"/>
        <c:crosses val="autoZero"/>
        <c:auto val="1"/>
        <c:lblAlgn val="ctr"/>
        <c:lblOffset val="100"/>
        <c:noMultiLvlLbl val="0"/>
      </c:catAx>
      <c:valAx>
        <c:axId val="2392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3922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Tabelle3!$B$4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Tabelle3!$B$5:$B$11</c:f>
              <c:numCache>
                <c:formatCode>###0.00</c:formatCode>
                <c:ptCount val="7"/>
                <c:pt idx="0">
                  <c:v>2.5714285714285716</c:v>
                </c:pt>
                <c:pt idx="1">
                  <c:v>2.7922077922077913</c:v>
                </c:pt>
                <c:pt idx="2">
                  <c:v>3.1038961038961039</c:v>
                </c:pt>
                <c:pt idx="3">
                  <c:v>3.1818181818181817</c:v>
                </c:pt>
                <c:pt idx="4">
                  <c:v>3.0259740259740266</c:v>
                </c:pt>
                <c:pt idx="5">
                  <c:v>2.0129870129870127</c:v>
                </c:pt>
                <c:pt idx="6">
                  <c:v>1.7105263157894732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B-4678-BCBE-1BC48394ED1C}"/>
            </c:ext>
          </c:extLst>
        </c:ser>
        <c:ser>
          <c:idx val="1"/>
          <c:order val="1"/>
          <c:tx>
            <c:strRef>
              <c:f>Tabelle3!$C$4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Tabelle3!$C$5:$C$11</c:f>
              <c:numCache>
                <c:formatCode>###0.00</c:formatCode>
                <c:ptCount val="7"/>
                <c:pt idx="0">
                  <c:v>3.0126582278481013</c:v>
                </c:pt>
                <c:pt idx="1">
                  <c:v>2.8481012658227836</c:v>
                </c:pt>
                <c:pt idx="2">
                  <c:v>3.0886075949367084</c:v>
                </c:pt>
                <c:pt idx="3">
                  <c:v>3.1392405063291124</c:v>
                </c:pt>
                <c:pt idx="4">
                  <c:v>3.1392405063291142</c:v>
                </c:pt>
                <c:pt idx="5">
                  <c:v>2.2784810126582267</c:v>
                </c:pt>
                <c:pt idx="6">
                  <c:v>1.5822784810126587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B-4678-BCBE-1BC48394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600832"/>
        <c:axId val="446603784"/>
      </c:lineChart>
      <c:catAx>
        <c:axId val="4466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603784"/>
        <c:crosses val="autoZero"/>
        <c:auto val="1"/>
        <c:lblAlgn val="ctr"/>
        <c:lblOffset val="100"/>
        <c:noMultiLvlLbl val="0"/>
      </c:catAx>
      <c:valAx>
        <c:axId val="44660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6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Questions!$B$22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Questions!$B$23:$B$27</c:f>
              <c:numCache>
                <c:formatCode>###0.00</c:formatCode>
                <c:ptCount val="5"/>
                <c:pt idx="0">
                  <c:v>3.5131578947368425</c:v>
                </c:pt>
                <c:pt idx="1">
                  <c:v>2.7631578947368425</c:v>
                </c:pt>
                <c:pt idx="2">
                  <c:v>3.3116883116883118</c:v>
                </c:pt>
                <c:pt idx="3">
                  <c:v>3.1948051948051952</c:v>
                </c:pt>
                <c:pt idx="4">
                  <c:v>3.0909090909090899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30-47AF-AE01-4657CC7E4819}"/>
            </c:ext>
          </c:extLst>
        </c:ser>
        <c:ser>
          <c:idx val="1"/>
          <c:order val="1"/>
          <c:tx>
            <c:strRef>
              <c:f>Questions!$C$22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Questions!$C$23:$C$27</c:f>
              <c:numCache>
                <c:formatCode>###0.00</c:formatCode>
                <c:ptCount val="5"/>
                <c:pt idx="0">
                  <c:v>2.9873417721518973</c:v>
                </c:pt>
                <c:pt idx="1">
                  <c:v>3.0128205128205141</c:v>
                </c:pt>
                <c:pt idx="2">
                  <c:v>3.2435897435897427</c:v>
                </c:pt>
                <c:pt idx="3">
                  <c:v>3.1538461538461537</c:v>
                </c:pt>
                <c:pt idx="4">
                  <c:v>3.025641025641026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0-47AF-AE01-4657CC7E4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662736"/>
        <c:axId val="566666016"/>
      </c:lineChart>
      <c:catAx>
        <c:axId val="5666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6666016"/>
        <c:crosses val="autoZero"/>
        <c:auto val="1"/>
        <c:lblAlgn val="ctr"/>
        <c:lblOffset val="100"/>
        <c:noMultiLvlLbl val="0"/>
      </c:catAx>
      <c:valAx>
        <c:axId val="5666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66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Questions!$B$29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Questions!$B$30:$B$39</c:f>
              <c:numCache>
                <c:formatCode>###0.00</c:formatCode>
                <c:ptCount val="10"/>
                <c:pt idx="0">
                  <c:v>1.9870129870129865</c:v>
                </c:pt>
                <c:pt idx="1">
                  <c:v>1.8051948051948059</c:v>
                </c:pt>
                <c:pt idx="2">
                  <c:v>1.3896103896103889</c:v>
                </c:pt>
                <c:pt idx="3">
                  <c:v>1.5454545454545454</c:v>
                </c:pt>
                <c:pt idx="4">
                  <c:v>1.5844155844155845</c:v>
                </c:pt>
                <c:pt idx="5">
                  <c:v>1.5844155844155843</c:v>
                </c:pt>
                <c:pt idx="6">
                  <c:v>1.2337662337662334</c:v>
                </c:pt>
                <c:pt idx="7">
                  <c:v>1.6883116883116887</c:v>
                </c:pt>
                <c:pt idx="8">
                  <c:v>1.402597402597402</c:v>
                </c:pt>
                <c:pt idx="9">
                  <c:v>0.72727272727272729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5-4632-9C8B-913F6E897D6B}"/>
            </c:ext>
          </c:extLst>
        </c:ser>
        <c:ser>
          <c:idx val="1"/>
          <c:order val="1"/>
          <c:tx>
            <c:strRef>
              <c:f>Questions!$C$29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Questions!$C$30:$C$39</c:f>
              <c:numCache>
                <c:formatCode>###0.00</c:formatCode>
                <c:ptCount val="10"/>
                <c:pt idx="0">
                  <c:v>1.7564102564102566</c:v>
                </c:pt>
                <c:pt idx="1">
                  <c:v>2.126582278481012</c:v>
                </c:pt>
                <c:pt idx="2">
                  <c:v>0.80263157894736814</c:v>
                </c:pt>
                <c:pt idx="3">
                  <c:v>1.0779220779220775</c:v>
                </c:pt>
                <c:pt idx="4">
                  <c:v>2.0909090909090917</c:v>
                </c:pt>
                <c:pt idx="5">
                  <c:v>2.3846153846153846</c:v>
                </c:pt>
                <c:pt idx="6">
                  <c:v>1.220779220779221</c:v>
                </c:pt>
                <c:pt idx="7">
                  <c:v>1.1666666666666665</c:v>
                </c:pt>
                <c:pt idx="8">
                  <c:v>1.1410256410256412</c:v>
                </c:pt>
                <c:pt idx="9">
                  <c:v>0.83333333333333326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5-4632-9C8B-913F6E897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14856"/>
        <c:axId val="439919448"/>
      </c:lineChart>
      <c:catAx>
        <c:axId val="43991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39919448"/>
        <c:crosses val="autoZero"/>
        <c:auto val="1"/>
        <c:lblAlgn val="ctr"/>
        <c:lblOffset val="100"/>
        <c:noMultiLvlLbl val="0"/>
      </c:catAx>
      <c:valAx>
        <c:axId val="4399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399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Questions!$B$41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Questions!$B$42:$B$46</c:f>
              <c:numCache>
                <c:formatCode>###0.00</c:formatCode>
                <c:ptCount val="5"/>
                <c:pt idx="0">
                  <c:v>2.8571428571428577</c:v>
                </c:pt>
                <c:pt idx="1">
                  <c:v>2.3766233766233769</c:v>
                </c:pt>
                <c:pt idx="2">
                  <c:v>2.2727272727272729</c:v>
                </c:pt>
                <c:pt idx="3">
                  <c:v>2.168831168831169</c:v>
                </c:pt>
                <c:pt idx="4">
                  <c:v>2.1818181818181812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D-45B7-B8B1-05591D1DBFC4}"/>
            </c:ext>
          </c:extLst>
        </c:ser>
        <c:ser>
          <c:idx val="1"/>
          <c:order val="1"/>
          <c:tx>
            <c:strRef>
              <c:f>Questions!$C$41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Questions!$C$42:$C$46</c:f>
              <c:numCache>
                <c:formatCode>###0.00</c:formatCode>
                <c:ptCount val="5"/>
                <c:pt idx="0">
                  <c:v>3.0253164556962031</c:v>
                </c:pt>
                <c:pt idx="1">
                  <c:v>2.4683544303797476</c:v>
                </c:pt>
                <c:pt idx="2">
                  <c:v>2.4358974358974352</c:v>
                </c:pt>
                <c:pt idx="3">
                  <c:v>2.5844155844155843</c:v>
                </c:pt>
                <c:pt idx="4">
                  <c:v>2.3636363636363629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D-45B7-B8B1-05591D1DB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540432"/>
        <c:axId val="533539448"/>
      </c:lineChart>
      <c:catAx>
        <c:axId val="5335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33539448"/>
        <c:crosses val="autoZero"/>
        <c:auto val="1"/>
        <c:lblAlgn val="ctr"/>
        <c:lblOffset val="100"/>
        <c:noMultiLvlLbl val="0"/>
      </c:catAx>
      <c:valAx>
        <c:axId val="53353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3354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Questions!$B$56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Questions!$B$57:$B$58</c:f>
              <c:numCache>
                <c:formatCode>###0.00</c:formatCode>
                <c:ptCount val="2"/>
                <c:pt idx="0">
                  <c:v>2.8266666666666671</c:v>
                </c:pt>
                <c:pt idx="1">
                  <c:v>2.5000000000000004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5-4F65-B751-2964C1601DCE}"/>
            </c:ext>
          </c:extLst>
        </c:ser>
        <c:ser>
          <c:idx val="1"/>
          <c:order val="1"/>
          <c:tx>
            <c:strRef>
              <c:f>Questions!$C$56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Questions!$C$57:$C$58</c:f>
              <c:numCache>
                <c:formatCode>###0.00</c:formatCode>
                <c:ptCount val="2"/>
                <c:pt idx="0">
                  <c:v>2.0512820512820515</c:v>
                </c:pt>
                <c:pt idx="1">
                  <c:v>1.7692307692307696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5-4F65-B751-2964C160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7384816"/>
        <c:axId val="540045016"/>
      </c:barChart>
      <c:catAx>
        <c:axId val="5273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0045016"/>
        <c:crosses val="autoZero"/>
        <c:auto val="1"/>
        <c:lblAlgn val="ctr"/>
        <c:lblOffset val="100"/>
        <c:noMultiLvlLbl val="0"/>
      </c:catAx>
      <c:valAx>
        <c:axId val="54004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273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Question14!$B$3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Question14!$B$4:$B$9</c:f>
              <c:numCache>
                <c:formatCode>###0.00</c:formatCode>
                <c:ptCount val="6"/>
                <c:pt idx="0">
                  <c:v>3.2933333333333343</c:v>
                </c:pt>
                <c:pt idx="1">
                  <c:v>3.3421052631578951</c:v>
                </c:pt>
                <c:pt idx="2">
                  <c:v>3.2631578947368434</c:v>
                </c:pt>
                <c:pt idx="3">
                  <c:v>3.1184210526315788</c:v>
                </c:pt>
                <c:pt idx="4">
                  <c:v>3.2368421052631584</c:v>
                </c:pt>
                <c:pt idx="5">
                  <c:v>2.9210526315789473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D-4F1B-ADD9-4918E963BFD9}"/>
            </c:ext>
          </c:extLst>
        </c:ser>
        <c:ser>
          <c:idx val="1"/>
          <c:order val="1"/>
          <c:tx>
            <c:strRef>
              <c:f>Question14!$C$3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Question14!$C$4:$C$9</c:f>
              <c:numCache>
                <c:formatCode>###0.00</c:formatCode>
                <c:ptCount val="6"/>
                <c:pt idx="0">
                  <c:v>2.6666666666666674</c:v>
                </c:pt>
                <c:pt idx="1">
                  <c:v>3.1538461538461537</c:v>
                </c:pt>
                <c:pt idx="2">
                  <c:v>3.0506329113924058</c:v>
                </c:pt>
                <c:pt idx="3">
                  <c:v>2.6329113924050631</c:v>
                </c:pt>
                <c:pt idx="4">
                  <c:v>3.0128205128205128</c:v>
                </c:pt>
                <c:pt idx="5">
                  <c:v>2.2051282051282044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D-4F1B-ADD9-4918E963B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92352"/>
        <c:axId val="449286120"/>
      </c:lineChart>
      <c:catAx>
        <c:axId val="4492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9286120"/>
        <c:crosses val="autoZero"/>
        <c:auto val="1"/>
        <c:lblAlgn val="ctr"/>
        <c:lblOffset val="100"/>
        <c:noMultiLvlLbl val="0"/>
      </c:catAx>
      <c:valAx>
        <c:axId val="4492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92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2022-08-11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83" y="1981791"/>
            <a:ext cx="10058400" cy="1614849"/>
          </a:xfrm>
        </p:spPr>
        <p:txBody>
          <a:bodyPr>
            <a:noAutofit/>
          </a:bodyPr>
          <a:lstStyle/>
          <a:p>
            <a:r>
              <a:rPr lang="el-GR" sz="5400" noProof="0" dirty="0"/>
              <a:t>Κεφάλαιο</a:t>
            </a:r>
            <a:r>
              <a:rPr lang="en-GB" sz="5400" noProof="0" dirty="0"/>
              <a:t> 2 - </a:t>
            </a:r>
            <a:r>
              <a:rPr lang="el-GR" sz="5400" dirty="0"/>
              <a:t>Μέρος</a:t>
            </a:r>
            <a:r>
              <a:rPr lang="en-GB" sz="5400" noProof="0" dirty="0"/>
              <a:t> 3</a:t>
            </a:r>
            <a:br>
              <a:rPr lang="en-GB" sz="5400" noProof="0" dirty="0"/>
            </a:br>
            <a:br>
              <a:rPr lang="en-GB" sz="5400" noProof="0" dirty="0"/>
            </a:br>
            <a:r>
              <a:rPr lang="el-GR" sz="5400" noProof="0" dirty="0"/>
              <a:t>Τα Οφέλη από τη δικτύωση και τη </a:t>
            </a:r>
            <a:r>
              <a:rPr lang="el-GR" sz="5400" dirty="0"/>
              <a:t>σ</a:t>
            </a:r>
            <a:r>
              <a:rPr lang="el-GR" sz="5400" noProof="0" dirty="0" err="1"/>
              <a:t>υνεργασία</a:t>
            </a:r>
            <a:r>
              <a:rPr lang="el-GR" sz="5400" noProof="0" dirty="0"/>
              <a:t> </a:t>
            </a:r>
            <a:endParaRPr lang="en-GB" sz="5400" noProof="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463" y="3596640"/>
            <a:ext cx="10058400" cy="1005840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rgbClr val="FFFFFF"/>
                </a:solidFill>
              </a:rPr>
              <a:t> </a:t>
            </a:r>
          </a:p>
          <a:p>
            <a:r>
              <a:rPr lang="en-GB" noProof="0" dirty="0">
                <a:solidFill>
                  <a:srgbClr val="FFFFFF"/>
                </a:solidFill>
              </a:rPr>
              <a:t>Monika </a:t>
            </a:r>
            <a:r>
              <a:rPr lang="en-GB" noProof="0" err="1">
                <a:solidFill>
                  <a:srgbClr val="FFFFFF"/>
                </a:solidFill>
              </a:rPr>
              <a:t>Petermandl</a:t>
            </a:r>
            <a:r>
              <a:rPr lang="en-GB" noProof="0">
                <a:solidFill>
                  <a:srgbClr val="FFFFFF"/>
                </a:solidFill>
              </a:rPr>
              <a:t>, Filiz</a:t>
            </a:r>
            <a:r>
              <a:rPr lang="en-GB" noProof="0" dirty="0">
                <a:solidFill>
                  <a:srgbClr val="FFFFFF"/>
                </a:solidFill>
              </a:rPr>
              <a:t> </a:t>
            </a:r>
            <a:r>
              <a:rPr lang="en-GB" noProof="0" dirty="0" err="1">
                <a:solidFill>
                  <a:srgbClr val="FFFFFF"/>
                </a:solidFill>
              </a:rPr>
              <a:t>Keser</a:t>
            </a:r>
            <a:r>
              <a:rPr lang="en-GB" noProof="0" dirty="0">
                <a:solidFill>
                  <a:srgbClr val="FFFFFF"/>
                </a:solidFill>
              </a:rPr>
              <a:t> </a:t>
            </a:r>
            <a:r>
              <a:rPr lang="en-GB" noProof="0" dirty="0" err="1">
                <a:solidFill>
                  <a:srgbClr val="FFFFFF"/>
                </a:solidFill>
              </a:rPr>
              <a:t>Aschenberger</a:t>
            </a:r>
            <a:r>
              <a:rPr lang="en-GB" noProof="0" dirty="0">
                <a:solidFill>
                  <a:srgbClr val="FFFFFF"/>
                </a:solidFill>
              </a:rPr>
              <a:t>, Klausjürgen Heinrich</a:t>
            </a:r>
          </a:p>
          <a:p>
            <a:endParaRPr lang="en-GB" noProof="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4267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Συχνότητα Αλληλεπίδρασης και Συνεργασίας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43" y="1616814"/>
            <a:ext cx="5012171" cy="42043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Οι επαγγελματίες CGC στο δείγμα δηλώνουν υψηλότερη συχνότητα αλληλεπίδρασης και συνεργασίας με επαγγελματίες HRM (σε σύγκριση με HRM με CGC).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Αυτό μπορεί να υποδηλώνει ότι η συνεργασία έχει ιδιαίτερη σημασία για το έργο τους.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Σύσταση: Οι επαγγελματίες CGC μπορούν να αναλάβουν πρωτοβουλίες</a:t>
            </a:r>
            <a:endParaRPr lang="en-GB" sz="2000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124C1C0-328B-4655-87E9-4089ED57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35245"/>
              </p:ext>
            </p:extLst>
          </p:nvPr>
        </p:nvGraphicFramePr>
        <p:xfrm>
          <a:off x="6601327" y="1888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50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50" y="-413530"/>
            <a:ext cx="1069358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Τα Οφέλη από τη Συνεργασία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215987"/>
            <a:ext cx="5012171" cy="4426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Είναι προφανές ότι οι επαγγελματίες CGC αναμένουν περισσότερα οφέλη από τη συνεργασία τους με τους επαγγελματίες HRM.</a:t>
            </a:r>
          </a:p>
          <a:p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Οι επαγγελματίες του HRM ανταλλάσσουν εμπειρίες και παραδείγματα βέλτιστων πρακτικών.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Σύσταση: Αυτά τα στοιχεία πρέπει να λαμβάνονται υπόψη κατά την ανάπτυξη κοινών εργαστηρίων</a:t>
            </a:r>
            <a:endParaRPr lang="en-GB" sz="2000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45EC7-4E68-49A2-BFF6-FE57BD8D2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067589"/>
              </p:ext>
            </p:extLst>
          </p:nvPr>
        </p:nvGraphicFramePr>
        <p:xfrm>
          <a:off x="5974481" y="1526280"/>
          <a:ext cx="60502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65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4FE5A-5C39-4F12-995F-CBF93ABC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385377"/>
            <a:ext cx="10515600" cy="781685"/>
          </a:xfrm>
        </p:spPr>
        <p:txBody>
          <a:bodyPr/>
          <a:lstStyle/>
          <a:p>
            <a:r>
              <a:rPr lang="el-GR" dirty="0"/>
              <a:t>Περίληψη των ευρημάτων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27C057-9B96-4DFA-8C57-A4CFFF5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0F86AE-CD10-41EF-BA59-EC93DF38F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6" y="1716098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Γεγονότα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441ADD-071B-4102-991A-D3B0191D5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6" y="2182684"/>
            <a:ext cx="10190162" cy="208759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Τα πιο σημαντικά γεγονότα που έχουν εντοπιστεί είναι: ενσωμάτωση (νέων) εργαζομένων, ανάπτυξη επαγγελματικών και προσωπικών γνώσεων και δεξιοτήτων, διαχείριση της αλλαγής.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Οι επαγγελματίες του HRM και του CGC είναι ανοιχτοί για συνεργασία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Απλά μέχρι στιγμής η συνεργασία είναι υποτυπώδης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0EBA467-82D7-426E-89A9-57FBFFF38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0786" y="4321836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l-GR"/>
              <a:t>Συστάσεις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1EA8414-AB9B-4F21-AFEA-BBD035AAB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7244" y="4788422"/>
            <a:ext cx="10188574" cy="880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Δημιουργία βιώσιμων συνεργασιών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Σχεδιασμός ενός δικτύου συνεργασίας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00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237AD-E37E-4618-A17C-90E9288C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469"/>
            <a:ext cx="10515600" cy="1092381"/>
          </a:xfrm>
        </p:spPr>
        <p:txBody>
          <a:bodyPr>
            <a:normAutofit fontScale="90000"/>
          </a:bodyPr>
          <a:lstStyle/>
          <a:p>
            <a:r>
              <a:rPr lang="el-GR" dirty="0"/>
              <a:t>Σας ευχαριστούμε για την προσοχή σας. 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4869F2-2345-41FF-9F54-6684B073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7261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0EEE0-1CFB-4631-B9A8-00331825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357"/>
            <a:ext cx="10515600" cy="781685"/>
          </a:xfrm>
        </p:spPr>
        <p:txBody>
          <a:bodyPr>
            <a:noAutofit/>
          </a:bodyPr>
          <a:lstStyle/>
          <a:p>
            <a:r>
              <a:rPr lang="el-GR" sz="3600" dirty="0"/>
              <a:t>Επισκόπηση: Δικτύωση και Συνεργασία</a:t>
            </a:r>
            <a:endParaRPr lang="de-AT" sz="3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384C88-156B-4480-822C-1B7BA134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9E87AF-CA5A-4AC2-8811-A9C91E552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279" y="1950720"/>
            <a:ext cx="10190162" cy="36880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Η διοίκηση ανθρώπινου δυναμικού επιδιώκει συχνά τη συνεργασία με εξωτερικούς συμβούλους σταδιοδρομίας που εισάγουν νέα τεχνογνωσία στην εταιρεία.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Οι οδηγοί καριέρας και οι σύμβουλοι προσανατολίζονται κυρίως στις προσωπικές προοπτικές και την ατομική ανάπτυξη του εργαζομένου, ενώ οι διευθυντές ανθρώπινου δυναμικού ενδιαφέρονται κυρίως για την ευημερία της επιχείρησης.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Η συστημική σκέψη μπορεί να βοηθήσει στην αλληλεπίδραση των απόψεων, των συμβούλων σταδιοδρομίας και των διευθυντών ανθρώπινου δυναμικού.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Η ομαδική μάθηση θα μπορούσε να ανοίξει το δρόμο για μια ισορροπημένη σχέση μεταξύ εταιρικών και μεμονωμένων πτυχών, εγκαθιδρύοντας μια κουλτούρα διαλόγου.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Και οι δύο ομάδες, HRM και σύμβουλοι σταδιοδρομίας, πρέπει να ενωθούν και να δημιουργήσουν μια ομάδα εκμάθησης.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00310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0EEE0-1CFB-4631-B9A8-00331825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Διερεύνηση επιλογών συνεργασίας μεταξύ HRM και οδηγών και συμβούλων σταδιοδρομίας (CGC)</a:t>
            </a:r>
            <a:endParaRPr lang="de-AT" sz="3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384C88-156B-4480-822C-1B7BA134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9E87AF-CA5A-4AC2-8811-A9C91E552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959" y="1645920"/>
            <a:ext cx="10190162" cy="4155440"/>
          </a:xfrm>
        </p:spPr>
        <p:txBody>
          <a:bodyPr>
            <a:normAutofit/>
          </a:bodyPr>
          <a:lstStyle/>
          <a:p>
            <a:r>
              <a:rPr lang="el-GR" sz="2400" dirty="0"/>
              <a:t>Το έργο </a:t>
            </a:r>
            <a:r>
              <a:rPr lang="el-GR" sz="2400" dirty="0" err="1"/>
              <a:t>Connect</a:t>
            </a:r>
            <a:r>
              <a:rPr lang="el-GR" sz="2400" dirty="0"/>
              <a:t>! πραγματοποίησε σχετική έρευνα σε όλες τις χώρες εταίρους (από τον Ιούνιο του 2020 έως τον Φεβρουάριο του 2021)</a:t>
            </a:r>
          </a:p>
          <a:p>
            <a:r>
              <a:rPr lang="el-GR" sz="2400" b="1" dirty="0"/>
              <a:t>Ερευνητικά ερωτήματα και τρόπος συλλογής δεδομένων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Ποιες διασταυρώσεις υπάρχουν μεταξύ των δραστηριοτήτων των επαγγελματιών HRM και CGC;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Είναι οι δύο ομάδες έτοιμες για συνεργασία;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Ποιες συνεργασίες υπάρχουν ήδη;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Αντίστοιχα διαδικτυακά ερωτηματολόγια για HRM και CGC – τυποποιημένες και ανοιχτές ερωτήσεις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Συμπληρωματικές συνεντεύξεις</a:t>
            </a:r>
            <a:endParaRPr lang="en-GB" sz="2400" dirty="0"/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22441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noProof="0" dirty="0"/>
              <a:t>Ομάδες-στόχοι συλλογής δεδομένων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30479993-4BF5-4D3B-933D-9D5DD0FB7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957" y="2496940"/>
            <a:ext cx="10188574" cy="3019940"/>
          </a:xfrm>
        </p:spPr>
        <p:txBody>
          <a:bodyPr>
            <a:normAutofit/>
          </a:bodyPr>
          <a:lstStyle/>
          <a:p>
            <a:r>
              <a:rPr lang="el-GR" b="1" noProof="0" dirty="0"/>
              <a:t>Επαγγελματίες CGC (Επαγγελματικού Προσανατολισμού και Συμβουλευτικής): </a:t>
            </a:r>
            <a:endParaRPr lang="en-US" b="1" noProof="0" dirty="0"/>
          </a:p>
          <a:p>
            <a:r>
              <a:rPr lang="el-GR" noProof="0" dirty="0"/>
              <a:t>Φορείς Απασχόλησης</a:t>
            </a:r>
            <a:r>
              <a:rPr lang="el-GR" dirty="0"/>
              <a:t> και </a:t>
            </a:r>
            <a:r>
              <a:rPr lang="el-GR" noProof="0" dirty="0"/>
              <a:t>Εκπαίδευσης Ενηλίκων, Επιμελητήρια, ανεξάρτητοι σύμβουλοι</a:t>
            </a:r>
          </a:p>
          <a:p>
            <a:endParaRPr lang="en-GB" dirty="0"/>
          </a:p>
          <a:p>
            <a:r>
              <a:rPr lang="el-GR" b="1" noProof="0" dirty="0"/>
              <a:t>Επαγγελματίες HRM (Διαχείριση Ανθρώπινου Δυναμικού): </a:t>
            </a:r>
            <a:endParaRPr lang="en-US" b="1" noProof="0" dirty="0"/>
          </a:p>
          <a:p>
            <a:r>
              <a:rPr lang="el-GR" noProof="0" dirty="0"/>
              <a:t>Επιχειρηματίες, διευθυντές προσωπικού, εκπαιδευτές εντός της εταιρείας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55" y="311650"/>
            <a:ext cx="4242752" cy="684211"/>
          </a:xfrm>
        </p:spPr>
        <p:txBody>
          <a:bodyPr>
            <a:normAutofit/>
          </a:bodyPr>
          <a:lstStyle/>
          <a:p>
            <a:r>
              <a:rPr lang="el-GR" sz="4000" noProof="0" dirty="0"/>
              <a:t>Το δείγμα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885" y="1288029"/>
            <a:ext cx="4785631" cy="42819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noProof="0" dirty="0"/>
              <a:t>Συνολικά οι εταίροι συγκέντρωσαν 77 απαντήσεις από τον τομέα CGC και 79 απαντήσεις από τον τομέα HRM.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noProof="0" dirty="0"/>
              <a:t>Το δείγμα είναι ισορροπημένο. Καμία χώρα δεν κυριαρχεί εντυπωσιακά.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noProof="0" dirty="0"/>
              <a:t>Η έρευνα είναι διερευνητική (λόγω του περιορισμένου αριθμού και της επιλογής των ερωτηθέντων)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87255C9-1638-43D6-9B2C-70AAF3422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941698"/>
              </p:ext>
            </p:extLst>
          </p:nvPr>
        </p:nvGraphicFramePr>
        <p:xfrm>
          <a:off x="6096000" y="2148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42" y="-102834"/>
            <a:ext cx="11353633" cy="1464677"/>
          </a:xfrm>
        </p:spPr>
        <p:txBody>
          <a:bodyPr>
            <a:normAutofit/>
          </a:bodyPr>
          <a:lstStyle/>
          <a:p>
            <a:r>
              <a:rPr lang="el-GR" sz="4000" dirty="0"/>
              <a:t>Ρόλοι</a:t>
            </a:r>
            <a:r>
              <a:rPr lang="el-GR" sz="4000" noProof="0" dirty="0"/>
              <a:t> </a:t>
            </a:r>
            <a:r>
              <a:rPr lang="el-GR" sz="4000" dirty="0"/>
              <a:t>CGC - HRM για τον</a:t>
            </a:r>
            <a:r>
              <a:rPr lang="el-GR" sz="4000" noProof="0" dirty="0"/>
              <a:t> επαγγελματικό κύκλο ζωής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345" y="1414387"/>
            <a:ext cx="5424655" cy="4539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Τόσο οι επαγγελματίες του CGC όσο και του HRM θεωρούν ότι οι ρόλοι τους είναι σημαντικοί στους ακόλουθους τομείς: Ένταξη (νέων) εργαζομένων, Ανάπτυξη επαγγελματικών γνώσεων και δεξιοτήτων, Ανάπτυξη προσωπικών δεξιοτήτων και κοινωνικών ικανοτήτων, Διαχείριση της αλλαγής</a:t>
            </a:r>
          </a:p>
          <a:p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Σύσταση: Σε αυτούς τους τομείς η συνεργασία θα είναι πολύ εποικοδομητική. </a:t>
            </a:r>
            <a:endParaRPr lang="en-GB" sz="2000" dirty="0"/>
          </a:p>
          <a:p>
            <a:endParaRPr lang="en-GB" sz="2000" b="1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35AA413-4ADD-435B-B342-302987214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542251"/>
              </p:ext>
            </p:extLst>
          </p:nvPr>
        </p:nvGraphicFramePr>
        <p:xfrm>
          <a:off x="6296659" y="2339741"/>
          <a:ext cx="5768340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11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Προσφορά Υπηρεσιών Σταδιοδρομίας σε επιχειρήσεις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366" y="1942735"/>
            <a:ext cx="5044256" cy="4458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effectLst/>
                <a:ea typeface="Times New Roman" panose="02020603050405020304" pitchFamily="18" charset="0"/>
              </a:rPr>
              <a:t>Υπάρχει ομοιότητα απαντήσεων μεταξύ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HRM</a:t>
            </a:r>
            <a:r>
              <a:rPr lang="el-GR" sz="2400" dirty="0">
                <a:effectLst/>
                <a:ea typeface="Times New Roman" panose="02020603050405020304" pitchFamily="18" charset="0"/>
              </a:rPr>
              <a:t> και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CGC</a:t>
            </a:r>
            <a:r>
              <a:rPr lang="el-GR" sz="2400" dirty="0">
                <a:effectLst/>
                <a:ea typeface="Times New Roman" panose="02020603050405020304" pitchFamily="18" charset="0"/>
              </a:rPr>
              <a:t> σχετικά με τους λόγους που πρέπει να έχουν οι εταιρείες, υπηρεσίες σταδιοδρομίας: επίτευξη υψηλότερων αποτελεσμάτων μάθησης και αύξηση της βιωσιμότητας της μάθησης.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EBC2F94-A18F-4721-8893-8BA3C6135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592913"/>
              </p:ext>
            </p:extLst>
          </p:nvPr>
        </p:nvGraphicFramePr>
        <p:xfrm>
          <a:off x="5755622" y="1828075"/>
          <a:ext cx="6330315" cy="333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384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31" y="228705"/>
            <a:ext cx="11042570" cy="896775"/>
          </a:xfrm>
        </p:spPr>
        <p:txBody>
          <a:bodyPr>
            <a:normAutofit fontScale="90000"/>
          </a:bodyPr>
          <a:lstStyle/>
          <a:p>
            <a:r>
              <a:rPr lang="el-GR" sz="4000" noProof="0" dirty="0"/>
              <a:t>Παροχή Υπηρεσιών Σταδιοδρομίας σε Ομάδες-Στόχους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818" y="1820089"/>
            <a:ext cx="5397182" cy="48092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επαγγελματίες του HRM εστιάζουν σε διαφορετικές ομάδες-στόχους σε σχέση με εκείνους από το CGC. Για το ανθρώπινο δυναμικό οι πιο σημαντικές ομάδες είναι: οι μελλοντικοί διευθυντές, τα εξαιρετικά ταλαντούχα άτομα και οι νέοι υπάλληλοι.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επαγγελματίες του CGC επικεντρώνονται περισσότερο σε ευάλωτες ομάδες όπως: μετανάστες, άτομα με αναπηρία, ηλικιωμένοι υπάλληλοι, εργαζόμενοι που απειλούνται από απόλυση.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Σύσταση: Συνεργασία σε δραστηριότητες ΕΚΕ</a:t>
            </a:r>
            <a:endParaRPr lang="en-GB" sz="1800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064DE2E-42CE-48A9-9B5C-AAA4949A9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71224"/>
              </p:ext>
            </p:extLst>
          </p:nvPr>
        </p:nvGraphicFramePr>
        <p:xfrm>
          <a:off x="6259916" y="2250180"/>
          <a:ext cx="549402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11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Θέματα Επαγγελματικής Συμβουλευτικής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43" y="1703676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σχεδόν παράλληλες γραμμές δείχνουν ότι η σημασία σε θέματα συμβουλευτικής, εκτιμάται με παρόμοιο τρόπο από τους επαγγελματίες HRM και CGC.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Τα ομαδικά και προσωπικά προβλήματα βαραίνουν εντονότερα τις επιχειρήσεις.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noProof="0" dirty="0"/>
          </a:p>
          <a:p>
            <a:r>
              <a:rPr lang="el-GR" sz="1800" noProof="0" dirty="0"/>
              <a:t>Σύσταση: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επαγγελματίες του HRM θα πρέπει να αναπτύξουν ικανότητες στη διαχείριση συγκρούσεων.</a:t>
            </a:r>
            <a:endParaRPr lang="en-GB" sz="24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E29220A-89D0-49BE-9462-BA0DB4001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117391"/>
              </p:ext>
            </p:extLst>
          </p:nvPr>
        </p:nvGraphicFramePr>
        <p:xfrm>
          <a:off x="6294120" y="1876124"/>
          <a:ext cx="5897880" cy="377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01504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17</TotalTime>
  <Words>738</Words>
  <Application>Microsoft Office PowerPoint</Application>
  <PresentationFormat>Ευρεία οθόνη</PresentationFormat>
  <Paragraphs>80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Open Sans Extrabold</vt:lpstr>
      <vt:lpstr>Open Sans Light</vt:lpstr>
      <vt:lpstr>„Office“ tema</vt:lpstr>
      <vt:lpstr>Κεφάλαιο 2 - Μέρος 3  Τα Οφέλη από τη δικτύωση και τη συνεργασία </vt:lpstr>
      <vt:lpstr>Επισκόπηση: Δικτύωση και Συνεργασία</vt:lpstr>
      <vt:lpstr>Διερεύνηση επιλογών συνεργασίας μεταξύ HRM και οδηγών και συμβούλων σταδιοδρομίας (CGC)</vt:lpstr>
      <vt:lpstr>Ομάδες-στόχοι συλλογής δεδομένων</vt:lpstr>
      <vt:lpstr>Το δείγμα</vt:lpstr>
      <vt:lpstr>Ρόλοι CGC - HRM για τον επαγγελματικό κύκλο ζωής</vt:lpstr>
      <vt:lpstr>Προσφορά Υπηρεσιών Σταδιοδρομίας σε επιχειρήσεις</vt:lpstr>
      <vt:lpstr>Παροχή Υπηρεσιών Σταδιοδρομίας σε Ομάδες-Στόχους</vt:lpstr>
      <vt:lpstr>Θέματα Επαγγελματικής Συμβουλευτικής</vt:lpstr>
      <vt:lpstr>Συχνότητα Αλληλεπίδρασης και Συνεργασίας</vt:lpstr>
      <vt:lpstr>Τα Οφέλη από τη Συνεργασία</vt:lpstr>
      <vt:lpstr>Περίληψη των ευρημάτων</vt:lpstr>
      <vt:lpstr>Σας ευχαριστούμε για την προσοχή σας.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Nasos</cp:lastModifiedBy>
  <cp:revision>156</cp:revision>
  <cp:lastPrinted>2022-01-22T12:47:18Z</cp:lastPrinted>
  <dcterms:created xsi:type="dcterms:W3CDTF">2020-01-27T22:45:30Z</dcterms:created>
  <dcterms:modified xsi:type="dcterms:W3CDTF">2022-08-11T09:17:04Z</dcterms:modified>
</cp:coreProperties>
</file>