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ExtraBold" panose="020B0906030804020204" pitchFamily="34" charset="0"/>
      <p:bold r:id="rId28"/>
      <p:boldItalic r:id="rId29"/>
    </p:embeddedFont>
    <p:embeddedFont>
      <p:font typeface="Open Sans Light" panose="020B03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TunCW1VTBWy6sQMTMMMcurJv9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88955F-EA4F-49B7-9FF0-1E2B772E9664}">
  <a:tblStyle styleId="{ED88955F-EA4F-49B7-9FF0-1E2B772E9664}" styleName="Table_0">
    <a:wholeTbl>
      <a:tcTxStyle b="off" i="off">
        <a:font>
          <a:latin typeface="Open Sans Light"/>
          <a:ea typeface="Open Sans Light"/>
          <a:cs typeface="Open Sa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8E7"/>
          </a:solidFill>
        </a:fill>
      </a:tcStyle>
    </a:wholeTbl>
    <a:band1H>
      <a:tcTxStyle/>
      <a:tcStyle>
        <a:tcBdr/>
        <a:fill>
          <a:solidFill>
            <a:srgbClr val="F6CE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CE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Ferrari" userId="c926630b5f4e8764" providerId="LiveId" clId="{1510049E-5603-4F85-BF70-DD5A66F90AA7}"/>
    <pc:docChg chg="modSld">
      <pc:chgData name="Lea Ferrari" userId="c926630b5f4e8764" providerId="LiveId" clId="{1510049E-5603-4F85-BF70-DD5A66F90AA7}" dt="2022-02-23T21:04:33.777" v="3" actId="20577"/>
      <pc:docMkLst>
        <pc:docMk/>
      </pc:docMkLst>
      <pc:sldChg chg="modSp mod">
        <pc:chgData name="Lea Ferrari" userId="c926630b5f4e8764" providerId="LiveId" clId="{1510049E-5603-4F85-BF70-DD5A66F90AA7}" dt="2022-02-23T21:04:33.777" v="3" actId="20577"/>
        <pc:sldMkLst>
          <pc:docMk/>
          <pc:sldMk cId="0" sldId="256"/>
        </pc:sldMkLst>
        <pc:spChg chg="mod">
          <ac:chgData name="Lea Ferrari" userId="c926630b5f4e8764" providerId="LiveId" clId="{1510049E-5603-4F85-BF70-DD5A66F90AA7}" dt="2022-02-23T21:04:33.777" v="3" actId="20577"/>
          <ac:spMkLst>
            <pc:docMk/>
            <pc:sldMk cId="0" sldId="256"/>
            <ac:spMk id="2" creationId="{572DC5BE-44DC-40F0-BFDB-2BE50D78F3B3}"/>
          </ac:spMkLst>
        </pc:spChg>
      </pc:sldChg>
    </pc:docChg>
  </pc:docChgLst>
  <pc:docChgLst>
    <pc:chgData name="Ferrari Lea" userId="S::lea.ferrari@unipd.it::76de2d51-a5bc-493f-a7d6-16f2215d8c59" providerId="AD" clId="Web-{411DC96F-2BB2-F8D9-16C4-B331B8978B6A}"/>
    <pc:docChg chg="modSld">
      <pc:chgData name="Ferrari Lea" userId="S::lea.ferrari@unipd.it::76de2d51-a5bc-493f-a7d6-16f2215d8c59" providerId="AD" clId="Web-{411DC96F-2BB2-F8D9-16C4-B331B8978B6A}" dt="2021-07-22T09:23:50.814" v="33" actId="1076"/>
      <pc:docMkLst>
        <pc:docMk/>
      </pc:docMkLst>
      <pc:sldChg chg="addSp modSp">
        <pc:chgData name="Ferrari Lea" userId="S::lea.ferrari@unipd.it::76de2d51-a5bc-493f-a7d6-16f2215d8c59" providerId="AD" clId="Web-{411DC96F-2BB2-F8D9-16C4-B331B8978B6A}" dt="2021-07-22T09:23:50.814" v="33" actId="1076"/>
        <pc:sldMkLst>
          <pc:docMk/>
          <pc:sldMk cId="0" sldId="256"/>
        </pc:sldMkLst>
        <pc:spChg chg="add mod">
          <ac:chgData name="Ferrari Lea" userId="S::lea.ferrari@unipd.it::76de2d51-a5bc-493f-a7d6-16f2215d8c59" providerId="AD" clId="Web-{411DC96F-2BB2-F8D9-16C4-B331B8978B6A}" dt="2021-07-22T09:23:50.814" v="33" actId="1076"/>
          <ac:spMkLst>
            <pc:docMk/>
            <pc:sldMk cId="0" sldId="256"/>
            <ac:spMk id="2" creationId="{572DC5BE-44DC-40F0-BFDB-2BE50D78F3B3}"/>
          </ac:spMkLst>
        </pc:spChg>
        <pc:spChg chg="mod">
          <ac:chgData name="Ferrari Lea" userId="S::lea.ferrari@unipd.it::76de2d51-a5bc-493f-a7d6-16f2215d8c59" providerId="AD" clId="Web-{411DC96F-2BB2-F8D9-16C4-B331B8978B6A}" dt="2021-07-22T09:23:47.736" v="32" actId="1076"/>
          <ac:spMkLst>
            <pc:docMk/>
            <pc:sldMk cId="0" sldId="256"/>
            <ac:spMk id="163" creationId="{00000000-0000-0000-0000-000000000000}"/>
          </ac:spMkLst>
        </pc:spChg>
      </pc:sldChg>
    </pc:docChg>
  </pc:docChgLst>
  <pc:docChgLst>
    <pc:chgData name="Zuanetti Alessandra" userId="62c843e8-eff1-401f-8c64-96493ae781c5" providerId="ADAL" clId="{2C41AB83-9260-4121-A3C6-A78519CDAC46}"/>
    <pc:docChg chg="modSld">
      <pc:chgData name="Zuanetti Alessandra" userId="62c843e8-eff1-401f-8c64-96493ae781c5" providerId="ADAL" clId="{2C41AB83-9260-4121-A3C6-A78519CDAC46}" dt="2021-07-23T14:17:25.130" v="9" actId="20577"/>
      <pc:docMkLst>
        <pc:docMk/>
      </pc:docMkLst>
      <pc:sldChg chg="modSp mod">
        <pc:chgData name="Zuanetti Alessandra" userId="62c843e8-eff1-401f-8c64-96493ae781c5" providerId="ADAL" clId="{2C41AB83-9260-4121-A3C6-A78519CDAC46}" dt="2021-07-23T14:17:25.130" v="9" actId="20577"/>
        <pc:sldMkLst>
          <pc:docMk/>
          <pc:sldMk cId="0" sldId="257"/>
        </pc:sldMkLst>
        <pc:spChg chg="mod">
          <ac:chgData name="Zuanetti Alessandra" userId="62c843e8-eff1-401f-8c64-96493ae781c5" providerId="ADAL" clId="{2C41AB83-9260-4121-A3C6-A78519CDAC46}" dt="2021-07-23T14:17:25.130" v="9" actId="20577"/>
          <ac:spMkLst>
            <pc:docMk/>
            <pc:sldMk cId="0" sldId="257"/>
            <ac:spMk id="1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0464ee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d0464ee3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d0464ee3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839788" y="625098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el-GR" dirty="0"/>
              <a:t>Προσαρμοστικότητα στην καριέρα</a:t>
            </a:r>
            <a:endParaRPr dirty="0"/>
          </a:p>
        </p:txBody>
      </p:sp>
      <p:sp>
        <p:nvSpPr>
          <p:cNvPr id="164" name="Google Shape;164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2DC5BE-44DC-40F0-BFDB-2BE50D78F3B3}"/>
              </a:ext>
            </a:extLst>
          </p:cNvPr>
          <p:cNvSpPr txBox="1"/>
          <p:nvPr/>
        </p:nvSpPr>
        <p:spPr>
          <a:xfrm>
            <a:off x="938591" y="3212496"/>
            <a:ext cx="535577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b="1" dirty="0">
                <a:solidFill>
                  <a:srgbClr val="FFFFFF"/>
                </a:solidFill>
                <a:latin typeface="Open Sans Light"/>
                <a:cs typeface="Segoe UI"/>
              </a:rPr>
              <a:t>Κεφάλαιο</a:t>
            </a:r>
            <a:r>
              <a:rPr lang="en-US" sz="2400" b="1" dirty="0">
                <a:solidFill>
                  <a:srgbClr val="FFFFFF"/>
                </a:solidFill>
                <a:latin typeface="Open Sans Light"/>
                <a:cs typeface="Segoe UI"/>
              </a:rPr>
              <a:t> 3</a:t>
            </a:r>
            <a:r>
              <a:rPr lang="en-US" sz="2400" dirty="0">
                <a:latin typeface="Open Sans Light"/>
                <a:cs typeface="Segoe UI"/>
              </a:rPr>
              <a:t>​</a:t>
            </a:r>
          </a:p>
          <a:p>
            <a:r>
              <a:rPr lang="el-GR" sz="2400" b="1" dirty="0">
                <a:solidFill>
                  <a:srgbClr val="FFFFFF"/>
                </a:solidFill>
                <a:latin typeface="Open Sans Light"/>
                <a:cs typeface="Segoe UI"/>
              </a:rPr>
              <a:t>Ενότητα</a:t>
            </a:r>
            <a:r>
              <a:rPr lang="en-US" sz="2400" b="1" dirty="0">
                <a:solidFill>
                  <a:srgbClr val="FFFFFF"/>
                </a:solidFill>
                <a:latin typeface="Open Sans Light"/>
                <a:cs typeface="Segoe UI"/>
              </a:rPr>
              <a:t> 1</a:t>
            </a:r>
          </a:p>
          <a:p>
            <a:endParaRPr lang="en-US" sz="2400" b="1" dirty="0">
              <a:solidFill>
                <a:srgbClr val="FFFFFF"/>
              </a:solidFill>
              <a:latin typeface="Open Sans Light"/>
              <a:cs typeface="Segoe UI"/>
            </a:endParaRPr>
          </a:p>
          <a:p>
            <a:r>
              <a:rPr lang="en-US" sz="2400" b="1" dirty="0">
                <a:solidFill>
                  <a:srgbClr val="FFFFFF"/>
                </a:solidFill>
                <a:latin typeface="Open Sans Light"/>
                <a:cs typeface="Segoe UI"/>
              </a:rPr>
              <a:t>Lea Ferrari</a:t>
            </a:r>
          </a:p>
          <a:p>
            <a:r>
              <a:rPr lang="en-US" sz="2400" b="1" dirty="0">
                <a:solidFill>
                  <a:srgbClr val="FFFFFF"/>
                </a:solidFill>
                <a:latin typeface="Open Sans Light"/>
                <a:cs typeface="Segoe UI"/>
              </a:rPr>
              <a:t>Teresa Maria </a:t>
            </a:r>
            <a:r>
              <a:rPr lang="en-US" sz="2400" b="1" dirty="0" err="1">
                <a:solidFill>
                  <a:srgbClr val="FFFFFF"/>
                </a:solidFill>
                <a:latin typeface="Open Sans Light"/>
                <a:cs typeface="Segoe UI"/>
              </a:rPr>
              <a:t>Sgaramella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839788" y="201385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6281207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latin typeface="Calibri"/>
                <a:ea typeface="Calibri"/>
                <a:cs typeface="Calibri"/>
                <a:sym typeface="Calibri"/>
              </a:rPr>
              <a:t>Επαγγελματική Συνεργασία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πέμπτη διάσταση της προσαρμοστικότητας στη σταδιοδρομία (</a:t>
            </a:r>
            <a:r>
              <a:rPr lang="el-GR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Nye</a:t>
            </a: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Leong</a:t>
            </a: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Prasad</a:t>
            </a: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Gardner</a:t>
            </a: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&amp; </a:t>
            </a:r>
            <a:r>
              <a:rPr lang="el-GR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Tien</a:t>
            </a: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2018)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810989" y="2123040"/>
            <a:ext cx="52392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Αναφέρεται στην ικανότητα επιτυχούς αλληλεπίδρασης και συνεργασίας με άλλους.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συγγραφείς ανέπτυξαν το CAAS-5, προσθέτοντας 6 στοιχεία στο CAAS (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Porfeli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2012).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1207" y="2018970"/>
            <a:ext cx="5517357" cy="285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0" descr="Emoji faccina con occhiali da so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168" y="4966791"/>
            <a:ext cx="885854" cy="102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0" descr="Emoji faccia buff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349" y="4961099"/>
            <a:ext cx="918075" cy="91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 descr="Emoji ridere a crepapel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5302" y="5051801"/>
            <a:ext cx="885850" cy="8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0" descr="Emoji faccia solleva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66605" y="4938700"/>
            <a:ext cx="973943" cy="9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0" descr="Emoji faccina con sorrisetto ironic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44949" y="5048223"/>
            <a:ext cx="930250" cy="93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" descr="Cuore arcobalen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76312" y="5349139"/>
            <a:ext cx="1170107" cy="101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0" descr="Emoji faccina inespressiv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92153" y="4929376"/>
            <a:ext cx="885850" cy="8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0" descr="Faccia feli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55681" y="4964244"/>
            <a:ext cx="918063" cy="93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 descr="Faccia annoiat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380671">
            <a:off x="4747696" y="4806480"/>
            <a:ext cx="901434" cy="91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" descr="Faccia sorrid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62125" y="5047835"/>
            <a:ext cx="885850" cy="8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" descr="Emoji testa che esplod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9851" y="4807750"/>
            <a:ext cx="930250" cy="9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" descr="Emoji faccia fredd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96961" y="5599279"/>
            <a:ext cx="1072524" cy="94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0" descr="Emoji faccina terrorizzat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52679" y="5252832"/>
            <a:ext cx="1088007" cy="11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0" descr="Emoji faccia nauseat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138675" y="5609299"/>
            <a:ext cx="918075" cy="90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0" descr="Emoji faccia accigliata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43100" y="5114119"/>
            <a:ext cx="930250" cy="93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836626" y="2303850"/>
            <a:ext cx="60876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800"/>
              <a:buFont typeface="Calibri"/>
              <a:buChar char="▲"/>
            </a:pP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Γυναίκες (28 ετών)</a:t>
            </a:r>
          </a:p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800"/>
              <a:buFont typeface="Calibri"/>
              <a:buChar char="▲"/>
            </a:pP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Κλίμακα Προσαρμογής Σταδιοδρομίας-Ικανότητες – Μοντέλο Πέντε Παραγόντων (</a:t>
            </a:r>
            <a:r>
              <a:rPr lang="el-G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Leong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Prasad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Gardner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2018)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058" y="299828"/>
            <a:ext cx="3585174" cy="5057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1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latin typeface="Calibri"/>
                <a:ea typeface="Calibri"/>
                <a:cs typeface="Calibri"/>
                <a:sym typeface="Calibri"/>
              </a:rPr>
              <a:t>Μελέτη περίπτωσης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Εισαγωγή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14" name="Google Shape;314;p12"/>
          <p:cNvSpPr txBox="1"/>
          <p:nvPr/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Μελέτη περίπτωσης: βαθμολόγηση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68" t="-8535" b="-207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 Light"/>
                <a:ea typeface="Open Sans Light"/>
                <a:cs typeface="Open Sans Light"/>
                <a:sym typeface="Open Sans Light"/>
              </a:rPr>
              <a:t> </a:t>
            </a:r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644394" y="1849591"/>
            <a:ext cx="6413273" cy="33618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423" b="-12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Open Sans Light"/>
                <a:ea typeface="Open Sans Light"/>
                <a:cs typeface="Open Sans Light"/>
                <a:sym typeface="Open Sans Light"/>
              </a:rPr>
              <a:t> </a:t>
            </a:r>
            <a:endParaRPr dirty="0"/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535" y="1925122"/>
            <a:ext cx="3846638" cy="234939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7057667" y="4288143"/>
            <a:ext cx="37648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Descriptive statistics of subdimensions among American participants (Nye, Leong, Prasad, Gardner, &amp; Tien, 2018)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24" name="Google Shape;324;p13"/>
          <p:cNvSpPr txBox="1"/>
          <p:nvPr/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Μελέτη περίπτωσης: Πώς ερμηνεύετε τα αποτελέσματα;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T-scores’ Graphic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9448800" y="1911250"/>
            <a:ext cx="359100" cy="13869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9448801" y="3298370"/>
            <a:ext cx="359100" cy="675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9470572" y="3973285"/>
            <a:ext cx="337500" cy="1306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9" name="Google Shape;329;p13"/>
          <p:cNvSpPr txBox="1"/>
          <p:nvPr/>
        </p:nvSpPr>
        <p:spPr>
          <a:xfrm>
            <a:off x="9849984" y="2295936"/>
            <a:ext cx="174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Πάνω από τις μέσες τιμές</a:t>
            </a:r>
            <a:endParaRPr dirty="0"/>
          </a:p>
        </p:txBody>
      </p:sp>
      <p:sp>
        <p:nvSpPr>
          <p:cNvPr id="330" name="Google Shape;330;p13"/>
          <p:cNvSpPr txBox="1"/>
          <p:nvPr/>
        </p:nvSpPr>
        <p:spPr>
          <a:xfrm>
            <a:off x="9849984" y="3435773"/>
            <a:ext cx="17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Μέσες τιμές</a:t>
            </a:r>
            <a:endParaRPr dirty="0"/>
          </a:p>
        </p:txBody>
      </p:sp>
      <p:sp>
        <p:nvSpPr>
          <p:cNvPr id="331" name="Google Shape;331;p13"/>
          <p:cNvSpPr txBox="1"/>
          <p:nvPr/>
        </p:nvSpPr>
        <p:spPr>
          <a:xfrm>
            <a:off x="9849984" y="4267834"/>
            <a:ext cx="174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Κάτω από τις μέσες τιμές</a:t>
            </a:r>
            <a:endParaRPr dirty="0"/>
          </a:p>
        </p:txBody>
      </p:sp>
      <p:pic>
        <p:nvPicPr>
          <p:cNvPr id="332" name="Google Shape;332;p1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100" y="1621100"/>
            <a:ext cx="7131999" cy="425687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3"/>
          <p:cNvSpPr/>
          <p:nvPr/>
        </p:nvSpPr>
        <p:spPr>
          <a:xfrm>
            <a:off x="2893900" y="3268400"/>
            <a:ext cx="6267300" cy="675000"/>
          </a:xfrm>
          <a:prstGeom prst="rect">
            <a:avLst/>
          </a:prstGeom>
          <a:solidFill>
            <a:srgbClr val="FFE084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latin typeface="Calibri"/>
                <a:ea typeface="Calibri"/>
                <a:cs typeface="Calibri"/>
                <a:sym typeface="Calibri"/>
              </a:rPr>
              <a:t>Βιβλιογραφικές αναφορές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40" name="Google Shape;340;p14"/>
          <p:cNvSpPr txBox="1"/>
          <p:nvPr/>
        </p:nvSpPr>
        <p:spPr>
          <a:xfrm>
            <a:off x="723252" y="1803524"/>
            <a:ext cx="11068980" cy="373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Savickas, M. L. (2013). Career construction theory and practice. In S. D. Brown &amp; R. W. Lent (Eds.),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counseling: Putting theory and research to work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Savickas, M. L., &amp; Porfeli, E. J. (2012). Career Adapt-Abilities Scale: Construction, reliability, and measurement equivalence across 13 countries. </a:t>
            </a:r>
            <a:r>
              <a:rPr lang="en-GB" sz="20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Journal of vocational behavior</a:t>
            </a: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20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(3), 661-673.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Nye, C. D., Leong, F., Prasad, J., Gardner, D., &amp; Tien, H. L. S. (2018). Examining the structure of the career adapt-abilities scale: The cooperation dimension and a five-factor model. </a:t>
            </a:r>
            <a:r>
              <a:rPr lang="en-GB" sz="20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Journal of Career Assessment</a:t>
            </a: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20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(3), 549-562.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0464ee339_0_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el-GR" b="0" dirty="0"/>
              <a:t>Ερωτήσεις περίληψης</a:t>
            </a:r>
            <a:endParaRPr dirty="0"/>
          </a:p>
        </p:txBody>
      </p:sp>
      <p:sp>
        <p:nvSpPr>
          <p:cNvPr id="347" name="Google Shape;347;gd0464ee339_0_0"/>
          <p:cNvSpPr txBox="1"/>
          <p:nvPr/>
        </p:nvSpPr>
        <p:spPr>
          <a:xfrm>
            <a:off x="836613" y="2580149"/>
            <a:ext cx="10515600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Ποια είναι η έννοια του «προσαρμόζομαι-»;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είναι η προσαρμοστικότητα σταδιοδρομίας;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Ποιες είναι οι διαστάσεις της προσαρμοστικότητας σταδιοδρομίας;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Πώς μπορούν να αναλυθούν και να αναφερθούν τα δεδομένα που συλλέγονται;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>
            <a:spLocks noGrp="1"/>
          </p:cNvSpPr>
          <p:nvPr>
            <p:ph type="ctrTitle"/>
          </p:nvPr>
        </p:nvSpPr>
        <p:spPr>
          <a:xfrm>
            <a:off x="839788" y="1665288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el-GR" dirty="0"/>
              <a:t>Ερωτήσεις;</a:t>
            </a:r>
            <a:endParaRPr dirty="0"/>
          </a:p>
        </p:txBody>
      </p:sp>
      <p:sp>
        <p:nvSpPr>
          <p:cNvPr id="353" name="Google Shape;353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838200" y="47687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latin typeface="Calibri"/>
                <a:ea typeface="Calibri"/>
                <a:cs typeface="Calibri"/>
                <a:sym typeface="Calibri"/>
              </a:rPr>
              <a:t>Στόχος της παρουσίασης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71" name="Google Shape;171;p2"/>
          <p:cNvSpPr txBox="1"/>
          <p:nvPr/>
        </p:nvSpPr>
        <p:spPr>
          <a:xfrm>
            <a:off x="838200" y="2275349"/>
            <a:ext cx="105156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Απεικονίστε την έννοια της προσαρμοστικότητας στη σταδιοδρομία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endParaRPr lang="el-G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Δείτε και εξερευνήστε το ερωτηματολόγιο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endParaRPr lang="el-G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Κάντε εξάσκηση με ένα παράδειγμα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7195127" y="2891005"/>
            <a:ext cx="4678478" cy="280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838200" y="47687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latin typeface="Calibri"/>
                <a:ea typeface="Calibri"/>
                <a:cs typeface="Calibri"/>
                <a:sym typeface="Calibri"/>
              </a:rPr>
              <a:t>Προσαρμόζω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79" name="Google Shape;179;p3"/>
          <p:cNvSpPr txBox="1"/>
          <p:nvPr/>
        </p:nvSpPr>
        <p:spPr>
          <a:xfrm>
            <a:off x="838200" y="1089061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l-G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Φέρνω σε αρμονία τις εσωτερικές ανάγκες και τις εξωτερικές ευκαιρίες</a:t>
            </a:r>
            <a:endParaRPr dirty="0"/>
          </a:p>
        </p:txBody>
      </p:sp>
      <p:sp>
        <p:nvSpPr>
          <p:cNvPr id="180" name="Google Shape;180;p3"/>
          <p:cNvSpPr txBox="1"/>
          <p:nvPr/>
        </p:nvSpPr>
        <p:spPr>
          <a:xfrm>
            <a:off x="838200" y="2122949"/>
            <a:ext cx="10515600" cy="306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θεωρία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αντιλαμβάνεται την ανθρώπινη ανάπτυξη ως καθοδηγούμενη από την προσαρμογή σε ένα κοινωνικό περιβάλλον με στόχο την ενσωμάτωση ατόμου-περιβάλλοντος.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Αναμένονται υψηλότερα επίπεδα προσαρμογής (αποτελέσματα προσαρμογής) για εκείνους που είναι πρόθυμοι (προσαρμοστική ετοιμότητα) και ικανοί (πόροι προσαρμοστικότητας) να εκτελέσουν συμπεριφορές που αντιμετωπίζουν τις μεταβαλλόμενες συνθήκες (ανταποκρίσεις προσαρμογής).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latin typeface="Calibri"/>
                <a:ea typeface="Calibri"/>
                <a:cs typeface="Calibri"/>
                <a:sym typeface="Calibri"/>
              </a:rPr>
              <a:t>Το μοντέλο προσαρμογής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247958" y="1623269"/>
            <a:ext cx="11695402" cy="4443691"/>
            <a:chOff x="247958" y="1623269"/>
            <a:chExt cx="11695402" cy="4443691"/>
          </a:xfrm>
        </p:grpSpPr>
        <p:grpSp>
          <p:nvGrpSpPr>
            <p:cNvPr id="188" name="Google Shape;188;p4"/>
            <p:cNvGrpSpPr/>
            <p:nvPr/>
          </p:nvGrpSpPr>
          <p:grpSpPr>
            <a:xfrm>
              <a:off x="247958" y="1828350"/>
              <a:ext cx="11695402" cy="4238610"/>
              <a:chOff x="4299" y="883895"/>
              <a:chExt cx="11695402" cy="4238610"/>
            </a:xfrm>
          </p:grpSpPr>
          <p:sp>
            <p:nvSpPr>
              <p:cNvPr id="189" name="Google Shape;189;p4"/>
              <p:cNvSpPr/>
              <p:nvPr/>
            </p:nvSpPr>
            <p:spPr>
              <a:xfrm>
                <a:off x="4299" y="1620912"/>
                <a:ext cx="2577144" cy="2118068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 txBox="1"/>
              <p:nvPr/>
            </p:nvSpPr>
            <p:spPr>
              <a:xfrm>
                <a:off x="53042" y="1669655"/>
                <a:ext cx="2479658" cy="1566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228600" marR="0" lvl="1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Char char="•"/>
                </a:pPr>
                <a:r>
                  <a:rPr lang="el-GR" sz="16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Προθυμία να ανταποκριθεί στα καθήκοντα σταδιοδρομίας και τις μεταβάσεις με τις κατάλληλες απαντήσεις</a:t>
                </a:r>
                <a:endParaRPr sz="1100" dirty="0"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316062" y="2215971"/>
                <a:ext cx="2906534" cy="2906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815" y="93268"/>
                    </a:moveTo>
                    <a:lnTo>
                      <a:pt x="15593" y="91309"/>
                    </a:lnTo>
                    <a:cubicBezTo>
                      <a:pt x="26280" y="106466"/>
                      <a:pt x="43958" y="115125"/>
                      <a:pt x="62484" y="114277"/>
                    </a:cubicBezTo>
                    <a:cubicBezTo>
                      <a:pt x="81010" y="113430"/>
                      <a:pt x="97824" y="103191"/>
                      <a:pt x="107081" y="87122"/>
                    </a:cubicBezTo>
                    <a:lnTo>
                      <a:pt x="105019" y="86204"/>
                    </a:lnTo>
                    <a:lnTo>
                      <a:pt x="111190" y="82789"/>
                    </a:lnTo>
                    <a:lnTo>
                      <a:pt x="112265" y="89430"/>
                    </a:lnTo>
                    <a:lnTo>
                      <a:pt x="110202" y="88512"/>
                    </a:lnTo>
                    <a:lnTo>
                      <a:pt x="110202" y="88512"/>
                    </a:lnTo>
                    <a:cubicBezTo>
                      <a:pt x="100440" y="105701"/>
                      <a:pt x="82561" y="116701"/>
                      <a:pt x="62816" y="117665"/>
                    </a:cubicBezTo>
                    <a:cubicBezTo>
                      <a:pt x="43071" y="118629"/>
                      <a:pt x="24206" y="109424"/>
                      <a:pt x="12815" y="932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539095" y="3502039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 txBox="1"/>
              <p:nvPr/>
            </p:nvSpPr>
            <p:spPr>
              <a:xfrm>
                <a:off x="561784" y="3524728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30475" rIns="45700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r>
                  <a:rPr lang="el-GR" sz="24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Προσαρμοστική ετοιμότητα</a:t>
                </a:r>
                <a:endParaRPr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3024888" y="1693094"/>
                <a:ext cx="2648129" cy="2118068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 txBox="1"/>
              <p:nvPr/>
            </p:nvSpPr>
            <p:spPr>
              <a:xfrm>
                <a:off x="3073631" y="2195708"/>
                <a:ext cx="2550643" cy="1566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228600" marR="0" lvl="1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Char char="•"/>
                </a:pPr>
                <a:r>
                  <a:rPr lang="el-GR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Δυνάμεις και ικανότητες αυτορρύθμισης</a:t>
                </a:r>
                <a:endParaRPr dirty="0"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4442085" y="883895"/>
                <a:ext cx="2983708" cy="25394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36" y="27799"/>
                    </a:moveTo>
                    <a:lnTo>
                      <a:pt x="11736" y="27799"/>
                    </a:lnTo>
                    <a:cubicBezTo>
                      <a:pt x="21951" y="12661"/>
                      <a:pt x="38751" y="3203"/>
                      <a:pt x="57061" y="2281"/>
                    </a:cubicBezTo>
                    <a:cubicBezTo>
                      <a:pt x="75371" y="1359"/>
                      <a:pt x="93045" y="9082"/>
                      <a:pt x="104745" y="23116"/>
                    </a:cubicBezTo>
                    <a:lnTo>
                      <a:pt x="106340" y="22052"/>
                    </a:lnTo>
                    <a:lnTo>
                      <a:pt x="107025" y="28621"/>
                    </a:lnTo>
                    <a:lnTo>
                      <a:pt x="100623" y="25867"/>
                    </a:lnTo>
                    <a:lnTo>
                      <a:pt x="102215" y="24805"/>
                    </a:lnTo>
                    <a:lnTo>
                      <a:pt x="102215" y="24805"/>
                    </a:lnTo>
                    <a:cubicBezTo>
                      <a:pt x="91037" y="11792"/>
                      <a:pt x="74321" y="4684"/>
                      <a:pt x="57041" y="5596"/>
                    </a:cubicBezTo>
                    <a:cubicBezTo>
                      <a:pt x="39762" y="6508"/>
                      <a:pt x="23913" y="15335"/>
                      <a:pt x="14210" y="2944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740191" y="1461010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 txBox="1"/>
              <p:nvPr/>
            </p:nvSpPr>
            <p:spPr>
              <a:xfrm>
                <a:off x="3762880" y="1483699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30475" rIns="45700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Calibri"/>
                  <a:buNone/>
                </a:pPr>
                <a:r>
                  <a:rPr lang="el-GR" sz="16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Πόροι προσαρμοστικότητας</a:t>
                </a:r>
                <a:endParaRPr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6080290" y="1683556"/>
                <a:ext cx="2609316" cy="2141747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 txBox="1"/>
              <p:nvPr/>
            </p:nvSpPr>
            <p:spPr>
              <a:xfrm>
                <a:off x="6129578" y="1732844"/>
                <a:ext cx="2510740" cy="1584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228600" marR="0" lvl="1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Char char="•"/>
                </a:pPr>
                <a:r>
                  <a:rPr lang="el-GR" sz="16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Προσαρμοστικές συμπεριφορές και πεποιθήσεις που αντιμετωπίζουν τις μεταβαλλόμενες συνθήκες</a:t>
                </a:r>
                <a:endParaRPr sz="1600" b="0" i="0" u="none" strike="noStrike" cap="none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7500797" y="2122068"/>
                <a:ext cx="2634080" cy="26340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04" y="88399"/>
                    </a:moveTo>
                    <a:lnTo>
                      <a:pt x="13265" y="86546"/>
                    </a:lnTo>
                    <a:cubicBezTo>
                      <a:pt x="22270" y="102399"/>
                      <a:pt x="38696" y="112606"/>
                      <a:pt x="56897" y="113658"/>
                    </a:cubicBezTo>
                    <a:cubicBezTo>
                      <a:pt x="75098" y="114711"/>
                      <a:pt x="92591" y="106466"/>
                      <a:pt x="103363" y="91757"/>
                    </a:cubicBezTo>
                    <a:lnTo>
                      <a:pt x="101199" y="90528"/>
                    </a:lnTo>
                    <a:lnTo>
                      <a:pt x="108371" y="87463"/>
                    </a:lnTo>
                    <a:lnTo>
                      <a:pt x="108810" y="94850"/>
                    </a:lnTo>
                    <a:lnTo>
                      <a:pt x="106646" y="93621"/>
                    </a:lnTo>
                    <a:cubicBezTo>
                      <a:pt x="95196" y="109505"/>
                      <a:pt x="76450" y="118472"/>
                      <a:pt x="56898" y="117415"/>
                    </a:cubicBezTo>
                    <a:cubicBezTo>
                      <a:pt x="37345" y="116359"/>
                      <a:pt x="19675" y="105425"/>
                      <a:pt x="10004" y="883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6776187" y="3270877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 txBox="1"/>
              <p:nvPr/>
            </p:nvSpPr>
            <p:spPr>
              <a:xfrm>
                <a:off x="6798876" y="3293566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27925" rIns="41900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Calibri"/>
                  <a:buNone/>
                </a:pPr>
                <a:r>
                  <a:rPr lang="el-GR" sz="22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Προσαρμογή απαντήσεων</a:t>
                </a:r>
                <a:endParaRPr sz="2200" b="0" i="0" u="none" strike="noStrike" cap="none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9116286" y="1711335"/>
                <a:ext cx="2488277" cy="2081844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 txBox="1"/>
              <p:nvPr/>
            </p:nvSpPr>
            <p:spPr>
              <a:xfrm>
                <a:off x="9164195" y="2205353"/>
                <a:ext cx="2392459" cy="1539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228600" marR="0" lvl="1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Char char="•"/>
                </a:pPr>
                <a:r>
                  <a:rPr lang="el-GR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Αποτελέσματα προσαρμογής συμπεριφορών</a:t>
                </a:r>
                <a:endParaRPr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9751663" y="1461139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 txBox="1"/>
              <p:nvPr/>
            </p:nvSpPr>
            <p:spPr>
              <a:xfrm>
                <a:off x="9774352" y="1483828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27925" rIns="41900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Calibri"/>
                  <a:buNone/>
                </a:pPr>
                <a:r>
                  <a:rPr lang="el-GR" sz="22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Αποτελέσματα προσαρμογής</a:t>
                </a:r>
                <a:endParaRPr dirty="0"/>
              </a:p>
            </p:txBody>
          </p:sp>
        </p:grpSp>
        <p:pic>
          <p:nvPicPr>
            <p:cNvPr id="208" name="Google Shape;208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2"/>
            <a:stretch/>
          </p:blipFill>
          <p:spPr>
            <a:xfrm rot="-1216248">
              <a:off x="2343617" y="5169269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2"/>
            <a:stretch/>
          </p:blipFill>
          <p:spPr>
            <a:xfrm rot="-10141163" flipH="1">
              <a:off x="5237621" y="1781489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2"/>
            <a:stretch/>
          </p:blipFill>
          <p:spPr>
            <a:xfrm rot="-1083353">
              <a:off x="8885933" y="5026866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4000" dirty="0">
                <a:latin typeface="Calibri"/>
                <a:ea typeface="Calibri"/>
                <a:cs typeface="Calibri"/>
                <a:sym typeface="Calibri"/>
              </a:rPr>
              <a:t>Προσαρμοστικότητα σταδιοδρομίας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17" name="Google Shape;217;p5"/>
          <p:cNvSpPr txBox="1"/>
          <p:nvPr/>
        </p:nvSpPr>
        <p:spPr>
          <a:xfrm>
            <a:off x="710272" y="2353412"/>
            <a:ext cx="82482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προσαρμοστικότητα σταδιοδρομίας είναι ένα ψυχοκοινωνικό κατασκεύασμα που υποδηλώνει τους πόρους ενός ατόμου για να αντιμετωπίσει τρέχουσες και αναμενόμενες εργασίες, μεταβάσεις, τραύματα στους επαγγελματικούς του ρόλους που, σε κάποιο βαθμό μεγάλο ή μικρό, αλλάζουν την κοινωνική του ενσωμάτωση (</a:t>
            </a:r>
            <a:r>
              <a:rPr lang="el-G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</a:t>
            </a:r>
            <a:r>
              <a:rPr lang="el-G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2013).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endParaRPr lang="el-G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l-G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πόροι προσαρμοστικότητας σταδιοδρομίας είναι δυνάμεις ή ικανότητες αυτορρύθμισης που διαμορφώνουν προσαρμοστικές στρατηγικές και ενέργειες που στοχεύουν στην επίτευξη στόχων προσαρμογής (</a:t>
            </a:r>
            <a:r>
              <a:rPr lang="el-G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</a:t>
            </a:r>
            <a:r>
              <a:rPr lang="el-G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2013).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" descr="Emoji faccia stord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6356" y="2211823"/>
            <a:ext cx="1324318" cy="147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 descr="Emoji faccia pensiero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255" y="2211823"/>
            <a:ext cx="1324318" cy="140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 descr="Emoji faccia con occhioli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0874" y="3646054"/>
            <a:ext cx="1393779" cy="13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 descr="Emoji con gli occhial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5842" y="3618067"/>
            <a:ext cx="1324319" cy="147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Τα 4Cs της Προσαρμοστικότητας σταδιοδρομίας</a:t>
            </a:r>
            <a:endParaRPr dirty="0"/>
          </a:p>
        </p:txBody>
      </p:sp>
      <p:sp>
        <p:nvSpPr>
          <p:cNvPr id="227" name="Google Shape;227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1372402" y="1931561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CONCERN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1372402" y="2526571"/>
            <a:ext cx="4464906" cy="85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l-G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 η αίσθηση του τι είναι σημαντικό και του πως μπορούμε να προετοιμαστούμε για το αύριο.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372403" y="358586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CONTROL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1372402" y="4073952"/>
            <a:ext cx="4464906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l-G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Δίνει τη δυνατότητα στα άτομα να γίνουν υπεύθυνα για τη διαμόρφωση του εαυτού τους και του περιβάλλοντός τους, ώστε να ανταποκριθούν σε αυτό που ακολουθεί χρησιμοποιώντας αυτοπειθαρχία, προσπάθεια και επιμονή.</a:t>
            </a:r>
            <a:endParaRPr sz="1100" dirty="0"/>
          </a:p>
        </p:txBody>
      </p:sp>
      <p:sp>
        <p:nvSpPr>
          <p:cNvPr id="232" name="Google Shape;232;p6"/>
          <p:cNvSpPr txBox="1"/>
          <p:nvPr/>
        </p:nvSpPr>
        <p:spPr>
          <a:xfrm>
            <a:off x="6796254" y="1931561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CURIOSITY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6796255" y="2480083"/>
            <a:ext cx="4464906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l-G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Αναφέρεται στην περιέργεια και τη διερεύνηση της σύνδεσης μεταξύ του εαυτού μας και του κόσμου της εργασίας.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6813822" y="358586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CONFIDENCE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6813822" y="407614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l-G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Υποδηλώνει συναισθήματα </a:t>
            </a:r>
            <a:r>
              <a:rPr lang="el-G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αυτο</a:t>
            </a:r>
            <a:r>
              <a:rPr lang="el-G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-αποτελεσματικότητας σχετικά με την ικανότητα κάποιου να εκτελέσει με επιτυχία μια πορεία δράσης που απαιτείται για να κάνει και να εφαρμόσει κατάλληλες εκπαιδευτικές και επαγγελματικές επιλογές.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 rot="5400000">
            <a:off x="788531" y="197906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839788" y="201385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 rot="5400000">
            <a:off x="788531" y="356621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839788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 rot="5400000">
            <a:off x="6212384" y="1976012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6263641" y="20108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 rot="5400000">
            <a:off x="6229950" y="356621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281207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6" descr="Emoji faccia stord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5034" y="3397911"/>
            <a:ext cx="954287" cy="98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 descr="Emoji faccia pensiero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049" y="1158557"/>
            <a:ext cx="1324318" cy="140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 descr="Emoji faccia con occhioli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0689" y="3057577"/>
            <a:ext cx="1402277" cy="14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 descr="Emoji con gli occhial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87882" y="1043306"/>
            <a:ext cx="1412320" cy="149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53" name="Google Shape;253;p7"/>
          <p:cNvSpPr txBox="1"/>
          <p:nvPr/>
        </p:nvSpPr>
        <p:spPr>
          <a:xfrm>
            <a:off x="1001712" y="4636419"/>
            <a:ext cx="101885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1325366" y="4784619"/>
            <a:ext cx="9864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Savickas, M. L. (2013). Career construction theory and practice. In S. D. Brown &amp; R. W. Lent (Eds.), </a:t>
            </a:r>
            <a:r>
              <a:rPr lang="en-GB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</a:t>
            </a:r>
            <a:r>
              <a:rPr lang="en-GB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counseling</a:t>
            </a:r>
            <a:r>
              <a:rPr lang="en-GB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Putting theory and research to work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 dirty="0"/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533" y="237286"/>
            <a:ext cx="7964934" cy="455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725184" y="2113994"/>
            <a:ext cx="32002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Ερωτήματα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Μορφή απάντησης </a:t>
            </a:r>
            <a:r>
              <a:rPr lang="el-G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Likert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1= Καθόλου ισχυρή - 5= Πολύ ισχυρή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l-G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υποκλίμακες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(4Cs) με 6 ερωτήματα η καθεμία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3200" dirty="0">
                <a:latin typeface="Calibri"/>
                <a:ea typeface="Calibri"/>
                <a:cs typeface="Calibri"/>
                <a:sym typeface="Calibri"/>
              </a:rPr>
              <a:t>Κλίμακα Προσαρμογής Σταδιοδρομίας-Ικανοτήτων (</a:t>
            </a: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CAAS)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Porfeli, E. J., &amp; Savickas, M. L. (2012)</a:t>
            </a:r>
            <a:endParaRPr/>
          </a:p>
        </p:txBody>
      </p:sp>
      <p:graphicFrame>
        <p:nvGraphicFramePr>
          <p:cNvPr id="264" name="Google Shape;264;p8"/>
          <p:cNvGraphicFramePr/>
          <p:nvPr/>
        </p:nvGraphicFramePr>
        <p:xfrm>
          <a:off x="4027713" y="1811382"/>
          <a:ext cx="8043675" cy="4084400"/>
        </p:xfrm>
        <a:graphic>
          <a:graphicData uri="http://schemas.openxmlformats.org/drawingml/2006/table">
            <a:tbl>
              <a:tblPr firstRow="1" bandRow="1">
                <a:noFill/>
                <a:tableStyleId>{ED88955F-EA4F-49B7-9FF0-1E2B772E9664}</a:tableStyleId>
              </a:tblPr>
              <a:tblGrid>
                <a:gridCol w="157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Country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Savickas &amp; Porfeli (2012)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3.81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.</a:t>
                      </a:r>
                      <a:r>
                        <a:rPr lang="en-GB" sz="1800" b="1" i="0" u="none" strike="noStrike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92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Austria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Germany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Johnston, Luciano, Maggiori, Ruch &amp; Rossier (2013)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.51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.94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Greece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Sidiropoulou-Dimakakou,  Argyropoulou, Drosos, Kaliris &amp; Mikedaki (2015)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3.59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.64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Italy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Soresi, Nota &amp; Ferrari (2012)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3.72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.91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Netherlands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Vianen, Klehe, Koen &amp; Dries (2012)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.42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.89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Serbia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Mirković, Suvajdžić, &amp; Dostanić (2020)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.57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.92</a:t>
                      </a: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 txBox="1">
            <a:spLocks noGrp="1"/>
          </p:cNvSpPr>
          <p:nvPr>
            <p:ph type="title"/>
          </p:nvPr>
        </p:nvSpPr>
        <p:spPr>
          <a:xfrm>
            <a:off x="836613" y="290055"/>
            <a:ext cx="109662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l-GR" sz="3200" dirty="0">
                <a:latin typeface="Calibri"/>
                <a:ea typeface="Calibri"/>
                <a:cs typeface="Calibri"/>
                <a:sym typeface="Calibri"/>
              </a:rPr>
              <a:t>Κλίμακα Προσαρμογής Σταδιοδρομίας-Ικανοτήτων (</a:t>
            </a: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CAAS)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71" name="Google Shape;271;p9"/>
          <p:cNvSpPr txBox="1"/>
          <p:nvPr/>
        </p:nvSpPr>
        <p:spPr>
          <a:xfrm>
            <a:off x="839788" y="2134157"/>
            <a:ext cx="357519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Ερωτήματα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Μορφή απάντησης </a:t>
            </a:r>
            <a:r>
              <a:rPr lang="el-G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Likert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1= Καθόλου ισχυρή - 5= Πολύ ισχυρή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l-G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υποκλίμακες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(4Cs) με 3 ερωτήματα η καθεμία</a:t>
            </a:r>
            <a:endParaRPr dirty="0"/>
          </a:p>
        </p:txBody>
      </p:sp>
      <p:sp>
        <p:nvSpPr>
          <p:cNvPr id="272" name="Google Shape;272;p9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Maggiori, C., Rossier, J., &amp; Savickas, M. L. (2017)</a:t>
            </a:r>
            <a:endParaRPr/>
          </a:p>
        </p:txBody>
      </p:sp>
      <p:pic>
        <p:nvPicPr>
          <p:cNvPr id="273" name="Google Shape;2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086" y="1714243"/>
            <a:ext cx="6041572" cy="417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959</Words>
  <Application>Microsoft Office PowerPoint</Application>
  <PresentationFormat>Ευρεία οθόνη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Open Sans Light</vt:lpstr>
      <vt:lpstr>Arial</vt:lpstr>
      <vt:lpstr>Calibri</vt:lpstr>
      <vt:lpstr>Open Sans</vt:lpstr>
      <vt:lpstr>Open Sans ExtraBold</vt:lpstr>
      <vt:lpstr>„Office“ tema</vt:lpstr>
      <vt:lpstr>Tema di Office</vt:lpstr>
      <vt:lpstr>Προσαρμοστικότητα στην καριέρα</vt:lpstr>
      <vt:lpstr>Στόχος της παρουσίασης</vt:lpstr>
      <vt:lpstr>Προσαρμόζω</vt:lpstr>
      <vt:lpstr>Το μοντέλο προσαρμογής</vt:lpstr>
      <vt:lpstr>Προσαρμοστικότητα σταδιοδρομίας</vt:lpstr>
      <vt:lpstr>Τα 4Cs της Προσαρμοστικότητας σταδιοδρομίας</vt:lpstr>
      <vt:lpstr>Παρουσίαση του PowerPoint</vt:lpstr>
      <vt:lpstr>Κλίμακα Προσαρμογής Σταδιοδρομίας-Ικανοτήτων (CAAS)</vt:lpstr>
      <vt:lpstr>Κλίμακα Προσαρμογής Σταδιοδρομίας-Ικανοτήτων (CAAS)</vt:lpstr>
      <vt:lpstr>Επαγγελματική Συνεργασία</vt:lpstr>
      <vt:lpstr>Μελέτη περίπτωσης</vt:lpstr>
      <vt:lpstr>Παρουσίαση του PowerPoint</vt:lpstr>
      <vt:lpstr>Παρουσίαση του PowerPoint</vt:lpstr>
      <vt:lpstr>Βιβλιογραφικές αναφορές</vt:lpstr>
      <vt:lpstr>Ερωτήσεις περίληψης</vt:lpstr>
      <vt:lpstr>Ερωτήσεις;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 Adaptability</dc:title>
  <dc:creator>Alessandra Zuanetti</dc:creator>
  <cp:lastModifiedBy>Nasos</cp:lastModifiedBy>
  <cp:revision>10</cp:revision>
  <dcterms:created xsi:type="dcterms:W3CDTF">2021-03-22T10:32:45Z</dcterms:created>
  <dcterms:modified xsi:type="dcterms:W3CDTF">2022-08-11T09:27:09Z</dcterms:modified>
</cp:coreProperties>
</file>