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Open Sans" panose="020B0606030504020204" pitchFamily="34" charset="0"/>
      <p:regular r:id="rId17"/>
      <p:bold r:id="rId18"/>
      <p:italic r:id="rId19"/>
      <p:boldItalic r:id="rId20"/>
    </p:embeddedFont>
    <p:embeddedFont>
      <p:font typeface="Open Sans ExtraBold" panose="020B0906030804020204" pitchFamily="34" charset="0"/>
      <p:bold r:id="rId21"/>
      <p:boldItalic r:id="rId22"/>
    </p:embeddedFont>
    <p:embeddedFont>
      <p:font typeface="Open Sans Light" panose="020B030603050402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iYVGr/GniRISUta2B2cHLEo3RJ3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750" y="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customschemas.google.com/relationships/presentationmetadata" Target="metadata"/><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 Ferrari" userId="c926630b5f4e8764" providerId="LiveId" clId="{24522EAD-8CCC-4B5A-85E2-1C5D346CBD20}"/>
    <pc:docChg chg="custSel modSld">
      <pc:chgData name="Lea Ferrari" userId="c926630b5f4e8764" providerId="LiveId" clId="{24522EAD-8CCC-4B5A-85E2-1C5D346CBD20}" dt="2022-02-23T21:21:10.426" v="23" actId="20577"/>
      <pc:docMkLst>
        <pc:docMk/>
      </pc:docMkLst>
      <pc:sldChg chg="modSp mod">
        <pc:chgData name="Lea Ferrari" userId="c926630b5f4e8764" providerId="LiveId" clId="{24522EAD-8CCC-4B5A-85E2-1C5D346CBD20}" dt="2022-02-23T21:21:10.426" v="23" actId="20577"/>
        <pc:sldMkLst>
          <pc:docMk/>
          <pc:sldMk cId="0" sldId="256"/>
        </pc:sldMkLst>
        <pc:spChg chg="mod">
          <ac:chgData name="Lea Ferrari" userId="c926630b5f4e8764" providerId="LiveId" clId="{24522EAD-8CCC-4B5A-85E2-1C5D346CBD20}" dt="2022-02-23T21:21:10.426" v="23" actId="20577"/>
          <ac:spMkLst>
            <pc:docMk/>
            <pc:sldMk cId="0" sldId="256"/>
            <ac:spMk id="89"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Tabelle1!$B$2</c:f>
              <c:strCache>
                <c:ptCount val="1"/>
                <c:pt idx="0">
                  <c:v>CGC sector</c:v>
                </c:pt>
              </c:strCache>
            </c:strRef>
          </c:tx>
          <c:spPr>
            <a:solidFill>
              <a:schemeClr val="accent1"/>
            </a:solidFill>
            <a:ln>
              <a:noFill/>
            </a:ln>
            <a:effectLst/>
          </c:spPr>
          <c:invertIfNegative val="0"/>
          <c:cat>
            <c:strRef>
              <c:f>Tabelle1!$A$3:$A$8</c:f>
              <c:strCache>
                <c:ptCount val="6"/>
                <c:pt idx="0">
                  <c:v>Austria</c:v>
                </c:pt>
                <c:pt idx="1">
                  <c:v>Germany</c:v>
                </c:pt>
                <c:pt idx="2">
                  <c:v>Greece</c:v>
                </c:pt>
                <c:pt idx="3">
                  <c:v>Italy</c:v>
                </c:pt>
                <c:pt idx="4">
                  <c:v>Netherlands</c:v>
                </c:pt>
                <c:pt idx="5">
                  <c:v>Serbia</c:v>
                </c:pt>
              </c:strCache>
            </c:strRef>
          </c:cat>
          <c:val>
            <c:numRef>
              <c:f>Tabelle1!$B$3:$B$8</c:f>
              <c:numCache>
                <c:formatCode>General</c:formatCode>
                <c:ptCount val="6"/>
                <c:pt idx="0">
                  <c:v>16</c:v>
                </c:pt>
                <c:pt idx="1">
                  <c:v>10</c:v>
                </c:pt>
                <c:pt idx="2">
                  <c:v>10</c:v>
                </c:pt>
                <c:pt idx="3">
                  <c:v>14</c:v>
                </c:pt>
                <c:pt idx="4">
                  <c:v>16</c:v>
                </c:pt>
                <c:pt idx="5">
                  <c:v>11</c:v>
                </c:pt>
              </c:numCache>
            </c:numRef>
          </c:val>
          <c:extLst>
            <c:ext xmlns:c16="http://schemas.microsoft.com/office/drawing/2014/chart" uri="{C3380CC4-5D6E-409C-BE32-E72D297353CC}">
              <c16:uniqueId val="{00000000-D716-48F5-87AD-30095302BA5F}"/>
            </c:ext>
          </c:extLst>
        </c:ser>
        <c:ser>
          <c:idx val="1"/>
          <c:order val="1"/>
          <c:tx>
            <c:strRef>
              <c:f>Tabelle1!$C$2</c:f>
              <c:strCache>
                <c:ptCount val="1"/>
                <c:pt idx="0">
                  <c:v>HRM sector</c:v>
                </c:pt>
              </c:strCache>
            </c:strRef>
          </c:tx>
          <c:spPr>
            <a:solidFill>
              <a:srgbClr val="00B0F0"/>
            </a:solidFill>
            <a:ln>
              <a:noFill/>
            </a:ln>
            <a:effectLst/>
          </c:spPr>
          <c:invertIfNegative val="0"/>
          <c:cat>
            <c:strRef>
              <c:f>Tabelle1!$A$3:$A$8</c:f>
              <c:strCache>
                <c:ptCount val="6"/>
                <c:pt idx="0">
                  <c:v>Austria</c:v>
                </c:pt>
                <c:pt idx="1">
                  <c:v>Germany</c:v>
                </c:pt>
                <c:pt idx="2">
                  <c:v>Greece</c:v>
                </c:pt>
                <c:pt idx="3">
                  <c:v>Italy</c:v>
                </c:pt>
                <c:pt idx="4">
                  <c:v>Netherlands</c:v>
                </c:pt>
                <c:pt idx="5">
                  <c:v>Serbia</c:v>
                </c:pt>
              </c:strCache>
            </c:strRef>
          </c:cat>
          <c:val>
            <c:numRef>
              <c:f>Tabelle1!$C$3:$C$8</c:f>
              <c:numCache>
                <c:formatCode>General</c:formatCode>
                <c:ptCount val="6"/>
                <c:pt idx="0">
                  <c:v>16</c:v>
                </c:pt>
                <c:pt idx="1">
                  <c:v>10</c:v>
                </c:pt>
                <c:pt idx="2">
                  <c:v>11</c:v>
                </c:pt>
                <c:pt idx="3">
                  <c:v>15</c:v>
                </c:pt>
                <c:pt idx="4">
                  <c:v>11</c:v>
                </c:pt>
                <c:pt idx="5">
                  <c:v>16</c:v>
                </c:pt>
              </c:numCache>
            </c:numRef>
          </c:val>
          <c:extLst>
            <c:ext xmlns:c16="http://schemas.microsoft.com/office/drawing/2014/chart" uri="{C3380CC4-5D6E-409C-BE32-E72D297353CC}">
              <c16:uniqueId val="{00000001-D716-48F5-87AD-30095302BA5F}"/>
            </c:ext>
          </c:extLst>
        </c:ser>
        <c:dLbls>
          <c:showLegendKey val="0"/>
          <c:showVal val="0"/>
          <c:showCatName val="0"/>
          <c:showSerName val="0"/>
          <c:showPercent val="0"/>
          <c:showBubbleSize val="0"/>
        </c:dLbls>
        <c:gapWidth val="219"/>
        <c:overlap val="-27"/>
        <c:axId val="239225480"/>
        <c:axId val="239223512"/>
      </c:barChart>
      <c:catAx>
        <c:axId val="239225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239223512"/>
        <c:crosses val="autoZero"/>
        <c:auto val="1"/>
        <c:lblAlgn val="ctr"/>
        <c:lblOffset val="100"/>
        <c:noMultiLvlLbl val="0"/>
      </c:catAx>
      <c:valAx>
        <c:axId val="239223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239225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'Question 8'!$A$4</c:f>
              <c:strCache>
                <c:ptCount val="1"/>
                <c:pt idx="0">
                  <c:v>AT</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strRef>
              <c:f>'Question 8'!$B$3:$K$3</c:f>
              <c:strCache>
                <c:ptCount val="10"/>
                <c:pt idx="0">
                  <c:v> Apprentices/trainees</c:v>
                </c:pt>
                <c:pt idx="1">
                  <c:v>New employees</c:v>
                </c:pt>
                <c:pt idx="2">
                  <c:v>Migrants</c:v>
                </c:pt>
                <c:pt idx="3">
                  <c:v>Persons with disabilities</c:v>
                </c:pt>
                <c:pt idx="4">
                  <c:v>Highly talented persons</c:v>
                </c:pt>
                <c:pt idx="5">
                  <c:v>Future managers</c:v>
                </c:pt>
                <c:pt idx="6">
                  <c:v>Employees returning from parents’ leave</c:v>
                </c:pt>
                <c:pt idx="7">
                  <c:v>Elder employees (50+)</c:v>
                </c:pt>
                <c:pt idx="8">
                  <c:v>Employees threatened by dismissal</c:v>
                </c:pt>
                <c:pt idx="9">
                  <c:v>Employees preparing for retirement</c:v>
                </c:pt>
              </c:strCache>
            </c:strRef>
          </c:cat>
          <c:val>
            <c:numRef>
              <c:f>'Question 8'!$B$4:$K$4</c:f>
              <c:numCache>
                <c:formatCode>###0.00</c:formatCode>
                <c:ptCount val="10"/>
                <c:pt idx="0">
                  <c:v>1.84375</c:v>
                </c:pt>
                <c:pt idx="1">
                  <c:v>1.9062499999999996</c:v>
                </c:pt>
                <c:pt idx="2">
                  <c:v>1.9062500000000002</c:v>
                </c:pt>
                <c:pt idx="3">
                  <c:v>1.4374999999999998</c:v>
                </c:pt>
                <c:pt idx="4">
                  <c:v>1.75</c:v>
                </c:pt>
                <c:pt idx="5">
                  <c:v>2.0312499999999991</c:v>
                </c:pt>
                <c:pt idx="6">
                  <c:v>1.75</c:v>
                </c:pt>
                <c:pt idx="7">
                  <c:v>1.6875</c:v>
                </c:pt>
                <c:pt idx="8">
                  <c:v>1.21875</c:v>
                </c:pt>
                <c:pt idx="9">
                  <c:v>0.71875</c:v>
                </c:pt>
              </c:numCache>
            </c:numRef>
          </c:val>
          <c:smooth val="0"/>
          <c:extLst>
            <c:ext xmlns:c16="http://schemas.microsoft.com/office/drawing/2014/chart" uri="{C3380CC4-5D6E-409C-BE32-E72D297353CC}">
              <c16:uniqueId val="{00000000-FE01-482C-BDC2-E53B60A891F4}"/>
            </c:ext>
          </c:extLst>
        </c:ser>
        <c:ser>
          <c:idx val="1"/>
          <c:order val="1"/>
          <c:tx>
            <c:strRef>
              <c:f>'Question 8'!$A$5</c:f>
              <c:strCache>
                <c:ptCount val="1"/>
                <c:pt idx="0">
                  <c:v>DE</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cat>
            <c:strRef>
              <c:f>'Question 8'!$B$3:$K$3</c:f>
              <c:strCache>
                <c:ptCount val="10"/>
                <c:pt idx="0">
                  <c:v> Apprentices/trainees</c:v>
                </c:pt>
                <c:pt idx="1">
                  <c:v>New employees</c:v>
                </c:pt>
                <c:pt idx="2">
                  <c:v>Migrants</c:v>
                </c:pt>
                <c:pt idx="3">
                  <c:v>Persons with disabilities</c:v>
                </c:pt>
                <c:pt idx="4">
                  <c:v>Highly talented persons</c:v>
                </c:pt>
                <c:pt idx="5">
                  <c:v>Future managers</c:v>
                </c:pt>
                <c:pt idx="6">
                  <c:v>Employees returning from parents’ leave</c:v>
                </c:pt>
                <c:pt idx="7">
                  <c:v>Elder employees (50+)</c:v>
                </c:pt>
                <c:pt idx="8">
                  <c:v>Employees threatened by dismissal</c:v>
                </c:pt>
                <c:pt idx="9">
                  <c:v>Employees preparing for retirement</c:v>
                </c:pt>
              </c:strCache>
            </c:strRef>
          </c:cat>
          <c:val>
            <c:numRef>
              <c:f>'Question 8'!$B$5:$K$5</c:f>
              <c:numCache>
                <c:formatCode>###0.00</c:formatCode>
                <c:ptCount val="10"/>
                <c:pt idx="0">
                  <c:v>2.2105263157894735</c:v>
                </c:pt>
                <c:pt idx="1">
                  <c:v>2.6500000000000004</c:v>
                </c:pt>
                <c:pt idx="2">
                  <c:v>1.7058823529411762</c:v>
                </c:pt>
                <c:pt idx="3">
                  <c:v>1.6111111111111109</c:v>
                </c:pt>
                <c:pt idx="4">
                  <c:v>2.8888888888888888</c:v>
                </c:pt>
                <c:pt idx="5">
                  <c:v>3</c:v>
                </c:pt>
                <c:pt idx="6">
                  <c:v>1.166666666666667</c:v>
                </c:pt>
                <c:pt idx="7">
                  <c:v>1.5263157894736841</c:v>
                </c:pt>
                <c:pt idx="8">
                  <c:v>1.4210526315789473</c:v>
                </c:pt>
                <c:pt idx="9">
                  <c:v>0.63157894736842113</c:v>
                </c:pt>
              </c:numCache>
            </c:numRef>
          </c:val>
          <c:smooth val="0"/>
          <c:extLst>
            <c:ext xmlns:c16="http://schemas.microsoft.com/office/drawing/2014/chart" uri="{C3380CC4-5D6E-409C-BE32-E72D297353CC}">
              <c16:uniqueId val="{00000001-FE01-482C-BDC2-E53B60A891F4}"/>
            </c:ext>
          </c:extLst>
        </c:ser>
        <c:ser>
          <c:idx val="2"/>
          <c:order val="2"/>
          <c:tx>
            <c:strRef>
              <c:f>'Question 8'!$A$6</c:f>
              <c:strCache>
                <c:ptCount val="1"/>
                <c:pt idx="0">
                  <c:v>EL</c:v>
                </c:pt>
              </c:strCache>
            </c:strRef>
          </c:tx>
          <c:spPr>
            <a:ln w="28575" cap="rnd">
              <a:solidFill>
                <a:srgbClr val="92D050"/>
              </a:solidFill>
              <a:round/>
            </a:ln>
            <a:effectLst/>
          </c:spPr>
          <c:marker>
            <c:symbol val="circle"/>
            <c:size val="5"/>
            <c:spPr>
              <a:solidFill>
                <a:srgbClr val="92D050"/>
              </a:solidFill>
              <a:ln w="9525">
                <a:solidFill>
                  <a:srgbClr val="92D050"/>
                </a:solidFill>
              </a:ln>
              <a:effectLst/>
            </c:spPr>
          </c:marker>
          <c:cat>
            <c:strRef>
              <c:f>'Question 8'!$B$3:$K$3</c:f>
              <c:strCache>
                <c:ptCount val="10"/>
                <c:pt idx="0">
                  <c:v> Apprentices/trainees</c:v>
                </c:pt>
                <c:pt idx="1">
                  <c:v>New employees</c:v>
                </c:pt>
                <c:pt idx="2">
                  <c:v>Migrants</c:v>
                </c:pt>
                <c:pt idx="3">
                  <c:v>Persons with disabilities</c:v>
                </c:pt>
                <c:pt idx="4">
                  <c:v>Highly talented persons</c:v>
                </c:pt>
                <c:pt idx="5">
                  <c:v>Future managers</c:v>
                </c:pt>
                <c:pt idx="6">
                  <c:v>Employees returning from parents’ leave</c:v>
                </c:pt>
                <c:pt idx="7">
                  <c:v>Elder employees (50+)</c:v>
                </c:pt>
                <c:pt idx="8">
                  <c:v>Employees threatened by dismissal</c:v>
                </c:pt>
                <c:pt idx="9">
                  <c:v>Employees preparing for retirement</c:v>
                </c:pt>
              </c:strCache>
            </c:strRef>
          </c:cat>
          <c:val>
            <c:numRef>
              <c:f>'Question 8'!$B$6:$K$6</c:f>
              <c:numCache>
                <c:formatCode>###0.00</c:formatCode>
                <c:ptCount val="10"/>
                <c:pt idx="0">
                  <c:v>1.7619047619047616</c:v>
                </c:pt>
                <c:pt idx="1">
                  <c:v>1.8571428571428572</c:v>
                </c:pt>
                <c:pt idx="2">
                  <c:v>0.57142857142857151</c:v>
                </c:pt>
                <c:pt idx="3">
                  <c:v>0.90476190476190488</c:v>
                </c:pt>
                <c:pt idx="4">
                  <c:v>1.5714285714285721</c:v>
                </c:pt>
                <c:pt idx="5">
                  <c:v>1.5238095238095237</c:v>
                </c:pt>
                <c:pt idx="6">
                  <c:v>0.76190476190476197</c:v>
                </c:pt>
                <c:pt idx="7">
                  <c:v>1.0000000000000002</c:v>
                </c:pt>
                <c:pt idx="8">
                  <c:v>0.95238095238095233</c:v>
                </c:pt>
                <c:pt idx="9">
                  <c:v>0.66666666666666674</c:v>
                </c:pt>
              </c:numCache>
            </c:numRef>
          </c:val>
          <c:smooth val="0"/>
          <c:extLst>
            <c:ext xmlns:c16="http://schemas.microsoft.com/office/drawing/2014/chart" uri="{C3380CC4-5D6E-409C-BE32-E72D297353CC}">
              <c16:uniqueId val="{00000002-FE01-482C-BDC2-E53B60A891F4}"/>
            </c:ext>
          </c:extLst>
        </c:ser>
        <c:ser>
          <c:idx val="3"/>
          <c:order val="3"/>
          <c:tx>
            <c:strRef>
              <c:f>'Question 8'!$A$7</c:f>
              <c:strCache>
                <c:ptCount val="1"/>
                <c:pt idx="0">
                  <c:v>IT</c:v>
                </c:pt>
              </c:strCache>
            </c:strRef>
          </c:tx>
          <c:spPr>
            <a:ln w="28575" cap="rnd">
              <a:solidFill>
                <a:srgbClr val="FFC000"/>
              </a:solidFill>
              <a:round/>
            </a:ln>
            <a:effectLst/>
          </c:spPr>
          <c:marker>
            <c:symbol val="circle"/>
            <c:size val="5"/>
            <c:spPr>
              <a:solidFill>
                <a:srgbClr val="FFC000"/>
              </a:solidFill>
              <a:ln w="9525">
                <a:solidFill>
                  <a:srgbClr val="FFC000"/>
                </a:solidFill>
              </a:ln>
              <a:effectLst/>
            </c:spPr>
          </c:marker>
          <c:cat>
            <c:strRef>
              <c:f>'Question 8'!$B$3:$K$3</c:f>
              <c:strCache>
                <c:ptCount val="10"/>
                <c:pt idx="0">
                  <c:v> Apprentices/trainees</c:v>
                </c:pt>
                <c:pt idx="1">
                  <c:v>New employees</c:v>
                </c:pt>
                <c:pt idx="2">
                  <c:v>Migrants</c:v>
                </c:pt>
                <c:pt idx="3">
                  <c:v>Persons with disabilities</c:v>
                </c:pt>
                <c:pt idx="4">
                  <c:v>Highly talented persons</c:v>
                </c:pt>
                <c:pt idx="5">
                  <c:v>Future managers</c:v>
                </c:pt>
                <c:pt idx="6">
                  <c:v>Employees returning from parents’ leave</c:v>
                </c:pt>
                <c:pt idx="7">
                  <c:v>Elder employees (50+)</c:v>
                </c:pt>
                <c:pt idx="8">
                  <c:v>Employees threatened by dismissal</c:v>
                </c:pt>
                <c:pt idx="9">
                  <c:v>Employees preparing for retirement</c:v>
                </c:pt>
              </c:strCache>
            </c:strRef>
          </c:cat>
          <c:val>
            <c:numRef>
              <c:f>'Question 8'!$B$7:$K$7</c:f>
              <c:numCache>
                <c:formatCode>###0.00</c:formatCode>
                <c:ptCount val="10"/>
                <c:pt idx="0">
                  <c:v>1.9999999999999998</c:v>
                </c:pt>
                <c:pt idx="1">
                  <c:v>1.8620689655172413</c:v>
                </c:pt>
                <c:pt idx="2">
                  <c:v>0.86206896551724133</c:v>
                </c:pt>
                <c:pt idx="3">
                  <c:v>0.93103448275862066</c:v>
                </c:pt>
                <c:pt idx="4">
                  <c:v>1.8275862068965514</c:v>
                </c:pt>
                <c:pt idx="5">
                  <c:v>1.9310344827586208</c:v>
                </c:pt>
                <c:pt idx="6">
                  <c:v>1.1379310344827587</c:v>
                </c:pt>
                <c:pt idx="7">
                  <c:v>1.482758620689655</c:v>
                </c:pt>
                <c:pt idx="8">
                  <c:v>0.89655172413793094</c:v>
                </c:pt>
                <c:pt idx="9">
                  <c:v>0.7586206896551726</c:v>
                </c:pt>
              </c:numCache>
            </c:numRef>
          </c:val>
          <c:smooth val="0"/>
          <c:extLst>
            <c:ext xmlns:c16="http://schemas.microsoft.com/office/drawing/2014/chart" uri="{C3380CC4-5D6E-409C-BE32-E72D297353CC}">
              <c16:uniqueId val="{00000003-FE01-482C-BDC2-E53B60A891F4}"/>
            </c:ext>
          </c:extLst>
        </c:ser>
        <c:ser>
          <c:idx val="4"/>
          <c:order val="4"/>
          <c:tx>
            <c:strRef>
              <c:f>'Question 8'!$A$8</c:f>
              <c:strCache>
                <c:ptCount val="1"/>
                <c:pt idx="0">
                  <c:v>NL</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'Question 8'!$B$3:$K$3</c:f>
              <c:strCache>
                <c:ptCount val="10"/>
                <c:pt idx="0">
                  <c:v> Apprentices/trainees</c:v>
                </c:pt>
                <c:pt idx="1">
                  <c:v>New employees</c:v>
                </c:pt>
                <c:pt idx="2">
                  <c:v>Migrants</c:v>
                </c:pt>
                <c:pt idx="3">
                  <c:v>Persons with disabilities</c:v>
                </c:pt>
                <c:pt idx="4">
                  <c:v>Highly talented persons</c:v>
                </c:pt>
                <c:pt idx="5">
                  <c:v>Future managers</c:v>
                </c:pt>
                <c:pt idx="6">
                  <c:v>Employees returning from parents’ leave</c:v>
                </c:pt>
                <c:pt idx="7">
                  <c:v>Elder employees (50+)</c:v>
                </c:pt>
                <c:pt idx="8">
                  <c:v>Employees threatened by dismissal</c:v>
                </c:pt>
                <c:pt idx="9">
                  <c:v>Employees preparing for retirement</c:v>
                </c:pt>
              </c:strCache>
            </c:strRef>
          </c:cat>
          <c:val>
            <c:numRef>
              <c:f>'Question 8'!$B$8:$K$8</c:f>
              <c:numCache>
                <c:formatCode>###0.00</c:formatCode>
                <c:ptCount val="10"/>
                <c:pt idx="0">
                  <c:v>1.4814814814814816</c:v>
                </c:pt>
                <c:pt idx="1">
                  <c:v>1.6296296296296295</c:v>
                </c:pt>
                <c:pt idx="2">
                  <c:v>1.3703703703703705</c:v>
                </c:pt>
                <c:pt idx="3">
                  <c:v>2.407407407407407</c:v>
                </c:pt>
                <c:pt idx="4">
                  <c:v>1.1481481481481486</c:v>
                </c:pt>
                <c:pt idx="5">
                  <c:v>1.4444444444444442</c:v>
                </c:pt>
                <c:pt idx="6">
                  <c:v>1.1111111111111114</c:v>
                </c:pt>
                <c:pt idx="7">
                  <c:v>1.8148148148148149</c:v>
                </c:pt>
                <c:pt idx="8">
                  <c:v>1.7037037037037037</c:v>
                </c:pt>
                <c:pt idx="9">
                  <c:v>1.2592592592592593</c:v>
                </c:pt>
              </c:numCache>
            </c:numRef>
          </c:val>
          <c:smooth val="0"/>
          <c:extLst>
            <c:ext xmlns:c16="http://schemas.microsoft.com/office/drawing/2014/chart" uri="{C3380CC4-5D6E-409C-BE32-E72D297353CC}">
              <c16:uniqueId val="{00000004-FE01-482C-BDC2-E53B60A891F4}"/>
            </c:ext>
          </c:extLst>
        </c:ser>
        <c:ser>
          <c:idx val="5"/>
          <c:order val="5"/>
          <c:tx>
            <c:strRef>
              <c:f>'Question 8'!$A$9</c:f>
              <c:strCache>
                <c:ptCount val="1"/>
                <c:pt idx="0">
                  <c:v>SR</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'Question 8'!$B$3:$K$3</c:f>
              <c:strCache>
                <c:ptCount val="10"/>
                <c:pt idx="0">
                  <c:v> Apprentices/trainees</c:v>
                </c:pt>
                <c:pt idx="1">
                  <c:v>New employees</c:v>
                </c:pt>
                <c:pt idx="2">
                  <c:v>Migrants</c:v>
                </c:pt>
                <c:pt idx="3">
                  <c:v>Persons with disabilities</c:v>
                </c:pt>
                <c:pt idx="4">
                  <c:v>Highly talented persons</c:v>
                </c:pt>
                <c:pt idx="5">
                  <c:v>Future managers</c:v>
                </c:pt>
                <c:pt idx="6">
                  <c:v>Employees returning from parents’ leave</c:v>
                </c:pt>
                <c:pt idx="7">
                  <c:v>Elder employees (50+)</c:v>
                </c:pt>
                <c:pt idx="8">
                  <c:v>Employees threatened by dismissal</c:v>
                </c:pt>
                <c:pt idx="9">
                  <c:v>Employees preparing for retirement</c:v>
                </c:pt>
              </c:strCache>
            </c:strRef>
          </c:cat>
          <c:val>
            <c:numRef>
              <c:f>'Question 8'!$B$9:$K$9</c:f>
              <c:numCache>
                <c:formatCode>###0.00</c:formatCode>
                <c:ptCount val="10"/>
                <c:pt idx="0">
                  <c:v>1.9999999999999998</c:v>
                </c:pt>
                <c:pt idx="1">
                  <c:v>2.074074074074074</c:v>
                </c:pt>
                <c:pt idx="2">
                  <c:v>0.14814814814814817</c:v>
                </c:pt>
                <c:pt idx="3">
                  <c:v>0.59259259259259256</c:v>
                </c:pt>
                <c:pt idx="4">
                  <c:v>2.1481481481481484</c:v>
                </c:pt>
                <c:pt idx="5">
                  <c:v>2.1851851851851856</c:v>
                </c:pt>
                <c:pt idx="6">
                  <c:v>1.2222222222222223</c:v>
                </c:pt>
                <c:pt idx="7">
                  <c:v>0.92592592592592615</c:v>
                </c:pt>
                <c:pt idx="8">
                  <c:v>1.4444444444444444</c:v>
                </c:pt>
                <c:pt idx="9">
                  <c:v>0.59259259259259245</c:v>
                </c:pt>
              </c:numCache>
            </c:numRef>
          </c:val>
          <c:smooth val="0"/>
          <c:extLst>
            <c:ext xmlns:c16="http://schemas.microsoft.com/office/drawing/2014/chart" uri="{C3380CC4-5D6E-409C-BE32-E72D297353CC}">
              <c16:uniqueId val="{00000005-FE01-482C-BDC2-E53B60A891F4}"/>
            </c:ext>
          </c:extLst>
        </c:ser>
        <c:dLbls>
          <c:showLegendKey val="0"/>
          <c:showVal val="0"/>
          <c:showCatName val="0"/>
          <c:showSerName val="0"/>
          <c:showPercent val="0"/>
          <c:showBubbleSize val="0"/>
        </c:dLbls>
        <c:marker val="1"/>
        <c:smooth val="0"/>
        <c:axId val="342779168"/>
        <c:axId val="342779824"/>
      </c:lineChart>
      <c:catAx>
        <c:axId val="342779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342779824"/>
        <c:crosses val="autoZero"/>
        <c:auto val="1"/>
        <c:lblAlgn val="ctr"/>
        <c:lblOffset val="100"/>
        <c:noMultiLvlLbl val="0"/>
      </c:catAx>
      <c:valAx>
        <c:axId val="34277982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342779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'Question 9'!$A$4</c:f>
              <c:strCache>
                <c:ptCount val="1"/>
                <c:pt idx="0">
                  <c:v>AT</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strRef>
              <c:f>'Question 9'!$B$3:$F$3</c:f>
              <c:strCache>
                <c:ptCount val="5"/>
                <c:pt idx="0">
                  <c:v>Further education &amp; training</c:v>
                </c:pt>
                <c:pt idx="1">
                  <c:v>Career planning</c:v>
                </c:pt>
                <c:pt idx="2">
                  <c:v>Learning &amp; performance problems</c:v>
                </c:pt>
                <c:pt idx="3">
                  <c:v>Team problems</c:v>
                </c:pt>
                <c:pt idx="4">
                  <c:v>Personal problems</c:v>
                </c:pt>
              </c:strCache>
            </c:strRef>
          </c:cat>
          <c:val>
            <c:numRef>
              <c:f>'Question 9'!$B$4:$F$4</c:f>
              <c:numCache>
                <c:formatCode>###0.00</c:formatCode>
                <c:ptCount val="5"/>
                <c:pt idx="0">
                  <c:v>3.34375</c:v>
                </c:pt>
                <c:pt idx="1">
                  <c:v>2.5312499999999996</c:v>
                </c:pt>
                <c:pt idx="2">
                  <c:v>1.9687499999999996</c:v>
                </c:pt>
                <c:pt idx="3">
                  <c:v>2.34375</c:v>
                </c:pt>
                <c:pt idx="4">
                  <c:v>2.46875</c:v>
                </c:pt>
              </c:numCache>
            </c:numRef>
          </c:val>
          <c:smooth val="0"/>
          <c:extLst>
            <c:ext xmlns:c16="http://schemas.microsoft.com/office/drawing/2014/chart" uri="{C3380CC4-5D6E-409C-BE32-E72D297353CC}">
              <c16:uniqueId val="{00000000-0F4C-49B0-808F-66B7560A0D13}"/>
            </c:ext>
          </c:extLst>
        </c:ser>
        <c:ser>
          <c:idx val="1"/>
          <c:order val="1"/>
          <c:tx>
            <c:strRef>
              <c:f>'Question 9'!$A$5</c:f>
              <c:strCache>
                <c:ptCount val="1"/>
                <c:pt idx="0">
                  <c:v>DE</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cat>
            <c:strRef>
              <c:f>'Question 9'!$B$3:$F$3</c:f>
              <c:strCache>
                <c:ptCount val="5"/>
                <c:pt idx="0">
                  <c:v>Further education &amp; training</c:v>
                </c:pt>
                <c:pt idx="1">
                  <c:v>Career planning</c:v>
                </c:pt>
                <c:pt idx="2">
                  <c:v>Learning &amp; performance problems</c:v>
                </c:pt>
                <c:pt idx="3">
                  <c:v>Team problems</c:v>
                </c:pt>
                <c:pt idx="4">
                  <c:v>Personal problems</c:v>
                </c:pt>
              </c:strCache>
            </c:strRef>
          </c:cat>
          <c:val>
            <c:numRef>
              <c:f>'Question 9'!$B$5:$F$5</c:f>
              <c:numCache>
                <c:formatCode>###0.00</c:formatCode>
                <c:ptCount val="5"/>
                <c:pt idx="0">
                  <c:v>3.65</c:v>
                </c:pt>
                <c:pt idx="1">
                  <c:v>2.7500000000000004</c:v>
                </c:pt>
                <c:pt idx="2">
                  <c:v>1.9473684210526321</c:v>
                </c:pt>
                <c:pt idx="3">
                  <c:v>1.9444444444444442</c:v>
                </c:pt>
                <c:pt idx="4">
                  <c:v>0.7777777777777779</c:v>
                </c:pt>
              </c:numCache>
            </c:numRef>
          </c:val>
          <c:smooth val="0"/>
          <c:extLst>
            <c:ext xmlns:c16="http://schemas.microsoft.com/office/drawing/2014/chart" uri="{C3380CC4-5D6E-409C-BE32-E72D297353CC}">
              <c16:uniqueId val="{00000001-0F4C-49B0-808F-66B7560A0D13}"/>
            </c:ext>
          </c:extLst>
        </c:ser>
        <c:ser>
          <c:idx val="2"/>
          <c:order val="2"/>
          <c:tx>
            <c:strRef>
              <c:f>'Question 9'!$A$6</c:f>
              <c:strCache>
                <c:ptCount val="1"/>
                <c:pt idx="0">
                  <c:v>EL</c:v>
                </c:pt>
              </c:strCache>
            </c:strRef>
          </c:tx>
          <c:spPr>
            <a:ln w="28575" cap="rnd">
              <a:solidFill>
                <a:srgbClr val="92D050"/>
              </a:solidFill>
              <a:round/>
            </a:ln>
            <a:effectLst/>
          </c:spPr>
          <c:marker>
            <c:symbol val="circle"/>
            <c:size val="5"/>
            <c:spPr>
              <a:solidFill>
                <a:srgbClr val="92D050"/>
              </a:solidFill>
              <a:ln w="9525">
                <a:solidFill>
                  <a:srgbClr val="92D050"/>
                </a:solidFill>
              </a:ln>
              <a:effectLst/>
            </c:spPr>
          </c:marker>
          <c:cat>
            <c:strRef>
              <c:f>'Question 9'!$B$3:$F$3</c:f>
              <c:strCache>
                <c:ptCount val="5"/>
                <c:pt idx="0">
                  <c:v>Further education &amp; training</c:v>
                </c:pt>
                <c:pt idx="1">
                  <c:v>Career planning</c:v>
                </c:pt>
                <c:pt idx="2">
                  <c:v>Learning &amp; performance problems</c:v>
                </c:pt>
                <c:pt idx="3">
                  <c:v>Team problems</c:v>
                </c:pt>
                <c:pt idx="4">
                  <c:v>Personal problems</c:v>
                </c:pt>
              </c:strCache>
            </c:strRef>
          </c:cat>
          <c:val>
            <c:numRef>
              <c:f>'Question 9'!$B$6:$F$6</c:f>
              <c:numCache>
                <c:formatCode>###0.00</c:formatCode>
                <c:ptCount val="5"/>
                <c:pt idx="0">
                  <c:v>2.7142857142857144</c:v>
                </c:pt>
                <c:pt idx="1">
                  <c:v>2.0952380952380945</c:v>
                </c:pt>
                <c:pt idx="2">
                  <c:v>2.4285714285714284</c:v>
                </c:pt>
                <c:pt idx="3">
                  <c:v>2.7142857142857144</c:v>
                </c:pt>
                <c:pt idx="4">
                  <c:v>1.9523809523809528</c:v>
                </c:pt>
              </c:numCache>
            </c:numRef>
          </c:val>
          <c:smooth val="0"/>
          <c:extLst>
            <c:ext xmlns:c16="http://schemas.microsoft.com/office/drawing/2014/chart" uri="{C3380CC4-5D6E-409C-BE32-E72D297353CC}">
              <c16:uniqueId val="{00000002-0F4C-49B0-808F-66B7560A0D13}"/>
            </c:ext>
          </c:extLst>
        </c:ser>
        <c:ser>
          <c:idx val="3"/>
          <c:order val="3"/>
          <c:tx>
            <c:strRef>
              <c:f>'Question 9'!$A$7</c:f>
              <c:strCache>
                <c:ptCount val="1"/>
                <c:pt idx="0">
                  <c:v>IT</c:v>
                </c:pt>
              </c:strCache>
            </c:strRef>
          </c:tx>
          <c:spPr>
            <a:ln w="28575" cap="rnd">
              <a:solidFill>
                <a:srgbClr val="FFC000"/>
              </a:solidFill>
              <a:round/>
            </a:ln>
            <a:effectLst/>
          </c:spPr>
          <c:marker>
            <c:symbol val="circle"/>
            <c:size val="5"/>
            <c:spPr>
              <a:solidFill>
                <a:srgbClr val="FFC000"/>
              </a:solidFill>
              <a:ln w="9525">
                <a:solidFill>
                  <a:srgbClr val="FFC000"/>
                </a:solidFill>
              </a:ln>
              <a:effectLst/>
            </c:spPr>
          </c:marker>
          <c:cat>
            <c:strRef>
              <c:f>'Question 9'!$B$3:$F$3</c:f>
              <c:strCache>
                <c:ptCount val="5"/>
                <c:pt idx="0">
                  <c:v>Further education &amp; training</c:v>
                </c:pt>
                <c:pt idx="1">
                  <c:v>Career planning</c:v>
                </c:pt>
                <c:pt idx="2">
                  <c:v>Learning &amp; performance problems</c:v>
                </c:pt>
                <c:pt idx="3">
                  <c:v>Team problems</c:v>
                </c:pt>
                <c:pt idx="4">
                  <c:v>Personal problems</c:v>
                </c:pt>
              </c:strCache>
            </c:strRef>
          </c:cat>
          <c:val>
            <c:numRef>
              <c:f>'Question 9'!$B$7:$F$7</c:f>
              <c:numCache>
                <c:formatCode>###0.00</c:formatCode>
                <c:ptCount val="5"/>
                <c:pt idx="0">
                  <c:v>2.8965517241379306</c:v>
                </c:pt>
                <c:pt idx="1">
                  <c:v>2.3448275862068959</c:v>
                </c:pt>
                <c:pt idx="2">
                  <c:v>2.7931034482758625</c:v>
                </c:pt>
                <c:pt idx="3">
                  <c:v>2.6896551724137936</c:v>
                </c:pt>
                <c:pt idx="4">
                  <c:v>2.6206896551724141</c:v>
                </c:pt>
              </c:numCache>
            </c:numRef>
          </c:val>
          <c:smooth val="0"/>
          <c:extLst>
            <c:ext xmlns:c16="http://schemas.microsoft.com/office/drawing/2014/chart" uri="{C3380CC4-5D6E-409C-BE32-E72D297353CC}">
              <c16:uniqueId val="{00000003-0F4C-49B0-808F-66B7560A0D13}"/>
            </c:ext>
          </c:extLst>
        </c:ser>
        <c:ser>
          <c:idx val="4"/>
          <c:order val="4"/>
          <c:tx>
            <c:strRef>
              <c:f>'Question 9'!$A$8</c:f>
              <c:strCache>
                <c:ptCount val="1"/>
                <c:pt idx="0">
                  <c:v>NL</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'Question 9'!$B$3:$F$3</c:f>
              <c:strCache>
                <c:ptCount val="5"/>
                <c:pt idx="0">
                  <c:v>Further education &amp; training</c:v>
                </c:pt>
                <c:pt idx="1">
                  <c:v>Career planning</c:v>
                </c:pt>
                <c:pt idx="2">
                  <c:v>Learning &amp; performance problems</c:v>
                </c:pt>
                <c:pt idx="3">
                  <c:v>Team problems</c:v>
                </c:pt>
                <c:pt idx="4">
                  <c:v>Personal problems</c:v>
                </c:pt>
              </c:strCache>
            </c:strRef>
          </c:cat>
          <c:val>
            <c:numRef>
              <c:f>'Question 9'!$B$8:$F$8</c:f>
              <c:numCache>
                <c:formatCode>###0.00</c:formatCode>
                <c:ptCount val="5"/>
                <c:pt idx="0">
                  <c:v>2.8148148148148149</c:v>
                </c:pt>
                <c:pt idx="1">
                  <c:v>2.6296296296296298</c:v>
                </c:pt>
                <c:pt idx="2">
                  <c:v>2.592592592592593</c:v>
                </c:pt>
                <c:pt idx="3">
                  <c:v>2.1851851851851856</c:v>
                </c:pt>
                <c:pt idx="4">
                  <c:v>3.2222222222222219</c:v>
                </c:pt>
              </c:numCache>
            </c:numRef>
          </c:val>
          <c:smooth val="0"/>
          <c:extLst>
            <c:ext xmlns:c16="http://schemas.microsoft.com/office/drawing/2014/chart" uri="{C3380CC4-5D6E-409C-BE32-E72D297353CC}">
              <c16:uniqueId val="{00000004-0F4C-49B0-808F-66B7560A0D13}"/>
            </c:ext>
          </c:extLst>
        </c:ser>
        <c:ser>
          <c:idx val="5"/>
          <c:order val="5"/>
          <c:tx>
            <c:strRef>
              <c:f>'Question 9'!$A$9</c:f>
              <c:strCache>
                <c:ptCount val="1"/>
                <c:pt idx="0">
                  <c:v>SR</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'Question 9'!$B$3:$F$3</c:f>
              <c:strCache>
                <c:ptCount val="5"/>
                <c:pt idx="0">
                  <c:v>Further education &amp; training</c:v>
                </c:pt>
                <c:pt idx="1">
                  <c:v>Career planning</c:v>
                </c:pt>
                <c:pt idx="2">
                  <c:v>Learning &amp; performance problems</c:v>
                </c:pt>
                <c:pt idx="3">
                  <c:v>Team problems</c:v>
                </c:pt>
                <c:pt idx="4">
                  <c:v>Personal problems</c:v>
                </c:pt>
              </c:strCache>
            </c:strRef>
          </c:cat>
          <c:val>
            <c:numRef>
              <c:f>'Question 9'!$B$9:$F$9</c:f>
              <c:numCache>
                <c:formatCode>###0.00</c:formatCode>
                <c:ptCount val="5"/>
                <c:pt idx="0">
                  <c:v>2.2962962962962963</c:v>
                </c:pt>
                <c:pt idx="1">
                  <c:v>2.1851851851851856</c:v>
                </c:pt>
                <c:pt idx="2">
                  <c:v>2.333333333333333</c:v>
                </c:pt>
                <c:pt idx="3">
                  <c:v>2.2962962962962958</c:v>
                </c:pt>
                <c:pt idx="4">
                  <c:v>1.9629629629629626</c:v>
                </c:pt>
              </c:numCache>
            </c:numRef>
          </c:val>
          <c:smooth val="0"/>
          <c:extLst>
            <c:ext xmlns:c16="http://schemas.microsoft.com/office/drawing/2014/chart" uri="{C3380CC4-5D6E-409C-BE32-E72D297353CC}">
              <c16:uniqueId val="{00000005-0F4C-49B0-808F-66B7560A0D13}"/>
            </c:ext>
          </c:extLst>
        </c:ser>
        <c:dLbls>
          <c:showLegendKey val="0"/>
          <c:showVal val="0"/>
          <c:showCatName val="0"/>
          <c:showSerName val="0"/>
          <c:showPercent val="0"/>
          <c:showBubbleSize val="0"/>
        </c:dLbls>
        <c:marker val="1"/>
        <c:smooth val="0"/>
        <c:axId val="341015064"/>
        <c:axId val="341014080"/>
      </c:lineChart>
      <c:catAx>
        <c:axId val="341015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341014080"/>
        <c:crosses val="autoZero"/>
        <c:auto val="1"/>
        <c:lblAlgn val="ctr"/>
        <c:lblOffset val="100"/>
        <c:noMultiLvlLbl val="0"/>
      </c:catAx>
      <c:valAx>
        <c:axId val="34101408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341015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Question14!$B$3</c:f>
              <c:strCache>
                <c:ptCount val="1"/>
                <c:pt idx="0">
                  <c:v>CGC</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Question14!$A$4:$A$9</c:f>
              <c:strCache>
                <c:ptCount val="6"/>
                <c:pt idx="0">
                  <c:v>Further information</c:v>
                </c:pt>
                <c:pt idx="1">
                  <c:v>Exchange of experience</c:v>
                </c:pt>
                <c:pt idx="2">
                  <c:v>Learn about best practice examples</c:v>
                </c:pt>
                <c:pt idx="3">
                  <c:v>Cooperation for special purpose</c:v>
                </c:pt>
                <c:pt idx="4">
                  <c:v>Learning from each other</c:v>
                </c:pt>
                <c:pt idx="5">
                  <c:v>Attending joint seminars/workshops/trainings</c:v>
                </c:pt>
              </c:strCache>
            </c:strRef>
          </c:cat>
          <c:val>
            <c:numRef>
              <c:f>Question14!$B$4:$B$9</c:f>
              <c:numCache>
                <c:formatCode>###0.00</c:formatCode>
                <c:ptCount val="6"/>
                <c:pt idx="0">
                  <c:v>3.2933333333333343</c:v>
                </c:pt>
                <c:pt idx="1">
                  <c:v>3.3421052631578951</c:v>
                </c:pt>
                <c:pt idx="2">
                  <c:v>3.2631578947368434</c:v>
                </c:pt>
                <c:pt idx="3">
                  <c:v>3.1184210526315788</c:v>
                </c:pt>
                <c:pt idx="4">
                  <c:v>3.2368421052631584</c:v>
                </c:pt>
                <c:pt idx="5">
                  <c:v>2.9210526315789473</c:v>
                </c:pt>
              </c:numCache>
            </c:numRef>
          </c:val>
          <c:smooth val="0"/>
          <c:extLst>
            <c:ext xmlns:c16="http://schemas.microsoft.com/office/drawing/2014/chart" uri="{C3380CC4-5D6E-409C-BE32-E72D297353CC}">
              <c16:uniqueId val="{00000000-3D7D-4F1B-ADD9-4918E963BFD9}"/>
            </c:ext>
          </c:extLst>
        </c:ser>
        <c:ser>
          <c:idx val="1"/>
          <c:order val="1"/>
          <c:tx>
            <c:strRef>
              <c:f>Question14!$C$3</c:f>
              <c:strCache>
                <c:ptCount val="1"/>
                <c:pt idx="0">
                  <c:v>HRM</c:v>
                </c:pt>
              </c:strCache>
            </c:strRef>
          </c:tx>
          <c:spPr>
            <a:ln w="28575" cap="rnd">
              <a:solidFill>
                <a:srgbClr val="00B0F0"/>
              </a:solidFill>
              <a:round/>
            </a:ln>
            <a:effectLst/>
          </c:spPr>
          <c:marker>
            <c:symbol val="circle"/>
            <c:size val="5"/>
            <c:spPr>
              <a:solidFill>
                <a:schemeClr val="accent2"/>
              </a:solidFill>
              <a:ln w="9525">
                <a:solidFill>
                  <a:schemeClr val="accent2"/>
                </a:solidFill>
              </a:ln>
              <a:effectLst/>
            </c:spPr>
          </c:marker>
          <c:cat>
            <c:strRef>
              <c:f>Question14!$A$4:$A$9</c:f>
              <c:strCache>
                <c:ptCount val="6"/>
                <c:pt idx="0">
                  <c:v>Further information</c:v>
                </c:pt>
                <c:pt idx="1">
                  <c:v>Exchange of experience</c:v>
                </c:pt>
                <c:pt idx="2">
                  <c:v>Learn about best practice examples</c:v>
                </c:pt>
                <c:pt idx="3">
                  <c:v>Cooperation for special purpose</c:v>
                </c:pt>
                <c:pt idx="4">
                  <c:v>Learning from each other</c:v>
                </c:pt>
                <c:pt idx="5">
                  <c:v>Attending joint seminars/workshops/trainings</c:v>
                </c:pt>
              </c:strCache>
            </c:strRef>
          </c:cat>
          <c:val>
            <c:numRef>
              <c:f>Question14!$C$4:$C$9</c:f>
              <c:numCache>
                <c:formatCode>###0.00</c:formatCode>
                <c:ptCount val="6"/>
                <c:pt idx="0">
                  <c:v>2.6666666666666674</c:v>
                </c:pt>
                <c:pt idx="1">
                  <c:v>3.1538461538461537</c:v>
                </c:pt>
                <c:pt idx="2">
                  <c:v>3.0506329113924058</c:v>
                </c:pt>
                <c:pt idx="3">
                  <c:v>2.6329113924050631</c:v>
                </c:pt>
                <c:pt idx="4">
                  <c:v>3.0128205128205128</c:v>
                </c:pt>
                <c:pt idx="5">
                  <c:v>2.2051282051282044</c:v>
                </c:pt>
              </c:numCache>
            </c:numRef>
          </c:val>
          <c:smooth val="0"/>
          <c:extLst>
            <c:ext xmlns:c16="http://schemas.microsoft.com/office/drawing/2014/chart" uri="{C3380CC4-5D6E-409C-BE32-E72D297353CC}">
              <c16:uniqueId val="{00000001-3D7D-4F1B-ADD9-4918E963BFD9}"/>
            </c:ext>
          </c:extLst>
        </c:ser>
        <c:dLbls>
          <c:showLegendKey val="0"/>
          <c:showVal val="0"/>
          <c:showCatName val="0"/>
          <c:showSerName val="0"/>
          <c:showPercent val="0"/>
          <c:showBubbleSize val="0"/>
        </c:dLbls>
        <c:marker val="1"/>
        <c:smooth val="0"/>
        <c:axId val="449292352"/>
        <c:axId val="449286120"/>
      </c:lineChart>
      <c:catAx>
        <c:axId val="449292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l-GR"/>
          </a:p>
        </c:txPr>
        <c:crossAx val="449286120"/>
        <c:crosses val="autoZero"/>
        <c:auto val="1"/>
        <c:lblAlgn val="ctr"/>
        <c:lblOffset val="100"/>
        <c:noMultiLvlLbl val="0"/>
      </c:catAx>
      <c:valAx>
        <c:axId val="4492861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l-GR"/>
          </a:p>
        </c:txPr>
        <c:crossAx val="449292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noFill/>
    <a:ln>
      <a:noFill/>
    </a:ln>
    <a:effectLst/>
  </c:spPr>
  <c:txPr>
    <a:bodyPr/>
    <a:lstStyle/>
    <a:p>
      <a:pPr>
        <a:defRPr sz="1400"/>
      </a:pPr>
      <a:endParaRPr lang="el-G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avadinimo skaidrė" type="title">
  <p:cSld name="TITLE">
    <p:bg>
      <p:bgPr>
        <a:solidFill>
          <a:schemeClr val="lt1"/>
        </a:solidFill>
        <a:effectLst/>
      </p:bgPr>
    </p:bg>
    <p:spTree>
      <p:nvGrpSpPr>
        <p:cNvPr id="1" name="Shape 15"/>
        <p:cNvGrpSpPr/>
        <p:nvPr/>
      </p:nvGrpSpPr>
      <p:grpSpPr>
        <a:xfrm>
          <a:off x="0" y="0"/>
          <a:ext cx="0" cy="0"/>
          <a:chOff x="0" y="0"/>
          <a:chExt cx="0" cy="0"/>
        </a:xfrm>
      </p:grpSpPr>
      <p:pic>
        <p:nvPicPr>
          <p:cNvPr id="16" name="Google Shape;16;p12"/>
          <p:cNvPicPr preferRelativeResize="0"/>
          <p:nvPr/>
        </p:nvPicPr>
        <p:blipFill rotWithShape="1">
          <a:blip r:embed="rId2">
            <a:alphaModFix/>
          </a:blip>
          <a:srcRect t="10089" b="23357"/>
          <a:stretch/>
        </p:blipFill>
        <p:spPr>
          <a:xfrm rot="10800000">
            <a:off x="0" y="0"/>
            <a:ext cx="12192004" cy="5408613"/>
          </a:xfrm>
          <a:prstGeom prst="rect">
            <a:avLst/>
          </a:prstGeom>
          <a:noFill/>
          <a:ln>
            <a:noFill/>
          </a:ln>
        </p:spPr>
      </p:pic>
      <p:sp>
        <p:nvSpPr>
          <p:cNvPr id="17" name="Google Shape;17;p12"/>
          <p:cNvSpPr txBox="1">
            <a:spLocks noGrp="1"/>
          </p:cNvSpPr>
          <p:nvPr>
            <p:ph type="ctrTitle"/>
          </p:nvPr>
        </p:nvSpPr>
        <p:spPr>
          <a:xfrm>
            <a:off x="845820" y="924243"/>
            <a:ext cx="1005840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600"/>
              <a:buFont typeface="Open Sans ExtraBold"/>
              <a:buNone/>
              <a:defRPr sz="6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2"/>
          <p:cNvSpPr txBox="1">
            <a:spLocks noGrp="1"/>
          </p:cNvSpPr>
          <p:nvPr>
            <p:ph type="subTitle" idx="1"/>
          </p:nvPr>
        </p:nvSpPr>
        <p:spPr>
          <a:xfrm>
            <a:off x="845820" y="3434398"/>
            <a:ext cx="10058400" cy="1655762"/>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rgbClr val="595959"/>
              </a:buClr>
              <a:buSzPts val="2000"/>
              <a:buNone/>
              <a:defRPr sz="2000"/>
            </a:lvl2pPr>
            <a:lvl3pPr lvl="2" algn="ctr">
              <a:lnSpc>
                <a:spcPct val="90000"/>
              </a:lnSpc>
              <a:spcBef>
                <a:spcPts val="500"/>
              </a:spcBef>
              <a:spcAft>
                <a:spcPts val="0"/>
              </a:spcAft>
              <a:buClr>
                <a:srgbClr val="595959"/>
              </a:buClr>
              <a:buSzPts val="1800"/>
              <a:buNone/>
              <a:defRPr sz="1800"/>
            </a:lvl3pPr>
            <a:lvl4pPr lvl="3" algn="ctr">
              <a:lnSpc>
                <a:spcPct val="90000"/>
              </a:lnSpc>
              <a:spcBef>
                <a:spcPts val="500"/>
              </a:spcBef>
              <a:spcAft>
                <a:spcPts val="0"/>
              </a:spcAft>
              <a:buClr>
                <a:srgbClr val="595959"/>
              </a:buClr>
              <a:buSzPts val="1600"/>
              <a:buNone/>
              <a:defRPr sz="1600"/>
            </a:lvl4pPr>
            <a:lvl5pPr lvl="4" algn="ctr">
              <a:lnSpc>
                <a:spcPct val="90000"/>
              </a:lnSpc>
              <a:spcBef>
                <a:spcPts val="500"/>
              </a:spcBef>
              <a:spcAft>
                <a:spcPts val="0"/>
              </a:spcAft>
              <a:buClr>
                <a:srgbClr val="59595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12"/>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veikslėlis ir antraštė">
  <p:cSld name="Paveikslėlis ir antraštė">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1"/>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1"/>
          <p:cNvSpPr txBox="1">
            <a:spLocks noGrp="1"/>
          </p:cNvSpPr>
          <p:nvPr>
            <p:ph type="body" idx="1"/>
          </p:nvPr>
        </p:nvSpPr>
        <p:spPr>
          <a:xfrm>
            <a:off x="1370011" y="1825625"/>
            <a:ext cx="4558349"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21"/>
          <p:cNvSpPr txBox="1">
            <a:spLocks noGrp="1"/>
          </p:cNvSpPr>
          <p:nvPr>
            <p:ph type="body" idx="2"/>
          </p:nvPr>
        </p:nvSpPr>
        <p:spPr>
          <a:xfrm>
            <a:off x="1370012" y="2374147"/>
            <a:ext cx="4558348" cy="1206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1"/>
          <p:cNvSpPr txBox="1">
            <a:spLocks noGrp="1"/>
          </p:cNvSpPr>
          <p:nvPr>
            <p:ph type="body" idx="3"/>
          </p:nvPr>
        </p:nvSpPr>
        <p:spPr>
          <a:xfrm>
            <a:off x="1370012" y="3799981"/>
            <a:ext cx="4558348"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1"/>
          <p:cNvSpPr txBox="1">
            <a:spLocks noGrp="1"/>
          </p:cNvSpPr>
          <p:nvPr>
            <p:ph type="body" idx="4"/>
          </p:nvPr>
        </p:nvSpPr>
        <p:spPr>
          <a:xfrm>
            <a:off x="1370012" y="4289734"/>
            <a:ext cx="4558348" cy="111888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21"/>
          <p:cNvSpPr txBox="1">
            <a:spLocks noGrp="1"/>
          </p:cNvSpPr>
          <p:nvPr>
            <p:ph type="body" idx="5"/>
          </p:nvPr>
        </p:nvSpPr>
        <p:spPr>
          <a:xfrm>
            <a:off x="6793863" y="1825625"/>
            <a:ext cx="4558349"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21"/>
          <p:cNvSpPr txBox="1">
            <a:spLocks noGrp="1"/>
          </p:cNvSpPr>
          <p:nvPr>
            <p:ph type="body" idx="6"/>
          </p:nvPr>
        </p:nvSpPr>
        <p:spPr>
          <a:xfrm>
            <a:off x="6793864" y="2374147"/>
            <a:ext cx="4558348" cy="1206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1"/>
          <p:cNvSpPr txBox="1">
            <a:spLocks noGrp="1"/>
          </p:cNvSpPr>
          <p:nvPr>
            <p:ph type="body" idx="7"/>
          </p:nvPr>
        </p:nvSpPr>
        <p:spPr>
          <a:xfrm>
            <a:off x="6793864" y="3799981"/>
            <a:ext cx="4558348"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21"/>
          <p:cNvSpPr txBox="1">
            <a:spLocks noGrp="1"/>
          </p:cNvSpPr>
          <p:nvPr>
            <p:ph type="body" idx="8"/>
          </p:nvPr>
        </p:nvSpPr>
        <p:spPr>
          <a:xfrm>
            <a:off x="6793864" y="4289733"/>
            <a:ext cx="4558348" cy="111888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21"/>
          <p:cNvSpPr txBox="1">
            <a:spLocks noGrp="1"/>
          </p:cNvSpPr>
          <p:nvPr>
            <p:ph type="body" idx="9"/>
          </p:nvPr>
        </p:nvSpPr>
        <p:spPr>
          <a:xfrm>
            <a:off x="1538167" y="8832967"/>
            <a:ext cx="3968894" cy="8809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kcijos antraštė" type="secHead">
  <p:cSld name="SECTION_HEADER">
    <p:spTree>
      <p:nvGrpSpPr>
        <p:cNvPr id="1" name="Shape 20"/>
        <p:cNvGrpSpPr/>
        <p:nvPr/>
      </p:nvGrpSpPr>
      <p:grpSpPr>
        <a:xfrm>
          <a:off x="0" y="0"/>
          <a:ext cx="0" cy="0"/>
          <a:chOff x="0" y="0"/>
          <a:chExt cx="0" cy="0"/>
        </a:xfrm>
      </p:grpSpPr>
      <p:sp>
        <p:nvSpPr>
          <p:cNvPr id="21" name="Google Shape;21;p13"/>
          <p:cNvSpPr txBox="1">
            <a:spLocks noGrp="1"/>
          </p:cNvSpPr>
          <p:nvPr>
            <p:ph type="title"/>
          </p:nvPr>
        </p:nvSpPr>
        <p:spPr>
          <a:xfrm>
            <a:off x="847726" y="765176"/>
            <a:ext cx="4242752" cy="68421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Open Sans ExtraBold"/>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3"/>
          <p:cNvSpPr txBox="1">
            <a:spLocks noGrp="1"/>
          </p:cNvSpPr>
          <p:nvPr>
            <p:ph type="body" idx="1"/>
          </p:nvPr>
        </p:nvSpPr>
        <p:spPr>
          <a:xfrm>
            <a:off x="839788" y="1630680"/>
            <a:ext cx="4242752" cy="37779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7F7F7F"/>
              </a:buClr>
              <a:buSzPts val="2400"/>
              <a:buNone/>
              <a:defRPr sz="2400" b="0">
                <a:solidFill>
                  <a:srgbClr val="7F7F7F"/>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3" name="Google Shape;23;p13"/>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avadinimas ir vertikalus tekstas">
  <p:cSld name="Pavadinimas ir vertikalus tekstas">
    <p:spTree>
      <p:nvGrpSpPr>
        <p:cNvPr id="1" name="Shape 24"/>
        <p:cNvGrpSpPr/>
        <p:nvPr/>
      </p:nvGrpSpPr>
      <p:grpSpPr>
        <a:xfrm>
          <a:off x="0" y="0"/>
          <a:ext cx="0" cy="0"/>
          <a:chOff x="0" y="0"/>
          <a:chExt cx="0" cy="0"/>
        </a:xfrm>
      </p:grpSpPr>
      <p:pic>
        <p:nvPicPr>
          <p:cNvPr id="25" name="Google Shape;25;p14"/>
          <p:cNvPicPr preferRelativeResize="0"/>
          <p:nvPr/>
        </p:nvPicPr>
        <p:blipFill rotWithShape="1">
          <a:blip r:embed="rId2">
            <a:alphaModFix/>
          </a:blip>
          <a:srcRect l="-13" t="10937" r="13" b="22509"/>
          <a:stretch/>
        </p:blipFill>
        <p:spPr>
          <a:xfrm rot="10800000">
            <a:off x="0" y="-1"/>
            <a:ext cx="12192004" cy="5408613"/>
          </a:xfrm>
          <a:prstGeom prst="rect">
            <a:avLst/>
          </a:prstGeom>
          <a:noFill/>
          <a:ln>
            <a:noFill/>
          </a:ln>
        </p:spPr>
      </p:pic>
      <p:sp>
        <p:nvSpPr>
          <p:cNvPr id="26" name="Google Shape;26;p14"/>
          <p:cNvSpPr txBox="1">
            <a:spLocks noGrp="1"/>
          </p:cNvSpPr>
          <p:nvPr>
            <p:ph type="title"/>
          </p:nvPr>
        </p:nvSpPr>
        <p:spPr>
          <a:xfrm>
            <a:off x="836613" y="1577340"/>
            <a:ext cx="10515600" cy="20116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400"/>
              <a:buFont typeface="Open Sans ExtraBold"/>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4"/>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4"/>
          <p:cNvSpPr>
            <a:spLocks noGrp="1"/>
          </p:cNvSpPr>
          <p:nvPr>
            <p:ph type="pic" idx="2"/>
          </p:nvPr>
        </p:nvSpPr>
        <p:spPr>
          <a:xfrm>
            <a:off x="836613" y="3793201"/>
            <a:ext cx="10515600" cy="443516"/>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lt1"/>
              </a:buClr>
              <a:buSzPts val="2400"/>
              <a:buFont typeface="Arial"/>
              <a:buNone/>
              <a:defRPr sz="2400" b="1" i="0" u="none" strike="noStrike" cap="none">
                <a:solidFill>
                  <a:schemeClr val="lt1"/>
                </a:solidFill>
                <a:latin typeface="Open Sans Light"/>
                <a:ea typeface="Open Sans Light"/>
                <a:cs typeface="Open Sans Light"/>
                <a:sym typeface="Open Sans Light"/>
              </a:defRPr>
            </a:lvl1pPr>
            <a:lvl2pPr marR="0" lvl="1" algn="l" rtl="0">
              <a:lnSpc>
                <a:spcPct val="90000"/>
              </a:lnSpc>
              <a:spcBef>
                <a:spcPts val="500"/>
              </a:spcBef>
              <a:spcAft>
                <a:spcPts val="0"/>
              </a:spcAft>
              <a:buClr>
                <a:srgbClr val="595959"/>
              </a:buClr>
              <a:buSzPts val="2800"/>
              <a:buFont typeface="Arial"/>
              <a:buNone/>
              <a:defRPr sz="2800" b="0" i="0" u="none" strike="noStrike" cap="none">
                <a:solidFill>
                  <a:srgbClr val="595959"/>
                </a:solidFill>
                <a:latin typeface="Open Sans Light"/>
                <a:ea typeface="Open Sans Light"/>
                <a:cs typeface="Open Sans Light"/>
                <a:sym typeface="Open Sans Light"/>
              </a:defRPr>
            </a:lvl2pPr>
            <a:lvl3pPr marR="0" lvl="2" algn="l" rtl="0">
              <a:lnSpc>
                <a:spcPct val="90000"/>
              </a:lnSpc>
              <a:spcBef>
                <a:spcPts val="500"/>
              </a:spcBef>
              <a:spcAft>
                <a:spcPts val="0"/>
              </a:spcAft>
              <a:buClr>
                <a:srgbClr val="595959"/>
              </a:buClr>
              <a:buSzPts val="2400"/>
              <a:buFont typeface="Arial"/>
              <a:buNone/>
              <a:defRPr sz="2400" b="0" i="0" u="none" strike="noStrike" cap="none">
                <a:solidFill>
                  <a:srgbClr val="595959"/>
                </a:solidFill>
                <a:latin typeface="Open Sans Light"/>
                <a:ea typeface="Open Sans Light"/>
                <a:cs typeface="Open Sans Light"/>
                <a:sym typeface="Open Sans Light"/>
              </a:defRPr>
            </a:lvl3pPr>
            <a:lvl4pPr marR="0" lvl="3" algn="l" rtl="0">
              <a:lnSpc>
                <a:spcPct val="90000"/>
              </a:lnSpc>
              <a:spcBef>
                <a:spcPts val="500"/>
              </a:spcBef>
              <a:spcAft>
                <a:spcPts val="0"/>
              </a:spcAft>
              <a:buClr>
                <a:srgbClr val="595959"/>
              </a:buClr>
              <a:buSzPts val="2000"/>
              <a:buFont typeface="Arial"/>
              <a:buNone/>
              <a:defRPr sz="2000" b="0" i="0" u="none" strike="noStrike" cap="none">
                <a:solidFill>
                  <a:srgbClr val="595959"/>
                </a:solidFill>
                <a:latin typeface="Open Sans Light"/>
                <a:ea typeface="Open Sans Light"/>
                <a:cs typeface="Open Sans Light"/>
                <a:sym typeface="Open Sans Light"/>
              </a:defRPr>
            </a:lvl4pPr>
            <a:lvl5pPr marR="0" lvl="4" algn="l" rtl="0">
              <a:lnSpc>
                <a:spcPct val="90000"/>
              </a:lnSpc>
              <a:spcBef>
                <a:spcPts val="500"/>
              </a:spcBef>
              <a:spcAft>
                <a:spcPts val="0"/>
              </a:spcAft>
              <a:buClr>
                <a:srgbClr val="595959"/>
              </a:buClr>
              <a:buSzPts val="2000"/>
              <a:buFont typeface="Arial"/>
              <a:buNone/>
              <a:defRPr sz="2000" b="0" i="0" u="none" strike="noStrike" cap="none">
                <a:solidFill>
                  <a:srgbClr val="595959"/>
                </a:solidFill>
                <a:latin typeface="Open Sans Light"/>
                <a:ea typeface="Open Sans Light"/>
                <a:cs typeface="Open Sans Light"/>
                <a:sym typeface="Open Sans Light"/>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avadinimas ir turinys">
  <p:cSld name="Pavadinimas ir turinys">
    <p:spTree>
      <p:nvGrpSpPr>
        <p:cNvPr id="1" name="Shape 29"/>
        <p:cNvGrpSpPr/>
        <p:nvPr/>
      </p:nvGrpSpPr>
      <p:grpSpPr>
        <a:xfrm>
          <a:off x="0" y="0"/>
          <a:ext cx="0" cy="0"/>
          <a:chOff x="0" y="0"/>
          <a:chExt cx="0" cy="0"/>
        </a:xfrm>
      </p:grpSpPr>
      <p:sp>
        <p:nvSpPr>
          <p:cNvPr id="30" name="Google Shape;30;p15"/>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5"/>
          <p:cNvSpPr txBox="1">
            <a:spLocks noGrp="1"/>
          </p:cNvSpPr>
          <p:nvPr>
            <p:ph type="body" idx="1"/>
          </p:nvPr>
        </p:nvSpPr>
        <p:spPr>
          <a:xfrm>
            <a:off x="1163637" y="1960595"/>
            <a:ext cx="10188575"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5"/>
          <p:cNvSpPr txBox="1">
            <a:spLocks noGrp="1"/>
          </p:cNvSpPr>
          <p:nvPr>
            <p:ph type="body" idx="2"/>
          </p:nvPr>
        </p:nvSpPr>
        <p:spPr>
          <a:xfrm>
            <a:off x="1163638" y="2450347"/>
            <a:ext cx="10190162" cy="8809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5"/>
          <p:cNvSpPr txBox="1">
            <a:spLocks noGrp="1"/>
          </p:cNvSpPr>
          <p:nvPr>
            <p:ph type="body" idx="3"/>
          </p:nvPr>
        </p:nvSpPr>
        <p:spPr>
          <a:xfrm>
            <a:off x="1163637" y="3632341"/>
            <a:ext cx="10188575"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5"/>
          <p:cNvSpPr txBox="1">
            <a:spLocks noGrp="1"/>
          </p:cNvSpPr>
          <p:nvPr>
            <p:ph type="body" idx="4"/>
          </p:nvPr>
        </p:nvSpPr>
        <p:spPr>
          <a:xfrm>
            <a:off x="1163638" y="4122093"/>
            <a:ext cx="10188574" cy="8809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u turiniai">
  <p:cSld name="Du turiniai">
    <p:spTree>
      <p:nvGrpSpPr>
        <p:cNvPr id="1" name="Shape 36"/>
        <p:cNvGrpSpPr/>
        <p:nvPr/>
      </p:nvGrpSpPr>
      <p:grpSpPr>
        <a:xfrm>
          <a:off x="0" y="0"/>
          <a:ext cx="0" cy="0"/>
          <a:chOff x="0" y="0"/>
          <a:chExt cx="0" cy="0"/>
        </a:xfrm>
      </p:grpSpPr>
      <p:sp>
        <p:nvSpPr>
          <p:cNvPr id="37" name="Google Shape;37;p16"/>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6"/>
          <p:cNvSpPr txBox="1">
            <a:spLocks noGrp="1"/>
          </p:cNvSpPr>
          <p:nvPr>
            <p:ph type="body" idx="1"/>
          </p:nvPr>
        </p:nvSpPr>
        <p:spPr>
          <a:xfrm>
            <a:off x="1163637" y="1871345"/>
            <a:ext cx="4856163"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body" idx="2"/>
          </p:nvPr>
        </p:nvSpPr>
        <p:spPr>
          <a:xfrm>
            <a:off x="1163638" y="2419867"/>
            <a:ext cx="4856162" cy="1206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6"/>
          <p:cNvSpPr txBox="1">
            <a:spLocks noGrp="1"/>
          </p:cNvSpPr>
          <p:nvPr>
            <p:ph type="body" idx="3"/>
          </p:nvPr>
        </p:nvSpPr>
        <p:spPr>
          <a:xfrm>
            <a:off x="1163638" y="3799981"/>
            <a:ext cx="4856162"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6"/>
          <p:cNvSpPr txBox="1">
            <a:spLocks noGrp="1"/>
          </p:cNvSpPr>
          <p:nvPr>
            <p:ph type="body" idx="4"/>
          </p:nvPr>
        </p:nvSpPr>
        <p:spPr>
          <a:xfrm>
            <a:off x="1163638" y="4289733"/>
            <a:ext cx="4856162" cy="11433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6"/>
          <p:cNvSpPr txBox="1">
            <a:spLocks noGrp="1"/>
          </p:cNvSpPr>
          <p:nvPr>
            <p:ph type="body" idx="5"/>
          </p:nvPr>
        </p:nvSpPr>
        <p:spPr>
          <a:xfrm>
            <a:off x="6496049" y="1871345"/>
            <a:ext cx="4856163"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6"/>
          <p:cNvSpPr txBox="1">
            <a:spLocks noGrp="1"/>
          </p:cNvSpPr>
          <p:nvPr>
            <p:ph type="body" idx="6"/>
          </p:nvPr>
        </p:nvSpPr>
        <p:spPr>
          <a:xfrm>
            <a:off x="6496050" y="2419867"/>
            <a:ext cx="4856162" cy="1206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6"/>
          <p:cNvSpPr txBox="1">
            <a:spLocks noGrp="1"/>
          </p:cNvSpPr>
          <p:nvPr>
            <p:ph type="body" idx="7"/>
          </p:nvPr>
        </p:nvSpPr>
        <p:spPr>
          <a:xfrm>
            <a:off x="6496050" y="3799981"/>
            <a:ext cx="4856162"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6"/>
          <p:cNvSpPr txBox="1">
            <a:spLocks noGrp="1"/>
          </p:cNvSpPr>
          <p:nvPr>
            <p:ph type="body" idx="8"/>
          </p:nvPr>
        </p:nvSpPr>
        <p:spPr>
          <a:xfrm>
            <a:off x="6496050" y="4289733"/>
            <a:ext cx="4856162" cy="11433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yginimas" type="twoTxTwoObj">
  <p:cSld name="TWO_OBJECTS_WITH_TEXT">
    <p:spTree>
      <p:nvGrpSpPr>
        <p:cNvPr id="1" name="Shape 47"/>
        <p:cNvGrpSpPr/>
        <p:nvPr/>
      </p:nvGrpSpPr>
      <p:grpSpPr>
        <a:xfrm>
          <a:off x="0" y="0"/>
          <a:ext cx="0" cy="0"/>
          <a:chOff x="0" y="0"/>
          <a:chExt cx="0" cy="0"/>
        </a:xfrm>
      </p:grpSpPr>
      <p:pic>
        <p:nvPicPr>
          <p:cNvPr id="48" name="Google Shape;48;p17"/>
          <p:cNvPicPr preferRelativeResize="0"/>
          <p:nvPr/>
        </p:nvPicPr>
        <p:blipFill rotWithShape="1">
          <a:blip r:embed="rId2">
            <a:alphaModFix/>
          </a:blip>
          <a:srcRect t="48888" b="31104"/>
          <a:stretch/>
        </p:blipFill>
        <p:spPr>
          <a:xfrm rot="10800000">
            <a:off x="-1589" y="0"/>
            <a:ext cx="12192004" cy="1626016"/>
          </a:xfrm>
          <a:prstGeom prst="rect">
            <a:avLst/>
          </a:prstGeom>
          <a:noFill/>
          <a:ln>
            <a:noFill/>
          </a:ln>
        </p:spPr>
      </p:pic>
      <p:sp>
        <p:nvSpPr>
          <p:cNvPr id="49" name="Google Shape;49;p17"/>
          <p:cNvSpPr txBox="1">
            <a:spLocks noGrp="1"/>
          </p:cNvSpPr>
          <p:nvPr>
            <p:ph type="title"/>
          </p:nvPr>
        </p:nvSpPr>
        <p:spPr>
          <a:xfrm>
            <a:off x="836613" y="544195"/>
            <a:ext cx="10515600" cy="67881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000"/>
              <a:buFont typeface="Open Sans ExtraBold"/>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17"/>
          <p:cNvSpPr txBox="1">
            <a:spLocks noGrp="1"/>
          </p:cNvSpPr>
          <p:nvPr>
            <p:ph type="body" idx="1"/>
          </p:nvPr>
        </p:nvSpPr>
        <p:spPr>
          <a:xfrm>
            <a:off x="839788" y="2046922"/>
            <a:ext cx="5157787" cy="993457"/>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595959"/>
              </a:buClr>
              <a:buSzPts val="2200"/>
              <a:buNone/>
              <a:defRPr sz="2200" b="1" i="0">
                <a:latin typeface="Open Sans"/>
                <a:ea typeface="Open Sans"/>
                <a:cs typeface="Open Sans"/>
                <a:sym typeface="Open Sans"/>
              </a:defRPr>
            </a:lvl1pPr>
            <a:lvl2pPr marL="914400" lvl="1" indent="-228600" algn="l">
              <a:lnSpc>
                <a:spcPct val="90000"/>
              </a:lnSpc>
              <a:spcBef>
                <a:spcPts val="500"/>
              </a:spcBef>
              <a:spcAft>
                <a:spcPts val="0"/>
              </a:spcAft>
              <a:buClr>
                <a:srgbClr val="595959"/>
              </a:buClr>
              <a:buSzPts val="2000"/>
              <a:buNone/>
              <a:defRPr sz="2000" b="1"/>
            </a:lvl2pPr>
            <a:lvl3pPr marL="1371600" lvl="2" indent="-228600" algn="l">
              <a:lnSpc>
                <a:spcPct val="90000"/>
              </a:lnSpc>
              <a:spcBef>
                <a:spcPts val="500"/>
              </a:spcBef>
              <a:spcAft>
                <a:spcPts val="0"/>
              </a:spcAft>
              <a:buClr>
                <a:srgbClr val="595959"/>
              </a:buClr>
              <a:buSzPts val="1800"/>
              <a:buNone/>
              <a:defRPr sz="1800" b="1"/>
            </a:lvl3pPr>
            <a:lvl4pPr marL="1828800" lvl="3" indent="-228600" algn="l">
              <a:lnSpc>
                <a:spcPct val="90000"/>
              </a:lnSpc>
              <a:spcBef>
                <a:spcPts val="500"/>
              </a:spcBef>
              <a:spcAft>
                <a:spcPts val="0"/>
              </a:spcAft>
              <a:buClr>
                <a:srgbClr val="595959"/>
              </a:buClr>
              <a:buSzPts val="1600"/>
              <a:buNone/>
              <a:defRPr sz="1600" b="1"/>
            </a:lvl4pPr>
            <a:lvl5pPr marL="2286000" lvl="4" indent="-228600" algn="l">
              <a:lnSpc>
                <a:spcPct val="90000"/>
              </a:lnSpc>
              <a:spcBef>
                <a:spcPts val="500"/>
              </a:spcBef>
              <a:spcAft>
                <a:spcPts val="0"/>
              </a:spcAft>
              <a:buClr>
                <a:srgbClr val="59595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17"/>
          <p:cNvSpPr txBox="1">
            <a:spLocks noGrp="1"/>
          </p:cNvSpPr>
          <p:nvPr>
            <p:ph type="body" idx="2"/>
          </p:nvPr>
        </p:nvSpPr>
        <p:spPr>
          <a:xfrm>
            <a:off x="839788" y="3277550"/>
            <a:ext cx="5157787" cy="2131063"/>
          </a:xfrm>
          <a:prstGeom prst="rect">
            <a:avLst/>
          </a:prstGeom>
          <a:noFill/>
          <a:ln>
            <a:noFill/>
          </a:ln>
        </p:spPr>
        <p:txBody>
          <a:bodyPr spcFirstLastPara="1" wrap="square" lIns="91425" tIns="45700" rIns="91425" bIns="45700" anchor="t" anchorCtr="0">
            <a:normAutofit/>
          </a:bodyPr>
          <a:lstStyle>
            <a:lvl1pPr marL="457200" marR="0" lvl="0" indent="-355600" algn="l">
              <a:lnSpc>
                <a:spcPct val="90000"/>
              </a:lnSpc>
              <a:spcBef>
                <a:spcPts val="1000"/>
              </a:spcBef>
              <a:spcAft>
                <a:spcPts val="0"/>
              </a:spcAft>
              <a:buClr>
                <a:srgbClr val="595959"/>
              </a:buClr>
              <a:buSzPts val="2000"/>
              <a:buFont typeface="Arial"/>
              <a:buChar char="•"/>
              <a:defRPr sz="2000" b="0"/>
            </a:lvl1pPr>
            <a:lvl2pPr marL="914400" lvl="1" indent="-381000" algn="l">
              <a:lnSpc>
                <a:spcPct val="90000"/>
              </a:lnSpc>
              <a:spcBef>
                <a:spcPts val="500"/>
              </a:spcBef>
              <a:spcAft>
                <a:spcPts val="0"/>
              </a:spcAft>
              <a:buClr>
                <a:srgbClr val="595959"/>
              </a:buClr>
              <a:buSzPts val="2400"/>
              <a:buChar char="•"/>
              <a:defRPr b="0"/>
            </a:lvl2pPr>
            <a:lvl3pPr marL="1371600" lvl="2" indent="-355600" algn="l">
              <a:lnSpc>
                <a:spcPct val="90000"/>
              </a:lnSpc>
              <a:spcBef>
                <a:spcPts val="500"/>
              </a:spcBef>
              <a:spcAft>
                <a:spcPts val="0"/>
              </a:spcAft>
              <a:buClr>
                <a:srgbClr val="595959"/>
              </a:buClr>
              <a:buSzPts val="2000"/>
              <a:buChar char="•"/>
              <a:defRPr b="0"/>
            </a:lvl3pPr>
            <a:lvl4pPr marL="1828800" lvl="3" indent="-342900" algn="l">
              <a:lnSpc>
                <a:spcPct val="90000"/>
              </a:lnSpc>
              <a:spcBef>
                <a:spcPts val="500"/>
              </a:spcBef>
              <a:spcAft>
                <a:spcPts val="0"/>
              </a:spcAft>
              <a:buClr>
                <a:srgbClr val="595959"/>
              </a:buClr>
              <a:buSzPts val="1800"/>
              <a:buChar char="•"/>
              <a:defRPr b="0"/>
            </a:lvl4pPr>
            <a:lvl5pPr marL="2286000" lvl="4" indent="-342900" algn="l">
              <a:lnSpc>
                <a:spcPct val="90000"/>
              </a:lnSpc>
              <a:spcBef>
                <a:spcPts val="500"/>
              </a:spcBef>
              <a:spcAft>
                <a:spcPts val="0"/>
              </a:spcAft>
              <a:buClr>
                <a:srgbClr val="595959"/>
              </a:buClr>
              <a:buSzPts val="1800"/>
              <a:buChar char="•"/>
              <a:defRPr b="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7"/>
          <p:cNvSpPr txBox="1">
            <a:spLocks noGrp="1"/>
          </p:cNvSpPr>
          <p:nvPr>
            <p:ph type="body" idx="3"/>
          </p:nvPr>
        </p:nvSpPr>
        <p:spPr>
          <a:xfrm>
            <a:off x="6172200" y="2046923"/>
            <a:ext cx="5183188" cy="993456"/>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595959"/>
              </a:buClr>
              <a:buSzPts val="2200"/>
              <a:buNone/>
              <a:defRPr sz="2200" b="1">
                <a:latin typeface="Open Sans"/>
                <a:ea typeface="Open Sans"/>
                <a:cs typeface="Open Sans"/>
                <a:sym typeface="Open Sans"/>
              </a:defRPr>
            </a:lvl1pPr>
            <a:lvl2pPr marL="914400" lvl="1" indent="-228600" algn="l">
              <a:lnSpc>
                <a:spcPct val="90000"/>
              </a:lnSpc>
              <a:spcBef>
                <a:spcPts val="500"/>
              </a:spcBef>
              <a:spcAft>
                <a:spcPts val="0"/>
              </a:spcAft>
              <a:buClr>
                <a:srgbClr val="595959"/>
              </a:buClr>
              <a:buSzPts val="2000"/>
              <a:buNone/>
              <a:defRPr sz="2000" b="1"/>
            </a:lvl2pPr>
            <a:lvl3pPr marL="1371600" lvl="2" indent="-228600" algn="l">
              <a:lnSpc>
                <a:spcPct val="90000"/>
              </a:lnSpc>
              <a:spcBef>
                <a:spcPts val="500"/>
              </a:spcBef>
              <a:spcAft>
                <a:spcPts val="0"/>
              </a:spcAft>
              <a:buClr>
                <a:srgbClr val="595959"/>
              </a:buClr>
              <a:buSzPts val="1800"/>
              <a:buNone/>
              <a:defRPr sz="1800" b="1"/>
            </a:lvl3pPr>
            <a:lvl4pPr marL="1828800" lvl="3" indent="-228600" algn="l">
              <a:lnSpc>
                <a:spcPct val="90000"/>
              </a:lnSpc>
              <a:spcBef>
                <a:spcPts val="500"/>
              </a:spcBef>
              <a:spcAft>
                <a:spcPts val="0"/>
              </a:spcAft>
              <a:buClr>
                <a:srgbClr val="595959"/>
              </a:buClr>
              <a:buSzPts val="1600"/>
              <a:buNone/>
              <a:defRPr sz="1600" b="1"/>
            </a:lvl4pPr>
            <a:lvl5pPr marL="2286000" lvl="4" indent="-228600" algn="l">
              <a:lnSpc>
                <a:spcPct val="90000"/>
              </a:lnSpc>
              <a:spcBef>
                <a:spcPts val="500"/>
              </a:spcBef>
              <a:spcAft>
                <a:spcPts val="0"/>
              </a:spcAft>
              <a:buClr>
                <a:srgbClr val="59595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17"/>
          <p:cNvSpPr txBox="1">
            <a:spLocks noGrp="1"/>
          </p:cNvSpPr>
          <p:nvPr>
            <p:ph type="body" idx="4"/>
          </p:nvPr>
        </p:nvSpPr>
        <p:spPr>
          <a:xfrm>
            <a:off x="6172200" y="3277550"/>
            <a:ext cx="5183188" cy="2131064"/>
          </a:xfrm>
          <a:prstGeom prst="rect">
            <a:avLst/>
          </a:prstGeom>
          <a:noFill/>
          <a:ln>
            <a:noFill/>
          </a:ln>
        </p:spPr>
        <p:txBody>
          <a:bodyPr spcFirstLastPara="1" wrap="square" lIns="91425" tIns="45700" rIns="91425" bIns="45700" anchor="t" anchorCtr="0">
            <a:normAutofit/>
          </a:bodyPr>
          <a:lstStyle>
            <a:lvl1pPr marL="457200" marR="0" lvl="0" indent="-355600" algn="l">
              <a:lnSpc>
                <a:spcPct val="90000"/>
              </a:lnSpc>
              <a:spcBef>
                <a:spcPts val="1000"/>
              </a:spcBef>
              <a:spcAft>
                <a:spcPts val="0"/>
              </a:spcAft>
              <a:buClr>
                <a:srgbClr val="595959"/>
              </a:buClr>
              <a:buSzPts val="2000"/>
              <a:buFont typeface="Arial"/>
              <a:buChar char="•"/>
              <a:defRPr sz="2000" b="0"/>
            </a:lvl1pPr>
            <a:lvl2pPr marL="914400" lvl="1" indent="-381000" algn="l">
              <a:lnSpc>
                <a:spcPct val="90000"/>
              </a:lnSpc>
              <a:spcBef>
                <a:spcPts val="500"/>
              </a:spcBef>
              <a:spcAft>
                <a:spcPts val="0"/>
              </a:spcAft>
              <a:buClr>
                <a:srgbClr val="595959"/>
              </a:buClr>
              <a:buSzPts val="2400"/>
              <a:buChar char="•"/>
              <a:defRPr b="0"/>
            </a:lvl2pPr>
            <a:lvl3pPr marL="1371600" lvl="2" indent="-355600" algn="l">
              <a:lnSpc>
                <a:spcPct val="90000"/>
              </a:lnSpc>
              <a:spcBef>
                <a:spcPts val="500"/>
              </a:spcBef>
              <a:spcAft>
                <a:spcPts val="0"/>
              </a:spcAft>
              <a:buClr>
                <a:srgbClr val="595959"/>
              </a:buClr>
              <a:buSzPts val="2000"/>
              <a:buChar char="•"/>
              <a:defRPr b="0"/>
            </a:lvl3pPr>
            <a:lvl4pPr marL="1828800" lvl="3" indent="-342900" algn="l">
              <a:lnSpc>
                <a:spcPct val="90000"/>
              </a:lnSpc>
              <a:spcBef>
                <a:spcPts val="500"/>
              </a:spcBef>
              <a:spcAft>
                <a:spcPts val="0"/>
              </a:spcAft>
              <a:buClr>
                <a:srgbClr val="595959"/>
              </a:buClr>
              <a:buSzPts val="1800"/>
              <a:buChar char="•"/>
              <a:defRPr b="0"/>
            </a:lvl4pPr>
            <a:lvl5pPr marL="2286000" lvl="4" indent="-342900" algn="l">
              <a:lnSpc>
                <a:spcPct val="90000"/>
              </a:lnSpc>
              <a:spcBef>
                <a:spcPts val="500"/>
              </a:spcBef>
              <a:spcAft>
                <a:spcPts val="0"/>
              </a:spcAft>
              <a:buClr>
                <a:srgbClr val="595959"/>
              </a:buClr>
              <a:buSzPts val="1800"/>
              <a:buChar char="•"/>
              <a:defRPr b="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17"/>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Sekcijos antraštė">
  <p:cSld name="1_Sekcijos antraštė">
    <p:spTree>
      <p:nvGrpSpPr>
        <p:cNvPr id="1" name="Shape 55"/>
        <p:cNvGrpSpPr/>
        <p:nvPr/>
      </p:nvGrpSpPr>
      <p:grpSpPr>
        <a:xfrm>
          <a:off x="0" y="0"/>
          <a:ext cx="0" cy="0"/>
          <a:chOff x="0" y="0"/>
          <a:chExt cx="0" cy="0"/>
        </a:xfrm>
      </p:grpSpPr>
      <p:pic>
        <p:nvPicPr>
          <p:cNvPr id="56" name="Google Shape;56;p18"/>
          <p:cNvPicPr preferRelativeResize="0"/>
          <p:nvPr/>
        </p:nvPicPr>
        <p:blipFill rotWithShape="1">
          <a:blip r:embed="rId2">
            <a:alphaModFix/>
          </a:blip>
          <a:srcRect t="15291" b="29466"/>
          <a:stretch/>
        </p:blipFill>
        <p:spPr>
          <a:xfrm>
            <a:off x="0" y="0"/>
            <a:ext cx="12192000" cy="2232660"/>
          </a:xfrm>
          <a:prstGeom prst="rect">
            <a:avLst/>
          </a:prstGeom>
          <a:noFill/>
          <a:ln>
            <a:noFill/>
          </a:ln>
        </p:spPr>
      </p:pic>
      <p:sp>
        <p:nvSpPr>
          <p:cNvPr id="57" name="Google Shape;57;p18"/>
          <p:cNvSpPr txBox="1">
            <a:spLocks noGrp="1"/>
          </p:cNvSpPr>
          <p:nvPr>
            <p:ph type="title"/>
          </p:nvPr>
        </p:nvSpPr>
        <p:spPr>
          <a:xfrm>
            <a:off x="847726" y="2766153"/>
            <a:ext cx="10504487" cy="68421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Open Sans ExtraBold"/>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8"/>
          <p:cNvSpPr txBox="1">
            <a:spLocks noGrp="1"/>
          </p:cNvSpPr>
          <p:nvPr>
            <p:ph type="body" idx="1"/>
          </p:nvPr>
        </p:nvSpPr>
        <p:spPr>
          <a:xfrm>
            <a:off x="839787" y="3596640"/>
            <a:ext cx="10512425" cy="155289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7F7F7F"/>
              </a:buClr>
              <a:buSzPts val="2200"/>
              <a:buNone/>
              <a:defRPr sz="2200" b="0">
                <a:solidFill>
                  <a:srgbClr val="7F7F7F"/>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9" name="Google Shape;59;p18"/>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uščia">
  <p:cSld name="Tuščia">
    <p:spTree>
      <p:nvGrpSpPr>
        <p:cNvPr id="1" name="Shape 60"/>
        <p:cNvGrpSpPr/>
        <p:nvPr/>
      </p:nvGrpSpPr>
      <p:grpSpPr>
        <a:xfrm>
          <a:off x="0" y="0"/>
          <a:ext cx="0" cy="0"/>
          <a:chOff x="0" y="0"/>
          <a:chExt cx="0" cy="0"/>
        </a:xfrm>
      </p:grpSpPr>
      <p:sp>
        <p:nvSpPr>
          <p:cNvPr id="61" name="Google Shape;61;p19"/>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9"/>
          <p:cNvSpPr txBox="1">
            <a:spLocks noGrp="1"/>
          </p:cNvSpPr>
          <p:nvPr>
            <p:ph type="title"/>
          </p:nvPr>
        </p:nvSpPr>
        <p:spPr>
          <a:xfrm>
            <a:off x="839788" y="765175"/>
            <a:ext cx="4913313" cy="72834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9"/>
          <p:cNvSpPr txBox="1">
            <a:spLocks noGrp="1"/>
          </p:cNvSpPr>
          <p:nvPr>
            <p:ph type="body" idx="1"/>
          </p:nvPr>
        </p:nvSpPr>
        <p:spPr>
          <a:xfrm>
            <a:off x="839787" y="1678308"/>
            <a:ext cx="4974273" cy="137508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9"/>
          <p:cNvSpPr txBox="1">
            <a:spLocks noGrp="1"/>
          </p:cNvSpPr>
          <p:nvPr>
            <p:ph type="body" idx="2"/>
          </p:nvPr>
        </p:nvSpPr>
        <p:spPr>
          <a:xfrm>
            <a:off x="1074312" y="3604208"/>
            <a:ext cx="2930230" cy="3206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000"/>
              <a:buNone/>
              <a:defRPr sz="2000" b="0">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9"/>
          <p:cNvSpPr txBox="1">
            <a:spLocks noGrp="1"/>
          </p:cNvSpPr>
          <p:nvPr>
            <p:ph type="body" idx="3"/>
          </p:nvPr>
        </p:nvSpPr>
        <p:spPr>
          <a:xfrm>
            <a:off x="4167547" y="3607238"/>
            <a:ext cx="1264136" cy="32067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595959"/>
              </a:buClr>
              <a:buSzPts val="2000"/>
              <a:buNone/>
              <a:defRPr sz="2000" b="0">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19"/>
          <p:cNvSpPr txBox="1">
            <a:spLocks noGrp="1"/>
          </p:cNvSpPr>
          <p:nvPr>
            <p:ph type="body" idx="4"/>
          </p:nvPr>
        </p:nvSpPr>
        <p:spPr>
          <a:xfrm>
            <a:off x="1075794" y="4475701"/>
            <a:ext cx="2930230" cy="32067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95959"/>
              </a:buClr>
              <a:buSzPts val="1800"/>
              <a:buNone/>
              <a:defRPr sz="1800" b="0">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19"/>
          <p:cNvSpPr txBox="1">
            <a:spLocks noGrp="1"/>
          </p:cNvSpPr>
          <p:nvPr>
            <p:ph type="body" idx="5"/>
          </p:nvPr>
        </p:nvSpPr>
        <p:spPr>
          <a:xfrm>
            <a:off x="4169029" y="4478731"/>
            <a:ext cx="1264136" cy="32067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595959"/>
              </a:buClr>
              <a:buSzPts val="2000"/>
              <a:buNone/>
              <a:defRPr sz="2000" b="0">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urinys ir antraštė">
  <p:cSld name="Turinys ir antraštė">
    <p:spTree>
      <p:nvGrpSpPr>
        <p:cNvPr id="1" name="Shape 68"/>
        <p:cNvGrpSpPr/>
        <p:nvPr/>
      </p:nvGrpSpPr>
      <p:grpSpPr>
        <a:xfrm>
          <a:off x="0" y="0"/>
          <a:ext cx="0" cy="0"/>
          <a:chOff x="0" y="0"/>
          <a:chExt cx="0" cy="0"/>
        </a:xfrm>
      </p:grpSpPr>
      <p:sp>
        <p:nvSpPr>
          <p:cNvPr id="69" name="Google Shape;69;p20"/>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0"/>
          <p:cNvSpPr txBox="1">
            <a:spLocks noGrp="1"/>
          </p:cNvSpPr>
          <p:nvPr>
            <p:ph type="title"/>
          </p:nvPr>
        </p:nvSpPr>
        <p:spPr>
          <a:xfrm>
            <a:off x="839788" y="765175"/>
            <a:ext cx="4913313" cy="72834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20"/>
          <p:cNvSpPr txBox="1">
            <a:spLocks noGrp="1"/>
          </p:cNvSpPr>
          <p:nvPr>
            <p:ph type="body" idx="1"/>
          </p:nvPr>
        </p:nvSpPr>
        <p:spPr>
          <a:xfrm>
            <a:off x="839787" y="1678308"/>
            <a:ext cx="4913313" cy="358863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4400"/>
              <a:buFont typeface="Open Sans ExtraBold"/>
              <a:buNone/>
              <a:defRPr sz="4400" b="0" i="0" u="none" strike="noStrike" cap="none">
                <a:solidFill>
                  <a:schemeClr val="dk1"/>
                </a:solidFill>
                <a:latin typeface="Open Sans ExtraBold"/>
                <a:ea typeface="Open Sans ExtraBold"/>
                <a:cs typeface="Open Sans ExtraBold"/>
                <a:sym typeface="Open Sans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838200" y="1691640"/>
            <a:ext cx="10515600" cy="3716973"/>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rgbClr val="595959"/>
              </a:buClr>
              <a:buSzPts val="2400"/>
              <a:buFont typeface="Arial"/>
              <a:buChar char="•"/>
              <a:defRPr sz="2400" b="1" i="0" u="none" strike="noStrike" cap="none">
                <a:solidFill>
                  <a:srgbClr val="595959"/>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2" name="Google Shape;12;p11"/>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FF7F2A"/>
                </a:solidFill>
                <a:latin typeface="Open Sans Light"/>
                <a:ea typeface="Open Sans Light"/>
                <a:cs typeface="Open Sans Light"/>
                <a:sym typeface="Open Sans Light"/>
              </a:defRPr>
            </a:lvl1pPr>
            <a:lvl2pPr marR="0" lvl="1"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2pPr>
            <a:lvl3pPr marR="0" lvl="2"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3pPr>
            <a:lvl4pPr marR="0" lvl="3"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4pPr>
            <a:lvl5pPr marR="0" lvl="4"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5pPr>
            <a:lvl6pPr marR="0" lvl="5"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6pPr>
            <a:lvl7pPr marR="0" lvl="6"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7pPr>
            <a:lvl8pPr marR="0" lvl="7"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8pPr>
            <a:lvl9pPr marR="0" lvl="8"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9pPr>
          </a:lstStyle>
          <a:p>
            <a:endParaRPr/>
          </a:p>
        </p:txBody>
      </p:sp>
      <p:pic>
        <p:nvPicPr>
          <p:cNvPr id="13" name="Google Shape;13;p11"/>
          <p:cNvPicPr preferRelativeResize="0"/>
          <p:nvPr/>
        </p:nvPicPr>
        <p:blipFill rotWithShape="1">
          <a:blip r:embed="rId12">
            <a:alphaModFix/>
          </a:blip>
          <a:srcRect/>
          <a:stretch/>
        </p:blipFill>
        <p:spPr>
          <a:xfrm>
            <a:off x="833707" y="5853458"/>
            <a:ext cx="1226837" cy="508481"/>
          </a:xfrm>
          <a:prstGeom prst="rect">
            <a:avLst/>
          </a:prstGeom>
          <a:noFill/>
          <a:ln>
            <a:noFill/>
          </a:ln>
        </p:spPr>
      </p:pic>
      <p:pic>
        <p:nvPicPr>
          <p:cNvPr id="14" name="Google Shape;14;p11"/>
          <p:cNvPicPr preferRelativeResize="0"/>
          <p:nvPr/>
        </p:nvPicPr>
        <p:blipFill rotWithShape="1">
          <a:blip r:embed="rId13">
            <a:alphaModFix/>
          </a:blip>
          <a:srcRect/>
          <a:stretch/>
        </p:blipFill>
        <p:spPr>
          <a:xfrm>
            <a:off x="9135004" y="5904739"/>
            <a:ext cx="2218796" cy="457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82">
          <p15:clr>
            <a:srgbClr val="F26B43"/>
          </p15:clr>
        </p15:guide>
        <p15:guide id="2" pos="7151">
          <p15:clr>
            <a:srgbClr val="F26B43"/>
          </p15:clr>
        </p15:guide>
        <p15:guide id="3" pos="733">
          <p15:clr>
            <a:srgbClr val="F26B43"/>
          </p15:clr>
        </p15:guide>
        <p15:guide id="4" orient="horz" pos="3407">
          <p15:clr>
            <a:srgbClr val="F26B43"/>
          </p15:clr>
        </p15:guide>
        <p15:guide id="5" pos="52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845820" y="924243"/>
            <a:ext cx="10058400" cy="23876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ct val="100000"/>
              <a:buFont typeface="Open Sans ExtraBold"/>
              <a:buNone/>
            </a:pPr>
            <a:r>
              <a:rPr lang="el-GR" sz="3600" dirty="0"/>
              <a:t>Συμπεράσματα από τη συλλογή δεδομένων της έρευνας του προγράμματος </a:t>
            </a:r>
            <a:r>
              <a:rPr lang="en-US" sz="3600" dirty="0"/>
              <a:t>Connect!</a:t>
            </a:r>
            <a:br>
              <a:rPr lang="en-US" sz="3600" dirty="0"/>
            </a:br>
            <a:br>
              <a:rPr lang="en-US" sz="3600" dirty="0"/>
            </a:br>
            <a:r>
              <a:rPr lang="el-GR" sz="3600" dirty="0"/>
              <a:t>Σημειώσεις και προτάσεις από την Ιταλική έρευνα</a:t>
            </a:r>
            <a:endParaRPr sz="3600" dirty="0"/>
          </a:p>
        </p:txBody>
      </p:sp>
      <p:sp>
        <p:nvSpPr>
          <p:cNvPr id="89" name="Google Shape;89;p1"/>
          <p:cNvSpPr txBox="1">
            <a:spLocks noGrp="1"/>
          </p:cNvSpPr>
          <p:nvPr>
            <p:ph type="subTitle" idx="1"/>
          </p:nvPr>
        </p:nvSpPr>
        <p:spPr>
          <a:xfrm>
            <a:off x="845820" y="3434398"/>
            <a:ext cx="10058400" cy="165576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FFFFFF"/>
              </a:buClr>
              <a:buSzPct val="100000"/>
              <a:buNone/>
            </a:pPr>
            <a:r>
              <a:rPr lang="el-GR" dirty="0">
                <a:solidFill>
                  <a:srgbClr val="FFFFFF"/>
                </a:solidFill>
              </a:rPr>
              <a:t>Κεφάλαιο</a:t>
            </a:r>
            <a:r>
              <a:rPr lang="it-IT" dirty="0">
                <a:solidFill>
                  <a:srgbClr val="FFFFFF"/>
                </a:solidFill>
              </a:rPr>
              <a:t> 3 </a:t>
            </a:r>
            <a:r>
              <a:rPr lang="el-GR" dirty="0">
                <a:solidFill>
                  <a:srgbClr val="FFFFFF"/>
                </a:solidFill>
              </a:rPr>
              <a:t>Ενότητα </a:t>
            </a:r>
            <a:r>
              <a:rPr lang="it-IT" dirty="0">
                <a:solidFill>
                  <a:srgbClr val="FFFFFF"/>
                </a:solidFill>
              </a:rPr>
              <a:t>2</a:t>
            </a:r>
          </a:p>
          <a:p>
            <a:pPr marL="0" lvl="0" indent="0" algn="l" rtl="0">
              <a:lnSpc>
                <a:spcPct val="100000"/>
              </a:lnSpc>
              <a:spcBef>
                <a:spcPts val="0"/>
              </a:spcBef>
              <a:spcAft>
                <a:spcPts val="0"/>
              </a:spcAft>
              <a:buClr>
                <a:srgbClr val="FFFFFF"/>
              </a:buClr>
              <a:buSzPct val="100000"/>
              <a:buNone/>
            </a:pPr>
            <a:endParaRPr lang="it-IT" dirty="0">
              <a:solidFill>
                <a:srgbClr val="FFFFFF"/>
              </a:solidFill>
            </a:endParaRPr>
          </a:p>
          <a:p>
            <a:pPr marL="0" lvl="0" indent="0" algn="l" rtl="0">
              <a:lnSpc>
                <a:spcPct val="100000"/>
              </a:lnSpc>
              <a:spcBef>
                <a:spcPts val="0"/>
              </a:spcBef>
              <a:spcAft>
                <a:spcPts val="0"/>
              </a:spcAft>
              <a:buClr>
                <a:srgbClr val="FFFFFF"/>
              </a:buClr>
              <a:buSzPct val="100000"/>
              <a:buNone/>
            </a:pPr>
            <a:r>
              <a:rPr lang="it-IT" b="0" dirty="0"/>
              <a:t>Teresa M. Sgaramella</a:t>
            </a:r>
            <a:endParaRPr dirty="0"/>
          </a:p>
          <a:p>
            <a:pPr marL="0" lvl="0" indent="0" algn="l" rtl="0">
              <a:lnSpc>
                <a:spcPct val="100000"/>
              </a:lnSpc>
              <a:spcBef>
                <a:spcPts val="0"/>
              </a:spcBef>
              <a:spcAft>
                <a:spcPts val="0"/>
              </a:spcAft>
              <a:buClr>
                <a:schemeClr val="lt1"/>
              </a:buClr>
              <a:buSzPct val="100000"/>
              <a:buNone/>
            </a:pPr>
            <a:r>
              <a:rPr lang="it-IT" b="0" dirty="0"/>
              <a:t>Lea Ferrari</a:t>
            </a:r>
            <a:endParaRPr b="0" dirty="0"/>
          </a:p>
        </p:txBody>
      </p:sp>
      <p:sp>
        <p:nvSpPr>
          <p:cNvPr id="90" name="Google Shape;90;p1"/>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0"/>
          <p:cNvSpPr txBox="1">
            <a:spLocks noGrp="1"/>
          </p:cNvSpPr>
          <p:nvPr>
            <p:ph type="title"/>
          </p:nvPr>
        </p:nvSpPr>
        <p:spPr>
          <a:xfrm>
            <a:off x="836613" y="1577340"/>
            <a:ext cx="10515600" cy="201168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400"/>
              <a:buFont typeface="Open Sans ExtraBold"/>
              <a:buNone/>
            </a:pPr>
            <a:r>
              <a:rPr lang="el-GR" dirty="0"/>
              <a:t>Ευχαριστώ πολύ για την προσοχή σας. </a:t>
            </a:r>
            <a:endParaRPr dirty="0"/>
          </a:p>
        </p:txBody>
      </p:sp>
      <p:sp>
        <p:nvSpPr>
          <p:cNvPr id="156" name="Google Shape;156;p10"/>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981289" y="549419"/>
            <a:ext cx="7433037" cy="684211"/>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DC5E00"/>
              </a:buClr>
              <a:buSzPts val="4000"/>
              <a:buFont typeface="Open Sans ExtraBold"/>
              <a:buNone/>
            </a:pPr>
            <a:r>
              <a:rPr lang="el-GR" sz="4000" i="1" dirty="0">
                <a:solidFill>
                  <a:srgbClr val="DC5E00"/>
                </a:solidFill>
              </a:rPr>
              <a:t>Το προφίλ των Ιταλών  συμμετεχόντων</a:t>
            </a:r>
            <a:endParaRPr dirty="0"/>
          </a:p>
        </p:txBody>
      </p:sp>
      <p:sp>
        <p:nvSpPr>
          <p:cNvPr id="96" name="Google Shape;96;p2"/>
          <p:cNvSpPr txBox="1">
            <a:spLocks noGrp="1"/>
          </p:cNvSpPr>
          <p:nvPr>
            <p:ph type="body" idx="1"/>
          </p:nvPr>
        </p:nvSpPr>
        <p:spPr>
          <a:xfrm>
            <a:off x="244859" y="1475968"/>
            <a:ext cx="6901681" cy="4235864"/>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2400"/>
              <a:buNone/>
            </a:pPr>
            <a:r>
              <a:rPr lang="el-GR" sz="2000" b="1" dirty="0">
                <a:solidFill>
                  <a:schemeClr val="dk1"/>
                </a:solidFill>
                <a:latin typeface="Calibri"/>
                <a:ea typeface="Calibri"/>
                <a:cs typeface="Calibri"/>
                <a:sym typeface="Calibri"/>
              </a:rPr>
              <a:t>14 άτομα | σύμβουλοι σταδιοδρομίας με μεταπτυχιακό στη συμβουλευτική σταδιοδρομίας, άλλοι επαγγελματίες με μεταπτυχιακή εκπαίδευση κλπ.</a:t>
            </a:r>
          </a:p>
          <a:p>
            <a:pPr marL="0" lvl="0" indent="0" algn="just" rtl="0">
              <a:lnSpc>
                <a:spcPct val="100000"/>
              </a:lnSpc>
              <a:spcBef>
                <a:spcPts val="0"/>
              </a:spcBef>
              <a:spcAft>
                <a:spcPts val="0"/>
              </a:spcAft>
              <a:buClr>
                <a:schemeClr val="dk1"/>
              </a:buClr>
              <a:buSzPts val="2400"/>
              <a:buNone/>
            </a:pPr>
            <a:endParaRPr lang="el-GR" sz="2000" b="1" dirty="0">
              <a:solidFill>
                <a:schemeClr val="dk1"/>
              </a:solidFill>
              <a:latin typeface="Calibri"/>
              <a:ea typeface="Calibri"/>
              <a:cs typeface="Calibri"/>
              <a:sym typeface="Calibri"/>
            </a:endParaRPr>
          </a:p>
          <a:p>
            <a:pPr marL="0" indent="0" algn="just">
              <a:buClr>
                <a:schemeClr val="dk1"/>
              </a:buClr>
            </a:pPr>
            <a:r>
              <a:rPr lang="el-GR" sz="2000" b="1" dirty="0">
                <a:solidFill>
                  <a:schemeClr val="dk1"/>
                </a:solidFill>
                <a:latin typeface="Calibri"/>
                <a:ea typeface="Calibri"/>
                <a:cs typeface="Calibri"/>
                <a:sym typeface="Calibri"/>
              </a:rPr>
              <a:t>10 άτομα | επαγγελματίες HR με πτυχίο ή μεταπτυχιακό στις κοινωνικές επιστήμες ή στις επιχειρήσεις. Μερικοί επίσης ήταν κάτοχοι μεταπτυχιακού  στο HRM.</a:t>
            </a:r>
            <a:endParaRPr sz="2000" i="1" dirty="0">
              <a:solidFill>
                <a:schemeClr val="dk1"/>
              </a:solidFill>
              <a:latin typeface="Calibri"/>
              <a:ea typeface="Calibri"/>
              <a:cs typeface="Calibri"/>
              <a:sym typeface="Calibri"/>
            </a:endParaRPr>
          </a:p>
        </p:txBody>
      </p:sp>
      <p:sp>
        <p:nvSpPr>
          <p:cNvPr id="97" name="Google Shape;97;p2"/>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endParaRPr/>
          </a:p>
        </p:txBody>
      </p:sp>
      <p:graphicFrame>
        <p:nvGraphicFramePr>
          <p:cNvPr id="98" name="Google Shape;98;p2"/>
          <p:cNvGraphicFramePr/>
          <p:nvPr/>
        </p:nvGraphicFramePr>
        <p:xfrm>
          <a:off x="7438489" y="2057400"/>
          <a:ext cx="4163727" cy="253514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txBox="1">
            <a:spLocks noGrp="1"/>
          </p:cNvSpPr>
          <p:nvPr>
            <p:ph type="title"/>
          </p:nvPr>
        </p:nvSpPr>
        <p:spPr>
          <a:xfrm>
            <a:off x="711366" y="61603"/>
            <a:ext cx="10693584" cy="146467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Open Sans ExtraBold"/>
              <a:buNone/>
            </a:pPr>
            <a:r>
              <a:rPr lang="el-GR" sz="4000" dirty="0"/>
              <a:t>Σύγκριση υπηρεσιών σταδιοδρομίας σε διαφορετικές ομάδες-στόχους</a:t>
            </a:r>
            <a:endParaRPr dirty="0"/>
          </a:p>
        </p:txBody>
      </p:sp>
      <p:sp>
        <p:nvSpPr>
          <p:cNvPr id="104" name="Google Shape;104;p3"/>
          <p:cNvSpPr txBox="1">
            <a:spLocks noGrp="1"/>
          </p:cNvSpPr>
          <p:nvPr>
            <p:ph type="body" idx="1"/>
          </p:nvPr>
        </p:nvSpPr>
        <p:spPr>
          <a:xfrm>
            <a:off x="787050" y="1850857"/>
            <a:ext cx="5012171" cy="4073099"/>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7F7F7F"/>
              </a:buClr>
              <a:buSzPts val="1800"/>
              <a:buFont typeface="Arial"/>
              <a:buChar char="•"/>
            </a:pPr>
            <a:r>
              <a:rPr lang="el-GR" sz="1800" dirty="0"/>
              <a:t>Η σύγκριση των δεδομένων με αποτελέσματα από άλλες χώρες, αποφέρει ενδιαφέροντα αποτελέσματα. Το γερμανικό δείγμα, για παράδειγμα, δείχνει σαφή προσανατολισμό στην ανάπτυξη των επιχειρήσεων, ενώ το δείγμα της Ολλανδίας δείχνει δέσμευση για τις ευάλωτες ομάδες.</a:t>
            </a:r>
          </a:p>
          <a:p>
            <a:pPr marL="342900" lvl="0" indent="-342900" algn="l" rtl="0">
              <a:lnSpc>
                <a:spcPct val="100000"/>
              </a:lnSpc>
              <a:spcBef>
                <a:spcPts val="0"/>
              </a:spcBef>
              <a:spcAft>
                <a:spcPts val="0"/>
              </a:spcAft>
              <a:buClr>
                <a:srgbClr val="7F7F7F"/>
              </a:buClr>
              <a:buSzPts val="1800"/>
              <a:buFont typeface="Arial"/>
              <a:buChar char="•"/>
            </a:pPr>
            <a:endParaRPr lang="el-GR" sz="1800" dirty="0"/>
          </a:p>
          <a:p>
            <a:pPr marL="0" lvl="0" indent="0" algn="l" rtl="0">
              <a:lnSpc>
                <a:spcPct val="100000"/>
              </a:lnSpc>
              <a:spcBef>
                <a:spcPts val="0"/>
              </a:spcBef>
              <a:spcAft>
                <a:spcPts val="0"/>
              </a:spcAft>
              <a:buClr>
                <a:srgbClr val="7F7F7F"/>
              </a:buClr>
              <a:buSzPts val="1800"/>
            </a:pPr>
            <a:r>
              <a:rPr lang="el-GR" sz="1800" dirty="0"/>
              <a:t>Σύσταση:</a:t>
            </a:r>
          </a:p>
          <a:p>
            <a:pPr marL="342900" lvl="0" indent="-342900" algn="l" rtl="0">
              <a:lnSpc>
                <a:spcPct val="100000"/>
              </a:lnSpc>
              <a:spcBef>
                <a:spcPts val="0"/>
              </a:spcBef>
              <a:spcAft>
                <a:spcPts val="0"/>
              </a:spcAft>
              <a:buClr>
                <a:srgbClr val="7F7F7F"/>
              </a:buClr>
              <a:buSzPts val="1800"/>
              <a:buFont typeface="Arial"/>
              <a:buChar char="•"/>
            </a:pPr>
            <a:r>
              <a:rPr lang="el-GR" sz="1800" dirty="0"/>
              <a:t>Αύξηση της δέσμευσης για τις ευάλωτες ομάδες.</a:t>
            </a:r>
            <a:endParaRPr dirty="0"/>
          </a:p>
        </p:txBody>
      </p:sp>
      <p:sp>
        <p:nvSpPr>
          <p:cNvPr id="105" name="Google Shape;105;p3"/>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endParaRPr/>
          </a:p>
        </p:txBody>
      </p:sp>
      <p:graphicFrame>
        <p:nvGraphicFramePr>
          <p:cNvPr id="106" name="Google Shape;106;p3"/>
          <p:cNvGraphicFramePr/>
          <p:nvPr/>
        </p:nvGraphicFramePr>
        <p:xfrm>
          <a:off x="5680475" y="1722120"/>
          <a:ext cx="6615799" cy="341376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p:nvPr>
        </p:nvSpPr>
        <p:spPr>
          <a:xfrm>
            <a:off x="711366" y="61603"/>
            <a:ext cx="10693584" cy="146467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Open Sans ExtraBold"/>
              <a:buNone/>
            </a:pPr>
            <a:r>
              <a:rPr lang="el-GR" sz="4000" dirty="0"/>
              <a:t>Θέματα Επαγγελματικής Συμβουλευτικής</a:t>
            </a:r>
            <a:endParaRPr dirty="0"/>
          </a:p>
        </p:txBody>
      </p:sp>
      <p:sp>
        <p:nvSpPr>
          <p:cNvPr id="112" name="Google Shape;112;p4"/>
          <p:cNvSpPr txBox="1">
            <a:spLocks noGrp="1"/>
          </p:cNvSpPr>
          <p:nvPr>
            <p:ph type="body" idx="1"/>
          </p:nvPr>
        </p:nvSpPr>
        <p:spPr>
          <a:xfrm>
            <a:off x="787050" y="1812758"/>
            <a:ext cx="5012171" cy="3895316"/>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7F7F7F"/>
              </a:buClr>
              <a:buSzPts val="2400"/>
              <a:buFont typeface="Arial"/>
              <a:buChar char="•"/>
            </a:pPr>
            <a:r>
              <a:rPr lang="el-GR" sz="2000" dirty="0"/>
              <a:t>Ενδιαφέροντα αποτελέσματα προκύπτουν ξανά μέσα από την σύγκριση των αποτελεσμάτων.</a:t>
            </a:r>
          </a:p>
          <a:p>
            <a:pPr marL="0" lvl="0" indent="0" algn="l" rtl="0">
              <a:lnSpc>
                <a:spcPct val="100000"/>
              </a:lnSpc>
              <a:spcBef>
                <a:spcPts val="0"/>
              </a:spcBef>
              <a:spcAft>
                <a:spcPts val="0"/>
              </a:spcAft>
              <a:buClr>
                <a:srgbClr val="7F7F7F"/>
              </a:buClr>
              <a:buSzPts val="2400"/>
            </a:pPr>
            <a:endParaRPr lang="el-GR" sz="2000" dirty="0"/>
          </a:p>
          <a:p>
            <a:pPr marL="342900" lvl="0" indent="-342900" algn="l" rtl="0">
              <a:lnSpc>
                <a:spcPct val="100000"/>
              </a:lnSpc>
              <a:spcBef>
                <a:spcPts val="0"/>
              </a:spcBef>
              <a:spcAft>
                <a:spcPts val="0"/>
              </a:spcAft>
              <a:buClr>
                <a:srgbClr val="7F7F7F"/>
              </a:buClr>
              <a:buSzPts val="2400"/>
              <a:buFont typeface="Arial"/>
              <a:buChar char="•"/>
            </a:pPr>
            <a:r>
              <a:rPr lang="el-GR" sz="2000" dirty="0"/>
              <a:t>Όπως βλέπουμε, υπάρχουν σαφείς διαφορές μεταξύ των χωρών, ιδιαίτερα όσον αφορά την περαιτέρω εκπαίδευση και κατάρτιση σε άτομα που έχουν προσωπικά προβλήματα</a:t>
            </a:r>
            <a:r>
              <a:rPr lang="it-IT" sz="2000" b="1" dirty="0">
                <a:solidFill>
                  <a:schemeClr val="dk1"/>
                </a:solidFill>
              </a:rPr>
              <a:t> </a:t>
            </a:r>
            <a:endParaRPr sz="2000" dirty="0"/>
          </a:p>
        </p:txBody>
      </p:sp>
      <p:sp>
        <p:nvSpPr>
          <p:cNvPr id="113" name="Google Shape;113;p4"/>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endParaRPr/>
          </a:p>
        </p:txBody>
      </p:sp>
      <p:graphicFrame>
        <p:nvGraphicFramePr>
          <p:cNvPr id="114" name="Google Shape;114;p4"/>
          <p:cNvGraphicFramePr/>
          <p:nvPr/>
        </p:nvGraphicFramePr>
        <p:xfrm>
          <a:off x="5799221" y="1676400"/>
          <a:ext cx="6248400" cy="3505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5"/>
          <p:cNvSpPr txBox="1">
            <a:spLocks noGrp="1"/>
          </p:cNvSpPr>
          <p:nvPr>
            <p:ph type="title"/>
          </p:nvPr>
        </p:nvSpPr>
        <p:spPr>
          <a:xfrm>
            <a:off x="670269" y="190913"/>
            <a:ext cx="10693584" cy="647314"/>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Open Sans ExtraBold"/>
              <a:buNone/>
            </a:pPr>
            <a:r>
              <a:rPr lang="el-GR" sz="3200" dirty="0"/>
              <a:t>Θέματα Επαγγελματικής Συμβουλευτικής – Αποτελέσματα σύμφωνα με την ιταλική έρευνα</a:t>
            </a:r>
            <a:endParaRPr dirty="0"/>
          </a:p>
        </p:txBody>
      </p:sp>
      <p:sp>
        <p:nvSpPr>
          <p:cNvPr id="120" name="Google Shape;120;p5"/>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endParaRPr/>
          </a:p>
        </p:txBody>
      </p:sp>
      <p:sp>
        <p:nvSpPr>
          <p:cNvPr id="121" name="Google Shape;121;p5"/>
          <p:cNvSpPr txBox="1">
            <a:spLocks noGrp="1"/>
          </p:cNvSpPr>
          <p:nvPr>
            <p:ph type="body" idx="1"/>
          </p:nvPr>
        </p:nvSpPr>
        <p:spPr>
          <a:xfrm>
            <a:off x="562218" y="991405"/>
            <a:ext cx="11067563" cy="4476522"/>
          </a:xfrm>
          <a:prstGeom prst="rect">
            <a:avLst/>
          </a:prstGeom>
          <a:solidFill>
            <a:schemeClr val="lt1"/>
          </a:solidFill>
          <a:ln>
            <a:noFill/>
          </a:ln>
        </p:spPr>
        <p:txBody>
          <a:bodyPr spcFirstLastPara="1" wrap="square" lIns="91425" tIns="45700" rIns="91425" bIns="45700" anchor="t" anchorCtr="0">
            <a:noAutofit/>
          </a:bodyPr>
          <a:lstStyle/>
          <a:p>
            <a:pPr marL="342900" lvl="0" indent="-342900" algn="just">
              <a:buClr>
                <a:srgbClr val="DC5E00"/>
              </a:buClr>
              <a:buFont typeface="Calibri"/>
              <a:buChar char="►"/>
            </a:pPr>
            <a:r>
              <a:rPr lang="el-GR" sz="2000" b="1" dirty="0">
                <a:solidFill>
                  <a:srgbClr val="DC5E00"/>
                </a:solidFill>
                <a:latin typeface="Calibri"/>
                <a:ea typeface="Calibri"/>
                <a:cs typeface="Calibri"/>
                <a:sym typeface="Calibri"/>
              </a:rPr>
              <a:t>Υπάρχει περιορισμένη κουλτούρα σχετικά με την καθοδήγηση και την παροχή συμβουλών και επομένως περιορίζεται η κατανόηση της αξίας που προσθέτουν στην εταιρεία όσα άτομα δραστηριοποιούνται σε αυτό τον χώρο.</a:t>
            </a:r>
          </a:p>
          <a:p>
            <a:pPr marL="342900" lvl="0" indent="-342900" algn="just">
              <a:buClr>
                <a:srgbClr val="DC5E00"/>
              </a:buClr>
              <a:buFont typeface="Calibri"/>
              <a:buChar char="►"/>
            </a:pPr>
            <a:endParaRPr lang="el-GR" sz="2000" b="1" dirty="0">
              <a:solidFill>
                <a:srgbClr val="DC5E00"/>
              </a:solidFill>
              <a:latin typeface="Calibri"/>
              <a:ea typeface="Calibri"/>
              <a:cs typeface="Calibri"/>
              <a:sym typeface="Calibri"/>
            </a:endParaRPr>
          </a:p>
          <a:p>
            <a:pPr marL="342900" lvl="0" indent="-342900" algn="just">
              <a:buClr>
                <a:srgbClr val="DC5E00"/>
              </a:buClr>
              <a:buFont typeface="Calibri"/>
              <a:buChar char="►"/>
            </a:pPr>
            <a:r>
              <a:rPr lang="el-GR" sz="2000" b="1" dirty="0">
                <a:solidFill>
                  <a:srgbClr val="DC5E00"/>
                </a:solidFill>
                <a:latin typeface="Calibri"/>
                <a:ea typeface="Calibri"/>
                <a:cs typeface="Calibri"/>
                <a:sym typeface="Calibri"/>
              </a:rPr>
              <a:t>Η σύνδεση που λείπει μεταξύ της κουλτούρας, της προσωπικής ανάπτυξης και της επαγγελματικής ανάπτυξης είναι πως: πίσω από κάθε επαγγελματία υπάρχει ένας άνθρωπος με προβλήματα, συναισθήματα, επιθυμίες, προσδοκίες και αξίες</a:t>
            </a:r>
          </a:p>
          <a:p>
            <a:pPr marL="342900" lvl="0" indent="-342900" algn="just">
              <a:buClr>
                <a:srgbClr val="DC5E00"/>
              </a:buClr>
              <a:buFont typeface="Calibri"/>
              <a:buChar char="►"/>
            </a:pPr>
            <a:endParaRPr lang="el-GR" sz="2000" b="1" dirty="0">
              <a:solidFill>
                <a:srgbClr val="DC5E00"/>
              </a:solidFill>
              <a:latin typeface="Calibri"/>
              <a:ea typeface="Calibri"/>
              <a:cs typeface="Calibri"/>
              <a:sym typeface="Calibri"/>
            </a:endParaRPr>
          </a:p>
          <a:p>
            <a:pPr marL="342900" lvl="0" indent="-342900" algn="just">
              <a:buClr>
                <a:srgbClr val="DC5E00"/>
              </a:buClr>
              <a:buFont typeface="Calibri"/>
              <a:buChar char="►"/>
            </a:pPr>
            <a:r>
              <a:rPr lang="el-GR" sz="2000" b="1" dirty="0">
                <a:solidFill>
                  <a:srgbClr val="DC5E00"/>
                </a:solidFill>
                <a:latin typeface="Calibri"/>
                <a:ea typeface="Calibri"/>
                <a:cs typeface="Calibri"/>
                <a:sym typeface="Calibri"/>
              </a:rPr>
              <a:t>  Περιορισμένη ικανότητα διαχείρισης της αλλαγής δεδομένης της κρίσης στον κόσμο της εργασίας και των προκλήσεων που θα δημιουργηθούν τα επόμενα χρόνια</a:t>
            </a:r>
          </a:p>
          <a:p>
            <a:pPr marL="342900" lvl="0" indent="-342900" algn="just">
              <a:buClr>
                <a:srgbClr val="DC5E00"/>
              </a:buClr>
              <a:buFont typeface="Calibri"/>
              <a:buChar char="►"/>
            </a:pPr>
            <a:endParaRPr lang="el-GR" sz="2000" b="1" dirty="0">
              <a:solidFill>
                <a:srgbClr val="DC5E00"/>
              </a:solidFill>
              <a:latin typeface="Calibri"/>
              <a:ea typeface="Calibri"/>
              <a:cs typeface="Calibri"/>
              <a:sym typeface="Calibri"/>
            </a:endParaRPr>
          </a:p>
          <a:p>
            <a:pPr marL="342900" lvl="0" indent="-342900" algn="just">
              <a:buClr>
                <a:srgbClr val="DC5E00"/>
              </a:buClr>
              <a:buFont typeface="Calibri"/>
              <a:buChar char="►"/>
            </a:pPr>
            <a:r>
              <a:rPr lang="el-GR" sz="2000" b="1" dirty="0">
                <a:solidFill>
                  <a:srgbClr val="DC5E00"/>
                </a:solidFill>
                <a:latin typeface="Calibri"/>
                <a:ea typeface="Calibri"/>
                <a:cs typeface="Calibri"/>
                <a:sym typeface="Calibri"/>
              </a:rPr>
              <a:t>  Ψηφιακές και επικοινωνιακές δεξιότητες στο παρκέ λόγω της πανδημίας</a:t>
            </a:r>
          </a:p>
          <a:p>
            <a:pPr marL="342900" lvl="0" indent="-342900" algn="just">
              <a:buClr>
                <a:srgbClr val="DC5E00"/>
              </a:buClr>
              <a:buFont typeface="Calibri"/>
              <a:buChar char="►"/>
            </a:pPr>
            <a:endParaRPr lang="el-GR" sz="2000" b="1" dirty="0">
              <a:solidFill>
                <a:srgbClr val="DC5E00"/>
              </a:solidFill>
              <a:latin typeface="Calibri"/>
              <a:ea typeface="Calibri"/>
              <a:cs typeface="Calibri"/>
              <a:sym typeface="Calibri"/>
            </a:endParaRPr>
          </a:p>
          <a:p>
            <a:pPr marL="342900" lvl="0" indent="-342900" algn="just">
              <a:buClr>
                <a:srgbClr val="DC5E00"/>
              </a:buClr>
              <a:buFont typeface="Calibri"/>
              <a:buChar char="►"/>
            </a:pPr>
            <a:r>
              <a:rPr lang="el-GR" sz="2000" b="1" dirty="0">
                <a:solidFill>
                  <a:srgbClr val="DC5E00"/>
                </a:solidFill>
                <a:latin typeface="Calibri"/>
                <a:ea typeface="Calibri"/>
                <a:cs typeface="Calibri"/>
                <a:sym typeface="Calibri"/>
              </a:rPr>
              <a:t>  Το ανθρώπινο δυναμικό είναι πιο επικεντρωμένο στις επιχειρήσεις και είναι ανθεκτικό στην υιοθέτηση </a:t>
            </a:r>
            <a:r>
              <a:rPr lang="el-GR" sz="2000" b="1" dirty="0" err="1">
                <a:solidFill>
                  <a:srgbClr val="DC5E00"/>
                </a:solidFill>
                <a:latin typeface="Calibri"/>
                <a:ea typeface="Calibri"/>
                <a:cs typeface="Calibri"/>
                <a:sym typeface="Calibri"/>
              </a:rPr>
              <a:t>προσωποκεντρικών</a:t>
            </a:r>
            <a:r>
              <a:rPr lang="el-GR" sz="2000" b="1" dirty="0">
                <a:solidFill>
                  <a:srgbClr val="DC5E00"/>
                </a:solidFill>
                <a:latin typeface="Calibri"/>
                <a:ea typeface="Calibri"/>
                <a:cs typeface="Calibri"/>
                <a:sym typeface="Calibri"/>
              </a:rPr>
              <a:t> οραμάτων</a:t>
            </a:r>
            <a:endParaRPr sz="2000"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
                                            <p:txEl>
                                              <p:pRg st="0" end="0"/>
                                            </p:txEl>
                                          </p:spTgt>
                                        </p:tgtEl>
                                        <p:attrNameLst>
                                          <p:attrName>style.visibility</p:attrName>
                                        </p:attrNameLst>
                                      </p:cBhvr>
                                      <p:to>
                                        <p:strVal val="visible"/>
                                      </p:to>
                                    </p:set>
                                    <p:animEffect transition="in" filter="fade">
                                      <p:cBhvr>
                                        <p:cTn id="7" dur="1000"/>
                                        <p:tgtEl>
                                          <p:spTgt spid="1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1">
                                            <p:txEl>
                                              <p:pRg st="2" end="2"/>
                                            </p:txEl>
                                          </p:spTgt>
                                        </p:tgtEl>
                                        <p:attrNameLst>
                                          <p:attrName>style.visibility</p:attrName>
                                        </p:attrNameLst>
                                      </p:cBhvr>
                                      <p:to>
                                        <p:strVal val="visible"/>
                                      </p:to>
                                    </p:set>
                                    <p:animEffect transition="in" filter="fade">
                                      <p:cBhvr>
                                        <p:cTn id="12" dur="1000"/>
                                        <p:tgtEl>
                                          <p:spTgt spid="12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1">
                                            <p:txEl>
                                              <p:pRg st="4" end="4"/>
                                            </p:txEl>
                                          </p:spTgt>
                                        </p:tgtEl>
                                        <p:attrNameLst>
                                          <p:attrName>style.visibility</p:attrName>
                                        </p:attrNameLst>
                                      </p:cBhvr>
                                      <p:to>
                                        <p:strVal val="visible"/>
                                      </p:to>
                                    </p:set>
                                    <p:animEffect transition="in" filter="fade">
                                      <p:cBhvr>
                                        <p:cTn id="17" dur="1000"/>
                                        <p:tgtEl>
                                          <p:spTgt spid="12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1">
                                            <p:txEl>
                                              <p:pRg st="6" end="6"/>
                                            </p:txEl>
                                          </p:spTgt>
                                        </p:tgtEl>
                                        <p:attrNameLst>
                                          <p:attrName>style.visibility</p:attrName>
                                        </p:attrNameLst>
                                      </p:cBhvr>
                                      <p:to>
                                        <p:strVal val="visible"/>
                                      </p:to>
                                    </p:set>
                                    <p:animEffect transition="in" filter="fade">
                                      <p:cBhvr>
                                        <p:cTn id="22" dur="1000"/>
                                        <p:tgtEl>
                                          <p:spTgt spid="121">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1">
                                            <p:txEl>
                                              <p:pRg st="8" end="8"/>
                                            </p:txEl>
                                          </p:spTgt>
                                        </p:tgtEl>
                                        <p:attrNameLst>
                                          <p:attrName>style.visibility</p:attrName>
                                        </p:attrNameLst>
                                      </p:cBhvr>
                                      <p:to>
                                        <p:strVal val="visible"/>
                                      </p:to>
                                    </p:set>
                                    <p:animEffect transition="in" filter="fade">
                                      <p:cBhvr>
                                        <p:cTn id="27" dur="1000"/>
                                        <p:tgtEl>
                                          <p:spTgt spid="12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6"/>
          <p:cNvSpPr txBox="1">
            <a:spLocks noGrp="1"/>
          </p:cNvSpPr>
          <p:nvPr>
            <p:ph type="title"/>
          </p:nvPr>
        </p:nvSpPr>
        <p:spPr>
          <a:xfrm>
            <a:off x="869526" y="175064"/>
            <a:ext cx="10693584" cy="647314"/>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Open Sans ExtraBold"/>
              <a:buNone/>
            </a:pPr>
            <a:r>
              <a:rPr lang="el-GR" sz="3200" dirty="0"/>
              <a:t>Θέματα Επαγγελματικής Συμβουλευτικής - προτάσεις με βάση την ιταλική έρευνα</a:t>
            </a:r>
            <a:endParaRPr dirty="0"/>
          </a:p>
        </p:txBody>
      </p:sp>
      <p:sp>
        <p:nvSpPr>
          <p:cNvPr id="127" name="Google Shape;127;p6"/>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endParaRPr/>
          </a:p>
        </p:txBody>
      </p:sp>
      <p:sp>
        <p:nvSpPr>
          <p:cNvPr id="128" name="Google Shape;128;p6"/>
          <p:cNvSpPr txBox="1">
            <a:spLocks noGrp="1"/>
          </p:cNvSpPr>
          <p:nvPr>
            <p:ph type="body" idx="1"/>
          </p:nvPr>
        </p:nvSpPr>
        <p:spPr>
          <a:xfrm>
            <a:off x="174660" y="840680"/>
            <a:ext cx="11825556" cy="4861477"/>
          </a:xfrm>
          <a:prstGeom prst="rect">
            <a:avLst/>
          </a:prstGeom>
          <a:solidFill>
            <a:schemeClr val="lt1"/>
          </a:solidFill>
          <a:ln>
            <a:noFill/>
          </a:ln>
        </p:spPr>
        <p:txBody>
          <a:bodyPr spcFirstLastPara="1" wrap="square" lIns="91425" tIns="45700" rIns="91425" bIns="45700" anchor="t" anchorCtr="0">
            <a:noAutofit/>
          </a:bodyPr>
          <a:lstStyle/>
          <a:p>
            <a:pPr marL="0" lvl="0" indent="0" algn="just">
              <a:buClr>
                <a:schemeClr val="dk1"/>
              </a:buClr>
            </a:pPr>
            <a:r>
              <a:rPr lang="el-GR" sz="2000" b="1" dirty="0">
                <a:solidFill>
                  <a:schemeClr val="dk1"/>
                </a:solidFill>
                <a:latin typeface="Calibri"/>
                <a:ea typeface="Calibri"/>
                <a:cs typeface="Calibri"/>
                <a:sym typeface="Calibri"/>
              </a:rPr>
              <a:t>Ενέργειες που θα πρέπει να κάνετε:</a:t>
            </a:r>
          </a:p>
          <a:p>
            <a:pPr marL="0" lvl="0" indent="0" algn="just">
              <a:buClr>
                <a:schemeClr val="dk1"/>
              </a:buClr>
            </a:pPr>
            <a:endParaRPr lang="el-GR" sz="2000" b="1" dirty="0">
              <a:solidFill>
                <a:schemeClr val="dk1"/>
              </a:solidFill>
              <a:latin typeface="Calibri"/>
              <a:ea typeface="Calibri"/>
              <a:cs typeface="Calibri"/>
              <a:sym typeface="Calibri"/>
            </a:endParaRPr>
          </a:p>
          <a:p>
            <a:pPr marL="0" lvl="0" indent="0" algn="just">
              <a:buClr>
                <a:schemeClr val="dk1"/>
              </a:buClr>
            </a:pPr>
            <a:r>
              <a:rPr lang="el-GR" sz="2000" b="1" dirty="0">
                <a:solidFill>
                  <a:schemeClr val="dk1"/>
                </a:solidFill>
                <a:latin typeface="Calibri"/>
                <a:ea typeface="Calibri"/>
                <a:cs typeface="Calibri"/>
                <a:sym typeface="Calibri"/>
              </a:rPr>
              <a:t>Εκπαιδεύσετε το ανθρώπινο δυναμικό και τους διευθυντές </a:t>
            </a:r>
            <a:r>
              <a:rPr lang="en-US" sz="2000" b="1" dirty="0">
                <a:solidFill>
                  <a:schemeClr val="dk1"/>
                </a:solidFill>
                <a:latin typeface="Calibri"/>
                <a:ea typeface="Calibri"/>
                <a:cs typeface="Calibri"/>
                <a:sym typeface="Calibri"/>
              </a:rPr>
              <a:t>HR</a:t>
            </a:r>
            <a:r>
              <a:rPr lang="el-GR" sz="2000" b="1" dirty="0">
                <a:solidFill>
                  <a:schemeClr val="dk1"/>
                </a:solidFill>
                <a:latin typeface="Calibri"/>
                <a:ea typeface="Calibri"/>
                <a:cs typeface="Calibri"/>
                <a:sym typeface="Calibri"/>
              </a:rPr>
              <a:t> σε γνώσεις και ικανότητες που θα έχουν  ως επίκεντρό τους, τον άνθρωπο</a:t>
            </a:r>
          </a:p>
          <a:p>
            <a:pPr marL="0" lvl="0" indent="0" algn="just">
              <a:buClr>
                <a:schemeClr val="dk1"/>
              </a:buClr>
            </a:pPr>
            <a:endParaRPr lang="el-GR" sz="2000" b="1" dirty="0">
              <a:solidFill>
                <a:schemeClr val="dk1"/>
              </a:solidFill>
              <a:latin typeface="Calibri"/>
              <a:ea typeface="Calibri"/>
              <a:cs typeface="Calibri"/>
              <a:sym typeface="Calibri"/>
            </a:endParaRPr>
          </a:p>
          <a:p>
            <a:pPr marL="0" lvl="0" indent="0" algn="just">
              <a:buClr>
                <a:schemeClr val="dk1"/>
              </a:buClr>
            </a:pPr>
            <a:r>
              <a:rPr lang="el-GR" sz="2000" b="1" dirty="0">
                <a:solidFill>
                  <a:schemeClr val="dk1"/>
                </a:solidFill>
                <a:latin typeface="Calibri"/>
                <a:ea typeface="Calibri"/>
                <a:cs typeface="Calibri"/>
                <a:sym typeface="Calibri"/>
              </a:rPr>
              <a:t>Δημιουργήστε ευκαιρίες για συνεχή εκπαίδευση στον τομέα της διαχείρισης προσωπικού</a:t>
            </a:r>
          </a:p>
          <a:p>
            <a:pPr marL="0" lvl="0" indent="0" algn="just">
              <a:buClr>
                <a:schemeClr val="dk1"/>
              </a:buClr>
            </a:pPr>
            <a:endParaRPr lang="el-GR" sz="2000" b="1" dirty="0">
              <a:solidFill>
                <a:schemeClr val="dk1"/>
              </a:solidFill>
              <a:latin typeface="Calibri"/>
              <a:ea typeface="Calibri"/>
              <a:cs typeface="Calibri"/>
              <a:sym typeface="Calibri"/>
            </a:endParaRPr>
          </a:p>
          <a:p>
            <a:pPr marL="0" lvl="0" indent="0" algn="just">
              <a:buClr>
                <a:schemeClr val="dk1"/>
              </a:buClr>
            </a:pPr>
            <a:r>
              <a:rPr lang="el-GR" sz="2000" b="1" dirty="0">
                <a:solidFill>
                  <a:schemeClr val="dk1"/>
                </a:solidFill>
                <a:latin typeface="Calibri"/>
                <a:ea typeface="Calibri"/>
                <a:cs typeface="Calibri"/>
                <a:sym typeface="Calibri"/>
              </a:rPr>
              <a:t>Δημιουργήστε ιστοσελίδες και πολυμέσα που υποστηρίζουν τη μεταφορά πληροφοριών ώστε να δημιουργήσετε νέα μονοπάτια σταδιοδρομίας</a:t>
            </a:r>
          </a:p>
          <a:p>
            <a:pPr marL="0" lvl="0" indent="0" algn="just">
              <a:buClr>
                <a:schemeClr val="dk1"/>
              </a:buClr>
            </a:pPr>
            <a:endParaRPr lang="el-GR" sz="2000" b="1" dirty="0">
              <a:solidFill>
                <a:schemeClr val="dk1"/>
              </a:solidFill>
              <a:latin typeface="Calibri"/>
              <a:ea typeface="Calibri"/>
              <a:cs typeface="Calibri"/>
              <a:sym typeface="Calibri"/>
            </a:endParaRPr>
          </a:p>
          <a:p>
            <a:pPr marL="0" lvl="0" indent="0" algn="just">
              <a:buClr>
                <a:schemeClr val="dk1"/>
              </a:buClr>
            </a:pPr>
            <a:r>
              <a:rPr lang="el-GR" sz="2000" b="1" dirty="0">
                <a:solidFill>
                  <a:schemeClr val="dk1"/>
                </a:solidFill>
                <a:latin typeface="Calibri"/>
                <a:ea typeface="Calibri"/>
                <a:cs typeface="Calibri"/>
                <a:sym typeface="Calibri"/>
              </a:rPr>
              <a:t>Κάντε ανανέωση και αναβάθμιση των δεξιοτήτων σας</a:t>
            </a:r>
          </a:p>
          <a:p>
            <a:pPr marL="0" lvl="0" indent="0" algn="just">
              <a:buClr>
                <a:schemeClr val="dk1"/>
              </a:buClr>
            </a:pPr>
            <a:endParaRPr lang="el-GR" sz="2000" b="1" dirty="0">
              <a:solidFill>
                <a:schemeClr val="dk1"/>
              </a:solidFill>
              <a:latin typeface="Calibri"/>
              <a:ea typeface="Calibri"/>
              <a:cs typeface="Calibri"/>
              <a:sym typeface="Calibri"/>
            </a:endParaRPr>
          </a:p>
          <a:p>
            <a:pPr marL="0" lvl="0" indent="0" algn="just">
              <a:buClr>
                <a:schemeClr val="dk1"/>
              </a:buClr>
            </a:pPr>
            <a:r>
              <a:rPr lang="el-GR" sz="2000" b="1" dirty="0">
                <a:solidFill>
                  <a:schemeClr val="dk1"/>
                </a:solidFill>
                <a:latin typeface="Calibri"/>
                <a:ea typeface="Calibri"/>
                <a:cs typeface="Calibri"/>
                <a:sym typeface="Calibri"/>
              </a:rPr>
              <a:t>Μετατρέψτε τις προκλήσεις που δημιούργησε ο COVID-19 σε δυνατότητες επαγγελματικής εξέλιξης</a:t>
            </a:r>
            <a:endParaRPr sz="200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
                                            <p:txEl>
                                              <p:pRg st="0" end="0"/>
                                            </p:txEl>
                                          </p:spTgt>
                                        </p:tgtEl>
                                        <p:attrNameLst>
                                          <p:attrName>style.visibility</p:attrName>
                                        </p:attrNameLst>
                                      </p:cBhvr>
                                      <p:to>
                                        <p:strVal val="visible"/>
                                      </p:to>
                                    </p:set>
                                    <p:animEffect transition="in" filter="fade">
                                      <p:cBhvr>
                                        <p:cTn id="7" dur="1000"/>
                                        <p:tgtEl>
                                          <p:spTgt spid="1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8">
                                            <p:txEl>
                                              <p:pRg st="2" end="2"/>
                                            </p:txEl>
                                          </p:spTgt>
                                        </p:tgtEl>
                                        <p:attrNameLst>
                                          <p:attrName>style.visibility</p:attrName>
                                        </p:attrNameLst>
                                      </p:cBhvr>
                                      <p:to>
                                        <p:strVal val="visible"/>
                                      </p:to>
                                    </p:set>
                                    <p:animEffect transition="in" filter="fade">
                                      <p:cBhvr>
                                        <p:cTn id="12" dur="1000"/>
                                        <p:tgtEl>
                                          <p:spTgt spid="12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8">
                                            <p:txEl>
                                              <p:pRg st="4" end="4"/>
                                            </p:txEl>
                                          </p:spTgt>
                                        </p:tgtEl>
                                        <p:attrNameLst>
                                          <p:attrName>style.visibility</p:attrName>
                                        </p:attrNameLst>
                                      </p:cBhvr>
                                      <p:to>
                                        <p:strVal val="visible"/>
                                      </p:to>
                                    </p:set>
                                    <p:animEffect transition="in" filter="fade">
                                      <p:cBhvr>
                                        <p:cTn id="17" dur="1000"/>
                                        <p:tgtEl>
                                          <p:spTgt spid="12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8">
                                            <p:txEl>
                                              <p:pRg st="6" end="6"/>
                                            </p:txEl>
                                          </p:spTgt>
                                        </p:tgtEl>
                                        <p:attrNameLst>
                                          <p:attrName>style.visibility</p:attrName>
                                        </p:attrNameLst>
                                      </p:cBhvr>
                                      <p:to>
                                        <p:strVal val="visible"/>
                                      </p:to>
                                    </p:set>
                                    <p:animEffect transition="in" filter="fade">
                                      <p:cBhvr>
                                        <p:cTn id="22" dur="1000"/>
                                        <p:tgtEl>
                                          <p:spTgt spid="12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8">
                                            <p:txEl>
                                              <p:pRg st="8" end="8"/>
                                            </p:txEl>
                                          </p:spTgt>
                                        </p:tgtEl>
                                        <p:attrNameLst>
                                          <p:attrName>style.visibility</p:attrName>
                                        </p:attrNameLst>
                                      </p:cBhvr>
                                      <p:to>
                                        <p:strVal val="visible"/>
                                      </p:to>
                                    </p:set>
                                    <p:animEffect transition="in" filter="fade">
                                      <p:cBhvr>
                                        <p:cTn id="27" dur="1000"/>
                                        <p:tgtEl>
                                          <p:spTgt spid="128">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8">
                                            <p:txEl>
                                              <p:pRg st="10" end="10"/>
                                            </p:txEl>
                                          </p:spTgt>
                                        </p:tgtEl>
                                        <p:attrNameLst>
                                          <p:attrName>style.visibility</p:attrName>
                                        </p:attrNameLst>
                                      </p:cBhvr>
                                      <p:to>
                                        <p:strVal val="visible"/>
                                      </p:to>
                                    </p:set>
                                    <p:animEffect transition="in" filter="fade">
                                      <p:cBhvr>
                                        <p:cTn id="32" dur="1000"/>
                                        <p:tgtEl>
                                          <p:spTgt spid="12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7"/>
          <p:cNvSpPr txBox="1">
            <a:spLocks noGrp="1"/>
          </p:cNvSpPr>
          <p:nvPr>
            <p:ph type="title"/>
          </p:nvPr>
        </p:nvSpPr>
        <p:spPr>
          <a:xfrm>
            <a:off x="749208" y="285834"/>
            <a:ext cx="10693584" cy="647314"/>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Open Sans ExtraBold"/>
              <a:buNone/>
            </a:pPr>
            <a:r>
              <a:rPr lang="el-GR" sz="3200" dirty="0"/>
              <a:t>Θέματα Συμβουλευτικής Σταδιοδρομίας- Θέματα σύμφωνα με Ιταλικό HR</a:t>
            </a:r>
            <a:endParaRPr dirty="0"/>
          </a:p>
        </p:txBody>
      </p:sp>
      <p:sp>
        <p:nvSpPr>
          <p:cNvPr id="134" name="Google Shape;134;p7"/>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endParaRPr/>
          </a:p>
        </p:txBody>
      </p:sp>
      <p:sp>
        <p:nvSpPr>
          <p:cNvPr id="135" name="Google Shape;135;p7"/>
          <p:cNvSpPr txBox="1">
            <a:spLocks noGrp="1"/>
          </p:cNvSpPr>
          <p:nvPr>
            <p:ph type="body" idx="1"/>
          </p:nvPr>
        </p:nvSpPr>
        <p:spPr>
          <a:xfrm>
            <a:off x="333422" y="1342871"/>
            <a:ext cx="11525156" cy="3690947"/>
          </a:xfrm>
          <a:prstGeom prst="rect">
            <a:avLst/>
          </a:prstGeom>
          <a:solidFill>
            <a:schemeClr val="lt1"/>
          </a:solidFill>
          <a:ln>
            <a:noFill/>
          </a:ln>
        </p:spPr>
        <p:txBody>
          <a:bodyPr spcFirstLastPara="1" wrap="square" lIns="91425" tIns="45700" rIns="91425" bIns="45700" anchor="t" anchorCtr="0">
            <a:noAutofit/>
          </a:bodyPr>
          <a:lstStyle/>
          <a:p>
            <a:pPr marL="342900" lvl="0" indent="-342900" algn="just">
              <a:lnSpc>
                <a:spcPct val="115000"/>
              </a:lnSpc>
              <a:buClr>
                <a:srgbClr val="DC5E00"/>
              </a:buClr>
              <a:buFont typeface="Times New Roman"/>
              <a:buChar char="►"/>
            </a:pPr>
            <a:r>
              <a:rPr lang="el-GR" b="1" dirty="0">
                <a:solidFill>
                  <a:srgbClr val="DC5E00"/>
                </a:solidFill>
                <a:latin typeface="Calibri"/>
                <a:ea typeface="Calibri"/>
                <a:cs typeface="Calibri"/>
                <a:sym typeface="Calibri"/>
              </a:rPr>
              <a:t>Το όραμα των διευθυντών για το μέλλον: γνώση εργαλείων για την προώθηση της ανάπτυξης του εαυτού τους, συνειδητοποίηση των ευθυνών τους απέναντι στην κοινότητα.</a:t>
            </a:r>
          </a:p>
          <a:p>
            <a:pPr marL="342900" lvl="0" indent="-342900" algn="just">
              <a:lnSpc>
                <a:spcPct val="115000"/>
              </a:lnSpc>
              <a:buClr>
                <a:srgbClr val="DC5E00"/>
              </a:buClr>
              <a:buFont typeface="Times New Roman"/>
              <a:buChar char="►"/>
            </a:pPr>
            <a:r>
              <a:rPr lang="el-GR" b="1" dirty="0">
                <a:solidFill>
                  <a:srgbClr val="DC5E00"/>
                </a:solidFill>
                <a:latin typeface="Calibri"/>
                <a:ea typeface="Calibri"/>
                <a:cs typeface="Calibri"/>
                <a:sym typeface="Calibri"/>
              </a:rPr>
              <a:t>Όραμα της συνεχιζόμενης εκπαίδευσης ως κάτι που θα εκτιμάται στις επιχειρήσεις</a:t>
            </a:r>
          </a:p>
          <a:p>
            <a:pPr marL="342900" lvl="0" indent="-342900" algn="just">
              <a:lnSpc>
                <a:spcPct val="115000"/>
              </a:lnSpc>
              <a:buClr>
                <a:srgbClr val="DC5E00"/>
              </a:buClr>
              <a:buFont typeface="Times New Roman"/>
              <a:buChar char="►"/>
            </a:pPr>
            <a:r>
              <a:rPr lang="el-GR" b="1" dirty="0">
                <a:solidFill>
                  <a:srgbClr val="DC5E00"/>
                </a:solidFill>
                <a:latin typeface="Calibri"/>
                <a:ea typeface="Calibri"/>
                <a:cs typeface="Calibri"/>
                <a:sym typeface="Calibri"/>
              </a:rPr>
              <a:t>Διαχείριση έκτακτων περιστάσεων και αβεβαιότητας (COVID-19)</a:t>
            </a:r>
          </a:p>
          <a:p>
            <a:pPr marL="342900" lvl="0" indent="-342900" algn="just">
              <a:lnSpc>
                <a:spcPct val="115000"/>
              </a:lnSpc>
              <a:buClr>
                <a:srgbClr val="DC5E00"/>
              </a:buClr>
              <a:buFont typeface="Times New Roman"/>
              <a:buChar char="►"/>
            </a:pPr>
            <a:r>
              <a:rPr lang="el-GR" b="1" dirty="0" err="1">
                <a:solidFill>
                  <a:srgbClr val="DC5E00"/>
                </a:solidFill>
                <a:latin typeface="Calibri"/>
                <a:ea typeface="Calibri"/>
                <a:cs typeface="Calibri"/>
                <a:sym typeface="Calibri"/>
              </a:rPr>
              <a:t>Ψηφιοποίηση</a:t>
            </a:r>
            <a:r>
              <a:rPr lang="el-GR" b="1" dirty="0">
                <a:solidFill>
                  <a:srgbClr val="DC5E00"/>
                </a:solidFill>
                <a:latin typeface="Calibri"/>
                <a:ea typeface="Calibri"/>
                <a:cs typeface="Calibri"/>
                <a:sym typeface="Calibri"/>
              </a:rPr>
              <a:t> του HR και γενικότερα της εργασίας.</a:t>
            </a:r>
          </a:p>
          <a:p>
            <a:pPr marL="342900" lvl="0" indent="-342900" algn="just">
              <a:lnSpc>
                <a:spcPct val="115000"/>
              </a:lnSpc>
              <a:buClr>
                <a:srgbClr val="DC5E00"/>
              </a:buClr>
              <a:buFont typeface="Times New Roman"/>
              <a:buChar char="►"/>
            </a:pPr>
            <a:r>
              <a:rPr lang="el-GR" b="1" dirty="0">
                <a:solidFill>
                  <a:srgbClr val="DC5E00"/>
                </a:solidFill>
                <a:latin typeface="Calibri"/>
                <a:ea typeface="Calibri"/>
                <a:cs typeface="Calibri"/>
                <a:sym typeface="Calibri"/>
              </a:rPr>
              <a:t>Αξιολόγηση της απόδοσης με βάση τους στόχους που επιτυγχάνονται από τους εργαζόμενους.</a:t>
            </a:r>
            <a:endParaRPr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animEffect transition="in" filter="fade">
                                      <p:cBhvr>
                                        <p:cTn id="7" dur="1000"/>
                                        <p:tgtEl>
                                          <p:spTgt spid="1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5">
                                            <p:txEl>
                                              <p:pRg st="1" end="1"/>
                                            </p:txEl>
                                          </p:spTgt>
                                        </p:tgtEl>
                                        <p:attrNameLst>
                                          <p:attrName>style.visibility</p:attrName>
                                        </p:attrNameLst>
                                      </p:cBhvr>
                                      <p:to>
                                        <p:strVal val="visible"/>
                                      </p:to>
                                    </p:set>
                                    <p:animEffect transition="in" filter="fade">
                                      <p:cBhvr>
                                        <p:cTn id="12" dur="1000"/>
                                        <p:tgtEl>
                                          <p:spTgt spid="1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5">
                                            <p:txEl>
                                              <p:pRg st="2" end="2"/>
                                            </p:txEl>
                                          </p:spTgt>
                                        </p:tgtEl>
                                        <p:attrNameLst>
                                          <p:attrName>style.visibility</p:attrName>
                                        </p:attrNameLst>
                                      </p:cBhvr>
                                      <p:to>
                                        <p:strVal val="visible"/>
                                      </p:to>
                                    </p:set>
                                    <p:animEffect transition="in" filter="fade">
                                      <p:cBhvr>
                                        <p:cTn id="17" dur="1000"/>
                                        <p:tgtEl>
                                          <p:spTgt spid="1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5">
                                            <p:txEl>
                                              <p:pRg st="3" end="3"/>
                                            </p:txEl>
                                          </p:spTgt>
                                        </p:tgtEl>
                                        <p:attrNameLst>
                                          <p:attrName>style.visibility</p:attrName>
                                        </p:attrNameLst>
                                      </p:cBhvr>
                                      <p:to>
                                        <p:strVal val="visible"/>
                                      </p:to>
                                    </p:set>
                                    <p:animEffect transition="in" filter="fade">
                                      <p:cBhvr>
                                        <p:cTn id="22" dur="1000"/>
                                        <p:tgtEl>
                                          <p:spTgt spid="1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5">
                                            <p:txEl>
                                              <p:pRg st="4" end="4"/>
                                            </p:txEl>
                                          </p:spTgt>
                                        </p:tgtEl>
                                        <p:attrNameLst>
                                          <p:attrName>style.visibility</p:attrName>
                                        </p:attrNameLst>
                                      </p:cBhvr>
                                      <p:to>
                                        <p:strVal val="visible"/>
                                      </p:to>
                                    </p:set>
                                    <p:animEffect transition="in" filter="fade">
                                      <p:cBhvr>
                                        <p:cTn id="27" dur="1000"/>
                                        <p:tgtEl>
                                          <p:spTgt spid="1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8"/>
          <p:cNvSpPr txBox="1">
            <a:spLocks noGrp="1"/>
          </p:cNvSpPr>
          <p:nvPr>
            <p:ph type="title"/>
          </p:nvPr>
        </p:nvSpPr>
        <p:spPr>
          <a:xfrm>
            <a:off x="1337453" y="0"/>
            <a:ext cx="10693584" cy="64731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ct val="100000"/>
              <a:buFont typeface="Open Sans ExtraBold"/>
              <a:buNone/>
            </a:pPr>
            <a:r>
              <a:rPr lang="el-GR" sz="2000" dirty="0"/>
              <a:t>Θέματα Επαγγελματικής Συμβουλευτικής - προτάσεις από την έρευνα για το Ιταλικό HR</a:t>
            </a:r>
            <a:endParaRPr sz="3200" dirty="0"/>
          </a:p>
        </p:txBody>
      </p:sp>
      <p:sp>
        <p:nvSpPr>
          <p:cNvPr id="141" name="Google Shape;141;p8"/>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endParaRPr/>
          </a:p>
        </p:txBody>
      </p:sp>
      <p:sp>
        <p:nvSpPr>
          <p:cNvPr id="142" name="Google Shape;142;p8"/>
          <p:cNvSpPr txBox="1">
            <a:spLocks noGrp="1"/>
          </p:cNvSpPr>
          <p:nvPr>
            <p:ph type="body" idx="1"/>
          </p:nvPr>
        </p:nvSpPr>
        <p:spPr>
          <a:xfrm>
            <a:off x="246578" y="629505"/>
            <a:ext cx="11784459" cy="5113749"/>
          </a:xfrm>
          <a:prstGeom prst="rect">
            <a:avLst/>
          </a:prstGeom>
          <a:solidFill>
            <a:schemeClr val="lt1"/>
          </a:solidFill>
          <a:ln>
            <a:noFill/>
          </a:ln>
        </p:spPr>
        <p:txBody>
          <a:bodyPr spcFirstLastPara="1" wrap="square" lIns="91425" tIns="45700" rIns="91425" bIns="45700" anchor="t" anchorCtr="0">
            <a:noAutofit/>
          </a:bodyPr>
          <a:lstStyle/>
          <a:p>
            <a:pPr marL="0" lvl="0" indent="0" algn="just">
              <a:lnSpc>
                <a:spcPct val="115000"/>
              </a:lnSpc>
              <a:buClr>
                <a:schemeClr val="dk1"/>
              </a:buClr>
            </a:pPr>
            <a:r>
              <a:rPr lang="el-GR" sz="1600" b="1" i="1" dirty="0">
                <a:solidFill>
                  <a:schemeClr val="dk1"/>
                </a:solidFill>
                <a:latin typeface="Calibri"/>
                <a:ea typeface="Calibri"/>
                <a:cs typeface="Calibri"/>
                <a:sym typeface="Calibri"/>
              </a:rPr>
              <a:t>Ενέργειες </a:t>
            </a:r>
            <a:r>
              <a:rPr lang="el-GR" sz="1600" b="1" dirty="0">
                <a:solidFill>
                  <a:schemeClr val="dk1"/>
                </a:solidFill>
                <a:latin typeface="Calibri"/>
                <a:ea typeface="Calibri"/>
                <a:cs typeface="Calibri"/>
                <a:sym typeface="Calibri"/>
              </a:rPr>
              <a:t>που θα πρέπει να κάνετε</a:t>
            </a:r>
            <a:endParaRPr lang="el-GR" sz="1600" b="1" i="1" dirty="0">
              <a:solidFill>
                <a:schemeClr val="dk1"/>
              </a:solidFill>
              <a:latin typeface="Calibri"/>
              <a:ea typeface="Calibri"/>
              <a:cs typeface="Calibri"/>
              <a:sym typeface="Calibri"/>
            </a:endParaRPr>
          </a:p>
          <a:p>
            <a:pPr marL="0" lvl="0" indent="0" algn="just">
              <a:lnSpc>
                <a:spcPct val="115000"/>
              </a:lnSpc>
              <a:buClr>
                <a:schemeClr val="dk1"/>
              </a:buClr>
            </a:pPr>
            <a:endParaRPr lang="el-GR" sz="1600" b="1" i="1" dirty="0">
              <a:solidFill>
                <a:schemeClr val="dk1"/>
              </a:solidFill>
              <a:latin typeface="Calibri"/>
              <a:ea typeface="Calibri"/>
              <a:cs typeface="Calibri"/>
              <a:sym typeface="Calibri"/>
            </a:endParaRPr>
          </a:p>
          <a:p>
            <a:pPr marL="0" lvl="0" indent="0" algn="just">
              <a:lnSpc>
                <a:spcPct val="115000"/>
              </a:lnSpc>
              <a:buClr>
                <a:schemeClr val="dk1"/>
              </a:buClr>
            </a:pPr>
            <a:r>
              <a:rPr lang="el-GR" sz="1600" b="1" i="1" dirty="0">
                <a:solidFill>
                  <a:schemeClr val="dk1"/>
                </a:solidFill>
                <a:latin typeface="Calibri"/>
                <a:ea typeface="Calibri"/>
                <a:cs typeface="Calibri"/>
                <a:sym typeface="Calibri"/>
              </a:rPr>
              <a:t>* Αναπτύξτε περαιτέρω γνώσεις που αφορούν στην εργασιακή σταδιοδρομία, καθορίστε ένα χρονοδιάγραμμα προόδου και θέστε ρεαλιστικούς στόχους οι οποίοι θα καθιστούν σαφή την επένδυση της εταιρείας στον εργαζόμενο.</a:t>
            </a:r>
          </a:p>
          <a:p>
            <a:pPr marL="0" lvl="0" indent="0" algn="just">
              <a:lnSpc>
                <a:spcPct val="115000"/>
              </a:lnSpc>
              <a:buClr>
                <a:schemeClr val="dk1"/>
              </a:buClr>
            </a:pPr>
            <a:endParaRPr lang="el-GR" sz="1600" b="1" i="1" dirty="0">
              <a:solidFill>
                <a:schemeClr val="dk1"/>
              </a:solidFill>
              <a:latin typeface="Calibri"/>
              <a:ea typeface="Calibri"/>
              <a:cs typeface="Calibri"/>
              <a:sym typeface="Calibri"/>
            </a:endParaRPr>
          </a:p>
          <a:p>
            <a:pPr marL="0" lvl="0" indent="0" algn="just">
              <a:lnSpc>
                <a:spcPct val="115000"/>
              </a:lnSpc>
              <a:buClr>
                <a:schemeClr val="dk1"/>
              </a:buClr>
            </a:pPr>
            <a:r>
              <a:rPr lang="el-GR" sz="1600" b="1" i="1" dirty="0">
                <a:solidFill>
                  <a:schemeClr val="dk1"/>
                </a:solidFill>
                <a:latin typeface="Calibri"/>
                <a:ea typeface="Calibri"/>
                <a:cs typeface="Calibri"/>
                <a:sym typeface="Calibri"/>
              </a:rPr>
              <a:t>Αναπτύξτε γνώσεις σχετικά με τον τρόπο χαρτογράφησης των δεξιοτήτων στην εταιρεία, ένα όραμα για τα ταλέντα και τις επαγγελματικές διαδρομές που θα γίνονται με «ad hoc» εκπαίδευση</a:t>
            </a:r>
          </a:p>
          <a:p>
            <a:pPr marL="0" lvl="0" indent="0" algn="just">
              <a:lnSpc>
                <a:spcPct val="115000"/>
              </a:lnSpc>
              <a:buClr>
                <a:schemeClr val="dk1"/>
              </a:buClr>
            </a:pPr>
            <a:endParaRPr lang="el-GR" sz="1600" b="1" i="1" dirty="0">
              <a:solidFill>
                <a:schemeClr val="dk1"/>
              </a:solidFill>
              <a:latin typeface="Calibri"/>
              <a:ea typeface="Calibri"/>
              <a:cs typeface="Calibri"/>
              <a:sym typeface="Calibri"/>
            </a:endParaRPr>
          </a:p>
          <a:p>
            <a:pPr marL="0" lvl="0" indent="0" algn="just">
              <a:lnSpc>
                <a:spcPct val="115000"/>
              </a:lnSpc>
              <a:buClr>
                <a:schemeClr val="dk1"/>
              </a:buClr>
            </a:pPr>
            <a:r>
              <a:rPr lang="el-GR" sz="1600" b="1" i="1" dirty="0">
                <a:solidFill>
                  <a:schemeClr val="dk1"/>
                </a:solidFill>
                <a:latin typeface="Calibri"/>
                <a:ea typeface="Calibri"/>
                <a:cs typeface="Calibri"/>
                <a:sym typeface="Calibri"/>
              </a:rPr>
              <a:t>Επικεντρωθείτε στην εξάσκηση και στο </a:t>
            </a:r>
            <a:r>
              <a:rPr lang="el-GR" sz="1600" b="1" i="1" dirty="0" err="1">
                <a:solidFill>
                  <a:schemeClr val="dk1"/>
                </a:solidFill>
                <a:latin typeface="Calibri"/>
                <a:ea typeface="Calibri"/>
                <a:cs typeface="Calibri"/>
                <a:sym typeface="Calibri"/>
              </a:rPr>
              <a:t>coaching</a:t>
            </a:r>
            <a:r>
              <a:rPr lang="el-GR" sz="1600" b="1" i="1" dirty="0">
                <a:solidFill>
                  <a:schemeClr val="dk1"/>
                </a:solidFill>
                <a:latin typeface="Calibri"/>
                <a:ea typeface="Calibri"/>
                <a:cs typeface="Calibri"/>
                <a:sym typeface="Calibri"/>
              </a:rPr>
              <a:t>, με συγκεκριμένα μαθήματα κατάρτισης</a:t>
            </a:r>
          </a:p>
          <a:p>
            <a:pPr marL="0" lvl="0" indent="0" algn="just">
              <a:lnSpc>
                <a:spcPct val="115000"/>
              </a:lnSpc>
              <a:buClr>
                <a:schemeClr val="dk1"/>
              </a:buClr>
            </a:pPr>
            <a:endParaRPr lang="el-GR" sz="1600" b="1" i="1" dirty="0">
              <a:solidFill>
                <a:schemeClr val="dk1"/>
              </a:solidFill>
              <a:latin typeface="Calibri"/>
              <a:ea typeface="Calibri"/>
              <a:cs typeface="Calibri"/>
              <a:sym typeface="Calibri"/>
            </a:endParaRPr>
          </a:p>
          <a:p>
            <a:pPr marL="0" lvl="0" indent="0" algn="just">
              <a:lnSpc>
                <a:spcPct val="115000"/>
              </a:lnSpc>
              <a:buClr>
                <a:schemeClr val="dk1"/>
              </a:buClr>
            </a:pPr>
            <a:r>
              <a:rPr lang="el-GR" sz="1600" b="1" i="1" dirty="0">
                <a:solidFill>
                  <a:schemeClr val="dk1"/>
                </a:solidFill>
                <a:latin typeface="Calibri"/>
                <a:ea typeface="Calibri"/>
                <a:cs typeface="Calibri"/>
                <a:sym typeface="Calibri"/>
              </a:rPr>
              <a:t>Παρέχετε δραστηριότητες που στοχεύουν στην ανάλυση πιθανών σεναρίων</a:t>
            </a:r>
          </a:p>
          <a:p>
            <a:pPr marL="0" lvl="0" indent="0" algn="just">
              <a:lnSpc>
                <a:spcPct val="115000"/>
              </a:lnSpc>
              <a:buClr>
                <a:schemeClr val="dk1"/>
              </a:buClr>
            </a:pPr>
            <a:endParaRPr lang="el-GR" sz="1600" b="1" i="1" dirty="0">
              <a:solidFill>
                <a:schemeClr val="dk1"/>
              </a:solidFill>
              <a:latin typeface="Calibri"/>
              <a:ea typeface="Calibri"/>
              <a:cs typeface="Calibri"/>
              <a:sym typeface="Calibri"/>
            </a:endParaRPr>
          </a:p>
          <a:p>
            <a:pPr marL="0" lvl="0" indent="0" algn="just">
              <a:lnSpc>
                <a:spcPct val="115000"/>
              </a:lnSpc>
              <a:buClr>
                <a:schemeClr val="dk1"/>
              </a:buClr>
            </a:pPr>
            <a:r>
              <a:rPr lang="el-GR" sz="1600" b="1" i="1" dirty="0">
                <a:solidFill>
                  <a:schemeClr val="dk1"/>
                </a:solidFill>
                <a:latin typeface="Calibri"/>
                <a:ea typeface="Calibri"/>
                <a:cs typeface="Calibri"/>
                <a:sym typeface="Calibri"/>
              </a:rPr>
              <a:t>Προσαρμόστε την εκπαίδευση σας, στις νέες τεχνολογίες (εφαρμογές, </a:t>
            </a:r>
            <a:r>
              <a:rPr lang="el-GR" sz="1600" b="1" i="1" dirty="0" err="1">
                <a:solidFill>
                  <a:schemeClr val="dk1"/>
                </a:solidFill>
                <a:latin typeface="Calibri"/>
                <a:ea typeface="Calibri"/>
                <a:cs typeface="Calibri"/>
                <a:sym typeface="Calibri"/>
              </a:rPr>
              <a:t>gamification</a:t>
            </a:r>
            <a:r>
              <a:rPr lang="el-GR" sz="1600" b="1" i="1" dirty="0">
                <a:solidFill>
                  <a:schemeClr val="dk1"/>
                </a:solidFill>
                <a:latin typeface="Calibri"/>
                <a:ea typeface="Calibri"/>
                <a:cs typeface="Calibri"/>
                <a:sym typeface="Calibri"/>
              </a:rPr>
              <a:t>).</a:t>
            </a:r>
          </a:p>
          <a:p>
            <a:pPr marL="0" lvl="0" indent="0" algn="just">
              <a:lnSpc>
                <a:spcPct val="115000"/>
              </a:lnSpc>
              <a:buClr>
                <a:schemeClr val="dk1"/>
              </a:buClr>
            </a:pPr>
            <a:endParaRPr lang="el-GR" sz="1600" b="1" i="1" dirty="0">
              <a:solidFill>
                <a:schemeClr val="dk1"/>
              </a:solidFill>
              <a:latin typeface="Calibri"/>
              <a:ea typeface="Calibri"/>
              <a:cs typeface="Calibri"/>
              <a:sym typeface="Calibri"/>
            </a:endParaRPr>
          </a:p>
          <a:p>
            <a:pPr marL="0" lvl="0" indent="0" algn="just">
              <a:lnSpc>
                <a:spcPct val="115000"/>
              </a:lnSpc>
              <a:buClr>
                <a:schemeClr val="dk1"/>
              </a:buClr>
            </a:pPr>
            <a:r>
              <a:rPr lang="el-GR" sz="1600" b="1" i="1" dirty="0">
                <a:solidFill>
                  <a:schemeClr val="dk1"/>
                </a:solidFill>
                <a:latin typeface="Calibri"/>
                <a:ea typeface="Calibri"/>
                <a:cs typeface="Calibri"/>
                <a:sym typeface="Calibri"/>
              </a:rPr>
              <a:t>*Δημιουργήστε ευκαιρίες δικτύωσης, όπου θα δοθεί η ευκαιρία για γνωριμία με άλλους επαγγελματίες και τον διαμοιρασμό  βέλτιστων πρακτικών</a:t>
            </a:r>
          </a:p>
          <a:p>
            <a:pPr marL="0" lvl="0" indent="0" algn="just">
              <a:lnSpc>
                <a:spcPct val="115000"/>
              </a:lnSpc>
              <a:buClr>
                <a:schemeClr val="dk1"/>
              </a:buClr>
            </a:pPr>
            <a:endParaRPr lang="el-GR" sz="1600" b="1" i="1" dirty="0">
              <a:solidFill>
                <a:schemeClr val="dk1"/>
              </a:solidFill>
              <a:latin typeface="Calibri"/>
              <a:ea typeface="Calibri"/>
              <a:cs typeface="Calibri"/>
              <a:sym typeface="Calibri"/>
            </a:endParaRPr>
          </a:p>
          <a:p>
            <a:pPr marL="0" lvl="0" indent="0" algn="just">
              <a:lnSpc>
                <a:spcPct val="115000"/>
              </a:lnSpc>
              <a:buClr>
                <a:schemeClr val="dk1"/>
              </a:buClr>
            </a:pPr>
            <a:r>
              <a:rPr lang="el-GR" sz="1600" b="1" i="1" dirty="0">
                <a:solidFill>
                  <a:schemeClr val="dk1"/>
                </a:solidFill>
                <a:latin typeface="Calibri"/>
                <a:ea typeface="Calibri"/>
                <a:cs typeface="Calibri"/>
                <a:sym typeface="Calibri"/>
              </a:rPr>
              <a:t>Επενδύστε στο κομμάτι της εκπαίδευσης πριν από την εργασία (σχολεία και πανεπιστήμιο)</a:t>
            </a:r>
            <a:endParaRPr sz="16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xEl>
                                              <p:pRg st="0" end="0"/>
                                            </p:txEl>
                                          </p:spTgt>
                                        </p:tgtEl>
                                        <p:attrNameLst>
                                          <p:attrName>style.visibility</p:attrName>
                                        </p:attrNameLst>
                                      </p:cBhvr>
                                      <p:to>
                                        <p:strVal val="visible"/>
                                      </p:to>
                                    </p:set>
                                    <p:animEffect transition="in" filter="fade">
                                      <p:cBhvr>
                                        <p:cTn id="7" dur="1000"/>
                                        <p:tgtEl>
                                          <p:spTgt spid="1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2">
                                            <p:txEl>
                                              <p:pRg st="2" end="2"/>
                                            </p:txEl>
                                          </p:spTgt>
                                        </p:tgtEl>
                                        <p:attrNameLst>
                                          <p:attrName>style.visibility</p:attrName>
                                        </p:attrNameLst>
                                      </p:cBhvr>
                                      <p:to>
                                        <p:strVal val="visible"/>
                                      </p:to>
                                    </p:set>
                                    <p:animEffect transition="in" filter="fade">
                                      <p:cBhvr>
                                        <p:cTn id="12" dur="1000"/>
                                        <p:tgtEl>
                                          <p:spTgt spid="14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2">
                                            <p:txEl>
                                              <p:pRg st="4" end="4"/>
                                            </p:txEl>
                                          </p:spTgt>
                                        </p:tgtEl>
                                        <p:attrNameLst>
                                          <p:attrName>style.visibility</p:attrName>
                                        </p:attrNameLst>
                                      </p:cBhvr>
                                      <p:to>
                                        <p:strVal val="visible"/>
                                      </p:to>
                                    </p:set>
                                    <p:animEffect transition="in" filter="fade">
                                      <p:cBhvr>
                                        <p:cTn id="17" dur="1000"/>
                                        <p:tgtEl>
                                          <p:spTgt spid="14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2">
                                            <p:txEl>
                                              <p:pRg st="6" end="6"/>
                                            </p:txEl>
                                          </p:spTgt>
                                        </p:tgtEl>
                                        <p:attrNameLst>
                                          <p:attrName>style.visibility</p:attrName>
                                        </p:attrNameLst>
                                      </p:cBhvr>
                                      <p:to>
                                        <p:strVal val="visible"/>
                                      </p:to>
                                    </p:set>
                                    <p:animEffect transition="in" filter="fade">
                                      <p:cBhvr>
                                        <p:cTn id="22" dur="1000"/>
                                        <p:tgtEl>
                                          <p:spTgt spid="14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2">
                                            <p:txEl>
                                              <p:pRg st="8" end="8"/>
                                            </p:txEl>
                                          </p:spTgt>
                                        </p:tgtEl>
                                        <p:attrNameLst>
                                          <p:attrName>style.visibility</p:attrName>
                                        </p:attrNameLst>
                                      </p:cBhvr>
                                      <p:to>
                                        <p:strVal val="visible"/>
                                      </p:to>
                                    </p:set>
                                    <p:animEffect transition="in" filter="fade">
                                      <p:cBhvr>
                                        <p:cTn id="27" dur="1000"/>
                                        <p:tgtEl>
                                          <p:spTgt spid="14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2">
                                            <p:txEl>
                                              <p:pRg st="10" end="10"/>
                                            </p:txEl>
                                          </p:spTgt>
                                        </p:tgtEl>
                                        <p:attrNameLst>
                                          <p:attrName>style.visibility</p:attrName>
                                        </p:attrNameLst>
                                      </p:cBhvr>
                                      <p:to>
                                        <p:strVal val="visible"/>
                                      </p:to>
                                    </p:set>
                                    <p:animEffect transition="in" filter="fade">
                                      <p:cBhvr>
                                        <p:cTn id="32" dur="1000"/>
                                        <p:tgtEl>
                                          <p:spTgt spid="142">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2">
                                            <p:txEl>
                                              <p:pRg st="12" end="12"/>
                                            </p:txEl>
                                          </p:spTgt>
                                        </p:tgtEl>
                                        <p:attrNameLst>
                                          <p:attrName>style.visibility</p:attrName>
                                        </p:attrNameLst>
                                      </p:cBhvr>
                                      <p:to>
                                        <p:strVal val="visible"/>
                                      </p:to>
                                    </p:set>
                                    <p:animEffect transition="in" filter="fade">
                                      <p:cBhvr>
                                        <p:cTn id="37" dur="1000"/>
                                        <p:tgtEl>
                                          <p:spTgt spid="142">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2">
                                            <p:txEl>
                                              <p:pRg st="14" end="14"/>
                                            </p:txEl>
                                          </p:spTgt>
                                        </p:tgtEl>
                                        <p:attrNameLst>
                                          <p:attrName>style.visibility</p:attrName>
                                        </p:attrNameLst>
                                      </p:cBhvr>
                                      <p:to>
                                        <p:strVal val="visible"/>
                                      </p:to>
                                    </p:set>
                                    <p:animEffect transition="in" filter="fade">
                                      <p:cBhvr>
                                        <p:cTn id="42" dur="1000"/>
                                        <p:tgtEl>
                                          <p:spTgt spid="14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9"/>
          <p:cNvSpPr txBox="1">
            <a:spLocks noGrp="1"/>
          </p:cNvSpPr>
          <p:nvPr>
            <p:ph type="body" idx="1"/>
          </p:nvPr>
        </p:nvSpPr>
        <p:spPr>
          <a:xfrm>
            <a:off x="287676" y="2042489"/>
            <a:ext cx="5496675" cy="320430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200"/>
              <a:buFont typeface="Arial"/>
              <a:buChar char="•"/>
            </a:pPr>
            <a:r>
              <a:rPr lang="el-GR" sz="2200" i="1" dirty="0">
                <a:solidFill>
                  <a:schemeClr val="dk1"/>
                </a:solidFill>
              </a:rPr>
              <a:t>Υπάρχουν αρκετές διαφορές ανάμεσα στις προοπτικές και τις προσδοκίες, που προκύπτουν από τους συμβούλους προσανατολισμού και το HR</a:t>
            </a:r>
          </a:p>
          <a:p>
            <a:pPr marL="342900" lvl="0" indent="-342900" algn="l" rtl="0">
              <a:lnSpc>
                <a:spcPct val="100000"/>
              </a:lnSpc>
              <a:spcBef>
                <a:spcPts val="0"/>
              </a:spcBef>
              <a:spcAft>
                <a:spcPts val="0"/>
              </a:spcAft>
              <a:buClr>
                <a:schemeClr val="dk1"/>
              </a:buClr>
              <a:buSzPts val="2200"/>
              <a:buFont typeface="Arial"/>
              <a:buChar char="•"/>
            </a:pPr>
            <a:endParaRPr lang="el-GR" sz="2200" i="1" dirty="0">
              <a:solidFill>
                <a:schemeClr val="dk1"/>
              </a:solidFill>
            </a:endParaRPr>
          </a:p>
          <a:p>
            <a:pPr marL="342900" lvl="0" indent="-342900" algn="l" rtl="0">
              <a:lnSpc>
                <a:spcPct val="100000"/>
              </a:lnSpc>
              <a:spcBef>
                <a:spcPts val="0"/>
              </a:spcBef>
              <a:spcAft>
                <a:spcPts val="0"/>
              </a:spcAft>
              <a:buClr>
                <a:schemeClr val="dk1"/>
              </a:buClr>
              <a:buSzPts val="2200"/>
              <a:buFont typeface="Arial"/>
              <a:buChar char="•"/>
            </a:pPr>
            <a:r>
              <a:rPr lang="el-GR" sz="2200" i="1" dirty="0">
                <a:solidFill>
                  <a:schemeClr val="dk1"/>
                </a:solidFill>
              </a:rPr>
              <a:t>Ουσιαστικά θα πρέπει να ενισχυθούν συγκεκριμένα σε κάθε ομάδα, οι στάσεις, οι γνώσεις και οι προοπτικές που βρίσκονται στο παρασκήνιο</a:t>
            </a:r>
            <a:endParaRPr i="1" dirty="0">
              <a:solidFill>
                <a:schemeClr val="dk1"/>
              </a:solidFill>
            </a:endParaRPr>
          </a:p>
        </p:txBody>
      </p:sp>
      <p:sp>
        <p:nvSpPr>
          <p:cNvPr id="148" name="Google Shape;148;p9"/>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endParaRPr/>
          </a:p>
        </p:txBody>
      </p:sp>
      <p:graphicFrame>
        <p:nvGraphicFramePr>
          <p:cNvPr id="149" name="Google Shape;149;p9"/>
          <p:cNvGraphicFramePr/>
          <p:nvPr/>
        </p:nvGraphicFramePr>
        <p:xfrm>
          <a:off x="5974481" y="1526280"/>
          <a:ext cx="6050280" cy="4236720"/>
        </p:xfrm>
        <a:graphic>
          <a:graphicData uri="http://schemas.openxmlformats.org/drawingml/2006/chart">
            <c:chart xmlns:c="http://schemas.openxmlformats.org/drawingml/2006/chart" xmlns:r="http://schemas.openxmlformats.org/officeDocument/2006/relationships" r:id="rId3"/>
          </a:graphicData>
        </a:graphic>
      </p:graphicFrame>
      <p:sp>
        <p:nvSpPr>
          <p:cNvPr id="150" name="Google Shape;150;p9"/>
          <p:cNvSpPr txBox="1">
            <a:spLocks noGrp="1"/>
          </p:cNvSpPr>
          <p:nvPr>
            <p:ph type="title"/>
          </p:nvPr>
        </p:nvSpPr>
        <p:spPr>
          <a:xfrm>
            <a:off x="540059" y="61603"/>
            <a:ext cx="10693584" cy="146467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800"/>
              <a:buFont typeface="Open Sans ExtraBold"/>
              <a:buNone/>
            </a:pPr>
            <a:r>
              <a:rPr lang="el-GR" sz="2800" dirty="0"/>
              <a:t>Αξιολόγηση για το οφελών από τη συνεργασία </a:t>
            </a:r>
            <a:br>
              <a:rPr lang="el-GR" sz="2800" dirty="0"/>
            </a:br>
            <a:br>
              <a:rPr lang="el-GR" sz="2800" dirty="0"/>
            </a:br>
            <a:r>
              <a:rPr lang="el-GR" sz="2800" dirty="0"/>
              <a:t>Ένα τελευταίο σχόλιο</a:t>
            </a:r>
            <a:endParaRPr dirty="0"/>
          </a:p>
        </p:txBody>
      </p:sp>
    </p:spTree>
  </p:cSld>
  <p:clrMapOvr>
    <a:masterClrMapping/>
  </p:clrMapOvr>
</p:sld>
</file>

<file path=ppt/theme/theme1.xml><?xml version="1.0" encoding="utf-8"?>
<a:theme xmlns:a="http://schemas.openxmlformats.org/drawingml/2006/main" name="„Office“ tema">
  <a:themeElements>
    <a:clrScheme name="Raudona oranžinė">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685</Words>
  <Application>Microsoft Office PowerPoint</Application>
  <PresentationFormat>Ευρεία οθόνη</PresentationFormat>
  <Paragraphs>77</Paragraphs>
  <Slides>10</Slides>
  <Notes>10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10</vt:i4>
      </vt:variant>
    </vt:vector>
  </HeadingPairs>
  <TitlesOfParts>
    <vt:vector size="17" baseType="lpstr">
      <vt:lpstr>Arial</vt:lpstr>
      <vt:lpstr>Calibri</vt:lpstr>
      <vt:lpstr>Open Sans Light</vt:lpstr>
      <vt:lpstr>Times New Roman</vt:lpstr>
      <vt:lpstr>Open Sans ExtraBold</vt:lpstr>
      <vt:lpstr>Open Sans</vt:lpstr>
      <vt:lpstr>„Office“ tema</vt:lpstr>
      <vt:lpstr>Συμπεράσματα από τη συλλογή δεδομένων της έρευνας του προγράμματος Connect!  Σημειώσεις και προτάσεις από την Ιταλική έρευνα</vt:lpstr>
      <vt:lpstr>Το προφίλ των Ιταλών  συμμετεχόντων</vt:lpstr>
      <vt:lpstr>Σύγκριση υπηρεσιών σταδιοδρομίας σε διαφορετικές ομάδες-στόχους</vt:lpstr>
      <vt:lpstr>Θέματα Επαγγελματικής Συμβουλευτικής</vt:lpstr>
      <vt:lpstr>Θέματα Επαγγελματικής Συμβουλευτικής – Αποτελέσματα σύμφωνα με την ιταλική έρευνα</vt:lpstr>
      <vt:lpstr>Θέματα Επαγγελματικής Συμβουλευτικής - προτάσεις με βάση την ιταλική έρευνα</vt:lpstr>
      <vt:lpstr>Θέματα Συμβουλευτικής Σταδιοδρομίας- Θέματα σύμφωνα με Ιταλικό HR</vt:lpstr>
      <vt:lpstr>Θέματα Επαγγελματικής Συμβουλευτικής - προτάσεις από την έρευνα για το Ιταλικό HR</vt:lpstr>
      <vt:lpstr>Αξιολόγηση για το οφελών από τη συνεργασία   Ένα τελευταίο σχόλιο</vt:lpstr>
      <vt:lpstr>Ευχαριστώ πολύ για την προσοχή σας.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Conclusions and Impact  from IO2 Data Collection Notes and suggestions from Italian participants</dc:title>
  <dc:creator>Laura</dc:creator>
  <cp:lastModifiedBy>Athanasios Vasilopoulos</cp:lastModifiedBy>
  <cp:revision>9</cp:revision>
  <dcterms:created xsi:type="dcterms:W3CDTF">2020-01-27T22:45:30Z</dcterms:created>
  <dcterms:modified xsi:type="dcterms:W3CDTF">2022-08-13T15:29:24Z</dcterms:modified>
</cp:coreProperties>
</file>