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283" r:id="rId6"/>
    <p:sldId id="269" r:id="rId7"/>
    <p:sldId id="266" r:id="rId8"/>
    <p:sldId id="281" r:id="rId9"/>
    <p:sldId id="282" r:id="rId10"/>
    <p:sldId id="259" r:id="rId11"/>
    <p:sldId id="268" r:id="rId12"/>
    <p:sldId id="273" r:id="rId13"/>
    <p:sldId id="277" r:id="rId14"/>
    <p:sldId id="272" r:id="rId15"/>
    <p:sldId id="261" r:id="rId16"/>
    <p:sldId id="271" r:id="rId17"/>
    <p:sldId id="262" r:id="rId18"/>
    <p:sldId id="270" r:id="rId19"/>
    <p:sldId id="267" r:id="rId20"/>
    <p:sldId id="274" r:id="rId21"/>
    <p:sldId id="284" r:id="rId22"/>
    <p:sldId id="275" r:id="rId23"/>
    <p:sldId id="305" r:id="rId24"/>
    <p:sldId id="285" r:id="rId25"/>
    <p:sldId id="260" r:id="rId26"/>
    <p:sldId id="301" r:id="rId27"/>
    <p:sldId id="302" r:id="rId28"/>
    <p:sldId id="288" r:id="rId29"/>
    <p:sldId id="289" r:id="rId30"/>
    <p:sldId id="306" r:id="rId31"/>
    <p:sldId id="264" r:id="rId32"/>
    <p:sldId id="258" r:id="rId33"/>
    <p:sldId id="303" r:id="rId34"/>
    <p:sldId id="304" r:id="rId35"/>
    <p:sldId id="307" r:id="rId36"/>
    <p:sldId id="265" r:id="rId37"/>
    <p:sldId id="308" r:id="rId38"/>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sos" initials="N" lastIdx="1" clrIdx="0">
    <p:extLst>
      <p:ext uri="{19B8F6BF-5375-455C-9EA6-DF929625EA0E}">
        <p15:presenceInfo xmlns:p15="http://schemas.microsoft.com/office/powerpoint/2012/main" userId="Nas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02" autoAdjust="0"/>
    <p:restoredTop sz="81837"/>
  </p:normalViewPr>
  <p:slideViewPr>
    <p:cSldViewPr snapToGrid="0" showGuides="1">
      <p:cViewPr varScale="1">
        <p:scale>
          <a:sx n="83" d="100"/>
          <a:sy n="83" d="100"/>
        </p:scale>
        <p:origin x="240"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2022-10-13</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1</a:t>
            </a:fld>
            <a:endParaRPr lang="lt-LT"/>
          </a:p>
        </p:txBody>
      </p:sp>
    </p:spTree>
    <p:extLst>
      <p:ext uri="{BB962C8B-B14F-4D97-AF65-F5344CB8AC3E}">
        <p14:creationId xmlns:p14="http://schemas.microsoft.com/office/powerpoint/2010/main" val="2251095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3200" b="1" dirty="0">
                <a:solidFill>
                  <a:srgbClr val="FF0000"/>
                </a:solidFill>
              </a:rPr>
              <a:t>Dies kürzer und </a:t>
            </a:r>
            <a:r>
              <a:rPr lang="de-DE" altLang="de-DE" sz="3200" b="1" dirty="0" err="1">
                <a:solidFill>
                  <a:srgbClr val="FF0000"/>
                </a:solidFill>
              </a:rPr>
              <a:t>prägnater</a:t>
            </a:r>
            <a:r>
              <a:rPr lang="de-DE" altLang="de-DE" sz="3200" b="1" dirty="0">
                <a:solidFill>
                  <a:srgbClr val="FF0000"/>
                </a:solidFill>
              </a:rPr>
              <a:t> machen mit Begleittext (</a:t>
            </a:r>
            <a:r>
              <a:rPr lang="de-DE" altLang="de-DE" sz="3200" b="1" dirty="0" err="1">
                <a:solidFill>
                  <a:srgbClr val="FF0000"/>
                </a:solidFill>
              </a:rPr>
              <a:t>bezug</a:t>
            </a:r>
            <a:r>
              <a:rPr lang="de-DE" altLang="de-DE" sz="3200" b="1" dirty="0">
                <a:solidFill>
                  <a:srgbClr val="FF0000"/>
                </a:solidFill>
              </a:rPr>
              <a:t> auf Anbieter und auf Methoden)</a:t>
            </a:r>
          </a:p>
          <a:p>
            <a:r>
              <a:rPr lang="de-DE" sz="1800" dirty="0">
                <a:effectLst/>
                <a:latin typeface="Segoe UI" panose="020B0502040204020203" pitchFamily="34" charset="0"/>
                <a:ea typeface="Times New Roman" panose="02020603050405020304" pitchFamily="18" charset="0"/>
              </a:rPr>
              <a:t>Was meinen wir damit, dass Beratung und HRM Überschneidungen hat (normativ)</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Was ist der Stand hierzu und was sind Ausblicke oder Herausforderungen (empirisch)</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Unternehmen, die es heute schon machen …. Gründe, Ausprägungen</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Times New Roman" panose="02020603050405020304" pitchFamily="18" charset="0"/>
                <a:ea typeface="Times New Roman" panose="02020603050405020304" pitchFamily="18" charset="0"/>
              </a:rPr>
              <a:t> </a:t>
            </a:r>
          </a:p>
          <a:p>
            <a:r>
              <a:rPr lang="de-DE" sz="1800" dirty="0">
                <a:effectLst/>
                <a:latin typeface="Segoe UI" panose="020B0502040204020203" pitchFamily="34" charset="0"/>
                <a:ea typeface="Times New Roman" panose="02020603050405020304" pitchFamily="18" charset="0"/>
              </a:rPr>
              <a:t>[16:11] Weber Peter</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Was heißt es für die Berater? Wo sind die Anschlusspunkte in der Zukunft?</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36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36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3600" dirty="0" err="1">
                <a:solidFill>
                  <a:schemeClr val="tx1"/>
                </a:solidFill>
              </a:rPr>
              <a:t>Mostly</a:t>
            </a:r>
            <a:r>
              <a:rPr lang="de-DE" altLang="de-DE" sz="3600" dirty="0">
                <a:solidFill>
                  <a:schemeClr val="tx1"/>
                </a:solidFill>
              </a:rPr>
              <a:t> different extern </a:t>
            </a:r>
            <a:r>
              <a:rPr lang="de-DE" altLang="de-DE" sz="3600" dirty="0" err="1">
                <a:solidFill>
                  <a:schemeClr val="tx1"/>
                </a:solidFill>
              </a:rPr>
              <a:t>providers</a:t>
            </a:r>
            <a:r>
              <a:rPr lang="de-DE" altLang="de-DE" sz="3600" dirty="0">
                <a:solidFill>
                  <a:schemeClr val="tx1"/>
                </a:solidFill>
              </a:rPr>
              <a:t>  </a:t>
            </a:r>
            <a:r>
              <a:rPr lang="de-DE" altLang="de-DE" sz="3600" dirty="0" err="1">
                <a:solidFill>
                  <a:schemeClr val="tx1"/>
                </a:solidFill>
              </a:rPr>
              <a:t>are</a:t>
            </a:r>
            <a:r>
              <a:rPr lang="de-DE" altLang="de-DE" sz="3600" dirty="0">
                <a:solidFill>
                  <a:schemeClr val="tx1"/>
                </a:solidFill>
              </a:rPr>
              <a:t> </a:t>
            </a:r>
            <a:r>
              <a:rPr lang="de-DE" altLang="de-DE" sz="3600" dirty="0" err="1">
                <a:solidFill>
                  <a:schemeClr val="tx1"/>
                </a:solidFill>
              </a:rPr>
              <a:t>working</a:t>
            </a:r>
            <a:r>
              <a:rPr lang="de-DE" altLang="de-DE" sz="3600" dirty="0">
                <a:solidFill>
                  <a:schemeClr val="tx1"/>
                </a:solidFill>
              </a:rPr>
              <a:t> in </a:t>
            </a:r>
            <a:r>
              <a:rPr lang="de-DE" altLang="de-DE" sz="3600" dirty="0" err="1">
                <a:solidFill>
                  <a:schemeClr val="tx1"/>
                </a:solidFill>
              </a:rPr>
              <a:t>this</a:t>
            </a:r>
            <a:r>
              <a:rPr lang="de-DE" altLang="de-DE" sz="3600" dirty="0">
                <a:solidFill>
                  <a:schemeClr val="tx1"/>
                </a:solidFill>
              </a:rPr>
              <a:t> </a:t>
            </a:r>
            <a:r>
              <a:rPr lang="de-DE" altLang="de-DE" sz="3600" dirty="0" err="1">
                <a:solidFill>
                  <a:schemeClr val="tx1"/>
                </a:solidFill>
              </a:rPr>
              <a:t>field</a:t>
            </a:r>
            <a:r>
              <a:rPr lang="de-DE" altLang="de-DE" sz="3600" dirty="0">
                <a:solidFill>
                  <a:schemeClr val="tx1"/>
                </a:solidFill>
              </a:rPr>
              <a:t> = </a:t>
            </a:r>
            <a:r>
              <a:rPr lang="en-US" altLang="de-DE" sz="1900" dirty="0">
                <a:latin typeface="Trebuchet MS" panose="020B0603020202020204" pitchFamily="34" charset="0"/>
                <a:ea typeface="Times New Roman" panose="02020603050405020304" pitchFamily="18" charset="0"/>
                <a:cs typeface="Calibri" panose="020F0502020204030204" pitchFamily="34" charset="0"/>
              </a:rPr>
              <a:t>This seems to be a result of IO2 in Germany as well (see examples from Matthias!)</a:t>
            </a:r>
          </a:p>
          <a:p>
            <a:endParaRPr lang="en-US" altLang="de-DE" sz="1900" dirty="0">
              <a:latin typeface="Trebuchet MS" panose="020B0603020202020204" pitchFamily="34" charset="0"/>
              <a:ea typeface="Times New Roman" panose="02020603050405020304" pitchFamily="18" charset="0"/>
              <a:cs typeface="Calibri" panose="020F0502020204030204" pitchFamily="34" charset="0"/>
            </a:endParaRPr>
          </a:p>
          <a:p>
            <a:r>
              <a:rPr lang="en-US" altLang="de-DE" sz="1900" dirty="0">
                <a:latin typeface="Trebuchet MS" panose="020B0603020202020204" pitchFamily="34" charset="0"/>
                <a:ea typeface="Times New Roman" panose="02020603050405020304" pitchFamily="18" charset="0"/>
                <a:cs typeface="Calibri" panose="020F0502020204030204" pitchFamily="34" charset="0"/>
              </a:rPr>
              <a:t>4.1 Overview on concepts and methods of CGC in HR context of SME </a:t>
            </a:r>
          </a:p>
          <a:p>
            <a:endParaRPr lang="en-US" altLang="de-DE" sz="1900" dirty="0">
              <a:latin typeface="Trebuchet MS" panose="020B0603020202020204" pitchFamily="34" charset="0"/>
              <a:ea typeface="Times New Roman" panose="02020603050405020304" pitchFamily="18" charset="0"/>
              <a:cs typeface="Calibri" panose="020F0502020204030204" pitchFamily="34" charset="0"/>
            </a:endParaRPr>
          </a:p>
          <a:p>
            <a:r>
              <a:rPr lang="de-DE" altLang="de-DE" dirty="0">
                <a:latin typeface="Times New Roman" panose="02020603050405020304" pitchFamily="18" charset="0"/>
                <a:ea typeface="Times New Roman" panose="02020603050405020304" pitchFamily="18" charset="0"/>
                <a:cs typeface="Calibri" panose="020F0502020204030204" pitchFamily="34" charset="0"/>
              </a:rPr>
              <a:t>Lack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of</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research</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work</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desideratum</a:t>
            </a:r>
            <a:r>
              <a:rPr lang="de-DE" altLang="de-DE" dirty="0">
                <a:latin typeface="Times New Roman" panose="02020603050405020304" pitchFamily="18" charset="0"/>
                <a:ea typeface="Times New Roman" panose="02020603050405020304" pitchFamily="18" charset="0"/>
                <a:cs typeface="Calibri" panose="020F0502020204030204" pitchFamily="34" charset="0"/>
              </a:rPr>
              <a:t>) =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Rarely</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research</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work</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findings</a:t>
            </a:r>
            <a:r>
              <a:rPr lang="de-DE" altLang="de-DE" dirty="0">
                <a:latin typeface="Times New Roman" panose="02020603050405020304" pitchFamily="18" charset="0"/>
                <a:ea typeface="Times New Roman" panose="02020603050405020304" pitchFamily="18" charset="0"/>
                <a:cs typeface="Calibri" panose="020F0502020204030204" pitchFamily="34" charset="0"/>
              </a:rPr>
              <a:t> not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well</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structured</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p>
          <a:p>
            <a:endParaRPr lang="de-DE" altLang="de-DE" dirty="0">
              <a:latin typeface="Times New Roman" panose="02020603050405020304" pitchFamily="18" charset="0"/>
              <a:ea typeface="Times New Roman" panose="02020603050405020304" pitchFamily="18" charset="0"/>
              <a:cs typeface="Calibri" panose="020F0502020204030204" pitchFamily="34" charset="0"/>
            </a:endParaRPr>
          </a:p>
          <a:p>
            <a:endParaRPr lang="de-DE" altLang="de-DE" dirty="0">
              <a:latin typeface="Times New Roman" panose="02020603050405020304" pitchFamily="18" charset="0"/>
              <a:ea typeface="Times New Roman" panose="02020603050405020304" pitchFamily="18" charset="0"/>
              <a:cs typeface="Calibri" panose="020F0502020204030204" pitchFamily="34" charset="0"/>
            </a:endParaRPr>
          </a:p>
          <a:p>
            <a:r>
              <a:rPr lang="de-DE" altLang="de-DE" dirty="0">
                <a:latin typeface="Times New Roman" panose="02020603050405020304" pitchFamily="18" charset="0"/>
                <a:ea typeface="Times New Roman" panose="02020603050405020304" pitchFamily="18" charset="0"/>
                <a:cs typeface="Calibri" panose="020F0502020204030204" pitchFamily="34" charset="0"/>
              </a:rPr>
              <a:t>(hier noch aus IO 1 und 2 recherchieren!</a:t>
            </a:r>
          </a:p>
          <a:p>
            <a:endParaRPr lang="de-DE" altLang="de-DE" dirty="0">
              <a:latin typeface="Times New Roman" panose="02020603050405020304" pitchFamily="18" charset="0"/>
              <a:ea typeface="Times New Roman" panose="02020603050405020304" pitchFamily="18" charset="0"/>
              <a:cs typeface="Calibri" panose="020F0502020204030204" pitchFamily="34" charset="0"/>
            </a:endParaRPr>
          </a:p>
          <a:p>
            <a:endParaRPr lang="de-DE" altLang="de-DE" dirty="0">
              <a:latin typeface="Times New Roman" panose="02020603050405020304" pitchFamily="18" charset="0"/>
              <a:ea typeface="Times New Roman" panose="02020603050405020304" pitchFamily="18" charset="0"/>
              <a:cs typeface="Calibri" panose="020F0502020204030204" pitchFamily="34" charset="0"/>
            </a:endParaRPr>
          </a:p>
          <a:p>
            <a:r>
              <a:rPr lang="de-DE" altLang="de-DE" dirty="0">
                <a:latin typeface="Times New Roman" panose="02020603050405020304" pitchFamily="18" charset="0"/>
                <a:ea typeface="Times New Roman" panose="02020603050405020304" pitchFamily="18" charset="0"/>
                <a:cs typeface="Calibri" panose="020F0502020204030204" pitchFamily="34" charset="0"/>
              </a:rPr>
              <a:t>Und weitere Infos auf Folie (Ergebnisse aus IO1 (plus eigene Recherchen) und IO2 werden referiert! Was macht hier Monika aus Österreich?</a:t>
            </a:r>
          </a:p>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22</a:t>
            </a:fld>
            <a:endParaRPr lang="lt-LT"/>
          </a:p>
        </p:txBody>
      </p:sp>
    </p:spTree>
    <p:extLst>
      <p:ext uri="{BB962C8B-B14F-4D97-AF65-F5344CB8AC3E}">
        <p14:creationId xmlns:p14="http://schemas.microsoft.com/office/powerpoint/2010/main" val="3725039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23</a:t>
            </a:fld>
            <a:endParaRPr lang="lt-LT"/>
          </a:p>
        </p:txBody>
      </p:sp>
    </p:spTree>
    <p:extLst>
      <p:ext uri="{BB962C8B-B14F-4D97-AF65-F5344CB8AC3E}">
        <p14:creationId xmlns:p14="http://schemas.microsoft.com/office/powerpoint/2010/main" val="2999260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STF = Story telling approach with methods or techniques like reflection, connectedness, meaning making, learning, agency</a:t>
            </a:r>
          </a:p>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24</a:t>
            </a:fld>
            <a:endParaRPr lang="lt-LT"/>
          </a:p>
        </p:txBody>
      </p:sp>
    </p:spTree>
    <p:extLst>
      <p:ext uri="{BB962C8B-B14F-4D97-AF65-F5344CB8AC3E}">
        <p14:creationId xmlns:p14="http://schemas.microsoft.com/office/powerpoint/2010/main" val="252950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Still not </a:t>
            </a:r>
            <a:r>
              <a:rPr lang="de-DE" dirty="0" err="1"/>
              <a:t>ready</a:t>
            </a:r>
            <a:r>
              <a:rPr lang="de-DE" dirty="0"/>
              <a:t>, </a:t>
            </a:r>
            <a:r>
              <a:rPr lang="de-DE" dirty="0" err="1"/>
              <a:t>there</a:t>
            </a:r>
            <a:r>
              <a:rPr lang="de-DE" dirty="0"/>
              <a:t> </a:t>
            </a:r>
            <a:r>
              <a:rPr lang="de-DE" dirty="0" err="1"/>
              <a:t>is</a:t>
            </a:r>
            <a:r>
              <a:rPr lang="de-DE" dirty="0"/>
              <a:t> </a:t>
            </a:r>
            <a:r>
              <a:rPr lang="de-DE" dirty="0" err="1"/>
              <a:t>missing</a:t>
            </a:r>
            <a:r>
              <a:rPr lang="de-DE" dirty="0"/>
              <a:t> a </a:t>
            </a:r>
            <a:r>
              <a:rPr lang="de-DE" dirty="0" err="1"/>
              <a:t>short</a:t>
            </a:r>
            <a:r>
              <a:rPr lang="de-DE" dirty="0"/>
              <a:t> </a:t>
            </a:r>
            <a:r>
              <a:rPr lang="de-DE" dirty="0" err="1"/>
              <a:t>description</a:t>
            </a:r>
            <a:r>
              <a:rPr lang="de-DE" dirty="0"/>
              <a:t> </a:t>
            </a:r>
            <a:r>
              <a:rPr lang="de-DE" dirty="0" err="1"/>
              <a:t>of</a:t>
            </a:r>
            <a:r>
              <a:rPr lang="de-DE" dirty="0"/>
              <a:t> </a:t>
            </a:r>
            <a:r>
              <a:rPr lang="de-DE" dirty="0" err="1"/>
              <a:t>the</a:t>
            </a:r>
            <a:r>
              <a:rPr lang="de-DE" dirty="0"/>
              <a:t> different </a:t>
            </a:r>
            <a:r>
              <a:rPr lang="de-DE" dirty="0" err="1"/>
              <a:t>providers</a:t>
            </a:r>
            <a:r>
              <a:rPr lang="de-DE" dirty="0"/>
              <a:t> and </a:t>
            </a:r>
            <a:r>
              <a:rPr lang="de-DE" dirty="0" err="1"/>
              <a:t>their</a:t>
            </a:r>
            <a:r>
              <a:rPr lang="de-DE" dirty="0"/>
              <a:t> </a:t>
            </a:r>
            <a:r>
              <a:rPr lang="de-DE" dirty="0" err="1"/>
              <a:t>approaches</a:t>
            </a:r>
            <a:r>
              <a:rPr lang="de-DE" dirty="0"/>
              <a:t> </a:t>
            </a:r>
            <a:r>
              <a:rPr lang="de-DE" dirty="0" err="1"/>
              <a:t>for</a:t>
            </a:r>
            <a:r>
              <a:rPr lang="de-DE" dirty="0"/>
              <a:t> </a:t>
            </a:r>
            <a:r>
              <a:rPr lang="de-DE" dirty="0" err="1"/>
              <a:t>the</a:t>
            </a:r>
            <a:r>
              <a:rPr lang="de-DE" dirty="0"/>
              <a:t> </a:t>
            </a:r>
            <a:r>
              <a:rPr lang="de-DE" dirty="0" err="1"/>
              <a:t>lecturer</a:t>
            </a:r>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25</a:t>
            </a:fld>
            <a:endParaRPr lang="lt-LT"/>
          </a:p>
        </p:txBody>
      </p:sp>
    </p:spTree>
    <p:extLst>
      <p:ext uri="{BB962C8B-B14F-4D97-AF65-F5344CB8AC3E}">
        <p14:creationId xmlns:p14="http://schemas.microsoft.com/office/powerpoint/2010/main" val="147759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3200" b="1" dirty="0">
                <a:solidFill>
                  <a:srgbClr val="FF0000"/>
                </a:solidFill>
              </a:rPr>
              <a:t>Dies kürzer und </a:t>
            </a:r>
            <a:r>
              <a:rPr lang="de-DE" altLang="de-DE" sz="3200" b="1" dirty="0" err="1">
                <a:solidFill>
                  <a:srgbClr val="FF0000"/>
                </a:solidFill>
              </a:rPr>
              <a:t>prägnater</a:t>
            </a:r>
            <a:r>
              <a:rPr lang="de-DE" altLang="de-DE" sz="3200" b="1" dirty="0">
                <a:solidFill>
                  <a:srgbClr val="FF0000"/>
                </a:solidFill>
              </a:rPr>
              <a:t> machen mit Begleittext (</a:t>
            </a:r>
            <a:r>
              <a:rPr lang="de-DE" altLang="de-DE" sz="3200" b="1" dirty="0" err="1">
                <a:solidFill>
                  <a:srgbClr val="FF0000"/>
                </a:solidFill>
              </a:rPr>
              <a:t>bezug</a:t>
            </a:r>
            <a:r>
              <a:rPr lang="de-DE" altLang="de-DE" sz="3200" b="1" dirty="0">
                <a:solidFill>
                  <a:srgbClr val="FF0000"/>
                </a:solidFill>
              </a:rPr>
              <a:t> auf Anbieter und auf Methoden)</a:t>
            </a:r>
          </a:p>
          <a:p>
            <a:r>
              <a:rPr lang="de-DE" sz="1800" dirty="0">
                <a:effectLst/>
                <a:latin typeface="Segoe UI" panose="020B0502040204020203" pitchFamily="34" charset="0"/>
                <a:ea typeface="Times New Roman" panose="02020603050405020304" pitchFamily="18" charset="0"/>
              </a:rPr>
              <a:t>Was meinen wir damit, dass Beratung und HRM Überschneidungen hat (normativ)</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Was ist der Stand hierzu und was sind Ausblicke oder Herausforderungen (empirisch)</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Unternehmen, die es heute schon machen …. Gründe, Ausprägungen</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Times New Roman" panose="02020603050405020304" pitchFamily="18" charset="0"/>
                <a:ea typeface="Times New Roman" panose="02020603050405020304" pitchFamily="18" charset="0"/>
              </a:rPr>
              <a:t> </a:t>
            </a:r>
          </a:p>
          <a:p>
            <a:r>
              <a:rPr lang="de-DE" sz="1800" dirty="0">
                <a:effectLst/>
                <a:latin typeface="Segoe UI" panose="020B0502040204020203" pitchFamily="34" charset="0"/>
                <a:ea typeface="Times New Roman" panose="02020603050405020304" pitchFamily="18" charset="0"/>
              </a:rPr>
              <a:t>[16:11] Weber Peter</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Was heißt es für die Berater? Wo sind die Anschlusspunkte in der Zukunft?</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36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36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3600" dirty="0" err="1">
                <a:solidFill>
                  <a:schemeClr val="tx1"/>
                </a:solidFill>
              </a:rPr>
              <a:t>Mostly</a:t>
            </a:r>
            <a:r>
              <a:rPr lang="de-DE" altLang="de-DE" sz="3600" dirty="0">
                <a:solidFill>
                  <a:schemeClr val="tx1"/>
                </a:solidFill>
              </a:rPr>
              <a:t> different extern </a:t>
            </a:r>
            <a:r>
              <a:rPr lang="de-DE" altLang="de-DE" sz="3600" dirty="0" err="1">
                <a:solidFill>
                  <a:schemeClr val="tx1"/>
                </a:solidFill>
              </a:rPr>
              <a:t>providers</a:t>
            </a:r>
            <a:r>
              <a:rPr lang="de-DE" altLang="de-DE" sz="3600" dirty="0">
                <a:solidFill>
                  <a:schemeClr val="tx1"/>
                </a:solidFill>
              </a:rPr>
              <a:t>  </a:t>
            </a:r>
            <a:r>
              <a:rPr lang="de-DE" altLang="de-DE" sz="3600" dirty="0" err="1">
                <a:solidFill>
                  <a:schemeClr val="tx1"/>
                </a:solidFill>
              </a:rPr>
              <a:t>are</a:t>
            </a:r>
            <a:r>
              <a:rPr lang="de-DE" altLang="de-DE" sz="3600" dirty="0">
                <a:solidFill>
                  <a:schemeClr val="tx1"/>
                </a:solidFill>
              </a:rPr>
              <a:t> </a:t>
            </a:r>
            <a:r>
              <a:rPr lang="de-DE" altLang="de-DE" sz="3600" dirty="0" err="1">
                <a:solidFill>
                  <a:schemeClr val="tx1"/>
                </a:solidFill>
              </a:rPr>
              <a:t>working</a:t>
            </a:r>
            <a:r>
              <a:rPr lang="de-DE" altLang="de-DE" sz="3600" dirty="0">
                <a:solidFill>
                  <a:schemeClr val="tx1"/>
                </a:solidFill>
              </a:rPr>
              <a:t> in </a:t>
            </a:r>
            <a:r>
              <a:rPr lang="de-DE" altLang="de-DE" sz="3600" dirty="0" err="1">
                <a:solidFill>
                  <a:schemeClr val="tx1"/>
                </a:solidFill>
              </a:rPr>
              <a:t>this</a:t>
            </a:r>
            <a:r>
              <a:rPr lang="de-DE" altLang="de-DE" sz="3600" dirty="0">
                <a:solidFill>
                  <a:schemeClr val="tx1"/>
                </a:solidFill>
              </a:rPr>
              <a:t> </a:t>
            </a:r>
            <a:r>
              <a:rPr lang="de-DE" altLang="de-DE" sz="3600" dirty="0" err="1">
                <a:solidFill>
                  <a:schemeClr val="tx1"/>
                </a:solidFill>
              </a:rPr>
              <a:t>field</a:t>
            </a:r>
            <a:r>
              <a:rPr lang="de-DE" altLang="de-DE" sz="3600" dirty="0">
                <a:solidFill>
                  <a:schemeClr val="tx1"/>
                </a:solidFill>
              </a:rPr>
              <a:t> = </a:t>
            </a:r>
            <a:r>
              <a:rPr lang="en-US" altLang="de-DE" sz="1900" dirty="0">
                <a:latin typeface="Trebuchet MS" panose="020B0603020202020204" pitchFamily="34" charset="0"/>
                <a:ea typeface="Times New Roman" panose="02020603050405020304" pitchFamily="18" charset="0"/>
                <a:cs typeface="Calibri" panose="020F0502020204030204" pitchFamily="34" charset="0"/>
              </a:rPr>
              <a:t>This seems to be a result of IO2 in Germany as well (see examples from Matthias!)</a:t>
            </a:r>
          </a:p>
          <a:p>
            <a:endParaRPr lang="en-US" altLang="de-DE" sz="1900" dirty="0">
              <a:latin typeface="Trebuchet MS" panose="020B0603020202020204" pitchFamily="34" charset="0"/>
              <a:ea typeface="Times New Roman" panose="02020603050405020304" pitchFamily="18" charset="0"/>
              <a:cs typeface="Calibri" panose="020F0502020204030204" pitchFamily="34" charset="0"/>
            </a:endParaRPr>
          </a:p>
          <a:p>
            <a:r>
              <a:rPr lang="en-US" altLang="de-DE" sz="1900" dirty="0">
                <a:latin typeface="Trebuchet MS" panose="020B0603020202020204" pitchFamily="34" charset="0"/>
                <a:ea typeface="Times New Roman" panose="02020603050405020304" pitchFamily="18" charset="0"/>
                <a:cs typeface="Calibri" panose="020F0502020204030204" pitchFamily="34" charset="0"/>
              </a:rPr>
              <a:t>4.1 Overview on concepts and methods of CGC in HR context of SME </a:t>
            </a:r>
          </a:p>
          <a:p>
            <a:endParaRPr lang="en-US" altLang="de-DE" sz="1900" dirty="0">
              <a:latin typeface="Trebuchet MS" panose="020B0603020202020204" pitchFamily="34" charset="0"/>
              <a:ea typeface="Times New Roman" panose="02020603050405020304" pitchFamily="18" charset="0"/>
              <a:cs typeface="Calibri" panose="020F0502020204030204" pitchFamily="34" charset="0"/>
            </a:endParaRPr>
          </a:p>
          <a:p>
            <a:r>
              <a:rPr lang="de-DE" altLang="de-DE" dirty="0">
                <a:latin typeface="Times New Roman" panose="02020603050405020304" pitchFamily="18" charset="0"/>
                <a:ea typeface="Times New Roman" panose="02020603050405020304" pitchFamily="18" charset="0"/>
                <a:cs typeface="Calibri" panose="020F0502020204030204" pitchFamily="34" charset="0"/>
              </a:rPr>
              <a:t>Lack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of</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research</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work</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desideratum</a:t>
            </a:r>
            <a:r>
              <a:rPr lang="de-DE" altLang="de-DE" dirty="0">
                <a:latin typeface="Times New Roman" panose="02020603050405020304" pitchFamily="18" charset="0"/>
                <a:ea typeface="Times New Roman" panose="02020603050405020304" pitchFamily="18" charset="0"/>
                <a:cs typeface="Calibri" panose="020F0502020204030204" pitchFamily="34" charset="0"/>
              </a:rPr>
              <a:t>) =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Rarely</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research</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work</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findings</a:t>
            </a:r>
            <a:r>
              <a:rPr lang="de-DE" altLang="de-DE" dirty="0">
                <a:latin typeface="Times New Roman" panose="02020603050405020304" pitchFamily="18" charset="0"/>
                <a:ea typeface="Times New Roman" panose="02020603050405020304" pitchFamily="18" charset="0"/>
                <a:cs typeface="Calibri" panose="020F0502020204030204" pitchFamily="34" charset="0"/>
              </a:rPr>
              <a:t> not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well</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structured</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p>
          <a:p>
            <a:endParaRPr lang="de-DE" altLang="de-DE" dirty="0">
              <a:latin typeface="Times New Roman" panose="02020603050405020304" pitchFamily="18" charset="0"/>
              <a:ea typeface="Times New Roman" panose="02020603050405020304" pitchFamily="18" charset="0"/>
              <a:cs typeface="Calibri" panose="020F0502020204030204" pitchFamily="34" charset="0"/>
            </a:endParaRPr>
          </a:p>
          <a:p>
            <a:endParaRPr lang="de-DE" altLang="de-DE" dirty="0">
              <a:latin typeface="Times New Roman" panose="02020603050405020304" pitchFamily="18" charset="0"/>
              <a:ea typeface="Times New Roman" panose="02020603050405020304" pitchFamily="18" charset="0"/>
              <a:cs typeface="Calibri" panose="020F0502020204030204" pitchFamily="34" charset="0"/>
            </a:endParaRPr>
          </a:p>
          <a:p>
            <a:r>
              <a:rPr lang="de-DE" altLang="de-DE" dirty="0">
                <a:latin typeface="Times New Roman" panose="02020603050405020304" pitchFamily="18" charset="0"/>
                <a:ea typeface="Times New Roman" panose="02020603050405020304" pitchFamily="18" charset="0"/>
                <a:cs typeface="Calibri" panose="020F0502020204030204" pitchFamily="34" charset="0"/>
              </a:rPr>
              <a:t>(hier noch aus IO 1 und 2 recherchieren!</a:t>
            </a:r>
          </a:p>
          <a:p>
            <a:endParaRPr lang="de-DE" altLang="de-DE" dirty="0">
              <a:latin typeface="Times New Roman" panose="02020603050405020304" pitchFamily="18" charset="0"/>
              <a:ea typeface="Times New Roman" panose="02020603050405020304" pitchFamily="18" charset="0"/>
              <a:cs typeface="Calibri" panose="020F0502020204030204" pitchFamily="34" charset="0"/>
            </a:endParaRPr>
          </a:p>
          <a:p>
            <a:endParaRPr lang="de-DE" altLang="de-DE" dirty="0">
              <a:latin typeface="Times New Roman" panose="02020603050405020304" pitchFamily="18" charset="0"/>
              <a:ea typeface="Times New Roman" panose="02020603050405020304" pitchFamily="18" charset="0"/>
              <a:cs typeface="Calibri" panose="020F0502020204030204" pitchFamily="34" charset="0"/>
            </a:endParaRPr>
          </a:p>
          <a:p>
            <a:r>
              <a:rPr lang="de-DE" altLang="de-DE" dirty="0">
                <a:latin typeface="Times New Roman" panose="02020603050405020304" pitchFamily="18" charset="0"/>
                <a:ea typeface="Times New Roman" panose="02020603050405020304" pitchFamily="18" charset="0"/>
                <a:cs typeface="Calibri" panose="020F0502020204030204" pitchFamily="34" charset="0"/>
              </a:rPr>
              <a:t>Und weitere Infos auf Folie (Ergebnisse aus IO1 (plus eigene Recherchen) und IO2 werden referiert! Was macht hier Monika aus Österreich?</a:t>
            </a:r>
          </a:p>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27</a:t>
            </a:fld>
            <a:endParaRPr lang="lt-LT"/>
          </a:p>
        </p:txBody>
      </p:sp>
    </p:spTree>
    <p:extLst>
      <p:ext uri="{BB962C8B-B14F-4D97-AF65-F5344CB8AC3E}">
        <p14:creationId xmlns:p14="http://schemas.microsoft.com/office/powerpoint/2010/main" val="1402631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For</a:t>
            </a:r>
            <a:r>
              <a:rPr lang="de-DE" dirty="0"/>
              <a:t> </a:t>
            </a:r>
            <a:r>
              <a:rPr lang="de-DE" dirty="0" err="1"/>
              <a:t>the</a:t>
            </a:r>
            <a:r>
              <a:rPr lang="de-DE" dirty="0"/>
              <a:t> </a:t>
            </a:r>
            <a:r>
              <a:rPr lang="de-DE" dirty="0" err="1"/>
              <a:t>reflection</a:t>
            </a:r>
            <a:r>
              <a:rPr lang="de-DE" dirty="0"/>
              <a:t>:</a:t>
            </a:r>
            <a:r>
              <a:rPr lang="de-DE" baseline="0" dirty="0"/>
              <a:t> </a:t>
            </a:r>
            <a:r>
              <a:rPr lang="de-DE" baseline="0" dirty="0" err="1"/>
              <a:t>summarise</a:t>
            </a:r>
            <a:r>
              <a:rPr lang="de-DE" baseline="0" dirty="0"/>
              <a:t> </a:t>
            </a:r>
            <a:r>
              <a:rPr lang="de-DE" baseline="0" dirty="0" err="1"/>
              <a:t>that</a:t>
            </a:r>
            <a:r>
              <a:rPr lang="de-DE" baseline="0" dirty="0"/>
              <a:t> </a:t>
            </a:r>
            <a:r>
              <a:rPr lang="de-DE" baseline="0" dirty="0" err="1"/>
              <a:t>there</a:t>
            </a:r>
            <a:r>
              <a:rPr lang="de-DE" baseline="0" dirty="0"/>
              <a:t> </a:t>
            </a:r>
            <a:r>
              <a:rPr lang="de-DE" baseline="0" dirty="0" err="1"/>
              <a:t>evidently</a:t>
            </a:r>
            <a:r>
              <a:rPr lang="de-DE" baseline="0" dirty="0"/>
              <a:t> </a:t>
            </a:r>
            <a:r>
              <a:rPr lang="de-DE" baseline="0" dirty="0" err="1"/>
              <a:t>seem</a:t>
            </a:r>
            <a:r>
              <a:rPr lang="de-DE" baseline="0" dirty="0"/>
              <a:t> </a:t>
            </a:r>
            <a:r>
              <a:rPr lang="de-DE" baseline="0" dirty="0" err="1"/>
              <a:t>to</a:t>
            </a:r>
            <a:r>
              <a:rPr lang="de-DE" baseline="0" dirty="0"/>
              <a:t> </a:t>
            </a:r>
            <a:r>
              <a:rPr lang="de-DE" baseline="0" dirty="0" err="1"/>
              <a:t>be</a:t>
            </a:r>
            <a:r>
              <a:rPr lang="de-DE" baseline="0" dirty="0"/>
              <a:t> </a:t>
            </a:r>
            <a:r>
              <a:rPr lang="de-DE" baseline="0" dirty="0" err="1"/>
              <a:t>valuable</a:t>
            </a:r>
            <a:r>
              <a:rPr lang="de-DE" baseline="0" dirty="0"/>
              <a:t> </a:t>
            </a:r>
            <a:r>
              <a:rPr lang="de-DE" baseline="0" dirty="0" err="1"/>
              <a:t>opportunities</a:t>
            </a:r>
            <a:r>
              <a:rPr lang="de-DE" baseline="0" dirty="0"/>
              <a:t> </a:t>
            </a:r>
            <a:r>
              <a:rPr lang="de-DE" baseline="0" dirty="0" err="1"/>
              <a:t>and</a:t>
            </a:r>
            <a:r>
              <a:rPr lang="de-DE" baseline="0" dirty="0"/>
              <a:t> </a:t>
            </a:r>
            <a:r>
              <a:rPr lang="de-DE" baseline="0" dirty="0" err="1"/>
              <a:t>benefits</a:t>
            </a:r>
            <a:r>
              <a:rPr lang="de-DE" baseline="0" dirty="0"/>
              <a:t> in </a:t>
            </a:r>
            <a:r>
              <a:rPr lang="de-DE" baseline="0" dirty="0" err="1"/>
              <a:t>making</a:t>
            </a:r>
            <a:r>
              <a:rPr lang="de-DE" baseline="0" dirty="0"/>
              <a:t> </a:t>
            </a:r>
            <a:r>
              <a:rPr lang="de-DE" baseline="0" dirty="0" err="1"/>
              <a:t>career</a:t>
            </a:r>
            <a:r>
              <a:rPr lang="de-DE" baseline="0" dirty="0"/>
              <a:t> </a:t>
            </a:r>
            <a:r>
              <a:rPr lang="de-DE" baseline="0" dirty="0" err="1"/>
              <a:t>guidance</a:t>
            </a:r>
            <a:r>
              <a:rPr lang="de-DE" baseline="0" dirty="0"/>
              <a:t> </a:t>
            </a:r>
            <a:r>
              <a:rPr lang="de-DE" baseline="0" dirty="0" err="1"/>
              <a:t>and</a:t>
            </a:r>
            <a:r>
              <a:rPr lang="de-DE" baseline="0" dirty="0"/>
              <a:t> </a:t>
            </a:r>
            <a:r>
              <a:rPr lang="de-DE" baseline="0" dirty="0" err="1"/>
              <a:t>counselling</a:t>
            </a:r>
            <a:r>
              <a:rPr lang="de-DE" baseline="0" dirty="0"/>
              <a:t> an integral </a:t>
            </a:r>
            <a:r>
              <a:rPr lang="de-DE" baseline="0" dirty="0" err="1"/>
              <a:t>part</a:t>
            </a:r>
            <a:r>
              <a:rPr lang="de-DE" baseline="0" dirty="0"/>
              <a:t> </a:t>
            </a:r>
            <a:r>
              <a:rPr lang="de-DE" baseline="0" dirty="0" err="1"/>
              <a:t>of</a:t>
            </a:r>
            <a:r>
              <a:rPr lang="de-DE" baseline="0" dirty="0"/>
              <a:t> organisational </a:t>
            </a:r>
            <a:r>
              <a:rPr lang="de-DE" baseline="0" dirty="0" err="1"/>
              <a:t>practice</a:t>
            </a:r>
            <a:r>
              <a:rPr lang="de-DE" baseline="0" dirty="0"/>
              <a:t> (</a:t>
            </a:r>
            <a:r>
              <a:rPr lang="de-DE" baseline="0" dirty="0" err="1"/>
              <a:t>even</a:t>
            </a:r>
            <a:r>
              <a:rPr lang="de-DE" baseline="0" dirty="0"/>
              <a:t> </a:t>
            </a:r>
            <a:r>
              <a:rPr lang="de-DE" baseline="0" dirty="0" err="1"/>
              <a:t>given</a:t>
            </a:r>
            <a:r>
              <a:rPr lang="de-DE" baseline="0" dirty="0"/>
              <a:t> </a:t>
            </a:r>
            <a:r>
              <a:rPr lang="de-DE" baseline="0" dirty="0" err="1"/>
              <a:t>the</a:t>
            </a:r>
            <a:r>
              <a:rPr lang="de-DE" baseline="0" dirty="0"/>
              <a:t> </a:t>
            </a:r>
            <a:r>
              <a:rPr lang="de-DE" baseline="0" dirty="0" err="1"/>
              <a:t>challenges</a:t>
            </a:r>
            <a:r>
              <a:rPr lang="de-DE" baseline="0" dirty="0"/>
              <a:t>) – </a:t>
            </a:r>
            <a:r>
              <a:rPr lang="de-DE" baseline="0" dirty="0" err="1"/>
              <a:t>it</a:t>
            </a:r>
            <a:r>
              <a:rPr lang="de-DE" baseline="0" dirty="0"/>
              <a:t> </a:t>
            </a:r>
            <a:r>
              <a:rPr lang="de-DE" baseline="0" dirty="0" err="1"/>
              <a:t>is</a:t>
            </a:r>
            <a:r>
              <a:rPr lang="de-DE" baseline="0" dirty="0"/>
              <a:t> a </a:t>
            </a:r>
            <a:r>
              <a:rPr lang="de-DE" baseline="0" dirty="0" err="1"/>
              <a:t>path</a:t>
            </a:r>
            <a:r>
              <a:rPr lang="de-DE" baseline="0" dirty="0"/>
              <a:t>  </a:t>
            </a:r>
            <a:r>
              <a:rPr lang="de-DE" baseline="0" dirty="0" err="1"/>
              <a:t>that</a:t>
            </a:r>
            <a:r>
              <a:rPr lang="de-DE" baseline="0" dirty="0"/>
              <a:t> </a:t>
            </a:r>
            <a:r>
              <a:rPr lang="de-DE" baseline="0" dirty="0" err="1"/>
              <a:t>should</a:t>
            </a:r>
            <a:r>
              <a:rPr lang="de-DE" baseline="0" dirty="0"/>
              <a:t> </a:t>
            </a:r>
            <a:r>
              <a:rPr lang="de-DE" baseline="0" dirty="0" err="1"/>
              <a:t>be</a:t>
            </a:r>
            <a:r>
              <a:rPr lang="de-DE" baseline="0" dirty="0"/>
              <a:t> </a:t>
            </a:r>
            <a:r>
              <a:rPr lang="de-DE" baseline="0" dirty="0" err="1"/>
              <a:t>pursued</a:t>
            </a:r>
            <a:r>
              <a:rPr lang="de-DE" baseline="0" dirty="0"/>
              <a:t>.</a:t>
            </a:r>
          </a:p>
          <a:p>
            <a:r>
              <a:rPr lang="de-DE" baseline="0" dirty="0"/>
              <a:t>But </a:t>
            </a:r>
            <a:r>
              <a:rPr lang="de-DE" baseline="0" dirty="0" err="1"/>
              <a:t>what</a:t>
            </a:r>
            <a:r>
              <a:rPr lang="de-DE" baseline="0" dirty="0"/>
              <a:t> </a:t>
            </a:r>
            <a:r>
              <a:rPr lang="de-DE" baseline="0" dirty="0" err="1"/>
              <a:t>is</a:t>
            </a:r>
            <a:r>
              <a:rPr lang="de-DE" baseline="0" dirty="0"/>
              <a:t> </a:t>
            </a:r>
            <a:r>
              <a:rPr lang="de-DE" baseline="0" dirty="0" err="1"/>
              <a:t>the</a:t>
            </a:r>
            <a:r>
              <a:rPr lang="de-DE" baseline="0" dirty="0"/>
              <a:t> </a:t>
            </a:r>
            <a:r>
              <a:rPr lang="de-DE" baseline="0" dirty="0" err="1"/>
              <a:t>practitioner‘s</a:t>
            </a:r>
            <a:r>
              <a:rPr lang="de-DE" baseline="0" dirty="0"/>
              <a:t> </a:t>
            </a:r>
            <a:r>
              <a:rPr lang="de-DE" baseline="0" dirty="0" err="1"/>
              <a:t>point</a:t>
            </a:r>
            <a:r>
              <a:rPr lang="de-DE" baseline="0" dirty="0"/>
              <a:t> </a:t>
            </a:r>
            <a:r>
              <a:rPr lang="de-DE" baseline="0" dirty="0" err="1"/>
              <a:t>of</a:t>
            </a:r>
            <a:r>
              <a:rPr lang="de-DE" baseline="0" dirty="0"/>
              <a:t> </a:t>
            </a:r>
            <a:r>
              <a:rPr lang="de-DE" baseline="0" dirty="0" err="1"/>
              <a:t>view</a:t>
            </a:r>
            <a:r>
              <a:rPr lang="de-DE" baseline="0" dirty="0"/>
              <a:t>: Do </a:t>
            </a:r>
            <a:r>
              <a:rPr lang="de-DE" baseline="0" dirty="0" err="1"/>
              <a:t>see</a:t>
            </a:r>
            <a:r>
              <a:rPr lang="de-DE" baseline="0" dirty="0"/>
              <a:t> </a:t>
            </a:r>
            <a:r>
              <a:rPr lang="de-DE" baseline="0" dirty="0" err="1"/>
              <a:t>openings</a:t>
            </a:r>
            <a:r>
              <a:rPr lang="de-DE" baseline="0" dirty="0"/>
              <a:t> in </a:t>
            </a:r>
            <a:r>
              <a:rPr lang="de-DE" baseline="0" dirty="0" err="1"/>
              <a:t>your</a:t>
            </a:r>
            <a:r>
              <a:rPr lang="de-DE" baseline="0" dirty="0"/>
              <a:t> </a:t>
            </a:r>
            <a:r>
              <a:rPr lang="de-DE" baseline="0" dirty="0" err="1"/>
              <a:t>own</a:t>
            </a:r>
            <a:r>
              <a:rPr lang="de-DE" baseline="0" dirty="0"/>
              <a:t> </a:t>
            </a:r>
            <a:r>
              <a:rPr lang="de-DE" baseline="0" dirty="0" err="1"/>
              <a:t>practice</a:t>
            </a:r>
            <a:r>
              <a:rPr lang="de-DE" baseline="0" dirty="0"/>
              <a:t>? </a:t>
            </a:r>
            <a:r>
              <a:rPr lang="de-DE" baseline="0" dirty="0" err="1"/>
              <a:t>Have</a:t>
            </a:r>
            <a:r>
              <a:rPr lang="de-DE" baseline="0" dirty="0"/>
              <a:t> </a:t>
            </a:r>
            <a:r>
              <a:rPr lang="de-DE" baseline="0" dirty="0" err="1"/>
              <a:t>you</a:t>
            </a:r>
            <a:r>
              <a:rPr lang="de-DE" baseline="0" dirty="0"/>
              <a:t> </a:t>
            </a:r>
            <a:r>
              <a:rPr lang="de-DE" baseline="0" dirty="0" err="1"/>
              <a:t>got</a:t>
            </a:r>
            <a:r>
              <a:rPr lang="de-DE" baseline="0" dirty="0"/>
              <a:t> positive (</a:t>
            </a:r>
            <a:r>
              <a:rPr lang="de-DE" baseline="0" dirty="0" err="1"/>
              <a:t>or</a:t>
            </a:r>
            <a:r>
              <a:rPr lang="de-DE" baseline="0" dirty="0"/>
              <a:t> negative) </a:t>
            </a:r>
            <a:r>
              <a:rPr lang="de-DE" baseline="0" dirty="0" err="1"/>
              <a:t>experiences</a:t>
            </a:r>
            <a:r>
              <a:rPr lang="de-DE" baseline="0" dirty="0"/>
              <a:t>?</a:t>
            </a:r>
            <a:endParaRPr lang="en-IE" dirty="0"/>
          </a:p>
        </p:txBody>
      </p:sp>
      <p:sp>
        <p:nvSpPr>
          <p:cNvPr id="4" name="Foliennummernplatzhalter 3"/>
          <p:cNvSpPr>
            <a:spLocks noGrp="1"/>
          </p:cNvSpPr>
          <p:nvPr>
            <p:ph type="sldNum" sz="quarter" idx="10"/>
          </p:nvPr>
        </p:nvSpPr>
        <p:spPr/>
        <p:txBody>
          <a:bodyPr/>
          <a:lstStyle/>
          <a:p>
            <a:fld id="{48443D94-7DC0-4687-9B97-1FC7372134D1}" type="slidenum">
              <a:rPr lang="en-IE" smtClean="0"/>
              <a:t>34</a:t>
            </a:fld>
            <a:endParaRPr lang="en-IE"/>
          </a:p>
        </p:txBody>
      </p:sp>
    </p:spTree>
    <p:extLst>
      <p:ext uri="{BB962C8B-B14F-4D97-AF65-F5344CB8AC3E}">
        <p14:creationId xmlns:p14="http://schemas.microsoft.com/office/powerpoint/2010/main" val="3283200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indent="-457200">
              <a:buFont typeface="Wingdings" pitchFamily="2" charset="2"/>
              <a:buChar char="§"/>
            </a:pPr>
            <a:r>
              <a:rPr lang="en-GB" dirty="0"/>
              <a:t>Teaching and learning Activity 2: Knowing basic aspects of HRD (connection to unit 2) </a:t>
            </a:r>
          </a:p>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2</a:t>
            </a:fld>
            <a:endParaRPr lang="lt-LT"/>
          </a:p>
        </p:txBody>
      </p:sp>
    </p:spTree>
    <p:extLst>
      <p:ext uri="{BB962C8B-B14F-4D97-AF65-F5344CB8AC3E}">
        <p14:creationId xmlns:p14="http://schemas.microsoft.com/office/powerpoint/2010/main" val="2484725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err="1"/>
              <a:t>Introduction</a:t>
            </a:r>
            <a:r>
              <a:rPr lang="de-DE" dirty="0"/>
              <a:t> </a:t>
            </a:r>
            <a:r>
              <a:rPr lang="de-DE" dirty="0" err="1"/>
              <a:t>and</a:t>
            </a:r>
            <a:r>
              <a:rPr lang="de-DE" dirty="0"/>
              <a:t> Description </a:t>
            </a:r>
            <a:r>
              <a:rPr lang="de-DE" dirty="0" err="1"/>
              <a:t>of</a:t>
            </a:r>
            <a:r>
              <a:rPr lang="de-DE" dirty="0"/>
              <a:t> </a:t>
            </a:r>
            <a:r>
              <a:rPr lang="de-DE" dirty="0" err="1"/>
              <a:t>the</a:t>
            </a:r>
            <a:r>
              <a:rPr lang="de-DE" dirty="0"/>
              <a:t> </a:t>
            </a:r>
            <a:r>
              <a:rPr lang="de-DE" dirty="0" err="1"/>
              <a:t>goal</a:t>
            </a:r>
            <a:r>
              <a:rPr lang="de-DE" dirty="0"/>
              <a:t> </a:t>
            </a:r>
            <a:r>
              <a:rPr lang="de-DE" dirty="0" err="1"/>
              <a:t>of</a:t>
            </a:r>
            <a:r>
              <a:rPr lang="de-DE" dirty="0"/>
              <a:t> </a:t>
            </a:r>
            <a:r>
              <a:rPr lang="de-DE" dirty="0" err="1"/>
              <a:t>the</a:t>
            </a:r>
            <a:r>
              <a:rPr lang="de-DE" dirty="0"/>
              <a:t> </a:t>
            </a:r>
            <a:r>
              <a:rPr lang="de-DE" dirty="0" err="1"/>
              <a:t>session</a:t>
            </a:r>
            <a:r>
              <a:rPr lang="de-DE" dirty="0"/>
              <a:t> </a:t>
            </a:r>
          </a:p>
          <a:p>
            <a:endParaRPr lang="de-DE" dirty="0"/>
          </a:p>
          <a:p>
            <a:endParaRPr lang="de-DE" dirty="0"/>
          </a:p>
          <a:p>
            <a:r>
              <a:rPr lang="de-DE" dirty="0"/>
              <a:t>Teaching </a:t>
            </a:r>
            <a:r>
              <a:rPr lang="de-DE" dirty="0" err="1"/>
              <a:t>and</a:t>
            </a:r>
            <a:r>
              <a:rPr lang="de-DE" dirty="0"/>
              <a:t> </a:t>
            </a:r>
            <a:r>
              <a:rPr lang="de-DE" dirty="0" err="1"/>
              <a:t>learning</a:t>
            </a:r>
            <a:r>
              <a:rPr lang="de-DE" dirty="0"/>
              <a:t> </a:t>
            </a:r>
            <a:r>
              <a:rPr lang="de-DE" dirty="0" err="1"/>
              <a:t>Activity</a:t>
            </a:r>
            <a:r>
              <a:rPr lang="de-DE" dirty="0"/>
              <a:t> 1: </a:t>
            </a:r>
            <a:r>
              <a:rPr lang="de-DE" dirty="0" err="1"/>
              <a:t>Knowing</a:t>
            </a:r>
            <a:r>
              <a:rPr lang="de-DE" dirty="0"/>
              <a:t> </a:t>
            </a:r>
            <a:r>
              <a:rPr lang="de-DE" dirty="0" err="1"/>
              <a:t>basic</a:t>
            </a:r>
            <a:r>
              <a:rPr lang="de-DE" dirty="0"/>
              <a:t> </a:t>
            </a:r>
            <a:r>
              <a:rPr lang="de-DE" dirty="0" err="1"/>
              <a:t>definitions</a:t>
            </a:r>
            <a:r>
              <a:rPr lang="de-DE" dirty="0"/>
              <a:t> </a:t>
            </a:r>
            <a:r>
              <a:rPr lang="de-DE" dirty="0" err="1"/>
              <a:t>of</a:t>
            </a:r>
            <a:r>
              <a:rPr lang="de-DE" dirty="0"/>
              <a:t> CGC </a:t>
            </a:r>
            <a:r>
              <a:rPr lang="de-DE" dirty="0" err="1"/>
              <a:t>and</a:t>
            </a:r>
            <a:r>
              <a:rPr lang="de-DE" dirty="0"/>
              <a:t> </a:t>
            </a:r>
            <a:r>
              <a:rPr lang="de-DE" dirty="0" err="1"/>
              <a:t>other</a:t>
            </a:r>
            <a:r>
              <a:rPr lang="de-DE" dirty="0"/>
              <a:t> “innovative” </a:t>
            </a:r>
            <a:r>
              <a:rPr lang="de-DE" dirty="0" err="1"/>
              <a:t>concepts</a:t>
            </a:r>
            <a:r>
              <a:rPr lang="de-DE" dirty="0"/>
              <a:t> </a:t>
            </a:r>
          </a:p>
          <a:p>
            <a:endParaRPr lang="de-DE" dirty="0"/>
          </a:p>
          <a:p>
            <a:r>
              <a:rPr lang="de-DE" dirty="0"/>
              <a:t>Teaching </a:t>
            </a:r>
            <a:r>
              <a:rPr lang="de-DE" dirty="0" err="1"/>
              <a:t>and</a:t>
            </a:r>
            <a:r>
              <a:rPr lang="de-DE" dirty="0"/>
              <a:t> </a:t>
            </a:r>
            <a:r>
              <a:rPr lang="de-DE" dirty="0" err="1"/>
              <a:t>learning</a:t>
            </a:r>
            <a:r>
              <a:rPr lang="de-DE" dirty="0"/>
              <a:t> </a:t>
            </a:r>
            <a:r>
              <a:rPr lang="de-DE" dirty="0" err="1"/>
              <a:t>Activity</a:t>
            </a:r>
            <a:r>
              <a:rPr lang="de-DE" dirty="0"/>
              <a:t> 2: </a:t>
            </a:r>
            <a:r>
              <a:rPr lang="de-DE" dirty="0" err="1"/>
              <a:t>Knowing</a:t>
            </a:r>
            <a:r>
              <a:rPr lang="de-DE" dirty="0"/>
              <a:t> </a:t>
            </a:r>
            <a:r>
              <a:rPr lang="de-DE" dirty="0" err="1"/>
              <a:t>basic</a:t>
            </a:r>
            <a:r>
              <a:rPr lang="de-DE" dirty="0"/>
              <a:t> </a:t>
            </a:r>
            <a:r>
              <a:rPr lang="de-DE" dirty="0" err="1"/>
              <a:t>aspects</a:t>
            </a:r>
            <a:r>
              <a:rPr lang="de-DE" dirty="0"/>
              <a:t> </a:t>
            </a:r>
            <a:r>
              <a:rPr lang="de-DE" dirty="0" err="1"/>
              <a:t>of</a:t>
            </a:r>
            <a:r>
              <a:rPr lang="de-DE" dirty="0"/>
              <a:t> HRD (</a:t>
            </a:r>
            <a:r>
              <a:rPr lang="de-DE" dirty="0" err="1"/>
              <a:t>connection</a:t>
            </a:r>
            <a:r>
              <a:rPr lang="de-DE" dirty="0"/>
              <a:t> </a:t>
            </a:r>
            <a:r>
              <a:rPr lang="de-DE" dirty="0" err="1"/>
              <a:t>to</a:t>
            </a:r>
            <a:r>
              <a:rPr lang="de-DE" dirty="0"/>
              <a:t> </a:t>
            </a:r>
            <a:r>
              <a:rPr lang="de-DE" dirty="0" err="1"/>
              <a:t>unit</a:t>
            </a:r>
            <a:r>
              <a:rPr lang="de-DE" dirty="0"/>
              <a:t> 2) </a:t>
            </a:r>
          </a:p>
          <a:p>
            <a:endParaRPr lang="de-DE" dirty="0"/>
          </a:p>
          <a:p>
            <a:r>
              <a:rPr lang="de-DE" dirty="0"/>
              <a:t>Learning </a:t>
            </a:r>
            <a:r>
              <a:rPr lang="de-DE" dirty="0" err="1"/>
              <a:t>Activity</a:t>
            </a:r>
            <a:r>
              <a:rPr lang="de-DE" dirty="0"/>
              <a:t> 1: </a:t>
            </a:r>
            <a:r>
              <a:rPr lang="de-DE" dirty="0" err="1"/>
              <a:t>Developing</a:t>
            </a:r>
            <a:r>
              <a:rPr lang="de-DE" dirty="0"/>
              <a:t> </a:t>
            </a:r>
            <a:r>
              <a:rPr lang="de-DE" dirty="0" err="1"/>
              <a:t>knowledge</a:t>
            </a:r>
            <a:r>
              <a:rPr lang="de-DE" dirty="0"/>
              <a:t> </a:t>
            </a:r>
            <a:r>
              <a:rPr lang="de-DE" dirty="0" err="1"/>
              <a:t>about</a:t>
            </a:r>
            <a:r>
              <a:rPr lang="de-DE" dirty="0"/>
              <a:t> </a:t>
            </a:r>
            <a:r>
              <a:rPr lang="de-DE" dirty="0" err="1"/>
              <a:t>intersections</a:t>
            </a:r>
            <a:r>
              <a:rPr lang="de-DE" dirty="0"/>
              <a:t> </a:t>
            </a:r>
            <a:r>
              <a:rPr lang="de-DE" dirty="0" err="1"/>
              <a:t>between</a:t>
            </a:r>
            <a:r>
              <a:rPr lang="de-DE" dirty="0"/>
              <a:t> CGC </a:t>
            </a:r>
            <a:r>
              <a:rPr lang="de-DE" dirty="0" err="1"/>
              <a:t>and</a:t>
            </a:r>
            <a:r>
              <a:rPr lang="de-DE" dirty="0"/>
              <a:t> HRD in </a:t>
            </a:r>
            <a:r>
              <a:rPr lang="de-DE" dirty="0" err="1"/>
              <a:t>enterprises</a:t>
            </a:r>
            <a:r>
              <a:rPr lang="de-DE" dirty="0"/>
              <a:t> </a:t>
            </a:r>
          </a:p>
          <a:p>
            <a:endParaRPr lang="de-DE" dirty="0"/>
          </a:p>
          <a:p>
            <a:r>
              <a:rPr lang="de-DE" dirty="0"/>
              <a:t>Learning </a:t>
            </a:r>
            <a:r>
              <a:rPr lang="de-DE" dirty="0" err="1"/>
              <a:t>Activity</a:t>
            </a:r>
            <a:r>
              <a:rPr lang="de-DE" dirty="0"/>
              <a:t> 2: </a:t>
            </a:r>
            <a:r>
              <a:rPr lang="de-DE" dirty="0" err="1"/>
              <a:t>Knowing</a:t>
            </a:r>
            <a:r>
              <a:rPr lang="de-DE" dirty="0"/>
              <a:t> </a:t>
            </a:r>
            <a:r>
              <a:rPr lang="de-DE" dirty="0" err="1"/>
              <a:t>typical</a:t>
            </a:r>
            <a:r>
              <a:rPr lang="de-DE" dirty="0"/>
              <a:t> </a:t>
            </a:r>
            <a:r>
              <a:rPr lang="de-DE" dirty="0" err="1"/>
              <a:t>cases</a:t>
            </a:r>
            <a:r>
              <a:rPr lang="de-DE" dirty="0"/>
              <a:t> </a:t>
            </a:r>
            <a:r>
              <a:rPr lang="de-DE" dirty="0" err="1"/>
              <a:t>of</a:t>
            </a:r>
            <a:r>
              <a:rPr lang="de-DE" dirty="0"/>
              <a:t> </a:t>
            </a:r>
            <a:r>
              <a:rPr lang="de-DE" dirty="0" err="1"/>
              <a:t>intersection</a:t>
            </a:r>
            <a:r>
              <a:rPr lang="de-DE" dirty="0"/>
              <a:t> </a:t>
            </a:r>
            <a:r>
              <a:rPr lang="de-DE" dirty="0" err="1"/>
              <a:t>between</a:t>
            </a:r>
            <a:r>
              <a:rPr lang="de-DE" dirty="0"/>
              <a:t> CGC </a:t>
            </a:r>
            <a:r>
              <a:rPr lang="de-DE" dirty="0" err="1"/>
              <a:t>and</a:t>
            </a:r>
            <a:r>
              <a:rPr lang="de-DE" dirty="0"/>
              <a:t> HRD in </a:t>
            </a:r>
            <a:r>
              <a:rPr lang="de-DE" dirty="0" err="1"/>
              <a:t>enterprises</a:t>
            </a:r>
            <a:r>
              <a:rPr lang="de-DE" dirty="0"/>
              <a:t> </a:t>
            </a:r>
          </a:p>
          <a:p>
            <a:endParaRPr lang="de-DE" dirty="0"/>
          </a:p>
          <a:p>
            <a:r>
              <a:rPr lang="de-DE" dirty="0" err="1"/>
              <a:t>Closing</a:t>
            </a:r>
            <a:r>
              <a:rPr lang="de-DE" dirty="0"/>
              <a:t> </a:t>
            </a:r>
            <a:r>
              <a:rPr lang="de-DE" dirty="0" err="1"/>
              <a:t>thoughts</a:t>
            </a:r>
            <a:r>
              <a:rPr lang="de-DE" dirty="0"/>
              <a:t> </a:t>
            </a:r>
          </a:p>
          <a:p>
            <a:endParaRPr lang="de-DE" dirty="0"/>
          </a:p>
          <a:p>
            <a:r>
              <a:rPr lang="de-DE" dirty="0" err="1"/>
              <a:t>Homework</a:t>
            </a:r>
            <a:r>
              <a:rPr lang="de-DE" dirty="0"/>
              <a:t>   </a:t>
            </a:r>
          </a:p>
          <a:p>
            <a:endParaRPr lang="de-DE" dirty="0"/>
          </a:p>
          <a:p>
            <a:r>
              <a:rPr lang="de-DE" dirty="0"/>
              <a:t>Evaluation Level </a:t>
            </a:r>
            <a:r>
              <a:rPr lang="de-DE" dirty="0" err="1"/>
              <a:t>of</a:t>
            </a:r>
            <a:r>
              <a:rPr lang="de-DE" dirty="0"/>
              <a:t> </a:t>
            </a:r>
            <a:r>
              <a:rPr lang="de-DE" dirty="0" err="1"/>
              <a:t>learning</a:t>
            </a:r>
            <a:r>
              <a:rPr lang="de-DE" dirty="0"/>
              <a:t> </a:t>
            </a:r>
          </a:p>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4</a:t>
            </a:fld>
            <a:endParaRPr lang="lt-LT"/>
          </a:p>
        </p:txBody>
      </p:sp>
    </p:spTree>
    <p:extLst>
      <p:ext uri="{BB962C8B-B14F-4D97-AF65-F5344CB8AC3E}">
        <p14:creationId xmlns:p14="http://schemas.microsoft.com/office/powerpoint/2010/main" val="1386722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Merker: „</a:t>
            </a:r>
            <a:r>
              <a:rPr lang="de-DE" dirty="0" err="1"/>
              <a:t>other</a:t>
            </a:r>
            <a:r>
              <a:rPr lang="de-DE" dirty="0"/>
              <a:t> innovative </a:t>
            </a:r>
            <a:r>
              <a:rPr lang="de-DE" dirty="0" err="1"/>
              <a:t>concepts</a:t>
            </a:r>
            <a:r>
              <a:rPr lang="de-DE" dirty="0"/>
              <a:t>“ </a:t>
            </a:r>
            <a:r>
              <a:rPr lang="de-DE" dirty="0" err="1"/>
              <a:t>is</a:t>
            </a:r>
            <a:r>
              <a:rPr lang="de-DE" dirty="0"/>
              <a:t> </a:t>
            </a:r>
            <a:r>
              <a:rPr lang="de-DE" dirty="0" err="1"/>
              <a:t>missing</a:t>
            </a:r>
            <a:r>
              <a:rPr lang="de-DE" dirty="0"/>
              <a:t> </a:t>
            </a:r>
            <a:r>
              <a:rPr lang="de-DE" dirty="0" err="1"/>
              <a:t>yet</a:t>
            </a:r>
            <a:r>
              <a:rPr lang="de-DE" dirty="0"/>
              <a:t>. I </a:t>
            </a:r>
            <a:r>
              <a:rPr lang="de-DE" dirty="0" err="1"/>
              <a:t>have</a:t>
            </a:r>
            <a:r>
              <a:rPr lang="de-DE" dirty="0"/>
              <a:t> </a:t>
            </a:r>
            <a:r>
              <a:rPr lang="de-DE" dirty="0" err="1"/>
              <a:t>written</a:t>
            </a:r>
            <a:r>
              <a:rPr lang="de-DE" dirty="0"/>
              <a:t> </a:t>
            </a:r>
            <a:r>
              <a:rPr lang="de-DE" dirty="0" err="1"/>
              <a:t>about</a:t>
            </a:r>
            <a:r>
              <a:rPr lang="de-DE" dirty="0"/>
              <a:t> in </a:t>
            </a:r>
            <a:r>
              <a:rPr lang="de-DE" dirty="0" err="1"/>
              <a:t>the</a:t>
            </a:r>
            <a:r>
              <a:rPr lang="de-DE" dirty="0"/>
              <a:t> 2020 </a:t>
            </a:r>
            <a:r>
              <a:rPr lang="de-DE" dirty="0" err="1"/>
              <a:t>text</a:t>
            </a:r>
            <a:r>
              <a:rPr lang="de-DE" dirty="0"/>
              <a:t>. </a:t>
            </a:r>
          </a:p>
        </p:txBody>
      </p:sp>
      <p:sp>
        <p:nvSpPr>
          <p:cNvPr id="4" name="Foliennummernplatzhalter 3"/>
          <p:cNvSpPr>
            <a:spLocks noGrp="1"/>
          </p:cNvSpPr>
          <p:nvPr>
            <p:ph type="sldNum" sz="quarter" idx="5"/>
          </p:nvPr>
        </p:nvSpPr>
        <p:spPr/>
        <p:txBody>
          <a:bodyPr/>
          <a:lstStyle/>
          <a:p>
            <a:fld id="{474F2A99-8335-4AAC-9EFD-09FA6B9BBADF}" type="slidenum">
              <a:rPr lang="lt-LT" smtClean="0"/>
              <a:t>8</a:t>
            </a:fld>
            <a:endParaRPr lang="lt-LT"/>
          </a:p>
        </p:txBody>
      </p:sp>
    </p:spTree>
    <p:extLst>
      <p:ext uri="{BB962C8B-B14F-4D97-AF65-F5344CB8AC3E}">
        <p14:creationId xmlns:p14="http://schemas.microsoft.com/office/powerpoint/2010/main" val="2124680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err="1"/>
              <a:t>Introduction</a:t>
            </a:r>
            <a:r>
              <a:rPr lang="de-DE" dirty="0"/>
              <a:t> </a:t>
            </a:r>
            <a:r>
              <a:rPr lang="de-DE" dirty="0" err="1"/>
              <a:t>and</a:t>
            </a:r>
            <a:r>
              <a:rPr lang="de-DE" dirty="0"/>
              <a:t> Description </a:t>
            </a:r>
            <a:r>
              <a:rPr lang="de-DE" dirty="0" err="1"/>
              <a:t>of</a:t>
            </a:r>
            <a:r>
              <a:rPr lang="de-DE" dirty="0"/>
              <a:t> </a:t>
            </a:r>
            <a:r>
              <a:rPr lang="de-DE" dirty="0" err="1"/>
              <a:t>the</a:t>
            </a:r>
            <a:r>
              <a:rPr lang="de-DE" dirty="0"/>
              <a:t> </a:t>
            </a:r>
            <a:r>
              <a:rPr lang="de-DE" dirty="0" err="1"/>
              <a:t>goal</a:t>
            </a:r>
            <a:r>
              <a:rPr lang="de-DE" dirty="0"/>
              <a:t> </a:t>
            </a:r>
            <a:r>
              <a:rPr lang="de-DE" dirty="0" err="1"/>
              <a:t>of</a:t>
            </a:r>
            <a:r>
              <a:rPr lang="de-DE" dirty="0"/>
              <a:t> </a:t>
            </a:r>
            <a:r>
              <a:rPr lang="de-DE" dirty="0" err="1"/>
              <a:t>the</a:t>
            </a:r>
            <a:r>
              <a:rPr lang="de-DE" dirty="0"/>
              <a:t> </a:t>
            </a:r>
            <a:r>
              <a:rPr lang="de-DE" dirty="0" err="1"/>
              <a:t>session</a:t>
            </a:r>
            <a:r>
              <a:rPr lang="de-DE" dirty="0"/>
              <a:t> </a:t>
            </a:r>
          </a:p>
          <a:p>
            <a:endParaRPr lang="de-DE" dirty="0"/>
          </a:p>
          <a:p>
            <a:endParaRPr lang="de-DE" dirty="0"/>
          </a:p>
          <a:p>
            <a:r>
              <a:rPr lang="de-DE" dirty="0"/>
              <a:t>Teaching </a:t>
            </a:r>
            <a:r>
              <a:rPr lang="de-DE" dirty="0" err="1"/>
              <a:t>and</a:t>
            </a:r>
            <a:r>
              <a:rPr lang="de-DE" dirty="0"/>
              <a:t> </a:t>
            </a:r>
            <a:r>
              <a:rPr lang="de-DE" dirty="0" err="1"/>
              <a:t>learning</a:t>
            </a:r>
            <a:r>
              <a:rPr lang="de-DE" dirty="0"/>
              <a:t> </a:t>
            </a:r>
            <a:r>
              <a:rPr lang="de-DE" dirty="0" err="1"/>
              <a:t>Activity</a:t>
            </a:r>
            <a:r>
              <a:rPr lang="de-DE" dirty="0"/>
              <a:t> 1: </a:t>
            </a:r>
            <a:r>
              <a:rPr lang="de-DE" dirty="0" err="1"/>
              <a:t>Knowing</a:t>
            </a:r>
            <a:r>
              <a:rPr lang="de-DE" dirty="0"/>
              <a:t> </a:t>
            </a:r>
            <a:r>
              <a:rPr lang="de-DE" dirty="0" err="1"/>
              <a:t>basic</a:t>
            </a:r>
            <a:r>
              <a:rPr lang="de-DE" dirty="0"/>
              <a:t> </a:t>
            </a:r>
            <a:r>
              <a:rPr lang="de-DE" dirty="0" err="1"/>
              <a:t>definitions</a:t>
            </a:r>
            <a:r>
              <a:rPr lang="de-DE" dirty="0"/>
              <a:t> </a:t>
            </a:r>
            <a:r>
              <a:rPr lang="de-DE" dirty="0" err="1"/>
              <a:t>of</a:t>
            </a:r>
            <a:r>
              <a:rPr lang="de-DE" dirty="0"/>
              <a:t> CGC </a:t>
            </a:r>
            <a:r>
              <a:rPr lang="de-DE" dirty="0" err="1"/>
              <a:t>and</a:t>
            </a:r>
            <a:r>
              <a:rPr lang="de-DE" dirty="0"/>
              <a:t> </a:t>
            </a:r>
            <a:r>
              <a:rPr lang="de-DE" dirty="0" err="1"/>
              <a:t>other</a:t>
            </a:r>
            <a:r>
              <a:rPr lang="de-DE" dirty="0"/>
              <a:t> “innovative” </a:t>
            </a:r>
            <a:r>
              <a:rPr lang="de-DE" dirty="0" err="1"/>
              <a:t>concepts</a:t>
            </a:r>
            <a:r>
              <a:rPr lang="de-DE" dirty="0"/>
              <a:t> </a:t>
            </a:r>
          </a:p>
          <a:p>
            <a:endParaRPr lang="de-DE" dirty="0"/>
          </a:p>
          <a:p>
            <a:r>
              <a:rPr lang="de-DE" dirty="0"/>
              <a:t>Teaching </a:t>
            </a:r>
            <a:r>
              <a:rPr lang="de-DE" dirty="0" err="1"/>
              <a:t>and</a:t>
            </a:r>
            <a:r>
              <a:rPr lang="de-DE" dirty="0"/>
              <a:t> </a:t>
            </a:r>
            <a:r>
              <a:rPr lang="de-DE" dirty="0" err="1"/>
              <a:t>learning</a:t>
            </a:r>
            <a:r>
              <a:rPr lang="de-DE" dirty="0"/>
              <a:t> </a:t>
            </a:r>
            <a:r>
              <a:rPr lang="de-DE" dirty="0" err="1"/>
              <a:t>Activity</a:t>
            </a:r>
            <a:r>
              <a:rPr lang="de-DE" dirty="0"/>
              <a:t> 2: </a:t>
            </a:r>
            <a:r>
              <a:rPr lang="de-DE" dirty="0" err="1"/>
              <a:t>Knowing</a:t>
            </a:r>
            <a:r>
              <a:rPr lang="de-DE" dirty="0"/>
              <a:t> </a:t>
            </a:r>
            <a:r>
              <a:rPr lang="de-DE" dirty="0" err="1"/>
              <a:t>basic</a:t>
            </a:r>
            <a:r>
              <a:rPr lang="de-DE" dirty="0"/>
              <a:t> </a:t>
            </a:r>
            <a:r>
              <a:rPr lang="de-DE" dirty="0" err="1"/>
              <a:t>aspects</a:t>
            </a:r>
            <a:r>
              <a:rPr lang="de-DE" dirty="0"/>
              <a:t> </a:t>
            </a:r>
            <a:r>
              <a:rPr lang="de-DE" dirty="0" err="1"/>
              <a:t>of</a:t>
            </a:r>
            <a:r>
              <a:rPr lang="de-DE" dirty="0"/>
              <a:t> HRD (</a:t>
            </a:r>
            <a:r>
              <a:rPr lang="de-DE" dirty="0" err="1"/>
              <a:t>connection</a:t>
            </a:r>
            <a:r>
              <a:rPr lang="de-DE" dirty="0"/>
              <a:t> </a:t>
            </a:r>
            <a:r>
              <a:rPr lang="de-DE" dirty="0" err="1"/>
              <a:t>to</a:t>
            </a:r>
            <a:r>
              <a:rPr lang="de-DE" dirty="0"/>
              <a:t> </a:t>
            </a:r>
            <a:r>
              <a:rPr lang="de-DE" dirty="0" err="1"/>
              <a:t>unit</a:t>
            </a:r>
            <a:r>
              <a:rPr lang="de-DE" dirty="0"/>
              <a:t> 2) </a:t>
            </a:r>
          </a:p>
          <a:p>
            <a:endParaRPr lang="de-DE" dirty="0"/>
          </a:p>
          <a:p>
            <a:r>
              <a:rPr lang="de-DE" dirty="0"/>
              <a:t>Learning </a:t>
            </a:r>
            <a:r>
              <a:rPr lang="de-DE" dirty="0" err="1"/>
              <a:t>Activity</a:t>
            </a:r>
            <a:r>
              <a:rPr lang="de-DE" dirty="0"/>
              <a:t> 1: </a:t>
            </a:r>
            <a:r>
              <a:rPr lang="de-DE" dirty="0" err="1"/>
              <a:t>Developing</a:t>
            </a:r>
            <a:r>
              <a:rPr lang="de-DE" dirty="0"/>
              <a:t> </a:t>
            </a:r>
            <a:r>
              <a:rPr lang="de-DE" dirty="0" err="1"/>
              <a:t>knowledge</a:t>
            </a:r>
            <a:r>
              <a:rPr lang="de-DE" dirty="0"/>
              <a:t> </a:t>
            </a:r>
            <a:r>
              <a:rPr lang="de-DE" dirty="0" err="1"/>
              <a:t>about</a:t>
            </a:r>
            <a:r>
              <a:rPr lang="de-DE" dirty="0"/>
              <a:t> </a:t>
            </a:r>
            <a:r>
              <a:rPr lang="de-DE" dirty="0" err="1"/>
              <a:t>intersections</a:t>
            </a:r>
            <a:r>
              <a:rPr lang="de-DE" dirty="0"/>
              <a:t> </a:t>
            </a:r>
            <a:r>
              <a:rPr lang="de-DE" dirty="0" err="1"/>
              <a:t>between</a:t>
            </a:r>
            <a:r>
              <a:rPr lang="de-DE" dirty="0"/>
              <a:t> CGC </a:t>
            </a:r>
            <a:r>
              <a:rPr lang="de-DE" dirty="0" err="1"/>
              <a:t>and</a:t>
            </a:r>
            <a:r>
              <a:rPr lang="de-DE" dirty="0"/>
              <a:t> HRD in </a:t>
            </a:r>
            <a:r>
              <a:rPr lang="de-DE" dirty="0" err="1"/>
              <a:t>enterprises</a:t>
            </a:r>
            <a:r>
              <a:rPr lang="de-DE" dirty="0"/>
              <a:t> </a:t>
            </a:r>
          </a:p>
          <a:p>
            <a:endParaRPr lang="de-DE" dirty="0"/>
          </a:p>
          <a:p>
            <a:r>
              <a:rPr lang="de-DE" dirty="0"/>
              <a:t>Learning </a:t>
            </a:r>
            <a:r>
              <a:rPr lang="de-DE" dirty="0" err="1"/>
              <a:t>Activity</a:t>
            </a:r>
            <a:r>
              <a:rPr lang="de-DE" dirty="0"/>
              <a:t> 2: </a:t>
            </a:r>
            <a:r>
              <a:rPr lang="de-DE" dirty="0" err="1"/>
              <a:t>Knowing</a:t>
            </a:r>
            <a:r>
              <a:rPr lang="de-DE" dirty="0"/>
              <a:t> </a:t>
            </a:r>
            <a:r>
              <a:rPr lang="de-DE" dirty="0" err="1"/>
              <a:t>typical</a:t>
            </a:r>
            <a:r>
              <a:rPr lang="de-DE" dirty="0"/>
              <a:t> </a:t>
            </a:r>
            <a:r>
              <a:rPr lang="de-DE" dirty="0" err="1"/>
              <a:t>cases</a:t>
            </a:r>
            <a:r>
              <a:rPr lang="de-DE" dirty="0"/>
              <a:t> </a:t>
            </a:r>
            <a:r>
              <a:rPr lang="de-DE" dirty="0" err="1"/>
              <a:t>of</a:t>
            </a:r>
            <a:r>
              <a:rPr lang="de-DE" dirty="0"/>
              <a:t> </a:t>
            </a:r>
            <a:r>
              <a:rPr lang="de-DE" dirty="0" err="1"/>
              <a:t>intersection</a:t>
            </a:r>
            <a:r>
              <a:rPr lang="de-DE" dirty="0"/>
              <a:t> </a:t>
            </a:r>
            <a:r>
              <a:rPr lang="de-DE" dirty="0" err="1"/>
              <a:t>between</a:t>
            </a:r>
            <a:r>
              <a:rPr lang="de-DE" dirty="0"/>
              <a:t> CGC </a:t>
            </a:r>
            <a:r>
              <a:rPr lang="de-DE" dirty="0" err="1"/>
              <a:t>and</a:t>
            </a:r>
            <a:r>
              <a:rPr lang="de-DE" dirty="0"/>
              <a:t> HRD in </a:t>
            </a:r>
            <a:r>
              <a:rPr lang="de-DE" dirty="0" err="1"/>
              <a:t>enterprises</a:t>
            </a:r>
            <a:r>
              <a:rPr lang="de-DE" dirty="0"/>
              <a:t> </a:t>
            </a:r>
          </a:p>
          <a:p>
            <a:endParaRPr lang="de-DE" dirty="0"/>
          </a:p>
          <a:p>
            <a:r>
              <a:rPr lang="de-DE" dirty="0" err="1"/>
              <a:t>Closing</a:t>
            </a:r>
            <a:r>
              <a:rPr lang="de-DE" dirty="0"/>
              <a:t> </a:t>
            </a:r>
            <a:r>
              <a:rPr lang="de-DE" dirty="0" err="1"/>
              <a:t>thoughts</a:t>
            </a:r>
            <a:r>
              <a:rPr lang="de-DE" dirty="0"/>
              <a:t> </a:t>
            </a:r>
          </a:p>
          <a:p>
            <a:endParaRPr lang="de-DE" dirty="0"/>
          </a:p>
          <a:p>
            <a:r>
              <a:rPr lang="de-DE" dirty="0" err="1"/>
              <a:t>Homework</a:t>
            </a:r>
            <a:r>
              <a:rPr lang="de-DE" dirty="0"/>
              <a:t>   </a:t>
            </a:r>
          </a:p>
          <a:p>
            <a:endParaRPr lang="de-DE" dirty="0"/>
          </a:p>
          <a:p>
            <a:r>
              <a:rPr lang="de-DE" dirty="0"/>
              <a:t>Evaluation Level </a:t>
            </a:r>
            <a:r>
              <a:rPr lang="de-DE" dirty="0" err="1"/>
              <a:t>of</a:t>
            </a:r>
            <a:r>
              <a:rPr lang="de-DE" dirty="0"/>
              <a:t> </a:t>
            </a:r>
            <a:r>
              <a:rPr lang="de-DE" dirty="0" err="1"/>
              <a:t>learning</a:t>
            </a:r>
            <a:r>
              <a:rPr lang="de-DE" dirty="0"/>
              <a:t> </a:t>
            </a:r>
          </a:p>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9</a:t>
            </a:fld>
            <a:endParaRPr lang="lt-LT"/>
          </a:p>
        </p:txBody>
      </p:sp>
    </p:spTree>
    <p:extLst>
      <p:ext uri="{BB962C8B-B14F-4D97-AF65-F5344CB8AC3E}">
        <p14:creationId xmlns:p14="http://schemas.microsoft.com/office/powerpoint/2010/main" val="2699500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err="1"/>
              <a:t>Introduction</a:t>
            </a:r>
            <a:r>
              <a:rPr lang="de-DE" dirty="0"/>
              <a:t> </a:t>
            </a:r>
            <a:r>
              <a:rPr lang="de-DE" dirty="0" err="1"/>
              <a:t>and</a:t>
            </a:r>
            <a:r>
              <a:rPr lang="de-DE" dirty="0"/>
              <a:t> Description </a:t>
            </a:r>
            <a:r>
              <a:rPr lang="de-DE" dirty="0" err="1"/>
              <a:t>of</a:t>
            </a:r>
            <a:r>
              <a:rPr lang="de-DE" dirty="0"/>
              <a:t> </a:t>
            </a:r>
            <a:r>
              <a:rPr lang="de-DE" dirty="0" err="1"/>
              <a:t>the</a:t>
            </a:r>
            <a:r>
              <a:rPr lang="de-DE" dirty="0"/>
              <a:t> </a:t>
            </a:r>
            <a:r>
              <a:rPr lang="de-DE" dirty="0" err="1"/>
              <a:t>goal</a:t>
            </a:r>
            <a:r>
              <a:rPr lang="de-DE" dirty="0"/>
              <a:t> </a:t>
            </a:r>
            <a:r>
              <a:rPr lang="de-DE" dirty="0" err="1"/>
              <a:t>of</a:t>
            </a:r>
            <a:r>
              <a:rPr lang="de-DE" dirty="0"/>
              <a:t> </a:t>
            </a:r>
            <a:r>
              <a:rPr lang="de-DE" dirty="0" err="1"/>
              <a:t>the</a:t>
            </a:r>
            <a:r>
              <a:rPr lang="de-DE" dirty="0"/>
              <a:t> </a:t>
            </a:r>
            <a:r>
              <a:rPr lang="de-DE" dirty="0" err="1"/>
              <a:t>session</a:t>
            </a:r>
            <a:r>
              <a:rPr lang="de-DE" dirty="0"/>
              <a:t> </a:t>
            </a:r>
          </a:p>
          <a:p>
            <a:endParaRPr lang="de-DE" dirty="0"/>
          </a:p>
          <a:p>
            <a:endParaRPr lang="de-DE" dirty="0"/>
          </a:p>
          <a:p>
            <a:r>
              <a:rPr lang="de-DE" dirty="0"/>
              <a:t>Teaching </a:t>
            </a:r>
            <a:r>
              <a:rPr lang="de-DE" dirty="0" err="1"/>
              <a:t>and</a:t>
            </a:r>
            <a:r>
              <a:rPr lang="de-DE" dirty="0"/>
              <a:t> </a:t>
            </a:r>
            <a:r>
              <a:rPr lang="de-DE" dirty="0" err="1"/>
              <a:t>learning</a:t>
            </a:r>
            <a:r>
              <a:rPr lang="de-DE" dirty="0"/>
              <a:t> </a:t>
            </a:r>
            <a:r>
              <a:rPr lang="de-DE" dirty="0" err="1"/>
              <a:t>Activity</a:t>
            </a:r>
            <a:r>
              <a:rPr lang="de-DE" dirty="0"/>
              <a:t> 1: </a:t>
            </a:r>
            <a:r>
              <a:rPr lang="de-DE" dirty="0" err="1"/>
              <a:t>Knowing</a:t>
            </a:r>
            <a:r>
              <a:rPr lang="de-DE" dirty="0"/>
              <a:t> </a:t>
            </a:r>
            <a:r>
              <a:rPr lang="de-DE" dirty="0" err="1"/>
              <a:t>basic</a:t>
            </a:r>
            <a:r>
              <a:rPr lang="de-DE" dirty="0"/>
              <a:t> </a:t>
            </a:r>
            <a:r>
              <a:rPr lang="de-DE" dirty="0" err="1"/>
              <a:t>definitions</a:t>
            </a:r>
            <a:r>
              <a:rPr lang="de-DE" dirty="0"/>
              <a:t> </a:t>
            </a:r>
            <a:r>
              <a:rPr lang="de-DE" dirty="0" err="1"/>
              <a:t>of</a:t>
            </a:r>
            <a:r>
              <a:rPr lang="de-DE" dirty="0"/>
              <a:t> CGC </a:t>
            </a:r>
            <a:r>
              <a:rPr lang="de-DE" dirty="0" err="1"/>
              <a:t>and</a:t>
            </a:r>
            <a:r>
              <a:rPr lang="de-DE" dirty="0"/>
              <a:t> </a:t>
            </a:r>
            <a:r>
              <a:rPr lang="de-DE" dirty="0" err="1"/>
              <a:t>other</a:t>
            </a:r>
            <a:r>
              <a:rPr lang="de-DE" dirty="0"/>
              <a:t> “innovative” </a:t>
            </a:r>
            <a:r>
              <a:rPr lang="de-DE" dirty="0" err="1"/>
              <a:t>concepts</a:t>
            </a:r>
            <a:r>
              <a:rPr lang="de-DE" dirty="0"/>
              <a:t> </a:t>
            </a:r>
          </a:p>
          <a:p>
            <a:endParaRPr lang="de-DE" dirty="0"/>
          </a:p>
          <a:p>
            <a:r>
              <a:rPr lang="de-DE" dirty="0"/>
              <a:t>Teaching </a:t>
            </a:r>
            <a:r>
              <a:rPr lang="de-DE" dirty="0" err="1"/>
              <a:t>and</a:t>
            </a:r>
            <a:r>
              <a:rPr lang="de-DE" dirty="0"/>
              <a:t> </a:t>
            </a:r>
            <a:r>
              <a:rPr lang="de-DE" dirty="0" err="1"/>
              <a:t>learning</a:t>
            </a:r>
            <a:r>
              <a:rPr lang="de-DE" dirty="0"/>
              <a:t> </a:t>
            </a:r>
            <a:r>
              <a:rPr lang="de-DE" dirty="0" err="1"/>
              <a:t>Activity</a:t>
            </a:r>
            <a:r>
              <a:rPr lang="de-DE" dirty="0"/>
              <a:t> 2: </a:t>
            </a:r>
            <a:r>
              <a:rPr lang="de-DE" dirty="0" err="1"/>
              <a:t>Knowing</a:t>
            </a:r>
            <a:r>
              <a:rPr lang="de-DE" dirty="0"/>
              <a:t> </a:t>
            </a:r>
            <a:r>
              <a:rPr lang="de-DE" dirty="0" err="1"/>
              <a:t>basic</a:t>
            </a:r>
            <a:r>
              <a:rPr lang="de-DE" dirty="0"/>
              <a:t> </a:t>
            </a:r>
            <a:r>
              <a:rPr lang="de-DE" dirty="0" err="1"/>
              <a:t>aspects</a:t>
            </a:r>
            <a:r>
              <a:rPr lang="de-DE" dirty="0"/>
              <a:t> </a:t>
            </a:r>
            <a:r>
              <a:rPr lang="de-DE" dirty="0" err="1"/>
              <a:t>of</a:t>
            </a:r>
            <a:r>
              <a:rPr lang="de-DE" dirty="0"/>
              <a:t> HRD (</a:t>
            </a:r>
            <a:r>
              <a:rPr lang="de-DE" dirty="0" err="1"/>
              <a:t>connection</a:t>
            </a:r>
            <a:r>
              <a:rPr lang="de-DE" dirty="0"/>
              <a:t> </a:t>
            </a:r>
            <a:r>
              <a:rPr lang="de-DE" dirty="0" err="1"/>
              <a:t>to</a:t>
            </a:r>
            <a:r>
              <a:rPr lang="de-DE" dirty="0"/>
              <a:t> </a:t>
            </a:r>
            <a:r>
              <a:rPr lang="de-DE" dirty="0" err="1"/>
              <a:t>unit</a:t>
            </a:r>
            <a:r>
              <a:rPr lang="de-DE" dirty="0"/>
              <a:t> 2) </a:t>
            </a:r>
          </a:p>
          <a:p>
            <a:endParaRPr lang="de-DE" dirty="0"/>
          </a:p>
          <a:p>
            <a:r>
              <a:rPr lang="de-DE" dirty="0"/>
              <a:t>Learning </a:t>
            </a:r>
            <a:r>
              <a:rPr lang="de-DE" dirty="0" err="1"/>
              <a:t>Activity</a:t>
            </a:r>
            <a:r>
              <a:rPr lang="de-DE" dirty="0"/>
              <a:t> 1: </a:t>
            </a:r>
            <a:r>
              <a:rPr lang="de-DE" dirty="0" err="1"/>
              <a:t>Developing</a:t>
            </a:r>
            <a:r>
              <a:rPr lang="de-DE" dirty="0"/>
              <a:t> </a:t>
            </a:r>
            <a:r>
              <a:rPr lang="de-DE" dirty="0" err="1"/>
              <a:t>knowledge</a:t>
            </a:r>
            <a:r>
              <a:rPr lang="de-DE" dirty="0"/>
              <a:t> </a:t>
            </a:r>
            <a:r>
              <a:rPr lang="de-DE" dirty="0" err="1"/>
              <a:t>about</a:t>
            </a:r>
            <a:r>
              <a:rPr lang="de-DE" dirty="0"/>
              <a:t> </a:t>
            </a:r>
            <a:r>
              <a:rPr lang="de-DE" dirty="0" err="1"/>
              <a:t>intersections</a:t>
            </a:r>
            <a:r>
              <a:rPr lang="de-DE" dirty="0"/>
              <a:t> </a:t>
            </a:r>
            <a:r>
              <a:rPr lang="de-DE" dirty="0" err="1"/>
              <a:t>between</a:t>
            </a:r>
            <a:r>
              <a:rPr lang="de-DE" dirty="0"/>
              <a:t> CGC </a:t>
            </a:r>
            <a:r>
              <a:rPr lang="de-DE" dirty="0" err="1"/>
              <a:t>and</a:t>
            </a:r>
            <a:r>
              <a:rPr lang="de-DE" dirty="0"/>
              <a:t> HRD in </a:t>
            </a:r>
            <a:r>
              <a:rPr lang="de-DE" dirty="0" err="1"/>
              <a:t>enterprises</a:t>
            </a:r>
            <a:r>
              <a:rPr lang="de-DE" dirty="0"/>
              <a:t> </a:t>
            </a:r>
          </a:p>
          <a:p>
            <a:endParaRPr lang="de-DE" dirty="0"/>
          </a:p>
          <a:p>
            <a:r>
              <a:rPr lang="de-DE" dirty="0"/>
              <a:t>Learning </a:t>
            </a:r>
            <a:r>
              <a:rPr lang="de-DE" dirty="0" err="1"/>
              <a:t>Activity</a:t>
            </a:r>
            <a:r>
              <a:rPr lang="de-DE" dirty="0"/>
              <a:t> 2: </a:t>
            </a:r>
            <a:r>
              <a:rPr lang="de-DE" dirty="0" err="1"/>
              <a:t>Knowing</a:t>
            </a:r>
            <a:r>
              <a:rPr lang="de-DE" dirty="0"/>
              <a:t> </a:t>
            </a:r>
            <a:r>
              <a:rPr lang="de-DE" dirty="0" err="1"/>
              <a:t>typical</a:t>
            </a:r>
            <a:r>
              <a:rPr lang="de-DE" dirty="0"/>
              <a:t> </a:t>
            </a:r>
            <a:r>
              <a:rPr lang="de-DE" dirty="0" err="1"/>
              <a:t>cases</a:t>
            </a:r>
            <a:r>
              <a:rPr lang="de-DE" dirty="0"/>
              <a:t> </a:t>
            </a:r>
            <a:r>
              <a:rPr lang="de-DE" dirty="0" err="1"/>
              <a:t>of</a:t>
            </a:r>
            <a:r>
              <a:rPr lang="de-DE" dirty="0"/>
              <a:t> </a:t>
            </a:r>
            <a:r>
              <a:rPr lang="de-DE" dirty="0" err="1"/>
              <a:t>intersection</a:t>
            </a:r>
            <a:r>
              <a:rPr lang="de-DE" dirty="0"/>
              <a:t> </a:t>
            </a:r>
            <a:r>
              <a:rPr lang="de-DE" dirty="0" err="1"/>
              <a:t>between</a:t>
            </a:r>
            <a:r>
              <a:rPr lang="de-DE" dirty="0"/>
              <a:t> CGC </a:t>
            </a:r>
            <a:r>
              <a:rPr lang="de-DE" dirty="0" err="1"/>
              <a:t>and</a:t>
            </a:r>
            <a:r>
              <a:rPr lang="de-DE" dirty="0"/>
              <a:t> HRD in </a:t>
            </a:r>
            <a:r>
              <a:rPr lang="de-DE" dirty="0" err="1"/>
              <a:t>enterprises</a:t>
            </a:r>
            <a:r>
              <a:rPr lang="de-DE" dirty="0"/>
              <a:t> </a:t>
            </a:r>
          </a:p>
          <a:p>
            <a:endParaRPr lang="de-DE" dirty="0"/>
          </a:p>
          <a:p>
            <a:r>
              <a:rPr lang="de-DE" dirty="0" err="1"/>
              <a:t>Closing</a:t>
            </a:r>
            <a:r>
              <a:rPr lang="de-DE" dirty="0"/>
              <a:t> </a:t>
            </a:r>
            <a:r>
              <a:rPr lang="de-DE" dirty="0" err="1"/>
              <a:t>thoughts</a:t>
            </a:r>
            <a:r>
              <a:rPr lang="de-DE" dirty="0"/>
              <a:t> </a:t>
            </a:r>
          </a:p>
          <a:p>
            <a:endParaRPr lang="de-DE" dirty="0"/>
          </a:p>
          <a:p>
            <a:r>
              <a:rPr lang="de-DE" dirty="0" err="1"/>
              <a:t>Homework</a:t>
            </a:r>
            <a:r>
              <a:rPr lang="de-DE" dirty="0"/>
              <a:t>   </a:t>
            </a:r>
          </a:p>
          <a:p>
            <a:endParaRPr lang="de-DE" dirty="0"/>
          </a:p>
          <a:p>
            <a:r>
              <a:rPr lang="de-DE" dirty="0"/>
              <a:t>Evaluation Level </a:t>
            </a:r>
            <a:r>
              <a:rPr lang="de-DE" dirty="0" err="1"/>
              <a:t>of</a:t>
            </a:r>
            <a:r>
              <a:rPr lang="de-DE" dirty="0"/>
              <a:t> </a:t>
            </a:r>
            <a:r>
              <a:rPr lang="de-DE" dirty="0" err="1"/>
              <a:t>learning</a:t>
            </a:r>
            <a:r>
              <a:rPr lang="de-DE" dirty="0"/>
              <a:t> </a:t>
            </a:r>
          </a:p>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13</a:t>
            </a:fld>
            <a:endParaRPr lang="lt-LT"/>
          </a:p>
        </p:txBody>
      </p:sp>
    </p:spTree>
    <p:extLst>
      <p:ext uri="{BB962C8B-B14F-4D97-AF65-F5344CB8AC3E}">
        <p14:creationId xmlns:p14="http://schemas.microsoft.com/office/powerpoint/2010/main" val="318093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err="1"/>
              <a:t>Introduction</a:t>
            </a:r>
            <a:r>
              <a:rPr lang="de-DE" dirty="0"/>
              <a:t> </a:t>
            </a:r>
            <a:r>
              <a:rPr lang="de-DE" dirty="0" err="1"/>
              <a:t>and</a:t>
            </a:r>
            <a:r>
              <a:rPr lang="de-DE" dirty="0"/>
              <a:t> Description </a:t>
            </a:r>
            <a:r>
              <a:rPr lang="de-DE" dirty="0" err="1"/>
              <a:t>of</a:t>
            </a:r>
            <a:r>
              <a:rPr lang="de-DE" dirty="0"/>
              <a:t> </a:t>
            </a:r>
            <a:r>
              <a:rPr lang="de-DE" dirty="0" err="1"/>
              <a:t>the</a:t>
            </a:r>
            <a:r>
              <a:rPr lang="de-DE" dirty="0"/>
              <a:t> </a:t>
            </a:r>
            <a:r>
              <a:rPr lang="de-DE" dirty="0" err="1"/>
              <a:t>goal</a:t>
            </a:r>
            <a:r>
              <a:rPr lang="de-DE" dirty="0"/>
              <a:t> </a:t>
            </a:r>
            <a:r>
              <a:rPr lang="de-DE" dirty="0" err="1"/>
              <a:t>of</a:t>
            </a:r>
            <a:r>
              <a:rPr lang="de-DE" dirty="0"/>
              <a:t> </a:t>
            </a:r>
            <a:r>
              <a:rPr lang="de-DE" dirty="0" err="1"/>
              <a:t>the</a:t>
            </a:r>
            <a:r>
              <a:rPr lang="de-DE" dirty="0"/>
              <a:t> </a:t>
            </a:r>
            <a:r>
              <a:rPr lang="de-DE" dirty="0" err="1"/>
              <a:t>session</a:t>
            </a:r>
            <a:r>
              <a:rPr lang="de-DE" dirty="0"/>
              <a:t> </a:t>
            </a:r>
          </a:p>
          <a:p>
            <a:endParaRPr lang="de-DE" dirty="0"/>
          </a:p>
          <a:p>
            <a:endParaRPr lang="de-DE" dirty="0"/>
          </a:p>
          <a:p>
            <a:r>
              <a:rPr lang="de-DE" dirty="0"/>
              <a:t>Teaching </a:t>
            </a:r>
            <a:r>
              <a:rPr lang="de-DE" dirty="0" err="1"/>
              <a:t>and</a:t>
            </a:r>
            <a:r>
              <a:rPr lang="de-DE" dirty="0"/>
              <a:t> </a:t>
            </a:r>
            <a:r>
              <a:rPr lang="de-DE" dirty="0" err="1"/>
              <a:t>learning</a:t>
            </a:r>
            <a:r>
              <a:rPr lang="de-DE" dirty="0"/>
              <a:t> </a:t>
            </a:r>
            <a:r>
              <a:rPr lang="de-DE" dirty="0" err="1"/>
              <a:t>Activity</a:t>
            </a:r>
            <a:r>
              <a:rPr lang="de-DE" dirty="0"/>
              <a:t> 1: </a:t>
            </a:r>
            <a:r>
              <a:rPr lang="de-DE" dirty="0" err="1"/>
              <a:t>Knowing</a:t>
            </a:r>
            <a:r>
              <a:rPr lang="de-DE" dirty="0"/>
              <a:t> </a:t>
            </a:r>
            <a:r>
              <a:rPr lang="de-DE" dirty="0" err="1"/>
              <a:t>basic</a:t>
            </a:r>
            <a:r>
              <a:rPr lang="de-DE" dirty="0"/>
              <a:t> </a:t>
            </a:r>
            <a:r>
              <a:rPr lang="de-DE" dirty="0" err="1"/>
              <a:t>definitions</a:t>
            </a:r>
            <a:r>
              <a:rPr lang="de-DE" dirty="0"/>
              <a:t> </a:t>
            </a:r>
            <a:r>
              <a:rPr lang="de-DE" dirty="0" err="1"/>
              <a:t>of</a:t>
            </a:r>
            <a:r>
              <a:rPr lang="de-DE" dirty="0"/>
              <a:t> CGC </a:t>
            </a:r>
            <a:r>
              <a:rPr lang="de-DE" dirty="0" err="1"/>
              <a:t>and</a:t>
            </a:r>
            <a:r>
              <a:rPr lang="de-DE" dirty="0"/>
              <a:t> </a:t>
            </a:r>
            <a:r>
              <a:rPr lang="de-DE" dirty="0" err="1"/>
              <a:t>other</a:t>
            </a:r>
            <a:r>
              <a:rPr lang="de-DE" dirty="0"/>
              <a:t> “innovative” </a:t>
            </a:r>
            <a:r>
              <a:rPr lang="de-DE" dirty="0" err="1"/>
              <a:t>concepts</a:t>
            </a:r>
            <a:r>
              <a:rPr lang="de-DE" dirty="0"/>
              <a:t> </a:t>
            </a:r>
          </a:p>
          <a:p>
            <a:endParaRPr lang="de-DE" dirty="0"/>
          </a:p>
          <a:p>
            <a:r>
              <a:rPr lang="de-DE" dirty="0"/>
              <a:t>Teaching </a:t>
            </a:r>
            <a:r>
              <a:rPr lang="de-DE" dirty="0" err="1"/>
              <a:t>and</a:t>
            </a:r>
            <a:r>
              <a:rPr lang="de-DE" dirty="0"/>
              <a:t> </a:t>
            </a:r>
            <a:r>
              <a:rPr lang="de-DE" dirty="0" err="1"/>
              <a:t>learning</a:t>
            </a:r>
            <a:r>
              <a:rPr lang="de-DE" dirty="0"/>
              <a:t> </a:t>
            </a:r>
            <a:r>
              <a:rPr lang="de-DE" dirty="0" err="1"/>
              <a:t>Activity</a:t>
            </a:r>
            <a:r>
              <a:rPr lang="de-DE" dirty="0"/>
              <a:t> 2: </a:t>
            </a:r>
            <a:r>
              <a:rPr lang="de-DE" dirty="0" err="1"/>
              <a:t>Knowing</a:t>
            </a:r>
            <a:r>
              <a:rPr lang="de-DE" dirty="0"/>
              <a:t> </a:t>
            </a:r>
            <a:r>
              <a:rPr lang="de-DE" dirty="0" err="1"/>
              <a:t>basic</a:t>
            </a:r>
            <a:r>
              <a:rPr lang="de-DE" dirty="0"/>
              <a:t> </a:t>
            </a:r>
            <a:r>
              <a:rPr lang="de-DE" dirty="0" err="1"/>
              <a:t>aspects</a:t>
            </a:r>
            <a:r>
              <a:rPr lang="de-DE" dirty="0"/>
              <a:t> </a:t>
            </a:r>
            <a:r>
              <a:rPr lang="de-DE" dirty="0" err="1"/>
              <a:t>of</a:t>
            </a:r>
            <a:r>
              <a:rPr lang="de-DE" dirty="0"/>
              <a:t> HRD (</a:t>
            </a:r>
            <a:r>
              <a:rPr lang="de-DE" dirty="0" err="1"/>
              <a:t>connection</a:t>
            </a:r>
            <a:r>
              <a:rPr lang="de-DE" dirty="0"/>
              <a:t> </a:t>
            </a:r>
            <a:r>
              <a:rPr lang="de-DE" dirty="0" err="1"/>
              <a:t>to</a:t>
            </a:r>
            <a:r>
              <a:rPr lang="de-DE" dirty="0"/>
              <a:t> </a:t>
            </a:r>
            <a:r>
              <a:rPr lang="de-DE" dirty="0" err="1"/>
              <a:t>unit</a:t>
            </a:r>
            <a:r>
              <a:rPr lang="de-DE" dirty="0"/>
              <a:t> 2) </a:t>
            </a:r>
          </a:p>
          <a:p>
            <a:endParaRPr lang="de-DE" dirty="0"/>
          </a:p>
          <a:p>
            <a:r>
              <a:rPr lang="de-DE" dirty="0"/>
              <a:t>Learning </a:t>
            </a:r>
            <a:r>
              <a:rPr lang="de-DE" dirty="0" err="1"/>
              <a:t>Activity</a:t>
            </a:r>
            <a:r>
              <a:rPr lang="de-DE" dirty="0"/>
              <a:t> 1: </a:t>
            </a:r>
            <a:r>
              <a:rPr lang="de-DE" dirty="0" err="1"/>
              <a:t>Developing</a:t>
            </a:r>
            <a:r>
              <a:rPr lang="de-DE" dirty="0"/>
              <a:t> </a:t>
            </a:r>
            <a:r>
              <a:rPr lang="de-DE" dirty="0" err="1"/>
              <a:t>knowledge</a:t>
            </a:r>
            <a:r>
              <a:rPr lang="de-DE" dirty="0"/>
              <a:t> </a:t>
            </a:r>
            <a:r>
              <a:rPr lang="de-DE" dirty="0" err="1"/>
              <a:t>about</a:t>
            </a:r>
            <a:r>
              <a:rPr lang="de-DE" dirty="0"/>
              <a:t> </a:t>
            </a:r>
            <a:r>
              <a:rPr lang="de-DE" dirty="0" err="1"/>
              <a:t>intersections</a:t>
            </a:r>
            <a:r>
              <a:rPr lang="de-DE" dirty="0"/>
              <a:t> </a:t>
            </a:r>
            <a:r>
              <a:rPr lang="de-DE" dirty="0" err="1"/>
              <a:t>between</a:t>
            </a:r>
            <a:r>
              <a:rPr lang="de-DE" dirty="0"/>
              <a:t> CGC </a:t>
            </a:r>
            <a:r>
              <a:rPr lang="de-DE" dirty="0" err="1"/>
              <a:t>and</a:t>
            </a:r>
            <a:r>
              <a:rPr lang="de-DE" dirty="0"/>
              <a:t> HRD in </a:t>
            </a:r>
            <a:r>
              <a:rPr lang="de-DE" dirty="0" err="1"/>
              <a:t>enterprises</a:t>
            </a:r>
            <a:r>
              <a:rPr lang="de-DE" dirty="0"/>
              <a:t> </a:t>
            </a:r>
          </a:p>
          <a:p>
            <a:endParaRPr lang="de-DE" dirty="0"/>
          </a:p>
          <a:p>
            <a:r>
              <a:rPr lang="de-DE" dirty="0"/>
              <a:t>Learning </a:t>
            </a:r>
            <a:r>
              <a:rPr lang="de-DE" dirty="0" err="1"/>
              <a:t>Activity</a:t>
            </a:r>
            <a:r>
              <a:rPr lang="de-DE" dirty="0"/>
              <a:t> 2: </a:t>
            </a:r>
            <a:r>
              <a:rPr lang="de-DE" dirty="0" err="1"/>
              <a:t>Knowing</a:t>
            </a:r>
            <a:r>
              <a:rPr lang="de-DE" dirty="0"/>
              <a:t> </a:t>
            </a:r>
            <a:r>
              <a:rPr lang="de-DE" dirty="0" err="1"/>
              <a:t>typical</a:t>
            </a:r>
            <a:r>
              <a:rPr lang="de-DE" dirty="0"/>
              <a:t> </a:t>
            </a:r>
            <a:r>
              <a:rPr lang="de-DE" dirty="0" err="1"/>
              <a:t>cases</a:t>
            </a:r>
            <a:r>
              <a:rPr lang="de-DE" dirty="0"/>
              <a:t> </a:t>
            </a:r>
            <a:r>
              <a:rPr lang="de-DE" dirty="0" err="1"/>
              <a:t>of</a:t>
            </a:r>
            <a:r>
              <a:rPr lang="de-DE" dirty="0"/>
              <a:t> </a:t>
            </a:r>
            <a:r>
              <a:rPr lang="de-DE" dirty="0" err="1"/>
              <a:t>intersection</a:t>
            </a:r>
            <a:r>
              <a:rPr lang="de-DE" dirty="0"/>
              <a:t> </a:t>
            </a:r>
            <a:r>
              <a:rPr lang="de-DE" dirty="0" err="1"/>
              <a:t>between</a:t>
            </a:r>
            <a:r>
              <a:rPr lang="de-DE" dirty="0"/>
              <a:t> CGC </a:t>
            </a:r>
            <a:r>
              <a:rPr lang="de-DE" dirty="0" err="1"/>
              <a:t>and</a:t>
            </a:r>
            <a:r>
              <a:rPr lang="de-DE" dirty="0"/>
              <a:t> HRD in </a:t>
            </a:r>
            <a:r>
              <a:rPr lang="de-DE" dirty="0" err="1"/>
              <a:t>enterprises</a:t>
            </a:r>
            <a:r>
              <a:rPr lang="de-DE" dirty="0"/>
              <a:t> </a:t>
            </a:r>
          </a:p>
          <a:p>
            <a:endParaRPr lang="de-DE" dirty="0"/>
          </a:p>
          <a:p>
            <a:r>
              <a:rPr lang="de-DE" dirty="0" err="1"/>
              <a:t>Closing</a:t>
            </a:r>
            <a:r>
              <a:rPr lang="de-DE" dirty="0"/>
              <a:t> </a:t>
            </a:r>
            <a:r>
              <a:rPr lang="de-DE" dirty="0" err="1"/>
              <a:t>thoughts</a:t>
            </a:r>
            <a:r>
              <a:rPr lang="de-DE" dirty="0"/>
              <a:t> </a:t>
            </a:r>
          </a:p>
          <a:p>
            <a:endParaRPr lang="de-DE" dirty="0"/>
          </a:p>
          <a:p>
            <a:r>
              <a:rPr lang="de-DE" dirty="0" err="1"/>
              <a:t>Homework</a:t>
            </a:r>
            <a:r>
              <a:rPr lang="de-DE" dirty="0"/>
              <a:t>   </a:t>
            </a:r>
          </a:p>
          <a:p>
            <a:endParaRPr lang="de-DE" dirty="0"/>
          </a:p>
          <a:p>
            <a:r>
              <a:rPr lang="de-DE" dirty="0"/>
              <a:t>Evaluation Level </a:t>
            </a:r>
            <a:r>
              <a:rPr lang="de-DE" dirty="0" err="1"/>
              <a:t>of</a:t>
            </a:r>
            <a:r>
              <a:rPr lang="de-DE" dirty="0"/>
              <a:t> </a:t>
            </a:r>
            <a:r>
              <a:rPr lang="de-DE" dirty="0" err="1"/>
              <a:t>learning</a:t>
            </a:r>
            <a:r>
              <a:rPr lang="de-DE" dirty="0"/>
              <a:t> </a:t>
            </a:r>
          </a:p>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17</a:t>
            </a:fld>
            <a:endParaRPr lang="lt-LT"/>
          </a:p>
        </p:txBody>
      </p:sp>
    </p:spTree>
    <p:extLst>
      <p:ext uri="{BB962C8B-B14F-4D97-AF65-F5344CB8AC3E}">
        <p14:creationId xmlns:p14="http://schemas.microsoft.com/office/powerpoint/2010/main" val="2620465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3200" b="1" dirty="0">
                <a:solidFill>
                  <a:srgbClr val="FF0000"/>
                </a:solidFill>
              </a:rPr>
              <a:t>Dies kürzer und </a:t>
            </a:r>
            <a:r>
              <a:rPr lang="de-DE" altLang="de-DE" sz="3200" b="1" dirty="0" err="1">
                <a:solidFill>
                  <a:srgbClr val="FF0000"/>
                </a:solidFill>
              </a:rPr>
              <a:t>prägnater</a:t>
            </a:r>
            <a:r>
              <a:rPr lang="de-DE" altLang="de-DE" sz="3200" b="1" dirty="0">
                <a:solidFill>
                  <a:srgbClr val="FF0000"/>
                </a:solidFill>
              </a:rPr>
              <a:t> machen mit Begleittext (</a:t>
            </a:r>
            <a:r>
              <a:rPr lang="de-DE" altLang="de-DE" sz="3200" b="1" dirty="0" err="1">
                <a:solidFill>
                  <a:srgbClr val="FF0000"/>
                </a:solidFill>
              </a:rPr>
              <a:t>bezug</a:t>
            </a:r>
            <a:r>
              <a:rPr lang="de-DE" altLang="de-DE" sz="3200" b="1" dirty="0">
                <a:solidFill>
                  <a:srgbClr val="FF0000"/>
                </a:solidFill>
              </a:rPr>
              <a:t> auf Anbieter und auf Methoden)</a:t>
            </a:r>
          </a:p>
          <a:p>
            <a:r>
              <a:rPr lang="de-DE" sz="1800" dirty="0">
                <a:effectLst/>
                <a:latin typeface="Segoe UI" panose="020B0502040204020203" pitchFamily="34" charset="0"/>
                <a:ea typeface="Times New Roman" panose="02020603050405020304" pitchFamily="18" charset="0"/>
              </a:rPr>
              <a:t>Was meinen wir damit, dass Beratung und HRM Überschneidungen hat (normativ)</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Was ist der Stand hierzu und was sind Ausblicke oder Herausforderungen (empirisch)</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Unternehmen, die es heute schon machen …. Gründe, Ausprägungen</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Times New Roman" panose="02020603050405020304" pitchFamily="18" charset="0"/>
                <a:ea typeface="Times New Roman" panose="02020603050405020304" pitchFamily="18" charset="0"/>
              </a:rPr>
              <a:t> </a:t>
            </a:r>
          </a:p>
          <a:p>
            <a:r>
              <a:rPr lang="de-DE" sz="1800" dirty="0">
                <a:effectLst/>
                <a:latin typeface="Segoe UI" panose="020B0502040204020203" pitchFamily="34" charset="0"/>
                <a:ea typeface="Times New Roman" panose="02020603050405020304" pitchFamily="18" charset="0"/>
              </a:rPr>
              <a:t>[16:11] Weber Peter</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Segoe UI" panose="020B0502040204020203" pitchFamily="34" charset="0"/>
                <a:ea typeface="Times New Roman" panose="02020603050405020304" pitchFamily="18" charset="0"/>
              </a:rPr>
              <a:t>Was heißt es für die Berater? Wo sind die Anschlusspunkte in der Zukunft?</a:t>
            </a:r>
            <a:endParaRPr lang="de-DE" sz="1800" dirty="0">
              <a:effectLst/>
              <a:latin typeface="Times New Roman" panose="02020603050405020304" pitchFamily="18" charset="0"/>
              <a:ea typeface="Times New Roman" panose="02020603050405020304" pitchFamily="18" charset="0"/>
            </a:endParaRPr>
          </a:p>
          <a:p>
            <a:r>
              <a:rPr lang="de-DE" sz="1800" dirty="0">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36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36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3600" dirty="0" err="1">
                <a:solidFill>
                  <a:schemeClr val="tx1"/>
                </a:solidFill>
              </a:rPr>
              <a:t>Mostly</a:t>
            </a:r>
            <a:r>
              <a:rPr lang="de-DE" altLang="de-DE" sz="3600" dirty="0">
                <a:solidFill>
                  <a:schemeClr val="tx1"/>
                </a:solidFill>
              </a:rPr>
              <a:t> different extern </a:t>
            </a:r>
            <a:r>
              <a:rPr lang="de-DE" altLang="de-DE" sz="3600" dirty="0" err="1">
                <a:solidFill>
                  <a:schemeClr val="tx1"/>
                </a:solidFill>
              </a:rPr>
              <a:t>providers</a:t>
            </a:r>
            <a:r>
              <a:rPr lang="de-DE" altLang="de-DE" sz="3600" dirty="0">
                <a:solidFill>
                  <a:schemeClr val="tx1"/>
                </a:solidFill>
              </a:rPr>
              <a:t>  </a:t>
            </a:r>
            <a:r>
              <a:rPr lang="de-DE" altLang="de-DE" sz="3600" dirty="0" err="1">
                <a:solidFill>
                  <a:schemeClr val="tx1"/>
                </a:solidFill>
              </a:rPr>
              <a:t>are</a:t>
            </a:r>
            <a:r>
              <a:rPr lang="de-DE" altLang="de-DE" sz="3600" dirty="0">
                <a:solidFill>
                  <a:schemeClr val="tx1"/>
                </a:solidFill>
              </a:rPr>
              <a:t> </a:t>
            </a:r>
            <a:r>
              <a:rPr lang="de-DE" altLang="de-DE" sz="3600" dirty="0" err="1">
                <a:solidFill>
                  <a:schemeClr val="tx1"/>
                </a:solidFill>
              </a:rPr>
              <a:t>working</a:t>
            </a:r>
            <a:r>
              <a:rPr lang="de-DE" altLang="de-DE" sz="3600" dirty="0">
                <a:solidFill>
                  <a:schemeClr val="tx1"/>
                </a:solidFill>
              </a:rPr>
              <a:t> in </a:t>
            </a:r>
            <a:r>
              <a:rPr lang="de-DE" altLang="de-DE" sz="3600" dirty="0" err="1">
                <a:solidFill>
                  <a:schemeClr val="tx1"/>
                </a:solidFill>
              </a:rPr>
              <a:t>this</a:t>
            </a:r>
            <a:r>
              <a:rPr lang="de-DE" altLang="de-DE" sz="3600" dirty="0">
                <a:solidFill>
                  <a:schemeClr val="tx1"/>
                </a:solidFill>
              </a:rPr>
              <a:t> </a:t>
            </a:r>
            <a:r>
              <a:rPr lang="de-DE" altLang="de-DE" sz="3600" dirty="0" err="1">
                <a:solidFill>
                  <a:schemeClr val="tx1"/>
                </a:solidFill>
              </a:rPr>
              <a:t>field</a:t>
            </a:r>
            <a:r>
              <a:rPr lang="de-DE" altLang="de-DE" sz="3600" dirty="0">
                <a:solidFill>
                  <a:schemeClr val="tx1"/>
                </a:solidFill>
              </a:rPr>
              <a:t> = </a:t>
            </a:r>
            <a:r>
              <a:rPr lang="en-US" altLang="de-DE" sz="1900" dirty="0">
                <a:latin typeface="Trebuchet MS" panose="020B0603020202020204" pitchFamily="34" charset="0"/>
                <a:ea typeface="Times New Roman" panose="02020603050405020304" pitchFamily="18" charset="0"/>
                <a:cs typeface="Calibri" panose="020F0502020204030204" pitchFamily="34" charset="0"/>
              </a:rPr>
              <a:t>This seems to be a result of IO2 in Germany as well (see examples from Matthias!)</a:t>
            </a:r>
          </a:p>
          <a:p>
            <a:endParaRPr lang="en-US" altLang="de-DE" sz="1900" dirty="0">
              <a:latin typeface="Trebuchet MS" panose="020B0603020202020204" pitchFamily="34" charset="0"/>
              <a:ea typeface="Times New Roman" panose="02020603050405020304" pitchFamily="18" charset="0"/>
              <a:cs typeface="Calibri" panose="020F0502020204030204" pitchFamily="34" charset="0"/>
            </a:endParaRPr>
          </a:p>
          <a:p>
            <a:r>
              <a:rPr lang="en-US" altLang="de-DE" sz="1900" dirty="0">
                <a:latin typeface="Trebuchet MS" panose="020B0603020202020204" pitchFamily="34" charset="0"/>
                <a:ea typeface="Times New Roman" panose="02020603050405020304" pitchFamily="18" charset="0"/>
                <a:cs typeface="Calibri" panose="020F0502020204030204" pitchFamily="34" charset="0"/>
              </a:rPr>
              <a:t>4.1 Overview on concepts and methods of CGC in HR context of SME </a:t>
            </a:r>
          </a:p>
          <a:p>
            <a:endParaRPr lang="en-US" altLang="de-DE" sz="1900" dirty="0">
              <a:latin typeface="Trebuchet MS" panose="020B0603020202020204" pitchFamily="34" charset="0"/>
              <a:ea typeface="Times New Roman" panose="02020603050405020304" pitchFamily="18" charset="0"/>
              <a:cs typeface="Calibri" panose="020F0502020204030204" pitchFamily="34" charset="0"/>
            </a:endParaRPr>
          </a:p>
          <a:p>
            <a:r>
              <a:rPr lang="de-DE" altLang="de-DE" dirty="0">
                <a:latin typeface="Times New Roman" panose="02020603050405020304" pitchFamily="18" charset="0"/>
                <a:ea typeface="Times New Roman" panose="02020603050405020304" pitchFamily="18" charset="0"/>
                <a:cs typeface="Calibri" panose="020F0502020204030204" pitchFamily="34" charset="0"/>
              </a:rPr>
              <a:t>Lack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of</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research</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work</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desideratum</a:t>
            </a:r>
            <a:r>
              <a:rPr lang="de-DE" altLang="de-DE" dirty="0">
                <a:latin typeface="Times New Roman" panose="02020603050405020304" pitchFamily="18" charset="0"/>
                <a:ea typeface="Times New Roman" panose="02020603050405020304" pitchFamily="18" charset="0"/>
                <a:cs typeface="Calibri" panose="020F0502020204030204" pitchFamily="34" charset="0"/>
              </a:rPr>
              <a:t>) =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Rarely</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research</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work</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findings</a:t>
            </a:r>
            <a:r>
              <a:rPr lang="de-DE" altLang="de-DE" dirty="0">
                <a:latin typeface="Times New Roman" panose="02020603050405020304" pitchFamily="18" charset="0"/>
                <a:ea typeface="Times New Roman" panose="02020603050405020304" pitchFamily="18" charset="0"/>
                <a:cs typeface="Calibri" panose="020F0502020204030204" pitchFamily="34" charset="0"/>
              </a:rPr>
              <a:t> not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well</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r>
              <a:rPr lang="de-DE" altLang="de-DE" dirty="0" err="1">
                <a:latin typeface="Times New Roman" panose="02020603050405020304" pitchFamily="18" charset="0"/>
                <a:ea typeface="Times New Roman" panose="02020603050405020304" pitchFamily="18" charset="0"/>
                <a:cs typeface="Calibri" panose="020F0502020204030204" pitchFamily="34" charset="0"/>
              </a:rPr>
              <a:t>structured</a:t>
            </a:r>
            <a:r>
              <a:rPr lang="de-DE" altLang="de-DE" dirty="0">
                <a:latin typeface="Times New Roman" panose="02020603050405020304" pitchFamily="18" charset="0"/>
                <a:ea typeface="Times New Roman" panose="02020603050405020304" pitchFamily="18" charset="0"/>
                <a:cs typeface="Calibri" panose="020F0502020204030204" pitchFamily="34" charset="0"/>
              </a:rPr>
              <a:t> </a:t>
            </a:r>
          </a:p>
          <a:p>
            <a:endParaRPr lang="de-DE" altLang="de-DE" dirty="0">
              <a:latin typeface="Times New Roman" panose="02020603050405020304" pitchFamily="18" charset="0"/>
              <a:ea typeface="Times New Roman" panose="02020603050405020304" pitchFamily="18" charset="0"/>
              <a:cs typeface="Calibri" panose="020F0502020204030204" pitchFamily="34" charset="0"/>
            </a:endParaRPr>
          </a:p>
          <a:p>
            <a:endParaRPr lang="de-DE" altLang="de-DE" dirty="0">
              <a:latin typeface="Times New Roman" panose="02020603050405020304" pitchFamily="18" charset="0"/>
              <a:ea typeface="Times New Roman" panose="02020603050405020304" pitchFamily="18" charset="0"/>
              <a:cs typeface="Calibri" panose="020F0502020204030204" pitchFamily="34" charset="0"/>
            </a:endParaRPr>
          </a:p>
          <a:p>
            <a:r>
              <a:rPr lang="de-DE" altLang="de-DE" dirty="0">
                <a:latin typeface="Times New Roman" panose="02020603050405020304" pitchFamily="18" charset="0"/>
                <a:ea typeface="Times New Roman" panose="02020603050405020304" pitchFamily="18" charset="0"/>
                <a:cs typeface="Calibri" panose="020F0502020204030204" pitchFamily="34" charset="0"/>
              </a:rPr>
              <a:t>(hier noch aus IO 1 und 2 recherchieren!</a:t>
            </a:r>
          </a:p>
          <a:p>
            <a:endParaRPr lang="de-DE" altLang="de-DE" dirty="0">
              <a:latin typeface="Times New Roman" panose="02020603050405020304" pitchFamily="18" charset="0"/>
              <a:ea typeface="Times New Roman" panose="02020603050405020304" pitchFamily="18" charset="0"/>
              <a:cs typeface="Calibri" panose="020F0502020204030204" pitchFamily="34" charset="0"/>
            </a:endParaRPr>
          </a:p>
          <a:p>
            <a:endParaRPr lang="de-DE" altLang="de-DE" dirty="0">
              <a:latin typeface="Times New Roman" panose="02020603050405020304" pitchFamily="18" charset="0"/>
              <a:ea typeface="Times New Roman" panose="02020603050405020304" pitchFamily="18" charset="0"/>
              <a:cs typeface="Calibri" panose="020F0502020204030204" pitchFamily="34" charset="0"/>
            </a:endParaRPr>
          </a:p>
          <a:p>
            <a:r>
              <a:rPr lang="de-DE" altLang="de-DE" dirty="0">
                <a:latin typeface="Times New Roman" panose="02020603050405020304" pitchFamily="18" charset="0"/>
                <a:ea typeface="Times New Roman" panose="02020603050405020304" pitchFamily="18" charset="0"/>
                <a:cs typeface="Calibri" panose="020F0502020204030204" pitchFamily="34" charset="0"/>
              </a:rPr>
              <a:t>Und weitere Infos auf Folie (Ergebnisse aus IO1 (plus eigene Recherchen) und IO2 werden referiert! Was macht hier Monika aus Österreich?</a:t>
            </a:r>
          </a:p>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20</a:t>
            </a:fld>
            <a:endParaRPr lang="lt-LT"/>
          </a:p>
        </p:txBody>
      </p:sp>
    </p:spTree>
    <p:extLst>
      <p:ext uri="{BB962C8B-B14F-4D97-AF65-F5344CB8AC3E}">
        <p14:creationId xmlns:p14="http://schemas.microsoft.com/office/powerpoint/2010/main" val="1908344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en-US" altLang="de-DE" sz="1200" dirty="0">
                <a:latin typeface="Trebuchet MS" panose="020B0603020202020204" pitchFamily="34" charset="0"/>
                <a:ea typeface="Trebuchet MS" panose="020B0603020202020204" pitchFamily="34" charset="0"/>
                <a:cs typeface="Trebuchet MS" panose="020B0603020202020204" pitchFamily="34" charset="0"/>
              </a:rPr>
              <a:t>No 4.1: Warming up for students; In session 3 selected intersections described in session 1 will be looked at in more detail with respect to HR context in SME. This is done in a more practical way by looking at the use of different methods of CGC, used in HR context of SME. </a:t>
            </a:r>
          </a:p>
          <a:p>
            <a:pPr>
              <a:defRPr/>
            </a:pPr>
            <a:r>
              <a:rPr lang="en-US" altLang="de-DE" sz="1200" dirty="0">
                <a:latin typeface="Trebuchet MS" panose="020B0603020202020204" pitchFamily="34" charset="0"/>
                <a:ea typeface="Trebuchet MS" panose="020B0603020202020204" pitchFamily="34" charset="0"/>
                <a:cs typeface="Trebuchet MS" panose="020B0603020202020204" pitchFamily="34" charset="0"/>
              </a:rPr>
              <a:t>Possible or typical chances are = </a:t>
            </a:r>
          </a:p>
          <a:p>
            <a:pPr>
              <a:defRPr/>
            </a:pPr>
            <a:r>
              <a:rPr lang="en-US" altLang="de-DE" sz="1200" dirty="0">
                <a:latin typeface="Trebuchet MS" panose="020B0603020202020204" pitchFamily="34" charset="0"/>
                <a:ea typeface="Trebuchet MS" panose="020B0603020202020204" pitchFamily="34" charset="0"/>
                <a:cs typeface="Trebuchet MS" panose="020B0603020202020204" pitchFamily="34" charset="0"/>
              </a:rPr>
              <a:t>Possible or typical challenges are =</a:t>
            </a:r>
          </a:p>
          <a:p>
            <a:pPr>
              <a:defRPr/>
            </a:pPr>
            <a:r>
              <a:rPr lang="en-US" altLang="de-DE" sz="1200" dirty="0">
                <a:latin typeface="Trebuchet MS" panose="020B0603020202020204" pitchFamily="34" charset="0"/>
                <a:ea typeface="Trebuchet MS" panose="020B0603020202020204" pitchFamily="34" charset="0"/>
                <a:cs typeface="Trebuchet MS" panose="020B0603020202020204" pitchFamily="34" charset="0"/>
              </a:rPr>
              <a:t>Connections to </a:t>
            </a:r>
            <a:r>
              <a:rPr lang="en-US" altLang="de-DE" sz="1200" dirty="0" err="1">
                <a:latin typeface="Trebuchet MS" panose="020B0603020202020204" pitchFamily="34" charset="0"/>
                <a:ea typeface="Trebuchet MS" panose="020B0603020202020204" pitchFamily="34" charset="0"/>
                <a:cs typeface="Trebuchet MS" panose="020B0603020202020204" pitchFamily="34" charset="0"/>
              </a:rPr>
              <a:t>finalised</a:t>
            </a:r>
            <a:r>
              <a:rPr lang="en-US" altLang="de-DE" sz="1200" dirty="0">
                <a:latin typeface="Trebuchet MS" panose="020B0603020202020204" pitchFamily="34" charset="0"/>
                <a:ea typeface="Trebuchet MS" panose="020B0603020202020204" pitchFamily="34" charset="0"/>
                <a:cs typeface="Trebuchet MS" panose="020B0603020202020204" pitchFamily="34" charset="0"/>
              </a:rPr>
              <a:t> session 2 are = Using </a:t>
            </a:r>
            <a:r>
              <a:rPr lang="en-US" altLang="de-DE" sz="1200" b="1" dirty="0">
                <a:latin typeface="Trebuchet MS" panose="020B0603020202020204" pitchFamily="34" charset="0"/>
                <a:ea typeface="Trebuchet MS" panose="020B0603020202020204" pitchFamily="34" charset="0"/>
                <a:cs typeface="Trebuchet MS" panose="020B0603020202020204" pitchFamily="34" charset="0"/>
              </a:rPr>
              <a:t>different methods </a:t>
            </a:r>
            <a:r>
              <a:rPr lang="en-US" altLang="de-DE" sz="1200" dirty="0">
                <a:latin typeface="Trebuchet MS" panose="020B0603020202020204" pitchFamily="34" charset="0"/>
                <a:ea typeface="Trebuchet MS" panose="020B0603020202020204" pitchFamily="34" charset="0"/>
                <a:cs typeface="Trebuchet MS" panose="020B0603020202020204" pitchFamily="34" charset="0"/>
              </a:rPr>
              <a:t>of CGC in HRM with respect to different target groups (apprentices, senior workers, low-skilled workers ethical groups (diversity management) like  workplace guidance </a:t>
            </a:r>
            <a:r>
              <a:rPr lang="en-US" altLang="de-DE" sz="1200" dirty="0">
                <a:highlight>
                  <a:srgbClr val="FFFF00"/>
                </a:highlight>
                <a:latin typeface="Trebuchet MS" panose="020B0603020202020204" pitchFamily="34" charset="0"/>
                <a:ea typeface="Trebuchet MS" panose="020B0603020202020204" pitchFamily="34" charset="0"/>
                <a:cs typeface="Trebuchet MS" panose="020B0603020202020204" pitchFamily="34" charset="0"/>
              </a:rPr>
              <a:t>(and others …)</a:t>
            </a:r>
          </a:p>
          <a:p>
            <a:endParaRPr lang="de-DE" dirty="0"/>
          </a:p>
        </p:txBody>
      </p:sp>
      <p:sp>
        <p:nvSpPr>
          <p:cNvPr id="4" name="Foliennummernplatzhalter 3"/>
          <p:cNvSpPr>
            <a:spLocks noGrp="1"/>
          </p:cNvSpPr>
          <p:nvPr>
            <p:ph type="sldNum" sz="quarter" idx="5"/>
          </p:nvPr>
        </p:nvSpPr>
        <p:spPr/>
        <p:txBody>
          <a:bodyPr/>
          <a:lstStyle/>
          <a:p>
            <a:fld id="{474F2A99-8335-4AAC-9EFD-09FA6B9BBADF}" type="slidenum">
              <a:rPr lang="lt-LT" smtClean="0"/>
              <a:t>21</a:t>
            </a:fld>
            <a:endParaRPr lang="lt-LT"/>
          </a:p>
        </p:txBody>
      </p:sp>
    </p:spTree>
    <p:extLst>
      <p:ext uri="{BB962C8B-B14F-4D97-AF65-F5344CB8AC3E}">
        <p14:creationId xmlns:p14="http://schemas.microsoft.com/office/powerpoint/2010/main" val="1799665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xpert360.com/resources/articles/talent-management-important"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p:txBody>
          <a:bodyPr/>
          <a:lstStyle/>
          <a:p>
            <a:r>
              <a:rPr lang="el-GR" dirty="0"/>
              <a:t>Κεφάλαιο</a:t>
            </a:r>
            <a:r>
              <a:rPr lang="en-US" dirty="0"/>
              <a:t> 4</a:t>
            </a:r>
            <a:endParaRPr lang="lt-LT" dirty="0"/>
          </a:p>
        </p:txBody>
      </p:sp>
      <p:sp>
        <p:nvSpPr>
          <p:cNvPr id="3" name="Antrinis pavadinimas 2">
            <a:extLst>
              <a:ext uri="{FF2B5EF4-FFF2-40B4-BE49-F238E27FC236}">
                <a16:creationId xmlns:a16="http://schemas.microsoft.com/office/drawing/2014/main" id="{11E258F2-1684-456C-BD99-58FC3C8EEE07}"/>
              </a:ext>
            </a:extLst>
          </p:cNvPr>
          <p:cNvSpPr>
            <a:spLocks noGrp="1"/>
          </p:cNvSpPr>
          <p:nvPr>
            <p:ph type="subTitle" idx="1"/>
          </p:nvPr>
        </p:nvSpPr>
        <p:spPr/>
        <p:txBody>
          <a:bodyPr/>
          <a:lstStyle/>
          <a:p>
            <a:r>
              <a:rPr lang="el-GR" dirty="0"/>
              <a:t>Συνδέοντας την Συμβουλευτική Καριέρας στο πλαίσιο του </a:t>
            </a:r>
            <a:r>
              <a:rPr lang="en-US" dirty="0"/>
              <a:t>HR</a:t>
            </a:r>
          </a:p>
          <a:p>
            <a:endParaRPr lang="en-US" dirty="0">
              <a:solidFill>
                <a:srgbClr val="FFFFFF"/>
              </a:solidFill>
            </a:endParaRPr>
          </a:p>
          <a:p>
            <a:r>
              <a:rPr lang="lt-LT" dirty="0">
                <a:solidFill>
                  <a:srgbClr val="FFFFFF"/>
                </a:solidFill>
              </a:rPr>
              <a:t>Prof. Dr. Peter Weber, Prof. Dr. </a:t>
            </a:r>
            <a:r>
              <a:rPr lang="lt-LT" dirty="0" err="1">
                <a:solidFill>
                  <a:srgbClr val="FFFFFF"/>
                </a:solidFill>
              </a:rPr>
              <a:t>Bettina</a:t>
            </a:r>
            <a:r>
              <a:rPr lang="lt-LT" dirty="0">
                <a:solidFill>
                  <a:srgbClr val="FFFFFF"/>
                </a:solidFill>
              </a:rPr>
              <a:t> </a:t>
            </a:r>
            <a:r>
              <a:rPr lang="lt-LT" dirty="0" err="1">
                <a:solidFill>
                  <a:srgbClr val="FFFFFF"/>
                </a:solidFill>
              </a:rPr>
              <a:t>Siecke</a:t>
            </a:r>
            <a:r>
              <a:rPr lang="lt-LT" dirty="0">
                <a:solidFill>
                  <a:srgbClr val="FFFFFF"/>
                </a:solidFill>
              </a:rPr>
              <a:t>, Dr. </a:t>
            </a:r>
            <a:r>
              <a:rPr lang="lt-LT" dirty="0" err="1">
                <a:solidFill>
                  <a:srgbClr val="FFFFFF"/>
                </a:solidFill>
              </a:rPr>
              <a:t>Matthias</a:t>
            </a:r>
            <a:r>
              <a:rPr lang="lt-LT" dirty="0">
                <a:solidFill>
                  <a:srgbClr val="FFFFFF"/>
                </a:solidFill>
              </a:rPr>
              <a:t> </a:t>
            </a:r>
            <a:r>
              <a:rPr lang="lt-LT" dirty="0" err="1">
                <a:solidFill>
                  <a:srgbClr val="FFFFFF"/>
                </a:solidFill>
              </a:rPr>
              <a:t>Zick-Varul</a:t>
            </a:r>
            <a:endParaRPr lang="lt-LT" dirty="0">
              <a:solidFill>
                <a:srgbClr val="FFFFFF"/>
              </a:solidFill>
            </a:endParaRPr>
          </a:p>
          <a:p>
            <a:endParaRPr lang="lt-LT"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836613" y="544195"/>
            <a:ext cx="9318502" cy="678815"/>
          </a:xfrm>
        </p:spPr>
        <p:txBody>
          <a:bodyPr>
            <a:normAutofit fontScale="90000"/>
          </a:bodyPr>
          <a:lstStyle/>
          <a:p>
            <a:r>
              <a:rPr lang="el-GR" dirty="0">
                <a:solidFill>
                  <a:schemeClr val="dk1"/>
                </a:solidFill>
              </a:rPr>
              <a:t>Εισαγωγή στη εκπαιδευτική δραστηριότητα 1</a:t>
            </a:r>
            <a:r>
              <a:rPr lang="de-DE" dirty="0">
                <a:solidFill>
                  <a:schemeClr val="dk1"/>
                </a:solidFill>
              </a:rPr>
              <a:t> </a:t>
            </a:r>
            <a:endParaRPr lang="lt-LT" dirty="0">
              <a:solidFill>
                <a:schemeClr val="tx1"/>
              </a:solidFill>
            </a:endParaRPr>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839787" y="1801904"/>
            <a:ext cx="10724683" cy="4501889"/>
          </a:xfrm>
        </p:spPr>
        <p:txBody>
          <a:bodyPr>
            <a:normAutofit/>
          </a:bodyPr>
          <a:lstStyle/>
          <a:p>
            <a:pPr marL="228600" lvl="0" indent="-228600" algn="l" rtl="0">
              <a:lnSpc>
                <a:spcPct val="90000"/>
              </a:lnSpc>
              <a:spcBef>
                <a:spcPts val="0"/>
              </a:spcBef>
              <a:spcAft>
                <a:spcPts val="0"/>
              </a:spcAft>
              <a:buClr>
                <a:srgbClr val="595959"/>
              </a:buClr>
              <a:buSzPts val="2000"/>
              <a:buChar char="•"/>
            </a:pPr>
            <a:r>
              <a:rPr lang="el-GR" sz="1800" b="1" dirty="0"/>
              <a:t>Σταδιοδρομία: </a:t>
            </a:r>
            <a:r>
              <a:rPr lang="el-GR" sz="1800" dirty="0"/>
              <a:t>Η σταδιοδρομία σήμερα θεωρείται ότι συνδέεται με δραστηριότητες (θέσεις εργασίας) παρά με επαγγελματικές διαδρομές, η καριέρα είναι εξατομικευμένη, απρόβλεπτη, επικίνδυνη, εύθραυστη, επίσης οι πλευρικές σταδιοδρομίες είναι συνηθισμένες, η καριέρα μπορεί να βασίζεται σε έργα. </a:t>
            </a:r>
          </a:p>
          <a:p>
            <a:pPr marL="228600" marR="0" lvl="0" indent="-228600" algn="l" rtl="0">
              <a:lnSpc>
                <a:spcPct val="90000"/>
              </a:lnSpc>
              <a:spcBef>
                <a:spcPts val="1000"/>
              </a:spcBef>
              <a:spcAft>
                <a:spcPts val="0"/>
              </a:spcAft>
              <a:buClr>
                <a:srgbClr val="595959"/>
              </a:buClr>
              <a:buSzPts val="2000"/>
              <a:buFont typeface="Arial"/>
              <a:buChar char="•"/>
            </a:pPr>
            <a:r>
              <a:rPr lang="el-GR" sz="1800" b="1" dirty="0"/>
              <a:t>Επαγγελματική Συμβουλευτική: “</a:t>
            </a:r>
            <a:r>
              <a:rPr lang="el-GR" sz="1800" dirty="0"/>
              <a:t>Ο «Επαγγελματικός Προσανατολισμός και η Συμβουλευτική» ως τεχνική επαγγελματικής συνομιλίας εφαρμόζεται σε πολλά πλαίσια. Επομένως, η καθοδήγηση και η συμβουλευτική μπορεί να είναι ένα σημαντικό στοιχείο στο πλαίσιο του επαγγελματικού προσανατολισμού, της προώθησης της απασχόλησης ή της τοποθέτησης εργασίας, της καθοδηγούμενης σταδιοδρομίας κλπ. </a:t>
            </a:r>
          </a:p>
          <a:p>
            <a:pPr marL="228600" lvl="0" indent="-228600" algn="l" rtl="0">
              <a:lnSpc>
                <a:spcPct val="90000"/>
              </a:lnSpc>
              <a:spcBef>
                <a:spcPts val="1000"/>
              </a:spcBef>
              <a:spcAft>
                <a:spcPts val="0"/>
              </a:spcAft>
              <a:buClr>
                <a:srgbClr val="595959"/>
              </a:buClr>
              <a:buSzPts val="2000"/>
              <a:buChar char="•"/>
            </a:pPr>
            <a:r>
              <a:rPr lang="el-GR" sz="1800" dirty="0"/>
              <a:t>Αν κάποιος θα ήθελε να κάνει διάκριση μεταξύ της συμβουλευτικής και της καθοδήγησης, η συμβουλευτική θα λέγαμε πως είναι κυρίως μια βοηθητική αλληλεπίδραση επίλυσης προβλημάτων μεταξύ κυρίως δύο ατόμων (</a:t>
            </a:r>
            <a:r>
              <a:rPr lang="el-GR" sz="1800" dirty="0" err="1"/>
              <a:t>Weber</a:t>
            </a:r>
            <a:r>
              <a:rPr lang="el-GR" sz="1800" dirty="0"/>
              <a:t>, 2013). Η καθοδήγηση από την άλλη, αφορά σε ένα ευρύ φάσμα μορφών δράσης και περιλαμβάνει τον επαγγελματικό προσανατολισμού, την ομαδική συμβουλευτική και την υπηρεσία παροχής πληροφόρησης (βλ. OECD 2004, p. 19; Commission of the European Community 2005, p. 11; ELGPN, 2014).</a:t>
            </a: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579855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a:xfrm>
            <a:off x="847725" y="765176"/>
            <a:ext cx="6359899" cy="684211"/>
          </a:xfrm>
        </p:spPr>
        <p:txBody>
          <a:bodyPr>
            <a:normAutofit fontScale="90000"/>
          </a:bodyPr>
          <a:lstStyle/>
          <a:p>
            <a:r>
              <a:rPr lang="el-GR" sz="4800" dirty="0"/>
              <a:t>Εκπαιδευτική</a:t>
            </a:r>
            <a:r>
              <a:rPr lang="el-GR" dirty="0"/>
              <a:t> Δραστηριότητα 1</a:t>
            </a:r>
            <a:endParaRPr lang="lt-LT" dirty="0"/>
          </a:p>
        </p:txBody>
      </p:sp>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839787" y="1630680"/>
            <a:ext cx="5655141" cy="3777933"/>
          </a:xfrm>
        </p:spPr>
        <p:txBody>
          <a:bodyPr/>
          <a:lstStyle/>
          <a:p>
            <a:pPr marL="0" lvl="0" indent="0" algn="l" rtl="0">
              <a:lnSpc>
                <a:spcPct val="100000"/>
              </a:lnSpc>
              <a:spcBef>
                <a:spcPts val="0"/>
              </a:spcBef>
              <a:spcAft>
                <a:spcPts val="0"/>
              </a:spcAft>
              <a:buClr>
                <a:srgbClr val="7F7F7F"/>
              </a:buClr>
              <a:buSzPts val="2000"/>
              <a:buNone/>
            </a:pPr>
            <a:r>
              <a:rPr lang="el-GR" sz="1800" dirty="0"/>
              <a:t>Για εμβάθυνση: Διαβάστε το Υλικό </a:t>
            </a:r>
            <a:r>
              <a:rPr lang="el-GR" sz="1800" dirty="0" err="1"/>
              <a:t>Νο</a:t>
            </a:r>
            <a:r>
              <a:rPr lang="el-GR" sz="1800" dirty="0"/>
              <a:t>. 3 και 4 και συζητήστε την ακόλουθη ερώτηση: </a:t>
            </a:r>
          </a:p>
          <a:p>
            <a:pPr marL="342900" lvl="0" indent="-342900" algn="l" rtl="0">
              <a:lnSpc>
                <a:spcPct val="100000"/>
              </a:lnSpc>
              <a:spcBef>
                <a:spcPts val="0"/>
              </a:spcBef>
              <a:spcAft>
                <a:spcPts val="0"/>
              </a:spcAft>
              <a:buClr>
                <a:srgbClr val="7F7F7F"/>
              </a:buClr>
              <a:buSzPts val="2000"/>
              <a:buFont typeface="Noto Sans Symbols"/>
              <a:buChar char="▪"/>
            </a:pPr>
            <a:r>
              <a:rPr lang="el-GR" sz="1800" dirty="0"/>
              <a:t>Ποιο είναι το πλαίσιο στο οποίο είναι ενσωματωμένη η επαγγελματική συμβουλευτική σήμερα;</a:t>
            </a:r>
          </a:p>
          <a:p>
            <a:pPr marL="342900" lvl="0" indent="-342900" algn="l" rtl="0">
              <a:lnSpc>
                <a:spcPct val="100000"/>
              </a:lnSpc>
              <a:spcBef>
                <a:spcPts val="0"/>
              </a:spcBef>
              <a:spcAft>
                <a:spcPts val="0"/>
              </a:spcAft>
              <a:buClr>
                <a:srgbClr val="7F7F7F"/>
              </a:buClr>
              <a:buSzPts val="2000"/>
              <a:buFont typeface="Noto Sans Symbols"/>
              <a:buChar char="▪"/>
            </a:pPr>
            <a:r>
              <a:rPr lang="el-GR" sz="1800" dirty="0"/>
              <a:t>Ποιοι είναι οι οδηγοί σε αυτήν την αλλαγή;</a:t>
            </a:r>
          </a:p>
          <a:p>
            <a:pPr marL="342900" lvl="0" indent="-342900" algn="l" rtl="0">
              <a:lnSpc>
                <a:spcPct val="100000"/>
              </a:lnSpc>
              <a:spcBef>
                <a:spcPts val="0"/>
              </a:spcBef>
              <a:spcAft>
                <a:spcPts val="0"/>
              </a:spcAft>
              <a:buClr>
                <a:srgbClr val="7F7F7F"/>
              </a:buClr>
              <a:buSzPts val="2000"/>
              <a:buFont typeface="Noto Sans Symbols"/>
              <a:buChar char="▪"/>
            </a:pPr>
            <a:r>
              <a:rPr lang="el-GR" sz="1800" dirty="0"/>
              <a:t>Ποιες είναι οι αλλαγές στην επαγγελματική συμβουλευτική;</a:t>
            </a:r>
          </a:p>
          <a:p>
            <a:pPr marL="342900" lvl="0" indent="-342900" algn="l" rtl="0">
              <a:lnSpc>
                <a:spcPct val="100000"/>
              </a:lnSpc>
              <a:spcBef>
                <a:spcPts val="0"/>
              </a:spcBef>
              <a:spcAft>
                <a:spcPts val="0"/>
              </a:spcAft>
              <a:buClr>
                <a:srgbClr val="7F7F7F"/>
              </a:buClr>
              <a:buSzPts val="2000"/>
              <a:buFont typeface="Noto Sans Symbols"/>
              <a:buChar char="▪"/>
            </a:pPr>
            <a:r>
              <a:rPr lang="el-GR" sz="1800" dirty="0"/>
              <a:t>Τι μπορεί να προσφέρει η επαγγελματική συμβουλευτική στους εργαζομένους;</a:t>
            </a:r>
          </a:p>
          <a:p>
            <a:pPr marL="342900" lvl="0" indent="-215900" algn="l" rtl="0">
              <a:lnSpc>
                <a:spcPct val="100000"/>
              </a:lnSpc>
              <a:spcBef>
                <a:spcPts val="0"/>
              </a:spcBef>
              <a:spcAft>
                <a:spcPts val="0"/>
              </a:spcAft>
              <a:buClr>
                <a:srgbClr val="7F7F7F"/>
              </a:buClr>
              <a:buSzPts val="2000"/>
              <a:buFont typeface="Arial"/>
              <a:buNone/>
            </a:pPr>
            <a:endParaRPr lang="el-GR" sz="1800" dirty="0"/>
          </a:p>
          <a:p>
            <a:pPr marL="0" lvl="0" indent="0" algn="l" rtl="0">
              <a:lnSpc>
                <a:spcPct val="100000"/>
              </a:lnSpc>
              <a:spcBef>
                <a:spcPts val="0"/>
              </a:spcBef>
              <a:spcAft>
                <a:spcPts val="0"/>
              </a:spcAft>
              <a:buClr>
                <a:srgbClr val="7F7F7F"/>
              </a:buClr>
              <a:buSzPts val="2000"/>
              <a:buNone/>
            </a:pPr>
            <a:r>
              <a:rPr lang="el-GR" sz="1800" dirty="0"/>
              <a:t>Καταγράψτε τους προβληματισμούς σας</a:t>
            </a:r>
          </a:p>
          <a:p>
            <a:pPr marL="0" lvl="0" indent="0" algn="l" rtl="0">
              <a:lnSpc>
                <a:spcPct val="100000"/>
              </a:lnSpc>
              <a:spcBef>
                <a:spcPts val="0"/>
              </a:spcBef>
              <a:spcAft>
                <a:spcPts val="0"/>
              </a:spcAft>
              <a:buClr>
                <a:srgbClr val="7F7F7F"/>
              </a:buClr>
              <a:buSzPts val="2000"/>
              <a:buNone/>
            </a:pPr>
            <a:endParaRPr lang="el-GR" sz="1800" dirty="0"/>
          </a:p>
          <a:p>
            <a:pPr marL="0" lvl="0" indent="0" algn="l" rtl="0">
              <a:lnSpc>
                <a:spcPct val="100000"/>
              </a:lnSpc>
              <a:spcBef>
                <a:spcPts val="0"/>
              </a:spcBef>
              <a:spcAft>
                <a:spcPts val="0"/>
              </a:spcAft>
              <a:buClr>
                <a:srgbClr val="7F7F7F"/>
              </a:buClr>
              <a:buSzPts val="2000"/>
              <a:buNone/>
            </a:pPr>
            <a:r>
              <a:rPr lang="el-GR" sz="1800" b="1" dirty="0"/>
              <a:t>Χρησιμοποιήστε το υλικό </a:t>
            </a:r>
            <a:r>
              <a:rPr lang="el-GR" sz="1800" b="1" dirty="0" err="1"/>
              <a:t>No</a:t>
            </a:r>
            <a:r>
              <a:rPr lang="el-GR" sz="1800" b="1" dirty="0"/>
              <a:t>. 3 and 4</a:t>
            </a:r>
          </a:p>
          <a:p>
            <a:endParaRPr lang="lt-LT" sz="2000" b="1" dirty="0"/>
          </a:p>
          <a:p>
            <a:endParaRPr lang="lt-LT" dirty="0"/>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2043" y="633911"/>
            <a:ext cx="4577713" cy="3879650"/>
          </a:xfrm>
          <a:prstGeom prst="rect">
            <a:avLst/>
          </a:prstGeom>
        </p:spPr>
      </p:pic>
    </p:spTree>
    <p:extLst>
      <p:ext uri="{BB962C8B-B14F-4D97-AF65-F5344CB8AC3E}">
        <p14:creationId xmlns:p14="http://schemas.microsoft.com/office/powerpoint/2010/main" val="4190251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847725" y="2467687"/>
            <a:ext cx="10504487" cy="957548"/>
          </a:xfrm>
        </p:spPr>
        <p:txBody>
          <a:bodyPr>
            <a:noAutofit/>
          </a:bodyPr>
          <a:lstStyle/>
          <a:p>
            <a:r>
              <a:rPr lang="el-GR" sz="3200" dirty="0"/>
              <a:t>Εκπαιδευτική Δραστηριότητα 2: Γνωρίζοντας βασικές πτυχές της ανάπτυξης του </a:t>
            </a:r>
            <a:r>
              <a:rPr lang="en-US" sz="3200" dirty="0"/>
              <a:t>HR</a:t>
            </a:r>
            <a:endParaRPr lang="en-GB" sz="3200" dirty="0"/>
          </a:p>
        </p:txBody>
      </p:sp>
      <p:sp>
        <p:nvSpPr>
          <p:cNvPr id="9" name="Teksto vietos rezervavimo ženklas 8">
            <a:extLst>
              <a:ext uri="{FF2B5EF4-FFF2-40B4-BE49-F238E27FC236}">
                <a16:creationId xmlns:a16="http://schemas.microsoft.com/office/drawing/2014/main" id="{8F693401-C268-4684-864A-232E139D9721}"/>
              </a:ext>
            </a:extLst>
          </p:cNvPr>
          <p:cNvSpPr>
            <a:spLocks noGrp="1"/>
          </p:cNvSpPr>
          <p:nvPr>
            <p:ph type="body" idx="1"/>
          </p:nvPr>
        </p:nvSpPr>
        <p:spPr>
          <a:xfrm>
            <a:off x="847725" y="3678949"/>
            <a:ext cx="10512425" cy="1552893"/>
          </a:xfrm>
        </p:spPr>
        <p:txBody>
          <a:bodyPr/>
          <a:lstStyle/>
          <a:p>
            <a:pPr marL="0" lvl="0" indent="0" algn="l" rtl="0">
              <a:lnSpc>
                <a:spcPct val="100000"/>
              </a:lnSpc>
              <a:spcBef>
                <a:spcPts val="0"/>
              </a:spcBef>
              <a:spcAft>
                <a:spcPts val="0"/>
              </a:spcAft>
              <a:buClr>
                <a:srgbClr val="7F7F7F"/>
              </a:buClr>
              <a:buSzPts val="2200"/>
              <a:buNone/>
            </a:pPr>
            <a:r>
              <a:rPr lang="el-GR" dirty="0"/>
              <a:t>Ως βάση για περαιτέρω συζήτηση των διασταυρώσεων μεταξύ επαγγελματικής συμβουλευτικής και ανάπτυξης HR, θα παρουσιαστούν και θα αντικατοπτριστούν βασικές πτυχές του HR. </a:t>
            </a:r>
            <a:endParaRPr lang="en-GB"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321053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p:txBody>
          <a:bodyPr>
            <a:normAutofit fontScale="90000"/>
          </a:bodyPr>
          <a:lstStyle/>
          <a:p>
            <a:r>
              <a:rPr lang="el-GR" dirty="0"/>
              <a:t>ΒΗΜΑΤΑ ΠΡΟΣ ΤΟΝ ΜΑΘΗΣΙΑΚΟ ΣΤΟΧΟ</a:t>
            </a:r>
            <a:r>
              <a:rPr lang="de-DE" dirty="0"/>
              <a:t> </a:t>
            </a:r>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
        <p:nvSpPr>
          <p:cNvPr id="4" name="Teksto vietos rezervavimo ženklas 3">
            <a:extLst>
              <a:ext uri="{FF2B5EF4-FFF2-40B4-BE49-F238E27FC236}">
                <a16:creationId xmlns:a16="http://schemas.microsoft.com/office/drawing/2014/main" id="{11A10090-259C-445E-AB96-640E6AEC6205}"/>
              </a:ext>
            </a:extLst>
          </p:cNvPr>
          <p:cNvSpPr>
            <a:spLocks noGrp="1"/>
          </p:cNvSpPr>
          <p:nvPr>
            <p:ph type="body" sz="quarter" idx="10"/>
          </p:nvPr>
        </p:nvSpPr>
        <p:spPr/>
        <p:txBody>
          <a:bodyPr>
            <a:normAutofit lnSpcReduction="10000"/>
          </a:bodyPr>
          <a:lstStyle/>
          <a:p>
            <a:pPr marL="0" lvl="0" indent="0" algn="l" rtl="0">
              <a:lnSpc>
                <a:spcPct val="90000"/>
              </a:lnSpc>
              <a:spcBef>
                <a:spcPts val="0"/>
              </a:spcBef>
              <a:spcAft>
                <a:spcPts val="0"/>
              </a:spcAft>
              <a:buClr>
                <a:srgbClr val="595959"/>
              </a:buClr>
              <a:buSzPts val="2800"/>
              <a:buNone/>
            </a:pPr>
            <a:r>
              <a:rPr lang="el-GR" dirty="0"/>
              <a:t>Βήμα 1</a:t>
            </a:r>
          </a:p>
          <a:p>
            <a:endParaRPr lang="lt-LT" dirty="0"/>
          </a:p>
        </p:txBody>
      </p:sp>
      <p:sp>
        <p:nvSpPr>
          <p:cNvPr id="5" name="Teksto vietos rezervavimo ženklas 4">
            <a:extLst>
              <a:ext uri="{FF2B5EF4-FFF2-40B4-BE49-F238E27FC236}">
                <a16:creationId xmlns:a16="http://schemas.microsoft.com/office/drawing/2014/main" id="{D15CDCE1-3388-42FC-ACED-8DD443C2C446}"/>
              </a:ext>
            </a:extLst>
          </p:cNvPr>
          <p:cNvSpPr>
            <a:spLocks noGrp="1"/>
          </p:cNvSpPr>
          <p:nvPr>
            <p:ph type="body" sz="quarter" idx="12"/>
          </p:nvPr>
        </p:nvSpPr>
        <p:spPr/>
        <p:txBody>
          <a:bodyPr>
            <a:normAutofit/>
          </a:bodyPr>
          <a:lstStyle/>
          <a:p>
            <a:pPr marL="0" lvl="0" indent="0" algn="l" rtl="0">
              <a:lnSpc>
                <a:spcPct val="90000"/>
              </a:lnSpc>
              <a:spcBef>
                <a:spcPts val="0"/>
              </a:spcBef>
              <a:spcAft>
                <a:spcPts val="0"/>
              </a:spcAft>
              <a:buClr>
                <a:srgbClr val="595959"/>
              </a:buClr>
              <a:buSzPts val="2200"/>
              <a:buNone/>
            </a:pPr>
            <a:r>
              <a:rPr lang="el-GR" dirty="0"/>
              <a:t>Εξοικείωση με τον Κύκλο  ανάπτυξης HR – μοιραστείτε τις γνώσεις σας σχετικά με σημαντικά βήματα και συγκεκριμένες πτυχές</a:t>
            </a:r>
          </a:p>
          <a:p>
            <a:endParaRPr lang="en-GB" dirty="0"/>
          </a:p>
        </p:txBody>
      </p:sp>
      <p:sp>
        <p:nvSpPr>
          <p:cNvPr id="6" name="Teksto vietos rezervavimo ženklas 5">
            <a:extLst>
              <a:ext uri="{FF2B5EF4-FFF2-40B4-BE49-F238E27FC236}">
                <a16:creationId xmlns:a16="http://schemas.microsoft.com/office/drawing/2014/main" id="{A866B034-00D7-41D7-B54A-6B3F54BA9067}"/>
              </a:ext>
            </a:extLst>
          </p:cNvPr>
          <p:cNvSpPr>
            <a:spLocks noGrp="1"/>
          </p:cNvSpPr>
          <p:nvPr>
            <p:ph type="body" sz="quarter" idx="13"/>
          </p:nvPr>
        </p:nvSpPr>
        <p:spPr/>
        <p:txBody>
          <a:bodyPr>
            <a:normAutofit lnSpcReduction="10000"/>
          </a:bodyPr>
          <a:lstStyle/>
          <a:p>
            <a:pPr marL="0" lvl="0" indent="0" algn="l" rtl="0">
              <a:lnSpc>
                <a:spcPct val="90000"/>
              </a:lnSpc>
              <a:spcBef>
                <a:spcPts val="0"/>
              </a:spcBef>
              <a:spcAft>
                <a:spcPts val="0"/>
              </a:spcAft>
              <a:buClr>
                <a:srgbClr val="595959"/>
              </a:buClr>
              <a:buSzPts val="2800"/>
              <a:buNone/>
            </a:pPr>
            <a:r>
              <a:rPr lang="el-GR" dirty="0"/>
              <a:t>Βήμα 2 </a:t>
            </a:r>
          </a:p>
          <a:p>
            <a:endParaRPr lang="lt-LT" dirty="0"/>
          </a:p>
        </p:txBody>
      </p:sp>
      <p:sp>
        <p:nvSpPr>
          <p:cNvPr id="7" name="Teksto vietos rezervavimo ženklas 6">
            <a:extLst>
              <a:ext uri="{FF2B5EF4-FFF2-40B4-BE49-F238E27FC236}">
                <a16:creationId xmlns:a16="http://schemas.microsoft.com/office/drawing/2014/main" id="{30479993-4BF5-4D3B-933D-9D5DD0FB7977}"/>
              </a:ext>
            </a:extLst>
          </p:cNvPr>
          <p:cNvSpPr>
            <a:spLocks noGrp="1"/>
          </p:cNvSpPr>
          <p:nvPr>
            <p:ph type="body" sz="quarter" idx="14"/>
          </p:nvPr>
        </p:nvSpPr>
        <p:spPr/>
        <p:txBody>
          <a:bodyPr>
            <a:normAutofit/>
          </a:bodyPr>
          <a:lstStyle/>
          <a:p>
            <a:pPr marL="0" lvl="0" indent="0" algn="l" rtl="0">
              <a:lnSpc>
                <a:spcPct val="90000"/>
              </a:lnSpc>
              <a:spcBef>
                <a:spcPts val="0"/>
              </a:spcBef>
              <a:spcAft>
                <a:spcPts val="0"/>
              </a:spcAft>
              <a:buClr>
                <a:srgbClr val="595959"/>
              </a:buClr>
              <a:buSzPts val="2200"/>
              <a:buNone/>
            </a:pPr>
            <a:r>
              <a:rPr lang="el-GR" dirty="0"/>
              <a:t>Σκεφτείτε τις αλλαγές που γίνονται σε εταιρείες και HR, συζητήστε τους δεσμούς μεταξύ ανάπτυξης HR και επαγγελματικής συμβουλευτικής</a:t>
            </a:r>
          </a:p>
          <a:p>
            <a:endParaRPr lang="en-GB" dirty="0"/>
          </a:p>
        </p:txBody>
      </p:sp>
      <p:sp>
        <p:nvSpPr>
          <p:cNvPr id="8" name="Lygiašonis trikampis 7">
            <a:extLst>
              <a:ext uri="{FF2B5EF4-FFF2-40B4-BE49-F238E27FC236}">
                <a16:creationId xmlns:a16="http://schemas.microsoft.com/office/drawing/2014/main" id="{B5D3202F-320C-4BF4-8D1F-52BBFD5B6032}"/>
              </a:ext>
            </a:extLst>
          </p:cNvPr>
          <p:cNvSpPr/>
          <p:nvPr/>
        </p:nvSpPr>
        <p:spPr>
          <a:xfrm>
            <a:off x="839788" y="1985113"/>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Lygiašonis trikampis 8">
            <a:extLst>
              <a:ext uri="{FF2B5EF4-FFF2-40B4-BE49-F238E27FC236}">
                <a16:creationId xmlns:a16="http://schemas.microsoft.com/office/drawing/2014/main" id="{FA64D3F5-9634-481F-9057-32BCA85352BB}"/>
              </a:ext>
            </a:extLst>
          </p:cNvPr>
          <p:cNvSpPr/>
          <p:nvPr/>
        </p:nvSpPr>
        <p:spPr>
          <a:xfrm>
            <a:off x="839788" y="3670441"/>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617568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a:extLst>
              <a:ext uri="{FF2B5EF4-FFF2-40B4-BE49-F238E27FC236}">
                <a16:creationId xmlns:a16="http://schemas.microsoft.com/office/drawing/2014/main" id="{513A44D9-57F4-43C9-A807-361CB91D13E3}"/>
              </a:ext>
            </a:extLst>
          </p:cNvPr>
          <p:cNvSpPr>
            <a:spLocks noGrp="1"/>
          </p:cNvSpPr>
          <p:nvPr>
            <p:ph type="ftr" sz="quarter" idx="11"/>
          </p:nvPr>
        </p:nvSpPr>
        <p:spPr/>
        <p:txBody>
          <a:bodyPr/>
          <a:lstStyle/>
          <a:p>
            <a:r>
              <a:rPr lang="lt-LT"/>
              <a:t>connect-erasmus.eu</a:t>
            </a:r>
          </a:p>
        </p:txBody>
      </p:sp>
      <p:sp>
        <p:nvSpPr>
          <p:cNvPr id="5" name="Pavadinimas 4">
            <a:extLst>
              <a:ext uri="{FF2B5EF4-FFF2-40B4-BE49-F238E27FC236}">
                <a16:creationId xmlns:a16="http://schemas.microsoft.com/office/drawing/2014/main" id="{F81D71F8-6524-4553-B6D6-FF82459CCB52}"/>
              </a:ext>
            </a:extLst>
          </p:cNvPr>
          <p:cNvSpPr>
            <a:spLocks noGrp="1"/>
          </p:cNvSpPr>
          <p:nvPr>
            <p:ph type="title"/>
          </p:nvPr>
        </p:nvSpPr>
        <p:spPr>
          <a:xfrm>
            <a:off x="843920" y="409445"/>
            <a:ext cx="6066834" cy="728346"/>
          </a:xfrm>
        </p:spPr>
        <p:txBody>
          <a:bodyPr>
            <a:normAutofit fontScale="90000"/>
          </a:bodyPr>
          <a:lstStyle/>
          <a:p>
            <a:r>
              <a:rPr lang="el-GR" sz="4400" dirty="0"/>
              <a:t>Κύκλος ανάπτυξης</a:t>
            </a:r>
            <a:r>
              <a:rPr lang="en-US" sz="4400" dirty="0"/>
              <a:t> HR</a:t>
            </a:r>
            <a:r>
              <a:rPr lang="el-GR" sz="4400" dirty="0"/>
              <a:t> </a:t>
            </a:r>
            <a:endParaRPr lang="lt-LT" dirty="0"/>
          </a:p>
        </p:txBody>
      </p:sp>
      <p:sp>
        <p:nvSpPr>
          <p:cNvPr id="6" name="Teksto vietos rezervavimo ženklas 5">
            <a:extLst>
              <a:ext uri="{FF2B5EF4-FFF2-40B4-BE49-F238E27FC236}">
                <a16:creationId xmlns:a16="http://schemas.microsoft.com/office/drawing/2014/main" id="{16C7EF50-AA6E-4C48-B359-CD011E412638}"/>
              </a:ext>
            </a:extLst>
          </p:cNvPr>
          <p:cNvSpPr>
            <a:spLocks noGrp="1"/>
          </p:cNvSpPr>
          <p:nvPr>
            <p:ph type="body" sz="half" idx="2"/>
          </p:nvPr>
        </p:nvSpPr>
        <p:spPr>
          <a:xfrm>
            <a:off x="651422" y="1493521"/>
            <a:ext cx="2861880" cy="4955034"/>
          </a:xfrm>
        </p:spPr>
        <p:txBody>
          <a:bodyPr/>
          <a:lstStyle/>
          <a:p>
            <a:pPr marL="0" lvl="0" indent="0" algn="l" rtl="0">
              <a:lnSpc>
                <a:spcPct val="90000"/>
              </a:lnSpc>
              <a:spcBef>
                <a:spcPts val="0"/>
              </a:spcBef>
              <a:spcAft>
                <a:spcPts val="0"/>
              </a:spcAft>
              <a:buClr>
                <a:srgbClr val="595959"/>
              </a:buClr>
              <a:buSzPts val="2200"/>
              <a:buNone/>
            </a:pPr>
            <a:r>
              <a:rPr lang="el-GR" sz="2000" b="1" dirty="0"/>
              <a:t>Το γράφημα </a:t>
            </a:r>
            <a:r>
              <a:rPr lang="el-GR" sz="2000" dirty="0"/>
              <a:t>δείχνει τον κύκλο ανάπτυξης HR. Συνδέει το προσωπικό με τις σημαντικές δραστηριότητες του HR. </a:t>
            </a:r>
          </a:p>
          <a:p>
            <a:pPr marL="0" lvl="0" indent="0" algn="l" rtl="0">
              <a:lnSpc>
                <a:spcPct val="90000"/>
              </a:lnSpc>
              <a:spcBef>
                <a:spcPts val="0"/>
              </a:spcBef>
              <a:spcAft>
                <a:spcPts val="0"/>
              </a:spcAft>
              <a:buClr>
                <a:srgbClr val="595959"/>
              </a:buClr>
              <a:buSzPts val="2200"/>
              <a:buNone/>
            </a:pPr>
            <a:endParaRPr lang="el-GR" sz="2000" dirty="0"/>
          </a:p>
          <a:p>
            <a:pPr marL="0" lvl="0" indent="0" algn="l" rtl="0">
              <a:lnSpc>
                <a:spcPct val="90000"/>
              </a:lnSpc>
              <a:spcBef>
                <a:spcPts val="1000"/>
              </a:spcBef>
              <a:spcAft>
                <a:spcPts val="0"/>
              </a:spcAft>
              <a:buClr>
                <a:srgbClr val="595959"/>
              </a:buClr>
              <a:buSzPts val="2200"/>
              <a:buNone/>
            </a:pPr>
            <a:r>
              <a:rPr lang="el-GR" sz="2000" dirty="0"/>
              <a:t>Εδώ μπορούμε να εντοπίσουμε διασταυρώσεις μεταξύ του κύκλου ανάπτυξης HR και τις επαγγελματικής συμβουλευτικής</a:t>
            </a:r>
          </a:p>
          <a:p>
            <a:endParaRPr lang="lt-LT" dirty="0"/>
          </a:p>
          <a:p>
            <a:endParaRPr lang="lt-LT" dirty="0"/>
          </a:p>
        </p:txBody>
      </p:sp>
      <p:pic>
        <p:nvPicPr>
          <p:cNvPr id="22" name="Grafik 21">
            <a:extLst>
              <a:ext uri="{FF2B5EF4-FFF2-40B4-BE49-F238E27FC236}">
                <a16:creationId xmlns:a16="http://schemas.microsoft.com/office/drawing/2014/main" id="{3F7CAEB0-E0A7-3048-83AC-A2E550F6ACD7}"/>
              </a:ext>
            </a:extLst>
          </p:cNvPr>
          <p:cNvPicPr>
            <a:picLocks noChangeAspect="1"/>
          </p:cNvPicPr>
          <p:nvPr/>
        </p:nvPicPr>
        <p:blipFill>
          <a:blip r:embed="rId2"/>
          <a:stretch>
            <a:fillRect/>
          </a:stretch>
        </p:blipFill>
        <p:spPr>
          <a:xfrm>
            <a:off x="4062085" y="1388260"/>
            <a:ext cx="7478493" cy="5165557"/>
          </a:xfrm>
          <a:prstGeom prst="rect">
            <a:avLst/>
          </a:prstGeom>
        </p:spPr>
      </p:pic>
      <p:sp>
        <p:nvSpPr>
          <p:cNvPr id="24" name="Textfeld 23">
            <a:extLst>
              <a:ext uri="{FF2B5EF4-FFF2-40B4-BE49-F238E27FC236}">
                <a16:creationId xmlns:a16="http://schemas.microsoft.com/office/drawing/2014/main" id="{F634D4C9-B4CC-274A-92DB-A1EF3941283C}"/>
              </a:ext>
            </a:extLst>
          </p:cNvPr>
          <p:cNvSpPr txBox="1"/>
          <p:nvPr/>
        </p:nvSpPr>
        <p:spPr>
          <a:xfrm rot="16200000">
            <a:off x="7923901" y="2554240"/>
            <a:ext cx="8052204" cy="430887"/>
          </a:xfrm>
          <a:prstGeom prst="rect">
            <a:avLst/>
          </a:prstGeom>
          <a:noFill/>
        </p:spPr>
        <p:txBody>
          <a:bodyPr wrap="none" rtlCol="0">
            <a:spAutoFit/>
          </a:bodyPr>
          <a:lstStyle/>
          <a:p>
            <a:r>
              <a:rPr lang="de-DE" sz="1100" dirty="0"/>
              <a:t> Source: Mona </a:t>
            </a:r>
            <a:r>
              <a:rPr lang="de-DE" sz="1100" dirty="0" err="1"/>
              <a:t>Momtazian</a:t>
            </a:r>
            <a:r>
              <a:rPr lang="de-DE" sz="1100" dirty="0"/>
              <a:t>, Expert 360,</a:t>
            </a:r>
          </a:p>
          <a:p>
            <a:r>
              <a:rPr lang="de-DE" sz="1100" dirty="0"/>
              <a:t>  </a:t>
            </a:r>
            <a:r>
              <a:rPr lang="de-DE" sz="1100" u="sng" dirty="0">
                <a:hlinkClick r:id="rId3"/>
              </a:rPr>
              <a:t>https://expert360.com/resources/articles/talent-management-important</a:t>
            </a:r>
            <a:r>
              <a:rPr lang="de-DE" sz="1100" dirty="0"/>
              <a:t> (2020-04-06). </a:t>
            </a:r>
          </a:p>
          <a:p>
            <a:endParaRPr lang="de-DE" sz="1100" dirty="0"/>
          </a:p>
        </p:txBody>
      </p:sp>
    </p:spTree>
    <p:extLst>
      <p:ext uri="{BB962C8B-B14F-4D97-AF65-F5344CB8AC3E}">
        <p14:creationId xmlns:p14="http://schemas.microsoft.com/office/powerpoint/2010/main" val="1594885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a:xfrm>
            <a:off x="847725" y="765176"/>
            <a:ext cx="5402468" cy="684211"/>
          </a:xfrm>
        </p:spPr>
        <p:txBody>
          <a:bodyPr>
            <a:normAutofit fontScale="90000"/>
          </a:bodyPr>
          <a:lstStyle/>
          <a:p>
            <a:r>
              <a:rPr lang="el-GR" sz="4800" dirty="0"/>
              <a:t>Εκπαιδευτική Δραστηριότητα 2</a:t>
            </a:r>
            <a:endParaRPr lang="lt-LT" dirty="0"/>
          </a:p>
        </p:txBody>
      </p:sp>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839787" y="1630680"/>
            <a:ext cx="4713847" cy="3777933"/>
          </a:xfrm>
        </p:spPr>
        <p:txBody>
          <a:bodyPr/>
          <a:lstStyle/>
          <a:p>
            <a:pPr marL="0" lvl="0" indent="0" algn="l" rtl="0">
              <a:lnSpc>
                <a:spcPct val="100000"/>
              </a:lnSpc>
              <a:spcBef>
                <a:spcPts val="0"/>
              </a:spcBef>
              <a:spcAft>
                <a:spcPts val="0"/>
              </a:spcAft>
              <a:buClr>
                <a:srgbClr val="7F7F7F"/>
              </a:buClr>
              <a:buSzPts val="2400"/>
              <a:buNone/>
            </a:pPr>
            <a:r>
              <a:rPr lang="el-GR" sz="1800" dirty="0"/>
              <a:t>Διαβάστε το υλικό </a:t>
            </a:r>
            <a:r>
              <a:rPr lang="el-GR" sz="1800" dirty="0" err="1"/>
              <a:t>No</a:t>
            </a:r>
            <a:r>
              <a:rPr lang="el-GR" sz="1800" dirty="0"/>
              <a:t>. 5</a:t>
            </a:r>
          </a:p>
          <a:p>
            <a:pPr marL="0" lvl="0" indent="0" algn="l" rtl="0">
              <a:lnSpc>
                <a:spcPct val="100000"/>
              </a:lnSpc>
              <a:spcBef>
                <a:spcPts val="0"/>
              </a:spcBef>
              <a:spcAft>
                <a:spcPts val="0"/>
              </a:spcAft>
              <a:buClr>
                <a:srgbClr val="7F7F7F"/>
              </a:buClr>
              <a:buSzPts val="2400"/>
              <a:buNone/>
            </a:pPr>
            <a:endParaRPr lang="el-GR" sz="1800" dirty="0"/>
          </a:p>
          <a:p>
            <a:pPr marL="0" lvl="0" indent="0" algn="l" rtl="0">
              <a:lnSpc>
                <a:spcPct val="100000"/>
              </a:lnSpc>
              <a:spcBef>
                <a:spcPts val="0"/>
              </a:spcBef>
              <a:spcAft>
                <a:spcPts val="0"/>
              </a:spcAft>
              <a:buClr>
                <a:srgbClr val="7F7F7F"/>
              </a:buClr>
              <a:buSzPts val="2400"/>
              <a:buNone/>
            </a:pPr>
            <a:r>
              <a:rPr lang="el-GR" sz="1800" dirty="0"/>
              <a:t>Συζητήστε τις παρακάτω ερωτήσεις: </a:t>
            </a:r>
          </a:p>
          <a:p>
            <a:pPr marL="0" lvl="0" indent="0" algn="l" rtl="0">
              <a:lnSpc>
                <a:spcPct val="100000"/>
              </a:lnSpc>
              <a:spcBef>
                <a:spcPts val="0"/>
              </a:spcBef>
              <a:spcAft>
                <a:spcPts val="0"/>
              </a:spcAft>
              <a:buClr>
                <a:srgbClr val="7F7F7F"/>
              </a:buClr>
              <a:buSzPts val="2400"/>
              <a:buNone/>
            </a:pPr>
            <a:endParaRPr lang="el-GR" sz="1800" dirty="0"/>
          </a:p>
          <a:p>
            <a:pPr marL="0" lvl="0" indent="0" algn="l" rtl="0">
              <a:lnSpc>
                <a:spcPct val="100000"/>
              </a:lnSpc>
              <a:spcBef>
                <a:spcPts val="0"/>
              </a:spcBef>
              <a:spcAft>
                <a:spcPts val="0"/>
              </a:spcAft>
              <a:buClr>
                <a:srgbClr val="7F7F7F"/>
              </a:buClr>
              <a:buSzPts val="2400"/>
            </a:pPr>
            <a:r>
              <a:rPr lang="el-GR" sz="1800" dirty="0"/>
              <a:t>Ερωτήσεις </a:t>
            </a:r>
            <a:r>
              <a:rPr lang="el-GR" sz="1800" dirty="0" err="1"/>
              <a:t>αναστοχασμού</a:t>
            </a:r>
            <a:r>
              <a:rPr lang="el-GR" sz="1800" dirty="0"/>
              <a:t>:</a:t>
            </a:r>
          </a:p>
          <a:p>
            <a:pPr marL="342900" lvl="0" indent="-342900" algn="l" rtl="0">
              <a:lnSpc>
                <a:spcPct val="100000"/>
              </a:lnSpc>
              <a:spcBef>
                <a:spcPts val="0"/>
              </a:spcBef>
              <a:spcAft>
                <a:spcPts val="0"/>
              </a:spcAft>
              <a:buClr>
                <a:srgbClr val="7F7F7F"/>
              </a:buClr>
              <a:buSzPts val="2400"/>
              <a:buFont typeface="Arial"/>
              <a:buChar char="•"/>
            </a:pPr>
            <a:r>
              <a:rPr lang="el-GR" sz="1800" dirty="0"/>
              <a:t>Πού βλέπετε τις συνδέσεις ανάπτυξης στον τομέα ανάπτυξης HR; </a:t>
            </a:r>
          </a:p>
          <a:p>
            <a:pPr marL="342900" lvl="0" indent="-342900" algn="l" rtl="0">
              <a:lnSpc>
                <a:spcPct val="100000"/>
              </a:lnSpc>
              <a:spcBef>
                <a:spcPts val="0"/>
              </a:spcBef>
              <a:spcAft>
                <a:spcPts val="0"/>
              </a:spcAft>
              <a:buClr>
                <a:srgbClr val="7F7F7F"/>
              </a:buClr>
              <a:buSzPts val="2400"/>
              <a:buFont typeface="Arial"/>
              <a:buChar char="•"/>
            </a:pPr>
            <a:r>
              <a:rPr lang="el-GR" sz="1800" dirty="0"/>
              <a:t>Ποια είναι η σύνδεση μεταξύ της ανάπτυξης HR και επαγγελματικής συμβουλευτικής;</a:t>
            </a:r>
          </a:p>
          <a:p>
            <a:pPr lvl="0" algn="l" rtl="0">
              <a:lnSpc>
                <a:spcPct val="100000"/>
              </a:lnSpc>
              <a:spcBef>
                <a:spcPts val="0"/>
              </a:spcBef>
              <a:spcAft>
                <a:spcPts val="0"/>
              </a:spcAft>
              <a:buClr>
                <a:srgbClr val="7F7F7F"/>
              </a:buClr>
              <a:buSzPts val="2400"/>
            </a:pPr>
            <a:endParaRPr lang="el-GR" sz="1800" dirty="0"/>
          </a:p>
          <a:p>
            <a:pPr marL="0" lvl="0" indent="0" algn="l" rtl="0">
              <a:lnSpc>
                <a:spcPct val="100000"/>
              </a:lnSpc>
              <a:spcBef>
                <a:spcPts val="0"/>
              </a:spcBef>
              <a:spcAft>
                <a:spcPts val="0"/>
              </a:spcAft>
              <a:buClr>
                <a:srgbClr val="7F7F7F"/>
              </a:buClr>
              <a:buSzPts val="2400"/>
              <a:buNone/>
            </a:pPr>
            <a:r>
              <a:rPr lang="el-GR" sz="1800" dirty="0"/>
              <a:t>Καταγράψτε τις σκέψεις σας </a:t>
            </a:r>
          </a:p>
          <a:p>
            <a:pPr marL="0" lvl="0" indent="0" algn="l" rtl="0">
              <a:lnSpc>
                <a:spcPct val="100000"/>
              </a:lnSpc>
              <a:spcBef>
                <a:spcPts val="0"/>
              </a:spcBef>
              <a:spcAft>
                <a:spcPts val="0"/>
              </a:spcAft>
              <a:buClr>
                <a:srgbClr val="7F7F7F"/>
              </a:buClr>
              <a:buSzPts val="2400"/>
              <a:buNone/>
            </a:pPr>
            <a:endParaRPr lang="el-GR" sz="1800" dirty="0"/>
          </a:p>
          <a:p>
            <a:pPr marL="0" lvl="0" indent="0" algn="l" rtl="0">
              <a:lnSpc>
                <a:spcPct val="100000"/>
              </a:lnSpc>
              <a:spcBef>
                <a:spcPts val="0"/>
              </a:spcBef>
              <a:spcAft>
                <a:spcPts val="0"/>
              </a:spcAft>
              <a:buClr>
                <a:srgbClr val="7F7F7F"/>
              </a:buClr>
              <a:buSzPts val="2400"/>
              <a:buNone/>
            </a:pPr>
            <a:r>
              <a:rPr lang="el-GR" sz="1800" b="1" dirty="0"/>
              <a:t>Χρησιμοποιήστε το υλικό  </a:t>
            </a:r>
            <a:r>
              <a:rPr lang="el-GR" sz="1800" b="1" dirty="0" err="1"/>
              <a:t>No</a:t>
            </a:r>
            <a:r>
              <a:rPr lang="el-GR" sz="1800" b="1" dirty="0"/>
              <a:t>. 05</a:t>
            </a:r>
          </a:p>
          <a:p>
            <a:endParaRPr lang="lt-LT" dirty="0"/>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8425" y="633911"/>
            <a:ext cx="5281331" cy="4475972"/>
          </a:xfrm>
          <a:prstGeom prst="rect">
            <a:avLst/>
          </a:prstGeom>
        </p:spPr>
      </p:pic>
    </p:spTree>
    <p:extLst>
      <p:ext uri="{BB962C8B-B14F-4D97-AF65-F5344CB8AC3E}">
        <p14:creationId xmlns:p14="http://schemas.microsoft.com/office/powerpoint/2010/main" val="458998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835369" y="3087435"/>
            <a:ext cx="10504487" cy="684211"/>
          </a:xfrm>
        </p:spPr>
        <p:txBody>
          <a:bodyPr>
            <a:noAutofit/>
          </a:bodyPr>
          <a:lstStyle/>
          <a:p>
            <a:r>
              <a:rPr lang="el-GR" sz="3200" dirty="0"/>
              <a:t>Εκπαιδευτική Δραστηριότητα 2: Ανάπτυξη γνώσεων σχετικά με τις διασταυρώσεις μεταξύ CGC και HRD σε επιχειρήσεις</a:t>
            </a:r>
            <a:endParaRPr lang="en-GB" sz="3200" dirty="0"/>
          </a:p>
        </p:txBody>
      </p:sp>
      <p:sp>
        <p:nvSpPr>
          <p:cNvPr id="9" name="Teksto vietos rezervavimo ženklas 8">
            <a:extLst>
              <a:ext uri="{FF2B5EF4-FFF2-40B4-BE49-F238E27FC236}">
                <a16:creationId xmlns:a16="http://schemas.microsoft.com/office/drawing/2014/main" id="{8F693401-C268-4684-864A-232E139D9721}"/>
              </a:ext>
            </a:extLst>
          </p:cNvPr>
          <p:cNvSpPr>
            <a:spLocks noGrp="1"/>
          </p:cNvSpPr>
          <p:nvPr>
            <p:ph type="body" idx="1"/>
          </p:nvPr>
        </p:nvSpPr>
        <p:spPr>
          <a:xfrm>
            <a:off x="839787" y="3838791"/>
            <a:ext cx="10512425" cy="1552893"/>
          </a:xfrm>
        </p:spPr>
        <p:txBody>
          <a:bodyPr/>
          <a:lstStyle/>
          <a:p>
            <a:r>
              <a:rPr lang="el-GR" sz="1800" dirty="0"/>
              <a:t>Σε αυτή τη μαθησιακή δραστηριότητα θα μάθετε και θα σκεφτείτε τις διασταυρώσεις CGC και HRD. Παρουσιάζονται παραδείγματα τομών μεταξύ CGC και HRD στην πράξη. Όλα τα παραδείγματα προέρχονται από εμπειρικές περιπτώσεις, είτε συλλέγονται από τους συγγραφείς αυτής της συνεδρίας είτε από δημοσιευμένη βιβλιογραφία.</a:t>
            </a:r>
          </a:p>
          <a:p>
            <a:r>
              <a:rPr lang="el-GR" sz="1800" dirty="0"/>
              <a:t>Η εκπαιδευτική δραστηριότητα είναι να αναλύσετε τα σύντομα παραδείγματα σε σχέση με τις γνώσεις CGC και HRD και να διατυπώσετε ορισμένες  ερωτήσεις</a:t>
            </a:r>
            <a:endParaRPr lang="en-GB" sz="1800"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500233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p:txBody>
          <a:bodyPr>
            <a:normAutofit fontScale="90000"/>
          </a:bodyPr>
          <a:lstStyle/>
          <a:p>
            <a:r>
              <a:rPr lang="el-GR" dirty="0"/>
              <a:t>ΒΗΜΑΤΑ ΠΡΟΣ ΤΟΝ ΜΑΘΗΣΙΑΚΟ ΣΤΟΧΟ</a:t>
            </a:r>
            <a:endParaRPr lang="de-DE"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
        <p:nvSpPr>
          <p:cNvPr id="4" name="Teksto vietos rezervavimo ženklas 3">
            <a:extLst>
              <a:ext uri="{FF2B5EF4-FFF2-40B4-BE49-F238E27FC236}">
                <a16:creationId xmlns:a16="http://schemas.microsoft.com/office/drawing/2014/main" id="{11A10090-259C-445E-AB96-640E6AEC6205}"/>
              </a:ext>
            </a:extLst>
          </p:cNvPr>
          <p:cNvSpPr>
            <a:spLocks noGrp="1"/>
          </p:cNvSpPr>
          <p:nvPr>
            <p:ph type="body" sz="quarter" idx="10"/>
          </p:nvPr>
        </p:nvSpPr>
        <p:spPr/>
        <p:txBody>
          <a:bodyPr>
            <a:normAutofit lnSpcReduction="10000"/>
          </a:bodyPr>
          <a:lstStyle/>
          <a:p>
            <a:r>
              <a:rPr lang="el-GR" dirty="0"/>
              <a:t>Βήμα 1</a:t>
            </a:r>
            <a:endParaRPr lang="lt-LT" dirty="0"/>
          </a:p>
        </p:txBody>
      </p:sp>
      <p:sp>
        <p:nvSpPr>
          <p:cNvPr id="5" name="Teksto vietos rezervavimo ženklas 4">
            <a:extLst>
              <a:ext uri="{FF2B5EF4-FFF2-40B4-BE49-F238E27FC236}">
                <a16:creationId xmlns:a16="http://schemas.microsoft.com/office/drawing/2014/main" id="{D15CDCE1-3388-42FC-ACED-8DD443C2C446}"/>
              </a:ext>
            </a:extLst>
          </p:cNvPr>
          <p:cNvSpPr>
            <a:spLocks noGrp="1"/>
          </p:cNvSpPr>
          <p:nvPr>
            <p:ph type="body" sz="quarter" idx="12"/>
          </p:nvPr>
        </p:nvSpPr>
        <p:spPr/>
        <p:txBody>
          <a:bodyPr>
            <a:normAutofit fontScale="92500" lnSpcReduction="10000"/>
          </a:bodyPr>
          <a:lstStyle/>
          <a:p>
            <a:r>
              <a:rPr lang="el-GR" dirty="0"/>
              <a:t>Μέχρι στιγμής, οι σαφείς δεσμοί των παραδόσεων και των θεωριών CGC με αυτές του HRD, είναι μάλλον αδύναμες. Ποια κρίσιμα ή ασαφή ζητήματα προκύπτουν στη διασταύρωση της επαγγελματικής συμβουλευτικής και του ανθρώπινου δυναμικού;</a:t>
            </a:r>
            <a:endParaRPr lang="lt-LT" dirty="0"/>
          </a:p>
        </p:txBody>
      </p:sp>
      <p:sp>
        <p:nvSpPr>
          <p:cNvPr id="6" name="Teksto vietos rezervavimo ženklas 5">
            <a:extLst>
              <a:ext uri="{FF2B5EF4-FFF2-40B4-BE49-F238E27FC236}">
                <a16:creationId xmlns:a16="http://schemas.microsoft.com/office/drawing/2014/main" id="{A866B034-00D7-41D7-B54A-6B3F54BA9067}"/>
              </a:ext>
            </a:extLst>
          </p:cNvPr>
          <p:cNvSpPr>
            <a:spLocks noGrp="1"/>
          </p:cNvSpPr>
          <p:nvPr>
            <p:ph type="body" sz="quarter" idx="13"/>
          </p:nvPr>
        </p:nvSpPr>
        <p:spPr/>
        <p:txBody>
          <a:bodyPr>
            <a:normAutofit lnSpcReduction="10000"/>
          </a:bodyPr>
          <a:lstStyle/>
          <a:p>
            <a:r>
              <a:rPr lang="el-GR" dirty="0"/>
              <a:t>Βήμα </a:t>
            </a:r>
            <a:r>
              <a:rPr lang="lt-LT" dirty="0"/>
              <a:t> 2 </a:t>
            </a:r>
          </a:p>
          <a:p>
            <a:endParaRPr lang="lt-LT" dirty="0"/>
          </a:p>
        </p:txBody>
      </p:sp>
      <p:sp>
        <p:nvSpPr>
          <p:cNvPr id="7" name="Teksto vietos rezervavimo ženklas 6">
            <a:extLst>
              <a:ext uri="{FF2B5EF4-FFF2-40B4-BE49-F238E27FC236}">
                <a16:creationId xmlns:a16="http://schemas.microsoft.com/office/drawing/2014/main" id="{30479993-4BF5-4D3B-933D-9D5DD0FB7977}"/>
              </a:ext>
            </a:extLst>
          </p:cNvPr>
          <p:cNvSpPr>
            <a:spLocks noGrp="1"/>
          </p:cNvSpPr>
          <p:nvPr>
            <p:ph type="body" sz="quarter" idx="14"/>
          </p:nvPr>
        </p:nvSpPr>
        <p:spPr/>
        <p:txBody>
          <a:bodyPr>
            <a:normAutofit lnSpcReduction="10000"/>
          </a:bodyPr>
          <a:lstStyle/>
          <a:p>
            <a:r>
              <a:rPr lang="el-GR" sz="2000" dirty="0"/>
              <a:t>Παρουσιάζονται παραδείγματα τομών μεταξύ CGC και HRD στην πράξη. Όλα τα παραδείγματα προέρχονται από εμπειρικές περιπτώσεις, είτε συλλέγονται από τους συγγραφείς αυτής της ενότητας είτε από σχετική δημοσιευμένη βιβλιογραφία.</a:t>
            </a:r>
            <a:endParaRPr lang="en-GB" dirty="0"/>
          </a:p>
        </p:txBody>
      </p:sp>
      <p:sp>
        <p:nvSpPr>
          <p:cNvPr id="8" name="Lygiašonis trikampis 7">
            <a:extLst>
              <a:ext uri="{FF2B5EF4-FFF2-40B4-BE49-F238E27FC236}">
                <a16:creationId xmlns:a16="http://schemas.microsoft.com/office/drawing/2014/main" id="{B5D3202F-320C-4BF4-8D1F-52BBFD5B6032}"/>
              </a:ext>
            </a:extLst>
          </p:cNvPr>
          <p:cNvSpPr/>
          <p:nvPr/>
        </p:nvSpPr>
        <p:spPr>
          <a:xfrm>
            <a:off x="839788" y="1985113"/>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Lygiašonis trikampis 8">
            <a:extLst>
              <a:ext uri="{FF2B5EF4-FFF2-40B4-BE49-F238E27FC236}">
                <a16:creationId xmlns:a16="http://schemas.microsoft.com/office/drawing/2014/main" id="{FA64D3F5-9634-481F-9057-32BCA85352BB}"/>
              </a:ext>
            </a:extLst>
          </p:cNvPr>
          <p:cNvSpPr/>
          <p:nvPr/>
        </p:nvSpPr>
        <p:spPr>
          <a:xfrm>
            <a:off x="839788" y="3670441"/>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4230109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p:txBody>
          <a:bodyPr>
            <a:normAutofit fontScale="90000"/>
          </a:bodyPr>
          <a:lstStyle/>
          <a:p>
            <a:r>
              <a:rPr lang="el-GR" dirty="0"/>
              <a:t>Εισαγωγή Μαθησιακή δραστηριότητα 3</a:t>
            </a:r>
            <a:endParaRPr lang="lt-LT"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839788" y="1882588"/>
            <a:ext cx="7656514" cy="4071583"/>
          </a:xfrm>
        </p:spPr>
        <p:txBody>
          <a:bodyPr>
            <a:normAutofit fontScale="92500" lnSpcReduction="20000"/>
          </a:bodyPr>
          <a:lstStyle/>
          <a:p>
            <a:pPr lvl="0"/>
            <a:r>
              <a:rPr lang="el-GR" dirty="0"/>
              <a:t>Η σύνδεση της συμβουλευτικής στην εταιρεία εξακολουθεί να μην είναι πολύ στρατηγικά προσανατολισμένη. </a:t>
            </a:r>
          </a:p>
          <a:p>
            <a:pPr lvl="0"/>
            <a:r>
              <a:rPr lang="el-GR" dirty="0"/>
              <a:t>Τα θέματα της συμβουλευτικής, τόσο των συμβούλων όσο και από την πλευρά της ομάδας-στόχου (στις οποίες έχουν πρόσβαση ομάδες εργαζομένων) δεν είναι ξεκάθαρα ή μάλλον ποικίλα για τη συμβουλευτική.</a:t>
            </a:r>
          </a:p>
          <a:p>
            <a:pPr lvl="0"/>
            <a:r>
              <a:rPr lang="el-GR" dirty="0"/>
              <a:t>Όσον αφορά την πρόσβαση, από την άποψη του ανθρώπινου δυναμικού, η εστίαση είναι κυρίως στην προώθηση ιδιαίτερα ισχυρών ή ταλαντούχων ομάδων εργαζομένων.</a:t>
            </a:r>
          </a:p>
          <a:p>
            <a:pPr lvl="0"/>
            <a:r>
              <a:rPr lang="el-GR" dirty="0"/>
              <a:t>Οι συμβουλευτικές υπηρεσίες που είναι ενσωματωμένες στην εταιρεία συχνά κατανοούνται σε ένα τρίγωνο μεταξύ πελάτη, συμβούλου και εταιρείας, γεγονός που οδηγεί σε διαφορετικό τύπο συμβάσεων</a:t>
            </a:r>
          </a:p>
          <a:p>
            <a:pPr lvl="0"/>
            <a:r>
              <a:rPr lang="el-GR" dirty="0"/>
              <a:t>Για περισσότερες λεπτομέρειες, ανατρέξτε στο Εκπαιδευτικό υλικό </a:t>
            </a:r>
            <a:r>
              <a:rPr lang="el-GR" dirty="0" err="1"/>
              <a:t>Νο</a:t>
            </a:r>
            <a:r>
              <a:rPr lang="el-GR" dirty="0"/>
              <a:t>. 6</a:t>
            </a:r>
            <a:endParaRPr lang="lt-LT" dirty="0"/>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pic>
        <p:nvPicPr>
          <p:cNvPr id="13" name="Grafik 12">
            <a:extLst>
              <a:ext uri="{FF2B5EF4-FFF2-40B4-BE49-F238E27FC236}">
                <a16:creationId xmlns:a16="http://schemas.microsoft.com/office/drawing/2014/main" id="{C1336E85-5B5E-F24F-9C84-D2FC8D380A56}"/>
              </a:ext>
            </a:extLst>
          </p:cNvPr>
          <p:cNvPicPr>
            <a:picLocks noChangeAspect="1"/>
          </p:cNvPicPr>
          <p:nvPr/>
        </p:nvPicPr>
        <p:blipFill rotWithShape="1">
          <a:blip r:embed="rId2"/>
          <a:srcRect l="4811" r="27333"/>
          <a:stretch/>
        </p:blipFill>
        <p:spPr>
          <a:xfrm>
            <a:off x="8767482" y="2046922"/>
            <a:ext cx="3115236" cy="3060649"/>
          </a:xfrm>
          <a:prstGeom prst="rect">
            <a:avLst/>
          </a:prstGeom>
        </p:spPr>
      </p:pic>
      <p:sp>
        <p:nvSpPr>
          <p:cNvPr id="2" name="Textfeld 1">
            <a:extLst>
              <a:ext uri="{FF2B5EF4-FFF2-40B4-BE49-F238E27FC236}">
                <a16:creationId xmlns:a16="http://schemas.microsoft.com/office/drawing/2014/main" id="{A2CEB29C-CB90-5344-AAC3-003286574A79}"/>
              </a:ext>
            </a:extLst>
          </p:cNvPr>
          <p:cNvSpPr txBox="1"/>
          <p:nvPr/>
        </p:nvSpPr>
        <p:spPr>
          <a:xfrm>
            <a:off x="407773" y="4300151"/>
            <a:ext cx="184731" cy="369332"/>
          </a:xfrm>
          <a:prstGeom prst="rect">
            <a:avLst/>
          </a:prstGeom>
          <a:noFill/>
        </p:spPr>
        <p:txBody>
          <a:bodyPr wrap="none" rtlCol="0">
            <a:spAutoFit/>
          </a:bodyPr>
          <a:lstStyle/>
          <a:p>
            <a:endParaRPr lang="de-DE"/>
          </a:p>
        </p:txBody>
      </p:sp>
    </p:spTree>
    <p:extLst>
      <p:ext uri="{BB962C8B-B14F-4D97-AF65-F5344CB8AC3E}">
        <p14:creationId xmlns:p14="http://schemas.microsoft.com/office/powerpoint/2010/main" val="3167378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a:xfrm>
            <a:off x="847725" y="765176"/>
            <a:ext cx="4577713" cy="684211"/>
          </a:xfrm>
        </p:spPr>
        <p:txBody>
          <a:bodyPr>
            <a:noAutofit/>
          </a:bodyPr>
          <a:lstStyle/>
          <a:p>
            <a:r>
              <a:rPr lang="el-GR" sz="3200" dirty="0"/>
              <a:t>Εκπαιδευτική δραστηριότητα 3</a:t>
            </a:r>
            <a:endParaRPr lang="lt-LT" sz="3200" dirty="0"/>
          </a:p>
        </p:txBody>
      </p:sp>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839786" y="1630680"/>
            <a:ext cx="8093199" cy="3492649"/>
          </a:xfrm>
        </p:spPr>
        <p:txBody>
          <a:bodyPr/>
          <a:lstStyle/>
          <a:p>
            <a:r>
              <a:rPr lang="el-GR" sz="1800" dirty="0"/>
              <a:t>Διαβάστε το Υλικό </a:t>
            </a:r>
            <a:r>
              <a:rPr lang="el-GR" sz="1800" dirty="0" err="1"/>
              <a:t>Αρ</a:t>
            </a:r>
            <a:r>
              <a:rPr lang="el-GR" sz="1800" dirty="0"/>
              <a:t>. 7</a:t>
            </a:r>
          </a:p>
          <a:p>
            <a:endParaRPr lang="el-GR" sz="1800" dirty="0"/>
          </a:p>
          <a:p>
            <a:r>
              <a:rPr lang="el-GR" sz="1600" dirty="0"/>
              <a:t>Η εκπαιδευτική σας δραστηριότητα είναι να αναλύσετε τα σύντομα παραδείγματα που αφορούν τις διασταυρώσεις του CGC και HRD και να διατυπώσετε ερωτήσεις ώστε να διευρύνετε την ικανότητα σας και τις γνώσεις σας σχετικά με αυτές τις διασταυρώσεις.</a:t>
            </a:r>
          </a:p>
          <a:p>
            <a:endParaRPr lang="el-GR" sz="1600" dirty="0"/>
          </a:p>
          <a:p>
            <a:r>
              <a:rPr lang="el-GR" sz="1600" dirty="0"/>
              <a:t>Ποιους δεσμούς μεταξύ του HRD και του CGC βλέπετε;</a:t>
            </a:r>
          </a:p>
          <a:p>
            <a:r>
              <a:rPr lang="el-GR" sz="1600" dirty="0"/>
              <a:t>Ποιος επωφελείται από την υπηρεσία;</a:t>
            </a:r>
          </a:p>
          <a:p>
            <a:endParaRPr lang="el-GR" sz="1600" dirty="0"/>
          </a:p>
          <a:p>
            <a:r>
              <a:rPr lang="el-GR" sz="1600" dirty="0"/>
              <a:t>Ποιες είναι οι ερωτήσεις που έχετε για τα διαφορετικά παραδείγματα;</a:t>
            </a:r>
          </a:p>
          <a:p>
            <a:r>
              <a:rPr lang="el-GR" sz="1600" dirty="0"/>
              <a:t>Γράψτε τις σκέψεις σας.</a:t>
            </a:r>
          </a:p>
          <a:p>
            <a:endParaRPr lang="el-GR" sz="1600" dirty="0"/>
          </a:p>
          <a:p>
            <a:r>
              <a:rPr lang="el-GR" sz="1600" dirty="0"/>
              <a:t>Χρησιμοποιήστε Υλικό </a:t>
            </a:r>
            <a:r>
              <a:rPr lang="el-GR" sz="1600" dirty="0" err="1"/>
              <a:t>Νο</a:t>
            </a:r>
            <a:r>
              <a:rPr lang="el-GR" sz="1600" dirty="0"/>
              <a:t>. 7. Χτίζουμε 2 ομάδες. Η ομάδα 1 εργάζεται στα παραδείγματα 1-4, η ομάδα 2 εργάζεται στα παραδείγματα </a:t>
            </a:r>
            <a:r>
              <a:rPr lang="el-GR" sz="1800" dirty="0"/>
              <a:t>5-8.</a:t>
            </a:r>
            <a:endParaRPr lang="en-GB" sz="1800" b="1" dirty="0"/>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0126" y="0"/>
            <a:ext cx="3551874" cy="3010243"/>
          </a:xfrm>
          <a:prstGeom prst="rect">
            <a:avLst/>
          </a:prstGeom>
        </p:spPr>
      </p:pic>
    </p:spTree>
    <p:extLst>
      <p:ext uri="{BB962C8B-B14F-4D97-AF65-F5344CB8AC3E}">
        <p14:creationId xmlns:p14="http://schemas.microsoft.com/office/powerpoint/2010/main" val="90574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p:txBody>
          <a:bodyPr>
            <a:normAutofit/>
          </a:bodyPr>
          <a:lstStyle/>
          <a:p>
            <a:r>
              <a:rPr lang="el-GR" dirty="0"/>
              <a:t>Μαθησιακοί στόχοι της ενότητας 4</a:t>
            </a:r>
            <a:endParaRPr lang="en-GB"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
        <p:nvSpPr>
          <p:cNvPr id="4" name="Teksto vietos rezervavimo ženklas 3">
            <a:extLst>
              <a:ext uri="{FF2B5EF4-FFF2-40B4-BE49-F238E27FC236}">
                <a16:creationId xmlns:a16="http://schemas.microsoft.com/office/drawing/2014/main" id="{11A10090-259C-445E-AB96-640E6AEC6205}"/>
              </a:ext>
            </a:extLst>
          </p:cNvPr>
          <p:cNvSpPr>
            <a:spLocks noGrp="1"/>
          </p:cNvSpPr>
          <p:nvPr>
            <p:ph type="body" sz="quarter" idx="10"/>
          </p:nvPr>
        </p:nvSpPr>
        <p:spPr>
          <a:xfrm>
            <a:off x="1163636" y="1631768"/>
            <a:ext cx="10710863" cy="4372158"/>
          </a:xfrm>
        </p:spPr>
        <p:txBody>
          <a:bodyPr>
            <a:normAutofit/>
          </a:bodyPr>
          <a:lstStyle/>
          <a:p>
            <a:pPr marL="457200" lvl="0" indent="-457200" algn="l" rtl="0">
              <a:lnSpc>
                <a:spcPct val="90000"/>
              </a:lnSpc>
              <a:spcBef>
                <a:spcPts val="0"/>
              </a:spcBef>
              <a:spcAft>
                <a:spcPts val="0"/>
              </a:spcAft>
              <a:buClr>
                <a:srgbClr val="595959"/>
              </a:buClr>
              <a:buSzPts val="2800"/>
              <a:buFont typeface="Noto Sans Symbols"/>
              <a:buChar char="▪"/>
            </a:pPr>
            <a:r>
              <a:rPr lang="el-GR" b="0" i="1" dirty="0"/>
              <a:t>Σύνδεση επαγγελματικής συμβουλευτικής στο πλαίσιο της επαγγελματικής σταδιοδρομίας με βάση το ανθρώπινο δυναμικό</a:t>
            </a:r>
          </a:p>
          <a:p>
            <a:pPr marL="457200" lvl="0" indent="-457200" algn="l" rtl="0">
              <a:lnSpc>
                <a:spcPct val="90000"/>
              </a:lnSpc>
              <a:spcBef>
                <a:spcPts val="1000"/>
              </a:spcBef>
              <a:spcAft>
                <a:spcPts val="0"/>
              </a:spcAft>
              <a:buClr>
                <a:srgbClr val="595959"/>
              </a:buClr>
              <a:buSzPts val="2800"/>
              <a:buFont typeface="Noto Sans Symbols"/>
              <a:buChar char="▪"/>
            </a:pPr>
            <a:r>
              <a:rPr lang="el-GR" b="0" i="1" dirty="0"/>
              <a:t>Εργασία με διαφορετικές ομάδες-στόχους (εκπαιδευόμενους, εργαζόμενους μεγαλύτερης ηλικίας, άτομα με χαμηλότερα προσόντα ή ειδικές ανάγκες) και σε διαφορετικές μορφές (κοντά στο χώρο εργασίας, σε ομάδες, εξ αποστάσεως/διαδικτυακά) </a:t>
            </a:r>
            <a:r>
              <a:rPr lang="el-GR" b="0" dirty="0"/>
              <a:t> </a:t>
            </a:r>
            <a:endParaRPr lang="el-GR" dirty="0"/>
          </a:p>
          <a:p>
            <a:pPr marL="457200" lvl="0" indent="-457200" algn="l" rtl="0">
              <a:lnSpc>
                <a:spcPct val="90000"/>
              </a:lnSpc>
              <a:spcBef>
                <a:spcPts val="1000"/>
              </a:spcBef>
              <a:spcAft>
                <a:spcPts val="0"/>
              </a:spcAft>
              <a:buClr>
                <a:srgbClr val="595959"/>
              </a:buClr>
              <a:buSzPts val="2800"/>
              <a:buFont typeface="Noto Sans Symbols"/>
              <a:buChar char="▪"/>
            </a:pPr>
            <a:r>
              <a:rPr lang="el-GR" b="0" i="1" dirty="0"/>
              <a:t>Χρήση διαφορετικών μεθόδων επαγγελματικής συμβουλευτικής στο πλαίσιο του ανθρώπινου δυναμικού - ειδικά η συνεργασία με τις μικρομεσαίες επιχειρήσεις </a:t>
            </a:r>
            <a:endParaRPr lang="el-GR" b="0" dirty="0"/>
          </a:p>
          <a:p>
            <a:pPr marL="457200" indent="-457200" fontAlgn="base">
              <a:buFont typeface="Wingdings" pitchFamily="2" charset="2"/>
              <a:buChar char="§"/>
            </a:pPr>
            <a:endParaRPr lang="en-US" b="0" dirty="0"/>
          </a:p>
          <a:p>
            <a:endParaRPr lang="en-GB" dirty="0"/>
          </a:p>
        </p:txBody>
      </p:sp>
      <p:sp>
        <p:nvSpPr>
          <p:cNvPr id="8" name="Lygiašonis trikampis 7">
            <a:extLst>
              <a:ext uri="{FF2B5EF4-FFF2-40B4-BE49-F238E27FC236}">
                <a16:creationId xmlns:a16="http://schemas.microsoft.com/office/drawing/2014/main" id="{B5D3202F-320C-4BF4-8D1F-52BBFD5B6032}"/>
              </a:ext>
            </a:extLst>
          </p:cNvPr>
          <p:cNvSpPr/>
          <p:nvPr/>
        </p:nvSpPr>
        <p:spPr>
          <a:xfrm>
            <a:off x="838200" y="1644467"/>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097868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p:txBody>
          <a:bodyPr>
            <a:normAutofit/>
          </a:bodyPr>
          <a:lstStyle/>
          <a:p>
            <a:r>
              <a:rPr lang="en-US" b="1" dirty="0"/>
              <a:t>CGC </a:t>
            </a:r>
            <a:r>
              <a:rPr lang="el-GR" b="1" dirty="0"/>
              <a:t>στις ΜΜΕ</a:t>
            </a:r>
            <a:endParaRPr lang="lt-LT" b="1"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507517" y="2138267"/>
            <a:ext cx="11173792" cy="3953066"/>
          </a:xfrm>
        </p:spPr>
        <p:txBody>
          <a:bodyPr>
            <a:noAutofit/>
          </a:bodyPr>
          <a:lstStyle/>
          <a:p>
            <a:pPr marL="0" lvl="0" indent="0">
              <a:buNone/>
            </a:pPr>
            <a:endParaRPr lang="en-US" sz="2800" b="1" dirty="0">
              <a:solidFill>
                <a:schemeClr val="tx1"/>
              </a:solidFill>
            </a:endParaRPr>
          </a:p>
          <a:p>
            <a:pPr marL="0" lvl="0" indent="0">
              <a:buNone/>
            </a:pPr>
            <a:r>
              <a:rPr lang="el-GR" sz="2800" b="1" dirty="0">
                <a:solidFill>
                  <a:schemeClr val="tx1"/>
                </a:solidFill>
              </a:rPr>
              <a:t>Χρήση διαφορετικών μεθόδων CGC και καθοδήγησης στο πλαίσιο ανθρώπινου δυναμικού των ΜΜΕ: Προκλήσεις και ευκαιρίες - τι πιστεύετε;</a:t>
            </a:r>
            <a:endParaRPr lang="de-DE" altLang="de-DE" dirty="0">
              <a:latin typeface="Arial" panose="020B0604020202020204" pitchFamily="34" charset="0"/>
              <a:cs typeface="Arial" panose="020B0604020202020204" pitchFamily="34" charset="0"/>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1098161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a:xfrm>
            <a:off x="847725" y="765176"/>
            <a:ext cx="4577713" cy="684211"/>
          </a:xfrm>
        </p:spPr>
        <p:txBody>
          <a:bodyPr>
            <a:normAutofit fontScale="90000"/>
          </a:bodyPr>
          <a:lstStyle/>
          <a:p>
            <a:r>
              <a:rPr lang="el-GR" dirty="0"/>
              <a:t>καταιγισμός ιδεών</a:t>
            </a:r>
            <a:endParaRPr lang="lt-LT" dirty="0"/>
          </a:p>
        </p:txBody>
      </p:sp>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1015205" y="2151197"/>
            <a:ext cx="4242752" cy="2992303"/>
          </a:xfrm>
        </p:spPr>
        <p:txBody>
          <a:bodyPr/>
          <a:lstStyle/>
          <a:p>
            <a:r>
              <a:rPr lang="el-GR" altLang="de-DE" sz="2400" b="0" dirty="0">
                <a:latin typeface="Trebuchet MS" panose="020B0603020202020204" pitchFamily="34" charset="0"/>
                <a:ea typeface="Trebuchet MS" panose="020B0603020202020204" pitchFamily="34" charset="0"/>
                <a:cs typeface="Trebuchet MS" panose="020B0603020202020204" pitchFamily="34" charset="0"/>
              </a:rPr>
              <a:t>Τι πιστεύετε; Ποιες έννοιες και μέθοδοι CGC υπάρχουν στο πλαίσιο HR των ΜΜΕ;</a:t>
            </a:r>
          </a:p>
          <a:p>
            <a:endParaRPr lang="el-GR" altLang="de-DE" sz="2400" b="0" dirty="0">
              <a:latin typeface="Trebuchet MS" panose="020B0603020202020204" pitchFamily="34" charset="0"/>
              <a:ea typeface="Trebuchet MS" panose="020B0603020202020204" pitchFamily="34" charset="0"/>
              <a:cs typeface="Trebuchet MS" panose="020B0603020202020204" pitchFamily="34" charset="0"/>
            </a:endParaRPr>
          </a:p>
          <a:p>
            <a:r>
              <a:rPr lang="el-GR" altLang="de-DE" sz="2400" b="0" dirty="0">
                <a:latin typeface="Trebuchet MS" panose="020B0603020202020204" pitchFamily="34" charset="0"/>
                <a:ea typeface="Trebuchet MS" panose="020B0603020202020204" pitchFamily="34" charset="0"/>
                <a:cs typeface="Trebuchet MS" panose="020B0603020202020204" pitchFamily="34" charset="0"/>
              </a:rPr>
              <a:t>Ποιες πιθανότητες και προκλήσεις θα μπορούσαν να είναι δυνατές ή τυπικές;</a:t>
            </a:r>
            <a:endParaRPr lang="lt-LT" dirty="0"/>
          </a:p>
          <a:p>
            <a:endParaRPr lang="lt-LT" dirty="0"/>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5439" y="633910"/>
            <a:ext cx="6004317" cy="5088709"/>
          </a:xfrm>
          <a:prstGeom prst="rect">
            <a:avLst/>
          </a:prstGeom>
        </p:spPr>
      </p:pic>
    </p:spTree>
    <p:extLst>
      <p:ext uri="{BB962C8B-B14F-4D97-AF65-F5344CB8AC3E}">
        <p14:creationId xmlns:p14="http://schemas.microsoft.com/office/powerpoint/2010/main" val="3687912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p:txBody>
          <a:bodyPr>
            <a:normAutofit/>
          </a:bodyPr>
          <a:lstStyle/>
          <a:p>
            <a:r>
              <a:rPr lang="en-US" b="1" dirty="0"/>
              <a:t>CGC </a:t>
            </a:r>
            <a:r>
              <a:rPr lang="el-GR" b="1" dirty="0"/>
              <a:t>στις ΜΜΕ</a:t>
            </a:r>
            <a:endParaRPr lang="lt-LT" b="1"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507517" y="2001105"/>
            <a:ext cx="11173792" cy="3953066"/>
          </a:xfrm>
        </p:spPr>
        <p:txBody>
          <a:bodyPr>
            <a:noAutofit/>
          </a:bodyPr>
          <a:lstStyle/>
          <a:p>
            <a:pPr lvl="0"/>
            <a:r>
              <a:rPr lang="el-GR" altLang="de-DE" sz="1600" dirty="0">
                <a:solidFill>
                  <a:schemeClr val="tx1"/>
                </a:solidFill>
                <a:latin typeface="Arial" panose="020B0604020202020204" pitchFamily="34" charset="0"/>
                <a:cs typeface="Arial" panose="020B0604020202020204" pitchFamily="34" charset="0"/>
              </a:rPr>
              <a:t>CGC στο πλαίσιο HR των ΜΜΕ</a:t>
            </a:r>
          </a:p>
          <a:p>
            <a:pPr lvl="0"/>
            <a:r>
              <a:rPr lang="el-GR" altLang="de-DE" sz="1600" dirty="0">
                <a:solidFill>
                  <a:schemeClr val="tx1"/>
                </a:solidFill>
                <a:latin typeface="Arial" panose="020B0604020202020204" pitchFamily="34" charset="0"/>
                <a:cs typeface="Arial" panose="020B0604020202020204" pitchFamily="34" charset="0"/>
              </a:rPr>
              <a:t>Η σημασία των διασταυρώσεων και η ενσωμάτωση του CGC στο πλαίσιο του HR είναι προφανής (κανονιστική προοπτική)</a:t>
            </a:r>
          </a:p>
          <a:p>
            <a:pPr lvl="0"/>
            <a:r>
              <a:rPr lang="el-GR" altLang="de-DE" sz="1600" dirty="0">
                <a:solidFill>
                  <a:schemeClr val="tx1"/>
                </a:solidFill>
                <a:latin typeface="Arial" panose="020B0604020202020204" pitchFamily="34" charset="0"/>
                <a:cs typeface="Arial" panose="020B0604020202020204" pitchFamily="34" charset="0"/>
              </a:rPr>
              <a:t>Λιγότερα είναι γνωστά για τις διασταυρώσεις και την ενσωμάτωση του CGC στο πλαίσιο του ανθρώπινου δυναμικού στις ΜΜΕ (εμπειρική προοπτική)</a:t>
            </a:r>
          </a:p>
          <a:p>
            <a:pPr lvl="0"/>
            <a:r>
              <a:rPr lang="el-GR" altLang="de-DE" sz="1600" dirty="0">
                <a:solidFill>
                  <a:schemeClr val="tx1"/>
                </a:solidFill>
                <a:latin typeface="Arial" panose="020B0604020202020204" pitchFamily="34" charset="0"/>
                <a:cs typeface="Arial" panose="020B0604020202020204" pitchFamily="34" charset="0"/>
              </a:rPr>
              <a:t>Πολύ λιγότερα είναι γνωστά για την εσωτερική CGC στο πλαίσιο HR των ΜΜΕ και τις μεθόδους που χρησιμοποιούνται σε αυτά τα πλαίσια</a:t>
            </a:r>
          </a:p>
          <a:p>
            <a:pPr lvl="0"/>
            <a:r>
              <a:rPr lang="el-GR" altLang="de-DE" sz="1600" dirty="0">
                <a:solidFill>
                  <a:schemeClr val="tx1"/>
                </a:solidFill>
                <a:latin typeface="Arial" panose="020B0604020202020204" pitchFamily="34" charset="0"/>
                <a:cs typeface="Arial" panose="020B0604020202020204" pitchFamily="34" charset="0"/>
              </a:rPr>
              <a:t>Διαφορετικοί εξωτερικοί </a:t>
            </a:r>
            <a:r>
              <a:rPr lang="el-GR" altLang="de-DE" sz="1600" dirty="0" err="1">
                <a:solidFill>
                  <a:schemeClr val="tx1"/>
                </a:solidFill>
                <a:latin typeface="Arial" panose="020B0604020202020204" pitchFamily="34" charset="0"/>
                <a:cs typeface="Arial" panose="020B0604020202020204" pitchFamily="34" charset="0"/>
              </a:rPr>
              <a:t>πάροχοι</a:t>
            </a:r>
            <a:r>
              <a:rPr lang="el-GR" altLang="de-DE" sz="1600" dirty="0">
                <a:solidFill>
                  <a:schemeClr val="tx1"/>
                </a:solidFill>
                <a:latin typeface="Arial" panose="020B0604020202020204" pitchFamily="34" charset="0"/>
                <a:cs typeface="Arial" panose="020B0604020202020204" pitchFamily="34" charset="0"/>
              </a:rPr>
              <a:t> παροχής συμβουλών εργάζονται σε αυτόν τον τομέα και μπορούν να εντοπιστούν ορισμένες πληροφορίες σχετικά με τις μεθόδους που χρησιμοποιούνται σε αυτούς τους τομείς</a:t>
            </a:r>
          </a:p>
          <a:p>
            <a:pPr lvl="0"/>
            <a:r>
              <a:rPr lang="el-GR" altLang="de-DE" sz="1600" dirty="0">
                <a:solidFill>
                  <a:schemeClr val="tx1"/>
                </a:solidFill>
                <a:latin typeface="Arial" panose="020B0604020202020204" pitchFamily="34" charset="0"/>
                <a:cs typeface="Arial" panose="020B0604020202020204" pitchFamily="34" charset="0"/>
              </a:rPr>
              <a:t>Στα επόμενα βήματα (1) δίνεται μια επισκόπηση σχετικά με τις μεθόδους CGC και τους εξωτερικούς </a:t>
            </a:r>
            <a:r>
              <a:rPr lang="el-GR" altLang="de-DE" sz="1600" dirty="0" err="1">
                <a:solidFill>
                  <a:schemeClr val="tx1"/>
                </a:solidFill>
                <a:latin typeface="Arial" panose="020B0604020202020204" pitchFamily="34" charset="0"/>
                <a:cs typeface="Arial" panose="020B0604020202020204" pitchFamily="34" charset="0"/>
              </a:rPr>
              <a:t>παρόχους</a:t>
            </a:r>
            <a:r>
              <a:rPr lang="el-GR" altLang="de-DE" sz="1600" dirty="0">
                <a:solidFill>
                  <a:schemeClr val="tx1"/>
                </a:solidFill>
                <a:latin typeface="Arial" panose="020B0604020202020204" pitchFamily="34" charset="0"/>
                <a:cs typeface="Arial" panose="020B0604020202020204" pitchFamily="34" charset="0"/>
              </a:rPr>
              <a:t> συμβουλευτικής και (2) στην ομαδική εργασία οι επαγγελματίες ανακαλύπτουν τη διαφορετική χρήση των μεθόδων στο CGC στο πλαίσιο των ΜΜΕ</a:t>
            </a:r>
            <a:endParaRPr lang="de-DE" altLang="de-DE" sz="1600" dirty="0">
              <a:latin typeface="Arial" panose="020B0604020202020204" pitchFamily="34" charset="0"/>
              <a:cs typeface="Arial" panose="020B0604020202020204" pitchFamily="34" charset="0"/>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11641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639193" y="582001"/>
            <a:ext cx="10515600" cy="678815"/>
          </a:xfrm>
        </p:spPr>
        <p:txBody>
          <a:bodyPr>
            <a:normAutofit fontScale="90000"/>
          </a:bodyPr>
          <a:lstStyle/>
          <a:p>
            <a:r>
              <a:rPr lang="el-GR" sz="4000" b="1" dirty="0"/>
              <a:t>Ένα πλήρες φάσμα μεθόδων για τους CGC</a:t>
            </a:r>
            <a:endParaRPr lang="lt-LT" b="1" dirty="0"/>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
        <p:nvSpPr>
          <p:cNvPr id="8" name="Text Box 2">
            <a:extLst>
              <a:ext uri="{FF2B5EF4-FFF2-40B4-BE49-F238E27FC236}">
                <a16:creationId xmlns:a16="http://schemas.microsoft.com/office/drawing/2014/main" id="{18519B22-2E70-41F6-9A1D-DE9F0AF18A1E}"/>
              </a:ext>
            </a:extLst>
          </p:cNvPr>
          <p:cNvSpPr txBox="1">
            <a:spLocks noChangeArrowheads="1"/>
          </p:cNvSpPr>
          <p:nvPr/>
        </p:nvSpPr>
        <p:spPr bwMode="auto">
          <a:xfrm>
            <a:off x="882349" y="1693043"/>
            <a:ext cx="9477555" cy="52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30000"/>
              </a:lnSpc>
              <a:spcBef>
                <a:spcPts val="200"/>
              </a:spcBef>
              <a:spcAft>
                <a:spcPts val="800"/>
              </a:spcAft>
              <a:buNone/>
            </a:pPr>
            <a:r>
              <a:rPr lang="el-GR" altLang="de-DE" sz="2400" b="1" dirty="0"/>
              <a:t>Μέθοδοι </a:t>
            </a:r>
            <a:r>
              <a:rPr lang="de-DE" altLang="de-DE" sz="2400" b="1" dirty="0"/>
              <a:t>CGC (= </a:t>
            </a:r>
            <a:r>
              <a:rPr lang="el-GR" altLang="de-DE" sz="2400" b="1" dirty="0"/>
              <a:t>τεχνικές, στρατηγικές)</a:t>
            </a:r>
            <a:endParaRPr lang="de-DE" altLang="de-DE" sz="2400" b="1" i="1" dirty="0"/>
          </a:p>
        </p:txBody>
      </p:sp>
      <p:sp>
        <p:nvSpPr>
          <p:cNvPr id="10" name="Text Box 2">
            <a:extLst>
              <a:ext uri="{FF2B5EF4-FFF2-40B4-BE49-F238E27FC236}">
                <a16:creationId xmlns:a16="http://schemas.microsoft.com/office/drawing/2014/main" id="{5787D7D4-5721-415E-8124-B078947F3334}"/>
              </a:ext>
            </a:extLst>
          </p:cNvPr>
          <p:cNvSpPr txBox="1">
            <a:spLocks noChangeArrowheads="1"/>
          </p:cNvSpPr>
          <p:nvPr/>
        </p:nvSpPr>
        <p:spPr bwMode="auto">
          <a:xfrm>
            <a:off x="876419" y="2457100"/>
            <a:ext cx="10041148" cy="3236207"/>
          </a:xfrm>
          <a:prstGeom prst="rect">
            <a:avLst/>
          </a:prstGeom>
          <a:solidFill>
            <a:schemeClr val="bg2">
              <a:lumMod val="20000"/>
              <a:lumOff val="80000"/>
            </a:schemeClr>
          </a:solidFill>
          <a:ln>
            <a:noFill/>
          </a:ln>
        </p:spPr>
        <p:txBody>
          <a:bodyPr wrap="square">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30000"/>
              </a:lnSpc>
              <a:spcBef>
                <a:spcPts val="200"/>
              </a:spcBef>
              <a:spcAft>
                <a:spcPts val="800"/>
              </a:spcAft>
              <a:buFont typeface="Arial" panose="020B0604020202020204" pitchFamily="34" charset="0"/>
              <a:buChar char="•"/>
              <a:defRPr/>
            </a:pPr>
            <a:r>
              <a:rPr lang="el-GR" altLang="de-DE" sz="2000" dirty="0"/>
              <a:t>Υπάρχουν σε ένα ευρύ φάσμα</a:t>
            </a:r>
          </a:p>
          <a:p>
            <a:pPr eaLnBrk="1" hangingPunct="1">
              <a:lnSpc>
                <a:spcPct val="130000"/>
              </a:lnSpc>
              <a:spcBef>
                <a:spcPts val="200"/>
              </a:spcBef>
              <a:spcAft>
                <a:spcPts val="800"/>
              </a:spcAft>
              <a:buFont typeface="Arial" panose="020B0604020202020204" pitchFamily="34" charset="0"/>
              <a:buChar char="•"/>
              <a:defRPr/>
            </a:pPr>
            <a:r>
              <a:rPr lang="el-GR" altLang="de-DE" sz="2000" dirty="0"/>
              <a:t>Με διαφορετικούς ορισμούς</a:t>
            </a:r>
          </a:p>
          <a:p>
            <a:pPr eaLnBrk="1" hangingPunct="1">
              <a:lnSpc>
                <a:spcPct val="130000"/>
              </a:lnSpc>
              <a:spcBef>
                <a:spcPts val="200"/>
              </a:spcBef>
              <a:spcAft>
                <a:spcPts val="800"/>
              </a:spcAft>
              <a:buFont typeface="Arial" panose="020B0604020202020204" pitchFamily="34" charset="0"/>
              <a:buChar char="•"/>
              <a:defRPr/>
            </a:pPr>
            <a:r>
              <a:rPr lang="el-GR" altLang="de-DE" sz="2000" dirty="0"/>
              <a:t>Που ανήκουν σε κλασικές προσεγγίσεις καθώς και σε μεταμοντέρνες προσεγγίσεις (π.χ. </a:t>
            </a:r>
            <a:r>
              <a:rPr lang="el-GR" altLang="de-DE" sz="2000" dirty="0" err="1"/>
              <a:t>πελατοκεντρική</a:t>
            </a:r>
            <a:r>
              <a:rPr lang="el-GR" altLang="de-DE" sz="2000" dirty="0"/>
              <a:t>, συστημική, </a:t>
            </a:r>
            <a:r>
              <a:rPr lang="el-GR" altLang="de-DE" sz="2000" dirty="0" err="1"/>
              <a:t>κονστρουκτιβιστική</a:t>
            </a:r>
            <a:r>
              <a:rPr lang="el-GR" altLang="de-DE" sz="2000" dirty="0"/>
              <a:t>)</a:t>
            </a:r>
          </a:p>
          <a:p>
            <a:pPr eaLnBrk="1" hangingPunct="1">
              <a:lnSpc>
                <a:spcPct val="130000"/>
              </a:lnSpc>
              <a:spcBef>
                <a:spcPts val="200"/>
              </a:spcBef>
              <a:spcAft>
                <a:spcPts val="800"/>
              </a:spcAft>
              <a:buFont typeface="Arial" panose="020B0604020202020204" pitchFamily="34" charset="0"/>
              <a:buChar char="•"/>
              <a:defRPr/>
            </a:pPr>
            <a:r>
              <a:rPr lang="el-GR" altLang="de-DE" sz="2000" dirty="0"/>
              <a:t>Αναπτύσσονται μέσα σε θεωρίες και έννοιες (διαφορετικό παράδειγμα ) (βλ. θεωρία κατασκευής καριέρας και πλαίσιο θεωρίας συστημάτων στην Ενότητα 3) (</a:t>
            </a:r>
            <a:r>
              <a:rPr lang="el-GR" altLang="de-DE" sz="2000" dirty="0" err="1"/>
              <a:t>Savickas</a:t>
            </a:r>
            <a:r>
              <a:rPr lang="el-GR" altLang="de-DE" sz="2000" dirty="0"/>
              <a:t> 2012, σελ. 17)</a:t>
            </a:r>
            <a:endParaRPr lang="de-DE" altLang="de-DE" sz="2000" dirty="0"/>
          </a:p>
        </p:txBody>
      </p:sp>
      <p:sp>
        <p:nvSpPr>
          <p:cNvPr id="7" name="Textfeld 6">
            <a:extLst>
              <a:ext uri="{FF2B5EF4-FFF2-40B4-BE49-F238E27FC236}">
                <a16:creationId xmlns:a16="http://schemas.microsoft.com/office/drawing/2014/main" id="{96E1077C-7A62-4BBE-8070-12D9040EDBE0}"/>
              </a:ext>
            </a:extLst>
          </p:cNvPr>
          <p:cNvSpPr txBox="1"/>
          <p:nvPr/>
        </p:nvSpPr>
        <p:spPr>
          <a:xfrm>
            <a:off x="6431337" y="5445835"/>
            <a:ext cx="6098874" cy="369332"/>
          </a:xfrm>
          <a:prstGeom prst="rect">
            <a:avLst/>
          </a:prstGeom>
          <a:noFill/>
        </p:spPr>
        <p:txBody>
          <a:bodyPr wrap="square">
            <a:spAutoFit/>
          </a:bodyPr>
          <a:lstStyle/>
          <a:p>
            <a:r>
              <a:rPr lang="de-DE" dirty="0" err="1">
                <a:latin typeface="Arial" panose="020B0604020202020204" pitchFamily="34" charset="0"/>
                <a:cs typeface="Arial" panose="020B0604020202020204" pitchFamily="34" charset="0"/>
              </a:rPr>
              <a:t>Resource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Nußbeck</a:t>
            </a:r>
            <a:r>
              <a:rPr lang="de-DE" dirty="0">
                <a:latin typeface="Arial" panose="020B0604020202020204" pitchFamily="34" charset="0"/>
                <a:cs typeface="Arial" panose="020B0604020202020204" pitchFamily="34" charset="0"/>
              </a:rPr>
              <a:t> 2019, pp. 51 ff. and pp. 104 ff.</a:t>
            </a:r>
          </a:p>
        </p:txBody>
      </p:sp>
      <p:sp>
        <p:nvSpPr>
          <p:cNvPr id="9" name="Textfeld 8">
            <a:extLst>
              <a:ext uri="{FF2B5EF4-FFF2-40B4-BE49-F238E27FC236}">
                <a16:creationId xmlns:a16="http://schemas.microsoft.com/office/drawing/2014/main" id="{9BEDEB51-F039-4BA8-BFFB-973CFBE72397}"/>
              </a:ext>
            </a:extLst>
          </p:cNvPr>
          <p:cNvSpPr txBox="1"/>
          <p:nvPr/>
        </p:nvSpPr>
        <p:spPr>
          <a:xfrm>
            <a:off x="3838651" y="5906667"/>
            <a:ext cx="2257349" cy="369332"/>
          </a:xfrm>
          <a:prstGeom prst="rect">
            <a:avLst/>
          </a:prstGeom>
          <a:noFill/>
        </p:spPr>
        <p:txBody>
          <a:bodyPr wrap="none" rtlCol="0">
            <a:spAutoFit/>
          </a:bodyPr>
          <a:lstStyle/>
          <a:p>
            <a:r>
              <a:rPr lang="de-DE" altLang="de-DE" sz="1800" dirty="0"/>
              <a:t>Use material 4.3.6m</a:t>
            </a:r>
            <a:endParaRPr lang="de-DE" dirty="0"/>
          </a:p>
        </p:txBody>
      </p:sp>
    </p:spTree>
    <p:extLst>
      <p:ext uri="{BB962C8B-B14F-4D97-AF65-F5344CB8AC3E}">
        <p14:creationId xmlns:p14="http://schemas.microsoft.com/office/powerpoint/2010/main" val="261093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639193" y="535318"/>
            <a:ext cx="10804124" cy="678815"/>
          </a:xfrm>
        </p:spPr>
        <p:txBody>
          <a:bodyPr>
            <a:noAutofit/>
          </a:bodyPr>
          <a:lstStyle/>
          <a:p>
            <a:r>
              <a:rPr lang="el-GR" sz="2800" b="1" dirty="0"/>
              <a:t>Ένα πλήρες φάσμα μεθόδων για τους CGC (2):</a:t>
            </a:r>
            <a:endParaRPr lang="lt-LT" sz="2800" b="1" dirty="0"/>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
        <p:nvSpPr>
          <p:cNvPr id="8" name="Text Box 2">
            <a:extLst>
              <a:ext uri="{FF2B5EF4-FFF2-40B4-BE49-F238E27FC236}">
                <a16:creationId xmlns:a16="http://schemas.microsoft.com/office/drawing/2014/main" id="{18519B22-2E70-41F6-9A1D-DE9F0AF18A1E}"/>
              </a:ext>
            </a:extLst>
          </p:cNvPr>
          <p:cNvSpPr txBox="1">
            <a:spLocks noChangeArrowheads="1"/>
          </p:cNvSpPr>
          <p:nvPr/>
        </p:nvSpPr>
        <p:spPr bwMode="auto">
          <a:xfrm>
            <a:off x="556822" y="1810365"/>
            <a:ext cx="9477555" cy="52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30000"/>
              </a:lnSpc>
              <a:spcBef>
                <a:spcPts val="200"/>
              </a:spcBef>
              <a:spcAft>
                <a:spcPts val="800"/>
              </a:spcAft>
              <a:buNone/>
            </a:pPr>
            <a:r>
              <a:rPr lang="el-GR" altLang="de-DE" sz="2400" b="1" i="1" dirty="0"/>
              <a:t>Οι μέθοδοι θα μπορούσαν να είναι…</a:t>
            </a:r>
            <a:endParaRPr lang="de-DE" altLang="de-DE" sz="2400" b="1" i="1" dirty="0"/>
          </a:p>
        </p:txBody>
      </p:sp>
      <p:sp>
        <p:nvSpPr>
          <p:cNvPr id="10" name="Text Box 2">
            <a:extLst>
              <a:ext uri="{FF2B5EF4-FFF2-40B4-BE49-F238E27FC236}">
                <a16:creationId xmlns:a16="http://schemas.microsoft.com/office/drawing/2014/main" id="{5787D7D4-5721-415E-8124-B078947F3334}"/>
              </a:ext>
            </a:extLst>
          </p:cNvPr>
          <p:cNvSpPr txBox="1">
            <a:spLocks noChangeArrowheads="1"/>
          </p:cNvSpPr>
          <p:nvPr/>
        </p:nvSpPr>
        <p:spPr bwMode="auto">
          <a:xfrm>
            <a:off x="556822" y="2385422"/>
            <a:ext cx="11078355" cy="2812565"/>
          </a:xfrm>
          <a:prstGeom prst="rect">
            <a:avLst/>
          </a:prstGeom>
          <a:solidFill>
            <a:schemeClr val="bg2">
              <a:lumMod val="20000"/>
              <a:lumOff val="80000"/>
            </a:schemeClr>
          </a:solidFill>
          <a:ln>
            <a:noFill/>
          </a:ln>
        </p:spPr>
        <p:txBody>
          <a:bodyPr wrap="square">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30000"/>
              </a:lnSpc>
              <a:spcBef>
                <a:spcPts val="200"/>
              </a:spcBef>
              <a:spcAft>
                <a:spcPts val="800"/>
              </a:spcAft>
              <a:buFont typeface="Arial" panose="020B0604020202020204" pitchFamily="34" charset="0"/>
              <a:buChar char="•"/>
              <a:defRPr/>
            </a:pPr>
            <a:r>
              <a:rPr lang="el-GR" altLang="de-DE" sz="1600" dirty="0" err="1"/>
              <a:t>Ψυχοαναλυτικός</a:t>
            </a:r>
            <a:r>
              <a:rPr lang="el-GR" altLang="de-DE" sz="1600" dirty="0"/>
              <a:t> προσανατολισμός = μέθοδοι ερμηνείας ασυνείδητων συγκρούσεων</a:t>
            </a:r>
          </a:p>
          <a:p>
            <a:pPr eaLnBrk="1" hangingPunct="1">
              <a:lnSpc>
                <a:spcPct val="130000"/>
              </a:lnSpc>
              <a:spcBef>
                <a:spcPts val="200"/>
              </a:spcBef>
              <a:spcAft>
                <a:spcPts val="800"/>
              </a:spcAft>
              <a:buFont typeface="Arial" panose="020B0604020202020204" pitchFamily="34" charset="0"/>
              <a:buChar char="•"/>
              <a:defRPr/>
            </a:pPr>
            <a:r>
              <a:rPr lang="el-GR" altLang="de-DE" sz="1600" dirty="0" err="1"/>
              <a:t>Προσωποκεντρική</a:t>
            </a:r>
            <a:r>
              <a:rPr lang="el-GR" altLang="de-DE" sz="1600" dirty="0"/>
              <a:t> συμβουλευτική = μέθοδοι αποδοχής, εκτίμησης, ανάπτυξης, συνάφειας</a:t>
            </a:r>
          </a:p>
          <a:p>
            <a:pPr eaLnBrk="1" hangingPunct="1">
              <a:lnSpc>
                <a:spcPct val="130000"/>
              </a:lnSpc>
              <a:spcBef>
                <a:spcPts val="200"/>
              </a:spcBef>
              <a:spcAft>
                <a:spcPts val="800"/>
              </a:spcAft>
              <a:buFont typeface="Arial" panose="020B0604020202020204" pitchFamily="34" charset="0"/>
              <a:buChar char="•"/>
              <a:defRPr/>
            </a:pPr>
            <a:r>
              <a:rPr lang="el-GR" altLang="de-DE" sz="1600" dirty="0" err="1"/>
              <a:t>Συμπεριφορική</a:t>
            </a:r>
            <a:r>
              <a:rPr lang="el-GR" altLang="de-DE" sz="1600" dirty="0"/>
              <a:t> γνωστική συμβουλευτική = μέθοδοι νέας αξιολόγησης και αλλαγής συμπεριφοράς</a:t>
            </a:r>
          </a:p>
          <a:p>
            <a:pPr eaLnBrk="1" hangingPunct="1">
              <a:lnSpc>
                <a:spcPct val="130000"/>
              </a:lnSpc>
              <a:spcBef>
                <a:spcPts val="200"/>
              </a:spcBef>
              <a:spcAft>
                <a:spcPts val="800"/>
              </a:spcAft>
              <a:buFont typeface="Arial" panose="020B0604020202020204" pitchFamily="34" charset="0"/>
              <a:buChar char="•"/>
              <a:defRPr/>
            </a:pPr>
            <a:r>
              <a:rPr lang="el-GR" altLang="de-DE" sz="1600" dirty="0"/>
              <a:t>Συστημική συμβουλευτική = μέθοδοι όπως </a:t>
            </a:r>
            <a:r>
              <a:rPr lang="el-GR" altLang="de-DE" sz="1600" dirty="0" err="1"/>
              <a:t>επαναπροσαρμογή</a:t>
            </a:r>
            <a:r>
              <a:rPr lang="el-GR" altLang="de-DE" sz="1600" dirty="0"/>
              <a:t>, παράδοξη παρέμβαση, συγκεκριμένες ερωτήσεις</a:t>
            </a:r>
          </a:p>
          <a:p>
            <a:pPr eaLnBrk="1" hangingPunct="1">
              <a:lnSpc>
                <a:spcPct val="130000"/>
              </a:lnSpc>
              <a:spcBef>
                <a:spcPts val="200"/>
              </a:spcBef>
              <a:spcAft>
                <a:spcPts val="800"/>
              </a:spcAft>
              <a:buFont typeface="Arial" panose="020B0604020202020204" pitchFamily="34" charset="0"/>
              <a:buChar char="•"/>
              <a:defRPr/>
            </a:pPr>
            <a:r>
              <a:rPr lang="el-GR" altLang="de-DE" sz="1600" dirty="0"/>
              <a:t>Μεταμοντέρνα παραδείγματα = CCT (μέθοδοι αφήγησης ιστορίας, κατασκευή, αποδόμηση, ανακατασκευή, συν-κατασκευή και δράση, συνέντευξη για την οικοδόμηση καριέρας, Κλίμακα Προσαρμογής Σταδιοδρομίας CAAS) ή STF (προσέγγιση αφήγησης ιστορίας με συμπερίληψη της σημασίας των κοινωνικών πλαισίων)</a:t>
            </a:r>
            <a:endParaRPr lang="de-DE" altLang="de-DE" sz="1600" dirty="0"/>
          </a:p>
        </p:txBody>
      </p:sp>
      <p:sp>
        <p:nvSpPr>
          <p:cNvPr id="2" name="Textfeld 1">
            <a:extLst>
              <a:ext uri="{FF2B5EF4-FFF2-40B4-BE49-F238E27FC236}">
                <a16:creationId xmlns:a16="http://schemas.microsoft.com/office/drawing/2014/main" id="{F9559B57-2721-4388-AD9B-A6155EDD42C5}"/>
              </a:ext>
            </a:extLst>
          </p:cNvPr>
          <p:cNvSpPr txBox="1"/>
          <p:nvPr/>
        </p:nvSpPr>
        <p:spPr>
          <a:xfrm>
            <a:off x="6295254" y="6322682"/>
            <a:ext cx="5339923" cy="369332"/>
          </a:xfrm>
          <a:prstGeom prst="rect">
            <a:avLst/>
          </a:prstGeom>
          <a:noFill/>
        </p:spPr>
        <p:txBody>
          <a:bodyPr wrap="none" rtlCol="0">
            <a:spAutoFit/>
          </a:bodyPr>
          <a:lstStyle/>
          <a:p>
            <a:r>
              <a:rPr lang="de-DE" dirty="0">
                <a:latin typeface="Arial" panose="020B0604020202020204" pitchFamily="34" charset="0"/>
                <a:cs typeface="Arial" panose="020B0604020202020204" pitchFamily="34" charset="0"/>
              </a:rPr>
              <a:t>Resources:</a:t>
            </a:r>
            <a:r>
              <a:rPr lang="de-DE" sz="1800" dirty="0">
                <a:latin typeface="Arial" panose="020B0604020202020204" pitchFamily="34" charset="0"/>
                <a:cs typeface="Arial" panose="020B0604020202020204" pitchFamily="34" charset="0"/>
              </a:rPr>
              <a:t> McMahon 2016; </a:t>
            </a:r>
            <a:r>
              <a:rPr lang="en-US" sz="1800" dirty="0">
                <a:latin typeface="Arial" panose="020B0604020202020204" pitchFamily="34" charset="0"/>
                <a:cs typeface="Arial" panose="020B0604020202020204" pitchFamily="34" charset="0"/>
              </a:rPr>
              <a:t>Savickas 2012, p. 17</a:t>
            </a:r>
            <a:r>
              <a:rPr lang="de-DE" dirty="0">
                <a:latin typeface="Arial" panose="020B0604020202020204" pitchFamily="34" charset="0"/>
                <a:cs typeface="Arial" panose="020B0604020202020204" pitchFamily="34" charset="0"/>
              </a:rPr>
              <a:t> </a:t>
            </a:r>
          </a:p>
        </p:txBody>
      </p:sp>
      <p:sp>
        <p:nvSpPr>
          <p:cNvPr id="7" name="Textfeld 6">
            <a:extLst>
              <a:ext uri="{FF2B5EF4-FFF2-40B4-BE49-F238E27FC236}">
                <a16:creationId xmlns:a16="http://schemas.microsoft.com/office/drawing/2014/main" id="{9E9948D3-E168-4DE3-AA07-0587191898E9}"/>
              </a:ext>
            </a:extLst>
          </p:cNvPr>
          <p:cNvSpPr txBox="1"/>
          <p:nvPr/>
        </p:nvSpPr>
        <p:spPr>
          <a:xfrm>
            <a:off x="3623648" y="5870255"/>
            <a:ext cx="2257349" cy="369332"/>
          </a:xfrm>
          <a:prstGeom prst="rect">
            <a:avLst/>
          </a:prstGeom>
          <a:noFill/>
        </p:spPr>
        <p:txBody>
          <a:bodyPr wrap="none" rtlCol="0">
            <a:spAutoFit/>
          </a:bodyPr>
          <a:lstStyle/>
          <a:p>
            <a:r>
              <a:rPr lang="de-DE" altLang="de-DE" sz="1800" dirty="0"/>
              <a:t>Use material 4.3.6m</a:t>
            </a:r>
            <a:endParaRPr lang="de-DE" dirty="0"/>
          </a:p>
        </p:txBody>
      </p:sp>
    </p:spTree>
    <p:extLst>
      <p:ext uri="{BB962C8B-B14F-4D97-AF65-F5344CB8AC3E}">
        <p14:creationId xmlns:p14="http://schemas.microsoft.com/office/powerpoint/2010/main" val="114566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
        <p:nvSpPr>
          <p:cNvPr id="7" name="Text Box 2">
            <a:extLst>
              <a:ext uri="{FF2B5EF4-FFF2-40B4-BE49-F238E27FC236}">
                <a16:creationId xmlns:a16="http://schemas.microsoft.com/office/drawing/2014/main" id="{3A7C8383-1F6B-408D-8816-D614F1A46ADD}"/>
              </a:ext>
            </a:extLst>
          </p:cNvPr>
          <p:cNvSpPr txBox="1">
            <a:spLocks noChangeArrowheads="1"/>
          </p:cNvSpPr>
          <p:nvPr/>
        </p:nvSpPr>
        <p:spPr bwMode="auto">
          <a:xfrm>
            <a:off x="1430775" y="2677031"/>
            <a:ext cx="8403102" cy="191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30000"/>
              </a:lnSpc>
              <a:spcBef>
                <a:spcPts val="200"/>
              </a:spcBef>
              <a:spcAft>
                <a:spcPts val="800"/>
              </a:spcAft>
            </a:pPr>
            <a:r>
              <a:rPr lang="el-GR" altLang="de-DE" sz="1600" b="1" i="1" dirty="0"/>
              <a:t>Την Δημόσια Υπηρεσία Απασχόλησης που προσφέρει «συμβουλευτική εργοδοτών»</a:t>
            </a:r>
          </a:p>
          <a:p>
            <a:pPr>
              <a:lnSpc>
                <a:spcPct val="130000"/>
              </a:lnSpc>
              <a:spcBef>
                <a:spcPts val="200"/>
              </a:spcBef>
              <a:spcAft>
                <a:spcPts val="800"/>
              </a:spcAft>
            </a:pPr>
            <a:r>
              <a:rPr lang="el-GR" altLang="de-DE" sz="1600" b="1" i="1" dirty="0"/>
              <a:t>Βιομηχανικά και εμπορικά επιμελητήρια και αντίστοιχα βιοτεχνικά επιμελητήρια</a:t>
            </a:r>
          </a:p>
          <a:p>
            <a:pPr>
              <a:lnSpc>
                <a:spcPct val="130000"/>
              </a:lnSpc>
              <a:spcBef>
                <a:spcPts val="200"/>
              </a:spcBef>
              <a:spcAft>
                <a:spcPts val="800"/>
              </a:spcAft>
            </a:pPr>
            <a:r>
              <a:rPr lang="el-GR" altLang="de-DE" sz="1600" b="1" i="1" dirty="0"/>
              <a:t>Πολλές διαφορετικές προσφορές (περαιτέρω εκπαίδευση και κατάρτιση, αναγνώριση ικανοτήτων, προσόντα εκπαιδευτών κ.λπ.)</a:t>
            </a:r>
            <a:endParaRPr lang="de-DE" altLang="de-DE" sz="1600" dirty="0"/>
          </a:p>
        </p:txBody>
      </p:sp>
      <p:sp>
        <p:nvSpPr>
          <p:cNvPr id="8" name="Pavadinimas 4">
            <a:extLst>
              <a:ext uri="{FF2B5EF4-FFF2-40B4-BE49-F238E27FC236}">
                <a16:creationId xmlns:a16="http://schemas.microsoft.com/office/drawing/2014/main" id="{63409452-C0F3-4B03-9F68-2835DC8F7F2B}"/>
              </a:ext>
            </a:extLst>
          </p:cNvPr>
          <p:cNvSpPr>
            <a:spLocks noGrp="1"/>
          </p:cNvSpPr>
          <p:nvPr>
            <p:ph type="title"/>
          </p:nvPr>
        </p:nvSpPr>
        <p:spPr>
          <a:xfrm>
            <a:off x="836613" y="544513"/>
            <a:ext cx="10515600" cy="677862"/>
          </a:xfrm>
        </p:spPr>
        <p:txBody>
          <a:bodyPr>
            <a:normAutofit fontScale="90000"/>
          </a:bodyPr>
          <a:lstStyle/>
          <a:p>
            <a:r>
              <a:rPr lang="el-GR" b="0" dirty="0"/>
              <a:t>Επισκόπηση σχετικά με τους εξωτερικούς </a:t>
            </a:r>
            <a:r>
              <a:rPr lang="el-GR" b="0" dirty="0" err="1"/>
              <a:t>παρόχους</a:t>
            </a:r>
            <a:r>
              <a:rPr lang="el-GR" b="0" dirty="0"/>
              <a:t> συμβουλών σε ΜΜΕ </a:t>
            </a:r>
            <a:endParaRPr lang="en-US" b="0" dirty="0"/>
          </a:p>
        </p:txBody>
      </p:sp>
      <p:sp>
        <p:nvSpPr>
          <p:cNvPr id="2" name="Textfeld 1">
            <a:extLst>
              <a:ext uri="{FF2B5EF4-FFF2-40B4-BE49-F238E27FC236}">
                <a16:creationId xmlns:a16="http://schemas.microsoft.com/office/drawing/2014/main" id="{A015B08D-7A45-40E7-8DD2-CC84B5AB288D}"/>
              </a:ext>
            </a:extLst>
          </p:cNvPr>
          <p:cNvSpPr txBox="1"/>
          <p:nvPr/>
        </p:nvSpPr>
        <p:spPr>
          <a:xfrm>
            <a:off x="360149" y="1865013"/>
            <a:ext cx="8699113" cy="369332"/>
          </a:xfrm>
          <a:prstGeom prst="rect">
            <a:avLst/>
          </a:prstGeom>
          <a:noFill/>
        </p:spPr>
        <p:txBody>
          <a:bodyPr wrap="none" rtlCol="0">
            <a:spAutoFit/>
          </a:bodyPr>
          <a:lstStyle/>
          <a:p>
            <a:r>
              <a:rPr lang="el-GR" dirty="0"/>
              <a:t>Πιθανοί εξωτερικοί </a:t>
            </a:r>
            <a:r>
              <a:rPr lang="el-GR" dirty="0" err="1"/>
              <a:t>πάροχοι</a:t>
            </a:r>
            <a:r>
              <a:rPr lang="el-GR" dirty="0"/>
              <a:t> CGC στο πλαίσιο του HRM στις ΜΜΕ περιλαμβάνουν:</a:t>
            </a:r>
            <a:endParaRPr lang="de-DE" dirty="0"/>
          </a:p>
        </p:txBody>
      </p:sp>
    </p:spTree>
    <p:extLst>
      <p:ext uri="{BB962C8B-B14F-4D97-AF65-F5344CB8AC3E}">
        <p14:creationId xmlns:p14="http://schemas.microsoft.com/office/powerpoint/2010/main" val="284169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
        <p:nvSpPr>
          <p:cNvPr id="8" name="Text Box 2">
            <a:extLst>
              <a:ext uri="{FF2B5EF4-FFF2-40B4-BE49-F238E27FC236}">
                <a16:creationId xmlns:a16="http://schemas.microsoft.com/office/drawing/2014/main" id="{2FB57FD2-B232-41F2-A8B7-2A9AB41414FA}"/>
              </a:ext>
            </a:extLst>
          </p:cNvPr>
          <p:cNvSpPr txBox="1">
            <a:spLocks noChangeArrowheads="1"/>
          </p:cNvSpPr>
          <p:nvPr/>
        </p:nvSpPr>
        <p:spPr bwMode="auto">
          <a:xfrm>
            <a:off x="1270014" y="2776512"/>
            <a:ext cx="8952118" cy="162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30000"/>
              </a:lnSpc>
              <a:spcBef>
                <a:spcPts val="200"/>
              </a:spcBef>
              <a:spcAft>
                <a:spcPts val="800"/>
              </a:spcAft>
            </a:pPr>
            <a:r>
              <a:rPr lang="el-GR" altLang="de-DE" sz="1800" b="1" i="1" dirty="0"/>
              <a:t>Ενώσεις επιχειρήσεων ή βιομηχανικές επιχειρήσεις</a:t>
            </a:r>
          </a:p>
          <a:p>
            <a:pPr>
              <a:lnSpc>
                <a:spcPct val="130000"/>
              </a:lnSpc>
              <a:spcBef>
                <a:spcPts val="200"/>
              </a:spcBef>
              <a:spcAft>
                <a:spcPts val="800"/>
              </a:spcAft>
            </a:pPr>
            <a:r>
              <a:rPr lang="el-GR" altLang="de-DE" sz="1800" b="1" i="1" dirty="0"/>
              <a:t>Προσφορές από την Ομοσπονδιακή Κυβέρνηση της Γερμανίας, από ομοσπονδιακά κράτη, σύμβουλοι διαχείρισης, διάφορες χρηματοδοτήσεις  ΕΕ / εθνικής / περιφερειακής κλίμακας</a:t>
            </a:r>
            <a:endParaRPr lang="de-DE" altLang="de-DE" sz="1800" dirty="0"/>
          </a:p>
        </p:txBody>
      </p:sp>
      <p:sp>
        <p:nvSpPr>
          <p:cNvPr id="11" name="Pavadinimas 4">
            <a:extLst>
              <a:ext uri="{FF2B5EF4-FFF2-40B4-BE49-F238E27FC236}">
                <a16:creationId xmlns:a16="http://schemas.microsoft.com/office/drawing/2014/main" id="{A473B48F-C235-4FA4-A506-E155EB46E427}"/>
              </a:ext>
            </a:extLst>
          </p:cNvPr>
          <p:cNvSpPr>
            <a:spLocks noGrp="1"/>
          </p:cNvSpPr>
          <p:nvPr>
            <p:ph type="title"/>
          </p:nvPr>
        </p:nvSpPr>
        <p:spPr>
          <a:xfrm>
            <a:off x="836612" y="544513"/>
            <a:ext cx="11208850" cy="677862"/>
          </a:xfrm>
        </p:spPr>
        <p:txBody>
          <a:bodyPr>
            <a:normAutofit fontScale="90000"/>
          </a:bodyPr>
          <a:lstStyle/>
          <a:p>
            <a:r>
              <a:rPr lang="el-GR" dirty="0"/>
              <a:t>Επισκόπηση σχετικά με τους εξωτερικούς </a:t>
            </a:r>
            <a:r>
              <a:rPr lang="el-GR" dirty="0" err="1"/>
              <a:t>παρόχους</a:t>
            </a:r>
            <a:r>
              <a:rPr lang="el-GR" dirty="0"/>
              <a:t> συμβουλών σε ΜΜΕ (2)</a:t>
            </a:r>
            <a:endParaRPr lang="en-US" b="0" dirty="0"/>
          </a:p>
        </p:txBody>
      </p:sp>
    </p:spTree>
    <p:extLst>
      <p:ext uri="{BB962C8B-B14F-4D97-AF65-F5344CB8AC3E}">
        <p14:creationId xmlns:p14="http://schemas.microsoft.com/office/powerpoint/2010/main" val="310817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507517" y="544195"/>
            <a:ext cx="10844696" cy="678815"/>
          </a:xfrm>
        </p:spPr>
        <p:txBody>
          <a:bodyPr>
            <a:normAutofit fontScale="90000"/>
          </a:bodyPr>
          <a:lstStyle/>
          <a:p>
            <a:r>
              <a:rPr lang="el-GR" b="1" dirty="0"/>
              <a:t>Οι σύμβουλοι για τις μειονεκτικές ομάδες εργαζομένων</a:t>
            </a:r>
            <a:endParaRPr lang="lt-LT" b="1"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507517" y="2138267"/>
            <a:ext cx="11173792" cy="3953066"/>
          </a:xfrm>
        </p:spPr>
        <p:txBody>
          <a:bodyPr>
            <a:noAutofit/>
          </a:bodyPr>
          <a:lstStyle/>
          <a:p>
            <a:pPr marL="0" lvl="0" indent="0">
              <a:buNone/>
            </a:pPr>
            <a:r>
              <a:rPr lang="el-GR" sz="2800" b="1" dirty="0">
                <a:solidFill>
                  <a:schemeClr val="tx1"/>
                </a:solidFill>
              </a:rPr>
              <a:t>Γιατί να γίνει;</a:t>
            </a:r>
          </a:p>
          <a:p>
            <a:pPr marL="0" lvl="0" indent="0">
              <a:buNone/>
            </a:pPr>
            <a:endParaRPr lang="el-GR" sz="2800" b="1" dirty="0">
              <a:solidFill>
                <a:schemeClr val="tx1"/>
              </a:solidFill>
            </a:endParaRPr>
          </a:p>
          <a:p>
            <a:pPr marL="0" lvl="0" indent="0">
              <a:buNone/>
            </a:pPr>
            <a:r>
              <a:rPr lang="el-GR" sz="2800" b="1" dirty="0">
                <a:solidFill>
                  <a:schemeClr val="tx1"/>
                </a:solidFill>
              </a:rPr>
              <a:t>Ποια είναι τα οφέλη – ποιες οι δυσκολίες;</a:t>
            </a:r>
          </a:p>
          <a:p>
            <a:pPr marL="0" lvl="0" indent="0">
              <a:buNone/>
            </a:pPr>
            <a:endParaRPr lang="el-GR" sz="2800" b="1" dirty="0">
              <a:solidFill>
                <a:schemeClr val="tx1"/>
              </a:solidFill>
            </a:endParaRPr>
          </a:p>
          <a:p>
            <a:pPr marL="0" lvl="0" indent="0">
              <a:buNone/>
            </a:pPr>
            <a:r>
              <a:rPr lang="el-GR" sz="2800" b="1" dirty="0">
                <a:solidFill>
                  <a:schemeClr val="tx1"/>
                </a:solidFill>
              </a:rPr>
              <a:t>Πώς πρέπει να προχωρήσουμε;</a:t>
            </a:r>
            <a:endParaRPr lang="de-DE" altLang="de-DE" dirty="0">
              <a:latin typeface="Arial" panose="020B0604020202020204" pitchFamily="34" charset="0"/>
              <a:cs typeface="Arial" panose="020B0604020202020204" pitchFamily="34" charset="0"/>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864927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p:txBody>
          <a:bodyPr>
            <a:normAutofit fontScale="90000"/>
          </a:bodyPr>
          <a:lstStyle/>
          <a:p>
            <a:r>
              <a:rPr lang="el-GR" dirty="0"/>
              <a:t>Άνισες ευκαιρίες, αχρησιμοποίητες δυνατότητες</a:t>
            </a:r>
            <a:endParaRPr lang="lt-LT" dirty="0"/>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Open Sans Light"/>
                <a:ea typeface="+mn-ea"/>
                <a:cs typeface="+mn-cs"/>
              </a:rPr>
              <a:t>connect-erasmus.eu</a:t>
            </a:r>
          </a:p>
        </p:txBody>
      </p:sp>
      <p:sp>
        <p:nvSpPr>
          <p:cNvPr id="10" name="Teksto vietos rezervavimo ženklas 9">
            <a:extLst>
              <a:ext uri="{FF2B5EF4-FFF2-40B4-BE49-F238E27FC236}">
                <a16:creationId xmlns:a16="http://schemas.microsoft.com/office/drawing/2014/main" id="{278BAB66-DBF5-4A66-AA98-206F72FEAACB}"/>
              </a:ext>
            </a:extLst>
          </p:cNvPr>
          <p:cNvSpPr>
            <a:spLocks noGrp="1"/>
          </p:cNvSpPr>
          <p:nvPr>
            <p:ph type="body" sz="quarter" idx="4294967295"/>
          </p:nvPr>
        </p:nvSpPr>
        <p:spPr>
          <a:xfrm>
            <a:off x="6540646" y="2607797"/>
            <a:ext cx="4558349" cy="770573"/>
          </a:xfrm>
          <a:prstGeom prst="rect">
            <a:avLst/>
          </a:prstGeom>
        </p:spPr>
        <p:txBody>
          <a:bodyPr>
            <a:normAutofit/>
          </a:bodyPr>
          <a:lstStyle/>
          <a:p>
            <a:r>
              <a:rPr lang="el-GR" dirty="0">
                <a:solidFill>
                  <a:schemeClr val="tx1"/>
                </a:solidFill>
              </a:rPr>
              <a:t>Εργαζόμενοι με λίγα ή καθόλου τυπικά προσόντα</a:t>
            </a:r>
            <a:endParaRPr lang="lt-LT" dirty="0"/>
          </a:p>
          <a:p>
            <a:endParaRPr lang="lt-LT" dirty="0"/>
          </a:p>
        </p:txBody>
      </p:sp>
      <p:sp>
        <p:nvSpPr>
          <p:cNvPr id="11" name="Teksto vietos rezervavimo ženklas 7">
            <a:extLst>
              <a:ext uri="{FF2B5EF4-FFF2-40B4-BE49-F238E27FC236}">
                <a16:creationId xmlns:a16="http://schemas.microsoft.com/office/drawing/2014/main" id="{BAEB6828-AA17-4327-B003-B1041BD701CF}"/>
              </a:ext>
            </a:extLst>
          </p:cNvPr>
          <p:cNvSpPr>
            <a:spLocks noGrp="1"/>
          </p:cNvSpPr>
          <p:nvPr>
            <p:ph type="body" sz="quarter" idx="4294967295"/>
          </p:nvPr>
        </p:nvSpPr>
        <p:spPr>
          <a:xfrm>
            <a:off x="1785350" y="3063299"/>
            <a:ext cx="4558348" cy="803016"/>
          </a:xfrm>
          <a:prstGeom prst="rect">
            <a:avLst/>
          </a:prstGeom>
        </p:spPr>
        <p:txBody>
          <a:bodyPr>
            <a:normAutofit lnSpcReduction="10000"/>
          </a:bodyPr>
          <a:lstStyle/>
          <a:p>
            <a:r>
              <a:rPr lang="el-GR" sz="2800" dirty="0">
                <a:solidFill>
                  <a:schemeClr val="tx1"/>
                </a:solidFill>
              </a:rPr>
              <a:t>Υπάλληλος που είναι μεγάλος σε ηλικία</a:t>
            </a:r>
            <a:endParaRPr lang="lt-LT" dirty="0"/>
          </a:p>
          <a:p>
            <a:endParaRPr lang="lt-LT" dirty="0"/>
          </a:p>
          <a:p>
            <a:endParaRPr lang="lt-LT" dirty="0"/>
          </a:p>
        </p:txBody>
      </p:sp>
      <p:sp>
        <p:nvSpPr>
          <p:cNvPr id="15" name="Teksto vietos rezervavimo ženklas 11">
            <a:extLst>
              <a:ext uri="{FF2B5EF4-FFF2-40B4-BE49-F238E27FC236}">
                <a16:creationId xmlns:a16="http://schemas.microsoft.com/office/drawing/2014/main" id="{82D2C4B0-2A4B-44E6-91CC-B3C1BDCAB6E0}"/>
              </a:ext>
            </a:extLst>
          </p:cNvPr>
          <p:cNvSpPr>
            <a:spLocks noGrp="1"/>
          </p:cNvSpPr>
          <p:nvPr>
            <p:ph type="body" sz="quarter" idx="4294967295"/>
          </p:nvPr>
        </p:nvSpPr>
        <p:spPr>
          <a:xfrm>
            <a:off x="6992058" y="4489993"/>
            <a:ext cx="4558348" cy="693799"/>
          </a:xfrm>
          <a:prstGeom prst="rect">
            <a:avLst/>
          </a:prstGeom>
        </p:spPr>
        <p:txBody>
          <a:bodyPr>
            <a:normAutofit lnSpcReduction="10000"/>
          </a:bodyPr>
          <a:lstStyle/>
          <a:p>
            <a:r>
              <a:rPr lang="el-GR" dirty="0">
                <a:solidFill>
                  <a:schemeClr val="tx1"/>
                </a:solidFill>
              </a:rPr>
              <a:t>Εργαζόμενοι με αναπηρίες ή/και χρόνιες παθήσεις</a:t>
            </a:r>
            <a:endParaRPr lang="lt-LT" dirty="0"/>
          </a:p>
          <a:p>
            <a:endParaRPr lang="lt-LT" dirty="0"/>
          </a:p>
        </p:txBody>
      </p:sp>
      <p:sp>
        <p:nvSpPr>
          <p:cNvPr id="16" name="Teksto vietos rezervavimo ženklas 7">
            <a:extLst>
              <a:ext uri="{FF2B5EF4-FFF2-40B4-BE49-F238E27FC236}">
                <a16:creationId xmlns:a16="http://schemas.microsoft.com/office/drawing/2014/main" id="{BAEB6828-AA17-4327-B003-B1041BD701CF}"/>
              </a:ext>
            </a:extLst>
          </p:cNvPr>
          <p:cNvSpPr>
            <a:spLocks noGrp="1"/>
          </p:cNvSpPr>
          <p:nvPr>
            <p:ph type="body" sz="quarter" idx="4294967295"/>
          </p:nvPr>
        </p:nvSpPr>
        <p:spPr>
          <a:xfrm>
            <a:off x="1982298" y="4782284"/>
            <a:ext cx="4558348" cy="803016"/>
          </a:xfrm>
          <a:prstGeom prst="rect">
            <a:avLst/>
          </a:prstGeom>
        </p:spPr>
        <p:txBody>
          <a:bodyPr>
            <a:normAutofit/>
          </a:bodyPr>
          <a:lstStyle/>
          <a:p>
            <a:r>
              <a:rPr lang="de-DE" dirty="0">
                <a:solidFill>
                  <a:schemeClr val="tx1"/>
                </a:solidFill>
              </a:rPr>
              <a:t>LGTB+</a:t>
            </a:r>
          </a:p>
          <a:p>
            <a:endParaRPr lang="lt-LT" dirty="0"/>
          </a:p>
          <a:p>
            <a:endParaRPr lang="lt-LT" dirty="0"/>
          </a:p>
          <a:p>
            <a:endParaRPr lang="lt-LT" dirty="0"/>
          </a:p>
        </p:txBody>
      </p:sp>
      <p:sp>
        <p:nvSpPr>
          <p:cNvPr id="18" name="Teksto vietos rezervavimo ženklas 7">
            <a:extLst>
              <a:ext uri="{FF2B5EF4-FFF2-40B4-BE49-F238E27FC236}">
                <a16:creationId xmlns:a16="http://schemas.microsoft.com/office/drawing/2014/main" id="{BAEB6828-AA17-4327-B003-B1041BD701CF}"/>
              </a:ext>
            </a:extLst>
          </p:cNvPr>
          <p:cNvSpPr>
            <a:spLocks noGrp="1"/>
          </p:cNvSpPr>
          <p:nvPr>
            <p:ph type="body" sz="quarter" idx="4294967295"/>
          </p:nvPr>
        </p:nvSpPr>
        <p:spPr>
          <a:xfrm>
            <a:off x="609857" y="1735809"/>
            <a:ext cx="4558348" cy="803016"/>
          </a:xfrm>
          <a:prstGeom prst="rect">
            <a:avLst/>
          </a:prstGeom>
        </p:spPr>
        <p:txBody>
          <a:bodyPr>
            <a:normAutofit/>
          </a:bodyPr>
          <a:lstStyle/>
          <a:p>
            <a:pPr marL="0" indent="0">
              <a:buNone/>
            </a:pPr>
            <a:r>
              <a:rPr lang="el-GR" sz="4000" dirty="0">
                <a:solidFill>
                  <a:srgbClr val="C00000"/>
                </a:solidFill>
              </a:rPr>
              <a:t>Για παράδειγμα</a:t>
            </a:r>
            <a:endParaRPr lang="lt-LT" dirty="0"/>
          </a:p>
          <a:p>
            <a:endParaRPr lang="lt-LT" dirty="0"/>
          </a:p>
        </p:txBody>
      </p:sp>
      <p:sp>
        <p:nvSpPr>
          <p:cNvPr id="19" name="Teksto vietos rezervavimo ženklas 7">
            <a:extLst>
              <a:ext uri="{FF2B5EF4-FFF2-40B4-BE49-F238E27FC236}">
                <a16:creationId xmlns:a16="http://schemas.microsoft.com/office/drawing/2014/main" id="{BAEB6828-AA17-4327-B003-B1041BD701CF}"/>
              </a:ext>
            </a:extLst>
          </p:cNvPr>
          <p:cNvSpPr>
            <a:spLocks noGrp="1"/>
          </p:cNvSpPr>
          <p:nvPr>
            <p:ph type="body" sz="quarter" idx="4294967295"/>
          </p:nvPr>
        </p:nvSpPr>
        <p:spPr>
          <a:xfrm>
            <a:off x="4064524" y="5542984"/>
            <a:ext cx="4558348" cy="1113553"/>
          </a:xfrm>
          <a:prstGeom prst="rect">
            <a:avLst/>
          </a:prstGeom>
        </p:spPr>
        <p:txBody>
          <a:bodyPr>
            <a:normAutofit/>
          </a:bodyPr>
          <a:lstStyle/>
          <a:p>
            <a:pPr marL="0" indent="0">
              <a:buNone/>
            </a:pPr>
            <a:r>
              <a:rPr lang="el-GR" sz="3200" dirty="0">
                <a:solidFill>
                  <a:schemeClr val="accent6">
                    <a:lumMod val="60000"/>
                    <a:lumOff val="40000"/>
                  </a:schemeClr>
                </a:solidFill>
              </a:rPr>
              <a:t>ΔΙΑΤΟΜΙΚΟΤΗΤΑ!</a:t>
            </a:r>
            <a:endParaRPr lang="lt-LT" dirty="0"/>
          </a:p>
          <a:p>
            <a:endParaRPr lang="lt-LT" dirty="0"/>
          </a:p>
          <a:p>
            <a:endParaRPr lang="lt-LT" dirty="0"/>
          </a:p>
        </p:txBody>
      </p:sp>
    </p:spTree>
    <p:extLst>
      <p:ext uri="{BB962C8B-B14F-4D97-AF65-F5344CB8AC3E}">
        <p14:creationId xmlns:p14="http://schemas.microsoft.com/office/powerpoint/2010/main" val="32889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p:txBody>
          <a:bodyPr>
            <a:normAutofit fontScale="90000"/>
          </a:bodyPr>
          <a:lstStyle/>
          <a:p>
            <a:r>
              <a:rPr lang="el-GR" dirty="0"/>
              <a:t>Γιατί να ασχοληθώ; Χρήματα και ηθική!</a:t>
            </a:r>
            <a:endParaRPr lang="en-IE" dirty="0"/>
          </a:p>
        </p:txBody>
      </p:sp>
      <p:sp>
        <p:nvSpPr>
          <p:cNvPr id="6" name="Teksto vietos rezervavimo ženklas 5">
            <a:extLst>
              <a:ext uri="{FF2B5EF4-FFF2-40B4-BE49-F238E27FC236}">
                <a16:creationId xmlns:a16="http://schemas.microsoft.com/office/drawing/2014/main" id="{AC0536EC-49F6-495B-AA88-91349576320C}"/>
              </a:ext>
            </a:extLst>
          </p:cNvPr>
          <p:cNvSpPr>
            <a:spLocks noGrp="1"/>
          </p:cNvSpPr>
          <p:nvPr>
            <p:ph type="body" idx="1"/>
          </p:nvPr>
        </p:nvSpPr>
        <p:spPr>
          <a:xfrm>
            <a:off x="836613" y="1396313"/>
            <a:ext cx="5157787" cy="993457"/>
          </a:xfrm>
        </p:spPr>
        <p:txBody>
          <a:bodyPr/>
          <a:lstStyle/>
          <a:p>
            <a:r>
              <a:rPr lang="el-GR" dirty="0">
                <a:solidFill>
                  <a:schemeClr val="tx1"/>
                </a:solidFill>
              </a:rPr>
              <a:t>Η υπόθεση κοινωνικής δικαιοσύνης</a:t>
            </a:r>
            <a:endParaRPr lang="en-IE" dirty="0">
              <a:solidFill>
                <a:schemeClr val="tx1"/>
              </a:solidFill>
            </a:endParaRPr>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836613" y="2389771"/>
            <a:ext cx="5157787" cy="3391098"/>
          </a:xfrm>
        </p:spPr>
        <p:txBody>
          <a:bodyPr>
            <a:normAutofit fontScale="85000" lnSpcReduction="10000"/>
          </a:bodyPr>
          <a:lstStyle/>
          <a:p>
            <a:pPr marL="0" lvl="0" indent="0">
              <a:buNone/>
            </a:pPr>
            <a:r>
              <a:rPr lang="el-GR" dirty="0">
                <a:solidFill>
                  <a:schemeClr val="tx1"/>
                </a:solidFill>
              </a:rPr>
              <a:t>Η ανισότητα ευκαιριών σημαίνει ότι οι άνθρωποι, για διάφορους λόγους, δεν μπορούν να αναπτύξουν πλήρως τις δυνατότητές τους. Αυτό επηρεάζει την οικονομική τους κατάσταση, τη γενική ευημερία και την υγεία τους, την αυτοεκτίμησή τους και την ικανότητά τους να συμμετέχουν στις διαδικασίες λήψης αποφάσεων.</a:t>
            </a:r>
          </a:p>
          <a:p>
            <a:pPr marL="0" lvl="0" indent="0">
              <a:buNone/>
            </a:pPr>
            <a:r>
              <a:rPr lang="el-GR" dirty="0">
                <a:solidFill>
                  <a:schemeClr val="tx1"/>
                </a:solidFill>
              </a:rPr>
              <a:t>Αυτό μπορεί να επηρεάσει τον/ην οποιονδήποτε (γυναίκες, </a:t>
            </a:r>
            <a:r>
              <a:rPr lang="el-GR" dirty="0" err="1">
                <a:solidFill>
                  <a:schemeClr val="tx1"/>
                </a:solidFill>
              </a:rPr>
              <a:t>εθνοθρησκευτικές</a:t>
            </a:r>
            <a:r>
              <a:rPr lang="el-GR" dirty="0">
                <a:solidFill>
                  <a:schemeClr val="tx1"/>
                </a:solidFill>
              </a:rPr>
              <a:t> μειονότητες, άτομα από κοινωνικοοικονομικά μειονεκτικά υπόβαθρα, άτομα με αναπηρίες, μέλη κοινοτήτων LGTBQ – και άλλους).</a:t>
            </a:r>
          </a:p>
          <a:p>
            <a:pPr marL="0" lvl="0" indent="0">
              <a:buNone/>
            </a:pPr>
            <a:r>
              <a:rPr lang="el-GR" dirty="0">
                <a:solidFill>
                  <a:schemeClr val="tx1"/>
                </a:solidFill>
              </a:rPr>
              <a:t>Στις δημοκρατικές κοινωνίες, τέτοιο μειονέκτημα δεν είναι αποδεκτό.</a:t>
            </a:r>
            <a:endParaRPr lang="en-IE"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Open Sans Light"/>
                <a:ea typeface="+mn-ea"/>
                <a:cs typeface="+mn-cs"/>
              </a:rPr>
              <a:t>connect-erasmus.eu</a:t>
            </a:r>
          </a:p>
        </p:txBody>
      </p:sp>
      <p:sp>
        <p:nvSpPr>
          <p:cNvPr id="10" name="Teksto vietos rezervavimo ženklas 5">
            <a:extLst>
              <a:ext uri="{FF2B5EF4-FFF2-40B4-BE49-F238E27FC236}">
                <a16:creationId xmlns:a16="http://schemas.microsoft.com/office/drawing/2014/main" id="{AC0536EC-49F6-495B-AA88-91349576320C}"/>
              </a:ext>
            </a:extLst>
          </p:cNvPr>
          <p:cNvSpPr>
            <a:spLocks noGrp="1"/>
          </p:cNvSpPr>
          <p:nvPr>
            <p:ph type="body" idx="1"/>
          </p:nvPr>
        </p:nvSpPr>
        <p:spPr>
          <a:xfrm>
            <a:off x="6169025" y="1396313"/>
            <a:ext cx="5351811" cy="993457"/>
          </a:xfrm>
        </p:spPr>
        <p:txBody>
          <a:bodyPr/>
          <a:lstStyle/>
          <a:p>
            <a:r>
              <a:rPr lang="el-GR" dirty="0">
                <a:solidFill>
                  <a:schemeClr val="tx1"/>
                </a:solidFill>
              </a:rPr>
              <a:t>Η επιχειρηματική υπόθεση</a:t>
            </a:r>
            <a:endParaRPr lang="en-IE" dirty="0">
              <a:solidFill>
                <a:schemeClr val="tx1"/>
              </a:solidFill>
            </a:endParaRPr>
          </a:p>
        </p:txBody>
      </p:sp>
      <p:sp>
        <p:nvSpPr>
          <p:cNvPr id="11"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6266036" y="2389770"/>
            <a:ext cx="5157787" cy="3391098"/>
          </a:xfrm>
        </p:spPr>
        <p:txBody>
          <a:bodyPr>
            <a:normAutofit fontScale="92500" lnSpcReduction="10000"/>
          </a:bodyPr>
          <a:lstStyle/>
          <a:p>
            <a:pPr marL="0" lvl="0" indent="0">
              <a:buNone/>
            </a:pPr>
            <a:r>
              <a:rPr lang="el-GR" dirty="0">
                <a:solidFill>
                  <a:schemeClr val="tx1"/>
                </a:solidFill>
              </a:rPr>
              <a:t>Εάν οι εργαζόμενοι, για οποιονδήποτε λόγο, δεν είναι σε θέση να αναπτύξουν πλήρως τις δυνατότητές τους, αυτό είναι επιζήμιο για τις επιχειρήσεις, επειδή οι οργανισμοί και οι κοινωνίες δεν μπορούν να αξιοποιήσουν με τον καλύτερο τρόπο το ανθρώπινο δυναμικό τους.</a:t>
            </a:r>
          </a:p>
          <a:p>
            <a:pPr marL="0" lvl="0" indent="0">
              <a:buNone/>
            </a:pPr>
            <a:r>
              <a:rPr lang="el-GR" dirty="0">
                <a:solidFill>
                  <a:schemeClr val="tx1"/>
                </a:solidFill>
              </a:rPr>
              <a:t>Αντιμετωπίζοντας τις προκλήσεις της </a:t>
            </a:r>
            <a:r>
              <a:rPr lang="el-GR" dirty="0" err="1">
                <a:solidFill>
                  <a:schemeClr val="tx1"/>
                </a:solidFill>
              </a:rPr>
              <a:t>ψηφιοποίησης</a:t>
            </a:r>
            <a:r>
              <a:rPr lang="el-GR" dirty="0">
                <a:solidFill>
                  <a:schemeClr val="tx1"/>
                </a:solidFill>
              </a:rPr>
              <a:t>, της δημογραφικής αλλαγής και γενικά της αυξανόμενης αβεβαιότητας, η μη ανάπτυξη του ανθρώπινου δυναμικού έχει ακόμη λιγότερο οικονομικό νόημα σήμερα από ποτέ.</a:t>
            </a:r>
            <a:endParaRPr lang="en-IE" dirty="0">
              <a:solidFill>
                <a:schemeClr val="tx1"/>
              </a:solidFill>
            </a:endParaRPr>
          </a:p>
        </p:txBody>
      </p:sp>
    </p:spTree>
    <p:extLst>
      <p:ext uri="{BB962C8B-B14F-4D97-AF65-F5344CB8AC3E}">
        <p14:creationId xmlns:p14="http://schemas.microsoft.com/office/powerpoint/2010/main" val="2177947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847726" y="2524107"/>
            <a:ext cx="10504487" cy="684211"/>
          </a:xfrm>
        </p:spPr>
        <p:txBody>
          <a:bodyPr>
            <a:normAutofit fontScale="90000"/>
          </a:bodyPr>
          <a:lstStyle/>
          <a:p>
            <a:r>
              <a:rPr lang="el-GR" dirty="0"/>
              <a:t>Εισαγωγή</a:t>
            </a:r>
            <a:r>
              <a:rPr lang="de-DE" dirty="0"/>
              <a:t> – </a:t>
            </a:r>
            <a:r>
              <a:rPr lang="el-GR" dirty="0"/>
              <a:t>Στόχος ενότητας</a:t>
            </a:r>
            <a:endParaRPr lang="lt-LT" dirty="0"/>
          </a:p>
        </p:txBody>
      </p:sp>
      <p:sp>
        <p:nvSpPr>
          <p:cNvPr id="9" name="Teksto vietos rezervavimo ženklas 8">
            <a:extLst>
              <a:ext uri="{FF2B5EF4-FFF2-40B4-BE49-F238E27FC236}">
                <a16:creationId xmlns:a16="http://schemas.microsoft.com/office/drawing/2014/main" id="{8F693401-C268-4684-864A-232E139D9721}"/>
              </a:ext>
            </a:extLst>
          </p:cNvPr>
          <p:cNvSpPr>
            <a:spLocks noGrp="1"/>
          </p:cNvSpPr>
          <p:nvPr>
            <p:ph type="body" idx="1"/>
          </p:nvPr>
        </p:nvSpPr>
        <p:spPr>
          <a:xfrm>
            <a:off x="839787" y="3300806"/>
            <a:ext cx="10512425" cy="2502117"/>
          </a:xfrm>
        </p:spPr>
        <p:txBody>
          <a:bodyPr/>
          <a:lstStyle/>
          <a:p>
            <a:pPr marL="0" lvl="0" indent="0" algn="l" rtl="0">
              <a:lnSpc>
                <a:spcPct val="100000"/>
              </a:lnSpc>
              <a:spcBef>
                <a:spcPts val="0"/>
              </a:spcBef>
              <a:spcAft>
                <a:spcPts val="0"/>
              </a:spcAft>
              <a:buClr>
                <a:srgbClr val="7F7F7F"/>
              </a:buClr>
              <a:buSzPts val="2000"/>
              <a:buNone/>
            </a:pPr>
            <a:r>
              <a:rPr lang="el-GR" sz="1400" dirty="0"/>
              <a:t>Οι </a:t>
            </a:r>
            <a:r>
              <a:rPr lang="en-US" sz="1400" dirty="0"/>
              <a:t> </a:t>
            </a:r>
            <a:r>
              <a:rPr lang="el-GR" sz="1400" dirty="0"/>
              <a:t>φοιτητές θα είναι σε θέση να ορίσουν βασικούς όρους και έννοιες (μορφές) της επαγγελματικής συμβουλευτικής (όπως είναι η καθοδήγηση, η συμβουλευτική κ.λπ.), συμπεριλαμβανομένων νέων εννοιών της επαγγελματικής συμβουλευτικής (π.χ. εξατομικευμένες έννοιες </a:t>
            </a:r>
            <a:r>
              <a:rPr lang="el-GR" sz="1400" dirty="0" err="1"/>
              <a:t>κλπ</a:t>
            </a:r>
            <a:r>
              <a:rPr lang="el-GR" sz="1400" dirty="0"/>
              <a:t>) τέλος, θα μπορούν να εξηγήσουν βασικές πτυχές της ανάπτυξης HR (βλ. επίσης Ενότητα 2). </a:t>
            </a:r>
          </a:p>
          <a:p>
            <a:pPr marL="0" lvl="0" indent="0" algn="l" rtl="0">
              <a:lnSpc>
                <a:spcPct val="100000"/>
              </a:lnSpc>
              <a:spcBef>
                <a:spcPts val="0"/>
              </a:spcBef>
              <a:spcAft>
                <a:spcPts val="0"/>
              </a:spcAft>
              <a:buClr>
                <a:srgbClr val="7F7F7F"/>
              </a:buClr>
              <a:buSzPts val="2000"/>
              <a:buNone/>
            </a:pPr>
            <a:endParaRPr lang="el-GR" sz="1400" dirty="0"/>
          </a:p>
          <a:p>
            <a:pPr marL="0" lvl="0" indent="0" algn="l" rtl="0">
              <a:lnSpc>
                <a:spcPct val="100000"/>
              </a:lnSpc>
              <a:spcBef>
                <a:spcPts val="0"/>
              </a:spcBef>
              <a:spcAft>
                <a:spcPts val="0"/>
              </a:spcAft>
              <a:buClr>
                <a:srgbClr val="7F7F7F"/>
              </a:buClr>
              <a:buSzPts val="2000"/>
              <a:buNone/>
            </a:pPr>
            <a:r>
              <a:rPr lang="el-GR" sz="1400" dirty="0"/>
              <a:t>Για αυτά τα δύο διαφορετικά πεδία της επαγγελματικής Συμβουλευτικής και ανάπτυξης HR μπορούν να περιγράψουν τις διασταυρώσεις της επαγγελματικής συμβουλευτικής εντός του HR. Έτσι θα μπορούν να περιγράψουν παραδείγματα κοινής πρακτικής, εντός των επιχειρήσεων. </a:t>
            </a:r>
          </a:p>
          <a:p>
            <a:pPr marL="0" lvl="0" indent="0" algn="l" rtl="0">
              <a:lnSpc>
                <a:spcPct val="100000"/>
              </a:lnSpc>
              <a:spcBef>
                <a:spcPts val="0"/>
              </a:spcBef>
              <a:spcAft>
                <a:spcPts val="0"/>
              </a:spcAft>
              <a:buClr>
                <a:srgbClr val="7F7F7F"/>
              </a:buClr>
              <a:buSzPts val="2000"/>
              <a:buNone/>
            </a:pPr>
            <a:endParaRPr lang="el-GR" sz="1400" dirty="0"/>
          </a:p>
          <a:p>
            <a:pPr marL="0" lvl="0" indent="0" algn="l" rtl="0">
              <a:lnSpc>
                <a:spcPct val="100000"/>
              </a:lnSpc>
              <a:spcBef>
                <a:spcPts val="0"/>
              </a:spcBef>
              <a:spcAft>
                <a:spcPts val="0"/>
              </a:spcAft>
              <a:buClr>
                <a:srgbClr val="7F7F7F"/>
              </a:buClr>
              <a:buSzPts val="2000"/>
              <a:buNone/>
            </a:pPr>
            <a:r>
              <a:rPr lang="el-GR" sz="1400" dirty="0"/>
              <a:t>Κλείνοντας, θα είναι ακόμα σε θέση να προβληματιστούν σχετικά με τη χρήση των διαφορετικών εννοιών και πρακτικών της επαγγελματικής συμβουλευτικής στο HR, λαμβάνοντας υπόψη τα πλεονεκτήματα και τα μειονεκτήματα καθώς και τις διαφορετικές προοπτικές.</a:t>
            </a:r>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045413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p:txBody>
          <a:bodyPr>
            <a:normAutofit fontScale="90000"/>
          </a:bodyPr>
          <a:lstStyle/>
          <a:p>
            <a:r>
              <a:rPr lang="el-GR" dirty="0"/>
              <a:t>Δίνοντας προσοχή – στον εαυτό σας και στους άλλους</a:t>
            </a:r>
            <a:endParaRPr lang="en-IE" dirty="0"/>
          </a:p>
        </p:txBody>
      </p:sp>
      <p:sp>
        <p:nvSpPr>
          <p:cNvPr id="6" name="Teksto vietos rezervavimo ženklas 5">
            <a:extLst>
              <a:ext uri="{FF2B5EF4-FFF2-40B4-BE49-F238E27FC236}">
                <a16:creationId xmlns:a16="http://schemas.microsoft.com/office/drawing/2014/main" id="{AC0536EC-49F6-495B-AA88-91349576320C}"/>
              </a:ext>
            </a:extLst>
          </p:cNvPr>
          <p:cNvSpPr>
            <a:spLocks noGrp="1"/>
          </p:cNvSpPr>
          <p:nvPr>
            <p:ph type="body" idx="1"/>
          </p:nvPr>
        </p:nvSpPr>
        <p:spPr>
          <a:xfrm>
            <a:off x="836613" y="1396313"/>
            <a:ext cx="5157787" cy="993457"/>
          </a:xfrm>
        </p:spPr>
        <p:txBody>
          <a:bodyPr/>
          <a:lstStyle/>
          <a:p>
            <a:r>
              <a:rPr lang="el-GR" dirty="0">
                <a:solidFill>
                  <a:schemeClr val="tx1"/>
                </a:solidFill>
              </a:rPr>
              <a:t>Κριτική-</a:t>
            </a:r>
            <a:r>
              <a:rPr lang="el-GR" dirty="0" err="1">
                <a:solidFill>
                  <a:schemeClr val="tx1"/>
                </a:solidFill>
              </a:rPr>
              <a:t>αναστοχαστική</a:t>
            </a:r>
            <a:r>
              <a:rPr lang="el-GR" dirty="0">
                <a:solidFill>
                  <a:schemeClr val="tx1"/>
                </a:solidFill>
              </a:rPr>
              <a:t> πρακτική</a:t>
            </a:r>
            <a:endParaRPr lang="en-IE" dirty="0">
              <a:solidFill>
                <a:schemeClr val="tx1"/>
              </a:solidFill>
            </a:endParaRPr>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836613" y="2563073"/>
            <a:ext cx="5157787" cy="3391098"/>
          </a:xfrm>
        </p:spPr>
        <p:txBody>
          <a:bodyPr>
            <a:normAutofit/>
          </a:bodyPr>
          <a:lstStyle/>
          <a:p>
            <a:pPr lvl="0">
              <a:buFontTx/>
              <a:buChar char="-"/>
            </a:pPr>
            <a:r>
              <a:rPr lang="el-GR" dirty="0">
                <a:solidFill>
                  <a:schemeClr val="tx1"/>
                </a:solidFill>
              </a:rPr>
              <a:t>Για να κατανοήσεις τα άτομα πρέπει να καταλάβεις και τη διαφορά που υπάρχει ανάμεσα στις συλλογικές εμπειρίες!</a:t>
            </a:r>
          </a:p>
          <a:p>
            <a:pPr lvl="0">
              <a:buFontTx/>
              <a:buChar char="-"/>
            </a:pPr>
            <a:r>
              <a:rPr lang="el-GR" dirty="0">
                <a:solidFill>
                  <a:schemeClr val="tx1"/>
                </a:solidFill>
              </a:rPr>
              <a:t>Σκεφτείτε πώς το δικό σας υπόβαθρο επηρεάζει τη λήψη και την ανταπόκρισή σας σε άτομα με άλλο υπόβαθρο</a:t>
            </a:r>
          </a:p>
          <a:p>
            <a:pPr lvl="0">
              <a:buFontTx/>
              <a:buChar char="-"/>
            </a:pPr>
            <a:r>
              <a:rPr lang="el-GR" dirty="0">
                <a:solidFill>
                  <a:schemeClr val="tx1"/>
                </a:solidFill>
              </a:rPr>
              <a:t>Είναι πιο σημαντικό να ρωτάτε συνεχώς και να μαθαίνετε σε συνεργασία παρά να έχετε σταθερές γνώσεις που αφορούν συγκεκριμένες ομάδες</a:t>
            </a:r>
            <a:endParaRPr lang="en-IE"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Open Sans Light"/>
                <a:ea typeface="+mn-ea"/>
                <a:cs typeface="+mn-cs"/>
              </a:rPr>
              <a:t>connect-erasmus.eu</a:t>
            </a:r>
          </a:p>
        </p:txBody>
      </p:sp>
      <p:sp>
        <p:nvSpPr>
          <p:cNvPr id="10" name="Teksto vietos rezervavimo ženklas 5">
            <a:extLst>
              <a:ext uri="{FF2B5EF4-FFF2-40B4-BE49-F238E27FC236}">
                <a16:creationId xmlns:a16="http://schemas.microsoft.com/office/drawing/2014/main" id="{AC0536EC-49F6-495B-AA88-91349576320C}"/>
              </a:ext>
            </a:extLst>
          </p:cNvPr>
          <p:cNvSpPr>
            <a:spLocks noGrp="1"/>
          </p:cNvSpPr>
          <p:nvPr>
            <p:ph type="body" idx="1"/>
          </p:nvPr>
        </p:nvSpPr>
        <p:spPr>
          <a:xfrm>
            <a:off x="6169025" y="1396313"/>
            <a:ext cx="5351811" cy="993457"/>
          </a:xfrm>
        </p:spPr>
        <p:txBody>
          <a:bodyPr/>
          <a:lstStyle/>
          <a:p>
            <a:r>
              <a:rPr lang="el-GR" dirty="0">
                <a:solidFill>
                  <a:schemeClr val="tx1"/>
                </a:solidFill>
              </a:rPr>
              <a:t>Προσεκτική συμβουλευτική</a:t>
            </a:r>
            <a:endParaRPr lang="en-IE" dirty="0">
              <a:solidFill>
                <a:schemeClr val="tx1"/>
              </a:solidFill>
            </a:endParaRPr>
          </a:p>
        </p:txBody>
      </p:sp>
      <p:sp>
        <p:nvSpPr>
          <p:cNvPr id="11"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6169025" y="2563073"/>
            <a:ext cx="5157787" cy="3391098"/>
          </a:xfrm>
        </p:spPr>
        <p:txBody>
          <a:bodyPr>
            <a:normAutofit/>
          </a:bodyPr>
          <a:lstStyle/>
          <a:p>
            <a:pPr lvl="0">
              <a:buFontTx/>
              <a:buChar char="-"/>
            </a:pPr>
            <a:r>
              <a:rPr lang="el-GR" dirty="0">
                <a:solidFill>
                  <a:schemeClr val="tx1"/>
                </a:solidFill>
              </a:rPr>
              <a:t>Η κριτική συνειδητοποίηση είναι απαραίτητη, αλλά όχι επαρκής!</a:t>
            </a:r>
          </a:p>
          <a:p>
            <a:pPr lvl="0">
              <a:buFontTx/>
              <a:buChar char="-"/>
            </a:pPr>
            <a:r>
              <a:rPr lang="el-GR" dirty="0">
                <a:solidFill>
                  <a:schemeClr val="tx1"/>
                </a:solidFill>
              </a:rPr>
              <a:t>Εργαστείτε με την υπόθεση ότι οι άνθρωποι συνήθως έχουν λόγους για τον τρόπο που ενεργούν, ανταποκρίνονται ή είναι αδρανείς και αδιάφοροι</a:t>
            </a:r>
          </a:p>
          <a:p>
            <a:pPr lvl="0">
              <a:buFontTx/>
              <a:buChar char="-"/>
            </a:pPr>
            <a:r>
              <a:rPr lang="el-GR" dirty="0">
                <a:solidFill>
                  <a:schemeClr val="tx1"/>
                </a:solidFill>
              </a:rPr>
              <a:t>Τροποποιήστε τη δική σας προσέγγιση, ώστε να μπορείτε να ανταποκρίνεστε στις ανάγκες της ομάδας στόχου αντί να προσπαθείτε να τους διδάξετε το πως εκείνοι θα προσαρμοστούν στη δική σας</a:t>
            </a:r>
            <a:endParaRPr lang="en-IE" dirty="0">
              <a:solidFill>
                <a:schemeClr val="tx1"/>
              </a:solidFill>
            </a:endParaRPr>
          </a:p>
        </p:txBody>
      </p:sp>
    </p:spTree>
    <p:extLst>
      <p:ext uri="{BB962C8B-B14F-4D97-AF65-F5344CB8AC3E}">
        <p14:creationId xmlns:p14="http://schemas.microsoft.com/office/powerpoint/2010/main" val="916443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836613" y="544195"/>
            <a:ext cx="10911102" cy="678815"/>
          </a:xfrm>
        </p:spPr>
        <p:txBody>
          <a:bodyPr>
            <a:normAutofit fontScale="90000"/>
          </a:bodyPr>
          <a:lstStyle/>
          <a:p>
            <a:r>
              <a:rPr lang="el-GR" dirty="0"/>
              <a:t>Συμβουλευτική για συγκεκριμένες ομάδες μέσα σε οργανισμούς</a:t>
            </a:r>
            <a:endParaRPr lang="en-IE" u="sng" dirty="0">
              <a:solidFill>
                <a:schemeClr val="tx1"/>
              </a:solidFill>
            </a:endParaRPr>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579160" y="2389770"/>
            <a:ext cx="5157787" cy="3391098"/>
          </a:xfrm>
        </p:spPr>
        <p:txBody>
          <a:bodyPr>
            <a:normAutofit/>
          </a:bodyPr>
          <a:lstStyle/>
          <a:p>
            <a:pPr lvl="0">
              <a:buFontTx/>
              <a:buChar char="-"/>
            </a:pPr>
            <a:r>
              <a:rPr lang="el-GR" b="1" dirty="0">
                <a:solidFill>
                  <a:schemeClr val="tx1"/>
                </a:solidFill>
              </a:rPr>
              <a:t>Η πρόσβαση μπορεί να είναι πρόβλημα – βρείτε τρόπους να προσελκύσετε την προσοχή στην ανάγκη (κάντε την επιχειρηματική υπόθεση) </a:t>
            </a:r>
          </a:p>
          <a:p>
            <a:pPr lvl="0">
              <a:buFontTx/>
              <a:buChar char="-"/>
            </a:pPr>
            <a:endParaRPr lang="el-GR" b="1" dirty="0">
              <a:solidFill>
                <a:schemeClr val="tx1"/>
              </a:solidFill>
            </a:endParaRPr>
          </a:p>
          <a:p>
            <a:pPr lvl="0">
              <a:buFontTx/>
              <a:buChar char="-"/>
            </a:pPr>
            <a:r>
              <a:rPr lang="el-GR" b="1" dirty="0">
                <a:solidFill>
                  <a:schemeClr val="tx1"/>
                </a:solidFill>
              </a:rPr>
              <a:t>Σκεφτείτε καινοτόμα ! Εάν δεν υπάρχουν ευκαιρίες στον οργανισμό, ίσως μπορούν να δημιουργηθούν;</a:t>
            </a:r>
            <a:endParaRPr lang="en-IE"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Open Sans Light"/>
                <a:ea typeface="+mn-ea"/>
                <a:cs typeface="+mn-cs"/>
              </a:rPr>
              <a:t>connect-erasmus.eu</a:t>
            </a:r>
          </a:p>
        </p:txBody>
      </p:sp>
      <p:sp>
        <p:nvSpPr>
          <p:cNvPr id="10" name="Teksto vietos rezervavimo ženklas 5">
            <a:extLst>
              <a:ext uri="{FF2B5EF4-FFF2-40B4-BE49-F238E27FC236}">
                <a16:creationId xmlns:a16="http://schemas.microsoft.com/office/drawing/2014/main" id="{AC0536EC-49F6-495B-AA88-91349576320C}"/>
              </a:ext>
            </a:extLst>
          </p:cNvPr>
          <p:cNvSpPr>
            <a:spLocks noGrp="1"/>
          </p:cNvSpPr>
          <p:nvPr>
            <p:ph type="body" idx="1"/>
          </p:nvPr>
        </p:nvSpPr>
        <p:spPr>
          <a:xfrm>
            <a:off x="5113537" y="1223010"/>
            <a:ext cx="6709139" cy="993457"/>
          </a:xfrm>
        </p:spPr>
        <p:txBody>
          <a:bodyPr/>
          <a:lstStyle/>
          <a:p>
            <a:r>
              <a:rPr lang="el-GR" dirty="0">
                <a:solidFill>
                  <a:schemeClr val="tx1"/>
                </a:solidFill>
              </a:rPr>
              <a:t>Διαμεσολάβηση, συνηγορία και συμμαχία</a:t>
            </a:r>
            <a:endParaRPr lang="en-IE" dirty="0">
              <a:solidFill>
                <a:schemeClr val="tx1"/>
              </a:solidFill>
            </a:endParaRPr>
          </a:p>
        </p:txBody>
      </p:sp>
      <p:sp>
        <p:nvSpPr>
          <p:cNvPr id="11"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6169025" y="2563073"/>
            <a:ext cx="5157787" cy="3391098"/>
          </a:xfrm>
        </p:spPr>
        <p:txBody>
          <a:bodyPr>
            <a:normAutofit/>
          </a:bodyPr>
          <a:lstStyle/>
          <a:p>
            <a:pPr lvl="0">
              <a:buFontTx/>
              <a:buChar char="-"/>
            </a:pPr>
            <a:r>
              <a:rPr lang="el-GR" dirty="0">
                <a:solidFill>
                  <a:schemeClr val="tx1"/>
                </a:solidFill>
              </a:rPr>
              <a:t>Να είστε έτοιμοι να διαπραγματευτείτε όταν υπάρξουν συγκρούσεις συμφερόντων!</a:t>
            </a:r>
          </a:p>
          <a:p>
            <a:pPr lvl="0">
              <a:buFontTx/>
              <a:buChar char="-"/>
            </a:pPr>
            <a:r>
              <a:rPr lang="el-GR" dirty="0">
                <a:solidFill>
                  <a:schemeClr val="tx1"/>
                </a:solidFill>
              </a:rPr>
              <a:t>Να είστε έτοιμοι να συμμετάσχετε στις συνομιλίες που γίνονται μεταξύ εργοδότη και εργαζομένου</a:t>
            </a:r>
          </a:p>
          <a:p>
            <a:pPr lvl="0">
              <a:buFontTx/>
              <a:buChar char="-"/>
            </a:pPr>
            <a:r>
              <a:rPr lang="el-GR" dirty="0">
                <a:solidFill>
                  <a:schemeClr val="tx1"/>
                </a:solidFill>
              </a:rPr>
              <a:t>Να πράττετε ως συνήγορος όπου χρειάζεται – αλλά να είστε και σύμμαχος – και να ενθαρρύνετε την παροχή εκπροσώπησης </a:t>
            </a:r>
            <a:endParaRPr lang="en-IE" dirty="0">
              <a:solidFill>
                <a:schemeClr val="tx1"/>
              </a:solidFill>
            </a:endParaRPr>
          </a:p>
        </p:txBody>
      </p:sp>
    </p:spTree>
    <p:extLst>
      <p:ext uri="{BB962C8B-B14F-4D97-AF65-F5344CB8AC3E}">
        <p14:creationId xmlns:p14="http://schemas.microsoft.com/office/powerpoint/2010/main" val="42161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Open Sans Light"/>
                <a:ea typeface="+mn-ea"/>
                <a:cs typeface="+mn-cs"/>
              </a:rPr>
              <a:t>connect-erasmus.eu</a:t>
            </a:r>
          </a:p>
        </p:txBody>
      </p:sp>
      <p:sp>
        <p:nvSpPr>
          <p:cNvPr id="13" name="Pavadinimas 4">
            <a:extLst>
              <a:ext uri="{FF2B5EF4-FFF2-40B4-BE49-F238E27FC236}">
                <a16:creationId xmlns:a16="http://schemas.microsoft.com/office/drawing/2014/main" id="{AD8E77BE-E075-44E0-B6C0-175391DA8D95}"/>
              </a:ext>
            </a:extLst>
          </p:cNvPr>
          <p:cNvSpPr>
            <a:spLocks noGrp="1"/>
          </p:cNvSpPr>
          <p:nvPr>
            <p:ph type="title"/>
          </p:nvPr>
        </p:nvSpPr>
        <p:spPr>
          <a:xfrm>
            <a:off x="1086512" y="454890"/>
            <a:ext cx="10515600" cy="781685"/>
          </a:xfrm>
        </p:spPr>
        <p:txBody>
          <a:bodyPr>
            <a:normAutofit fontScale="90000"/>
          </a:bodyPr>
          <a:lstStyle/>
          <a:p>
            <a:r>
              <a:rPr lang="el-GR" dirty="0"/>
              <a:t>Ομαδική εργασία – μελέτες περιπτώσεων</a:t>
            </a:r>
            <a:endParaRPr lang="en-IE" dirty="0"/>
          </a:p>
        </p:txBody>
      </p:sp>
      <p:sp>
        <p:nvSpPr>
          <p:cNvPr id="16" name="Poraštės vietos rezervavimo ženklas 1">
            <a:extLst>
              <a:ext uri="{FF2B5EF4-FFF2-40B4-BE49-F238E27FC236}">
                <a16:creationId xmlns:a16="http://schemas.microsoft.com/office/drawing/2014/main" id="{6D42A6D8-77A5-4415-B9F0-B825407DD324}"/>
              </a:ext>
            </a:extLst>
          </p:cNvPr>
          <p:cNvSpPr txBox="1">
            <a:spLocks/>
          </p:cNvSpPr>
          <p:nvPr/>
        </p:nvSpPr>
        <p:spPr>
          <a:xfrm>
            <a:off x="2082362" y="5954171"/>
            <a:ext cx="1613338" cy="27432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7F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lt-LT">
                <a:latin typeface="Open Sans Light"/>
              </a:rPr>
              <a:t>connect-erasmus.eu</a:t>
            </a:r>
          </a:p>
        </p:txBody>
      </p:sp>
      <p:sp>
        <p:nvSpPr>
          <p:cNvPr id="17" name="Teksto vietos rezervavimo ženklas 7">
            <a:extLst>
              <a:ext uri="{FF2B5EF4-FFF2-40B4-BE49-F238E27FC236}">
                <a16:creationId xmlns:a16="http://schemas.microsoft.com/office/drawing/2014/main" id="{BAEB6828-AA17-4327-B003-B1041BD701CF}"/>
              </a:ext>
            </a:extLst>
          </p:cNvPr>
          <p:cNvSpPr>
            <a:spLocks noGrp="1"/>
          </p:cNvSpPr>
          <p:nvPr>
            <p:ph type="body" sz="quarter" idx="4294967295"/>
          </p:nvPr>
        </p:nvSpPr>
        <p:spPr>
          <a:xfrm>
            <a:off x="1083311" y="4070905"/>
            <a:ext cx="5912054" cy="1712779"/>
          </a:xfrm>
          <a:prstGeom prst="rect">
            <a:avLst/>
          </a:prstGeom>
        </p:spPr>
        <p:txBody>
          <a:bodyPr>
            <a:normAutofit/>
          </a:bodyPr>
          <a:lstStyle/>
          <a:p>
            <a:pPr marL="0" indent="0">
              <a:lnSpc>
                <a:spcPct val="120000"/>
              </a:lnSpc>
              <a:buNone/>
            </a:pPr>
            <a:r>
              <a:rPr lang="el-GR" dirty="0">
                <a:solidFill>
                  <a:schemeClr val="tx1"/>
                </a:solidFill>
              </a:rPr>
              <a:t>Η εργασία θα πρέπει να καλύπτει τις προκλήσεις της ενσωμάτωσης των πρακτικών CGC στα πλαίσια των ΜΜΕ  </a:t>
            </a:r>
            <a:endParaRPr lang="en-IE" dirty="0">
              <a:solidFill>
                <a:schemeClr val="tx1"/>
              </a:solidFill>
            </a:endParaRPr>
          </a:p>
        </p:txBody>
      </p:sp>
      <p:sp>
        <p:nvSpPr>
          <p:cNvPr id="18" name="Teksto vietos rezervavimo ženklas 9">
            <a:extLst>
              <a:ext uri="{FF2B5EF4-FFF2-40B4-BE49-F238E27FC236}">
                <a16:creationId xmlns:a16="http://schemas.microsoft.com/office/drawing/2014/main" id="{278BAB66-DBF5-4A66-AA98-206F72FEAACB}"/>
              </a:ext>
            </a:extLst>
          </p:cNvPr>
          <p:cNvSpPr>
            <a:spLocks noGrp="1"/>
          </p:cNvSpPr>
          <p:nvPr>
            <p:ph type="body" sz="quarter" idx="4294967295"/>
          </p:nvPr>
        </p:nvSpPr>
        <p:spPr>
          <a:xfrm>
            <a:off x="1083311" y="1796741"/>
            <a:ext cx="5714021" cy="918919"/>
          </a:xfrm>
          <a:prstGeom prst="rect">
            <a:avLst/>
          </a:prstGeom>
        </p:spPr>
        <p:txBody>
          <a:bodyPr>
            <a:normAutofit fontScale="92500" lnSpcReduction="10000"/>
          </a:bodyPr>
          <a:lstStyle/>
          <a:p>
            <a:pPr marL="0" indent="0">
              <a:buNone/>
            </a:pPr>
            <a:r>
              <a:rPr lang="el-GR" dirty="0">
                <a:solidFill>
                  <a:schemeClr val="tx1"/>
                </a:solidFill>
              </a:rPr>
              <a:t>Έχετε 30 λεπτά για να ολοκληρώσετε την εργασία που έχει ανατεθεί, με την ομάδα σας</a:t>
            </a:r>
            <a:endParaRPr lang="lt-LT" dirty="0"/>
          </a:p>
          <a:p>
            <a:endParaRPr lang="lt-LT" dirty="0"/>
          </a:p>
        </p:txBody>
      </p:sp>
      <p:sp>
        <p:nvSpPr>
          <p:cNvPr id="19" name="Teksto vietos rezervavimo ženklas 10">
            <a:extLst>
              <a:ext uri="{FF2B5EF4-FFF2-40B4-BE49-F238E27FC236}">
                <a16:creationId xmlns:a16="http://schemas.microsoft.com/office/drawing/2014/main" id="{CB3EFEB8-2826-4E4F-A4E7-082574906D44}"/>
              </a:ext>
            </a:extLst>
          </p:cNvPr>
          <p:cNvSpPr>
            <a:spLocks noGrp="1"/>
          </p:cNvSpPr>
          <p:nvPr>
            <p:ph type="body" sz="quarter" idx="4294967295"/>
          </p:nvPr>
        </p:nvSpPr>
        <p:spPr>
          <a:xfrm>
            <a:off x="837396" y="2418397"/>
            <a:ext cx="5076185" cy="1206662"/>
          </a:xfrm>
          <a:prstGeom prst="rect">
            <a:avLst/>
          </a:prstGeom>
        </p:spPr>
        <p:txBody>
          <a:bodyPr>
            <a:normAutofit/>
          </a:bodyPr>
          <a:lstStyle/>
          <a:p>
            <a:endParaRPr lang="lt-LT" dirty="0"/>
          </a:p>
          <a:p>
            <a:endParaRPr lang="lt-LT" dirty="0"/>
          </a:p>
        </p:txBody>
      </p:sp>
      <p:sp>
        <p:nvSpPr>
          <p:cNvPr id="21" name="Lygiašonis trikampis 14">
            <a:extLst>
              <a:ext uri="{FF2B5EF4-FFF2-40B4-BE49-F238E27FC236}">
                <a16:creationId xmlns:a16="http://schemas.microsoft.com/office/drawing/2014/main" id="{65AE614E-90E8-4063-B51C-25D2BD540429}"/>
              </a:ext>
            </a:extLst>
          </p:cNvPr>
          <p:cNvSpPr/>
          <p:nvPr/>
        </p:nvSpPr>
        <p:spPr>
          <a:xfrm rot="5400000">
            <a:off x="156981" y="1981330"/>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22" name="Stačiakampis 15">
            <a:extLst>
              <a:ext uri="{FF2B5EF4-FFF2-40B4-BE49-F238E27FC236}">
                <a16:creationId xmlns:a16="http://schemas.microsoft.com/office/drawing/2014/main" id="{4D5A4894-2993-4DAA-8D51-A1D8709A92BB}"/>
              </a:ext>
            </a:extLst>
          </p:cNvPr>
          <p:cNvSpPr/>
          <p:nvPr/>
        </p:nvSpPr>
        <p:spPr>
          <a:xfrm>
            <a:off x="837397" y="190792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Extrabold"/>
                <a:ea typeface="+mn-ea"/>
                <a:cs typeface="+mn-cs"/>
              </a:rPr>
              <a:t>1</a:t>
            </a:r>
            <a:endParaRPr kumimoji="0" lang="lt-LT" sz="1800" b="1" i="0" u="none" strike="noStrike" kern="1200" cap="none" spc="0" normalizeH="0" baseline="0" noProof="0" dirty="0">
              <a:ln>
                <a:noFill/>
              </a:ln>
              <a:solidFill>
                <a:prstClr val="white"/>
              </a:solidFill>
              <a:effectLst/>
              <a:uLnTx/>
              <a:uFillTx/>
              <a:latin typeface="Open Sans Extrabold"/>
              <a:ea typeface="+mn-ea"/>
              <a:cs typeface="+mn-cs"/>
            </a:endParaRPr>
          </a:p>
        </p:txBody>
      </p:sp>
      <p:sp>
        <p:nvSpPr>
          <p:cNvPr id="23" name="Lygiašonis trikampis 16">
            <a:extLst>
              <a:ext uri="{FF2B5EF4-FFF2-40B4-BE49-F238E27FC236}">
                <a16:creationId xmlns:a16="http://schemas.microsoft.com/office/drawing/2014/main" id="{0BC9123D-A79A-4830-A53B-4DAFF16B4302}"/>
              </a:ext>
            </a:extLst>
          </p:cNvPr>
          <p:cNvSpPr/>
          <p:nvPr/>
        </p:nvSpPr>
        <p:spPr>
          <a:xfrm rot="5400000">
            <a:off x="156983" y="4741421"/>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24" name="Stačiakampis 17">
            <a:extLst>
              <a:ext uri="{FF2B5EF4-FFF2-40B4-BE49-F238E27FC236}">
                <a16:creationId xmlns:a16="http://schemas.microsoft.com/office/drawing/2014/main" id="{13081360-5B69-4AD6-83FC-7F7147EE996F}"/>
              </a:ext>
            </a:extLst>
          </p:cNvPr>
          <p:cNvSpPr/>
          <p:nvPr/>
        </p:nvSpPr>
        <p:spPr>
          <a:xfrm>
            <a:off x="837397" y="3815126"/>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Extrabold"/>
                <a:ea typeface="+mn-ea"/>
                <a:cs typeface="+mn-cs"/>
              </a:rPr>
              <a:t>2</a:t>
            </a:r>
            <a:endParaRPr kumimoji="0" lang="lt-LT" sz="1800" b="1" i="0" u="none" strike="noStrike" kern="1200" cap="none" spc="0" normalizeH="0" baseline="0" noProof="0" dirty="0">
              <a:ln>
                <a:noFill/>
              </a:ln>
              <a:solidFill>
                <a:prstClr val="white"/>
              </a:solidFill>
              <a:effectLst/>
              <a:uLnTx/>
              <a:uFillTx/>
              <a:latin typeface="Open Sans Extrabold"/>
              <a:ea typeface="+mn-ea"/>
              <a:cs typeface="+mn-cs"/>
            </a:endParaRPr>
          </a:p>
        </p:txBody>
      </p:sp>
      <p:sp>
        <p:nvSpPr>
          <p:cNvPr id="25" name="Lygiašonis trikampis 18">
            <a:extLst>
              <a:ext uri="{FF2B5EF4-FFF2-40B4-BE49-F238E27FC236}">
                <a16:creationId xmlns:a16="http://schemas.microsoft.com/office/drawing/2014/main" id="{4C7FBF33-D4CC-464D-9094-B69B3E189A30}"/>
              </a:ext>
            </a:extLst>
          </p:cNvPr>
          <p:cNvSpPr/>
          <p:nvPr/>
        </p:nvSpPr>
        <p:spPr>
          <a:xfrm rot="5400000">
            <a:off x="156982" y="3164983"/>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26" name="Stačiakampis 19">
            <a:extLst>
              <a:ext uri="{FF2B5EF4-FFF2-40B4-BE49-F238E27FC236}">
                <a16:creationId xmlns:a16="http://schemas.microsoft.com/office/drawing/2014/main" id="{3FE4AA40-C5D3-4F79-93D6-2B958481F249}"/>
              </a:ext>
            </a:extLst>
          </p:cNvPr>
          <p:cNvSpPr/>
          <p:nvPr/>
        </p:nvSpPr>
        <p:spPr>
          <a:xfrm>
            <a:off x="6195797" y="2200785"/>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Extrabold"/>
                <a:ea typeface="+mn-ea"/>
                <a:cs typeface="+mn-cs"/>
              </a:rPr>
              <a:t>3</a:t>
            </a:r>
            <a:endParaRPr kumimoji="0" lang="lt-LT" sz="1800" b="1" i="0" u="none" strike="noStrike" kern="1200" cap="none" spc="0" normalizeH="0" baseline="0" noProof="0" dirty="0">
              <a:ln>
                <a:noFill/>
              </a:ln>
              <a:solidFill>
                <a:prstClr val="white"/>
              </a:solidFill>
              <a:effectLst/>
              <a:uLnTx/>
              <a:uFillTx/>
              <a:latin typeface="Open Sans Extrabold"/>
              <a:ea typeface="+mn-ea"/>
              <a:cs typeface="+mn-cs"/>
            </a:endParaRPr>
          </a:p>
        </p:txBody>
      </p:sp>
      <p:sp>
        <p:nvSpPr>
          <p:cNvPr id="27" name="Stačiakampis 21">
            <a:extLst>
              <a:ext uri="{FF2B5EF4-FFF2-40B4-BE49-F238E27FC236}">
                <a16:creationId xmlns:a16="http://schemas.microsoft.com/office/drawing/2014/main" id="{215B05C8-04F1-465A-9A77-4AD955AFE366}"/>
              </a:ext>
            </a:extLst>
          </p:cNvPr>
          <p:cNvSpPr/>
          <p:nvPr/>
        </p:nvSpPr>
        <p:spPr>
          <a:xfrm>
            <a:off x="7859862" y="5158573"/>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Extrabold"/>
                <a:ea typeface="+mn-ea"/>
                <a:cs typeface="+mn-cs"/>
              </a:rPr>
              <a:t>4</a:t>
            </a:r>
            <a:endParaRPr kumimoji="0" lang="lt-LT" sz="1800" b="1" i="0" u="none" strike="noStrike" kern="1200" cap="none" spc="0" normalizeH="0" baseline="0" noProof="0" dirty="0">
              <a:ln>
                <a:noFill/>
              </a:ln>
              <a:solidFill>
                <a:prstClr val="white"/>
              </a:solidFill>
              <a:effectLst/>
              <a:uLnTx/>
              <a:uFillTx/>
              <a:latin typeface="Open Sans Extrabold"/>
              <a:ea typeface="+mn-ea"/>
              <a:cs typeface="+mn-cs"/>
            </a:endParaRPr>
          </a:p>
        </p:txBody>
      </p:sp>
      <p:sp>
        <p:nvSpPr>
          <p:cNvPr id="28" name="Teksto vietos rezervavimo ženklas 5">
            <a:extLst>
              <a:ext uri="{FF2B5EF4-FFF2-40B4-BE49-F238E27FC236}">
                <a16:creationId xmlns:a16="http://schemas.microsoft.com/office/drawing/2014/main" id="{28CF4E05-41E6-4899-8582-4F1C6202BCEE}"/>
              </a:ext>
            </a:extLst>
          </p:cNvPr>
          <p:cNvSpPr>
            <a:spLocks noGrp="1"/>
          </p:cNvSpPr>
          <p:nvPr>
            <p:ph type="body" sz="quarter" idx="4294967295"/>
          </p:nvPr>
        </p:nvSpPr>
        <p:spPr>
          <a:xfrm>
            <a:off x="8246228" y="1884513"/>
            <a:ext cx="3667070" cy="3861223"/>
          </a:xfrm>
          <a:prstGeom prst="rect">
            <a:avLst/>
          </a:prstGeom>
          <a:ln>
            <a:solidFill>
              <a:srgbClr val="FFC000"/>
            </a:solidFill>
          </a:ln>
        </p:spPr>
        <p:txBody>
          <a:bodyPr>
            <a:normAutofit fontScale="62500" lnSpcReduction="20000"/>
          </a:bodyPr>
          <a:lstStyle/>
          <a:p>
            <a:pPr marL="0" indent="0" algn="ctr">
              <a:lnSpc>
                <a:spcPct val="120000"/>
              </a:lnSpc>
              <a:buNone/>
            </a:pPr>
            <a:endParaRPr lang="en-IE" sz="2400" dirty="0">
              <a:solidFill>
                <a:srgbClr val="C00000"/>
              </a:solidFill>
            </a:endParaRPr>
          </a:p>
          <a:p>
            <a:pPr>
              <a:lnSpc>
                <a:spcPct val="120000"/>
              </a:lnSpc>
            </a:pPr>
            <a:r>
              <a:rPr lang="el-GR" sz="2400" dirty="0">
                <a:solidFill>
                  <a:schemeClr val="tx1"/>
                </a:solidFill>
              </a:rPr>
              <a:t>Να έχετε πάντα υπόψη σας ότι:</a:t>
            </a:r>
            <a:endParaRPr lang="en-IE" sz="2400" dirty="0">
              <a:solidFill>
                <a:schemeClr val="tx1"/>
              </a:solidFill>
            </a:endParaRPr>
          </a:p>
          <a:p>
            <a:pPr marL="457200" indent="-457200">
              <a:lnSpc>
                <a:spcPct val="120000"/>
              </a:lnSpc>
              <a:buFontTx/>
              <a:buChar char="-"/>
            </a:pPr>
            <a:r>
              <a:rPr lang="el-GR" sz="2400" dirty="0">
                <a:solidFill>
                  <a:schemeClr val="tx1"/>
                </a:solidFill>
              </a:rPr>
              <a:t>Υπάρχουν πολλά πεδία που δεν μπορούμε να καλύψουμε εδώ</a:t>
            </a:r>
            <a:r>
              <a:rPr lang="en-US" sz="2400" dirty="0">
                <a:solidFill>
                  <a:schemeClr val="tx1"/>
                </a:solidFill>
              </a:rPr>
              <a:t> </a:t>
            </a:r>
            <a:endParaRPr lang="en-IE" sz="2400" dirty="0">
              <a:solidFill>
                <a:schemeClr val="tx1"/>
              </a:solidFill>
            </a:endParaRPr>
          </a:p>
          <a:p>
            <a:pPr marL="457200" indent="-457200">
              <a:lnSpc>
                <a:spcPct val="120000"/>
              </a:lnSpc>
              <a:buFontTx/>
              <a:buChar char="-"/>
            </a:pPr>
            <a:r>
              <a:rPr lang="el-GR" sz="2400" dirty="0">
                <a:solidFill>
                  <a:schemeClr val="tx1"/>
                </a:solidFill>
              </a:rPr>
              <a:t>Τα πεδία δεν είναι ποτέ ομοιογενή!</a:t>
            </a:r>
            <a:r>
              <a:rPr lang="en-US" sz="2400" dirty="0">
                <a:solidFill>
                  <a:schemeClr val="tx1"/>
                </a:solidFill>
              </a:rPr>
              <a:t> </a:t>
            </a:r>
            <a:endParaRPr lang="en-IE" sz="2400" dirty="0">
              <a:solidFill>
                <a:schemeClr val="tx1"/>
              </a:solidFill>
            </a:endParaRPr>
          </a:p>
          <a:p>
            <a:pPr marL="457200" indent="-457200">
              <a:lnSpc>
                <a:spcPct val="120000"/>
              </a:lnSpc>
              <a:buFontTx/>
              <a:buChar char="-"/>
            </a:pPr>
            <a:r>
              <a:rPr lang="el-GR" sz="2400" dirty="0">
                <a:solidFill>
                  <a:schemeClr val="tx1"/>
                </a:solidFill>
              </a:rPr>
              <a:t>Τα πεδία διασταυρώνονται!</a:t>
            </a:r>
            <a:endParaRPr lang="en-IE" sz="2400" dirty="0">
              <a:solidFill>
                <a:schemeClr val="tx1"/>
              </a:solidFill>
            </a:endParaRPr>
          </a:p>
          <a:p>
            <a:pPr>
              <a:lnSpc>
                <a:spcPct val="120000"/>
              </a:lnSpc>
            </a:pPr>
            <a:r>
              <a:rPr lang="el-GR" sz="2400" dirty="0">
                <a:solidFill>
                  <a:schemeClr val="tx1"/>
                </a:solidFill>
              </a:rPr>
              <a:t>Στόχος μας δεν είναι να ενσταλάξουμε σε μια ολοκληρωμένη γνώση, αλλά να σκεφτούμε πώς θα μπορούσαμε να εργαστούμε ως επαγγελματίες σύμβουλοι  σε Μικρομεσαίες επιχειρήσεις</a:t>
            </a:r>
            <a:endParaRPr lang="lt-LT" dirty="0"/>
          </a:p>
          <a:p>
            <a:endParaRPr lang="lt-LT" dirty="0"/>
          </a:p>
        </p:txBody>
      </p:sp>
      <p:sp>
        <p:nvSpPr>
          <p:cNvPr id="29" name="Teksto vietos rezervavimo ženklas 9">
            <a:extLst>
              <a:ext uri="{FF2B5EF4-FFF2-40B4-BE49-F238E27FC236}">
                <a16:creationId xmlns:a16="http://schemas.microsoft.com/office/drawing/2014/main" id="{278BAB66-DBF5-4A66-AA98-206F72FEAACB}"/>
              </a:ext>
            </a:extLst>
          </p:cNvPr>
          <p:cNvSpPr>
            <a:spLocks noGrp="1"/>
          </p:cNvSpPr>
          <p:nvPr>
            <p:ph type="body" sz="quarter" idx="4294967295"/>
          </p:nvPr>
        </p:nvSpPr>
        <p:spPr>
          <a:xfrm>
            <a:off x="1083311" y="3046293"/>
            <a:ext cx="6417452" cy="918919"/>
          </a:xfrm>
          <a:prstGeom prst="rect">
            <a:avLst/>
          </a:prstGeom>
        </p:spPr>
        <p:txBody>
          <a:bodyPr>
            <a:normAutofit fontScale="92500" lnSpcReduction="10000"/>
          </a:bodyPr>
          <a:lstStyle/>
          <a:p>
            <a:pPr marL="0" indent="0">
              <a:buNone/>
            </a:pPr>
            <a:r>
              <a:rPr lang="el-GR" sz="2400" dirty="0">
                <a:solidFill>
                  <a:schemeClr val="tx1"/>
                </a:solidFill>
              </a:rPr>
              <a:t>Έπειτα θα πρέπει να δημιουργήσετε μια παρουσίαση 5 λεπτών και να την παρουσιάσετε στην τάξη σας</a:t>
            </a:r>
            <a:endParaRPr lang="en-IE" sz="2400" dirty="0">
              <a:solidFill>
                <a:schemeClr val="tx1"/>
              </a:solidFill>
            </a:endParaRPr>
          </a:p>
        </p:txBody>
      </p:sp>
      <p:sp>
        <p:nvSpPr>
          <p:cNvPr id="30" name="Lygiašonis trikampis 16">
            <a:extLst>
              <a:ext uri="{FF2B5EF4-FFF2-40B4-BE49-F238E27FC236}">
                <a16:creationId xmlns:a16="http://schemas.microsoft.com/office/drawing/2014/main" id="{0BC9123D-A79A-4830-A53B-4DAFF16B4302}"/>
              </a:ext>
            </a:extLst>
          </p:cNvPr>
          <p:cNvSpPr/>
          <p:nvPr/>
        </p:nvSpPr>
        <p:spPr>
          <a:xfrm rot="1400009">
            <a:off x="7326320" y="2750452"/>
            <a:ext cx="588951" cy="2483629"/>
          </a:xfrm>
          <a:prstGeom prst="triangle">
            <a:avLst>
              <a:gd name="adj" fmla="val 41215"/>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770782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Open Sans Light"/>
                <a:ea typeface="+mn-ea"/>
                <a:cs typeface="+mn-cs"/>
              </a:rPr>
              <a:t>connect-erasmus.eu</a:t>
            </a:r>
          </a:p>
        </p:txBody>
      </p:sp>
      <p:sp>
        <p:nvSpPr>
          <p:cNvPr id="13" name="Pavadinimas 4">
            <a:extLst>
              <a:ext uri="{FF2B5EF4-FFF2-40B4-BE49-F238E27FC236}">
                <a16:creationId xmlns:a16="http://schemas.microsoft.com/office/drawing/2014/main" id="{AD8E77BE-E075-44E0-B6C0-175391DA8D95}"/>
              </a:ext>
            </a:extLst>
          </p:cNvPr>
          <p:cNvSpPr>
            <a:spLocks noGrp="1"/>
          </p:cNvSpPr>
          <p:nvPr>
            <p:ph type="title"/>
          </p:nvPr>
        </p:nvSpPr>
        <p:spPr>
          <a:xfrm>
            <a:off x="1086512" y="454890"/>
            <a:ext cx="10515600" cy="781685"/>
          </a:xfrm>
        </p:spPr>
        <p:txBody>
          <a:bodyPr>
            <a:normAutofit fontScale="90000"/>
          </a:bodyPr>
          <a:lstStyle/>
          <a:p>
            <a:r>
              <a:rPr lang="el-GR" dirty="0"/>
              <a:t>Ομαδική εργασία – μελέτες περιπτώσεων</a:t>
            </a:r>
            <a:endParaRPr lang="en-IE" dirty="0"/>
          </a:p>
        </p:txBody>
      </p:sp>
      <p:sp>
        <p:nvSpPr>
          <p:cNvPr id="16" name="Poraštės vietos rezervavimo ženklas 1">
            <a:extLst>
              <a:ext uri="{FF2B5EF4-FFF2-40B4-BE49-F238E27FC236}">
                <a16:creationId xmlns:a16="http://schemas.microsoft.com/office/drawing/2014/main" id="{6D42A6D8-77A5-4415-B9F0-B825407DD324}"/>
              </a:ext>
            </a:extLst>
          </p:cNvPr>
          <p:cNvSpPr txBox="1">
            <a:spLocks/>
          </p:cNvSpPr>
          <p:nvPr/>
        </p:nvSpPr>
        <p:spPr>
          <a:xfrm>
            <a:off x="2082362" y="5954171"/>
            <a:ext cx="1613338" cy="27432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7F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lt-LT">
                <a:latin typeface="Open Sans Light"/>
              </a:rPr>
              <a:t>connect-erasmus.eu</a:t>
            </a:r>
          </a:p>
        </p:txBody>
      </p:sp>
      <p:sp>
        <p:nvSpPr>
          <p:cNvPr id="17" name="Teksto vietos rezervavimo ženklas 7">
            <a:extLst>
              <a:ext uri="{FF2B5EF4-FFF2-40B4-BE49-F238E27FC236}">
                <a16:creationId xmlns:a16="http://schemas.microsoft.com/office/drawing/2014/main" id="{BAEB6828-AA17-4327-B003-B1041BD701CF}"/>
              </a:ext>
            </a:extLst>
          </p:cNvPr>
          <p:cNvSpPr>
            <a:spLocks noGrp="1"/>
          </p:cNvSpPr>
          <p:nvPr>
            <p:ph type="body" sz="quarter" idx="4294967295"/>
          </p:nvPr>
        </p:nvSpPr>
        <p:spPr>
          <a:xfrm>
            <a:off x="6667266" y="1733212"/>
            <a:ext cx="5476917" cy="1051979"/>
          </a:xfrm>
          <a:prstGeom prst="rect">
            <a:avLst/>
          </a:prstGeom>
        </p:spPr>
        <p:txBody>
          <a:bodyPr>
            <a:normAutofit fontScale="92500" lnSpcReduction="10000"/>
          </a:bodyPr>
          <a:lstStyle/>
          <a:p>
            <a:pPr marL="0" indent="0">
              <a:lnSpc>
                <a:spcPct val="120000"/>
              </a:lnSpc>
              <a:buNone/>
            </a:pPr>
            <a:r>
              <a:rPr lang="el-GR" sz="2000" dirty="0">
                <a:solidFill>
                  <a:schemeClr val="tx1"/>
                </a:solidFill>
              </a:rPr>
              <a:t>Η εργασία θα πρέπει να καλύπτει τις προκλήσεις της ενσωμάτωσης των πρακτικών CGC στα πλαίσια των ΜΜΕ  </a:t>
            </a:r>
            <a:endParaRPr lang="en-IE" sz="2000" dirty="0">
              <a:solidFill>
                <a:schemeClr val="tx1"/>
              </a:solidFill>
            </a:endParaRPr>
          </a:p>
        </p:txBody>
      </p:sp>
      <p:sp>
        <p:nvSpPr>
          <p:cNvPr id="18" name="Teksto vietos rezervavimo ženklas 9">
            <a:extLst>
              <a:ext uri="{FF2B5EF4-FFF2-40B4-BE49-F238E27FC236}">
                <a16:creationId xmlns:a16="http://schemas.microsoft.com/office/drawing/2014/main" id="{278BAB66-DBF5-4A66-AA98-206F72FEAACB}"/>
              </a:ext>
            </a:extLst>
          </p:cNvPr>
          <p:cNvSpPr>
            <a:spLocks noGrp="1"/>
          </p:cNvSpPr>
          <p:nvPr>
            <p:ph type="body" sz="quarter" idx="4294967295"/>
          </p:nvPr>
        </p:nvSpPr>
        <p:spPr>
          <a:xfrm>
            <a:off x="664717" y="1799743"/>
            <a:ext cx="5431283" cy="918919"/>
          </a:xfrm>
          <a:prstGeom prst="rect">
            <a:avLst/>
          </a:prstGeom>
        </p:spPr>
        <p:txBody>
          <a:bodyPr>
            <a:normAutofit fontScale="77500" lnSpcReduction="20000"/>
          </a:bodyPr>
          <a:lstStyle/>
          <a:p>
            <a:pPr marL="0" indent="0">
              <a:buNone/>
            </a:pPr>
            <a:r>
              <a:rPr lang="el-GR" sz="2000" dirty="0">
                <a:solidFill>
                  <a:schemeClr val="tx1"/>
                </a:solidFill>
              </a:rPr>
              <a:t>Έχετε 30 λεπτά για να ολοκληρώσετε την εργασία που έχει ανατεθεί, με την ομάδα σας.</a:t>
            </a:r>
          </a:p>
          <a:p>
            <a:pPr marL="0" indent="0">
              <a:buNone/>
            </a:pPr>
            <a:r>
              <a:rPr lang="el-GR" sz="2000" dirty="0">
                <a:solidFill>
                  <a:schemeClr val="tx1"/>
                </a:solidFill>
              </a:rPr>
              <a:t>Θα πρέπει να δημιουργήσετε μια παρουσίαση 5 λεπτών και να την παρουσιάσετε στην τάξη σας</a:t>
            </a:r>
            <a:endParaRPr lang="en-IE" sz="2000" dirty="0">
              <a:solidFill>
                <a:schemeClr val="tx1"/>
              </a:solidFill>
            </a:endParaRPr>
          </a:p>
          <a:p>
            <a:endParaRPr lang="lt-LT" dirty="0"/>
          </a:p>
          <a:p>
            <a:endParaRPr lang="lt-LT" dirty="0"/>
          </a:p>
        </p:txBody>
      </p:sp>
      <p:sp>
        <p:nvSpPr>
          <p:cNvPr id="19" name="Teksto vietos rezervavimo ženklas 10">
            <a:extLst>
              <a:ext uri="{FF2B5EF4-FFF2-40B4-BE49-F238E27FC236}">
                <a16:creationId xmlns:a16="http://schemas.microsoft.com/office/drawing/2014/main" id="{CB3EFEB8-2826-4E4F-A4E7-082574906D44}"/>
              </a:ext>
            </a:extLst>
          </p:cNvPr>
          <p:cNvSpPr>
            <a:spLocks noGrp="1"/>
          </p:cNvSpPr>
          <p:nvPr>
            <p:ph type="body" sz="quarter" idx="4294967295"/>
          </p:nvPr>
        </p:nvSpPr>
        <p:spPr>
          <a:xfrm>
            <a:off x="837396" y="2418397"/>
            <a:ext cx="5076185" cy="1206662"/>
          </a:xfrm>
          <a:prstGeom prst="rect">
            <a:avLst/>
          </a:prstGeom>
        </p:spPr>
        <p:txBody>
          <a:bodyPr>
            <a:normAutofit/>
          </a:bodyPr>
          <a:lstStyle/>
          <a:p>
            <a:endParaRPr lang="lt-LT" dirty="0"/>
          </a:p>
          <a:p>
            <a:endParaRPr lang="lt-LT" dirty="0"/>
          </a:p>
        </p:txBody>
      </p:sp>
      <p:sp>
        <p:nvSpPr>
          <p:cNvPr id="21" name="Lygiašonis trikampis 14">
            <a:extLst>
              <a:ext uri="{FF2B5EF4-FFF2-40B4-BE49-F238E27FC236}">
                <a16:creationId xmlns:a16="http://schemas.microsoft.com/office/drawing/2014/main" id="{65AE614E-90E8-4063-B51C-25D2BD540429}"/>
              </a:ext>
            </a:extLst>
          </p:cNvPr>
          <p:cNvSpPr/>
          <p:nvPr/>
        </p:nvSpPr>
        <p:spPr>
          <a:xfrm rot="5400000">
            <a:off x="200798" y="1917197"/>
            <a:ext cx="369331" cy="319318"/>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24" name="Stačiakampis 17">
            <a:extLst>
              <a:ext uri="{FF2B5EF4-FFF2-40B4-BE49-F238E27FC236}">
                <a16:creationId xmlns:a16="http://schemas.microsoft.com/office/drawing/2014/main" id="{13081360-5B69-4AD6-83FC-7F7147EE996F}"/>
              </a:ext>
            </a:extLst>
          </p:cNvPr>
          <p:cNvSpPr/>
          <p:nvPr/>
        </p:nvSpPr>
        <p:spPr>
          <a:xfrm>
            <a:off x="837397" y="3815126"/>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Extrabold"/>
                <a:ea typeface="+mn-ea"/>
                <a:cs typeface="+mn-cs"/>
              </a:rPr>
              <a:t>2</a:t>
            </a:r>
            <a:endParaRPr kumimoji="0" lang="lt-LT" sz="1800" b="1" i="0" u="none" strike="noStrike" kern="1200" cap="none" spc="0" normalizeH="0" baseline="0" noProof="0" dirty="0">
              <a:ln>
                <a:noFill/>
              </a:ln>
              <a:solidFill>
                <a:prstClr val="white"/>
              </a:solidFill>
              <a:effectLst/>
              <a:uLnTx/>
              <a:uFillTx/>
              <a:latin typeface="Open Sans Extrabold"/>
              <a:ea typeface="+mn-ea"/>
              <a:cs typeface="+mn-cs"/>
            </a:endParaRPr>
          </a:p>
        </p:txBody>
      </p:sp>
      <p:sp>
        <p:nvSpPr>
          <p:cNvPr id="26" name="Stačiakampis 19">
            <a:extLst>
              <a:ext uri="{FF2B5EF4-FFF2-40B4-BE49-F238E27FC236}">
                <a16:creationId xmlns:a16="http://schemas.microsoft.com/office/drawing/2014/main" id="{3FE4AA40-C5D3-4F79-93D6-2B958481F249}"/>
              </a:ext>
            </a:extLst>
          </p:cNvPr>
          <p:cNvSpPr/>
          <p:nvPr/>
        </p:nvSpPr>
        <p:spPr>
          <a:xfrm>
            <a:off x="6261250" y="1904865"/>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Extrabold"/>
                <a:ea typeface="+mn-ea"/>
                <a:cs typeface="+mn-cs"/>
              </a:rPr>
              <a:t>3</a:t>
            </a:r>
            <a:endParaRPr kumimoji="0" lang="lt-LT" sz="1800" b="1" i="0" u="none" strike="noStrike" kern="1200" cap="none" spc="0" normalizeH="0" baseline="0" noProof="0" dirty="0">
              <a:ln>
                <a:noFill/>
              </a:ln>
              <a:solidFill>
                <a:prstClr val="white"/>
              </a:solidFill>
              <a:effectLst/>
              <a:uLnTx/>
              <a:uFillTx/>
              <a:latin typeface="Open Sans Extrabold"/>
              <a:ea typeface="+mn-ea"/>
              <a:cs typeface="+mn-cs"/>
            </a:endParaRPr>
          </a:p>
        </p:txBody>
      </p:sp>
      <p:sp>
        <p:nvSpPr>
          <p:cNvPr id="27" name="Stačiakampis 21">
            <a:extLst>
              <a:ext uri="{FF2B5EF4-FFF2-40B4-BE49-F238E27FC236}">
                <a16:creationId xmlns:a16="http://schemas.microsoft.com/office/drawing/2014/main" id="{215B05C8-04F1-465A-9A77-4AD955AFE366}"/>
              </a:ext>
            </a:extLst>
          </p:cNvPr>
          <p:cNvSpPr/>
          <p:nvPr/>
        </p:nvSpPr>
        <p:spPr>
          <a:xfrm>
            <a:off x="7859862" y="5158573"/>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Extrabold"/>
                <a:ea typeface="+mn-ea"/>
                <a:cs typeface="+mn-cs"/>
              </a:rPr>
              <a:t>4</a:t>
            </a:r>
            <a:endParaRPr kumimoji="0" lang="lt-LT" sz="1800" b="1" i="0" u="none" strike="noStrike" kern="1200" cap="none" spc="0" normalizeH="0" baseline="0" noProof="0" dirty="0">
              <a:ln>
                <a:noFill/>
              </a:ln>
              <a:solidFill>
                <a:prstClr val="white"/>
              </a:solidFill>
              <a:effectLst/>
              <a:uLnTx/>
              <a:uFillTx/>
              <a:latin typeface="Open Sans Extrabold"/>
              <a:ea typeface="+mn-ea"/>
              <a:cs typeface="+mn-cs"/>
            </a:endParaRPr>
          </a:p>
        </p:txBody>
      </p:sp>
      <p:sp>
        <p:nvSpPr>
          <p:cNvPr id="28" name="Teksto vietos rezervavimo ženklas 5">
            <a:extLst>
              <a:ext uri="{FF2B5EF4-FFF2-40B4-BE49-F238E27FC236}">
                <a16:creationId xmlns:a16="http://schemas.microsoft.com/office/drawing/2014/main" id="{28CF4E05-41E6-4899-8582-4F1C6202BCEE}"/>
              </a:ext>
            </a:extLst>
          </p:cNvPr>
          <p:cNvSpPr>
            <a:spLocks noGrp="1"/>
          </p:cNvSpPr>
          <p:nvPr>
            <p:ph type="body" sz="quarter" idx="4294967295"/>
          </p:nvPr>
        </p:nvSpPr>
        <p:spPr>
          <a:xfrm>
            <a:off x="747806" y="3079884"/>
            <a:ext cx="11209669" cy="3861223"/>
          </a:xfrm>
          <a:prstGeom prst="rect">
            <a:avLst/>
          </a:prstGeom>
          <a:ln>
            <a:solidFill>
              <a:srgbClr val="FFC000"/>
            </a:solidFill>
          </a:ln>
        </p:spPr>
        <p:txBody>
          <a:bodyPr>
            <a:normAutofit/>
          </a:bodyPr>
          <a:lstStyle/>
          <a:p>
            <a:pPr algn="ctr">
              <a:lnSpc>
                <a:spcPct val="120000"/>
              </a:lnSpc>
            </a:pPr>
            <a:r>
              <a:rPr lang="el-GR" sz="2400" dirty="0">
                <a:solidFill>
                  <a:srgbClr val="C00000"/>
                </a:solidFill>
              </a:rPr>
              <a:t>Θέμα</a:t>
            </a:r>
          </a:p>
          <a:p>
            <a:pPr marL="0" indent="0" algn="ctr">
              <a:lnSpc>
                <a:spcPct val="120000"/>
              </a:lnSpc>
              <a:buNone/>
            </a:pPr>
            <a:endParaRPr lang="lt-LT" dirty="0"/>
          </a:p>
          <a:p>
            <a:r>
              <a:rPr lang="el-GR" dirty="0"/>
              <a:t>[συμπληρώστε την επιλογή των θεμάτων που έχετε επιλέξει, σε ομάδες των τριών έως έξι συμμετεχόντων]</a:t>
            </a:r>
            <a:endParaRPr lang="lt-LT" dirty="0"/>
          </a:p>
        </p:txBody>
      </p:sp>
      <p:sp>
        <p:nvSpPr>
          <p:cNvPr id="30" name="Lygiašonis trikampis 16">
            <a:extLst>
              <a:ext uri="{FF2B5EF4-FFF2-40B4-BE49-F238E27FC236}">
                <a16:creationId xmlns:a16="http://schemas.microsoft.com/office/drawing/2014/main" id="{0BC9123D-A79A-4830-A53B-4DAFF16B4302}"/>
              </a:ext>
            </a:extLst>
          </p:cNvPr>
          <p:cNvSpPr/>
          <p:nvPr/>
        </p:nvSpPr>
        <p:spPr>
          <a:xfrm rot="15483139">
            <a:off x="10387125" y="1838070"/>
            <a:ext cx="588951" cy="2483629"/>
          </a:xfrm>
          <a:prstGeom prst="triangle">
            <a:avLst>
              <a:gd name="adj" fmla="val 41215"/>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31" name="Lygiašonis trikampis 14">
            <a:extLst>
              <a:ext uri="{FF2B5EF4-FFF2-40B4-BE49-F238E27FC236}">
                <a16:creationId xmlns:a16="http://schemas.microsoft.com/office/drawing/2014/main" id="{E75DEDB2-0519-44FB-BC96-4C36A0CB2F01}"/>
              </a:ext>
            </a:extLst>
          </p:cNvPr>
          <p:cNvSpPr/>
          <p:nvPr/>
        </p:nvSpPr>
        <p:spPr>
          <a:xfrm rot="5400000">
            <a:off x="6303501" y="1831844"/>
            <a:ext cx="369331" cy="319318"/>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994649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FF7F2A"/>
                </a:solidFill>
                <a:effectLst/>
                <a:uLnTx/>
                <a:uFillTx/>
                <a:latin typeface="Open Sans Light"/>
                <a:ea typeface="+mn-ea"/>
                <a:cs typeface="+mn-cs"/>
              </a:rPr>
              <a:t>connect-erasmus.eu</a:t>
            </a:r>
          </a:p>
        </p:txBody>
      </p:sp>
      <p:sp>
        <p:nvSpPr>
          <p:cNvPr id="13" name="Pavadinimas 4">
            <a:extLst>
              <a:ext uri="{FF2B5EF4-FFF2-40B4-BE49-F238E27FC236}">
                <a16:creationId xmlns:a16="http://schemas.microsoft.com/office/drawing/2014/main" id="{AD8E77BE-E075-44E0-B6C0-175391DA8D95}"/>
              </a:ext>
            </a:extLst>
          </p:cNvPr>
          <p:cNvSpPr>
            <a:spLocks noGrp="1"/>
          </p:cNvSpPr>
          <p:nvPr>
            <p:ph type="title"/>
          </p:nvPr>
        </p:nvSpPr>
        <p:spPr>
          <a:xfrm>
            <a:off x="1086512" y="454890"/>
            <a:ext cx="10515600" cy="781685"/>
          </a:xfrm>
        </p:spPr>
        <p:txBody>
          <a:bodyPr>
            <a:normAutofit/>
          </a:bodyPr>
          <a:lstStyle/>
          <a:p>
            <a:r>
              <a:rPr lang="el-GR" dirty="0"/>
              <a:t>Συζήτηση – τι μάθαμε;</a:t>
            </a:r>
            <a:endParaRPr lang="en-IE" dirty="0"/>
          </a:p>
        </p:txBody>
      </p:sp>
      <p:sp>
        <p:nvSpPr>
          <p:cNvPr id="16" name="Poraštės vietos rezervavimo ženklas 1">
            <a:extLst>
              <a:ext uri="{FF2B5EF4-FFF2-40B4-BE49-F238E27FC236}">
                <a16:creationId xmlns:a16="http://schemas.microsoft.com/office/drawing/2014/main" id="{6D42A6D8-77A5-4415-B9F0-B825407DD324}"/>
              </a:ext>
            </a:extLst>
          </p:cNvPr>
          <p:cNvSpPr txBox="1">
            <a:spLocks/>
          </p:cNvSpPr>
          <p:nvPr/>
        </p:nvSpPr>
        <p:spPr>
          <a:xfrm>
            <a:off x="2082362" y="5954171"/>
            <a:ext cx="1613338" cy="27432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7F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lt-LT">
                <a:latin typeface="Open Sans Light"/>
              </a:rPr>
              <a:t>connect-erasmus.eu</a:t>
            </a:r>
          </a:p>
        </p:txBody>
      </p:sp>
      <p:sp>
        <p:nvSpPr>
          <p:cNvPr id="18" name="Teksto vietos rezervavimo ženklas 9">
            <a:extLst>
              <a:ext uri="{FF2B5EF4-FFF2-40B4-BE49-F238E27FC236}">
                <a16:creationId xmlns:a16="http://schemas.microsoft.com/office/drawing/2014/main" id="{278BAB66-DBF5-4A66-AA98-206F72FEAACB}"/>
              </a:ext>
            </a:extLst>
          </p:cNvPr>
          <p:cNvSpPr>
            <a:spLocks noGrp="1"/>
          </p:cNvSpPr>
          <p:nvPr>
            <p:ph type="body" sz="quarter" idx="4294967295"/>
          </p:nvPr>
        </p:nvSpPr>
        <p:spPr>
          <a:xfrm>
            <a:off x="1028757" y="2162425"/>
            <a:ext cx="9474713" cy="1079065"/>
          </a:xfrm>
          <a:prstGeom prst="rect">
            <a:avLst/>
          </a:prstGeom>
        </p:spPr>
        <p:txBody>
          <a:bodyPr>
            <a:normAutofit/>
          </a:bodyPr>
          <a:lstStyle/>
          <a:p>
            <a:pPr marL="0" indent="0">
              <a:buNone/>
            </a:pPr>
            <a:r>
              <a:rPr lang="el-GR" dirty="0" err="1">
                <a:solidFill>
                  <a:schemeClr val="tx1"/>
                </a:solidFill>
              </a:rPr>
              <a:t>Αναστοχασμός</a:t>
            </a:r>
            <a:r>
              <a:rPr lang="el-GR" dirty="0">
                <a:solidFill>
                  <a:schemeClr val="tx1"/>
                </a:solidFill>
              </a:rPr>
              <a:t>/περίληψη:</a:t>
            </a:r>
          </a:p>
          <a:p>
            <a:pPr marL="0" indent="0">
              <a:buNone/>
            </a:pPr>
            <a:r>
              <a:rPr lang="el-GR" dirty="0">
                <a:solidFill>
                  <a:schemeClr val="tx1"/>
                </a:solidFill>
              </a:rPr>
              <a:t>Διασταυρώσεις μεταξύ HRD και CGC – προκλήσεις και οφέλη</a:t>
            </a:r>
            <a:endParaRPr lang="lt-LT" dirty="0"/>
          </a:p>
          <a:p>
            <a:endParaRPr lang="lt-LT" dirty="0"/>
          </a:p>
        </p:txBody>
      </p:sp>
      <p:sp>
        <p:nvSpPr>
          <p:cNvPr id="19" name="Teksto vietos rezervavimo ženklas 10">
            <a:extLst>
              <a:ext uri="{FF2B5EF4-FFF2-40B4-BE49-F238E27FC236}">
                <a16:creationId xmlns:a16="http://schemas.microsoft.com/office/drawing/2014/main" id="{CB3EFEB8-2826-4E4F-A4E7-082574906D44}"/>
              </a:ext>
            </a:extLst>
          </p:cNvPr>
          <p:cNvSpPr>
            <a:spLocks noGrp="1"/>
          </p:cNvSpPr>
          <p:nvPr>
            <p:ph type="body" sz="quarter" idx="4294967295"/>
          </p:nvPr>
        </p:nvSpPr>
        <p:spPr>
          <a:xfrm>
            <a:off x="837396" y="2418397"/>
            <a:ext cx="5076185" cy="1206662"/>
          </a:xfrm>
          <a:prstGeom prst="rect">
            <a:avLst/>
          </a:prstGeom>
        </p:spPr>
        <p:txBody>
          <a:bodyPr>
            <a:normAutofit/>
          </a:bodyPr>
          <a:lstStyle/>
          <a:p>
            <a:endParaRPr lang="de-DE" dirty="0"/>
          </a:p>
          <a:p>
            <a:endParaRPr lang="lt-LT" dirty="0"/>
          </a:p>
          <a:p>
            <a:endParaRPr lang="lt-LT" dirty="0"/>
          </a:p>
        </p:txBody>
      </p:sp>
      <p:sp>
        <p:nvSpPr>
          <p:cNvPr id="21" name="Lygiašonis trikampis 14">
            <a:extLst>
              <a:ext uri="{FF2B5EF4-FFF2-40B4-BE49-F238E27FC236}">
                <a16:creationId xmlns:a16="http://schemas.microsoft.com/office/drawing/2014/main" id="{65AE614E-90E8-4063-B51C-25D2BD540429}"/>
              </a:ext>
            </a:extLst>
          </p:cNvPr>
          <p:cNvSpPr/>
          <p:nvPr/>
        </p:nvSpPr>
        <p:spPr>
          <a:xfrm rot="5400000">
            <a:off x="306108" y="2336466"/>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22" name="Stačiakampis 15">
            <a:extLst>
              <a:ext uri="{FF2B5EF4-FFF2-40B4-BE49-F238E27FC236}">
                <a16:creationId xmlns:a16="http://schemas.microsoft.com/office/drawing/2014/main" id="{4D5A4894-2993-4DAA-8D51-A1D8709A92BB}"/>
              </a:ext>
            </a:extLst>
          </p:cNvPr>
          <p:cNvSpPr/>
          <p:nvPr/>
        </p:nvSpPr>
        <p:spPr>
          <a:xfrm>
            <a:off x="837397" y="1907920"/>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Extrabold"/>
                <a:ea typeface="+mn-ea"/>
                <a:cs typeface="+mn-cs"/>
              </a:rPr>
              <a:t>1</a:t>
            </a:r>
            <a:endParaRPr kumimoji="0" lang="lt-LT" sz="1800" b="1" i="0" u="none" strike="noStrike" kern="1200" cap="none" spc="0" normalizeH="0" baseline="0" noProof="0" dirty="0">
              <a:ln>
                <a:noFill/>
              </a:ln>
              <a:solidFill>
                <a:prstClr val="white"/>
              </a:solidFill>
              <a:effectLst/>
              <a:uLnTx/>
              <a:uFillTx/>
              <a:latin typeface="Open Sans Extrabold"/>
              <a:ea typeface="+mn-ea"/>
              <a:cs typeface="+mn-cs"/>
            </a:endParaRPr>
          </a:p>
        </p:txBody>
      </p:sp>
      <p:sp>
        <p:nvSpPr>
          <p:cNvPr id="24" name="Stačiakampis 17">
            <a:extLst>
              <a:ext uri="{FF2B5EF4-FFF2-40B4-BE49-F238E27FC236}">
                <a16:creationId xmlns:a16="http://schemas.microsoft.com/office/drawing/2014/main" id="{13081360-5B69-4AD6-83FC-7F7147EE996F}"/>
              </a:ext>
            </a:extLst>
          </p:cNvPr>
          <p:cNvSpPr/>
          <p:nvPr/>
        </p:nvSpPr>
        <p:spPr>
          <a:xfrm>
            <a:off x="837397" y="3815126"/>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Extrabold"/>
                <a:ea typeface="+mn-ea"/>
                <a:cs typeface="+mn-cs"/>
              </a:rPr>
              <a:t>2</a:t>
            </a:r>
            <a:endParaRPr kumimoji="0" lang="lt-LT" sz="1800" b="1" i="0" u="none" strike="noStrike" kern="1200" cap="none" spc="0" normalizeH="0" baseline="0" noProof="0" dirty="0">
              <a:ln>
                <a:noFill/>
              </a:ln>
              <a:solidFill>
                <a:prstClr val="white"/>
              </a:solidFill>
              <a:effectLst/>
              <a:uLnTx/>
              <a:uFillTx/>
              <a:latin typeface="Open Sans Extrabold"/>
              <a:ea typeface="+mn-ea"/>
              <a:cs typeface="+mn-cs"/>
            </a:endParaRPr>
          </a:p>
        </p:txBody>
      </p:sp>
      <p:sp>
        <p:nvSpPr>
          <p:cNvPr id="25" name="Lygiašonis trikampis 18">
            <a:extLst>
              <a:ext uri="{FF2B5EF4-FFF2-40B4-BE49-F238E27FC236}">
                <a16:creationId xmlns:a16="http://schemas.microsoft.com/office/drawing/2014/main" id="{4C7FBF33-D4CC-464D-9094-B69B3E189A30}"/>
              </a:ext>
            </a:extLst>
          </p:cNvPr>
          <p:cNvSpPr/>
          <p:nvPr/>
        </p:nvSpPr>
        <p:spPr>
          <a:xfrm rot="8905082">
            <a:off x="9547954" y="3197091"/>
            <a:ext cx="793206" cy="855936"/>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26" name="Stačiakampis 19">
            <a:extLst>
              <a:ext uri="{FF2B5EF4-FFF2-40B4-BE49-F238E27FC236}">
                <a16:creationId xmlns:a16="http://schemas.microsoft.com/office/drawing/2014/main" id="{3FE4AA40-C5D3-4F79-93D6-2B958481F249}"/>
              </a:ext>
            </a:extLst>
          </p:cNvPr>
          <p:cNvSpPr/>
          <p:nvPr/>
        </p:nvSpPr>
        <p:spPr>
          <a:xfrm>
            <a:off x="6261250" y="1904865"/>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Extrabold"/>
                <a:ea typeface="+mn-ea"/>
                <a:cs typeface="+mn-cs"/>
              </a:rPr>
              <a:t>3</a:t>
            </a:r>
            <a:endParaRPr kumimoji="0" lang="lt-LT" sz="1800" b="1" i="0" u="none" strike="noStrike" kern="1200" cap="none" spc="0" normalizeH="0" baseline="0" noProof="0" dirty="0">
              <a:ln>
                <a:noFill/>
              </a:ln>
              <a:solidFill>
                <a:prstClr val="white"/>
              </a:solidFill>
              <a:effectLst/>
              <a:uLnTx/>
              <a:uFillTx/>
              <a:latin typeface="Open Sans Extrabold"/>
              <a:ea typeface="+mn-ea"/>
              <a:cs typeface="+mn-cs"/>
            </a:endParaRPr>
          </a:p>
        </p:txBody>
      </p:sp>
      <p:sp>
        <p:nvSpPr>
          <p:cNvPr id="27" name="Stačiakampis 21">
            <a:extLst>
              <a:ext uri="{FF2B5EF4-FFF2-40B4-BE49-F238E27FC236}">
                <a16:creationId xmlns:a16="http://schemas.microsoft.com/office/drawing/2014/main" id="{215B05C8-04F1-465A-9A77-4AD955AFE366}"/>
              </a:ext>
            </a:extLst>
          </p:cNvPr>
          <p:cNvSpPr/>
          <p:nvPr/>
        </p:nvSpPr>
        <p:spPr>
          <a:xfrm>
            <a:off x="7859862" y="5158573"/>
            <a:ext cx="319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Extrabold"/>
                <a:ea typeface="+mn-ea"/>
                <a:cs typeface="+mn-cs"/>
              </a:rPr>
              <a:t>4</a:t>
            </a:r>
            <a:endParaRPr kumimoji="0" lang="lt-LT" sz="1800" b="1" i="0" u="none" strike="noStrike" kern="1200" cap="none" spc="0" normalizeH="0" baseline="0" noProof="0" dirty="0">
              <a:ln>
                <a:noFill/>
              </a:ln>
              <a:solidFill>
                <a:prstClr val="white"/>
              </a:solidFill>
              <a:effectLst/>
              <a:uLnTx/>
              <a:uFillTx/>
              <a:latin typeface="Open Sans Extrabold"/>
              <a:ea typeface="+mn-ea"/>
              <a:cs typeface="+mn-cs"/>
            </a:endParaRPr>
          </a:p>
        </p:txBody>
      </p:sp>
      <p:sp>
        <p:nvSpPr>
          <p:cNvPr id="29" name="Teksto vietos rezervavimo ženklas 9">
            <a:extLst>
              <a:ext uri="{FF2B5EF4-FFF2-40B4-BE49-F238E27FC236}">
                <a16:creationId xmlns:a16="http://schemas.microsoft.com/office/drawing/2014/main" id="{278BAB66-DBF5-4A66-AA98-206F72FEAACB}"/>
              </a:ext>
            </a:extLst>
          </p:cNvPr>
          <p:cNvSpPr>
            <a:spLocks noGrp="1"/>
          </p:cNvSpPr>
          <p:nvPr>
            <p:ph type="body" sz="quarter" idx="4294967295"/>
          </p:nvPr>
        </p:nvSpPr>
        <p:spPr>
          <a:xfrm>
            <a:off x="1086512" y="4219673"/>
            <a:ext cx="7840984" cy="1138165"/>
          </a:xfrm>
          <a:prstGeom prst="rect">
            <a:avLst/>
          </a:prstGeom>
        </p:spPr>
        <p:txBody>
          <a:bodyPr>
            <a:normAutofit lnSpcReduction="10000"/>
          </a:bodyPr>
          <a:lstStyle/>
          <a:p>
            <a:pPr marL="0" indent="0">
              <a:buNone/>
            </a:pPr>
            <a:r>
              <a:rPr lang="el-GR" dirty="0">
                <a:solidFill>
                  <a:schemeClr val="tx1"/>
                </a:solidFill>
              </a:rPr>
              <a:t>Ερώτηση:</a:t>
            </a:r>
          </a:p>
          <a:p>
            <a:pPr marL="0" indent="0">
              <a:buNone/>
            </a:pPr>
            <a:r>
              <a:rPr lang="el-GR" dirty="0">
                <a:solidFill>
                  <a:schemeClr val="tx1"/>
                </a:solidFill>
              </a:rPr>
              <a:t>Θα μπορούσαν οι γνώσεις που λάβατε να σας βοηθήσουν στη δουλειά σας;</a:t>
            </a:r>
            <a:endParaRPr lang="lt-LT" dirty="0"/>
          </a:p>
        </p:txBody>
      </p:sp>
      <p:sp>
        <p:nvSpPr>
          <p:cNvPr id="30" name="Lygiašonis trikampis 16">
            <a:extLst>
              <a:ext uri="{FF2B5EF4-FFF2-40B4-BE49-F238E27FC236}">
                <a16:creationId xmlns:a16="http://schemas.microsoft.com/office/drawing/2014/main" id="{0BC9123D-A79A-4830-A53B-4DAFF16B4302}"/>
              </a:ext>
            </a:extLst>
          </p:cNvPr>
          <p:cNvSpPr/>
          <p:nvPr/>
        </p:nvSpPr>
        <p:spPr>
          <a:xfrm rot="1400009">
            <a:off x="10628375" y="2104606"/>
            <a:ext cx="588951" cy="2483629"/>
          </a:xfrm>
          <a:prstGeom prst="triangle">
            <a:avLst>
              <a:gd name="adj" fmla="val 41215"/>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31" name="Lygiašonis trikampis 16">
            <a:extLst>
              <a:ext uri="{FF2B5EF4-FFF2-40B4-BE49-F238E27FC236}">
                <a16:creationId xmlns:a16="http://schemas.microsoft.com/office/drawing/2014/main" id="{0BC9123D-A79A-4830-A53B-4DAFF16B4302}"/>
              </a:ext>
            </a:extLst>
          </p:cNvPr>
          <p:cNvSpPr/>
          <p:nvPr/>
        </p:nvSpPr>
        <p:spPr>
          <a:xfrm rot="17983680">
            <a:off x="9216880" y="3662699"/>
            <a:ext cx="633520" cy="1753326"/>
          </a:xfrm>
          <a:prstGeom prst="triangle">
            <a:avLst>
              <a:gd name="adj" fmla="val 50336"/>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32" name="Lygiašonis trikampis 18">
            <a:extLst>
              <a:ext uri="{FF2B5EF4-FFF2-40B4-BE49-F238E27FC236}">
                <a16:creationId xmlns:a16="http://schemas.microsoft.com/office/drawing/2014/main" id="{4C7FBF33-D4CC-464D-9094-B69B3E189A30}"/>
              </a:ext>
            </a:extLst>
          </p:cNvPr>
          <p:cNvSpPr/>
          <p:nvPr/>
        </p:nvSpPr>
        <p:spPr>
          <a:xfrm rot="5400000">
            <a:off x="273075" y="4383855"/>
            <a:ext cx="576558" cy="438911"/>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dirty="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928920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p:txBody>
          <a:bodyPr>
            <a:normAutofit fontScale="90000"/>
          </a:bodyPr>
          <a:lstStyle/>
          <a:p>
            <a:r>
              <a:rPr lang="el-GR" dirty="0"/>
              <a:t>ΒΗΜΑΤΑ ΠΡΟΣ ΤΟΝ ΜΑΘΗΣΙΑΚΟ ΣΤΟΧΟ</a:t>
            </a:r>
            <a:r>
              <a:rPr lang="de-DE" dirty="0"/>
              <a:t> </a:t>
            </a:r>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
        <p:nvSpPr>
          <p:cNvPr id="4" name="Teksto vietos rezervavimo ženklas 3">
            <a:extLst>
              <a:ext uri="{FF2B5EF4-FFF2-40B4-BE49-F238E27FC236}">
                <a16:creationId xmlns:a16="http://schemas.microsoft.com/office/drawing/2014/main" id="{11A10090-259C-445E-AB96-640E6AEC6205}"/>
              </a:ext>
            </a:extLst>
          </p:cNvPr>
          <p:cNvSpPr>
            <a:spLocks noGrp="1"/>
          </p:cNvSpPr>
          <p:nvPr>
            <p:ph type="body" sz="quarter" idx="10"/>
          </p:nvPr>
        </p:nvSpPr>
        <p:spPr/>
        <p:txBody>
          <a:bodyPr>
            <a:normAutofit lnSpcReduction="10000"/>
          </a:bodyPr>
          <a:lstStyle/>
          <a:p>
            <a:pPr marL="0" lvl="0" indent="0" algn="l" rtl="0">
              <a:lnSpc>
                <a:spcPct val="90000"/>
              </a:lnSpc>
              <a:spcBef>
                <a:spcPts val="0"/>
              </a:spcBef>
              <a:spcAft>
                <a:spcPts val="0"/>
              </a:spcAft>
              <a:buClr>
                <a:srgbClr val="595959"/>
              </a:buClr>
              <a:buSzPts val="2800"/>
              <a:buNone/>
            </a:pPr>
            <a:r>
              <a:rPr lang="el-GR" dirty="0"/>
              <a:t>Βήμα 1</a:t>
            </a:r>
          </a:p>
          <a:p>
            <a:endParaRPr lang="lt-LT" dirty="0"/>
          </a:p>
        </p:txBody>
      </p:sp>
      <p:sp>
        <p:nvSpPr>
          <p:cNvPr id="5" name="Teksto vietos rezervavimo ženklas 4">
            <a:extLst>
              <a:ext uri="{FF2B5EF4-FFF2-40B4-BE49-F238E27FC236}">
                <a16:creationId xmlns:a16="http://schemas.microsoft.com/office/drawing/2014/main" id="{D15CDCE1-3388-42FC-ACED-8DD443C2C446}"/>
              </a:ext>
            </a:extLst>
          </p:cNvPr>
          <p:cNvSpPr>
            <a:spLocks noGrp="1"/>
          </p:cNvSpPr>
          <p:nvPr>
            <p:ph type="body" sz="quarter" idx="12"/>
          </p:nvPr>
        </p:nvSpPr>
        <p:spPr/>
        <p:txBody>
          <a:bodyPr>
            <a:normAutofit/>
          </a:bodyPr>
          <a:lstStyle/>
          <a:p>
            <a:pPr marL="0" lvl="0" indent="0" algn="l" rtl="0">
              <a:lnSpc>
                <a:spcPct val="90000"/>
              </a:lnSpc>
              <a:spcBef>
                <a:spcPts val="0"/>
              </a:spcBef>
              <a:spcAft>
                <a:spcPts val="0"/>
              </a:spcAft>
              <a:buClr>
                <a:srgbClr val="595959"/>
              </a:buClr>
              <a:buSzPts val="2200"/>
              <a:buNone/>
            </a:pPr>
            <a:r>
              <a:rPr lang="el-GR" dirty="0"/>
              <a:t>Εξοικείωση με τη βασική έννοια της επαγγελματικής συμβουλευτικής</a:t>
            </a:r>
          </a:p>
          <a:p>
            <a:endParaRPr lang="lt-LT" dirty="0"/>
          </a:p>
        </p:txBody>
      </p:sp>
      <p:sp>
        <p:nvSpPr>
          <p:cNvPr id="6" name="Teksto vietos rezervavimo ženklas 5">
            <a:extLst>
              <a:ext uri="{FF2B5EF4-FFF2-40B4-BE49-F238E27FC236}">
                <a16:creationId xmlns:a16="http://schemas.microsoft.com/office/drawing/2014/main" id="{A866B034-00D7-41D7-B54A-6B3F54BA9067}"/>
              </a:ext>
            </a:extLst>
          </p:cNvPr>
          <p:cNvSpPr>
            <a:spLocks noGrp="1"/>
          </p:cNvSpPr>
          <p:nvPr>
            <p:ph type="body" sz="quarter" idx="13"/>
          </p:nvPr>
        </p:nvSpPr>
        <p:spPr/>
        <p:txBody>
          <a:bodyPr>
            <a:normAutofit lnSpcReduction="10000"/>
          </a:bodyPr>
          <a:lstStyle/>
          <a:p>
            <a:pPr marL="0" lvl="0" indent="0" algn="l" rtl="0">
              <a:lnSpc>
                <a:spcPct val="90000"/>
              </a:lnSpc>
              <a:spcBef>
                <a:spcPts val="0"/>
              </a:spcBef>
              <a:spcAft>
                <a:spcPts val="0"/>
              </a:spcAft>
              <a:buClr>
                <a:srgbClr val="595959"/>
              </a:buClr>
              <a:buSzPts val="2800"/>
              <a:buNone/>
            </a:pPr>
            <a:r>
              <a:rPr lang="el-GR" dirty="0"/>
              <a:t>Βήμα 2</a:t>
            </a:r>
          </a:p>
          <a:p>
            <a:endParaRPr lang="lt-LT" dirty="0"/>
          </a:p>
        </p:txBody>
      </p:sp>
      <p:sp>
        <p:nvSpPr>
          <p:cNvPr id="7" name="Teksto vietos rezervavimo ženklas 6">
            <a:extLst>
              <a:ext uri="{FF2B5EF4-FFF2-40B4-BE49-F238E27FC236}">
                <a16:creationId xmlns:a16="http://schemas.microsoft.com/office/drawing/2014/main" id="{30479993-4BF5-4D3B-933D-9D5DD0FB7977}"/>
              </a:ext>
            </a:extLst>
          </p:cNvPr>
          <p:cNvSpPr>
            <a:spLocks noGrp="1"/>
          </p:cNvSpPr>
          <p:nvPr>
            <p:ph type="body" sz="quarter" idx="14"/>
          </p:nvPr>
        </p:nvSpPr>
        <p:spPr/>
        <p:txBody>
          <a:bodyPr>
            <a:normAutofit/>
          </a:bodyPr>
          <a:lstStyle/>
          <a:p>
            <a:pPr marL="0" lvl="0" indent="0" algn="l" rtl="0">
              <a:lnSpc>
                <a:spcPct val="90000"/>
              </a:lnSpc>
              <a:spcBef>
                <a:spcPts val="0"/>
              </a:spcBef>
              <a:spcAft>
                <a:spcPts val="0"/>
              </a:spcAft>
              <a:buClr>
                <a:srgbClr val="595959"/>
              </a:buClr>
              <a:buSzPts val="2200"/>
              <a:buNone/>
            </a:pPr>
            <a:r>
              <a:rPr lang="el-GR" dirty="0"/>
              <a:t>Συζήτηση και κατανόηση της εξελισσόμενης σημασίας της επαγγελματικής συμβουλευτικής στον μεταβαλλόμενο κόσμο της εργασίας</a:t>
            </a:r>
          </a:p>
          <a:p>
            <a:endParaRPr lang="lt-LT" dirty="0"/>
          </a:p>
        </p:txBody>
      </p:sp>
      <p:sp>
        <p:nvSpPr>
          <p:cNvPr id="8" name="Lygiašonis trikampis 7">
            <a:extLst>
              <a:ext uri="{FF2B5EF4-FFF2-40B4-BE49-F238E27FC236}">
                <a16:creationId xmlns:a16="http://schemas.microsoft.com/office/drawing/2014/main" id="{B5D3202F-320C-4BF4-8D1F-52BBFD5B6032}"/>
              </a:ext>
            </a:extLst>
          </p:cNvPr>
          <p:cNvSpPr/>
          <p:nvPr/>
        </p:nvSpPr>
        <p:spPr>
          <a:xfrm>
            <a:off x="839788" y="1985113"/>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Lygiašonis trikampis 8">
            <a:extLst>
              <a:ext uri="{FF2B5EF4-FFF2-40B4-BE49-F238E27FC236}">
                <a16:creationId xmlns:a16="http://schemas.microsoft.com/office/drawing/2014/main" id="{FA64D3F5-9634-481F-9057-32BCA85352BB}"/>
              </a:ext>
            </a:extLst>
          </p:cNvPr>
          <p:cNvSpPr/>
          <p:nvPr/>
        </p:nvSpPr>
        <p:spPr>
          <a:xfrm>
            <a:off x="839788" y="3670441"/>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031499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p:txBody>
          <a:bodyPr/>
          <a:lstStyle/>
          <a:p>
            <a:r>
              <a:rPr lang="el-GR" dirty="0"/>
              <a:t>Εισαγωγή</a:t>
            </a:r>
            <a:endParaRPr lang="lt-LT"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839788" y="2046922"/>
            <a:ext cx="7262812" cy="3361691"/>
          </a:xfrm>
        </p:spPr>
        <p:txBody>
          <a:bodyPr>
            <a:normAutofit fontScale="92500" lnSpcReduction="10000"/>
          </a:bodyPr>
          <a:lstStyle/>
          <a:p>
            <a:pPr marL="228600" lvl="0" indent="-228600" algn="l" rtl="0">
              <a:lnSpc>
                <a:spcPct val="90000"/>
              </a:lnSpc>
              <a:spcBef>
                <a:spcPts val="0"/>
              </a:spcBef>
              <a:spcAft>
                <a:spcPts val="0"/>
              </a:spcAft>
              <a:buClr>
                <a:srgbClr val="595959"/>
              </a:buClr>
              <a:buSzPts val="2000"/>
              <a:buChar char="•"/>
            </a:pPr>
            <a:r>
              <a:rPr lang="el-GR" dirty="0"/>
              <a:t>Η ανάπτυξη προσωπικού ή η ανάπτυξη ανθρώπινου δυναμικού (HRD) είναι ένας τομέας στον οποίο η συμβουλευτική παίζει σημαντικό ρόλο σήμερα.</a:t>
            </a:r>
          </a:p>
          <a:p>
            <a:pPr marL="228600" lvl="0" indent="-228600" algn="l" rtl="0">
              <a:lnSpc>
                <a:spcPct val="90000"/>
              </a:lnSpc>
              <a:spcBef>
                <a:spcPts val="1000"/>
              </a:spcBef>
              <a:spcAft>
                <a:spcPts val="0"/>
              </a:spcAft>
              <a:buClr>
                <a:srgbClr val="595959"/>
              </a:buClr>
              <a:buSzPts val="2000"/>
              <a:buChar char="•"/>
            </a:pPr>
            <a:r>
              <a:rPr lang="el-GR" dirty="0"/>
              <a:t>Η ανάπτυξη του HR θα πρέπει να γίνεται σε στενή διασύνδεση με την επιχειρησιακή οργάνωση της εργασίας και την αλλαγή της. </a:t>
            </a:r>
          </a:p>
          <a:p>
            <a:pPr marL="228600" marR="0" lvl="0" indent="-228600" algn="l" rtl="0">
              <a:lnSpc>
                <a:spcPct val="90000"/>
              </a:lnSpc>
              <a:spcBef>
                <a:spcPts val="1000"/>
              </a:spcBef>
              <a:spcAft>
                <a:spcPts val="0"/>
              </a:spcAft>
              <a:buClr>
                <a:srgbClr val="595959"/>
              </a:buClr>
              <a:buSzPts val="2000"/>
              <a:buFont typeface="Arial"/>
              <a:buChar char="•"/>
            </a:pPr>
            <a:r>
              <a:rPr lang="el-GR" dirty="0"/>
              <a:t>Ο επιδιωκόμενος στόχος αυτής της ενότητας είναι να δημιουργήσει μια βάση για συζήτηση για τους συμβούλους και/ή το προσωπικό του ανθρώπινου δυναμικού που θέλει να εξοικειωθεί καλύτερα με τη σύνδεση μεταξύ του επαγγελματικού προσανατολισμού, της συμβουλευτικής (CGC) και του HR.</a:t>
            </a:r>
          </a:p>
          <a:p>
            <a:pPr marL="228600" lvl="0" indent="-101600" algn="l" rtl="0">
              <a:lnSpc>
                <a:spcPct val="90000"/>
              </a:lnSpc>
              <a:spcBef>
                <a:spcPts val="1000"/>
              </a:spcBef>
              <a:spcAft>
                <a:spcPts val="0"/>
              </a:spcAft>
              <a:buClr>
                <a:srgbClr val="595959"/>
              </a:buClr>
              <a:buSzPts val="2000"/>
              <a:buNone/>
            </a:pPr>
            <a:endParaRPr lang="el-GR" dirty="0"/>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pic>
        <p:nvPicPr>
          <p:cNvPr id="12" name="Grafik 11">
            <a:extLst>
              <a:ext uri="{FF2B5EF4-FFF2-40B4-BE49-F238E27FC236}">
                <a16:creationId xmlns:a16="http://schemas.microsoft.com/office/drawing/2014/main" id="{7B59929F-08DC-5B4C-9544-A33339D9ABE8}"/>
              </a:ext>
            </a:extLst>
          </p:cNvPr>
          <p:cNvPicPr>
            <a:picLocks noChangeAspect="1"/>
          </p:cNvPicPr>
          <p:nvPr/>
        </p:nvPicPr>
        <p:blipFill rotWithShape="1">
          <a:blip r:embed="rId2"/>
          <a:srcRect l="18476" r="11982"/>
          <a:stretch/>
        </p:blipFill>
        <p:spPr>
          <a:xfrm>
            <a:off x="8331200" y="2046922"/>
            <a:ext cx="3576917" cy="3429000"/>
          </a:xfrm>
          <a:prstGeom prst="rect">
            <a:avLst/>
          </a:prstGeom>
        </p:spPr>
      </p:pic>
    </p:spTree>
    <p:extLst>
      <p:ext uri="{BB962C8B-B14F-4D97-AF65-F5344CB8AC3E}">
        <p14:creationId xmlns:p14="http://schemas.microsoft.com/office/powerpoint/2010/main" val="341215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raštės vietos rezervavimo ženklas 1">
            <a:extLst>
              <a:ext uri="{FF2B5EF4-FFF2-40B4-BE49-F238E27FC236}">
                <a16:creationId xmlns:a16="http://schemas.microsoft.com/office/drawing/2014/main" id="{D1858A05-FDBB-4641-BCB1-47A79AB1E613}"/>
              </a:ext>
            </a:extLst>
          </p:cNvPr>
          <p:cNvSpPr>
            <a:spLocks noGrp="1"/>
          </p:cNvSpPr>
          <p:nvPr>
            <p:ph type="ftr" sz="quarter" idx="11"/>
          </p:nvPr>
        </p:nvSpPr>
        <p:spPr/>
        <p:txBody>
          <a:bodyPr/>
          <a:lstStyle/>
          <a:p>
            <a:r>
              <a:rPr lang="lt-LT"/>
              <a:t>connect-erasmus.eu</a:t>
            </a:r>
          </a:p>
        </p:txBody>
      </p:sp>
      <p:sp>
        <p:nvSpPr>
          <p:cNvPr id="9" name="Pavadinimas 8">
            <a:extLst>
              <a:ext uri="{FF2B5EF4-FFF2-40B4-BE49-F238E27FC236}">
                <a16:creationId xmlns:a16="http://schemas.microsoft.com/office/drawing/2014/main" id="{EB5E91A4-2597-4EDA-A1F5-B490ADF907D7}"/>
              </a:ext>
            </a:extLst>
          </p:cNvPr>
          <p:cNvSpPr>
            <a:spLocks noGrp="1"/>
          </p:cNvSpPr>
          <p:nvPr>
            <p:ph type="title"/>
          </p:nvPr>
        </p:nvSpPr>
        <p:spPr>
          <a:xfrm>
            <a:off x="839788" y="765175"/>
            <a:ext cx="6582988" cy="728346"/>
          </a:xfrm>
        </p:spPr>
        <p:txBody>
          <a:bodyPr>
            <a:normAutofit/>
          </a:bodyPr>
          <a:lstStyle/>
          <a:p>
            <a:r>
              <a:rPr lang="el-GR" dirty="0"/>
              <a:t>Ιδέες και συζήτηση</a:t>
            </a:r>
            <a:r>
              <a:rPr lang="de-DE" dirty="0"/>
              <a:t> </a:t>
            </a:r>
            <a:endParaRPr lang="lt-LT" dirty="0"/>
          </a:p>
        </p:txBody>
      </p:sp>
      <p:sp>
        <p:nvSpPr>
          <p:cNvPr id="10" name="Teksto vietos rezervavimo ženklas 9">
            <a:extLst>
              <a:ext uri="{FF2B5EF4-FFF2-40B4-BE49-F238E27FC236}">
                <a16:creationId xmlns:a16="http://schemas.microsoft.com/office/drawing/2014/main" id="{A23B4299-2D44-4BE6-97F6-7B692118E65C}"/>
              </a:ext>
            </a:extLst>
          </p:cNvPr>
          <p:cNvSpPr>
            <a:spLocks noGrp="1"/>
          </p:cNvSpPr>
          <p:nvPr>
            <p:ph type="body" sz="half" idx="2"/>
          </p:nvPr>
        </p:nvSpPr>
        <p:spPr>
          <a:xfrm>
            <a:off x="839787" y="1678308"/>
            <a:ext cx="5520672" cy="3588636"/>
          </a:xfrm>
        </p:spPr>
        <p:txBody>
          <a:bodyPr>
            <a:normAutofit/>
          </a:bodyPr>
          <a:lstStyle/>
          <a:p>
            <a:pPr marL="342900" lvl="0" indent="-342900" algn="l" rtl="0">
              <a:lnSpc>
                <a:spcPct val="100000"/>
              </a:lnSpc>
              <a:spcBef>
                <a:spcPts val="0"/>
              </a:spcBef>
              <a:spcAft>
                <a:spcPts val="0"/>
              </a:spcAft>
              <a:buClr>
                <a:srgbClr val="595959"/>
              </a:buClr>
              <a:buSzPts val="2200"/>
              <a:buFont typeface="Arial"/>
              <a:buChar char="•"/>
            </a:pPr>
            <a:r>
              <a:rPr lang="el-GR" dirty="0"/>
              <a:t>Τι γνωρίζετε για την επαγγελματική συμβουλευτική στο κόσμο της εργασία ή στις επιχειρήσεις;</a:t>
            </a:r>
          </a:p>
          <a:p>
            <a:pPr marL="342900" lvl="0" indent="-342900" algn="l" rtl="0">
              <a:lnSpc>
                <a:spcPct val="100000"/>
              </a:lnSpc>
              <a:spcBef>
                <a:spcPts val="1000"/>
              </a:spcBef>
              <a:spcAft>
                <a:spcPts val="0"/>
              </a:spcAft>
              <a:buClr>
                <a:srgbClr val="595959"/>
              </a:buClr>
              <a:buSzPts val="2200"/>
              <a:buFont typeface="Arial"/>
              <a:buChar char="•"/>
            </a:pPr>
            <a:r>
              <a:rPr lang="el-GR" dirty="0"/>
              <a:t>Ποιες εμπειρίες και απόψεις  έχετε;  </a:t>
            </a:r>
          </a:p>
          <a:p>
            <a:pPr marL="342900" lvl="0" indent="-203200" algn="l" rtl="0">
              <a:lnSpc>
                <a:spcPct val="100000"/>
              </a:lnSpc>
              <a:spcBef>
                <a:spcPts val="1000"/>
              </a:spcBef>
              <a:spcAft>
                <a:spcPts val="0"/>
              </a:spcAft>
              <a:buClr>
                <a:srgbClr val="595959"/>
              </a:buClr>
              <a:buSzPts val="2200"/>
              <a:buFont typeface="Arial"/>
              <a:buNone/>
            </a:pPr>
            <a:endParaRPr lang="el-GR" dirty="0"/>
          </a:p>
          <a:p>
            <a:pPr marL="0" lvl="0" indent="0" algn="l" rtl="0">
              <a:lnSpc>
                <a:spcPct val="100000"/>
              </a:lnSpc>
              <a:spcBef>
                <a:spcPts val="1000"/>
              </a:spcBef>
              <a:spcAft>
                <a:spcPts val="0"/>
              </a:spcAft>
              <a:buClr>
                <a:srgbClr val="595959"/>
              </a:buClr>
              <a:buSzPts val="2200"/>
              <a:buNone/>
            </a:pPr>
            <a:r>
              <a:rPr lang="el-GR" dirty="0"/>
              <a:t>Καταγράψτε τις ιδέες σας σε ένα </a:t>
            </a:r>
            <a:r>
              <a:rPr lang="el-GR" dirty="0" err="1"/>
              <a:t>flip-chart</a:t>
            </a:r>
            <a:r>
              <a:rPr lang="el-GR" dirty="0"/>
              <a:t> ή σε έναν πίνακα</a:t>
            </a:r>
          </a:p>
          <a:p>
            <a:endParaRPr lang="en-GB" dirty="0"/>
          </a:p>
          <a:p>
            <a:endParaRPr lang="en-GB" dirty="0"/>
          </a:p>
        </p:txBody>
      </p:sp>
      <p:pic>
        <p:nvPicPr>
          <p:cNvPr id="3" name="Grafik 2">
            <a:extLst>
              <a:ext uri="{FF2B5EF4-FFF2-40B4-BE49-F238E27FC236}">
                <a16:creationId xmlns:a16="http://schemas.microsoft.com/office/drawing/2014/main" id="{F61727CC-2AE6-CF46-AA5B-EA3A93AD4984}"/>
              </a:ext>
            </a:extLst>
          </p:cNvPr>
          <p:cNvPicPr>
            <a:picLocks noChangeAspect="1"/>
          </p:cNvPicPr>
          <p:nvPr/>
        </p:nvPicPr>
        <p:blipFill rotWithShape="1">
          <a:blip r:embed="rId2"/>
          <a:srcRect l="24306" r="9028"/>
          <a:stretch/>
        </p:blipFill>
        <p:spPr>
          <a:xfrm>
            <a:off x="7694612" y="1493521"/>
            <a:ext cx="3657600" cy="3657600"/>
          </a:xfrm>
          <a:prstGeom prst="rect">
            <a:avLst/>
          </a:prstGeom>
        </p:spPr>
      </p:pic>
    </p:spTree>
    <p:extLst>
      <p:ext uri="{BB962C8B-B14F-4D97-AF65-F5344CB8AC3E}">
        <p14:creationId xmlns:p14="http://schemas.microsoft.com/office/powerpoint/2010/main" val="1966286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a:xfrm>
            <a:off x="847725" y="765176"/>
            <a:ext cx="5132945" cy="684211"/>
          </a:xfrm>
        </p:spPr>
        <p:txBody>
          <a:bodyPr>
            <a:noAutofit/>
          </a:bodyPr>
          <a:lstStyle/>
          <a:p>
            <a:r>
              <a:rPr lang="el-GR" sz="3600" dirty="0"/>
              <a:t>Πρόσθετη ανάγνωση:</a:t>
            </a:r>
            <a:endParaRPr lang="lt-LT" sz="3600" dirty="0"/>
          </a:p>
        </p:txBody>
      </p:sp>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839787" y="1630680"/>
            <a:ext cx="4458353" cy="3777933"/>
          </a:xfrm>
        </p:spPr>
        <p:txBody>
          <a:bodyPr/>
          <a:lstStyle/>
          <a:p>
            <a:pPr marL="342900" lvl="0" indent="-342900" algn="l" rtl="0">
              <a:lnSpc>
                <a:spcPct val="100000"/>
              </a:lnSpc>
              <a:spcBef>
                <a:spcPts val="0"/>
              </a:spcBef>
              <a:spcAft>
                <a:spcPts val="0"/>
              </a:spcAft>
              <a:buClr>
                <a:srgbClr val="7F7F7F"/>
              </a:buClr>
              <a:buSzPts val="2400"/>
              <a:buFont typeface="Arial"/>
              <a:buChar char="•"/>
            </a:pPr>
            <a:r>
              <a:rPr lang="el-GR" sz="2000" dirty="0"/>
              <a:t>Για εμβάθυνση: Διαβάστε το Υλικό </a:t>
            </a:r>
            <a:r>
              <a:rPr lang="el-GR" sz="2000" dirty="0" err="1"/>
              <a:t>Νο</a:t>
            </a:r>
            <a:r>
              <a:rPr lang="el-GR" sz="2000" dirty="0"/>
              <a:t>. 01</a:t>
            </a:r>
          </a:p>
          <a:p>
            <a:pPr marL="342900" lvl="0" indent="-342900" algn="l" rtl="0">
              <a:lnSpc>
                <a:spcPct val="100000"/>
              </a:lnSpc>
              <a:spcBef>
                <a:spcPts val="0"/>
              </a:spcBef>
              <a:spcAft>
                <a:spcPts val="0"/>
              </a:spcAft>
              <a:buClr>
                <a:srgbClr val="7F7F7F"/>
              </a:buClr>
              <a:buSzPts val="2400"/>
              <a:buFont typeface="Arial"/>
              <a:buChar char="•"/>
            </a:pPr>
            <a:r>
              <a:rPr lang="el-GR" sz="2000" dirty="0"/>
              <a:t>Συζητήστε την ακόλουθη ερώτηση: </a:t>
            </a:r>
          </a:p>
          <a:p>
            <a:pPr marL="342900" lvl="0" indent="-342900" algn="l" rtl="0">
              <a:lnSpc>
                <a:spcPct val="100000"/>
              </a:lnSpc>
              <a:spcBef>
                <a:spcPts val="0"/>
              </a:spcBef>
              <a:spcAft>
                <a:spcPts val="0"/>
              </a:spcAft>
              <a:buClr>
                <a:srgbClr val="7F7F7F"/>
              </a:buClr>
              <a:buSzPts val="2400"/>
              <a:buFont typeface="Arial"/>
              <a:buChar char="•"/>
            </a:pPr>
            <a:r>
              <a:rPr lang="el-GR" sz="2000" dirty="0"/>
              <a:t>Γιατί η συμβουλευτική ή πιο συγκεκριμένα η επαγγελματική συμβουλευτική είναι πιο επίκαιρη σήμερα;</a:t>
            </a:r>
          </a:p>
          <a:p>
            <a:pPr marL="342900" lvl="0" indent="-342900" algn="l" rtl="0">
              <a:lnSpc>
                <a:spcPct val="100000"/>
              </a:lnSpc>
              <a:spcBef>
                <a:spcPts val="0"/>
              </a:spcBef>
              <a:spcAft>
                <a:spcPts val="0"/>
              </a:spcAft>
              <a:buClr>
                <a:srgbClr val="7F7F7F"/>
              </a:buClr>
              <a:buSzPts val="2400"/>
              <a:buFont typeface="Arial"/>
              <a:buChar char="•"/>
            </a:pPr>
            <a:r>
              <a:rPr lang="el-GR" sz="2000" dirty="0"/>
              <a:t>Γράψτε τους προβληματισμούς σας </a:t>
            </a:r>
          </a:p>
          <a:p>
            <a:pPr marL="0" lvl="0" indent="0" algn="l" rtl="0">
              <a:lnSpc>
                <a:spcPct val="100000"/>
              </a:lnSpc>
              <a:spcBef>
                <a:spcPts val="0"/>
              </a:spcBef>
              <a:spcAft>
                <a:spcPts val="0"/>
              </a:spcAft>
              <a:buClr>
                <a:srgbClr val="7F7F7F"/>
              </a:buClr>
              <a:buSzPts val="2400"/>
              <a:buNone/>
            </a:pPr>
            <a:endParaRPr lang="el-GR" sz="2000" b="1" dirty="0"/>
          </a:p>
          <a:p>
            <a:pPr marL="0" lvl="0" indent="0" algn="l" rtl="0">
              <a:lnSpc>
                <a:spcPct val="100000"/>
              </a:lnSpc>
              <a:spcBef>
                <a:spcPts val="0"/>
              </a:spcBef>
              <a:spcAft>
                <a:spcPts val="0"/>
              </a:spcAft>
              <a:buClr>
                <a:srgbClr val="7F7F7F"/>
              </a:buClr>
              <a:buSzPts val="2400"/>
              <a:buNone/>
            </a:pPr>
            <a:r>
              <a:rPr lang="el-GR" sz="2000" b="1" dirty="0"/>
              <a:t>Χρησιμοποιήστε το υλικό </a:t>
            </a:r>
            <a:r>
              <a:rPr lang="el-GR" sz="2000" b="1" dirty="0" err="1"/>
              <a:t>No</a:t>
            </a:r>
            <a:r>
              <a:rPr lang="el-GR" sz="2000" b="1" dirty="0"/>
              <a:t>. 01</a:t>
            </a:r>
          </a:p>
          <a:p>
            <a:endParaRPr lang="lt-LT" dirty="0"/>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5439" y="633910"/>
            <a:ext cx="6004317" cy="5088709"/>
          </a:xfrm>
          <a:prstGeom prst="rect">
            <a:avLst/>
          </a:prstGeom>
        </p:spPr>
      </p:pic>
    </p:spTree>
    <p:extLst>
      <p:ext uri="{BB962C8B-B14F-4D97-AF65-F5344CB8AC3E}">
        <p14:creationId xmlns:p14="http://schemas.microsoft.com/office/powerpoint/2010/main" val="3309495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847726" y="2766153"/>
            <a:ext cx="10504487" cy="1640594"/>
          </a:xfrm>
        </p:spPr>
        <p:txBody>
          <a:bodyPr>
            <a:noAutofit/>
          </a:bodyPr>
          <a:lstStyle/>
          <a:p>
            <a:r>
              <a:rPr lang="el-GR" sz="3600" dirty="0"/>
              <a:t>Μαθησιακή δραστηριότητα 1: Γνωρίζοντας βασικούς ορισμούς της επαγγελματικής συμβουλευτικής και άλλων «καινοτόμων» εννοιών</a:t>
            </a:r>
            <a:r>
              <a:rPr lang="de-DE" sz="3600" dirty="0"/>
              <a:t> </a:t>
            </a:r>
            <a:endParaRPr lang="en-GB" sz="3600" dirty="0"/>
          </a:p>
        </p:txBody>
      </p:sp>
      <p:sp>
        <p:nvSpPr>
          <p:cNvPr id="9" name="Teksto vietos rezervavimo ženklas 8">
            <a:extLst>
              <a:ext uri="{FF2B5EF4-FFF2-40B4-BE49-F238E27FC236}">
                <a16:creationId xmlns:a16="http://schemas.microsoft.com/office/drawing/2014/main" id="{8F693401-C268-4684-864A-232E139D9721}"/>
              </a:ext>
            </a:extLst>
          </p:cNvPr>
          <p:cNvSpPr>
            <a:spLocks noGrp="1"/>
          </p:cNvSpPr>
          <p:nvPr>
            <p:ph type="body" idx="1"/>
          </p:nvPr>
        </p:nvSpPr>
        <p:spPr>
          <a:xfrm>
            <a:off x="839787" y="4495938"/>
            <a:ext cx="10512425" cy="456347"/>
          </a:xfrm>
        </p:spPr>
        <p:txBody>
          <a:bodyPr/>
          <a:lstStyle/>
          <a:p>
            <a:pPr marL="0" lvl="0" indent="0" algn="l" rtl="0">
              <a:lnSpc>
                <a:spcPct val="100000"/>
              </a:lnSpc>
              <a:spcBef>
                <a:spcPts val="0"/>
              </a:spcBef>
              <a:spcAft>
                <a:spcPts val="0"/>
              </a:spcAft>
              <a:buClr>
                <a:srgbClr val="7F7F7F"/>
              </a:buClr>
              <a:buSzPts val="2200"/>
              <a:buNone/>
            </a:pPr>
            <a:r>
              <a:rPr lang="el-GR" sz="2000" dirty="0"/>
              <a:t>Η διεύρυνση της κατανόησης της επαγγελματικής συμβουλευτικής σε εταιρικό πλαίσιο πρέπει να ξεκινήσει με έναν σύγχρονο ορισμό της επαγγελματικής συμβουλευτικής. </a:t>
            </a:r>
            <a:endParaRPr lang="en-GB"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460958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p:txBody>
          <a:bodyPr>
            <a:normAutofit fontScale="90000"/>
          </a:bodyPr>
          <a:lstStyle/>
          <a:p>
            <a:r>
              <a:rPr lang="el-GR" dirty="0"/>
              <a:t>ΒΗΜΑΤΑ ΠΡΟΣ ΤΟΝ ΜΑΘΗΣΙΑΚΟ ΣΤΟΧΟ</a:t>
            </a:r>
            <a:endParaRPr lang="de-DE"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a:t>connect-erasmus.eu</a:t>
            </a:r>
          </a:p>
        </p:txBody>
      </p:sp>
      <p:sp>
        <p:nvSpPr>
          <p:cNvPr id="4" name="Teksto vietos rezervavimo ženklas 3">
            <a:extLst>
              <a:ext uri="{FF2B5EF4-FFF2-40B4-BE49-F238E27FC236}">
                <a16:creationId xmlns:a16="http://schemas.microsoft.com/office/drawing/2014/main" id="{11A10090-259C-445E-AB96-640E6AEC6205}"/>
              </a:ext>
            </a:extLst>
          </p:cNvPr>
          <p:cNvSpPr>
            <a:spLocks noGrp="1"/>
          </p:cNvSpPr>
          <p:nvPr>
            <p:ph type="body" sz="quarter" idx="10"/>
          </p:nvPr>
        </p:nvSpPr>
        <p:spPr/>
        <p:txBody>
          <a:bodyPr>
            <a:normAutofit lnSpcReduction="10000"/>
          </a:bodyPr>
          <a:lstStyle/>
          <a:p>
            <a:pPr marL="0" lvl="0" indent="0" algn="l" rtl="0">
              <a:lnSpc>
                <a:spcPct val="90000"/>
              </a:lnSpc>
              <a:spcBef>
                <a:spcPts val="0"/>
              </a:spcBef>
              <a:spcAft>
                <a:spcPts val="0"/>
              </a:spcAft>
              <a:buClr>
                <a:srgbClr val="595959"/>
              </a:buClr>
              <a:buSzPts val="2800"/>
              <a:buNone/>
            </a:pPr>
            <a:r>
              <a:rPr lang="el-GR" dirty="0"/>
              <a:t>Βήμα 1</a:t>
            </a:r>
          </a:p>
          <a:p>
            <a:endParaRPr lang="lt-LT" dirty="0"/>
          </a:p>
        </p:txBody>
      </p:sp>
      <p:sp>
        <p:nvSpPr>
          <p:cNvPr id="5" name="Teksto vietos rezervavimo ženklas 4">
            <a:extLst>
              <a:ext uri="{FF2B5EF4-FFF2-40B4-BE49-F238E27FC236}">
                <a16:creationId xmlns:a16="http://schemas.microsoft.com/office/drawing/2014/main" id="{D15CDCE1-3388-42FC-ACED-8DD443C2C446}"/>
              </a:ext>
            </a:extLst>
          </p:cNvPr>
          <p:cNvSpPr>
            <a:spLocks noGrp="1"/>
          </p:cNvSpPr>
          <p:nvPr>
            <p:ph type="body" sz="quarter" idx="12"/>
          </p:nvPr>
        </p:nvSpPr>
        <p:spPr/>
        <p:txBody>
          <a:bodyPr>
            <a:normAutofit/>
          </a:bodyPr>
          <a:lstStyle/>
          <a:p>
            <a:pPr marL="0" lvl="0" indent="0" algn="l" rtl="0">
              <a:lnSpc>
                <a:spcPct val="90000"/>
              </a:lnSpc>
              <a:spcBef>
                <a:spcPts val="0"/>
              </a:spcBef>
              <a:spcAft>
                <a:spcPts val="0"/>
              </a:spcAft>
              <a:buClr>
                <a:srgbClr val="595959"/>
              </a:buClr>
              <a:buSzPts val="2200"/>
              <a:buNone/>
            </a:pPr>
            <a:r>
              <a:rPr lang="el-GR" dirty="0"/>
              <a:t>Εισαγωγή από τον διδάσκοντα στο Υλικό </a:t>
            </a:r>
            <a:r>
              <a:rPr lang="en-US" dirty="0"/>
              <a:t>no</a:t>
            </a:r>
            <a:r>
              <a:rPr lang="el-GR" dirty="0"/>
              <a:t>2</a:t>
            </a:r>
          </a:p>
        </p:txBody>
      </p:sp>
      <p:sp>
        <p:nvSpPr>
          <p:cNvPr id="6" name="Teksto vietos rezervavimo ženklas 5">
            <a:extLst>
              <a:ext uri="{FF2B5EF4-FFF2-40B4-BE49-F238E27FC236}">
                <a16:creationId xmlns:a16="http://schemas.microsoft.com/office/drawing/2014/main" id="{A866B034-00D7-41D7-B54A-6B3F54BA9067}"/>
              </a:ext>
            </a:extLst>
          </p:cNvPr>
          <p:cNvSpPr>
            <a:spLocks noGrp="1"/>
          </p:cNvSpPr>
          <p:nvPr>
            <p:ph type="body" sz="quarter" idx="13"/>
          </p:nvPr>
        </p:nvSpPr>
        <p:spPr/>
        <p:txBody>
          <a:bodyPr>
            <a:normAutofit lnSpcReduction="10000"/>
          </a:bodyPr>
          <a:lstStyle/>
          <a:p>
            <a:pPr marL="0" lvl="0" indent="0" algn="l" rtl="0">
              <a:lnSpc>
                <a:spcPct val="90000"/>
              </a:lnSpc>
              <a:spcBef>
                <a:spcPts val="0"/>
              </a:spcBef>
              <a:spcAft>
                <a:spcPts val="0"/>
              </a:spcAft>
              <a:buClr>
                <a:srgbClr val="595959"/>
              </a:buClr>
              <a:buSzPts val="2800"/>
              <a:buNone/>
            </a:pPr>
            <a:r>
              <a:rPr lang="el-GR" dirty="0"/>
              <a:t>Βήμα 2</a:t>
            </a:r>
          </a:p>
          <a:p>
            <a:endParaRPr lang="lt-LT" dirty="0"/>
          </a:p>
        </p:txBody>
      </p:sp>
      <p:sp>
        <p:nvSpPr>
          <p:cNvPr id="7" name="Teksto vietos rezervavimo ženklas 6">
            <a:extLst>
              <a:ext uri="{FF2B5EF4-FFF2-40B4-BE49-F238E27FC236}">
                <a16:creationId xmlns:a16="http://schemas.microsoft.com/office/drawing/2014/main" id="{30479993-4BF5-4D3B-933D-9D5DD0FB7977}"/>
              </a:ext>
            </a:extLst>
          </p:cNvPr>
          <p:cNvSpPr>
            <a:spLocks noGrp="1"/>
          </p:cNvSpPr>
          <p:nvPr>
            <p:ph type="body" sz="quarter" idx="14"/>
          </p:nvPr>
        </p:nvSpPr>
        <p:spPr/>
        <p:txBody>
          <a:bodyPr>
            <a:normAutofit/>
          </a:bodyPr>
          <a:lstStyle/>
          <a:p>
            <a:pPr marL="0" lvl="0" indent="0" algn="l" rtl="0">
              <a:lnSpc>
                <a:spcPct val="90000"/>
              </a:lnSpc>
              <a:spcBef>
                <a:spcPts val="0"/>
              </a:spcBef>
              <a:spcAft>
                <a:spcPts val="0"/>
              </a:spcAft>
              <a:buClr>
                <a:srgbClr val="595959"/>
              </a:buClr>
              <a:buSzPts val="2200"/>
              <a:buNone/>
            </a:pPr>
            <a:r>
              <a:rPr lang="el-GR" dirty="0"/>
              <a:t>Ιδέες – συλλογή γνώσεων και ερωτήσεων</a:t>
            </a:r>
          </a:p>
        </p:txBody>
      </p:sp>
      <p:sp>
        <p:nvSpPr>
          <p:cNvPr id="8" name="Lygiašonis trikampis 7">
            <a:extLst>
              <a:ext uri="{FF2B5EF4-FFF2-40B4-BE49-F238E27FC236}">
                <a16:creationId xmlns:a16="http://schemas.microsoft.com/office/drawing/2014/main" id="{B5D3202F-320C-4BF4-8D1F-52BBFD5B6032}"/>
              </a:ext>
            </a:extLst>
          </p:cNvPr>
          <p:cNvSpPr/>
          <p:nvPr/>
        </p:nvSpPr>
        <p:spPr>
          <a:xfrm>
            <a:off x="839788" y="1985113"/>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Lygiašonis trikampis 8">
            <a:extLst>
              <a:ext uri="{FF2B5EF4-FFF2-40B4-BE49-F238E27FC236}">
                <a16:creationId xmlns:a16="http://schemas.microsoft.com/office/drawing/2014/main" id="{FA64D3F5-9634-481F-9057-32BCA85352BB}"/>
              </a:ext>
            </a:extLst>
          </p:cNvPr>
          <p:cNvSpPr/>
          <p:nvPr/>
        </p:nvSpPr>
        <p:spPr>
          <a:xfrm>
            <a:off x="839788" y="3670441"/>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936391145"/>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677E874-F72B-DF4A-A807-EBCE7D943AEE}">
  <we:reference id="wa104379997" version="2.0.0.0" store="de-DE" storeType="OMEX"/>
  <we:alternateReferences>
    <we:reference id="WA104379997" version="2.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ECCB14AA17F4479D68A63F1E2384A9" ma:contentTypeVersion="4" ma:contentTypeDescription="Create a new document." ma:contentTypeScope="" ma:versionID="864bc70a3db68bbf57a6977a41cbad8f">
  <xsd:schema xmlns:xsd="http://www.w3.org/2001/XMLSchema" xmlns:xs="http://www.w3.org/2001/XMLSchema" xmlns:p="http://schemas.microsoft.com/office/2006/metadata/properties" xmlns:ns2="bf5322a5-3aae-4038-b82b-1ce1669f2c88" targetNamespace="http://schemas.microsoft.com/office/2006/metadata/properties" ma:root="true" ma:fieldsID="2be4802a99d2f9a834d060ea6285f52d" ns2:_="">
    <xsd:import namespace="bf5322a5-3aae-4038-b82b-1ce1669f2c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5322a5-3aae-4038-b82b-1ce1669f2c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54D85A-3062-4F7A-9171-39476CAACCA2}">
  <ds:schemaRefs>
    <ds:schemaRef ds:uri="http://schemas.microsoft.com/sharepoint/v3/contenttype/forms"/>
  </ds:schemaRefs>
</ds:datastoreItem>
</file>

<file path=customXml/itemProps2.xml><?xml version="1.0" encoding="utf-8"?>
<ds:datastoreItem xmlns:ds="http://schemas.openxmlformats.org/officeDocument/2006/customXml" ds:itemID="{2E6D65F3-7355-49AF-ADF8-F1496AE7D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5322a5-3aae-4038-b82b-1ce1669f2c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651F2C-FBF0-463E-9623-FE2E8A49A0CC}">
  <ds:schemaRef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schemas.microsoft.com/office/2006/metadata/properties"/>
    <ds:schemaRef ds:uri="bf5322a5-3aae-4038-b82b-1ce1669f2c8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Connect! template</Template>
  <TotalTime>263</TotalTime>
  <Words>3727</Words>
  <Application>Microsoft Office PowerPoint</Application>
  <PresentationFormat>Widescreen</PresentationFormat>
  <Paragraphs>418</Paragraphs>
  <Slides>34</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Calibri</vt:lpstr>
      <vt:lpstr>Noto Sans Symbols</vt:lpstr>
      <vt:lpstr>Open Sans</vt:lpstr>
      <vt:lpstr>Open Sans Extrabold</vt:lpstr>
      <vt:lpstr>Open Sans Light</vt:lpstr>
      <vt:lpstr>Segoe UI</vt:lpstr>
      <vt:lpstr>Times New Roman</vt:lpstr>
      <vt:lpstr>Trebuchet MS</vt:lpstr>
      <vt:lpstr>Wingdings</vt:lpstr>
      <vt:lpstr>„Office“ tema</vt:lpstr>
      <vt:lpstr>Κεφάλαιο 4</vt:lpstr>
      <vt:lpstr>Μαθησιακοί στόχοι της ενότητας 4</vt:lpstr>
      <vt:lpstr>Εισαγωγή – Στόχος ενότητας</vt:lpstr>
      <vt:lpstr>ΒΗΜΑΤΑ ΠΡΟΣ ΤΟΝ ΜΑΘΗΣΙΑΚΟ ΣΤΟΧΟ </vt:lpstr>
      <vt:lpstr>Εισαγωγή</vt:lpstr>
      <vt:lpstr>Ιδέες και συζήτηση </vt:lpstr>
      <vt:lpstr>Πρόσθετη ανάγνωση:</vt:lpstr>
      <vt:lpstr>Μαθησιακή δραστηριότητα 1: Γνωρίζοντας βασικούς ορισμούς της επαγγελματικής συμβουλευτικής και άλλων «καινοτόμων» εννοιών </vt:lpstr>
      <vt:lpstr>ΒΗΜΑΤΑ ΠΡΟΣ ΤΟΝ ΜΑΘΗΣΙΑΚΟ ΣΤΟΧΟ</vt:lpstr>
      <vt:lpstr>Εισαγωγή στη εκπαιδευτική δραστηριότητα 1 </vt:lpstr>
      <vt:lpstr>Εκπαιδευτική Δραστηριότητα 1</vt:lpstr>
      <vt:lpstr>Εκπαιδευτική Δραστηριότητα 2: Γνωρίζοντας βασικές πτυχές της ανάπτυξης του HR</vt:lpstr>
      <vt:lpstr>ΒΗΜΑΤΑ ΠΡΟΣ ΤΟΝ ΜΑΘΗΣΙΑΚΟ ΣΤΟΧΟ </vt:lpstr>
      <vt:lpstr>Κύκλος ανάπτυξης HR </vt:lpstr>
      <vt:lpstr>Εκπαιδευτική Δραστηριότητα 2</vt:lpstr>
      <vt:lpstr>Εκπαιδευτική Δραστηριότητα 2: Ανάπτυξη γνώσεων σχετικά με τις διασταυρώσεις μεταξύ CGC και HRD σε επιχειρήσεις</vt:lpstr>
      <vt:lpstr>ΒΗΜΑΤΑ ΠΡΟΣ ΤΟΝ ΜΑΘΗΣΙΑΚΟ ΣΤΟΧΟ</vt:lpstr>
      <vt:lpstr>Εισαγωγή Μαθησιακή δραστηριότητα 3</vt:lpstr>
      <vt:lpstr>Εκπαιδευτική δραστηριότητα 3</vt:lpstr>
      <vt:lpstr>CGC στις ΜΜΕ</vt:lpstr>
      <vt:lpstr>καταιγισμός ιδεών</vt:lpstr>
      <vt:lpstr>CGC στις ΜΜΕ</vt:lpstr>
      <vt:lpstr>Ένα πλήρες φάσμα μεθόδων για τους CGC</vt:lpstr>
      <vt:lpstr>Ένα πλήρες φάσμα μεθόδων για τους CGC (2):</vt:lpstr>
      <vt:lpstr>Επισκόπηση σχετικά με τους εξωτερικούς παρόχους συμβουλών σε ΜΜΕ </vt:lpstr>
      <vt:lpstr>Επισκόπηση σχετικά με τους εξωτερικούς παρόχους συμβουλών σε ΜΜΕ (2)</vt:lpstr>
      <vt:lpstr>Οι σύμβουλοι για τις μειονεκτικές ομάδες εργαζομένων</vt:lpstr>
      <vt:lpstr>Άνισες ευκαιρίες, αχρησιμοποίητες δυνατότητες</vt:lpstr>
      <vt:lpstr>Γιατί να ασχοληθώ; Χρήματα και ηθική!</vt:lpstr>
      <vt:lpstr>Δίνοντας προσοχή – στον εαυτό σας και στους άλλους</vt:lpstr>
      <vt:lpstr>Συμβουλευτική για συγκεκριμένες ομάδες μέσα σε οργανισμούς</vt:lpstr>
      <vt:lpstr>Ομαδική εργασία – μελέτες περιπτώσεων</vt:lpstr>
      <vt:lpstr>Ομαδική εργασία – μελέτες περιπτώσεων</vt:lpstr>
      <vt:lpstr>Συζήτηση – τι μάθαμε;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User 2</cp:lastModifiedBy>
  <cp:revision>67</cp:revision>
  <cp:lastPrinted>2021-04-18T20:29:13Z</cp:lastPrinted>
  <dcterms:created xsi:type="dcterms:W3CDTF">2020-01-27T22:45:30Z</dcterms:created>
  <dcterms:modified xsi:type="dcterms:W3CDTF">2022-10-13T08:20:08Z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0x01010036ECCB14AA17F4479D68A63F1E2384A9</vt:lpwstr>
  </property>
</Properties>
</file>