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325" r:id="rId4"/>
    <p:sldId id="263" r:id="rId5"/>
    <p:sldId id="282" r:id="rId6"/>
    <p:sldId id="281" r:id="rId7"/>
    <p:sldId id="326" r:id="rId8"/>
    <p:sldId id="328" r:id="rId9"/>
    <p:sldId id="329" r:id="rId10"/>
    <p:sldId id="330" r:id="rId11"/>
    <p:sldId id="286" r:id="rId12"/>
    <p:sldId id="287" r:id="rId13"/>
    <p:sldId id="288" r:id="rId14"/>
    <p:sldId id="289" r:id="rId15"/>
    <p:sldId id="290" r:id="rId16"/>
    <p:sldId id="291" r:id="rId17"/>
    <p:sldId id="292" r:id="rId18"/>
    <p:sldId id="295" r:id="rId19"/>
    <p:sldId id="293" r:id="rId20"/>
    <p:sldId id="294" r:id="rId21"/>
    <p:sldId id="296" r:id="rId22"/>
    <p:sldId id="297" r:id="rId23"/>
    <p:sldId id="298" r:id="rId24"/>
    <p:sldId id="305" r:id="rId25"/>
    <p:sldId id="307" r:id="rId26"/>
    <p:sldId id="308" r:id="rId27"/>
    <p:sldId id="309" r:id="rId28"/>
    <p:sldId id="310" r:id="rId29"/>
    <p:sldId id="312" r:id="rId30"/>
    <p:sldId id="313" r:id="rId31"/>
    <p:sldId id="314" r:id="rId32"/>
    <p:sldId id="321" r:id="rId33"/>
    <p:sldId id="301" r:id="rId3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F2A"/>
    <a:srgbClr val="B23D0C"/>
    <a:srgbClr val="B23D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77" autoAdjust="0"/>
    <p:restoredTop sz="94660"/>
  </p:normalViewPr>
  <p:slideViewPr>
    <p:cSldViewPr snapToGrid="0" showGuides="1">
      <p:cViewPr varScale="1">
        <p:scale>
          <a:sx n="100" d="100"/>
          <a:sy n="100" d="100"/>
        </p:scale>
        <p:origin x="370" y="7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33801-27A9-494D-B902-2EC3290F82AB}"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B7379AF3-A516-46FE-8A0A-FA53E2D1A26D}">
      <dgm:prSet phldrT="[Text]" custT="1"/>
      <dgm:spPr/>
      <dgm:t>
        <a:bodyPr/>
        <a:lstStyle/>
        <a:p>
          <a:r>
            <a:rPr lang="el-GR" sz="1800" b="1" dirty="0"/>
            <a:t>Ανάλυση αναγκών</a:t>
          </a:r>
          <a:endParaRPr lang="en-GB" sz="1800" b="1" dirty="0"/>
        </a:p>
      </dgm:t>
    </dgm:pt>
    <dgm:pt modelId="{1C634CA4-BF23-43AD-B11E-E1CDE627DB51}" type="parTrans" cxnId="{71B0836B-678B-4AC4-A5DD-9E93A9545B59}">
      <dgm:prSet/>
      <dgm:spPr/>
      <dgm:t>
        <a:bodyPr/>
        <a:lstStyle/>
        <a:p>
          <a:endParaRPr lang="en-GB" b="1"/>
        </a:p>
      </dgm:t>
    </dgm:pt>
    <dgm:pt modelId="{B7866504-1F88-49D1-B00F-9133901A4405}" type="sibTrans" cxnId="{71B0836B-678B-4AC4-A5DD-9E93A9545B59}">
      <dgm:prSet/>
      <dgm:spPr/>
      <dgm:t>
        <a:bodyPr/>
        <a:lstStyle/>
        <a:p>
          <a:endParaRPr lang="en-GB" b="1"/>
        </a:p>
      </dgm:t>
    </dgm:pt>
    <dgm:pt modelId="{56C5B691-E269-4040-A936-C5C28139AAF1}">
      <dgm:prSet phldrT="[Text]" custT="1"/>
      <dgm:spPr/>
      <dgm:t>
        <a:bodyPr/>
        <a:lstStyle/>
        <a:p>
          <a:r>
            <a:rPr lang="el-GR" sz="1800" b="1" dirty="0"/>
            <a:t>Εφαρμογή της αλλαγής</a:t>
          </a:r>
          <a:endParaRPr lang="en-GB" sz="1800" b="1" dirty="0"/>
        </a:p>
      </dgm:t>
    </dgm:pt>
    <dgm:pt modelId="{DD847742-104F-4A89-96A5-CD43922F1E95}" type="parTrans" cxnId="{42D28C2A-5A66-44F0-A917-DD19E19B5891}">
      <dgm:prSet/>
      <dgm:spPr/>
      <dgm:t>
        <a:bodyPr/>
        <a:lstStyle/>
        <a:p>
          <a:endParaRPr lang="en-GB" b="1"/>
        </a:p>
      </dgm:t>
    </dgm:pt>
    <dgm:pt modelId="{50EE1D7A-C947-46E5-BD09-AC7A8F647586}" type="sibTrans" cxnId="{42D28C2A-5A66-44F0-A917-DD19E19B5891}">
      <dgm:prSet/>
      <dgm:spPr/>
      <dgm:t>
        <a:bodyPr/>
        <a:lstStyle/>
        <a:p>
          <a:endParaRPr lang="en-GB" b="1"/>
        </a:p>
      </dgm:t>
    </dgm:pt>
    <dgm:pt modelId="{EE879BC3-C90B-4E5D-BF67-FF1DBD8EABBA}">
      <dgm:prSet phldrT="[Text]"/>
      <dgm:spPr/>
      <dgm:t>
        <a:bodyPr/>
        <a:lstStyle/>
        <a:p>
          <a:r>
            <a:rPr lang="el-GR" b="1" dirty="0"/>
            <a:t>Αξιολόγηση της αλλαγής</a:t>
          </a:r>
          <a:endParaRPr lang="en-GB" b="1" dirty="0"/>
        </a:p>
      </dgm:t>
    </dgm:pt>
    <dgm:pt modelId="{DD80A109-E9EC-4B5C-B63C-7EA3FEC79008}" type="parTrans" cxnId="{59695E56-C709-48E7-9DEA-A03C00E56AAE}">
      <dgm:prSet/>
      <dgm:spPr/>
      <dgm:t>
        <a:bodyPr/>
        <a:lstStyle/>
        <a:p>
          <a:endParaRPr lang="en-GB" b="1"/>
        </a:p>
      </dgm:t>
    </dgm:pt>
    <dgm:pt modelId="{93246C31-86E4-4699-850C-E14655815583}" type="sibTrans" cxnId="{59695E56-C709-48E7-9DEA-A03C00E56AAE}">
      <dgm:prSet/>
      <dgm:spPr/>
      <dgm:t>
        <a:bodyPr/>
        <a:lstStyle/>
        <a:p>
          <a:endParaRPr lang="en-GB" b="1"/>
        </a:p>
      </dgm:t>
    </dgm:pt>
    <dgm:pt modelId="{99E35357-0CED-45D2-819F-1EE8566D0A63}">
      <dgm:prSet phldrT="[Text]" custT="1"/>
      <dgm:spPr/>
      <dgm:t>
        <a:bodyPr/>
        <a:lstStyle/>
        <a:p>
          <a:r>
            <a:rPr lang="el-GR" sz="1800" b="1" dirty="0"/>
            <a:t>Διατήρηση της αλλαγής</a:t>
          </a:r>
          <a:endParaRPr lang="en-GB" sz="1800" b="1" dirty="0"/>
        </a:p>
      </dgm:t>
    </dgm:pt>
    <dgm:pt modelId="{FA563E03-5E7A-47DD-AB7C-F1F9F28EE0E7}" type="parTrans" cxnId="{313784A9-8313-4BFA-916B-1F3B8E46BC07}">
      <dgm:prSet/>
      <dgm:spPr/>
      <dgm:t>
        <a:bodyPr/>
        <a:lstStyle/>
        <a:p>
          <a:endParaRPr lang="en-GB" b="1"/>
        </a:p>
      </dgm:t>
    </dgm:pt>
    <dgm:pt modelId="{C4189A74-0CAE-4B8E-8142-5FFF306A6D53}" type="sibTrans" cxnId="{313784A9-8313-4BFA-916B-1F3B8E46BC07}">
      <dgm:prSet/>
      <dgm:spPr/>
      <dgm:t>
        <a:bodyPr/>
        <a:lstStyle/>
        <a:p>
          <a:endParaRPr lang="en-GB" b="1"/>
        </a:p>
      </dgm:t>
    </dgm:pt>
    <dgm:pt modelId="{251E2259-2501-4CE5-8C77-51555C09DBB6}" type="pres">
      <dgm:prSet presAssocID="{81833801-27A9-494D-B902-2EC3290F82AB}" presName="cycle" presStyleCnt="0">
        <dgm:presLayoutVars>
          <dgm:dir/>
          <dgm:resizeHandles val="exact"/>
        </dgm:presLayoutVars>
      </dgm:prSet>
      <dgm:spPr/>
    </dgm:pt>
    <dgm:pt modelId="{17F218CC-1A81-4C15-86EE-3A627034DE06}" type="pres">
      <dgm:prSet presAssocID="{B7379AF3-A516-46FE-8A0A-FA53E2D1A26D}" presName="dummy" presStyleCnt="0"/>
      <dgm:spPr/>
    </dgm:pt>
    <dgm:pt modelId="{1BD0FDFC-9B5A-4E97-9126-903EE2420BAA}" type="pres">
      <dgm:prSet presAssocID="{B7379AF3-A516-46FE-8A0A-FA53E2D1A26D}" presName="node" presStyleLbl="revTx" presStyleIdx="0" presStyleCnt="4" custScaleX="160840" custRadScaleRad="110148" custRadScaleInc="24046">
        <dgm:presLayoutVars>
          <dgm:bulletEnabled val="1"/>
        </dgm:presLayoutVars>
      </dgm:prSet>
      <dgm:spPr/>
    </dgm:pt>
    <dgm:pt modelId="{1114AE03-9F54-49C8-B233-B6D68E2D379F}" type="pres">
      <dgm:prSet presAssocID="{B7866504-1F88-49D1-B00F-9133901A4405}" presName="sibTrans" presStyleLbl="node1" presStyleIdx="0" presStyleCnt="4"/>
      <dgm:spPr/>
    </dgm:pt>
    <dgm:pt modelId="{336D64A2-F23F-4F0A-B51B-FCED2C435DD9}" type="pres">
      <dgm:prSet presAssocID="{56C5B691-E269-4040-A936-C5C28139AAF1}" presName="dummy" presStyleCnt="0"/>
      <dgm:spPr/>
    </dgm:pt>
    <dgm:pt modelId="{9DEB647A-FC73-4AF6-B98E-96A6D9C4232D}" type="pres">
      <dgm:prSet presAssocID="{56C5B691-E269-4040-A936-C5C28139AAF1}" presName="node" presStyleLbl="revTx" presStyleIdx="1" presStyleCnt="4" custScaleX="187612" custRadScaleRad="106608" custRadScaleInc="-19970">
        <dgm:presLayoutVars>
          <dgm:bulletEnabled val="1"/>
        </dgm:presLayoutVars>
      </dgm:prSet>
      <dgm:spPr/>
    </dgm:pt>
    <dgm:pt modelId="{5735A0D0-211A-4732-ACBE-14D4C73D3321}" type="pres">
      <dgm:prSet presAssocID="{50EE1D7A-C947-46E5-BD09-AC7A8F647586}" presName="sibTrans" presStyleLbl="node1" presStyleIdx="1" presStyleCnt="4" custLinFactNeighborX="-1120" custLinFactNeighborY="-11073"/>
      <dgm:spPr/>
    </dgm:pt>
    <dgm:pt modelId="{6147966D-9083-44F6-9516-757D29447260}" type="pres">
      <dgm:prSet presAssocID="{EE879BC3-C90B-4E5D-BF67-FF1DBD8EABBA}" presName="dummy" presStyleCnt="0"/>
      <dgm:spPr/>
    </dgm:pt>
    <dgm:pt modelId="{0E7AD90C-B524-4FF5-9F87-12A292B3192F}" type="pres">
      <dgm:prSet presAssocID="{EE879BC3-C90B-4E5D-BF67-FF1DBD8EABBA}" presName="node" presStyleLbl="revTx" presStyleIdx="2" presStyleCnt="4" custScaleX="131416" custScaleY="116611" custRadScaleRad="114126" custRadScaleInc="17174">
        <dgm:presLayoutVars>
          <dgm:bulletEnabled val="1"/>
        </dgm:presLayoutVars>
      </dgm:prSet>
      <dgm:spPr/>
    </dgm:pt>
    <dgm:pt modelId="{7A22077C-3B98-4092-8798-28145EC73ED2}" type="pres">
      <dgm:prSet presAssocID="{93246C31-86E4-4699-850C-E14655815583}" presName="sibTrans" presStyleLbl="node1" presStyleIdx="2" presStyleCnt="4" custLinFactNeighborX="-5274" custLinFactNeighborY="-1897"/>
      <dgm:spPr/>
    </dgm:pt>
    <dgm:pt modelId="{A656C99B-B3C4-4272-999B-F47313516956}" type="pres">
      <dgm:prSet presAssocID="{99E35357-0CED-45D2-819F-1EE8566D0A63}" presName="dummy" presStyleCnt="0"/>
      <dgm:spPr/>
    </dgm:pt>
    <dgm:pt modelId="{E3A5EAEB-A5A5-420C-B88C-1C27F9D2EDB3}" type="pres">
      <dgm:prSet presAssocID="{99E35357-0CED-45D2-819F-1EE8566D0A63}" presName="node" presStyleLbl="revTx" presStyleIdx="3" presStyleCnt="4" custScaleX="132515" custScaleY="110424">
        <dgm:presLayoutVars>
          <dgm:bulletEnabled val="1"/>
        </dgm:presLayoutVars>
      </dgm:prSet>
      <dgm:spPr/>
    </dgm:pt>
    <dgm:pt modelId="{B31F572A-39A8-459A-AACD-982EAEF7FB08}" type="pres">
      <dgm:prSet presAssocID="{C4189A74-0CAE-4B8E-8142-5FFF306A6D53}" presName="sibTrans" presStyleLbl="node1" presStyleIdx="3" presStyleCnt="4" custAng="217060" custLinFactNeighborX="3081" custLinFactNeighborY="13731"/>
      <dgm:spPr/>
    </dgm:pt>
  </dgm:ptLst>
  <dgm:cxnLst>
    <dgm:cxn modelId="{42D28C2A-5A66-44F0-A917-DD19E19B5891}" srcId="{81833801-27A9-494D-B902-2EC3290F82AB}" destId="{56C5B691-E269-4040-A936-C5C28139AAF1}" srcOrd="1" destOrd="0" parTransId="{DD847742-104F-4A89-96A5-CD43922F1E95}" sibTransId="{50EE1D7A-C947-46E5-BD09-AC7A8F647586}"/>
    <dgm:cxn modelId="{0DB1E63B-54C8-4573-A618-CC276C143976}" type="presOf" srcId="{93246C31-86E4-4699-850C-E14655815583}" destId="{7A22077C-3B98-4092-8798-28145EC73ED2}" srcOrd="0" destOrd="0" presId="urn:microsoft.com/office/officeart/2005/8/layout/cycle1"/>
    <dgm:cxn modelId="{6C54423D-062F-4F63-ABF5-6A2468A276BD}" type="presOf" srcId="{EE879BC3-C90B-4E5D-BF67-FF1DBD8EABBA}" destId="{0E7AD90C-B524-4FF5-9F87-12A292B3192F}" srcOrd="0" destOrd="0" presId="urn:microsoft.com/office/officeart/2005/8/layout/cycle1"/>
    <dgm:cxn modelId="{90CE9F3F-494E-43AA-A92E-D011CB941819}" type="presOf" srcId="{B7866504-1F88-49D1-B00F-9133901A4405}" destId="{1114AE03-9F54-49C8-B233-B6D68E2D379F}" srcOrd="0" destOrd="0" presId="urn:microsoft.com/office/officeart/2005/8/layout/cycle1"/>
    <dgm:cxn modelId="{71B0836B-678B-4AC4-A5DD-9E93A9545B59}" srcId="{81833801-27A9-494D-B902-2EC3290F82AB}" destId="{B7379AF3-A516-46FE-8A0A-FA53E2D1A26D}" srcOrd="0" destOrd="0" parTransId="{1C634CA4-BF23-43AD-B11E-E1CDE627DB51}" sibTransId="{B7866504-1F88-49D1-B00F-9133901A4405}"/>
    <dgm:cxn modelId="{7948214D-7CEB-4552-AEC0-55FDEE8528B4}" type="presOf" srcId="{99E35357-0CED-45D2-819F-1EE8566D0A63}" destId="{E3A5EAEB-A5A5-420C-B88C-1C27F9D2EDB3}" srcOrd="0" destOrd="0" presId="urn:microsoft.com/office/officeart/2005/8/layout/cycle1"/>
    <dgm:cxn modelId="{36781A75-A1DB-4CA7-81EC-B456F474D8E8}" type="presOf" srcId="{B7379AF3-A516-46FE-8A0A-FA53E2D1A26D}" destId="{1BD0FDFC-9B5A-4E97-9126-903EE2420BAA}" srcOrd="0" destOrd="0" presId="urn:microsoft.com/office/officeart/2005/8/layout/cycle1"/>
    <dgm:cxn modelId="{59695E56-C709-48E7-9DEA-A03C00E56AAE}" srcId="{81833801-27A9-494D-B902-2EC3290F82AB}" destId="{EE879BC3-C90B-4E5D-BF67-FF1DBD8EABBA}" srcOrd="2" destOrd="0" parTransId="{DD80A109-E9EC-4B5C-B63C-7EA3FEC79008}" sibTransId="{93246C31-86E4-4699-850C-E14655815583}"/>
    <dgm:cxn modelId="{4F94F385-DBC9-4AF6-A7FC-EABD080E064E}" type="presOf" srcId="{C4189A74-0CAE-4B8E-8142-5FFF306A6D53}" destId="{B31F572A-39A8-459A-AACD-982EAEF7FB08}" srcOrd="0" destOrd="0" presId="urn:microsoft.com/office/officeart/2005/8/layout/cycle1"/>
    <dgm:cxn modelId="{B93E189D-9120-42B7-86F3-F4A5BEABA1D2}" type="presOf" srcId="{50EE1D7A-C947-46E5-BD09-AC7A8F647586}" destId="{5735A0D0-211A-4732-ACBE-14D4C73D3321}" srcOrd="0" destOrd="0" presId="urn:microsoft.com/office/officeart/2005/8/layout/cycle1"/>
    <dgm:cxn modelId="{5DF74DA5-13ED-4AC9-97C0-10AD71FAFDB2}" type="presOf" srcId="{81833801-27A9-494D-B902-2EC3290F82AB}" destId="{251E2259-2501-4CE5-8C77-51555C09DBB6}" srcOrd="0" destOrd="0" presId="urn:microsoft.com/office/officeart/2005/8/layout/cycle1"/>
    <dgm:cxn modelId="{313784A9-8313-4BFA-916B-1F3B8E46BC07}" srcId="{81833801-27A9-494D-B902-2EC3290F82AB}" destId="{99E35357-0CED-45D2-819F-1EE8566D0A63}" srcOrd="3" destOrd="0" parTransId="{FA563E03-5E7A-47DD-AB7C-F1F9F28EE0E7}" sibTransId="{C4189A74-0CAE-4B8E-8142-5FFF306A6D53}"/>
    <dgm:cxn modelId="{0E3BEDDA-5966-4D09-896F-F07FE376E5B7}" type="presOf" srcId="{56C5B691-E269-4040-A936-C5C28139AAF1}" destId="{9DEB647A-FC73-4AF6-B98E-96A6D9C4232D}" srcOrd="0" destOrd="0" presId="urn:microsoft.com/office/officeart/2005/8/layout/cycle1"/>
    <dgm:cxn modelId="{06EDCA2F-157E-4C04-98E7-96D855169D01}" type="presParOf" srcId="{251E2259-2501-4CE5-8C77-51555C09DBB6}" destId="{17F218CC-1A81-4C15-86EE-3A627034DE06}" srcOrd="0" destOrd="0" presId="urn:microsoft.com/office/officeart/2005/8/layout/cycle1"/>
    <dgm:cxn modelId="{0CAD1E24-127E-4547-8F4B-946105E2C06F}" type="presParOf" srcId="{251E2259-2501-4CE5-8C77-51555C09DBB6}" destId="{1BD0FDFC-9B5A-4E97-9126-903EE2420BAA}" srcOrd="1" destOrd="0" presId="urn:microsoft.com/office/officeart/2005/8/layout/cycle1"/>
    <dgm:cxn modelId="{5B305671-5D53-475E-AAC0-52DBF735125D}" type="presParOf" srcId="{251E2259-2501-4CE5-8C77-51555C09DBB6}" destId="{1114AE03-9F54-49C8-B233-B6D68E2D379F}" srcOrd="2" destOrd="0" presId="urn:microsoft.com/office/officeart/2005/8/layout/cycle1"/>
    <dgm:cxn modelId="{D4C5C0EF-F122-4993-B954-9D64E02982D1}" type="presParOf" srcId="{251E2259-2501-4CE5-8C77-51555C09DBB6}" destId="{336D64A2-F23F-4F0A-B51B-FCED2C435DD9}" srcOrd="3" destOrd="0" presId="urn:microsoft.com/office/officeart/2005/8/layout/cycle1"/>
    <dgm:cxn modelId="{87455934-FAE4-4BC1-932F-628933B080BF}" type="presParOf" srcId="{251E2259-2501-4CE5-8C77-51555C09DBB6}" destId="{9DEB647A-FC73-4AF6-B98E-96A6D9C4232D}" srcOrd="4" destOrd="0" presId="urn:microsoft.com/office/officeart/2005/8/layout/cycle1"/>
    <dgm:cxn modelId="{A984D4D8-B792-4E76-9E29-215180E7EA48}" type="presParOf" srcId="{251E2259-2501-4CE5-8C77-51555C09DBB6}" destId="{5735A0D0-211A-4732-ACBE-14D4C73D3321}" srcOrd="5" destOrd="0" presId="urn:microsoft.com/office/officeart/2005/8/layout/cycle1"/>
    <dgm:cxn modelId="{825E447D-0A35-4385-92BB-251B979DCA3C}" type="presParOf" srcId="{251E2259-2501-4CE5-8C77-51555C09DBB6}" destId="{6147966D-9083-44F6-9516-757D29447260}" srcOrd="6" destOrd="0" presId="urn:microsoft.com/office/officeart/2005/8/layout/cycle1"/>
    <dgm:cxn modelId="{FC24CD8E-AB19-4889-81C8-234A3B19643D}" type="presParOf" srcId="{251E2259-2501-4CE5-8C77-51555C09DBB6}" destId="{0E7AD90C-B524-4FF5-9F87-12A292B3192F}" srcOrd="7" destOrd="0" presId="urn:microsoft.com/office/officeart/2005/8/layout/cycle1"/>
    <dgm:cxn modelId="{48A99777-87E3-4D3C-9628-A414924451A2}" type="presParOf" srcId="{251E2259-2501-4CE5-8C77-51555C09DBB6}" destId="{7A22077C-3B98-4092-8798-28145EC73ED2}" srcOrd="8" destOrd="0" presId="urn:microsoft.com/office/officeart/2005/8/layout/cycle1"/>
    <dgm:cxn modelId="{4ADB5E6D-579F-4982-9982-219D994FE105}" type="presParOf" srcId="{251E2259-2501-4CE5-8C77-51555C09DBB6}" destId="{A656C99B-B3C4-4272-999B-F47313516956}" srcOrd="9" destOrd="0" presId="urn:microsoft.com/office/officeart/2005/8/layout/cycle1"/>
    <dgm:cxn modelId="{F3D33D65-CE25-4DCD-AD87-9A33FA9F3B0A}" type="presParOf" srcId="{251E2259-2501-4CE5-8C77-51555C09DBB6}" destId="{E3A5EAEB-A5A5-420C-B88C-1C27F9D2EDB3}" srcOrd="10" destOrd="0" presId="urn:microsoft.com/office/officeart/2005/8/layout/cycle1"/>
    <dgm:cxn modelId="{5E094B92-A5A8-408D-A2B4-007AAACB04DC}" type="presParOf" srcId="{251E2259-2501-4CE5-8C77-51555C09DBB6}" destId="{B31F572A-39A8-459A-AACD-982EAEF7FB08}"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0FBDC8-9CBA-43C8-AE5F-CEAD47E5A44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B0CEF2A-BCE0-4C51-8475-92AD797DC8D7}">
      <dgm:prSet phldrT="[Text]" custT="1"/>
      <dgm:spPr/>
      <dgm:t>
        <a:bodyPr/>
        <a:lstStyle/>
        <a:p>
          <a:r>
            <a:rPr lang="el-GR" sz="1600" dirty="0"/>
            <a:t>Οι πολιτισμικές εμπειρίες των πελατών επηρεάζουν τόσο θέματα που σχετίζονται με τη σταδιοδρομία όσο και με τους διαθέσιμους πόρους</a:t>
          </a:r>
          <a:endParaRPr lang="en-GB" sz="1600" dirty="0"/>
        </a:p>
      </dgm:t>
    </dgm:pt>
    <dgm:pt modelId="{F1EBBEFC-A75B-4EF6-834C-8043DA351727}" type="parTrans" cxnId="{8875ADFA-9706-4D2B-849F-2476710225C1}">
      <dgm:prSet/>
      <dgm:spPr/>
      <dgm:t>
        <a:bodyPr/>
        <a:lstStyle/>
        <a:p>
          <a:endParaRPr lang="en-GB" sz="2000"/>
        </a:p>
      </dgm:t>
    </dgm:pt>
    <dgm:pt modelId="{672AE592-8E5C-4E45-9184-83997D5214B4}" type="sibTrans" cxnId="{8875ADFA-9706-4D2B-849F-2476710225C1}">
      <dgm:prSet/>
      <dgm:spPr/>
      <dgm:t>
        <a:bodyPr/>
        <a:lstStyle/>
        <a:p>
          <a:endParaRPr lang="en-GB" sz="2000"/>
        </a:p>
      </dgm:t>
    </dgm:pt>
    <dgm:pt modelId="{C22C7EBC-DBE0-4D85-A20E-1799CDAA66F3}">
      <dgm:prSet phldrT="[Text]" custT="1"/>
      <dgm:spPr/>
      <dgm:t>
        <a:bodyPr/>
        <a:lstStyle/>
        <a:p>
          <a:r>
            <a:rPr lang="el-GR" sz="1600" dirty="0"/>
            <a:t>Οι σύμβουλοι πρέπει να αναγνωρίζουν τις </a:t>
          </a:r>
          <a:r>
            <a:rPr lang="el-GR" sz="1600" dirty="0" err="1"/>
            <a:t>εσωτερικευμένες</a:t>
          </a:r>
          <a:r>
            <a:rPr lang="el-GR" sz="1600" dirty="0"/>
            <a:t> τους έννοιες για την εργασία και την καριέρα</a:t>
          </a:r>
          <a:endParaRPr lang="en-GB" sz="1600" dirty="0"/>
        </a:p>
      </dgm:t>
    </dgm:pt>
    <dgm:pt modelId="{D6B6A629-43A9-49AA-95B7-DAEA2E76194E}" type="parTrans" cxnId="{96B752DB-BC65-4508-A282-10538EC69DD9}">
      <dgm:prSet/>
      <dgm:spPr/>
      <dgm:t>
        <a:bodyPr/>
        <a:lstStyle/>
        <a:p>
          <a:endParaRPr lang="en-GB" sz="2000"/>
        </a:p>
      </dgm:t>
    </dgm:pt>
    <dgm:pt modelId="{9A36B0B2-D2A3-4956-BA24-478A8EB3951B}" type="sibTrans" cxnId="{96B752DB-BC65-4508-A282-10538EC69DD9}">
      <dgm:prSet/>
      <dgm:spPr/>
      <dgm:t>
        <a:bodyPr/>
        <a:lstStyle/>
        <a:p>
          <a:endParaRPr lang="en-GB" sz="2000"/>
        </a:p>
      </dgm:t>
    </dgm:pt>
    <dgm:pt modelId="{A7674143-ECDF-4F93-8B10-17B1E4923F2D}">
      <dgm:prSet phldrT="[Text]" custT="1"/>
      <dgm:spPr/>
      <dgm:t>
        <a:bodyPr/>
        <a:lstStyle/>
        <a:p>
          <a:r>
            <a:rPr lang="el-GR" sz="1600" dirty="0"/>
            <a:t>Οι όροι καριέρα και εξέλιξη σταδιοδρομίας είναι κατασκευασμένοι όροι με πολλαπλές έννοιες που ορίζονται από πολιτισμικές παραδοχές και ερμηνείες</a:t>
          </a:r>
          <a:endParaRPr lang="en-GB" sz="1600" dirty="0"/>
        </a:p>
      </dgm:t>
    </dgm:pt>
    <dgm:pt modelId="{29D7E833-139C-4A4E-B18C-1EE76F6101FF}" type="parTrans" cxnId="{84505262-4878-4082-ACC4-93896B1F08F9}">
      <dgm:prSet/>
      <dgm:spPr/>
      <dgm:t>
        <a:bodyPr/>
        <a:lstStyle/>
        <a:p>
          <a:endParaRPr lang="en-GB" sz="2000"/>
        </a:p>
      </dgm:t>
    </dgm:pt>
    <dgm:pt modelId="{B543DC6A-DC66-4B49-A542-E264C1488E00}" type="sibTrans" cxnId="{84505262-4878-4082-ACC4-93896B1F08F9}">
      <dgm:prSet/>
      <dgm:spPr/>
      <dgm:t>
        <a:bodyPr/>
        <a:lstStyle/>
        <a:p>
          <a:endParaRPr lang="en-GB" sz="2000"/>
        </a:p>
      </dgm:t>
    </dgm:pt>
    <dgm:pt modelId="{1D6813E9-E389-43ED-8F70-264211F3E080}">
      <dgm:prSet phldrT="[Text]" custT="1"/>
      <dgm:spPr/>
      <dgm:t>
        <a:bodyPr/>
        <a:lstStyle/>
        <a:p>
          <a:r>
            <a:rPr lang="el-GR" sz="1600" dirty="0"/>
            <a:t>Αναγνωρίζει ότι οι θεωρίες επαγγελματικής εξέλιξης και συμβουλευτικής σταδιοδρομίας περιέχουν πάντα πολιτιστικές υποθέσεις</a:t>
          </a:r>
          <a:endParaRPr lang="en-GB" sz="1600" dirty="0"/>
        </a:p>
      </dgm:t>
    </dgm:pt>
    <dgm:pt modelId="{7665DF44-540E-42EB-A764-24259F0D5E14}" type="parTrans" cxnId="{96CD52C7-B3C6-4549-8499-A4E512A39B86}">
      <dgm:prSet/>
      <dgm:spPr/>
      <dgm:t>
        <a:bodyPr/>
        <a:lstStyle/>
        <a:p>
          <a:endParaRPr lang="en-GB" sz="2000"/>
        </a:p>
      </dgm:t>
    </dgm:pt>
    <dgm:pt modelId="{5BC9CBB7-53A9-4F9C-8ED8-9F0C72CBE2C0}" type="sibTrans" cxnId="{96CD52C7-B3C6-4549-8499-A4E512A39B86}">
      <dgm:prSet/>
      <dgm:spPr/>
      <dgm:t>
        <a:bodyPr/>
        <a:lstStyle/>
        <a:p>
          <a:endParaRPr lang="en-GB" sz="2000"/>
        </a:p>
      </dgm:t>
    </dgm:pt>
    <dgm:pt modelId="{D23306B5-25A0-4BE8-A346-86C7112EEBE2}">
      <dgm:prSet phldrT="[Text]" custT="1"/>
      <dgm:spPr/>
      <dgm:t>
        <a:bodyPr/>
        <a:lstStyle/>
        <a:p>
          <a:r>
            <a:rPr lang="el-GR" sz="1600" dirty="0"/>
            <a:t>Οι στόχοι και οι διαδικασίες της συμβουλευτικής σταδιοδρομίας πρέπει να καθοριστούν από κοινού</a:t>
          </a:r>
          <a:endParaRPr lang="en-GB" sz="1600" dirty="0"/>
        </a:p>
      </dgm:t>
    </dgm:pt>
    <dgm:pt modelId="{B3B5A93D-0D5F-4288-98E2-5CE98E4328E9}" type="parTrans" cxnId="{FCBE0C63-FD1D-4324-96FB-D72C072DFB11}">
      <dgm:prSet/>
      <dgm:spPr/>
      <dgm:t>
        <a:bodyPr/>
        <a:lstStyle/>
        <a:p>
          <a:endParaRPr lang="en-GB" sz="2000"/>
        </a:p>
      </dgm:t>
    </dgm:pt>
    <dgm:pt modelId="{381E5205-0FBF-4D66-A232-E9825E99D3BB}" type="sibTrans" cxnId="{FCBE0C63-FD1D-4324-96FB-D72C072DFB11}">
      <dgm:prSet/>
      <dgm:spPr/>
      <dgm:t>
        <a:bodyPr/>
        <a:lstStyle/>
        <a:p>
          <a:endParaRPr lang="en-GB" sz="2000"/>
        </a:p>
      </dgm:t>
    </dgm:pt>
    <dgm:pt modelId="{91334EEB-BBEE-425A-B742-2991D4BE8EFA}">
      <dgm:prSet custT="1"/>
      <dgm:spPr/>
      <dgm:t>
        <a:bodyPr/>
        <a:lstStyle/>
        <a:p>
          <a:r>
            <a:rPr lang="el-GR" sz="1600" dirty="0"/>
            <a:t>Το </a:t>
          </a:r>
          <a:r>
            <a:rPr lang="en-GB" sz="1600" dirty="0"/>
            <a:t>CICC</a:t>
          </a:r>
          <a:r>
            <a:rPr lang="el-GR" sz="1600" dirty="0"/>
            <a:t> μοντέλο</a:t>
          </a:r>
          <a:r>
            <a:rPr lang="en-GB" sz="1600" dirty="0"/>
            <a:t> </a:t>
          </a:r>
          <a:r>
            <a:rPr lang="el-GR" sz="1600" dirty="0"/>
            <a:t>προκαλεί τους συμβούλους να ενσωματώσουν πολλαπλά επίπεδα παρέμβασης</a:t>
          </a:r>
          <a:endParaRPr lang="en-GB" sz="1600" dirty="0"/>
        </a:p>
      </dgm:t>
    </dgm:pt>
    <dgm:pt modelId="{08B6ED8D-7CBB-41D6-ADE4-4A784E3A4E71}" type="parTrans" cxnId="{9B1643E7-1213-41AF-8AC0-49CF97FC0898}">
      <dgm:prSet/>
      <dgm:spPr/>
      <dgm:t>
        <a:bodyPr/>
        <a:lstStyle/>
        <a:p>
          <a:endParaRPr lang="en-GB" sz="2000"/>
        </a:p>
      </dgm:t>
    </dgm:pt>
    <dgm:pt modelId="{5286EE15-0379-4097-982E-358438595AFF}" type="sibTrans" cxnId="{9B1643E7-1213-41AF-8AC0-49CF97FC0898}">
      <dgm:prSet/>
      <dgm:spPr/>
      <dgm:t>
        <a:bodyPr/>
        <a:lstStyle/>
        <a:p>
          <a:endParaRPr lang="en-GB" sz="2000"/>
        </a:p>
      </dgm:t>
    </dgm:pt>
    <dgm:pt modelId="{CD4A07A9-ECA1-45CF-9A92-3E6E6E9A0CBE}" type="pres">
      <dgm:prSet presAssocID="{6F0FBDC8-9CBA-43C8-AE5F-CEAD47E5A447}" presName="diagram" presStyleCnt="0">
        <dgm:presLayoutVars>
          <dgm:dir/>
          <dgm:resizeHandles val="exact"/>
        </dgm:presLayoutVars>
      </dgm:prSet>
      <dgm:spPr/>
    </dgm:pt>
    <dgm:pt modelId="{B088A640-2C31-4F14-AB52-98FCDBD93EB7}" type="pres">
      <dgm:prSet presAssocID="{3B0CEF2A-BCE0-4C51-8475-92AD797DC8D7}" presName="node" presStyleLbl="node1" presStyleIdx="0" presStyleCnt="6">
        <dgm:presLayoutVars>
          <dgm:bulletEnabled val="1"/>
        </dgm:presLayoutVars>
      </dgm:prSet>
      <dgm:spPr/>
    </dgm:pt>
    <dgm:pt modelId="{CB6711C9-1468-49CE-AB1B-247F328E0D9D}" type="pres">
      <dgm:prSet presAssocID="{672AE592-8E5C-4E45-9184-83997D5214B4}" presName="sibTrans" presStyleCnt="0"/>
      <dgm:spPr/>
    </dgm:pt>
    <dgm:pt modelId="{C7F15317-CE5F-458E-ADE4-052E4E4DFB7E}" type="pres">
      <dgm:prSet presAssocID="{C22C7EBC-DBE0-4D85-A20E-1799CDAA66F3}" presName="node" presStyleLbl="node1" presStyleIdx="1" presStyleCnt="6">
        <dgm:presLayoutVars>
          <dgm:bulletEnabled val="1"/>
        </dgm:presLayoutVars>
      </dgm:prSet>
      <dgm:spPr/>
    </dgm:pt>
    <dgm:pt modelId="{F8809C5F-F5D4-45CA-A8A2-FB6435080344}" type="pres">
      <dgm:prSet presAssocID="{9A36B0B2-D2A3-4956-BA24-478A8EB3951B}" presName="sibTrans" presStyleCnt="0"/>
      <dgm:spPr/>
    </dgm:pt>
    <dgm:pt modelId="{A8F63315-974E-48C9-8F58-C510FFA80F83}" type="pres">
      <dgm:prSet presAssocID="{A7674143-ECDF-4F93-8B10-17B1E4923F2D}" presName="node" presStyleLbl="node1" presStyleIdx="2" presStyleCnt="6">
        <dgm:presLayoutVars>
          <dgm:bulletEnabled val="1"/>
        </dgm:presLayoutVars>
      </dgm:prSet>
      <dgm:spPr/>
    </dgm:pt>
    <dgm:pt modelId="{39AC2774-EA5D-45FB-B6F0-0693872F3E98}" type="pres">
      <dgm:prSet presAssocID="{B543DC6A-DC66-4B49-A542-E264C1488E00}" presName="sibTrans" presStyleCnt="0"/>
      <dgm:spPr/>
    </dgm:pt>
    <dgm:pt modelId="{3F394C4B-D8FC-43F9-A201-4F7DE62E2163}" type="pres">
      <dgm:prSet presAssocID="{1D6813E9-E389-43ED-8F70-264211F3E080}" presName="node" presStyleLbl="node1" presStyleIdx="3" presStyleCnt="6">
        <dgm:presLayoutVars>
          <dgm:bulletEnabled val="1"/>
        </dgm:presLayoutVars>
      </dgm:prSet>
      <dgm:spPr/>
    </dgm:pt>
    <dgm:pt modelId="{C1AEB488-5789-4DEB-BD0E-A81A56783E93}" type="pres">
      <dgm:prSet presAssocID="{5BC9CBB7-53A9-4F9C-8ED8-9F0C72CBE2C0}" presName="sibTrans" presStyleCnt="0"/>
      <dgm:spPr/>
    </dgm:pt>
    <dgm:pt modelId="{B74491C5-E16A-402A-B749-D8D66127D850}" type="pres">
      <dgm:prSet presAssocID="{D23306B5-25A0-4BE8-A346-86C7112EEBE2}" presName="node" presStyleLbl="node1" presStyleIdx="4" presStyleCnt="6">
        <dgm:presLayoutVars>
          <dgm:bulletEnabled val="1"/>
        </dgm:presLayoutVars>
      </dgm:prSet>
      <dgm:spPr/>
    </dgm:pt>
    <dgm:pt modelId="{93CDF6F6-3A13-4C91-85B5-2E5E4F3F74FC}" type="pres">
      <dgm:prSet presAssocID="{381E5205-0FBF-4D66-A232-E9825E99D3BB}" presName="sibTrans" presStyleCnt="0"/>
      <dgm:spPr/>
    </dgm:pt>
    <dgm:pt modelId="{7C96AE10-5C75-4436-9363-762A9457DC3F}" type="pres">
      <dgm:prSet presAssocID="{91334EEB-BBEE-425A-B742-2991D4BE8EFA}" presName="node" presStyleLbl="node1" presStyleIdx="5" presStyleCnt="6">
        <dgm:presLayoutVars>
          <dgm:bulletEnabled val="1"/>
        </dgm:presLayoutVars>
      </dgm:prSet>
      <dgm:spPr/>
    </dgm:pt>
  </dgm:ptLst>
  <dgm:cxnLst>
    <dgm:cxn modelId="{84505262-4878-4082-ACC4-93896B1F08F9}" srcId="{6F0FBDC8-9CBA-43C8-AE5F-CEAD47E5A447}" destId="{A7674143-ECDF-4F93-8B10-17B1E4923F2D}" srcOrd="2" destOrd="0" parTransId="{29D7E833-139C-4A4E-B18C-1EE76F6101FF}" sibTransId="{B543DC6A-DC66-4B49-A542-E264C1488E00}"/>
    <dgm:cxn modelId="{FCBE0C63-FD1D-4324-96FB-D72C072DFB11}" srcId="{6F0FBDC8-9CBA-43C8-AE5F-CEAD47E5A447}" destId="{D23306B5-25A0-4BE8-A346-86C7112EEBE2}" srcOrd="4" destOrd="0" parTransId="{B3B5A93D-0D5F-4288-98E2-5CE98E4328E9}" sibTransId="{381E5205-0FBF-4D66-A232-E9825E99D3BB}"/>
    <dgm:cxn modelId="{20E98D45-2BE8-4936-B5B4-B48F1F9D6F77}" type="presOf" srcId="{D23306B5-25A0-4BE8-A346-86C7112EEBE2}" destId="{B74491C5-E16A-402A-B749-D8D66127D850}" srcOrd="0" destOrd="0" presId="urn:microsoft.com/office/officeart/2005/8/layout/default"/>
    <dgm:cxn modelId="{90A5E254-9D2C-4447-B2E9-64A92EA6376A}" type="presOf" srcId="{A7674143-ECDF-4F93-8B10-17B1E4923F2D}" destId="{A8F63315-974E-48C9-8F58-C510FFA80F83}" srcOrd="0" destOrd="0" presId="urn:microsoft.com/office/officeart/2005/8/layout/default"/>
    <dgm:cxn modelId="{CFA52684-92B3-4554-946F-FAD9F07FEAF3}" type="presOf" srcId="{6F0FBDC8-9CBA-43C8-AE5F-CEAD47E5A447}" destId="{CD4A07A9-ECA1-45CF-9A92-3E6E6E9A0CBE}" srcOrd="0" destOrd="0" presId="urn:microsoft.com/office/officeart/2005/8/layout/default"/>
    <dgm:cxn modelId="{7BEC948E-C2A2-4BF9-A96E-F8EED1A35BCE}" type="presOf" srcId="{1D6813E9-E389-43ED-8F70-264211F3E080}" destId="{3F394C4B-D8FC-43F9-A201-4F7DE62E2163}" srcOrd="0" destOrd="0" presId="urn:microsoft.com/office/officeart/2005/8/layout/default"/>
    <dgm:cxn modelId="{2B0DCFB5-3576-4D31-954D-6C3CDF9D3C90}" type="presOf" srcId="{C22C7EBC-DBE0-4D85-A20E-1799CDAA66F3}" destId="{C7F15317-CE5F-458E-ADE4-052E4E4DFB7E}" srcOrd="0" destOrd="0" presId="urn:microsoft.com/office/officeart/2005/8/layout/default"/>
    <dgm:cxn modelId="{E1E830C5-CA26-413B-ADA0-35738BF19081}" type="presOf" srcId="{91334EEB-BBEE-425A-B742-2991D4BE8EFA}" destId="{7C96AE10-5C75-4436-9363-762A9457DC3F}" srcOrd="0" destOrd="0" presId="urn:microsoft.com/office/officeart/2005/8/layout/default"/>
    <dgm:cxn modelId="{96CD52C7-B3C6-4549-8499-A4E512A39B86}" srcId="{6F0FBDC8-9CBA-43C8-AE5F-CEAD47E5A447}" destId="{1D6813E9-E389-43ED-8F70-264211F3E080}" srcOrd="3" destOrd="0" parTransId="{7665DF44-540E-42EB-A764-24259F0D5E14}" sibTransId="{5BC9CBB7-53A9-4F9C-8ED8-9F0C72CBE2C0}"/>
    <dgm:cxn modelId="{96B752DB-BC65-4508-A282-10538EC69DD9}" srcId="{6F0FBDC8-9CBA-43C8-AE5F-CEAD47E5A447}" destId="{C22C7EBC-DBE0-4D85-A20E-1799CDAA66F3}" srcOrd="1" destOrd="0" parTransId="{D6B6A629-43A9-49AA-95B7-DAEA2E76194E}" sibTransId="{9A36B0B2-D2A3-4956-BA24-478A8EB3951B}"/>
    <dgm:cxn modelId="{9B1643E7-1213-41AF-8AC0-49CF97FC0898}" srcId="{6F0FBDC8-9CBA-43C8-AE5F-CEAD47E5A447}" destId="{91334EEB-BBEE-425A-B742-2991D4BE8EFA}" srcOrd="5" destOrd="0" parTransId="{08B6ED8D-7CBB-41D6-ADE4-4A784E3A4E71}" sibTransId="{5286EE15-0379-4097-982E-358438595AFF}"/>
    <dgm:cxn modelId="{A5B6ACEC-E73F-4AFC-A404-B7BEB9F6AA5A}" type="presOf" srcId="{3B0CEF2A-BCE0-4C51-8475-92AD797DC8D7}" destId="{B088A640-2C31-4F14-AB52-98FCDBD93EB7}" srcOrd="0" destOrd="0" presId="urn:microsoft.com/office/officeart/2005/8/layout/default"/>
    <dgm:cxn modelId="{8875ADFA-9706-4D2B-849F-2476710225C1}" srcId="{6F0FBDC8-9CBA-43C8-AE5F-CEAD47E5A447}" destId="{3B0CEF2A-BCE0-4C51-8475-92AD797DC8D7}" srcOrd="0" destOrd="0" parTransId="{F1EBBEFC-A75B-4EF6-834C-8043DA351727}" sibTransId="{672AE592-8E5C-4E45-9184-83997D5214B4}"/>
    <dgm:cxn modelId="{AC68FA81-72F6-4C23-AF92-781A158DC1FB}" type="presParOf" srcId="{CD4A07A9-ECA1-45CF-9A92-3E6E6E9A0CBE}" destId="{B088A640-2C31-4F14-AB52-98FCDBD93EB7}" srcOrd="0" destOrd="0" presId="urn:microsoft.com/office/officeart/2005/8/layout/default"/>
    <dgm:cxn modelId="{88FF29C7-D2F3-4B7C-874C-F63070FFAD3A}" type="presParOf" srcId="{CD4A07A9-ECA1-45CF-9A92-3E6E6E9A0CBE}" destId="{CB6711C9-1468-49CE-AB1B-247F328E0D9D}" srcOrd="1" destOrd="0" presId="urn:microsoft.com/office/officeart/2005/8/layout/default"/>
    <dgm:cxn modelId="{0E6728A7-D701-4A55-AAD5-B2621F166B4F}" type="presParOf" srcId="{CD4A07A9-ECA1-45CF-9A92-3E6E6E9A0CBE}" destId="{C7F15317-CE5F-458E-ADE4-052E4E4DFB7E}" srcOrd="2" destOrd="0" presId="urn:microsoft.com/office/officeart/2005/8/layout/default"/>
    <dgm:cxn modelId="{6FD00D8F-6D1C-4BEE-9070-DFCC061924B3}" type="presParOf" srcId="{CD4A07A9-ECA1-45CF-9A92-3E6E6E9A0CBE}" destId="{F8809C5F-F5D4-45CA-A8A2-FB6435080344}" srcOrd="3" destOrd="0" presId="urn:microsoft.com/office/officeart/2005/8/layout/default"/>
    <dgm:cxn modelId="{E0DAA9F8-F6BC-4F33-A29F-BF99B49F494B}" type="presParOf" srcId="{CD4A07A9-ECA1-45CF-9A92-3E6E6E9A0CBE}" destId="{A8F63315-974E-48C9-8F58-C510FFA80F83}" srcOrd="4" destOrd="0" presId="urn:microsoft.com/office/officeart/2005/8/layout/default"/>
    <dgm:cxn modelId="{EA07C47B-E420-4672-AD95-299CEED27DB6}" type="presParOf" srcId="{CD4A07A9-ECA1-45CF-9A92-3E6E6E9A0CBE}" destId="{39AC2774-EA5D-45FB-B6F0-0693872F3E98}" srcOrd="5" destOrd="0" presId="urn:microsoft.com/office/officeart/2005/8/layout/default"/>
    <dgm:cxn modelId="{09A384EE-B7D1-4751-9107-C9F5E9509DD5}" type="presParOf" srcId="{CD4A07A9-ECA1-45CF-9A92-3E6E6E9A0CBE}" destId="{3F394C4B-D8FC-43F9-A201-4F7DE62E2163}" srcOrd="6" destOrd="0" presId="urn:microsoft.com/office/officeart/2005/8/layout/default"/>
    <dgm:cxn modelId="{0D7522EE-EF0D-4051-A1A0-D514F2321140}" type="presParOf" srcId="{CD4A07A9-ECA1-45CF-9A92-3E6E6E9A0CBE}" destId="{C1AEB488-5789-4DEB-BD0E-A81A56783E93}" srcOrd="7" destOrd="0" presId="urn:microsoft.com/office/officeart/2005/8/layout/default"/>
    <dgm:cxn modelId="{24239144-D559-4055-B748-5B9AB615738E}" type="presParOf" srcId="{CD4A07A9-ECA1-45CF-9A92-3E6E6E9A0CBE}" destId="{B74491C5-E16A-402A-B749-D8D66127D850}" srcOrd="8" destOrd="0" presId="urn:microsoft.com/office/officeart/2005/8/layout/default"/>
    <dgm:cxn modelId="{396E642F-DCB9-4DB7-942E-7983C57CDBAC}" type="presParOf" srcId="{CD4A07A9-ECA1-45CF-9A92-3E6E6E9A0CBE}" destId="{93CDF6F6-3A13-4C91-85B5-2E5E4F3F74FC}" srcOrd="9" destOrd="0" presId="urn:microsoft.com/office/officeart/2005/8/layout/default"/>
    <dgm:cxn modelId="{58C0AE4D-C50F-46C1-B826-97033BB46225}" type="presParOf" srcId="{CD4A07A9-ECA1-45CF-9A92-3E6E6E9A0CBE}" destId="{7C96AE10-5C75-4436-9363-762A9457DC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FDFC-9B5A-4E97-9126-903EE2420BAA}">
      <dsp:nvSpPr>
        <dsp:cNvPr id="0" name=""/>
        <dsp:cNvSpPr/>
      </dsp:nvSpPr>
      <dsp:spPr>
        <a:xfrm>
          <a:off x="2778452" y="83401"/>
          <a:ext cx="1477649" cy="91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t>Ανάλυση αναγκών</a:t>
          </a:r>
          <a:endParaRPr lang="en-GB" sz="1800" b="1" kern="1200" dirty="0"/>
        </a:p>
      </dsp:txBody>
      <dsp:txXfrm>
        <a:off x="2778452" y="83401"/>
        <a:ext cx="1477649" cy="918707"/>
      </dsp:txXfrm>
    </dsp:sp>
    <dsp:sp modelId="{1114AE03-9F54-49C8-B233-B6D68E2D379F}">
      <dsp:nvSpPr>
        <dsp:cNvPr id="0" name=""/>
        <dsp:cNvSpPr/>
      </dsp:nvSpPr>
      <dsp:spPr>
        <a:xfrm>
          <a:off x="1358889" y="-85490"/>
          <a:ext cx="2593272" cy="2593272"/>
        </a:xfrm>
        <a:prstGeom prst="circularArrow">
          <a:avLst>
            <a:gd name="adj1" fmla="val 6908"/>
            <a:gd name="adj2" fmla="val 465838"/>
            <a:gd name="adj3" fmla="val 665152"/>
            <a:gd name="adj4" fmla="val 20944262"/>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EB647A-FC73-4AF6-B98E-96A6D9C4232D}">
      <dsp:nvSpPr>
        <dsp:cNvPr id="0" name=""/>
        <dsp:cNvSpPr/>
      </dsp:nvSpPr>
      <dsp:spPr>
        <a:xfrm>
          <a:off x="2609047" y="1567370"/>
          <a:ext cx="1723605" cy="918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t>Εφαρμογή της αλλαγής</a:t>
          </a:r>
          <a:endParaRPr lang="en-GB" sz="1800" b="1" kern="1200" dirty="0"/>
        </a:p>
      </dsp:txBody>
      <dsp:txXfrm>
        <a:off x="2609047" y="1567370"/>
        <a:ext cx="1723605" cy="918707"/>
      </dsp:txXfrm>
    </dsp:sp>
    <dsp:sp modelId="{5735A0D0-211A-4732-ACBE-14D4C73D3321}">
      <dsp:nvSpPr>
        <dsp:cNvPr id="0" name=""/>
        <dsp:cNvSpPr/>
      </dsp:nvSpPr>
      <dsp:spPr>
        <a:xfrm>
          <a:off x="1042269" y="-198512"/>
          <a:ext cx="2593272" cy="2593272"/>
        </a:xfrm>
        <a:prstGeom prst="circularArrow">
          <a:avLst>
            <a:gd name="adj1" fmla="val 6908"/>
            <a:gd name="adj2" fmla="val 465838"/>
            <a:gd name="adj3" fmla="val 5475343"/>
            <a:gd name="adj4" fmla="val 4642140"/>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7AD90C-B524-4FF5-9F87-12A292B3192F}">
      <dsp:nvSpPr>
        <dsp:cNvPr id="0" name=""/>
        <dsp:cNvSpPr/>
      </dsp:nvSpPr>
      <dsp:spPr>
        <a:xfrm>
          <a:off x="987768" y="1530837"/>
          <a:ext cx="1207328" cy="1071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b="1" kern="1200" dirty="0"/>
            <a:t>Αξιολόγηση της αλλαγής</a:t>
          </a:r>
          <a:endParaRPr lang="en-GB" sz="1700" b="1" kern="1200" dirty="0"/>
        </a:p>
      </dsp:txBody>
      <dsp:txXfrm>
        <a:off x="987768" y="1530837"/>
        <a:ext cx="1207328" cy="1071314"/>
      </dsp:txXfrm>
    </dsp:sp>
    <dsp:sp modelId="{7A22077C-3B98-4092-8798-28145EC73ED2}">
      <dsp:nvSpPr>
        <dsp:cNvPr id="0" name=""/>
        <dsp:cNvSpPr/>
      </dsp:nvSpPr>
      <dsp:spPr>
        <a:xfrm>
          <a:off x="1008797" y="222957"/>
          <a:ext cx="2593272" cy="2593272"/>
        </a:xfrm>
        <a:prstGeom prst="circularArrow">
          <a:avLst>
            <a:gd name="adj1" fmla="val 6908"/>
            <a:gd name="adj2" fmla="val 465838"/>
            <a:gd name="adj3" fmla="val 12145086"/>
            <a:gd name="adj4" fmla="val 10918354"/>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A5EAEB-A5A5-420C-B88C-1C27F9D2EDB3}">
      <dsp:nvSpPr>
        <dsp:cNvPr id="0" name=""/>
        <dsp:cNvSpPr/>
      </dsp:nvSpPr>
      <dsp:spPr>
        <a:xfrm>
          <a:off x="1169157" y="3"/>
          <a:ext cx="1217425" cy="1014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l-GR" sz="1800" b="1" kern="1200" dirty="0"/>
            <a:t>Διατήρηση της αλλαγής</a:t>
          </a:r>
          <a:endParaRPr lang="en-GB" sz="1800" b="1" kern="1200" dirty="0"/>
        </a:p>
      </dsp:txBody>
      <dsp:txXfrm>
        <a:off x="1169157" y="3"/>
        <a:ext cx="1217425" cy="1014473"/>
      </dsp:txXfrm>
    </dsp:sp>
    <dsp:sp modelId="{B31F572A-39A8-459A-AACD-982EAEF7FB08}">
      <dsp:nvSpPr>
        <dsp:cNvPr id="0" name=""/>
        <dsp:cNvSpPr/>
      </dsp:nvSpPr>
      <dsp:spPr>
        <a:xfrm rot="217060">
          <a:off x="1646135" y="251458"/>
          <a:ext cx="2593272" cy="2593272"/>
        </a:xfrm>
        <a:prstGeom prst="circularArrow">
          <a:avLst>
            <a:gd name="adj1" fmla="val 6908"/>
            <a:gd name="adj2" fmla="val 465838"/>
            <a:gd name="adj3" fmla="val 15470685"/>
            <a:gd name="adj4" fmla="val 14664381"/>
            <a:gd name="adj5" fmla="val 806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8A640-2C31-4F14-AB52-98FCDBD93EB7}">
      <dsp:nvSpPr>
        <dsp:cNvPr id="0" name=""/>
        <dsp:cNvSpPr/>
      </dsp:nvSpPr>
      <dsp:spPr>
        <a:xfrm>
          <a:off x="0"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πολιτισμικές εμπειρίες των πελατών επηρεάζουν τόσο θέματα που σχετίζονται με τη σταδιοδρομία όσο και με τους διαθέσιμους πόρους</a:t>
          </a:r>
          <a:endParaRPr lang="en-GB" sz="1600" kern="1200" dirty="0"/>
        </a:p>
      </dsp:txBody>
      <dsp:txXfrm>
        <a:off x="0" y="529320"/>
        <a:ext cx="2657752" cy="1594651"/>
      </dsp:txXfrm>
    </dsp:sp>
    <dsp:sp modelId="{C7F15317-CE5F-458E-ADE4-052E4E4DFB7E}">
      <dsp:nvSpPr>
        <dsp:cNvPr id="0" name=""/>
        <dsp:cNvSpPr/>
      </dsp:nvSpPr>
      <dsp:spPr>
        <a:xfrm>
          <a:off x="2923527"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σύμβουλοι πρέπει να αναγνωρίζουν τις </a:t>
          </a:r>
          <a:r>
            <a:rPr lang="el-GR" sz="1600" kern="1200" dirty="0" err="1"/>
            <a:t>εσωτερικευμένες</a:t>
          </a:r>
          <a:r>
            <a:rPr lang="el-GR" sz="1600" kern="1200" dirty="0"/>
            <a:t> τους έννοιες για την εργασία και την καριέρα</a:t>
          </a:r>
          <a:endParaRPr lang="en-GB" sz="1600" kern="1200" dirty="0"/>
        </a:p>
      </dsp:txBody>
      <dsp:txXfrm>
        <a:off x="2923527" y="529320"/>
        <a:ext cx="2657752" cy="1594651"/>
      </dsp:txXfrm>
    </dsp:sp>
    <dsp:sp modelId="{A8F63315-974E-48C9-8F58-C510FFA80F83}">
      <dsp:nvSpPr>
        <dsp:cNvPr id="0" name=""/>
        <dsp:cNvSpPr/>
      </dsp:nvSpPr>
      <dsp:spPr>
        <a:xfrm>
          <a:off x="5847054" y="529320"/>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όροι καριέρα και εξέλιξη σταδιοδρομίας είναι κατασκευασμένοι όροι με πολλαπλές έννοιες που ορίζονται από πολιτισμικές παραδοχές και ερμηνείες</a:t>
          </a:r>
          <a:endParaRPr lang="en-GB" sz="1600" kern="1200" dirty="0"/>
        </a:p>
      </dsp:txBody>
      <dsp:txXfrm>
        <a:off x="5847054" y="529320"/>
        <a:ext cx="2657752" cy="1594651"/>
      </dsp:txXfrm>
    </dsp:sp>
    <dsp:sp modelId="{3F394C4B-D8FC-43F9-A201-4F7DE62E2163}">
      <dsp:nvSpPr>
        <dsp:cNvPr id="0" name=""/>
        <dsp:cNvSpPr/>
      </dsp:nvSpPr>
      <dsp:spPr>
        <a:xfrm>
          <a:off x="0"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Αναγνωρίζει ότι οι θεωρίες επαγγελματικής εξέλιξης και συμβουλευτικής σταδιοδρομίας περιέχουν πάντα πολιτιστικές υποθέσεις</a:t>
          </a:r>
          <a:endParaRPr lang="en-GB" sz="1600" kern="1200" dirty="0"/>
        </a:p>
      </dsp:txBody>
      <dsp:txXfrm>
        <a:off x="0" y="2389747"/>
        <a:ext cx="2657752" cy="1594651"/>
      </dsp:txXfrm>
    </dsp:sp>
    <dsp:sp modelId="{B74491C5-E16A-402A-B749-D8D66127D850}">
      <dsp:nvSpPr>
        <dsp:cNvPr id="0" name=""/>
        <dsp:cNvSpPr/>
      </dsp:nvSpPr>
      <dsp:spPr>
        <a:xfrm>
          <a:off x="2923527"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Οι στόχοι και οι διαδικασίες της συμβουλευτικής σταδιοδρομίας πρέπει να καθοριστούν από κοινού</a:t>
          </a:r>
          <a:endParaRPr lang="en-GB" sz="1600" kern="1200" dirty="0"/>
        </a:p>
      </dsp:txBody>
      <dsp:txXfrm>
        <a:off x="2923527" y="2389747"/>
        <a:ext cx="2657752" cy="1594651"/>
      </dsp:txXfrm>
    </dsp:sp>
    <dsp:sp modelId="{7C96AE10-5C75-4436-9363-762A9457DC3F}">
      <dsp:nvSpPr>
        <dsp:cNvPr id="0" name=""/>
        <dsp:cNvSpPr/>
      </dsp:nvSpPr>
      <dsp:spPr>
        <a:xfrm>
          <a:off x="5847054" y="2389747"/>
          <a:ext cx="2657752" cy="159465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Το </a:t>
          </a:r>
          <a:r>
            <a:rPr lang="en-GB" sz="1600" kern="1200" dirty="0"/>
            <a:t>CICC</a:t>
          </a:r>
          <a:r>
            <a:rPr lang="el-GR" sz="1600" kern="1200" dirty="0"/>
            <a:t> μοντέλο</a:t>
          </a:r>
          <a:r>
            <a:rPr lang="en-GB" sz="1600" kern="1200" dirty="0"/>
            <a:t> </a:t>
          </a:r>
          <a:r>
            <a:rPr lang="el-GR" sz="1600" kern="1200" dirty="0"/>
            <a:t>προκαλεί τους συμβούλους να ενσωματώσουν πολλαπλά επίπεδα παρέμβασης</a:t>
          </a:r>
          <a:endParaRPr lang="en-GB" sz="1600" kern="1200" dirty="0"/>
        </a:p>
      </dsp:txBody>
      <dsp:txXfrm>
        <a:off x="5847054" y="2389747"/>
        <a:ext cx="2657752" cy="1594651"/>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CC101-83B2-4FCF-8E40-64EEF50EDD64}" type="datetimeFigureOut">
              <a:rPr lang="lt-LT" smtClean="0"/>
              <a:t>2022-08-13</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F2A99-8335-4AAC-9EFD-09FA6B9BBADF}" type="slidenum">
              <a:rPr lang="lt-LT" smtClean="0"/>
              <a:t>‹#›</a:t>
            </a:fld>
            <a:endParaRPr lang="lt-LT"/>
          </a:p>
        </p:txBody>
      </p:sp>
    </p:spTree>
    <p:extLst>
      <p:ext uri="{BB962C8B-B14F-4D97-AF65-F5344CB8AC3E}">
        <p14:creationId xmlns:p14="http://schemas.microsoft.com/office/powerpoint/2010/main" val="105408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1">
        <a:schemeClr val="bg1"/>
      </p:bgRef>
    </p:bg>
    <p:spTree>
      <p:nvGrpSpPr>
        <p:cNvPr id="1" name=""/>
        <p:cNvGrpSpPr/>
        <p:nvPr/>
      </p:nvGrpSpPr>
      <p:grpSpPr>
        <a:xfrm>
          <a:off x="0" y="0"/>
          <a:ext cx="0" cy="0"/>
          <a:chOff x="0" y="0"/>
          <a:chExt cx="0" cy="0"/>
        </a:xfrm>
      </p:grpSpPr>
      <p:pic>
        <p:nvPicPr>
          <p:cNvPr id="16" name="Paveikslėlis 15">
            <a:extLst>
              <a:ext uri="{FF2B5EF4-FFF2-40B4-BE49-F238E27FC236}">
                <a16:creationId xmlns:a16="http://schemas.microsoft.com/office/drawing/2014/main" id="{246EBA82-0447-4FA4-8B1C-C45FC5F54C2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089" b="23358"/>
          <a:stretch/>
        </p:blipFill>
        <p:spPr>
          <a:xfrm rot="10800000">
            <a:off x="0" y="0"/>
            <a:ext cx="12192004" cy="5408613"/>
          </a:xfrm>
          <a:prstGeom prst="rect">
            <a:avLst/>
          </a:prstGeom>
        </p:spPr>
      </p:pic>
      <p:sp>
        <p:nvSpPr>
          <p:cNvPr id="2" name="Pavadinimas 1">
            <a:extLst>
              <a:ext uri="{FF2B5EF4-FFF2-40B4-BE49-F238E27FC236}">
                <a16:creationId xmlns:a16="http://schemas.microsoft.com/office/drawing/2014/main" id="{2F688FB5-BEAA-43D8-9143-D2CE529CEF3A}"/>
              </a:ext>
            </a:extLst>
          </p:cNvPr>
          <p:cNvSpPr>
            <a:spLocks noGrp="1"/>
          </p:cNvSpPr>
          <p:nvPr>
            <p:ph type="ctrTitle" hasCustomPrompt="1"/>
          </p:nvPr>
        </p:nvSpPr>
        <p:spPr>
          <a:xfrm>
            <a:off x="845820" y="924243"/>
            <a:ext cx="10058400" cy="2387600"/>
          </a:xfrm>
        </p:spPr>
        <p:txBody>
          <a:bodyPr anchor="b">
            <a:normAutofit/>
          </a:bodyPr>
          <a:lstStyle>
            <a:lvl1pPr algn="l">
              <a:defRPr sz="6600">
                <a:solidFill>
                  <a:schemeClr val="bg1"/>
                </a:solidFill>
              </a:defRPr>
            </a:lvl1pPr>
          </a:lstStyle>
          <a:p>
            <a:r>
              <a:rPr lang="en-US" dirty="0"/>
              <a:t>DEMO </a:t>
            </a:r>
            <a:br>
              <a:rPr lang="en-US" dirty="0"/>
            </a:br>
            <a:r>
              <a:rPr lang="en-US" dirty="0"/>
              <a:t>TITLE TEXT</a:t>
            </a:r>
            <a:endParaRPr lang="lt-LT" dirty="0"/>
          </a:p>
        </p:txBody>
      </p:sp>
      <p:sp>
        <p:nvSpPr>
          <p:cNvPr id="3" name="Antrinis pavadinimas 2">
            <a:extLst>
              <a:ext uri="{FF2B5EF4-FFF2-40B4-BE49-F238E27FC236}">
                <a16:creationId xmlns:a16="http://schemas.microsoft.com/office/drawing/2014/main" id="{85069AEC-D0AD-490C-B670-14EB62EA7740}"/>
              </a:ext>
            </a:extLst>
          </p:cNvPr>
          <p:cNvSpPr>
            <a:spLocks noGrp="1"/>
          </p:cNvSpPr>
          <p:nvPr>
            <p:ph type="subTitle" idx="1" hasCustomPrompt="1"/>
          </p:nvPr>
        </p:nvSpPr>
        <p:spPr>
          <a:xfrm>
            <a:off x="845820" y="3434398"/>
            <a:ext cx="10058400" cy="1655762"/>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err="1">
                <a:solidFill>
                  <a:srgbClr val="FFFFFF"/>
                </a:solidFill>
              </a:rPr>
              <a:t>Date</a:t>
            </a:r>
            <a:r>
              <a:rPr lang="lt-LT" dirty="0">
                <a:solidFill>
                  <a:srgbClr val="FFFFFF"/>
                </a:solidFill>
              </a:rPr>
              <a:t>, name </a:t>
            </a:r>
            <a:r>
              <a:rPr lang="lt-LT" dirty="0" err="1">
                <a:solidFill>
                  <a:srgbClr val="FFFFFF"/>
                </a:solidFill>
              </a:rPr>
              <a:t>of</a:t>
            </a:r>
            <a:r>
              <a:rPr lang="lt-LT" dirty="0">
                <a:solidFill>
                  <a:srgbClr val="FFFFFF"/>
                </a:solidFill>
              </a:rPr>
              <a:t> </a:t>
            </a:r>
            <a:r>
              <a:rPr lang="lt-LT" dirty="0" err="1">
                <a:solidFill>
                  <a:srgbClr val="FFFFFF"/>
                </a:solidFill>
              </a:rPr>
              <a:t>the</a:t>
            </a:r>
            <a:r>
              <a:rPr lang="lt-LT" dirty="0">
                <a:solidFill>
                  <a:srgbClr val="FFFFFF"/>
                </a:solidFill>
              </a:rPr>
              <a:t> </a:t>
            </a:r>
            <a:r>
              <a:rPr lang="lt-LT" dirty="0" err="1">
                <a:solidFill>
                  <a:srgbClr val="FFFFFF"/>
                </a:solidFill>
              </a:rPr>
              <a:t>event</a:t>
            </a:r>
            <a:r>
              <a:rPr lang="lt-LT" dirty="0">
                <a:solidFill>
                  <a:srgbClr val="FFFFFF"/>
                </a:solidFill>
              </a:rPr>
              <a:t>, </a:t>
            </a:r>
            <a:endParaRPr lang="en-US" dirty="0">
              <a:solidFill>
                <a:srgbClr val="FFFFFF"/>
              </a:solidFill>
            </a:endParaRPr>
          </a:p>
          <a:p>
            <a:r>
              <a:rPr lang="lt-LT" dirty="0">
                <a:solidFill>
                  <a:srgbClr val="FFFFFF"/>
                </a:solidFill>
              </a:rPr>
              <a:t>name </a:t>
            </a:r>
            <a:r>
              <a:rPr lang="lt-LT" dirty="0" err="1">
                <a:solidFill>
                  <a:srgbClr val="FFFFFF"/>
                </a:solidFill>
              </a:rPr>
              <a:t>and</a:t>
            </a:r>
            <a:r>
              <a:rPr lang="lt-LT" dirty="0">
                <a:solidFill>
                  <a:srgbClr val="FFFFFF"/>
                </a:solidFill>
              </a:rPr>
              <a:t> </a:t>
            </a:r>
            <a:r>
              <a:rPr lang="lt-LT" dirty="0" err="1">
                <a:solidFill>
                  <a:srgbClr val="FFFFFF"/>
                </a:solidFill>
              </a:rPr>
              <a:t>surname</a:t>
            </a:r>
            <a:r>
              <a:rPr lang="lt-LT" dirty="0">
                <a:solidFill>
                  <a:srgbClr val="FFFFFF"/>
                </a:solidFill>
              </a:rPr>
              <a:t> </a:t>
            </a:r>
            <a:r>
              <a:rPr lang="lt-LT" dirty="0" err="1">
                <a:solidFill>
                  <a:srgbClr val="FFFFFF"/>
                </a:solidFill>
              </a:rPr>
              <a:t>of</a:t>
            </a:r>
            <a:r>
              <a:rPr lang="lt-LT" dirty="0">
                <a:solidFill>
                  <a:srgbClr val="FFFFFF"/>
                </a:solidFill>
              </a:rPr>
              <a:t> </a:t>
            </a:r>
            <a:r>
              <a:rPr lang="lt-LT" dirty="0" err="1">
                <a:solidFill>
                  <a:srgbClr val="FFFFFF"/>
                </a:solidFill>
              </a:rPr>
              <a:t>author</a:t>
            </a:r>
            <a:endParaRPr lang="lt-LT" dirty="0">
              <a:solidFill>
                <a:srgbClr val="FFFFFF"/>
              </a:solidFill>
            </a:endParaRPr>
          </a:p>
        </p:txBody>
      </p:sp>
      <p:sp>
        <p:nvSpPr>
          <p:cNvPr id="5" name="Poraštės vietos rezervavimo ženklas 4">
            <a:extLst>
              <a:ext uri="{FF2B5EF4-FFF2-40B4-BE49-F238E27FC236}">
                <a16:creationId xmlns:a16="http://schemas.microsoft.com/office/drawing/2014/main" id="{C5F0BFDC-D1E8-4156-8099-C8816EB1B881}"/>
              </a:ext>
            </a:extLst>
          </p:cNvPr>
          <p:cNvSpPr>
            <a:spLocks noGrp="1"/>
          </p:cNvSpPr>
          <p:nvPr>
            <p:ph type="ftr" sz="quarter" idx="11"/>
          </p:nvPr>
        </p:nvSpPr>
        <p:spPr/>
        <p:txBody>
          <a:bodyPr/>
          <a:lstStyle/>
          <a:p>
            <a:r>
              <a:rPr lang="lt-LT" dirty="0"/>
              <a:t>connect-erasmus.eu</a:t>
            </a:r>
          </a:p>
        </p:txBody>
      </p:sp>
    </p:spTree>
    <p:extLst>
      <p:ext uri="{BB962C8B-B14F-4D97-AF65-F5344CB8AC3E}">
        <p14:creationId xmlns:p14="http://schemas.microsoft.com/office/powerpoint/2010/main" val="5759777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vadinimas ir vertikalus tekstas">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A418BBB0-10BE-4452-AA0B-FC7B9192D65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 t="10937" r="13" b="22509"/>
          <a:stretch/>
        </p:blipFill>
        <p:spPr>
          <a:xfrm rot="10800000">
            <a:off x="0" y="-1"/>
            <a:ext cx="12192004" cy="5408613"/>
          </a:xfrm>
          <a:prstGeom prst="rect">
            <a:avLst/>
          </a:prstGeom>
        </p:spPr>
      </p:pic>
      <p:sp>
        <p:nvSpPr>
          <p:cNvPr id="2" name="Pavadinimas 1">
            <a:extLst>
              <a:ext uri="{FF2B5EF4-FFF2-40B4-BE49-F238E27FC236}">
                <a16:creationId xmlns:a16="http://schemas.microsoft.com/office/drawing/2014/main" id="{A6473C05-AE7B-43DD-A2CC-85F602C5844F}"/>
              </a:ext>
            </a:extLst>
          </p:cNvPr>
          <p:cNvSpPr>
            <a:spLocks noGrp="1"/>
          </p:cNvSpPr>
          <p:nvPr>
            <p:ph type="title" hasCustomPrompt="1"/>
          </p:nvPr>
        </p:nvSpPr>
        <p:spPr>
          <a:xfrm>
            <a:off x="836613" y="1577340"/>
            <a:ext cx="10515600" cy="2011680"/>
          </a:xfrm>
        </p:spPr>
        <p:txBody>
          <a:bodyPr/>
          <a:lstStyle>
            <a:lvl1pPr>
              <a:defRPr>
                <a:solidFill>
                  <a:schemeClr val="bg1"/>
                </a:solidFill>
              </a:defRPr>
            </a:lvl1pPr>
          </a:lstStyle>
          <a:p>
            <a:r>
              <a:rPr lang="en-US" dirty="0"/>
              <a:t>Thank you for </a:t>
            </a:r>
            <a:br>
              <a:rPr lang="en-US" dirty="0"/>
            </a:br>
            <a:r>
              <a:rPr lang="en-US" dirty="0"/>
              <a:t>the Attention. </a:t>
            </a:r>
            <a:br>
              <a:rPr lang="en-US" dirty="0"/>
            </a:br>
            <a:r>
              <a:rPr lang="en-US" dirty="0"/>
              <a:t>Questions?</a:t>
            </a:r>
            <a:endParaRPr lang="lt-LT" dirty="0"/>
          </a:p>
        </p:txBody>
      </p:sp>
      <p:sp>
        <p:nvSpPr>
          <p:cNvPr id="5" name="Poraštės vietos rezervavimo ženklas 4">
            <a:extLst>
              <a:ext uri="{FF2B5EF4-FFF2-40B4-BE49-F238E27FC236}">
                <a16:creationId xmlns:a16="http://schemas.microsoft.com/office/drawing/2014/main" id="{F987F0DC-379D-4245-BFBB-CD4C4288E553}"/>
              </a:ext>
            </a:extLst>
          </p:cNvPr>
          <p:cNvSpPr>
            <a:spLocks noGrp="1"/>
          </p:cNvSpPr>
          <p:nvPr>
            <p:ph type="ftr" sz="quarter" idx="11"/>
          </p:nvPr>
        </p:nvSpPr>
        <p:spPr/>
        <p:txBody>
          <a:bodyPr/>
          <a:lstStyle/>
          <a:p>
            <a:r>
              <a:rPr lang="lt-LT"/>
              <a:t>connect-erasmus.eu</a:t>
            </a:r>
          </a:p>
        </p:txBody>
      </p:sp>
      <p:sp>
        <p:nvSpPr>
          <p:cNvPr id="8" name="Paveikslėlio vietos rezervavimo ženklas 2">
            <a:extLst>
              <a:ext uri="{FF2B5EF4-FFF2-40B4-BE49-F238E27FC236}">
                <a16:creationId xmlns:a16="http://schemas.microsoft.com/office/drawing/2014/main" id="{ADAA6A37-774A-4614-893F-080D49E13D8C}"/>
              </a:ext>
            </a:extLst>
          </p:cNvPr>
          <p:cNvSpPr>
            <a:spLocks noGrp="1"/>
          </p:cNvSpPr>
          <p:nvPr>
            <p:ph type="pic" idx="1" hasCustomPrompt="1"/>
          </p:nvPr>
        </p:nvSpPr>
        <p:spPr>
          <a:xfrm>
            <a:off x="836613" y="3793201"/>
            <a:ext cx="10515600" cy="443516"/>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dirty="0" err="1"/>
              <a:t>your</a:t>
            </a:r>
            <a:r>
              <a:rPr lang="en-US" dirty="0"/>
              <a:t>@email_address.eu</a:t>
            </a:r>
            <a:endParaRPr lang="lt-LT" dirty="0"/>
          </a:p>
        </p:txBody>
      </p:sp>
    </p:spTree>
    <p:extLst>
      <p:ext uri="{BB962C8B-B14F-4D97-AF65-F5344CB8AC3E}">
        <p14:creationId xmlns:p14="http://schemas.microsoft.com/office/powerpoint/2010/main" val="1350424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87A0520-26DB-468D-A939-2C056B42E58C}"/>
              </a:ext>
            </a:extLst>
          </p:cNvPr>
          <p:cNvSpPr>
            <a:spLocks noGrp="1"/>
          </p:cNvSpPr>
          <p:nvPr>
            <p:ph type="title" hasCustomPrompt="1"/>
          </p:nvPr>
        </p:nvSpPr>
        <p:spPr/>
        <p:txBody>
          <a:bodyPr/>
          <a:lstStyle/>
          <a:p>
            <a:r>
              <a:rPr lang="lt-LT" dirty="0"/>
              <a:t>THIS </a:t>
            </a:r>
            <a:r>
              <a:rPr lang="en-US" dirty="0"/>
              <a:t>IS </a:t>
            </a:r>
            <a:r>
              <a:rPr lang="lt-LT" dirty="0"/>
              <a:t>YOUR PRES</a:t>
            </a:r>
            <a:r>
              <a:rPr lang="en-US" dirty="0"/>
              <a:t>E</a:t>
            </a:r>
            <a:r>
              <a:rPr lang="lt-LT" dirty="0"/>
              <a:t>NTATION TITLE</a:t>
            </a:r>
          </a:p>
        </p:txBody>
      </p:sp>
      <p:sp>
        <p:nvSpPr>
          <p:cNvPr id="5" name="Poraštės vietos rezervavimo ženklas 4">
            <a:extLst>
              <a:ext uri="{FF2B5EF4-FFF2-40B4-BE49-F238E27FC236}">
                <a16:creationId xmlns:a16="http://schemas.microsoft.com/office/drawing/2014/main" id="{64F49264-9819-4214-9D8F-E6C3E238F091}"/>
              </a:ext>
            </a:extLst>
          </p:cNvPr>
          <p:cNvSpPr>
            <a:spLocks noGrp="1"/>
          </p:cNvSpPr>
          <p:nvPr>
            <p:ph type="ftr" sz="quarter" idx="11"/>
          </p:nvPr>
        </p:nvSpPr>
        <p:spPr/>
        <p:txBody>
          <a:bodyPr/>
          <a:lstStyle/>
          <a:p>
            <a:r>
              <a:rPr lang="lt-LT"/>
              <a:t>connect-erasmus.eu</a:t>
            </a:r>
          </a:p>
        </p:txBody>
      </p:sp>
      <p:sp>
        <p:nvSpPr>
          <p:cNvPr id="7" name="Teksto vietos rezervavimo ženklas 4">
            <a:extLst>
              <a:ext uri="{FF2B5EF4-FFF2-40B4-BE49-F238E27FC236}">
                <a16:creationId xmlns:a16="http://schemas.microsoft.com/office/drawing/2014/main" id="{BDFAC399-EE8D-4178-8118-DD34860C5854}"/>
              </a:ext>
            </a:extLst>
          </p:cNvPr>
          <p:cNvSpPr>
            <a:spLocks noGrp="1"/>
          </p:cNvSpPr>
          <p:nvPr>
            <p:ph type="body" sz="quarter" idx="10" hasCustomPrompt="1"/>
          </p:nvPr>
        </p:nvSpPr>
        <p:spPr>
          <a:xfrm>
            <a:off x="1163637" y="1960595"/>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8" name="Teksto vietos rezervavimo ženklas 5">
            <a:extLst>
              <a:ext uri="{FF2B5EF4-FFF2-40B4-BE49-F238E27FC236}">
                <a16:creationId xmlns:a16="http://schemas.microsoft.com/office/drawing/2014/main" id="{4047D1D2-D11B-42D9-9745-D7326C1723E7}"/>
              </a:ext>
            </a:extLst>
          </p:cNvPr>
          <p:cNvSpPr>
            <a:spLocks noGrp="1"/>
          </p:cNvSpPr>
          <p:nvPr>
            <p:ph type="body" sz="quarter" idx="12"/>
          </p:nvPr>
        </p:nvSpPr>
        <p:spPr>
          <a:xfrm>
            <a:off x="1163638" y="2450347"/>
            <a:ext cx="10190162"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9" name="Teksto vietos rezervavimo ženklas 6">
            <a:extLst>
              <a:ext uri="{FF2B5EF4-FFF2-40B4-BE49-F238E27FC236}">
                <a16:creationId xmlns:a16="http://schemas.microsoft.com/office/drawing/2014/main" id="{07F8CD99-43EF-4FF2-99E1-8D34466DB256}"/>
              </a:ext>
            </a:extLst>
          </p:cNvPr>
          <p:cNvSpPr>
            <a:spLocks noGrp="1"/>
          </p:cNvSpPr>
          <p:nvPr>
            <p:ph type="body" sz="quarter" idx="13" hasCustomPrompt="1"/>
          </p:nvPr>
        </p:nvSpPr>
        <p:spPr>
          <a:xfrm>
            <a:off x="1163637" y="3632341"/>
            <a:ext cx="10188575"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0" name="Teksto vietos rezervavimo ženklas 7">
            <a:extLst>
              <a:ext uri="{FF2B5EF4-FFF2-40B4-BE49-F238E27FC236}">
                <a16:creationId xmlns:a16="http://schemas.microsoft.com/office/drawing/2014/main" id="{F2249229-369C-45F0-AC14-92594C51E66C}"/>
              </a:ext>
            </a:extLst>
          </p:cNvPr>
          <p:cNvSpPr>
            <a:spLocks noGrp="1"/>
          </p:cNvSpPr>
          <p:nvPr>
            <p:ph type="body" sz="quarter" idx="14"/>
          </p:nvPr>
        </p:nvSpPr>
        <p:spPr>
          <a:xfrm>
            <a:off x="1163638" y="4122093"/>
            <a:ext cx="10188574" cy="88090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30133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B481432-44F8-44DD-9892-E4F4DB2C4ACB}"/>
              </a:ext>
            </a:extLst>
          </p:cNvPr>
          <p:cNvSpPr>
            <a:spLocks noGrp="1"/>
          </p:cNvSpPr>
          <p:nvPr>
            <p:ph type="title" hasCustomPrompt="1"/>
          </p:nvPr>
        </p:nvSpPr>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6" name="Poraštės vietos rezervavimo ženklas 5">
            <a:extLst>
              <a:ext uri="{FF2B5EF4-FFF2-40B4-BE49-F238E27FC236}">
                <a16:creationId xmlns:a16="http://schemas.microsoft.com/office/drawing/2014/main" id="{BDA783FD-8F85-442B-A8BA-288E684FB992}"/>
              </a:ext>
            </a:extLst>
          </p:cNvPr>
          <p:cNvSpPr>
            <a:spLocks noGrp="1"/>
          </p:cNvSpPr>
          <p:nvPr>
            <p:ph type="ftr" sz="quarter" idx="11"/>
          </p:nvPr>
        </p:nvSpPr>
        <p:spPr/>
        <p:txBody>
          <a:bodyPr/>
          <a:lstStyle/>
          <a:p>
            <a:r>
              <a:rPr lang="lt-LT"/>
              <a:t>connect-erasmus.eu</a:t>
            </a:r>
          </a:p>
        </p:txBody>
      </p:sp>
      <p:sp>
        <p:nvSpPr>
          <p:cNvPr id="11" name="Teksto vietos rezervavimo ženklas 4">
            <a:extLst>
              <a:ext uri="{FF2B5EF4-FFF2-40B4-BE49-F238E27FC236}">
                <a16:creationId xmlns:a16="http://schemas.microsoft.com/office/drawing/2014/main" id="{4BEA5B49-6392-46FE-95D9-CBD5386D9141}"/>
              </a:ext>
            </a:extLst>
          </p:cNvPr>
          <p:cNvSpPr>
            <a:spLocks noGrp="1"/>
          </p:cNvSpPr>
          <p:nvPr>
            <p:ph type="body" sz="quarter" idx="10" hasCustomPrompt="1"/>
          </p:nvPr>
        </p:nvSpPr>
        <p:spPr>
          <a:xfrm>
            <a:off x="1163637"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2" name="Teksto vietos rezervavimo ženklas 5">
            <a:extLst>
              <a:ext uri="{FF2B5EF4-FFF2-40B4-BE49-F238E27FC236}">
                <a16:creationId xmlns:a16="http://schemas.microsoft.com/office/drawing/2014/main" id="{27313128-8193-4824-B1AE-9E071C6AEC5D}"/>
              </a:ext>
            </a:extLst>
          </p:cNvPr>
          <p:cNvSpPr>
            <a:spLocks noGrp="1"/>
          </p:cNvSpPr>
          <p:nvPr>
            <p:ph type="body" sz="quarter" idx="12"/>
          </p:nvPr>
        </p:nvSpPr>
        <p:spPr>
          <a:xfrm>
            <a:off x="1163638"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3" name="Teksto vietos rezervavimo ženklas 6">
            <a:extLst>
              <a:ext uri="{FF2B5EF4-FFF2-40B4-BE49-F238E27FC236}">
                <a16:creationId xmlns:a16="http://schemas.microsoft.com/office/drawing/2014/main" id="{A077DE58-2DDD-4954-8D21-4C85B7EFA583}"/>
              </a:ext>
            </a:extLst>
          </p:cNvPr>
          <p:cNvSpPr>
            <a:spLocks noGrp="1"/>
          </p:cNvSpPr>
          <p:nvPr>
            <p:ph type="body" sz="quarter" idx="13" hasCustomPrompt="1"/>
          </p:nvPr>
        </p:nvSpPr>
        <p:spPr>
          <a:xfrm>
            <a:off x="1163638"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4" name="Teksto vietos rezervavimo ženklas 7">
            <a:extLst>
              <a:ext uri="{FF2B5EF4-FFF2-40B4-BE49-F238E27FC236}">
                <a16:creationId xmlns:a16="http://schemas.microsoft.com/office/drawing/2014/main" id="{E3581FEC-4D88-4BB9-981C-24765FCF202E}"/>
              </a:ext>
            </a:extLst>
          </p:cNvPr>
          <p:cNvSpPr>
            <a:spLocks noGrp="1"/>
          </p:cNvSpPr>
          <p:nvPr>
            <p:ph type="body" sz="quarter" idx="14"/>
          </p:nvPr>
        </p:nvSpPr>
        <p:spPr>
          <a:xfrm>
            <a:off x="1163638"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3" name="Teksto vietos rezervavimo ženklas 4">
            <a:extLst>
              <a:ext uri="{FF2B5EF4-FFF2-40B4-BE49-F238E27FC236}">
                <a16:creationId xmlns:a16="http://schemas.microsoft.com/office/drawing/2014/main" id="{909C3B4A-7EF2-44A9-975A-1CEB4064468D}"/>
              </a:ext>
            </a:extLst>
          </p:cNvPr>
          <p:cNvSpPr>
            <a:spLocks noGrp="1"/>
          </p:cNvSpPr>
          <p:nvPr>
            <p:ph type="body" sz="quarter" idx="15" hasCustomPrompt="1"/>
          </p:nvPr>
        </p:nvSpPr>
        <p:spPr>
          <a:xfrm>
            <a:off x="6496049" y="1871345"/>
            <a:ext cx="4856163"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4" name="Teksto vietos rezervavimo ženklas 5">
            <a:extLst>
              <a:ext uri="{FF2B5EF4-FFF2-40B4-BE49-F238E27FC236}">
                <a16:creationId xmlns:a16="http://schemas.microsoft.com/office/drawing/2014/main" id="{9216C79D-EC44-44C8-A2B6-019A760EE859}"/>
              </a:ext>
            </a:extLst>
          </p:cNvPr>
          <p:cNvSpPr>
            <a:spLocks noGrp="1"/>
          </p:cNvSpPr>
          <p:nvPr>
            <p:ph type="body" sz="quarter" idx="16"/>
          </p:nvPr>
        </p:nvSpPr>
        <p:spPr>
          <a:xfrm>
            <a:off x="6496050" y="2419867"/>
            <a:ext cx="4856162"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25" name="Teksto vietos rezervavimo ženklas 6">
            <a:extLst>
              <a:ext uri="{FF2B5EF4-FFF2-40B4-BE49-F238E27FC236}">
                <a16:creationId xmlns:a16="http://schemas.microsoft.com/office/drawing/2014/main" id="{392CD55E-0853-4A78-83D2-38CB78A8EFCF}"/>
              </a:ext>
            </a:extLst>
          </p:cNvPr>
          <p:cNvSpPr>
            <a:spLocks noGrp="1"/>
          </p:cNvSpPr>
          <p:nvPr>
            <p:ph type="body" sz="quarter" idx="17" hasCustomPrompt="1"/>
          </p:nvPr>
        </p:nvSpPr>
        <p:spPr>
          <a:xfrm>
            <a:off x="6496050" y="3799981"/>
            <a:ext cx="4856162"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26" name="Teksto vietos rezervavimo ženklas 7">
            <a:extLst>
              <a:ext uri="{FF2B5EF4-FFF2-40B4-BE49-F238E27FC236}">
                <a16:creationId xmlns:a16="http://schemas.microsoft.com/office/drawing/2014/main" id="{FB1D40FF-4B08-4151-9334-2544815042A4}"/>
              </a:ext>
            </a:extLst>
          </p:cNvPr>
          <p:cNvSpPr>
            <a:spLocks noGrp="1"/>
          </p:cNvSpPr>
          <p:nvPr>
            <p:ph type="body" sz="quarter" idx="18"/>
          </p:nvPr>
        </p:nvSpPr>
        <p:spPr>
          <a:xfrm>
            <a:off x="6496050" y="4289733"/>
            <a:ext cx="4856162" cy="1143327"/>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Tree>
    <p:extLst>
      <p:ext uri="{BB962C8B-B14F-4D97-AF65-F5344CB8AC3E}">
        <p14:creationId xmlns:p14="http://schemas.microsoft.com/office/powerpoint/2010/main" val="2998860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765176"/>
            <a:ext cx="4242752" cy="684211"/>
          </a:xfrm>
        </p:spPr>
        <p:txBody>
          <a:bodyPr anchor="b"/>
          <a:lstStyle>
            <a:lvl1pPr>
              <a:defRPr sz="4800"/>
            </a:lvl1pPr>
          </a:lstStyle>
          <a:p>
            <a:r>
              <a:rPr lang="lt-LT" dirty="0"/>
              <a:t>TITLE</a:t>
            </a:r>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8" y="1630680"/>
            <a:ext cx="4242752" cy="3777933"/>
          </a:xfrm>
        </p:spPr>
        <p:txBody>
          <a:bodyPr>
            <a:noAutofit/>
          </a:bodyPr>
          <a:lstStyle>
            <a:lvl1pPr marL="0" indent="0">
              <a:lnSpc>
                <a:spcPct val="100000"/>
              </a:lnSpc>
              <a:spcBef>
                <a:spcPts val="0"/>
              </a:spcBef>
              <a:buNone/>
              <a:defRPr sz="24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43524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pic>
        <p:nvPicPr>
          <p:cNvPr id="10" name="Paveikslėlis 9">
            <a:extLst>
              <a:ext uri="{FF2B5EF4-FFF2-40B4-BE49-F238E27FC236}">
                <a16:creationId xmlns:a16="http://schemas.microsoft.com/office/drawing/2014/main" id="{A795C131-0461-4D89-86BB-BAB1471E1A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8888" b="31104"/>
          <a:stretch/>
        </p:blipFill>
        <p:spPr>
          <a:xfrm rot="10800000">
            <a:off x="-1589" y="0"/>
            <a:ext cx="12192004" cy="1626016"/>
          </a:xfrm>
          <a:prstGeom prst="rect">
            <a:avLst/>
          </a:prstGeom>
        </p:spPr>
      </p:pic>
      <p:sp>
        <p:nvSpPr>
          <p:cNvPr id="2" name="Pavadinimas 1">
            <a:extLst>
              <a:ext uri="{FF2B5EF4-FFF2-40B4-BE49-F238E27FC236}">
                <a16:creationId xmlns:a16="http://schemas.microsoft.com/office/drawing/2014/main" id="{9F3B8AD3-C7F0-4510-80E6-73F9F6E1102C}"/>
              </a:ext>
            </a:extLst>
          </p:cNvPr>
          <p:cNvSpPr>
            <a:spLocks noGrp="1"/>
          </p:cNvSpPr>
          <p:nvPr>
            <p:ph type="title" hasCustomPrompt="1"/>
          </p:nvPr>
        </p:nvSpPr>
        <p:spPr>
          <a:xfrm>
            <a:off x="836613" y="544195"/>
            <a:ext cx="10515600" cy="678815"/>
          </a:xfrm>
        </p:spPr>
        <p:txBody>
          <a:bodyPr>
            <a:normAutofit/>
          </a:bodyPr>
          <a:lstStyle>
            <a:lvl1pPr>
              <a:defRPr sz="4000">
                <a:solidFill>
                  <a:schemeClr val="bg1"/>
                </a:solidFill>
              </a:defRPr>
            </a:lvl1p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3" name="Teksto vietos rezervavimo ženklas 2">
            <a:extLst>
              <a:ext uri="{FF2B5EF4-FFF2-40B4-BE49-F238E27FC236}">
                <a16:creationId xmlns:a16="http://schemas.microsoft.com/office/drawing/2014/main" id="{8AB577E9-5C2A-4610-BAB9-C380F6305562}"/>
              </a:ext>
            </a:extLst>
          </p:cNvPr>
          <p:cNvSpPr>
            <a:spLocks noGrp="1"/>
          </p:cNvSpPr>
          <p:nvPr>
            <p:ph type="body" idx="1" hasCustomPrompt="1"/>
          </p:nvPr>
        </p:nvSpPr>
        <p:spPr>
          <a:xfrm>
            <a:off x="839788" y="2046922"/>
            <a:ext cx="5157787" cy="993457"/>
          </a:xfrm>
        </p:spPr>
        <p:txBody>
          <a:bodyPr anchor="b">
            <a:noAutofit/>
          </a:bodyPr>
          <a:lstStyle>
            <a:lvl1pPr marL="0" indent="0">
              <a:buNone/>
              <a:defRPr sz="2200" b="1" i="0">
                <a:effectLst/>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4" name="Turinio vietos rezervavimo ženklas 3">
            <a:extLst>
              <a:ext uri="{FF2B5EF4-FFF2-40B4-BE49-F238E27FC236}">
                <a16:creationId xmlns:a16="http://schemas.microsoft.com/office/drawing/2014/main" id="{438B05CD-471C-442E-96BD-5E5C8E34E6E9}"/>
              </a:ext>
            </a:extLst>
          </p:cNvPr>
          <p:cNvSpPr>
            <a:spLocks noGrp="1"/>
          </p:cNvSpPr>
          <p:nvPr>
            <p:ph sz="half" idx="2" hasCustomPrompt="1"/>
          </p:nvPr>
        </p:nvSpPr>
        <p:spPr>
          <a:xfrm>
            <a:off x="839788" y="3277550"/>
            <a:ext cx="5157787" cy="2131063"/>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en-US" dirty="0"/>
          </a:p>
          <a:p>
            <a:pPr lvl="0"/>
            <a:endParaRPr lang="lt-LT" dirty="0"/>
          </a:p>
        </p:txBody>
      </p:sp>
      <p:sp>
        <p:nvSpPr>
          <p:cNvPr id="5" name="Teksto vietos rezervavimo ženklas 4">
            <a:extLst>
              <a:ext uri="{FF2B5EF4-FFF2-40B4-BE49-F238E27FC236}">
                <a16:creationId xmlns:a16="http://schemas.microsoft.com/office/drawing/2014/main" id="{D7947542-5711-447B-B36E-783076834C69}"/>
              </a:ext>
            </a:extLst>
          </p:cNvPr>
          <p:cNvSpPr>
            <a:spLocks noGrp="1"/>
          </p:cNvSpPr>
          <p:nvPr>
            <p:ph type="body" sz="quarter" idx="3" hasCustomPrompt="1"/>
          </p:nvPr>
        </p:nvSpPr>
        <p:spPr>
          <a:xfrm>
            <a:off x="6172200" y="2046923"/>
            <a:ext cx="5183188" cy="993456"/>
          </a:xfrm>
        </p:spPr>
        <p:txBody>
          <a:bodyPr anchor="b">
            <a:noAutofit/>
          </a:bodyPr>
          <a:lstStyle>
            <a:lvl1pPr marL="0" indent="0">
              <a:buNone/>
              <a:defRPr sz="2200" b="1">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Lorem Ipsum is simply dummy text of the printing and typesetting industry. Lorem Ipsum</a:t>
            </a:r>
            <a:endParaRPr lang="lt-LT" dirty="0"/>
          </a:p>
        </p:txBody>
      </p:sp>
      <p:sp>
        <p:nvSpPr>
          <p:cNvPr id="6" name="Turinio vietos rezervavimo ženklas 5">
            <a:extLst>
              <a:ext uri="{FF2B5EF4-FFF2-40B4-BE49-F238E27FC236}">
                <a16:creationId xmlns:a16="http://schemas.microsoft.com/office/drawing/2014/main" id="{01851487-E90A-476B-8236-8E2AD4C3C49E}"/>
              </a:ext>
            </a:extLst>
          </p:cNvPr>
          <p:cNvSpPr>
            <a:spLocks noGrp="1"/>
          </p:cNvSpPr>
          <p:nvPr>
            <p:ph sz="quarter" idx="4" hasCustomPrompt="1"/>
          </p:nvPr>
        </p:nvSpPr>
        <p:spPr>
          <a:xfrm>
            <a:off x="6172200" y="3277550"/>
            <a:ext cx="5183188" cy="2131064"/>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a:lvl1pPr>
            <a:lvl2pPr>
              <a:defRPr b="0"/>
            </a:lvl2pPr>
            <a:lvl3pPr>
              <a:defRPr b="0"/>
            </a:lvl3pPr>
            <a:lvl4pPr>
              <a:defRPr b="0"/>
            </a:lvl4pPr>
            <a:lvl5pPr>
              <a:defRPr b="0"/>
            </a:lvl5pPr>
          </a:lstStyle>
          <a:p>
            <a:pPr lvl="0"/>
            <a:r>
              <a:rPr lang="en-US" dirty="0"/>
              <a:t>Lorem Ipsum is simply dummy text of the printing and typesetting industry.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Lorem Ipsum is simply dummy text of the printing and typesetting industry. </a:t>
            </a:r>
          </a:p>
          <a:p>
            <a:pPr lvl="0"/>
            <a:endParaRPr lang="lt-LT" dirty="0"/>
          </a:p>
        </p:txBody>
      </p:sp>
      <p:sp>
        <p:nvSpPr>
          <p:cNvPr id="8" name="Poraštės vietos rezervavimo ženklas 7">
            <a:extLst>
              <a:ext uri="{FF2B5EF4-FFF2-40B4-BE49-F238E27FC236}">
                <a16:creationId xmlns:a16="http://schemas.microsoft.com/office/drawing/2014/main" id="{4E8C299C-BD33-4ACE-B6AE-D5A93B335CAF}"/>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1056949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kcijos antraštė">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A9E677A-DE7C-4EDD-A463-732D04EDE8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91" b="29467"/>
          <a:stretch/>
        </p:blipFill>
        <p:spPr>
          <a:xfrm>
            <a:off x="0" y="0"/>
            <a:ext cx="12192000" cy="2232660"/>
          </a:xfrm>
          <a:prstGeom prst="rect">
            <a:avLst/>
          </a:prstGeom>
        </p:spPr>
      </p:pic>
      <p:sp>
        <p:nvSpPr>
          <p:cNvPr id="2" name="Pavadinimas 1">
            <a:extLst>
              <a:ext uri="{FF2B5EF4-FFF2-40B4-BE49-F238E27FC236}">
                <a16:creationId xmlns:a16="http://schemas.microsoft.com/office/drawing/2014/main" id="{58F55BD5-71C7-4644-8399-58A9C27E49DE}"/>
              </a:ext>
            </a:extLst>
          </p:cNvPr>
          <p:cNvSpPr>
            <a:spLocks noGrp="1"/>
          </p:cNvSpPr>
          <p:nvPr>
            <p:ph type="title" hasCustomPrompt="1"/>
          </p:nvPr>
        </p:nvSpPr>
        <p:spPr>
          <a:xfrm>
            <a:off x="847726" y="2766153"/>
            <a:ext cx="10504487" cy="684211"/>
          </a:xfrm>
        </p:spPr>
        <p:txBody>
          <a:bodyPr anchor="b"/>
          <a:lstStyle>
            <a:lvl1pPr>
              <a:defRPr sz="4800"/>
            </a:lvl1pPr>
          </a:lstStyle>
          <a:p>
            <a:r>
              <a:rPr lang="lt-LT" dirty="0" err="1"/>
              <a:t>Title</a:t>
            </a:r>
            <a:r>
              <a:rPr lang="lt-LT" dirty="0"/>
              <a:t> </a:t>
            </a:r>
            <a:r>
              <a:rPr lang="lt-LT" dirty="0" err="1"/>
              <a:t>text</a:t>
            </a:r>
            <a:r>
              <a:rPr lang="lt-LT" dirty="0"/>
              <a:t> </a:t>
            </a:r>
            <a:r>
              <a:rPr lang="lt-LT" dirty="0" err="1"/>
              <a:t>demo</a:t>
            </a:r>
            <a:endParaRPr lang="lt-LT" dirty="0"/>
          </a:p>
        </p:txBody>
      </p:sp>
      <p:sp>
        <p:nvSpPr>
          <p:cNvPr id="3" name="Teksto vietos rezervavimo ženklas 2">
            <a:extLst>
              <a:ext uri="{FF2B5EF4-FFF2-40B4-BE49-F238E27FC236}">
                <a16:creationId xmlns:a16="http://schemas.microsoft.com/office/drawing/2014/main" id="{5E284254-621B-44AA-B10E-61CA73CE7E2C}"/>
              </a:ext>
            </a:extLst>
          </p:cNvPr>
          <p:cNvSpPr>
            <a:spLocks noGrp="1"/>
          </p:cNvSpPr>
          <p:nvPr>
            <p:ph type="body" idx="1" hasCustomPrompt="1"/>
          </p:nvPr>
        </p:nvSpPr>
        <p:spPr>
          <a:xfrm>
            <a:off x="839787" y="3596640"/>
            <a:ext cx="10512425" cy="1552893"/>
          </a:xfrm>
        </p:spPr>
        <p:txBody>
          <a:bodyPr>
            <a:noAutofit/>
          </a:bodyPr>
          <a:lstStyle>
            <a:lvl1pPr marL="0" indent="0">
              <a:lnSpc>
                <a:spcPct val="100000"/>
              </a:lnSpc>
              <a:spcBef>
                <a:spcPts val="0"/>
              </a:spcBef>
              <a:buNone/>
              <a:defRPr sz="2200" b="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Lorem Ipsum is simply dummy text of the printing and typesetting industry. Lorem Ipsum has been the industry's standard dummy text ever since the 1500s, when an unknown printer took a galley of type and scrambled it to make a type specimen book.</a:t>
            </a:r>
            <a:endParaRPr lang="lt-LT" dirty="0"/>
          </a:p>
        </p:txBody>
      </p:sp>
      <p:sp>
        <p:nvSpPr>
          <p:cNvPr id="5" name="Poraštės vietos rezervavimo ženklas 4">
            <a:extLst>
              <a:ext uri="{FF2B5EF4-FFF2-40B4-BE49-F238E27FC236}">
                <a16:creationId xmlns:a16="http://schemas.microsoft.com/office/drawing/2014/main" id="{A3A20304-FE67-4161-B68E-3977359B05A7}"/>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400583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uščia">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B50A104B-5302-47EA-AE12-CCC791CA70F4}"/>
              </a:ext>
            </a:extLst>
          </p:cNvPr>
          <p:cNvSpPr>
            <a:spLocks noGrp="1"/>
          </p:cNvSpPr>
          <p:nvPr>
            <p:ph type="ftr" sz="quarter" idx="11"/>
          </p:nvPr>
        </p:nvSpPr>
        <p:spPr/>
        <p:txBody>
          <a:bodyPr/>
          <a:lstStyle/>
          <a:p>
            <a:r>
              <a:rPr lang="lt-LT"/>
              <a:t>connect-erasmus.eu</a:t>
            </a:r>
          </a:p>
        </p:txBody>
      </p:sp>
      <p:sp>
        <p:nvSpPr>
          <p:cNvPr id="5" name="Pavadinimas 1">
            <a:extLst>
              <a:ext uri="{FF2B5EF4-FFF2-40B4-BE49-F238E27FC236}">
                <a16:creationId xmlns:a16="http://schemas.microsoft.com/office/drawing/2014/main" id="{6E9B5A7C-F7EF-46F5-B610-E5C9118C8B7F}"/>
              </a:ext>
            </a:extLst>
          </p:cNvPr>
          <p:cNvSpPr>
            <a:spLocks noGrp="1"/>
          </p:cNvSpPr>
          <p:nvPr>
            <p:ph type="title"/>
          </p:nvPr>
        </p:nvSpPr>
        <p:spPr>
          <a:xfrm>
            <a:off x="839788" y="765175"/>
            <a:ext cx="4913313" cy="728346"/>
          </a:xfrm>
        </p:spPr>
        <p:txBody>
          <a:bodyPr/>
          <a:lstStyle/>
          <a:p>
            <a:r>
              <a:rPr lang="lt-LT"/>
              <a:t>Spustelėję redaguokite stilių</a:t>
            </a:r>
            <a:endParaRPr lang="lt-LT" dirty="0"/>
          </a:p>
        </p:txBody>
      </p:sp>
      <p:sp>
        <p:nvSpPr>
          <p:cNvPr id="6" name="Teksto vietos rezervavimo ženklas 2">
            <a:extLst>
              <a:ext uri="{FF2B5EF4-FFF2-40B4-BE49-F238E27FC236}">
                <a16:creationId xmlns:a16="http://schemas.microsoft.com/office/drawing/2014/main" id="{9C4FA155-81CE-4E5B-B645-6E983D51DAB0}"/>
              </a:ext>
            </a:extLst>
          </p:cNvPr>
          <p:cNvSpPr>
            <a:spLocks noGrp="1"/>
          </p:cNvSpPr>
          <p:nvPr>
            <p:ph type="body" sz="half" idx="2"/>
          </p:nvPr>
        </p:nvSpPr>
        <p:spPr>
          <a:xfrm>
            <a:off x="839787" y="1678308"/>
            <a:ext cx="4974273" cy="1375083"/>
          </a:xfrm>
        </p:spPr>
        <p:txBody>
          <a:bodyPr/>
          <a:lstStyle>
            <a:lvl1pPr marL="0" indent="0">
              <a:buNone/>
              <a:defRPr sz="2200" b="0"/>
            </a:lvl1pPr>
          </a:lstStyle>
          <a:p>
            <a:pPr lvl="0"/>
            <a:r>
              <a:rPr lang="lt-LT" b="1"/>
              <a:t>Spustelėkite, kad galėtumėte redaguoti šablono teksto stilius</a:t>
            </a:r>
          </a:p>
          <a:p>
            <a:pPr lvl="1"/>
            <a:r>
              <a:rPr lang="lt-LT" b="1"/>
              <a:t>Antras lygis</a:t>
            </a:r>
          </a:p>
        </p:txBody>
      </p:sp>
      <p:sp>
        <p:nvSpPr>
          <p:cNvPr id="8" name="Teksto vietos rezervavimo ženklas 4">
            <a:extLst>
              <a:ext uri="{FF2B5EF4-FFF2-40B4-BE49-F238E27FC236}">
                <a16:creationId xmlns:a16="http://schemas.microsoft.com/office/drawing/2014/main" id="{72957E55-222E-45C4-9866-DB472EB19DEE}"/>
              </a:ext>
            </a:extLst>
          </p:cNvPr>
          <p:cNvSpPr>
            <a:spLocks noGrp="1"/>
          </p:cNvSpPr>
          <p:nvPr>
            <p:ph type="body" sz="half" idx="12"/>
          </p:nvPr>
        </p:nvSpPr>
        <p:spPr>
          <a:xfrm>
            <a:off x="1074312" y="3604208"/>
            <a:ext cx="2930230" cy="320676"/>
          </a:xfrm>
        </p:spPr>
        <p:txBody>
          <a:bodyPr/>
          <a:lstStyle>
            <a:lvl1pPr marL="0" indent="0">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9" name="Teksto vietos rezervavimo ženklas 5">
            <a:extLst>
              <a:ext uri="{FF2B5EF4-FFF2-40B4-BE49-F238E27FC236}">
                <a16:creationId xmlns:a16="http://schemas.microsoft.com/office/drawing/2014/main" id="{A84CCAB9-0CE1-4809-96A3-0C3C836CFA6E}"/>
              </a:ext>
            </a:extLst>
          </p:cNvPr>
          <p:cNvSpPr>
            <a:spLocks noGrp="1"/>
          </p:cNvSpPr>
          <p:nvPr>
            <p:ph type="body" sz="half" idx="13"/>
          </p:nvPr>
        </p:nvSpPr>
        <p:spPr>
          <a:xfrm>
            <a:off x="4167547" y="3607238"/>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0" name="Teksto vietos rezervavimo ženklas 6">
            <a:extLst>
              <a:ext uri="{FF2B5EF4-FFF2-40B4-BE49-F238E27FC236}">
                <a16:creationId xmlns:a16="http://schemas.microsoft.com/office/drawing/2014/main" id="{3C694306-6791-46A0-93E3-F993DD3FD565}"/>
              </a:ext>
            </a:extLst>
          </p:cNvPr>
          <p:cNvSpPr>
            <a:spLocks noGrp="1"/>
          </p:cNvSpPr>
          <p:nvPr>
            <p:ph type="body" sz="half" idx="14"/>
          </p:nvPr>
        </p:nvSpPr>
        <p:spPr>
          <a:xfrm>
            <a:off x="1075794" y="4475701"/>
            <a:ext cx="2930230" cy="320676"/>
          </a:xfrm>
        </p:spPr>
        <p:txBody>
          <a:bodyPr>
            <a:noAutofit/>
          </a:bodyPr>
          <a:lstStyle>
            <a:lvl1pPr marL="0" indent="0">
              <a:buNone/>
              <a:defRPr sz="18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
        <p:nvSpPr>
          <p:cNvPr id="11" name="Teksto vietos rezervavimo ženklas 7">
            <a:extLst>
              <a:ext uri="{FF2B5EF4-FFF2-40B4-BE49-F238E27FC236}">
                <a16:creationId xmlns:a16="http://schemas.microsoft.com/office/drawing/2014/main" id="{B266443C-BFC6-4637-B51B-F5DFF2A789B6}"/>
              </a:ext>
            </a:extLst>
          </p:cNvPr>
          <p:cNvSpPr>
            <a:spLocks noGrp="1"/>
          </p:cNvSpPr>
          <p:nvPr>
            <p:ph type="body" sz="half" idx="15"/>
          </p:nvPr>
        </p:nvSpPr>
        <p:spPr>
          <a:xfrm>
            <a:off x="4169029" y="4478731"/>
            <a:ext cx="1264136" cy="320676"/>
          </a:xfrm>
        </p:spPr>
        <p:txBody>
          <a:bodyPr>
            <a:noAutofit/>
          </a:bodyPr>
          <a:lstStyle>
            <a:lvl1pPr marL="0" indent="0" algn="r">
              <a:buNone/>
              <a:defRPr sz="2000" b="0">
                <a:latin typeface="Open Sans" panose="020B0606030504020204" pitchFamily="34" charset="0"/>
                <a:ea typeface="Open Sans" panose="020B0606030504020204" pitchFamily="34" charset="0"/>
                <a:cs typeface="Open Sans" panose="020B0606030504020204" pitchFamily="34" charset="0"/>
              </a:defRPr>
            </a:lvl1pPr>
          </a:lstStyle>
          <a:p>
            <a:pPr lvl="0"/>
            <a:r>
              <a:rPr lang="lt-LT"/>
              <a:t>Spustelėkite, kad galėtumėte redaguoti šablono teksto stilius</a:t>
            </a:r>
          </a:p>
        </p:txBody>
      </p:sp>
    </p:spTree>
    <p:extLst>
      <p:ext uri="{BB962C8B-B14F-4D97-AF65-F5344CB8AC3E}">
        <p14:creationId xmlns:p14="http://schemas.microsoft.com/office/powerpoint/2010/main" val="1226946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urinys ir antraštė">
    <p:spTree>
      <p:nvGrpSpPr>
        <p:cNvPr id="1" name=""/>
        <p:cNvGrpSpPr/>
        <p:nvPr/>
      </p:nvGrpSpPr>
      <p:grpSpPr>
        <a:xfrm>
          <a:off x="0" y="0"/>
          <a:ext cx="0" cy="0"/>
          <a:chOff x="0" y="0"/>
          <a:chExt cx="0" cy="0"/>
        </a:xfrm>
      </p:grpSpPr>
      <p:sp>
        <p:nvSpPr>
          <p:cNvPr id="11" name="Poraštės vietos rezervavimo ženklas 2">
            <a:extLst>
              <a:ext uri="{FF2B5EF4-FFF2-40B4-BE49-F238E27FC236}">
                <a16:creationId xmlns:a16="http://schemas.microsoft.com/office/drawing/2014/main" id="{EE69AF60-FA40-499C-8BD1-BB582192BC83}"/>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2" name="Pavadinimas 1">
            <a:extLst>
              <a:ext uri="{FF2B5EF4-FFF2-40B4-BE49-F238E27FC236}">
                <a16:creationId xmlns:a16="http://schemas.microsoft.com/office/drawing/2014/main" id="{92C0A8A4-6E46-47A7-B127-A1727C82B766}"/>
              </a:ext>
            </a:extLst>
          </p:cNvPr>
          <p:cNvSpPr>
            <a:spLocks noGrp="1"/>
          </p:cNvSpPr>
          <p:nvPr>
            <p:ph type="title"/>
          </p:nvPr>
        </p:nvSpPr>
        <p:spPr>
          <a:xfrm>
            <a:off x="839788" y="765175"/>
            <a:ext cx="4913313" cy="728346"/>
          </a:xfrm>
        </p:spPr>
        <p:txBody>
          <a:bodyPr/>
          <a:lstStyle/>
          <a:p>
            <a:r>
              <a:rPr lang="lt-LT" dirty="0"/>
              <a:t>Spustelėję redaguokite stilių</a:t>
            </a:r>
          </a:p>
        </p:txBody>
      </p:sp>
      <p:sp>
        <p:nvSpPr>
          <p:cNvPr id="13" name="Teksto vietos rezervavimo ženklas 2">
            <a:extLst>
              <a:ext uri="{FF2B5EF4-FFF2-40B4-BE49-F238E27FC236}">
                <a16:creationId xmlns:a16="http://schemas.microsoft.com/office/drawing/2014/main" id="{E674514D-A2B0-46BF-8562-6414A749BADB}"/>
              </a:ext>
            </a:extLst>
          </p:cNvPr>
          <p:cNvSpPr>
            <a:spLocks noGrp="1"/>
          </p:cNvSpPr>
          <p:nvPr>
            <p:ph type="body" sz="half" idx="2" hasCustomPrompt="1"/>
          </p:nvPr>
        </p:nvSpPr>
        <p:spPr>
          <a:xfrm>
            <a:off x="839787" y="1678308"/>
            <a:ext cx="4913313" cy="3588636"/>
          </a:xfrm>
        </p:spPr>
        <p:txBody>
          <a:bodyPr/>
          <a:lstStyle>
            <a:lvl1pPr marL="0" indent="0">
              <a:lnSpc>
                <a:spcPct val="100000"/>
              </a:lnSpc>
              <a:buNone/>
              <a:defRPr sz="2200" b="0"/>
            </a:lvl1pPr>
          </a:lstStyle>
          <a:p>
            <a:pPr lvl="0"/>
            <a:r>
              <a:rPr lang="en-US" b="1" dirty="0"/>
              <a:t>Lorem Ipsum</a:t>
            </a:r>
            <a:r>
              <a:rPr lang="en-US" dirty="0"/>
              <a:t> is simply dummy text of the printing and typesetting industry. Lorem Ipsum has been the industry's standard.</a:t>
            </a:r>
          </a:p>
          <a:p>
            <a:pPr lvl="0"/>
            <a:r>
              <a:rPr lang="en-US" dirty="0"/>
              <a:t>It is a long established fact that a reader will be distracted by the readable content of a page when looking at its layout. </a:t>
            </a:r>
            <a:endParaRPr lang="lt-LT" dirty="0"/>
          </a:p>
          <a:p>
            <a:endParaRPr lang="lt-LT" dirty="0"/>
          </a:p>
        </p:txBody>
      </p:sp>
    </p:spTree>
    <p:extLst>
      <p:ext uri="{BB962C8B-B14F-4D97-AF65-F5344CB8AC3E}">
        <p14:creationId xmlns:p14="http://schemas.microsoft.com/office/powerpoint/2010/main" val="8699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8" name="Pavadinimas 1">
            <a:extLst>
              <a:ext uri="{FF2B5EF4-FFF2-40B4-BE49-F238E27FC236}">
                <a16:creationId xmlns:a16="http://schemas.microsoft.com/office/drawing/2014/main" id="{D9E0AAC3-04FD-4D0F-92B9-537D80AEB1A5}"/>
              </a:ext>
            </a:extLst>
          </p:cNvPr>
          <p:cNvSpPr>
            <a:spLocks noGrp="1"/>
          </p:cNvSpPr>
          <p:nvPr>
            <p:ph type="title" hasCustomPrompt="1"/>
          </p:nvPr>
        </p:nvSpPr>
        <p:spPr>
          <a:xfrm>
            <a:off x="838200" y="765175"/>
            <a:ext cx="10515600" cy="781685"/>
          </a:xfrm>
        </p:spPr>
        <p:txBody>
          <a:bodyPr/>
          <a:lstStyle/>
          <a:p>
            <a:r>
              <a:rPr lang="lt-LT" dirty="0" err="1"/>
              <a:t>This</a:t>
            </a:r>
            <a:r>
              <a:rPr lang="lt-LT" dirty="0"/>
              <a:t> </a:t>
            </a:r>
            <a:r>
              <a:rPr lang="en-US" dirty="0"/>
              <a:t>is </a:t>
            </a:r>
            <a:r>
              <a:rPr lang="lt-LT" dirty="0" err="1"/>
              <a:t>your</a:t>
            </a:r>
            <a:r>
              <a:rPr lang="lt-LT" dirty="0"/>
              <a:t> </a:t>
            </a:r>
            <a:r>
              <a:rPr lang="lt-LT" dirty="0" err="1"/>
              <a:t>pres</a:t>
            </a:r>
            <a:r>
              <a:rPr lang="en-US" dirty="0"/>
              <a:t>e</a:t>
            </a:r>
            <a:r>
              <a:rPr lang="lt-LT" dirty="0" err="1"/>
              <a:t>ntation</a:t>
            </a:r>
            <a:r>
              <a:rPr lang="lt-LT" dirty="0"/>
              <a:t> </a:t>
            </a:r>
            <a:r>
              <a:rPr lang="lt-LT" dirty="0" err="1"/>
              <a:t>title</a:t>
            </a:r>
            <a:endParaRPr lang="lt-LT" dirty="0"/>
          </a:p>
        </p:txBody>
      </p:sp>
      <p:sp>
        <p:nvSpPr>
          <p:cNvPr id="9" name="Poraštės vietos rezervavimo ženklas 5">
            <a:extLst>
              <a:ext uri="{FF2B5EF4-FFF2-40B4-BE49-F238E27FC236}">
                <a16:creationId xmlns:a16="http://schemas.microsoft.com/office/drawing/2014/main" id="{2C50AA4C-CE9C-4374-97C6-59368F8478B1}"/>
              </a:ext>
            </a:extLst>
          </p:cNvPr>
          <p:cNvSpPr>
            <a:spLocks noGrp="1"/>
          </p:cNvSpPr>
          <p:nvPr>
            <p:ph type="ftr" sz="quarter" idx="11"/>
          </p:nvPr>
        </p:nvSpPr>
        <p:spPr>
          <a:xfrm>
            <a:off x="2082362" y="5954171"/>
            <a:ext cx="1613338" cy="274324"/>
          </a:xfrm>
        </p:spPr>
        <p:txBody>
          <a:bodyPr/>
          <a:lstStyle/>
          <a:p>
            <a:r>
              <a:rPr lang="lt-LT"/>
              <a:t>connect-erasmus.eu</a:t>
            </a:r>
          </a:p>
        </p:txBody>
      </p:sp>
      <p:sp>
        <p:nvSpPr>
          <p:cNvPr id="10" name="Teksto vietos rezervavimo ženklas 4">
            <a:extLst>
              <a:ext uri="{FF2B5EF4-FFF2-40B4-BE49-F238E27FC236}">
                <a16:creationId xmlns:a16="http://schemas.microsoft.com/office/drawing/2014/main" id="{D67CD8CF-82AF-4C4F-AF52-FE07C1CCA142}"/>
              </a:ext>
            </a:extLst>
          </p:cNvPr>
          <p:cNvSpPr>
            <a:spLocks noGrp="1"/>
          </p:cNvSpPr>
          <p:nvPr>
            <p:ph type="body" sz="quarter" idx="10" hasCustomPrompt="1"/>
          </p:nvPr>
        </p:nvSpPr>
        <p:spPr>
          <a:xfrm>
            <a:off x="1370011"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1" name="Teksto vietos rezervavimo ženklas 5">
            <a:extLst>
              <a:ext uri="{FF2B5EF4-FFF2-40B4-BE49-F238E27FC236}">
                <a16:creationId xmlns:a16="http://schemas.microsoft.com/office/drawing/2014/main" id="{45F5817B-EF3F-4C33-9E12-D5515A990910}"/>
              </a:ext>
            </a:extLst>
          </p:cNvPr>
          <p:cNvSpPr>
            <a:spLocks noGrp="1"/>
          </p:cNvSpPr>
          <p:nvPr>
            <p:ph type="body" sz="quarter" idx="12"/>
          </p:nvPr>
        </p:nvSpPr>
        <p:spPr>
          <a:xfrm>
            <a:off x="1370012"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2" name="Teksto vietos rezervavimo ženklas 6">
            <a:extLst>
              <a:ext uri="{FF2B5EF4-FFF2-40B4-BE49-F238E27FC236}">
                <a16:creationId xmlns:a16="http://schemas.microsoft.com/office/drawing/2014/main" id="{83636D7C-2994-4826-A09A-3D7CCA79DA8F}"/>
              </a:ext>
            </a:extLst>
          </p:cNvPr>
          <p:cNvSpPr>
            <a:spLocks noGrp="1"/>
          </p:cNvSpPr>
          <p:nvPr>
            <p:ph type="body" sz="quarter" idx="13" hasCustomPrompt="1"/>
          </p:nvPr>
        </p:nvSpPr>
        <p:spPr>
          <a:xfrm>
            <a:off x="1370012"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3" name="Teksto vietos rezervavimo ženklas 7">
            <a:extLst>
              <a:ext uri="{FF2B5EF4-FFF2-40B4-BE49-F238E27FC236}">
                <a16:creationId xmlns:a16="http://schemas.microsoft.com/office/drawing/2014/main" id="{4A13C3F0-BE25-4946-A514-5FE224C8FC52}"/>
              </a:ext>
            </a:extLst>
          </p:cNvPr>
          <p:cNvSpPr>
            <a:spLocks noGrp="1"/>
          </p:cNvSpPr>
          <p:nvPr>
            <p:ph type="body" sz="quarter" idx="14"/>
          </p:nvPr>
        </p:nvSpPr>
        <p:spPr>
          <a:xfrm>
            <a:off x="1370012" y="4289734"/>
            <a:ext cx="4558348" cy="1118880"/>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6" name="Teksto vietos rezervavimo ženklas 4">
            <a:extLst>
              <a:ext uri="{FF2B5EF4-FFF2-40B4-BE49-F238E27FC236}">
                <a16:creationId xmlns:a16="http://schemas.microsoft.com/office/drawing/2014/main" id="{20386619-6D9A-4A6C-8B60-93F690D30DBE}"/>
              </a:ext>
            </a:extLst>
          </p:cNvPr>
          <p:cNvSpPr>
            <a:spLocks noGrp="1"/>
          </p:cNvSpPr>
          <p:nvPr>
            <p:ph type="body" sz="quarter" idx="15" hasCustomPrompt="1"/>
          </p:nvPr>
        </p:nvSpPr>
        <p:spPr>
          <a:xfrm>
            <a:off x="6793863" y="1825625"/>
            <a:ext cx="4558349"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7" name="Teksto vietos rezervavimo ženklas 5">
            <a:extLst>
              <a:ext uri="{FF2B5EF4-FFF2-40B4-BE49-F238E27FC236}">
                <a16:creationId xmlns:a16="http://schemas.microsoft.com/office/drawing/2014/main" id="{5E07B69E-A4E4-4A44-86FF-61B0598CAA6B}"/>
              </a:ext>
            </a:extLst>
          </p:cNvPr>
          <p:cNvSpPr>
            <a:spLocks noGrp="1"/>
          </p:cNvSpPr>
          <p:nvPr>
            <p:ph type="body" sz="quarter" idx="16"/>
          </p:nvPr>
        </p:nvSpPr>
        <p:spPr>
          <a:xfrm>
            <a:off x="6793864" y="2374147"/>
            <a:ext cx="4558348" cy="1206662"/>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18" name="Teksto vietos rezervavimo ženklas 6">
            <a:extLst>
              <a:ext uri="{FF2B5EF4-FFF2-40B4-BE49-F238E27FC236}">
                <a16:creationId xmlns:a16="http://schemas.microsoft.com/office/drawing/2014/main" id="{2CFADEEF-7D22-4AD2-9357-08A4FB5BAC28}"/>
              </a:ext>
            </a:extLst>
          </p:cNvPr>
          <p:cNvSpPr>
            <a:spLocks noGrp="1"/>
          </p:cNvSpPr>
          <p:nvPr>
            <p:ph type="body" sz="quarter" idx="17" hasCustomPrompt="1"/>
          </p:nvPr>
        </p:nvSpPr>
        <p:spPr>
          <a:xfrm>
            <a:off x="6793864" y="3799981"/>
            <a:ext cx="4558348" cy="466586"/>
          </a:xfrm>
        </p:spPr>
        <p:txBody>
          <a:bodyPr/>
          <a:lstStyle>
            <a:lvl1pPr marL="0" indent="0">
              <a:buNone/>
              <a:defRPr sz="2800" b="1">
                <a:latin typeface="Open Sans" panose="020B0606030504020204" pitchFamily="34" charset="0"/>
                <a:ea typeface="Open Sans" panose="020B0606030504020204" pitchFamily="34" charset="0"/>
                <a:cs typeface="Open Sans" panose="020B0606030504020204" pitchFamily="34" charset="0"/>
              </a:defRPr>
            </a:lvl1pPr>
          </a:lstStyle>
          <a:p>
            <a:r>
              <a:rPr lang="lt-LT" dirty="0" err="1"/>
              <a:t>Title</a:t>
            </a:r>
            <a:r>
              <a:rPr lang="lt-LT" dirty="0"/>
              <a:t> </a:t>
            </a:r>
            <a:r>
              <a:rPr lang="lt-LT" dirty="0" err="1"/>
              <a:t>text</a:t>
            </a:r>
            <a:r>
              <a:rPr lang="lt-LT" dirty="0"/>
              <a:t> </a:t>
            </a:r>
            <a:r>
              <a:rPr lang="lt-LT" dirty="0" err="1"/>
              <a:t>demo</a:t>
            </a:r>
            <a:endParaRPr lang="lt-LT" dirty="0"/>
          </a:p>
          <a:p>
            <a:endParaRPr lang="lt-LT" dirty="0"/>
          </a:p>
        </p:txBody>
      </p:sp>
      <p:sp>
        <p:nvSpPr>
          <p:cNvPr id="19" name="Teksto vietos rezervavimo ženklas 7">
            <a:extLst>
              <a:ext uri="{FF2B5EF4-FFF2-40B4-BE49-F238E27FC236}">
                <a16:creationId xmlns:a16="http://schemas.microsoft.com/office/drawing/2014/main" id="{A0B9ACD5-57AB-4C65-AEE8-33E9E93973C5}"/>
              </a:ext>
            </a:extLst>
          </p:cNvPr>
          <p:cNvSpPr>
            <a:spLocks noGrp="1"/>
          </p:cNvSpPr>
          <p:nvPr>
            <p:ph type="body" sz="quarter" idx="18"/>
          </p:nvPr>
        </p:nvSpPr>
        <p:spPr>
          <a:xfrm>
            <a:off x="6793864" y="4289733"/>
            <a:ext cx="4558348" cy="1118881"/>
          </a:xfrm>
        </p:spPr>
        <p:txBody>
          <a:bodyPr/>
          <a:lstStyle>
            <a:lvl1pPr marL="0" indent="0">
              <a:buNone/>
              <a:defRPr sz="2200" b="0"/>
            </a:lvl1pPr>
          </a:lstStyle>
          <a:p>
            <a:pPr lvl="0"/>
            <a:r>
              <a:rPr lang="lt-LT"/>
              <a:t>Spustelėkite, kad galėtumėte redaguoti šablono teksto stilius</a:t>
            </a:r>
          </a:p>
          <a:p>
            <a:pPr lvl="1"/>
            <a:r>
              <a:rPr lang="lt-LT"/>
              <a:t>Antras lygis</a:t>
            </a:r>
          </a:p>
        </p:txBody>
      </p:sp>
      <p:sp>
        <p:nvSpPr>
          <p:cNvPr id="41" name="Teksto vietos rezervavimo ženklas 12">
            <a:extLst>
              <a:ext uri="{FF2B5EF4-FFF2-40B4-BE49-F238E27FC236}">
                <a16:creationId xmlns:a16="http://schemas.microsoft.com/office/drawing/2014/main" id="{68A6F5E9-4836-4C11-B445-35E04A26BBDC}"/>
              </a:ext>
            </a:extLst>
          </p:cNvPr>
          <p:cNvSpPr>
            <a:spLocks noGrp="1"/>
          </p:cNvSpPr>
          <p:nvPr>
            <p:ph type="body" sz="quarter" idx="26" hasCustomPrompt="1"/>
          </p:nvPr>
        </p:nvSpPr>
        <p:spPr>
          <a:xfrm>
            <a:off x="1538167" y="8832967"/>
            <a:ext cx="3968894" cy="880901"/>
          </a:xfrm>
        </p:spPr>
        <p:txBody>
          <a:bodyPr/>
          <a:lstStyle/>
          <a:p>
            <a:r>
              <a:rPr lang="en-US" dirty="0"/>
              <a:t>It ha survived not only five centuries, but also the leap into electronic typesetting. </a:t>
            </a:r>
            <a:endParaRPr lang="lt-LT" dirty="0"/>
          </a:p>
          <a:p>
            <a:endParaRPr lang="lt-LT" dirty="0"/>
          </a:p>
        </p:txBody>
      </p:sp>
    </p:spTree>
    <p:extLst>
      <p:ext uri="{BB962C8B-B14F-4D97-AF65-F5344CB8AC3E}">
        <p14:creationId xmlns:p14="http://schemas.microsoft.com/office/powerpoint/2010/main" val="3418158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9238D304-EF92-4DD5-9C5F-DED7167E1300}"/>
              </a:ext>
            </a:extLst>
          </p:cNvPr>
          <p:cNvSpPr>
            <a:spLocks noGrp="1"/>
          </p:cNvSpPr>
          <p:nvPr>
            <p:ph type="title"/>
          </p:nvPr>
        </p:nvSpPr>
        <p:spPr>
          <a:xfrm>
            <a:off x="838200" y="765175"/>
            <a:ext cx="10515600" cy="781685"/>
          </a:xfrm>
          <a:prstGeom prst="rect">
            <a:avLst/>
          </a:prstGeom>
        </p:spPr>
        <p:txBody>
          <a:bodyPr vert="horz" lIns="91440" tIns="45720" rIns="91440" bIns="45720" rtlCol="0" anchor="b">
            <a:normAutofit/>
          </a:bodyPr>
          <a:lstStyle/>
          <a:p>
            <a:r>
              <a:rPr lang="en-US" dirty="0"/>
              <a:t>TITLE</a:t>
            </a:r>
            <a:endParaRPr lang="lt-LT" dirty="0"/>
          </a:p>
        </p:txBody>
      </p:sp>
      <p:sp>
        <p:nvSpPr>
          <p:cNvPr id="3" name="Teksto vietos rezervavimo ženklas 2">
            <a:extLst>
              <a:ext uri="{FF2B5EF4-FFF2-40B4-BE49-F238E27FC236}">
                <a16:creationId xmlns:a16="http://schemas.microsoft.com/office/drawing/2014/main" id="{81EA7476-B6B1-4FB1-9FE2-382A1BD55CE6}"/>
              </a:ext>
            </a:extLst>
          </p:cNvPr>
          <p:cNvSpPr>
            <a:spLocks noGrp="1"/>
          </p:cNvSpPr>
          <p:nvPr>
            <p:ph type="body" idx="1"/>
          </p:nvPr>
        </p:nvSpPr>
        <p:spPr>
          <a:xfrm>
            <a:off x="838200" y="1691640"/>
            <a:ext cx="10515600" cy="3716973"/>
          </a:xfrm>
          <a:prstGeom prst="rect">
            <a:avLst/>
          </a:prstGeom>
        </p:spPr>
        <p:txBody>
          <a:bodyPr vert="horz" lIns="91440" tIns="45720" rIns="91440" bIns="45720"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5" name="Poraštės vietos rezervavimo ženklas 4">
            <a:extLst>
              <a:ext uri="{FF2B5EF4-FFF2-40B4-BE49-F238E27FC236}">
                <a16:creationId xmlns:a16="http://schemas.microsoft.com/office/drawing/2014/main" id="{0C42BB42-CE74-4F95-B74C-223124E7E4B1}"/>
              </a:ext>
            </a:extLst>
          </p:cNvPr>
          <p:cNvSpPr>
            <a:spLocks noGrp="1"/>
          </p:cNvSpPr>
          <p:nvPr>
            <p:ph type="ftr" sz="quarter" idx="3"/>
          </p:nvPr>
        </p:nvSpPr>
        <p:spPr>
          <a:xfrm>
            <a:off x="2082362" y="5954171"/>
            <a:ext cx="1613338" cy="274324"/>
          </a:xfrm>
          <a:prstGeom prst="rect">
            <a:avLst/>
          </a:prstGeom>
        </p:spPr>
        <p:txBody>
          <a:bodyPr vert="horz" lIns="91440" tIns="45720" rIns="91440" bIns="45720" rtlCol="0" anchor="ctr"/>
          <a:lstStyle>
            <a:lvl1pPr algn="ctr">
              <a:defRPr sz="1200">
                <a:solidFill>
                  <a:srgbClr val="FF7F2A"/>
                </a:solidFill>
              </a:defRPr>
            </a:lvl1pPr>
          </a:lstStyle>
          <a:p>
            <a:pPr algn="r"/>
            <a:r>
              <a:rPr lang="lt-LT" dirty="0"/>
              <a:t>connect-erasmus.eu</a:t>
            </a:r>
          </a:p>
        </p:txBody>
      </p:sp>
      <p:pic>
        <p:nvPicPr>
          <p:cNvPr id="11" name="Paveikslėlis 10">
            <a:extLst>
              <a:ext uri="{FF2B5EF4-FFF2-40B4-BE49-F238E27FC236}">
                <a16:creationId xmlns:a16="http://schemas.microsoft.com/office/drawing/2014/main" id="{7F4DFF34-B933-41F4-AE23-4B46CC87604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3707" y="5853458"/>
            <a:ext cx="1226837" cy="508481"/>
          </a:xfrm>
          <a:prstGeom prst="rect">
            <a:avLst/>
          </a:prstGeom>
        </p:spPr>
      </p:pic>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135004" y="5904739"/>
            <a:ext cx="2218796" cy="457200"/>
          </a:xfrm>
          <a:prstGeom prst="rect">
            <a:avLst/>
          </a:prstGeom>
          <a:noFill/>
        </p:spPr>
      </p:pic>
    </p:spTree>
    <p:extLst>
      <p:ext uri="{BB962C8B-B14F-4D97-AF65-F5344CB8AC3E}">
        <p14:creationId xmlns:p14="http://schemas.microsoft.com/office/powerpoint/2010/main" val="546371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9" r:id="rId6"/>
    <p:sldLayoutId id="2147483655" r:id="rId7"/>
    <p:sldLayoutId id="2147483656" r:id="rId8"/>
    <p:sldLayoutId id="2147483657" r:id="rId9"/>
    <p:sldLayoutId id="2147483658" r:id="rId1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2" userDrawn="1">
          <p15:clr>
            <a:srgbClr val="F26B43"/>
          </p15:clr>
        </p15:guide>
        <p15:guide id="2" pos="7151" userDrawn="1">
          <p15:clr>
            <a:srgbClr val="F26B43"/>
          </p15:clr>
        </p15:guide>
        <p15:guide id="3" pos="733" userDrawn="1">
          <p15:clr>
            <a:srgbClr val="F26B43"/>
          </p15:clr>
        </p15:guide>
        <p15:guide id="4" orient="horz" pos="3407" userDrawn="1">
          <p15:clr>
            <a:srgbClr val="F26B43"/>
          </p15:clr>
        </p15:guide>
        <p15:guide id="5" pos="5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pixabay.com/illustrations/thinking-question-think-man-mark-4695538/" TargetMode="Externa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pngall.com/gear-wheel-png"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pixabay.com/en/checklist-clipboard-pen-paper-1643781/" TargetMode="External"/><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hyperlink" Target="https://en.wikipedia.org/wiki/File:Tick_green_modern.svg" TargetMode="Externa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www.pngall.com/light-bulb-png" TargetMode="External"/><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freepngimg.com/png/18456-team-work-transparent" TargetMode="External"/><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File:ProhibitionSign.svg" TargetMode="External"/><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202E593-ED43-4FFC-8DD0-E023EDF712B4}"/>
              </a:ext>
            </a:extLst>
          </p:cNvPr>
          <p:cNvSpPr>
            <a:spLocks noGrp="1"/>
          </p:cNvSpPr>
          <p:nvPr>
            <p:ph type="ctrTitle"/>
          </p:nvPr>
        </p:nvSpPr>
        <p:spPr>
          <a:xfrm>
            <a:off x="845820" y="1683368"/>
            <a:ext cx="10058400" cy="2387600"/>
          </a:xfrm>
        </p:spPr>
        <p:txBody>
          <a:bodyPr>
            <a:normAutofit fontScale="90000"/>
          </a:bodyPr>
          <a:lstStyle/>
          <a:p>
            <a:r>
              <a:rPr lang="el-GR" dirty="0"/>
              <a:t>Κεφάλαιο 5</a:t>
            </a:r>
            <a:br>
              <a:rPr lang="el-GR" dirty="0"/>
            </a:br>
            <a:br>
              <a:rPr lang="en-US" dirty="0"/>
            </a:br>
            <a:r>
              <a:rPr lang="el-GR" dirty="0"/>
              <a:t>Η αλλαγή στους οργανισμούς</a:t>
            </a:r>
            <a:endParaRPr lang="lt-LT" dirty="0"/>
          </a:p>
        </p:txBody>
      </p:sp>
      <p:sp>
        <p:nvSpPr>
          <p:cNvPr id="4" name="Poraštės vietos rezervavimo ženklas 3">
            <a:extLst>
              <a:ext uri="{FF2B5EF4-FFF2-40B4-BE49-F238E27FC236}">
                <a16:creationId xmlns:a16="http://schemas.microsoft.com/office/drawing/2014/main" id="{FA497B08-078B-41F2-AAF0-DC97333638B2}"/>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21465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C9144-B128-229E-083B-8310569116F9}"/>
              </a:ext>
            </a:extLst>
          </p:cNvPr>
          <p:cNvSpPr>
            <a:spLocks noGrp="1"/>
          </p:cNvSpPr>
          <p:nvPr>
            <p:ph type="title"/>
          </p:nvPr>
        </p:nvSpPr>
        <p:spPr>
          <a:xfrm>
            <a:off x="839787" y="854225"/>
            <a:ext cx="10504487" cy="684211"/>
          </a:xfrm>
        </p:spPr>
        <p:txBody>
          <a:bodyPr>
            <a:normAutofit fontScale="90000"/>
          </a:bodyPr>
          <a:lstStyle/>
          <a:p>
            <a:r>
              <a:rPr lang="el-GR" dirty="0"/>
              <a:t>Υπάρχουν κάποιες συμβουλές για να το ξεπεράσετε;</a:t>
            </a:r>
            <a:endParaRPr lang="en-GB" dirty="0"/>
          </a:p>
        </p:txBody>
      </p:sp>
      <p:sp>
        <p:nvSpPr>
          <p:cNvPr id="3" name="Text Placeholder 2">
            <a:extLst>
              <a:ext uri="{FF2B5EF4-FFF2-40B4-BE49-F238E27FC236}">
                <a16:creationId xmlns:a16="http://schemas.microsoft.com/office/drawing/2014/main" id="{CDD8D31E-FC94-F0CF-4FC3-D0BEAADDCA97}"/>
              </a:ext>
            </a:extLst>
          </p:cNvPr>
          <p:cNvSpPr>
            <a:spLocks noGrp="1"/>
          </p:cNvSpPr>
          <p:nvPr>
            <p:ph type="body" idx="1"/>
          </p:nvPr>
        </p:nvSpPr>
        <p:spPr>
          <a:xfrm>
            <a:off x="499198" y="2193410"/>
            <a:ext cx="11693957" cy="1552893"/>
          </a:xfrm>
        </p:spPr>
        <p:txBody>
          <a:bodyPr/>
          <a:lstStyle/>
          <a:p>
            <a:pPr marL="342900" indent="-342900">
              <a:lnSpc>
                <a:spcPct val="150000"/>
              </a:lnSpc>
              <a:buFont typeface="Arial" panose="020B0604020202020204" pitchFamily="34" charset="0"/>
              <a:buChar char="•"/>
            </a:pPr>
            <a:r>
              <a:rPr lang="el-GR" sz="1800" dirty="0">
                <a:solidFill>
                  <a:schemeClr val="tx1"/>
                </a:solidFill>
              </a:rPr>
              <a:t>Να είστε πάντα ανοιχτοί και ειλικρινείς για το τι θα ακολουθήσει.</a:t>
            </a:r>
          </a:p>
          <a:p>
            <a:pPr marL="342900" indent="-342900">
              <a:lnSpc>
                <a:spcPct val="150000"/>
              </a:lnSpc>
              <a:buFont typeface="Arial" panose="020B0604020202020204" pitchFamily="34" charset="0"/>
              <a:buChar char="•"/>
            </a:pPr>
            <a:r>
              <a:rPr lang="el-GR" sz="1800" dirty="0">
                <a:solidFill>
                  <a:schemeClr val="tx1"/>
                </a:solidFill>
              </a:rPr>
              <a:t>Φροντίστε να εστιάζετε συνεχώς στις θετικές πτυχές της αλλαγής. Να είστε συγκεκριμένοι.</a:t>
            </a:r>
          </a:p>
          <a:p>
            <a:pPr marL="342900" indent="-342900">
              <a:lnSpc>
                <a:spcPct val="150000"/>
              </a:lnSpc>
              <a:buFont typeface="Arial" panose="020B0604020202020204" pitchFamily="34" charset="0"/>
              <a:buChar char="•"/>
            </a:pPr>
            <a:r>
              <a:rPr lang="el-GR" sz="1800" dirty="0">
                <a:solidFill>
                  <a:schemeClr val="tx1"/>
                </a:solidFill>
              </a:rPr>
              <a:t>Βεβαιωθείτε ότι όσοι επηρεάζονται λαμβάνουν κατάλληλη εκπαίδευση για να προσαρμοστούν στις νέες αλλαγές, εκπαίδευση και ανάπτυξη, όχι μόνο συναντήσεις ή ασκήσεις οικοδόμησης ομάδας.</a:t>
            </a:r>
          </a:p>
          <a:p>
            <a:pPr marL="342900" indent="-342900">
              <a:lnSpc>
                <a:spcPct val="150000"/>
              </a:lnSpc>
              <a:buFont typeface="Arial" panose="020B0604020202020204" pitchFamily="34" charset="0"/>
              <a:buChar char="•"/>
            </a:pPr>
            <a:r>
              <a:rPr lang="el-GR" sz="1800" dirty="0">
                <a:solidFill>
                  <a:schemeClr val="tx1"/>
                </a:solidFill>
              </a:rPr>
              <a:t>Μην αφήνετε ανοίγματα για να επιστρέψουν οι άνθρωποι στο status quo , ως παράγοντας αλλαγής, πρέπει να είστε ο πρώτος που θα δεσμευτεί πλήρως και θα πιστέψει στην αλλαγή.</a:t>
            </a:r>
          </a:p>
          <a:p>
            <a:pPr marL="342900" indent="-342900">
              <a:lnSpc>
                <a:spcPct val="150000"/>
              </a:lnSpc>
              <a:buFont typeface="Arial" panose="020B0604020202020204" pitchFamily="34" charset="0"/>
              <a:buChar char="•"/>
            </a:pPr>
            <a:r>
              <a:rPr lang="el-GR" sz="1800" dirty="0">
                <a:solidFill>
                  <a:schemeClr val="tx1"/>
                </a:solidFill>
              </a:rPr>
              <a:t>Βεβαιωθείτε ότι επιτρέπετε την ευελιξία. Οι άνθρωποι χρειάζονται χρόνο για να προσαρμοστούν και να αφομοιώσουν νέες συμπεριφορές. Δώστε τους χρόνο να το κάνουν</a:t>
            </a:r>
            <a:r>
              <a:rPr lang="el-GR" sz="2100" dirty="0">
                <a:solidFill>
                  <a:schemeClr val="tx1"/>
                </a:solidFill>
              </a:rPr>
              <a:t>.</a:t>
            </a:r>
            <a:endParaRPr lang="en-GB" sz="2100" dirty="0">
              <a:solidFill>
                <a:schemeClr val="tx1"/>
              </a:solidFill>
            </a:endParaRPr>
          </a:p>
        </p:txBody>
      </p:sp>
      <p:sp>
        <p:nvSpPr>
          <p:cNvPr id="4" name="Footer Placeholder 3">
            <a:extLst>
              <a:ext uri="{FF2B5EF4-FFF2-40B4-BE49-F238E27FC236}">
                <a16:creationId xmlns:a16="http://schemas.microsoft.com/office/drawing/2014/main" id="{C7E9EC75-FB82-0E43-E3C4-AE8DA38B8069}"/>
              </a:ext>
            </a:extLst>
          </p:cNvPr>
          <p:cNvSpPr>
            <a:spLocks noGrp="1"/>
          </p:cNvSpPr>
          <p:nvPr>
            <p:ph type="ftr" sz="quarter" idx="11"/>
          </p:nvPr>
        </p:nvSpPr>
        <p:spPr/>
        <p:txBody>
          <a:bodyPr/>
          <a:lstStyle/>
          <a:p>
            <a:r>
              <a:rPr lang="lt-LT" dirty="0"/>
              <a:t>connect-erasmus.eu</a:t>
            </a:r>
          </a:p>
        </p:txBody>
      </p:sp>
      <p:pic>
        <p:nvPicPr>
          <p:cNvPr id="10" name="Graphic 9" descr="Grinning face outline with solid fill">
            <a:extLst>
              <a:ext uri="{FF2B5EF4-FFF2-40B4-BE49-F238E27FC236}">
                <a16:creationId xmlns:a16="http://schemas.microsoft.com/office/drawing/2014/main" id="{EFB512A0-C489-2927-6FFF-3D467887BF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0293" y="1300017"/>
            <a:ext cx="1602509" cy="1602509"/>
          </a:xfrm>
          <a:prstGeom prst="rect">
            <a:avLst/>
          </a:prstGeom>
        </p:spPr>
      </p:pic>
    </p:spTree>
    <p:extLst>
      <p:ext uri="{BB962C8B-B14F-4D97-AF65-F5344CB8AC3E}">
        <p14:creationId xmlns:p14="http://schemas.microsoft.com/office/powerpoint/2010/main" val="337309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l-GR" dirty="0"/>
              <a:t>Τι είναι ο κύκλος αλλαγής;</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pic>
        <p:nvPicPr>
          <p:cNvPr id="4" name="Picture 3" descr="Graphical user interface&#10;&#10;Description automatically generated with medium confidence">
            <a:extLst>
              <a:ext uri="{FF2B5EF4-FFF2-40B4-BE49-F238E27FC236}">
                <a16:creationId xmlns:a16="http://schemas.microsoft.com/office/drawing/2014/main" id="{4904D5A8-1A4A-4718-B8F9-21C6AA909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749" y="3789951"/>
            <a:ext cx="7344403" cy="941847"/>
          </a:xfrm>
          <a:prstGeom prst="rect">
            <a:avLst/>
          </a:prstGeom>
        </p:spPr>
      </p:pic>
      <p:graphicFrame>
        <p:nvGraphicFramePr>
          <p:cNvPr id="6" name="Diagram 1">
            <a:extLst>
              <a:ext uri="{FF2B5EF4-FFF2-40B4-BE49-F238E27FC236}">
                <a16:creationId xmlns:a16="http://schemas.microsoft.com/office/drawing/2014/main" id="{B766772D-8750-45BE-A309-214F5F753103}"/>
              </a:ext>
            </a:extLst>
          </p:cNvPr>
          <p:cNvGraphicFramePr/>
          <p:nvPr>
            <p:extLst>
              <p:ext uri="{D42A27DB-BD31-4B8C-83A1-F6EECF244321}">
                <p14:modId xmlns:p14="http://schemas.microsoft.com/office/powerpoint/2010/main" val="3908305027"/>
              </p:ext>
            </p:extLst>
          </p:nvPr>
        </p:nvGraphicFramePr>
        <p:xfrm>
          <a:off x="0" y="3164430"/>
          <a:ext cx="5368084" cy="2593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463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298588"/>
            <a:ext cx="10504487" cy="684211"/>
          </a:xfrm>
          <a:solidFill>
            <a:schemeClr val="bg1"/>
          </a:solidFill>
        </p:spPr>
        <p:txBody>
          <a:bodyPr>
            <a:normAutofit fontScale="90000"/>
          </a:bodyPr>
          <a:lstStyle/>
          <a:p>
            <a:r>
              <a:rPr lang="el-GR" dirty="0"/>
              <a:t>Τι είναι η </a:t>
            </a:r>
            <a:r>
              <a:rPr lang="el-GR" sz="4400" dirty="0"/>
              <a:t>Α</a:t>
            </a:r>
            <a:r>
              <a:rPr lang="el-GR" dirty="0"/>
              <a:t>νάλυση </a:t>
            </a:r>
            <a:r>
              <a:rPr lang="el-GR" sz="4400" dirty="0"/>
              <a:t>Α</a:t>
            </a:r>
            <a:r>
              <a:rPr lang="el-GR" dirty="0"/>
              <a:t>ναγκών;</a:t>
            </a:r>
            <a:r>
              <a:rPr lang="en-US" dirty="0"/>
              <a:t> (1)</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554552"/>
            <a:ext cx="11094868" cy="3399619"/>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dirty="0"/>
              <a:t>Μπορεί να εμφανιστεί και με τους όρους</a:t>
            </a:r>
            <a:r>
              <a:rPr lang="en-GB" dirty="0"/>
              <a:t>: “gap analysis”, “needs analysis”</a:t>
            </a:r>
            <a:r>
              <a:rPr lang="el-GR" dirty="0"/>
              <a:t> και</a:t>
            </a:r>
            <a:r>
              <a:rPr lang="en-GB" dirty="0"/>
              <a:t> “performance analysis”</a:t>
            </a:r>
          </a:p>
          <a:p>
            <a:pPr>
              <a:buFont typeface="Courier New" panose="02070309020205020404" pitchFamily="49" charset="0"/>
              <a:buChar char="o"/>
            </a:pPr>
            <a:r>
              <a:rPr lang="el-GR" dirty="0"/>
              <a:t>Χάσμα (</a:t>
            </a:r>
            <a:r>
              <a:rPr lang="en-US" dirty="0"/>
              <a:t>Gap</a:t>
            </a:r>
            <a:r>
              <a:rPr lang="el-GR" dirty="0"/>
              <a:t>) </a:t>
            </a:r>
            <a:r>
              <a:rPr lang="en-GB" dirty="0"/>
              <a:t>(</a:t>
            </a:r>
            <a:r>
              <a:rPr lang="el-GR" dirty="0"/>
              <a:t>είτε ως ευκαιρία είτε ως πρόβλημα</a:t>
            </a:r>
            <a:r>
              <a:rPr lang="en-GB" dirty="0"/>
              <a:t>) </a:t>
            </a:r>
            <a:r>
              <a:rPr lang="en-GB" dirty="0">
                <a:sym typeface="Wingdings" panose="05000000000000000000" pitchFamily="2" charset="2"/>
              </a:rPr>
              <a:t> </a:t>
            </a:r>
            <a:r>
              <a:rPr lang="el-GR" dirty="0"/>
              <a:t>κοινοί υποκινητές δράσης και αλλαγής</a:t>
            </a:r>
            <a:endParaRPr lang="en-GB" dirty="0"/>
          </a:p>
          <a:p>
            <a:pPr>
              <a:buFont typeface="Courier New" panose="02070309020205020404" pitchFamily="49" charset="0"/>
              <a:buChar char="o"/>
            </a:pPr>
            <a:r>
              <a:rPr lang="el-GR" b="1" dirty="0"/>
              <a:t>Απαραίτητη η διαπίστωση του χάσματος μεταξύ του «που είμαστε τώρα»</a:t>
            </a:r>
            <a:r>
              <a:rPr lang="en-GB" b="1" dirty="0"/>
              <a:t> </a:t>
            </a:r>
            <a:r>
              <a:rPr lang="el-GR" b="1" dirty="0"/>
              <a:t>και</a:t>
            </a:r>
            <a:r>
              <a:rPr lang="en-GB" b="1" dirty="0"/>
              <a:t> </a:t>
            </a:r>
            <a:r>
              <a:rPr lang="el-GR" b="1" dirty="0"/>
              <a:t>«πού θέλουμε να πάμε»</a:t>
            </a:r>
            <a:r>
              <a:rPr lang="en-GB" b="1" dirty="0"/>
              <a:t> !!!</a:t>
            </a:r>
            <a:endParaRPr lang="en-GB" b="1" dirty="0">
              <a:sym typeface="Wingdings" panose="05000000000000000000" pitchFamily="2" charset="2"/>
            </a:endParaRPr>
          </a:p>
          <a:p>
            <a:pPr>
              <a:buFont typeface="Courier New" panose="02070309020205020404" pitchFamily="49" charset="0"/>
              <a:buChar char="o"/>
            </a:pPr>
            <a:r>
              <a:rPr lang="el-GR" dirty="0"/>
              <a:t>Τα πλεονεκτήματα</a:t>
            </a:r>
            <a:r>
              <a:rPr lang="en-GB" dirty="0"/>
              <a:t>: </a:t>
            </a:r>
          </a:p>
          <a:p>
            <a:pPr algn="l"/>
            <a:r>
              <a:rPr lang="en-GB" sz="2000" b="0" i="0" u="none" strike="noStrike" baseline="0" dirty="0"/>
              <a:t>(a) </a:t>
            </a:r>
            <a:r>
              <a:rPr lang="el-GR" sz="2000" b="1" i="1" dirty="0"/>
              <a:t>συστηματική διαδικασία</a:t>
            </a:r>
            <a:r>
              <a:rPr lang="en-GB" sz="2000" b="1" i="1" u="none" strike="noStrike" baseline="0" dirty="0"/>
              <a:t> </a:t>
            </a:r>
            <a:r>
              <a:rPr lang="el-GR" sz="2000" i="1" u="none" strike="noStrike" baseline="0" dirty="0"/>
              <a:t>για την καθοδήγηση της λήψης αποφάσεων</a:t>
            </a:r>
            <a:endParaRPr lang="el-GR" sz="2000" b="0" i="0" u="none" strike="noStrike" baseline="0" dirty="0"/>
          </a:p>
          <a:p>
            <a:pPr algn="l"/>
            <a:r>
              <a:rPr lang="en-GB" sz="2000" b="0" i="0" u="none" strike="noStrike" baseline="0" dirty="0"/>
              <a:t>(b) </a:t>
            </a:r>
            <a:r>
              <a:rPr lang="el-GR" sz="2000" b="1" i="1" dirty="0"/>
              <a:t>παροχή αιτιολόγησης </a:t>
            </a:r>
            <a:r>
              <a:rPr lang="el-GR" sz="2000" i="1" dirty="0"/>
              <a:t>για τις αποφάσεις πριν την λήψη τους </a:t>
            </a:r>
            <a:endParaRPr lang="el-GR" sz="2000" dirty="0"/>
          </a:p>
          <a:p>
            <a:pPr algn="l"/>
            <a:r>
              <a:rPr lang="en-GB" sz="2000" b="0" i="0" u="none" strike="noStrike" baseline="0" dirty="0"/>
              <a:t>(c) </a:t>
            </a:r>
            <a:r>
              <a:rPr lang="el-GR" sz="2000" b="1" i="1" dirty="0"/>
              <a:t>μπορεί να κλιμακωθεί </a:t>
            </a:r>
            <a:r>
              <a:rPr lang="el-GR" sz="2000" i="1" dirty="0"/>
              <a:t>για κάθε μέγεθος έργου, χρονικού πλαισίου και προϋπολογισμού </a:t>
            </a:r>
            <a:endParaRPr lang="el-GR" sz="2000" i="0" u="none" strike="noStrike" baseline="0" dirty="0"/>
          </a:p>
          <a:p>
            <a:pPr algn="l"/>
            <a:r>
              <a:rPr lang="en-GB" sz="2000" dirty="0"/>
              <a:t>(d) </a:t>
            </a:r>
            <a:r>
              <a:rPr lang="el-GR" sz="2000" b="1" i="1" dirty="0"/>
              <a:t>προσφέρει ένα </a:t>
            </a:r>
            <a:r>
              <a:rPr lang="el-GR" sz="2000" b="1" i="1" dirty="0" err="1"/>
              <a:t>αντιγράψιμο</a:t>
            </a:r>
            <a:r>
              <a:rPr lang="el-GR" sz="2000" b="1" i="1" dirty="0"/>
              <a:t> μοντέλο</a:t>
            </a:r>
            <a:r>
              <a:rPr lang="en-GB" sz="2000" b="1" i="1" dirty="0"/>
              <a:t> </a:t>
            </a:r>
            <a:r>
              <a:rPr lang="el-GR" sz="2000" i="1" dirty="0"/>
              <a:t>που μπορεί να εφαρμοστεί τόσο από αρχάριους όσο και από ειδικούς</a:t>
            </a:r>
            <a:endParaRPr lang="en-GB" sz="2000" dirty="0"/>
          </a:p>
        </p:txBody>
      </p:sp>
    </p:spTree>
    <p:extLst>
      <p:ext uri="{BB962C8B-B14F-4D97-AF65-F5344CB8AC3E}">
        <p14:creationId xmlns:p14="http://schemas.microsoft.com/office/powerpoint/2010/main" val="396536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298588"/>
            <a:ext cx="10504487" cy="684211"/>
          </a:xfrm>
          <a:solidFill>
            <a:schemeClr val="bg1"/>
          </a:solidFill>
        </p:spPr>
        <p:txBody>
          <a:bodyPr>
            <a:normAutofit fontScale="90000"/>
          </a:bodyPr>
          <a:lstStyle/>
          <a:p>
            <a:r>
              <a:rPr lang="el-GR" dirty="0"/>
              <a:t>Τι είναι η Ανάλυση Αναγκών;</a:t>
            </a:r>
            <a:r>
              <a:rPr lang="en-US" dirty="0"/>
              <a:t> (2)</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795333"/>
            <a:ext cx="5262240" cy="315356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dirty="0"/>
              <a:t>Είναι ένα απλό εργαλείο για τη λήψη κατάλληλων αποφάσεων!</a:t>
            </a:r>
            <a:r>
              <a:rPr lang="en-GB" dirty="0"/>
              <a:t> </a:t>
            </a:r>
            <a:endParaRPr lang="el-GR" dirty="0"/>
          </a:p>
          <a:p>
            <a:pPr>
              <a:buFont typeface="Courier New" panose="02070309020205020404" pitchFamily="49" charset="0"/>
              <a:buChar char="o"/>
            </a:pPr>
            <a:r>
              <a:rPr lang="el-GR" dirty="0"/>
              <a:t>Μπορεί επίσης να οριστεί σε σχέση με τα κενά ως προς τα αποτελέσματα </a:t>
            </a:r>
            <a:r>
              <a:rPr lang="en-GB" sz="1600" dirty="0"/>
              <a:t>(Kaufman, Oakley-Brown, Watkins, &amp; Leigh, 2003)</a:t>
            </a:r>
          </a:p>
          <a:p>
            <a:pPr>
              <a:buFont typeface="Courier New" panose="02070309020205020404" pitchFamily="49" charset="0"/>
              <a:buChar char="o"/>
            </a:pPr>
            <a:r>
              <a:rPr lang="el-GR" b="1" dirty="0"/>
              <a:t>Ανάγκη</a:t>
            </a:r>
            <a:r>
              <a:rPr lang="en-GB" dirty="0"/>
              <a:t>= </a:t>
            </a:r>
            <a:r>
              <a:rPr lang="el-GR" dirty="0"/>
              <a:t>η διαφορά ανάμεσα στα επιτεύγματα του παρόντος και των επιθυμητών</a:t>
            </a:r>
            <a:endParaRPr lang="en-GB" dirty="0"/>
          </a:p>
        </p:txBody>
      </p:sp>
      <p:pic>
        <p:nvPicPr>
          <p:cNvPr id="3" name="Picture 2" descr="A picture containing text, hanger&#10;&#10;Description automatically generated">
            <a:extLst>
              <a:ext uri="{FF2B5EF4-FFF2-40B4-BE49-F238E27FC236}">
                <a16:creationId xmlns:a16="http://schemas.microsoft.com/office/drawing/2014/main" id="{D92C6D49-E3C7-444B-877D-6F12A36EEBCD}"/>
              </a:ext>
            </a:extLst>
          </p:cNvPr>
          <p:cNvPicPr>
            <a:picLocks noChangeAspect="1"/>
          </p:cNvPicPr>
          <p:nvPr/>
        </p:nvPicPr>
        <p:blipFill rotWithShape="1">
          <a:blip r:embed="rId2">
            <a:extLst>
              <a:ext uri="{28A0092B-C50C-407E-A947-70E740481C1C}">
                <a14:useLocalDpi xmlns:a14="http://schemas.microsoft.com/office/drawing/2010/main" val="0"/>
              </a:ext>
            </a:extLst>
          </a:blip>
          <a:srcRect l="5287" t="2401" r="3748" b="2748"/>
          <a:stretch/>
        </p:blipFill>
        <p:spPr>
          <a:xfrm>
            <a:off x="6632405" y="2507106"/>
            <a:ext cx="5059669" cy="2945774"/>
          </a:xfrm>
          <a:prstGeom prst="rect">
            <a:avLst/>
          </a:prstGeom>
        </p:spPr>
      </p:pic>
    </p:spTree>
    <p:extLst>
      <p:ext uri="{BB962C8B-B14F-4D97-AF65-F5344CB8AC3E}">
        <p14:creationId xmlns:p14="http://schemas.microsoft.com/office/powerpoint/2010/main" val="48996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76835" y="881242"/>
            <a:ext cx="10775378" cy="678815"/>
          </a:xfrm>
        </p:spPr>
        <p:txBody>
          <a:bodyPr>
            <a:normAutofit/>
          </a:bodyPr>
          <a:lstStyle/>
          <a:p>
            <a:r>
              <a:rPr lang="el-GR" b="1" dirty="0"/>
              <a:t>Διεξαγωγή της Ανάλυσης Αναγκών</a:t>
            </a:r>
            <a:r>
              <a:rPr lang="en-US" b="1" dirty="0"/>
              <a:t> (1)</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576834" y="1810092"/>
            <a:ext cx="10372709" cy="385559"/>
          </a:xfrm>
        </p:spPr>
        <p:txBody>
          <a:bodyPr/>
          <a:lstStyle/>
          <a:p>
            <a:r>
              <a:rPr lang="el-GR" dirty="0">
                <a:solidFill>
                  <a:schemeClr val="tx1"/>
                </a:solidFill>
              </a:rPr>
              <a:t>Βήμα</a:t>
            </a:r>
            <a:r>
              <a:rPr lang="en-US" dirty="0">
                <a:solidFill>
                  <a:schemeClr val="tx1"/>
                </a:solidFill>
              </a:rPr>
              <a:t> 1</a:t>
            </a:r>
            <a:r>
              <a:rPr lang="el-GR" baseline="30000" dirty="0">
                <a:solidFill>
                  <a:schemeClr val="tx1"/>
                </a:solidFill>
              </a:rPr>
              <a:t>ο</a:t>
            </a:r>
            <a:r>
              <a:rPr lang="el-GR" dirty="0">
                <a:solidFill>
                  <a:schemeClr val="tx1"/>
                </a:solidFill>
              </a:rPr>
              <a:t> </a:t>
            </a:r>
            <a:r>
              <a:rPr lang="en-US" dirty="0">
                <a:solidFill>
                  <a:schemeClr val="tx1"/>
                </a:solidFill>
              </a:rPr>
              <a:t>: </a:t>
            </a:r>
            <a:r>
              <a:rPr lang="el-GR" i="1" dirty="0">
                <a:solidFill>
                  <a:schemeClr val="tx1"/>
                </a:solidFill>
              </a:rPr>
              <a:t>Αναγνώριση</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76834" y="2252907"/>
            <a:ext cx="10775379" cy="2141540"/>
          </a:xfrm>
        </p:spPr>
        <p:txBody>
          <a:bodyPr>
            <a:normAutofit fontScale="92500" lnSpcReduction="10000"/>
          </a:bodyPr>
          <a:lstStyle/>
          <a:p>
            <a:pPr marL="457200" lvl="0" indent="-457200">
              <a:buFont typeface="+mj-lt"/>
              <a:buAutoNum type="arabicPeriod"/>
            </a:pPr>
            <a:r>
              <a:rPr lang="el-GR" sz="1800" dirty="0">
                <a:solidFill>
                  <a:schemeClr val="tx1"/>
                </a:solidFill>
              </a:rPr>
              <a:t>Προσδιορίστε τους εσωτερικούς και εξωτερικούς συνεργάτες σας για την αξιολόγηση των αναγκών.</a:t>
            </a:r>
          </a:p>
          <a:p>
            <a:pPr marL="457200" lvl="0" indent="-457200">
              <a:buFont typeface="+mj-lt"/>
              <a:buAutoNum type="arabicPeriod"/>
            </a:pPr>
            <a:r>
              <a:rPr lang="el-GR" sz="1800" dirty="0">
                <a:solidFill>
                  <a:schemeClr val="tx1"/>
                </a:solidFill>
              </a:rPr>
              <a:t>Προσδιορίστε ποια δεδομένα απαιτούνται για τον προσδιορισμό των αναγκών σε στρατηγικό, τακτικό σε επιχειρησιακό επίπεδο και σε επίπεδο τακτικής.</a:t>
            </a:r>
          </a:p>
          <a:p>
            <a:pPr marL="457200" lvl="0" indent="-457200">
              <a:buFont typeface="+mj-lt"/>
              <a:buAutoNum type="arabicPeriod"/>
            </a:pPr>
            <a:r>
              <a:rPr lang="el-GR" sz="1800" dirty="0">
                <a:solidFill>
                  <a:schemeClr val="tx1"/>
                </a:solidFill>
              </a:rPr>
              <a:t>Προσδιορίστε πιθανές πηγές δεδομένων.</a:t>
            </a:r>
          </a:p>
          <a:p>
            <a:pPr marL="457200" lvl="0" indent="-457200">
              <a:buFont typeface="+mj-lt"/>
              <a:buAutoNum type="arabicPeriod"/>
            </a:pPr>
            <a:r>
              <a:rPr lang="el-GR" sz="1800" dirty="0">
                <a:solidFill>
                  <a:schemeClr val="tx1"/>
                </a:solidFill>
              </a:rPr>
              <a:t>Συλλέξτε πληροφορίες μέσα από: συνεντεύξεις, έρευνες, ομάδες εστίασης κ.λπ.</a:t>
            </a:r>
          </a:p>
          <a:p>
            <a:pPr marL="457200" lvl="0" indent="-457200">
              <a:buFont typeface="+mj-lt"/>
              <a:buAutoNum type="arabicPeriod"/>
            </a:pPr>
            <a:r>
              <a:rPr lang="el-GR" sz="1800" dirty="0">
                <a:solidFill>
                  <a:schemeClr val="tx1"/>
                </a:solidFill>
              </a:rPr>
              <a:t>Καθορίστε τις τελικές ανάγκες με βάση τα κενά μεταξύ των τρεχόντων και των επιθυμητών αποτελεσμάτων.</a:t>
            </a:r>
            <a:endParaRPr lang="en-GB" sz="1800" dirty="0">
              <a:solidFill>
                <a:schemeClr val="tx1"/>
              </a:solidFill>
            </a:endParaRPr>
          </a:p>
          <a:p>
            <a:pPr marL="457200" lvl="0" indent="-457200">
              <a:buFont typeface="+mj-lt"/>
              <a:buAutoNum type="arabicPeriod"/>
            </a:pPr>
            <a:endParaRPr lang="en-GB" sz="1800" dirty="0">
              <a:solidFill>
                <a:schemeClr val="tx1"/>
              </a:solidFill>
            </a:endParaRPr>
          </a:p>
          <a:p>
            <a:pPr marL="457200" lvl="0" indent="-457200">
              <a:buFont typeface="+mj-lt"/>
              <a:buAutoNum type="arabicPeriod"/>
            </a:pPr>
            <a:endParaRPr lang="lt-LT" sz="18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12" name="Teksto vietos rezervavimo ženklas 5">
            <a:extLst>
              <a:ext uri="{FF2B5EF4-FFF2-40B4-BE49-F238E27FC236}">
                <a16:creationId xmlns:a16="http://schemas.microsoft.com/office/drawing/2014/main" id="{FC70AD2D-8209-4547-A59A-4EFECBC06FFF}"/>
              </a:ext>
            </a:extLst>
          </p:cNvPr>
          <p:cNvSpPr txBox="1">
            <a:spLocks/>
          </p:cNvSpPr>
          <p:nvPr/>
        </p:nvSpPr>
        <p:spPr>
          <a:xfrm>
            <a:off x="576834" y="4258923"/>
            <a:ext cx="10372709" cy="38555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l-GR" dirty="0">
                <a:solidFill>
                  <a:schemeClr val="tx1"/>
                </a:solidFill>
              </a:rPr>
              <a:t>Βήμα</a:t>
            </a:r>
            <a:r>
              <a:rPr lang="en-US" dirty="0">
                <a:solidFill>
                  <a:schemeClr val="tx1"/>
                </a:solidFill>
              </a:rPr>
              <a:t> 2</a:t>
            </a:r>
            <a:r>
              <a:rPr lang="el-GR" baseline="30000" dirty="0">
                <a:solidFill>
                  <a:schemeClr val="tx1"/>
                </a:solidFill>
              </a:rPr>
              <a:t>ο</a:t>
            </a:r>
            <a:r>
              <a:rPr lang="el-GR" dirty="0">
                <a:solidFill>
                  <a:schemeClr val="tx1"/>
                </a:solidFill>
              </a:rPr>
              <a:t> </a:t>
            </a:r>
            <a:r>
              <a:rPr lang="en-US" dirty="0">
                <a:solidFill>
                  <a:schemeClr val="tx1"/>
                </a:solidFill>
              </a:rPr>
              <a:t>: </a:t>
            </a:r>
            <a:r>
              <a:rPr lang="el-GR" i="1" dirty="0">
                <a:solidFill>
                  <a:schemeClr val="tx1"/>
                </a:solidFill>
              </a:rPr>
              <a:t>Ανάλυση</a:t>
            </a:r>
            <a:endParaRPr lang="lt-LT" i="1" dirty="0">
              <a:solidFill>
                <a:schemeClr val="tx1"/>
              </a:solidFill>
            </a:endParaRPr>
          </a:p>
        </p:txBody>
      </p:sp>
      <p:sp>
        <p:nvSpPr>
          <p:cNvPr id="13" name="Turinio vietos rezervavimo ženklas 6">
            <a:extLst>
              <a:ext uri="{FF2B5EF4-FFF2-40B4-BE49-F238E27FC236}">
                <a16:creationId xmlns:a16="http://schemas.microsoft.com/office/drawing/2014/main" id="{9FCDF243-E51F-4D98-8036-D1E71CD64E72}"/>
              </a:ext>
            </a:extLst>
          </p:cNvPr>
          <p:cNvSpPr txBox="1">
            <a:spLocks/>
          </p:cNvSpPr>
          <p:nvPr/>
        </p:nvSpPr>
        <p:spPr>
          <a:xfrm>
            <a:off x="576834" y="4644482"/>
            <a:ext cx="10775379" cy="1179269"/>
          </a:xfrm>
          <a:prstGeom prst="rect">
            <a:avLst/>
          </a:prstGeo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l-GR" sz="1800" dirty="0">
                <a:solidFill>
                  <a:schemeClr val="tx1"/>
                </a:solidFill>
              </a:rPr>
              <a:t>Καθιερώστε μια αρχική ιεράρχηση των αναγκών.</a:t>
            </a:r>
          </a:p>
          <a:p>
            <a:pPr marL="457200" indent="-457200">
              <a:buFont typeface="+mj-lt"/>
              <a:buAutoNum type="arabicPeriod"/>
            </a:pPr>
            <a:r>
              <a:rPr lang="el-GR" sz="1800" dirty="0">
                <a:solidFill>
                  <a:schemeClr val="tx1"/>
                </a:solidFill>
              </a:rPr>
              <a:t>Εστιάστε στις ανάγκες υψηλών προτεραιοτήτων και δείτε τι λειτουργεί και τι όχι.</a:t>
            </a:r>
          </a:p>
          <a:p>
            <a:pPr marL="457200" indent="-457200">
              <a:buFont typeface="+mj-lt"/>
              <a:buAutoNum type="arabicPeriod"/>
            </a:pPr>
            <a:r>
              <a:rPr lang="el-GR" sz="1800" dirty="0">
                <a:solidFill>
                  <a:schemeClr val="tx1"/>
                </a:solidFill>
              </a:rPr>
              <a:t>Αναλύστε και συνθέστε τις χρήσιμες πληροφορίες.</a:t>
            </a:r>
            <a:endParaRPr lang="lt-LT" sz="1800" dirty="0">
              <a:solidFill>
                <a:schemeClr val="tx1"/>
              </a:solidFill>
            </a:endParaRPr>
          </a:p>
        </p:txBody>
      </p:sp>
    </p:spTree>
    <p:extLst>
      <p:ext uri="{BB962C8B-B14F-4D97-AF65-F5344CB8AC3E}">
        <p14:creationId xmlns:p14="http://schemas.microsoft.com/office/powerpoint/2010/main" val="196859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576834" y="706826"/>
            <a:ext cx="10677725" cy="678815"/>
          </a:xfrm>
        </p:spPr>
        <p:txBody>
          <a:bodyPr>
            <a:normAutofit/>
          </a:bodyPr>
          <a:lstStyle/>
          <a:p>
            <a:r>
              <a:rPr lang="el-GR" b="1" dirty="0"/>
              <a:t>Διεξαγωγή της Ανάλυσης Αναγκών </a:t>
            </a:r>
            <a:r>
              <a:rPr lang="en-US" b="1" dirty="0"/>
              <a:t>(2)</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599577" y="2050946"/>
            <a:ext cx="10372709" cy="385559"/>
          </a:xfrm>
        </p:spPr>
        <p:txBody>
          <a:bodyPr/>
          <a:lstStyle/>
          <a:p>
            <a:r>
              <a:rPr lang="el-GR" sz="2800" dirty="0">
                <a:solidFill>
                  <a:schemeClr val="tx1"/>
                </a:solidFill>
              </a:rPr>
              <a:t>Βήμα 3</a:t>
            </a:r>
            <a:r>
              <a:rPr lang="el-GR" sz="2800" baseline="30000" dirty="0">
                <a:solidFill>
                  <a:schemeClr val="tx1"/>
                </a:solidFill>
              </a:rPr>
              <a:t>ο</a:t>
            </a:r>
            <a:r>
              <a:rPr lang="el-GR" sz="2800" dirty="0">
                <a:solidFill>
                  <a:schemeClr val="tx1"/>
                </a:solidFill>
              </a:rPr>
              <a:t> </a:t>
            </a:r>
            <a:r>
              <a:rPr lang="en-US" sz="2800" dirty="0">
                <a:solidFill>
                  <a:schemeClr val="tx1"/>
                </a:solidFill>
              </a:rPr>
              <a:t>: </a:t>
            </a:r>
            <a:r>
              <a:rPr lang="el-GR" sz="2800" i="1" dirty="0">
                <a:solidFill>
                  <a:schemeClr val="tx1"/>
                </a:solidFill>
              </a:rPr>
              <a:t>Απόφαση</a:t>
            </a:r>
            <a:endParaRPr lang="lt-LT" sz="2800"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576834" y="2599136"/>
            <a:ext cx="10775379" cy="2141540"/>
          </a:xfrm>
        </p:spPr>
        <p:txBody>
          <a:bodyPr>
            <a:normAutofit fontScale="77500" lnSpcReduction="20000"/>
          </a:bodyPr>
          <a:lstStyle/>
          <a:p>
            <a:r>
              <a:rPr lang="el-GR" sz="2800" dirty="0">
                <a:solidFill>
                  <a:schemeClr val="tx1"/>
                </a:solidFill>
              </a:rPr>
              <a:t>Η λήψη σύνθετων αποφάσεων με βάση την ανάλυση είναι το επόμενο και τελευταίο βήμα.</a:t>
            </a:r>
          </a:p>
          <a:p>
            <a:r>
              <a:rPr lang="el-GR" sz="2800" dirty="0">
                <a:solidFill>
                  <a:schemeClr val="tx1"/>
                </a:solidFill>
              </a:rPr>
              <a:t>Αυτό το βήμα είναι επίσης συχνά το πιο δύσκολο, αφού:</a:t>
            </a:r>
          </a:p>
          <a:p>
            <a:pPr marL="984250" indent="-84138"/>
            <a:r>
              <a:rPr lang="el-GR" sz="2400" dirty="0">
                <a:solidFill>
                  <a:schemeClr val="tx1"/>
                </a:solidFill>
              </a:rPr>
              <a:t>υπάρχουν ανταγωνιστικά συμφέροντα για την εμφάνιση ορισμένων τύπων αλλαγών</a:t>
            </a:r>
          </a:p>
          <a:p>
            <a:pPr marL="984250" indent="-84138"/>
            <a:r>
              <a:rPr lang="el-GR" sz="2400" dirty="0">
                <a:solidFill>
                  <a:schemeClr val="tx1"/>
                </a:solidFill>
              </a:rPr>
              <a:t>είναι δύσκολο να συμφωνήσουμε ποια κριτήρια θα χρησιμοποιηθούν για τη λήψη αποφάσεων</a:t>
            </a:r>
          </a:p>
          <a:p>
            <a:pPr marL="984250" indent="-84138"/>
            <a:r>
              <a:rPr lang="el-GR" sz="2400" dirty="0">
                <a:solidFill>
                  <a:schemeClr val="tx1"/>
                </a:solidFill>
              </a:rPr>
              <a:t>κάποιος μπορεί να χρειαστεί να διαπραγματευτεί και/ή να συμβιβαστεί</a:t>
            </a:r>
            <a:endParaRPr lang="lt-LT" sz="2400" dirty="0">
              <a:solidFill>
                <a:schemeClr val="tx1"/>
              </a:solidFill>
            </a:endParaRPr>
          </a:p>
          <a:p>
            <a:pPr marL="457200" lvl="0" indent="-457200">
              <a:buFont typeface="+mj-lt"/>
              <a:buAutoNum type="arabicPeriod"/>
            </a:pPr>
            <a:endParaRPr lang="lt-LT"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09691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39788" y="1630680"/>
            <a:ext cx="4380282" cy="3777933"/>
          </a:xfrm>
        </p:spPr>
        <p:txBody>
          <a:bodyPr/>
          <a:lstStyle/>
          <a:p>
            <a:r>
              <a:rPr lang="el-GR" dirty="0">
                <a:solidFill>
                  <a:schemeClr val="tx1"/>
                </a:solidFill>
              </a:rPr>
              <a:t>Μπορούν να συνοψιστούν σε δύο κύριες κατηγορίες:</a:t>
            </a:r>
          </a:p>
          <a:p>
            <a:endParaRPr lang="en-US" dirty="0">
              <a:solidFill>
                <a:schemeClr val="tx1"/>
              </a:solidFill>
            </a:endParaRPr>
          </a:p>
          <a:p>
            <a:pPr marL="457200" indent="-457200">
              <a:buAutoNum type="arabicPeriod"/>
            </a:pPr>
            <a:r>
              <a:rPr lang="el-GR" dirty="0">
                <a:solidFill>
                  <a:schemeClr val="tx1"/>
                </a:solidFill>
              </a:rPr>
              <a:t>Τεχνικές και εργαλεία συλλογής δεδομένων</a:t>
            </a:r>
          </a:p>
          <a:p>
            <a:pPr marL="457200" indent="-457200">
              <a:buAutoNum type="arabicPeriod"/>
            </a:pPr>
            <a:endParaRPr lang="el-GR" dirty="0">
              <a:solidFill>
                <a:schemeClr val="tx1"/>
              </a:solidFill>
            </a:endParaRPr>
          </a:p>
          <a:p>
            <a:pPr marL="457200" indent="-457200">
              <a:buAutoNum type="arabicPeriod"/>
            </a:pPr>
            <a:r>
              <a:rPr lang="el-GR" dirty="0">
                <a:solidFill>
                  <a:schemeClr val="tx1"/>
                </a:solidFill>
              </a:rPr>
              <a:t>Τεχνικές και εργαλεία λήψης αποφάσεων</a:t>
            </a:r>
            <a:endParaRPr lang="lt-LT" dirty="0">
              <a:solidFill>
                <a:schemeClr val="tx1"/>
              </a:solidFill>
            </a:endParaRPr>
          </a:p>
          <a:p>
            <a:endParaRPr lang="lt-LT"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6982379" cy="684211"/>
          </a:xfrm>
        </p:spPr>
        <p:txBody>
          <a:bodyPr>
            <a:normAutofit fontScale="90000"/>
          </a:bodyPr>
          <a:lstStyle/>
          <a:p>
            <a:r>
              <a:rPr lang="el-GR" dirty="0"/>
              <a:t>Εργαλεία της Ανάλυσης Αναγκών</a:t>
            </a:r>
            <a:endParaRPr lang="lt-LT" dirty="0"/>
          </a:p>
        </p:txBody>
      </p:sp>
    </p:spTree>
    <p:extLst>
      <p:ext uri="{BB962C8B-B14F-4D97-AF65-F5344CB8AC3E}">
        <p14:creationId xmlns:p14="http://schemas.microsoft.com/office/powerpoint/2010/main" val="385756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22BC-CB09-44C8-AB9C-A275E92A44D0}"/>
              </a:ext>
            </a:extLst>
          </p:cNvPr>
          <p:cNvSpPr>
            <a:spLocks noGrp="1"/>
          </p:cNvSpPr>
          <p:nvPr>
            <p:ph type="title"/>
          </p:nvPr>
        </p:nvSpPr>
        <p:spPr/>
        <p:txBody>
          <a:bodyPr/>
          <a:lstStyle/>
          <a:p>
            <a:r>
              <a:rPr lang="el-GR" b="1" dirty="0"/>
              <a:t>Εργαλεία της Ανάλυσης Αναγκών</a:t>
            </a:r>
            <a:endParaRPr lang="en-GB" b="1" dirty="0"/>
          </a:p>
        </p:txBody>
      </p:sp>
      <p:sp>
        <p:nvSpPr>
          <p:cNvPr id="3" name="Text Placeholder 2">
            <a:extLst>
              <a:ext uri="{FF2B5EF4-FFF2-40B4-BE49-F238E27FC236}">
                <a16:creationId xmlns:a16="http://schemas.microsoft.com/office/drawing/2014/main" id="{0183E520-0275-466A-8F80-73CD959FB751}"/>
              </a:ext>
            </a:extLst>
          </p:cNvPr>
          <p:cNvSpPr>
            <a:spLocks noGrp="1"/>
          </p:cNvSpPr>
          <p:nvPr>
            <p:ph type="body" idx="1"/>
          </p:nvPr>
        </p:nvSpPr>
        <p:spPr>
          <a:xfrm>
            <a:off x="839788" y="2046922"/>
            <a:ext cx="6226837" cy="403315"/>
          </a:xfrm>
        </p:spPr>
        <p:txBody>
          <a:bodyPr/>
          <a:lstStyle/>
          <a:p>
            <a:r>
              <a:rPr lang="el-GR" dirty="0">
                <a:solidFill>
                  <a:schemeClr val="tx1"/>
                </a:solidFill>
              </a:rPr>
              <a:t>Μερικά παραδείγματα μεθόδων και εργαλείων αποτελούν…</a:t>
            </a:r>
            <a:endParaRPr lang="en-GB" dirty="0">
              <a:solidFill>
                <a:schemeClr val="tx1"/>
              </a:solidFill>
            </a:endParaRPr>
          </a:p>
        </p:txBody>
      </p:sp>
      <p:sp>
        <p:nvSpPr>
          <p:cNvPr id="4" name="Content Placeholder 3">
            <a:extLst>
              <a:ext uri="{FF2B5EF4-FFF2-40B4-BE49-F238E27FC236}">
                <a16:creationId xmlns:a16="http://schemas.microsoft.com/office/drawing/2014/main" id="{AF09F928-45F6-4B71-BBA6-CB35FC74A4A0}"/>
              </a:ext>
            </a:extLst>
          </p:cNvPr>
          <p:cNvSpPr>
            <a:spLocks noGrp="1"/>
          </p:cNvSpPr>
          <p:nvPr>
            <p:ph sz="half" idx="2"/>
          </p:nvPr>
        </p:nvSpPr>
        <p:spPr>
          <a:xfrm>
            <a:off x="839788" y="2450237"/>
            <a:ext cx="5157787" cy="3338003"/>
          </a:xfrm>
        </p:spPr>
        <p:txBody>
          <a:bodyPr>
            <a:normAutofit lnSpcReduction="10000"/>
          </a:bodyPr>
          <a:lstStyle/>
          <a:p>
            <a:r>
              <a:rPr lang="el-GR" sz="1800" dirty="0">
                <a:solidFill>
                  <a:schemeClr val="tx1"/>
                </a:solidFill>
              </a:rPr>
              <a:t>Έλεγχος ήδη υπαρχόντων δεδομένων/εγγράφων</a:t>
            </a:r>
          </a:p>
          <a:p>
            <a:r>
              <a:rPr lang="el-GR" sz="1800" dirty="0">
                <a:solidFill>
                  <a:schemeClr val="tx1"/>
                </a:solidFill>
              </a:rPr>
              <a:t>Καθοδηγούμενες αξιολογήσεις ειδικών</a:t>
            </a:r>
          </a:p>
          <a:p>
            <a:r>
              <a:rPr lang="el-GR" sz="1800" dirty="0">
                <a:solidFill>
                  <a:schemeClr val="tx1"/>
                </a:solidFill>
              </a:rPr>
              <a:t>Διαχείριση ομάδων εστίασης</a:t>
            </a:r>
          </a:p>
          <a:p>
            <a:r>
              <a:rPr lang="el-GR" sz="1800" dirty="0">
                <a:solidFill>
                  <a:schemeClr val="tx1"/>
                </a:solidFill>
              </a:rPr>
              <a:t>Διεξαγωγή συνεντεύξεων</a:t>
            </a:r>
            <a:endParaRPr lang="en-US" sz="1800" dirty="0">
              <a:solidFill>
                <a:schemeClr val="tx1"/>
              </a:solidFill>
            </a:endParaRPr>
          </a:p>
          <a:p>
            <a:r>
              <a:rPr lang="el-GR" sz="1800" dirty="0">
                <a:solidFill>
                  <a:schemeClr val="tx1"/>
                </a:solidFill>
              </a:rPr>
              <a:t>Έρευνες διπλής απόκρισης (</a:t>
            </a:r>
            <a:r>
              <a:rPr lang="en-US" sz="1800" dirty="0">
                <a:solidFill>
                  <a:schemeClr val="tx1"/>
                </a:solidFill>
              </a:rPr>
              <a:t>Dual response surveys)</a:t>
            </a:r>
          </a:p>
          <a:p>
            <a:r>
              <a:rPr lang="en-US" sz="1800" dirty="0">
                <a:solidFill>
                  <a:schemeClr val="tx1"/>
                </a:solidFill>
              </a:rPr>
              <a:t>SWOT+</a:t>
            </a:r>
            <a:r>
              <a:rPr lang="el-GR" sz="1800" dirty="0">
                <a:solidFill>
                  <a:schemeClr val="tx1"/>
                </a:solidFill>
              </a:rPr>
              <a:t> ανάλυση</a:t>
            </a:r>
            <a:endParaRPr lang="en-US" sz="1800" dirty="0">
              <a:solidFill>
                <a:schemeClr val="tx1"/>
              </a:solidFill>
            </a:endParaRPr>
          </a:p>
          <a:p>
            <a:r>
              <a:rPr lang="el-GR" sz="1800" dirty="0">
                <a:solidFill>
                  <a:schemeClr val="tx1"/>
                </a:solidFill>
              </a:rPr>
              <a:t>Δεδομένα παρατήρησης</a:t>
            </a:r>
          </a:p>
          <a:p>
            <a:r>
              <a:rPr lang="el-GR" sz="1800" dirty="0">
                <a:solidFill>
                  <a:schemeClr val="tx1"/>
                </a:solidFill>
              </a:rPr>
              <a:t>Ανάλυση καθηκόντων (</a:t>
            </a:r>
            <a:r>
              <a:rPr lang="en-US" sz="1800" dirty="0">
                <a:solidFill>
                  <a:schemeClr val="tx1"/>
                </a:solidFill>
              </a:rPr>
              <a:t>Task Analysis</a:t>
            </a:r>
            <a:r>
              <a:rPr lang="el-GR" sz="1800" dirty="0">
                <a:solidFill>
                  <a:schemeClr val="tx1"/>
                </a:solidFill>
              </a:rPr>
              <a:t>)</a:t>
            </a:r>
            <a:endParaRPr lang="en-GB" sz="1800" dirty="0">
              <a:solidFill>
                <a:schemeClr val="tx1"/>
              </a:solidFill>
            </a:endParaRPr>
          </a:p>
        </p:txBody>
      </p:sp>
      <p:sp>
        <p:nvSpPr>
          <p:cNvPr id="7" name="Footer Placeholder 6">
            <a:extLst>
              <a:ext uri="{FF2B5EF4-FFF2-40B4-BE49-F238E27FC236}">
                <a16:creationId xmlns:a16="http://schemas.microsoft.com/office/drawing/2014/main" id="{97D90990-08D4-49A3-820E-8501C5D9DA3A}"/>
              </a:ext>
            </a:extLst>
          </p:cNvPr>
          <p:cNvSpPr>
            <a:spLocks noGrp="1"/>
          </p:cNvSpPr>
          <p:nvPr>
            <p:ph type="ftr" sz="quarter" idx="11"/>
          </p:nvPr>
        </p:nvSpPr>
        <p:spPr/>
        <p:txBody>
          <a:bodyPr/>
          <a:lstStyle/>
          <a:p>
            <a:r>
              <a:rPr lang="lt-LT"/>
              <a:t>connect-erasmus.eu</a:t>
            </a:r>
          </a:p>
        </p:txBody>
      </p:sp>
      <p:sp>
        <p:nvSpPr>
          <p:cNvPr id="10" name="Cloud 9">
            <a:extLst>
              <a:ext uri="{FF2B5EF4-FFF2-40B4-BE49-F238E27FC236}">
                <a16:creationId xmlns:a16="http://schemas.microsoft.com/office/drawing/2014/main" id="{1F8C07D7-1CFC-4FBA-808B-EC10DF5BE54A}"/>
              </a:ext>
            </a:extLst>
          </p:cNvPr>
          <p:cNvSpPr/>
          <p:nvPr/>
        </p:nvSpPr>
        <p:spPr>
          <a:xfrm>
            <a:off x="6471821" y="2354691"/>
            <a:ext cx="5157787" cy="3107184"/>
          </a:xfrm>
          <a:prstGeom prst="clou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E521B4-0D84-448F-8D2E-B9107542C039}"/>
              </a:ext>
            </a:extLst>
          </p:cNvPr>
          <p:cNvSpPr txBox="1"/>
          <p:nvPr/>
        </p:nvSpPr>
        <p:spPr>
          <a:xfrm>
            <a:off x="7439417" y="3009531"/>
            <a:ext cx="3222594" cy="2123658"/>
          </a:xfrm>
          <a:prstGeom prst="rect">
            <a:avLst/>
          </a:prstGeom>
          <a:noFill/>
        </p:spPr>
        <p:txBody>
          <a:bodyPr wrap="square" rtlCol="0">
            <a:spAutoFit/>
          </a:bodyPr>
          <a:lstStyle/>
          <a:p>
            <a:pPr algn="ctr"/>
            <a:r>
              <a:rPr lang="el-GR" sz="2400" b="1" dirty="0"/>
              <a:t>Ώρα για σκέψη</a:t>
            </a:r>
            <a:r>
              <a:rPr lang="en-US" sz="2400" b="1" dirty="0"/>
              <a:t>!</a:t>
            </a:r>
          </a:p>
          <a:p>
            <a:pPr algn="ctr"/>
            <a:r>
              <a:rPr lang="el-GR" dirty="0"/>
              <a:t>Ποια προβλήματα θα μπορούσαν να προκύψουν εάν παραλείψουμε την ανάλυση εκτίμησης αναγκών κατά τον σχεδιασμό της αλλαγής;</a:t>
            </a:r>
            <a:endParaRPr lang="en-GB" dirty="0"/>
          </a:p>
        </p:txBody>
      </p:sp>
    </p:spTree>
    <p:extLst>
      <p:ext uri="{BB962C8B-B14F-4D97-AF65-F5344CB8AC3E}">
        <p14:creationId xmlns:p14="http://schemas.microsoft.com/office/powerpoint/2010/main" val="183383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4189" y="735427"/>
            <a:ext cx="6004317" cy="5088709"/>
          </a:xfrm>
          <a:prstGeom prst="rect">
            <a:avLst/>
          </a:prstGeom>
        </p:spPr>
      </p:pic>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rot="20649612">
            <a:off x="204510" y="3086894"/>
            <a:ext cx="6982379" cy="684211"/>
          </a:xfrm>
        </p:spPr>
        <p:txBody>
          <a:bodyPr>
            <a:normAutofit fontScale="90000"/>
          </a:bodyPr>
          <a:lstStyle/>
          <a:p>
            <a:r>
              <a:rPr lang="el-GR" sz="4800" b="1" dirty="0">
                <a:solidFill>
                  <a:srgbClr val="FF7F2A"/>
                </a:solidFill>
                <a:sym typeface="Wingdings" panose="05000000000000000000" pitchFamily="2" charset="2"/>
              </a:rPr>
              <a:t>Ας κάνουμε ένα διάλειμμα!</a:t>
            </a:r>
            <a:endParaRPr lang="lt-LT" dirty="0"/>
          </a:p>
        </p:txBody>
      </p:sp>
    </p:spTree>
    <p:extLst>
      <p:ext uri="{BB962C8B-B14F-4D97-AF65-F5344CB8AC3E}">
        <p14:creationId xmlns:p14="http://schemas.microsoft.com/office/powerpoint/2010/main" val="1705975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298588"/>
            <a:ext cx="10504487" cy="684211"/>
          </a:xfrm>
          <a:solidFill>
            <a:schemeClr val="bg1"/>
          </a:solidFill>
        </p:spPr>
        <p:txBody>
          <a:bodyPr>
            <a:normAutofit fontScale="90000"/>
          </a:bodyPr>
          <a:lstStyle/>
          <a:p>
            <a:r>
              <a:rPr lang="el-GR" dirty="0"/>
              <a:t>Εφαρμογή της</a:t>
            </a:r>
            <a:r>
              <a:rPr lang="en-US" dirty="0"/>
              <a:t> </a:t>
            </a:r>
            <a:r>
              <a:rPr lang="el-GR" dirty="0"/>
              <a:t>Αλλαγής</a:t>
            </a:r>
            <a:r>
              <a:rPr lang="en-US" dirty="0"/>
              <a:t>(1)</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359244"/>
            <a:ext cx="11094868" cy="3399619"/>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l-GR" sz="2400" b="1" u="sng" dirty="0"/>
              <a:t>Ποια είναι τα μυστικά της εφαρμογής της αλλαγής;</a:t>
            </a:r>
            <a:r>
              <a:rPr lang="en-US" sz="2400" b="1" u="sng" dirty="0"/>
              <a:t> </a:t>
            </a:r>
            <a:r>
              <a:rPr lang="en-US" sz="1600" b="1" u="sng" dirty="0">
                <a:solidFill>
                  <a:schemeClr val="accent6">
                    <a:lumMod val="60000"/>
                    <a:lumOff val="40000"/>
                  </a:schemeClr>
                </a:solidFill>
              </a:rPr>
              <a:t>McKinsey &amp; Company</a:t>
            </a:r>
          </a:p>
          <a:p>
            <a:r>
              <a:rPr lang="el-GR" b="1" dirty="0">
                <a:solidFill>
                  <a:schemeClr val="accent6">
                    <a:lumMod val="60000"/>
                    <a:lumOff val="40000"/>
                  </a:schemeClr>
                </a:solidFill>
              </a:rPr>
              <a:t>Έρευνα με </a:t>
            </a:r>
            <a:r>
              <a:rPr lang="en-US" b="1" dirty="0">
                <a:solidFill>
                  <a:schemeClr val="accent6">
                    <a:lumMod val="60000"/>
                    <a:lumOff val="40000"/>
                  </a:schemeClr>
                </a:solidFill>
              </a:rPr>
              <a:t>2000 </a:t>
            </a:r>
            <a:r>
              <a:rPr lang="el-GR" b="1" dirty="0">
                <a:solidFill>
                  <a:schemeClr val="accent6">
                    <a:lumMod val="60000"/>
                    <a:lumOff val="40000"/>
                  </a:schemeClr>
                </a:solidFill>
              </a:rPr>
              <a:t>στελέχη</a:t>
            </a:r>
            <a:r>
              <a:rPr lang="en-US" b="1" dirty="0">
                <a:solidFill>
                  <a:schemeClr val="accent6">
                    <a:lumMod val="60000"/>
                    <a:lumOff val="40000"/>
                  </a:schemeClr>
                </a:solidFill>
              </a:rPr>
              <a:t> </a:t>
            </a:r>
            <a:r>
              <a:rPr lang="el-GR" b="1" dirty="0">
                <a:solidFill>
                  <a:schemeClr val="accent6">
                    <a:lumMod val="60000"/>
                    <a:lumOff val="40000"/>
                  </a:schemeClr>
                </a:solidFill>
              </a:rPr>
              <a:t>σε περισσότερες από </a:t>
            </a:r>
            <a:r>
              <a:rPr lang="en-US" b="1" dirty="0">
                <a:solidFill>
                  <a:schemeClr val="accent6">
                    <a:lumMod val="60000"/>
                    <a:lumOff val="40000"/>
                  </a:schemeClr>
                </a:solidFill>
              </a:rPr>
              <a:t>900 </a:t>
            </a:r>
            <a:r>
              <a:rPr lang="el-GR" b="1" dirty="0">
                <a:solidFill>
                  <a:schemeClr val="accent6">
                    <a:lumMod val="60000"/>
                    <a:lumOff val="40000"/>
                  </a:schemeClr>
                </a:solidFill>
              </a:rPr>
              <a:t> εταιρείες/οργανισμούς σε όλους τους κλάδους δραστηριοτήτων</a:t>
            </a:r>
            <a:endParaRPr lang="en-US" b="1" dirty="0">
              <a:solidFill>
                <a:schemeClr val="accent6">
                  <a:lumMod val="60000"/>
                  <a:lumOff val="40000"/>
                </a:schemeClr>
              </a:solidFill>
            </a:endParaRPr>
          </a:p>
          <a:p>
            <a:r>
              <a:rPr lang="en-GB" b="1" dirty="0">
                <a:highlight>
                  <a:srgbClr val="FF7F2A"/>
                </a:highlight>
              </a:rPr>
              <a:t>1. </a:t>
            </a:r>
            <a:r>
              <a:rPr lang="el-GR" b="1" dirty="0">
                <a:highlight>
                  <a:srgbClr val="FF7F2A"/>
                </a:highlight>
              </a:rPr>
              <a:t>Ιδιοκτησία και δέσμευση</a:t>
            </a:r>
            <a:endParaRPr lang="en-GB" b="1" dirty="0">
              <a:highlight>
                <a:srgbClr val="FF7F2A"/>
              </a:highlight>
            </a:endParaRPr>
          </a:p>
          <a:p>
            <a:pPr lvl="1"/>
            <a:r>
              <a:rPr lang="el-GR" dirty="0"/>
              <a:t>Οι ηγέτες πρέπει να επιδείξουν υψηλό επίπεδο ψυχολογικής επένδυσης που κινητοποιεί την προσωπική και προληπτική δράση</a:t>
            </a:r>
          </a:p>
          <a:p>
            <a:pPr lvl="1"/>
            <a:r>
              <a:rPr lang="el-GR" dirty="0"/>
              <a:t>Η επιτυχής αλλαγή ενισχύει την ιδιοκτησία μέσω σαφούς λογοδοσίας για συγκεκριμένους στόχους</a:t>
            </a:r>
          </a:p>
          <a:p>
            <a:pPr lvl="1"/>
            <a:r>
              <a:rPr lang="el-GR" b="1" u="sng" dirty="0"/>
              <a:t>Καλό στυλ ηγεσίας: </a:t>
            </a:r>
            <a:r>
              <a:rPr lang="el-GR" dirty="0"/>
              <a:t>Προωθήστε ένα στυλ ηγεσίας που θέτει τολμηρές φιλοδοξίες με σαφή υπευθυνότητα—δίνοντας έμφαση στις προκλητικές και υποστηρικτικές διαστάσεις της ηγεσίας.</a:t>
            </a:r>
          </a:p>
          <a:p>
            <a:pPr lvl="1"/>
            <a:r>
              <a:rPr lang="el-GR" b="1" u="sng" dirty="0"/>
              <a:t>Δημιουργία του κατάλληλου αντίκτυπου (</a:t>
            </a:r>
            <a:r>
              <a:rPr lang="en-US" b="1" u="sng" dirty="0"/>
              <a:t>buzz)</a:t>
            </a:r>
            <a:r>
              <a:rPr lang="el-GR" b="1" u="sng" dirty="0"/>
              <a:t>: </a:t>
            </a:r>
            <a:r>
              <a:rPr lang="el-GR" dirty="0"/>
              <a:t>Αντί να στέλνουν ανεπιθύμητα μηνύματα σε όλους με γενικό υλικό επικοινωνίας, οι ηγέτες αντ' αυτού μεταφέρουν μεθοδικά μια συναρπαστική ιστορία αλλαγής σε ολόκληρο τον οργανισμό.</a:t>
            </a:r>
            <a:endParaRPr lang="en-GB" dirty="0"/>
          </a:p>
          <a:p>
            <a:pPr lvl="1"/>
            <a:endParaRPr lang="en-GB" dirty="0"/>
          </a:p>
        </p:txBody>
      </p:sp>
    </p:spTree>
    <p:extLst>
      <p:ext uri="{BB962C8B-B14F-4D97-AF65-F5344CB8AC3E}">
        <p14:creationId xmlns:p14="http://schemas.microsoft.com/office/powerpoint/2010/main" val="315930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19079" y="276557"/>
            <a:ext cx="10515600" cy="781685"/>
          </a:xfrm>
        </p:spPr>
        <p:txBody>
          <a:bodyPr/>
          <a:lstStyle/>
          <a:p>
            <a:r>
              <a:rPr lang="el-GR" dirty="0"/>
              <a:t>Τι θα καλύψουμε σήμερα;</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dirty="0"/>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lnSpcReduction="10000"/>
          </a:bodyPr>
          <a:lstStyle/>
          <a:p>
            <a:r>
              <a:rPr lang="en-US" dirty="0"/>
              <a:t>1.1. </a:t>
            </a:r>
            <a:r>
              <a:rPr lang="el-GR" dirty="0"/>
              <a:t>Τί είναι η Διοίκηση Αλλαγών (ΔΑ);</a:t>
            </a:r>
            <a:endParaRPr lang="lt-LT" dirty="0"/>
          </a:p>
          <a:p>
            <a:endParaRPr lang="lt-LT" dirty="0"/>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1163635" y="1628465"/>
            <a:ext cx="10190162" cy="1274220"/>
          </a:xfrm>
        </p:spPr>
        <p:txBody>
          <a:bodyPr>
            <a:noAutofit/>
          </a:bodyPr>
          <a:lstStyle/>
          <a:p>
            <a:pPr marL="342900" indent="-342900">
              <a:buFont typeface="Arial" panose="020B0604020202020204" pitchFamily="34" charset="0"/>
              <a:buChar char="•"/>
            </a:pPr>
            <a:r>
              <a:rPr lang="el-GR" dirty="0">
                <a:solidFill>
                  <a:schemeClr val="tx1"/>
                </a:solidFill>
              </a:rPr>
              <a:t>Μαθαίνουμε να σκεφτόμαστε κριτικά! – Κριτική Θεωρία</a:t>
            </a:r>
            <a:endParaRPr lang="en-US" dirty="0">
              <a:solidFill>
                <a:schemeClr val="tx1"/>
              </a:solidFill>
            </a:endParaRPr>
          </a:p>
          <a:p>
            <a:pPr marL="342900" indent="-342900">
              <a:buFont typeface="Arial" panose="020B0604020202020204" pitchFamily="34" charset="0"/>
              <a:buChar char="•"/>
            </a:pPr>
            <a:r>
              <a:rPr lang="el-GR" dirty="0">
                <a:solidFill>
                  <a:schemeClr val="tx1"/>
                </a:solidFill>
              </a:rPr>
              <a:t>Αντίσταση στην αλλαγή</a:t>
            </a:r>
            <a:endParaRPr lang="en-US" dirty="0">
              <a:solidFill>
                <a:schemeClr val="tx1"/>
              </a:solidFill>
            </a:endParaRPr>
          </a:p>
          <a:p>
            <a:pPr marL="1028700" lvl="1" indent="-342900"/>
            <a:r>
              <a:rPr lang="el-GR" sz="2200" dirty="0">
                <a:solidFill>
                  <a:schemeClr val="tx1"/>
                </a:solidFill>
              </a:rPr>
              <a:t>Γιατί συμβαίνει;</a:t>
            </a:r>
          </a:p>
          <a:p>
            <a:pPr marL="1028700" lvl="1" indent="-342900"/>
            <a:r>
              <a:rPr lang="el-GR" sz="2200" dirty="0">
                <a:solidFill>
                  <a:schemeClr val="tx1"/>
                </a:solidFill>
              </a:rPr>
              <a:t>Σε ποια επίπεδα;</a:t>
            </a:r>
          </a:p>
          <a:p>
            <a:pPr marL="1028700" lvl="1" indent="-342900"/>
            <a:r>
              <a:rPr lang="el-GR" sz="2200" dirty="0">
                <a:solidFill>
                  <a:schemeClr val="tx1"/>
                </a:solidFill>
              </a:rPr>
              <a:t>Συμβουλές για να το ξεπεράσετε</a:t>
            </a:r>
            <a:endParaRPr lang="lt-LT" dirty="0"/>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1184343" y="3702956"/>
            <a:ext cx="10188575" cy="466586"/>
          </a:xfrm>
        </p:spPr>
        <p:txBody>
          <a:bodyPr>
            <a:normAutofit lnSpcReduction="10000"/>
          </a:bodyPr>
          <a:lstStyle/>
          <a:p>
            <a:r>
              <a:rPr lang="en-US" dirty="0"/>
              <a:t>1.2 </a:t>
            </a:r>
            <a:r>
              <a:rPr lang="el-GR" dirty="0"/>
              <a:t>Ο Κύκλος της Αλλαγής</a:t>
            </a:r>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247982"/>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8200" y="3753298"/>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1182756" y="4359282"/>
            <a:ext cx="10190162" cy="12507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l-GR" dirty="0">
                <a:solidFill>
                  <a:schemeClr val="tx1"/>
                </a:solidFill>
              </a:rPr>
              <a:t>Τι είναι η Ανάλυση Αξιολόγησης Αναγκών;</a:t>
            </a:r>
          </a:p>
          <a:p>
            <a:pPr marL="342900" indent="-342900">
              <a:buFont typeface="Arial" panose="020B0604020202020204" pitchFamily="34" charset="0"/>
              <a:buChar char="•"/>
            </a:pPr>
            <a:r>
              <a:rPr lang="el-GR" dirty="0">
                <a:solidFill>
                  <a:schemeClr val="tx1"/>
                </a:solidFill>
              </a:rPr>
              <a:t>Πώς υλοποιούμε την αλλαγή;</a:t>
            </a:r>
          </a:p>
          <a:p>
            <a:pPr marL="342900" indent="-342900">
              <a:buFont typeface="Arial" panose="020B0604020202020204" pitchFamily="34" charset="0"/>
              <a:buChar char="•"/>
            </a:pPr>
            <a:r>
              <a:rPr lang="el-GR" dirty="0">
                <a:solidFill>
                  <a:schemeClr val="tx1"/>
                </a:solidFill>
              </a:rPr>
              <a:t>Πώς συντηρούμε και αξιολογούμε την αλλαγή;</a:t>
            </a:r>
            <a:endParaRPr lang="lt-LT" dirty="0">
              <a:solidFill>
                <a:schemeClr val="tx1"/>
              </a:solidFill>
            </a:endParaRPr>
          </a:p>
        </p:txBody>
      </p:sp>
    </p:spTree>
    <p:extLst>
      <p:ext uri="{BB962C8B-B14F-4D97-AF65-F5344CB8AC3E}">
        <p14:creationId xmlns:p14="http://schemas.microsoft.com/office/powerpoint/2010/main" val="42879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1298588"/>
            <a:ext cx="10504487" cy="684211"/>
          </a:xfrm>
          <a:solidFill>
            <a:schemeClr val="bg1"/>
          </a:solidFill>
        </p:spPr>
        <p:txBody>
          <a:bodyPr>
            <a:normAutofit fontScale="90000"/>
          </a:bodyPr>
          <a:lstStyle/>
          <a:p>
            <a:r>
              <a:rPr lang="el-GR" dirty="0"/>
              <a:t>Εφαρμογή της Αλλαγής </a:t>
            </a:r>
            <a:r>
              <a:rPr lang="en-US" dirty="0"/>
              <a:t>(2)</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359244"/>
            <a:ext cx="11094868" cy="3399619"/>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GB" b="1" dirty="0">
                <a:highlight>
                  <a:srgbClr val="FF7F2A"/>
                </a:highlight>
              </a:rPr>
              <a:t>2. </a:t>
            </a:r>
            <a:r>
              <a:rPr lang="el-GR" b="1" dirty="0">
                <a:highlight>
                  <a:srgbClr val="FF7F2A"/>
                </a:highlight>
              </a:rPr>
              <a:t>Προτεραιοποίηση πρωτοβουλιών</a:t>
            </a:r>
            <a:endParaRPr lang="en-GB" b="1" dirty="0">
              <a:highlight>
                <a:srgbClr val="FF7F2A"/>
              </a:highlight>
            </a:endParaRPr>
          </a:p>
          <a:p>
            <a:pPr lvl="1"/>
            <a:r>
              <a:rPr lang="el-GR" dirty="0"/>
              <a:t>Αυτό που επιλέγει να μην κάνει ένας οργανισμός είναι εξίσου σημαντικό με αυτό που κάνει.</a:t>
            </a:r>
          </a:p>
          <a:p>
            <a:pPr lvl="1"/>
            <a:r>
              <a:rPr lang="el-GR" b="1" u="sng" dirty="0"/>
              <a:t>Κατανόηση των κινδύνων: </a:t>
            </a:r>
            <a:r>
              <a:rPr lang="el-GR" dirty="0"/>
              <a:t>Δημιουργήστε μια ισχυρή βάση δεδομένων, με σαφή κατανόηση του μεγέθους και της φύσης κάθε ευκαιρίας, του χρόνου της και τυχόν εμποδίων στην παράδοση.</a:t>
            </a:r>
          </a:p>
          <a:p>
            <a:pPr lvl="1"/>
            <a:r>
              <a:rPr lang="el-GR" b="1" u="sng" dirty="0"/>
              <a:t>Μετριασμός και ανακατάταξη</a:t>
            </a:r>
          </a:p>
          <a:p>
            <a:pPr marL="182563" lvl="1" indent="-182563"/>
            <a:r>
              <a:rPr lang="el-GR" b="1" u="sng" dirty="0">
                <a:highlight>
                  <a:srgbClr val="FF7F2A"/>
                </a:highlight>
              </a:rPr>
              <a:t>3.Πόροι και Ικανότητες</a:t>
            </a:r>
          </a:p>
          <a:p>
            <a:pPr lvl="1"/>
            <a:r>
              <a:rPr lang="el-GR" sz="1600" dirty="0"/>
              <a:t>Αντί να αναζητούν μόνο ανθρώπους που τυχαίνει να είναι διαθέσιμοι, οι επιτυχημένοι οργανισμοί της αλλαγής καλύπτουν βασικούς ρόλους με βάση την αξία και απαλλάσσουν τους κατάλληλους υποψήφιους από τα τρέχοντα καθήκοντά τους.</a:t>
            </a:r>
          </a:p>
          <a:p>
            <a:pPr lvl="1"/>
            <a:r>
              <a:rPr lang="el-GR" sz="1600" dirty="0"/>
              <a:t>Ο ρόλος κάθε ατόμου είναι καλά καθορισμένος και οι προσδοκίες και οι ευθύνες ευθυγραμμίζονται με τους διαθέσιμους πόρους.</a:t>
            </a:r>
          </a:p>
          <a:p>
            <a:pPr lvl="1"/>
            <a:r>
              <a:rPr lang="el-GR" sz="1600" dirty="0"/>
              <a:t>Όλοι οι εργαζόμενοι λαμβάνουν ανατροφοδότηση και συνεχή καθοδήγηση (</a:t>
            </a:r>
            <a:r>
              <a:rPr lang="en-GB" sz="1600" dirty="0"/>
              <a:t>ongoing coaching</a:t>
            </a:r>
            <a:r>
              <a:rPr lang="el-GR" sz="1600" dirty="0"/>
              <a:t>)</a:t>
            </a:r>
            <a:r>
              <a:rPr lang="en-GB" sz="1600" dirty="0"/>
              <a:t>.</a:t>
            </a:r>
          </a:p>
        </p:txBody>
      </p:sp>
    </p:spTree>
    <p:extLst>
      <p:ext uri="{BB962C8B-B14F-4D97-AF65-F5344CB8AC3E}">
        <p14:creationId xmlns:p14="http://schemas.microsoft.com/office/powerpoint/2010/main" val="4133653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88786" y="545855"/>
            <a:ext cx="10515600" cy="678815"/>
          </a:xfrm>
        </p:spPr>
        <p:txBody>
          <a:bodyPr>
            <a:normAutofit fontScale="90000"/>
          </a:bodyPr>
          <a:lstStyle/>
          <a:p>
            <a:r>
              <a:rPr lang="el-GR" b="1" dirty="0"/>
              <a:t>Διατήρηση και αξιολόγηση της αλλαγής (1)</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400737" y="1810092"/>
            <a:ext cx="10372709" cy="385559"/>
          </a:xfrm>
        </p:spPr>
        <p:txBody>
          <a:bodyPr/>
          <a:lstStyle/>
          <a:p>
            <a:r>
              <a:rPr lang="el-GR" i="1" dirty="0">
                <a:solidFill>
                  <a:schemeClr val="tx1"/>
                </a:solidFill>
              </a:rPr>
              <a:t>Πώς μπορούμε τώρα να δούμε αν η αλλαγή λειτουργεί;</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488786" y="2195651"/>
            <a:ext cx="9224900" cy="3758520"/>
          </a:xfrm>
        </p:spPr>
        <p:txBody>
          <a:bodyPr>
            <a:normAutofit fontScale="92500" lnSpcReduction="10000"/>
          </a:bodyPr>
          <a:lstStyle/>
          <a:p>
            <a:pPr marL="0" lvl="0" indent="0">
              <a:buNone/>
            </a:pPr>
            <a:r>
              <a:rPr lang="el-GR" sz="1800" dirty="0">
                <a:solidFill>
                  <a:schemeClr val="tx1"/>
                </a:solidFill>
              </a:rPr>
              <a:t>Ανάλογα με το ποιο είναι το κυρίαρχο παράδειγμά σας ή τον τρόπο που λειτουργεί η κουλτούρα του οργανισμού σας, η παρακολούθηση και η αξιολόγηση της αλλαγής θα δώσει διαφορετικές απαντήσεις!!!</a:t>
            </a:r>
          </a:p>
          <a:p>
            <a:pPr marL="0" lvl="0" indent="0">
              <a:buNone/>
            </a:pPr>
            <a:r>
              <a:rPr lang="el-GR" sz="1800" dirty="0">
                <a:solidFill>
                  <a:schemeClr val="tx1"/>
                </a:solidFill>
              </a:rPr>
              <a:t>Από τη μία πλευρά, μπορούμε να αξιολογήσουμε την επιτυχία με μετρήσιμα αποτελέσματα , μειωμένη απουσία, αυξημένη ικανοποίηση πελατών, αυξημένη ικανοποίηση εργαζομένων, μειωμένος αριθμός εργαζομένων, αύξηση των προτύπων ποιότητας κ.λπ.</a:t>
            </a:r>
          </a:p>
          <a:p>
            <a:pPr marL="0" lvl="0" indent="0">
              <a:buNone/>
            </a:pPr>
            <a:r>
              <a:rPr lang="el-GR" sz="1800" dirty="0">
                <a:solidFill>
                  <a:schemeClr val="tx1"/>
                </a:solidFill>
              </a:rPr>
              <a:t>Είναι όμως μόνο αυτό; Πρέπει επίσης να αναλογιστεί κανείς ότι…</a:t>
            </a:r>
          </a:p>
          <a:p>
            <a:pPr marL="0" lvl="0" indent="0">
              <a:buNone/>
            </a:pPr>
            <a:r>
              <a:rPr lang="el-GR" sz="1800" dirty="0">
                <a:solidFill>
                  <a:schemeClr val="tx1"/>
                </a:solidFill>
              </a:rPr>
              <a:t>οι άνθρωποι και τα συστήματα παρατηρούν μόνο ό,τι θεωρούν σημαντικό</a:t>
            </a:r>
          </a:p>
          <a:p>
            <a:pPr marL="0" lvl="0" indent="0">
              <a:buNone/>
            </a:pPr>
            <a:r>
              <a:rPr lang="el-GR" sz="1800" dirty="0">
                <a:solidFill>
                  <a:schemeClr val="tx1"/>
                </a:solidFill>
              </a:rPr>
              <a:t>Η ύπαρξη μιας καθορισμένης μεθοδολογίας μπορεί να εμποδίσει το πλαίσιο αυτού που παρατηρούν οι άνθρωποι θα αλλάξει με την πάροδο του χρόνου</a:t>
            </a:r>
          </a:p>
          <a:p>
            <a:pPr marL="0" lvl="0" indent="0">
              <a:buNone/>
            </a:pPr>
            <a:r>
              <a:rPr lang="el-GR" sz="1800" dirty="0">
                <a:solidFill>
                  <a:schemeClr val="tx1"/>
                </a:solidFill>
              </a:rPr>
              <a:t>τα οργανωτικά όρια είναι διαπερατά</a:t>
            </a:r>
          </a:p>
          <a:p>
            <a:pPr marL="0" lvl="0" indent="0">
              <a:buNone/>
            </a:pPr>
            <a:r>
              <a:rPr lang="el-GR" sz="1800" dirty="0">
                <a:solidFill>
                  <a:schemeClr val="tx1"/>
                </a:solidFill>
              </a:rPr>
              <a:t>Η ανάδραση λειτουργεί σαν μια σταθερή πηγή ροής πληροφοριών που μπορεί να αλλάξει ορισμένες διαδικασίες</a:t>
            </a:r>
            <a:endParaRPr lang="lt-LT" sz="16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dirty="0"/>
              <a:t>connect-erasmus.eu</a:t>
            </a:r>
          </a:p>
        </p:txBody>
      </p:sp>
      <p:pic>
        <p:nvPicPr>
          <p:cNvPr id="3" name="Picture 2">
            <a:extLst>
              <a:ext uri="{FF2B5EF4-FFF2-40B4-BE49-F238E27FC236}">
                <a16:creationId xmlns:a16="http://schemas.microsoft.com/office/drawing/2014/main" id="{D5280231-C194-46EE-AB3E-AC0806689C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801734" y="1810092"/>
            <a:ext cx="1943424" cy="1696079"/>
          </a:xfrm>
          <a:prstGeom prst="rect">
            <a:avLst/>
          </a:prstGeom>
        </p:spPr>
      </p:pic>
    </p:spTree>
    <p:extLst>
      <p:ext uri="{BB962C8B-B14F-4D97-AF65-F5344CB8AC3E}">
        <p14:creationId xmlns:p14="http://schemas.microsoft.com/office/powerpoint/2010/main" val="816091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488786" y="545855"/>
            <a:ext cx="10515600" cy="678815"/>
          </a:xfrm>
        </p:spPr>
        <p:txBody>
          <a:bodyPr>
            <a:normAutofit fontScale="90000"/>
          </a:bodyPr>
          <a:lstStyle/>
          <a:p>
            <a:r>
              <a:rPr lang="el-GR" b="1" dirty="0"/>
              <a:t>Διατήρηση και αξιολόγηση της αλλαγής (2)</a:t>
            </a:r>
            <a:endParaRPr lang="lt-LT" b="1" dirty="0"/>
          </a:p>
        </p:txBody>
      </p:sp>
      <p:sp>
        <p:nvSpPr>
          <p:cNvPr id="6" name="Teksto vietos rezervavimo ženklas 5">
            <a:extLst>
              <a:ext uri="{FF2B5EF4-FFF2-40B4-BE49-F238E27FC236}">
                <a16:creationId xmlns:a16="http://schemas.microsoft.com/office/drawing/2014/main" id="{AC0536EC-49F6-495B-AA88-91349576320C}"/>
              </a:ext>
            </a:extLst>
          </p:cNvPr>
          <p:cNvSpPr>
            <a:spLocks noGrp="1"/>
          </p:cNvSpPr>
          <p:nvPr>
            <p:ph type="body" idx="1"/>
          </p:nvPr>
        </p:nvSpPr>
        <p:spPr>
          <a:xfrm>
            <a:off x="409614" y="1728547"/>
            <a:ext cx="10372709" cy="385559"/>
          </a:xfrm>
        </p:spPr>
        <p:txBody>
          <a:bodyPr/>
          <a:lstStyle/>
          <a:p>
            <a:r>
              <a:rPr lang="el-GR" i="1" dirty="0">
                <a:solidFill>
                  <a:schemeClr val="tx1"/>
                </a:solidFill>
              </a:rPr>
              <a:t>Πώς μπορεί κανείς να αντιληφθεί έναν οργανισμό;</a:t>
            </a:r>
            <a:endParaRPr lang="lt-LT" i="1" dirty="0">
              <a:solidFill>
                <a:schemeClr val="tx1"/>
              </a:solidFill>
            </a:endParaRPr>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488785" y="2195651"/>
            <a:ext cx="10768099" cy="3758520"/>
          </a:xfrm>
        </p:spPr>
        <p:txBody>
          <a:bodyPr>
            <a:normAutofit fontScale="92500" lnSpcReduction="20000"/>
          </a:bodyPr>
          <a:lstStyle/>
          <a:p>
            <a:r>
              <a:rPr lang="el-GR" sz="1800" b="1" dirty="0">
                <a:solidFill>
                  <a:schemeClr val="tx1"/>
                </a:solidFill>
              </a:rPr>
              <a:t>Μηχανική Μεταφορά  Αυτό παράγει ένα σαφές σύνολο μετρήσιμων αποτελεσμάτων που μπορούν να παρακολουθούνται και να αξιολογούνται σε όλη τη διαδικασία. Η διαχείριση της αλλαγής μέσω αυτής της μεταφοράς απαιτεί εστίαση στις «σκληρές» παρά στις «μαλακές» πτυχές της αλλαγής και τα αναμενόμενα αποτελέσματα μπορεί να είναι λίγο άκαμπτα.</a:t>
            </a:r>
          </a:p>
          <a:p>
            <a:r>
              <a:rPr lang="el-GR" sz="1800" b="1" dirty="0">
                <a:solidFill>
                  <a:schemeClr val="tx1"/>
                </a:solidFill>
              </a:rPr>
              <a:t>Πολιτική Μεταφορά  Αυτή η μεταφορά έχει να κάνει με την ικανοποίηση βασικών ομάδων ενδιαφερομένων. Η αλλαγή είναι επιτυχής εάν τα βασικά ενδιαφερόμενα μέρη είναι ικανοποιημένα και οι απόψεις και οι πολιτικές έχουν αλλάξει. Η διαδικασία της αλλαγής είναι η επιτυχής διαπραγμάτευση μέσω των μυριάδων συμφερόντων των ενδιαφερομένων.</a:t>
            </a:r>
          </a:p>
          <a:p>
            <a:r>
              <a:rPr lang="el-GR" sz="1800" b="1" dirty="0">
                <a:solidFill>
                  <a:schemeClr val="tx1"/>
                </a:solidFill>
              </a:rPr>
              <a:t>Μεταφορά Οργανισμού  Αυτή η μεταφορά αφορά τη διασφάλιση της αποτελεσματικότητας και της αποδοτικότητας της ροής πληροφοριών στον οργανισμό και το περιβάλλον του. Μια βασική πτυχή της επιτυχημένης διαχείρισης της αλλαγής σε αυτό το παράδειγμα είναι η εστίαση στην οργανωτική μάθηση και την ανταπόκριση.</a:t>
            </a:r>
          </a:p>
          <a:p>
            <a:r>
              <a:rPr lang="el-GR" sz="1800" b="1" dirty="0">
                <a:solidFill>
                  <a:schemeClr val="tx1"/>
                </a:solidFill>
              </a:rPr>
              <a:t>Μεταφορά ροής και μετασχηματισμού  Αυτή η μεταφορά αφορά τη δημιουργία ενός καλά περιορισμένου χώρου για να συμβεί η αλλαγή. Το συλλογικό όραμα και η κατεύθυνση, μαζί με μια ισχυρή αίσθηση οργανωτικών αξιών, παρέχουν τα «</a:t>
            </a:r>
            <a:r>
              <a:rPr lang="el-GR" sz="1800" b="1" dirty="0" err="1">
                <a:solidFill>
                  <a:schemeClr val="tx1"/>
                </a:solidFill>
              </a:rPr>
              <a:t>διακυβεύματα</a:t>
            </a:r>
            <a:r>
              <a:rPr lang="el-GR" sz="1800" b="1" dirty="0">
                <a:solidFill>
                  <a:schemeClr val="tx1"/>
                </a:solidFill>
              </a:rPr>
              <a:t> στο έδαφος» που οριοθετούν τις παραμέτρους για την αλλαγή.</a:t>
            </a:r>
            <a:endParaRPr lang="lt-LT" sz="1800" b="1"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8" name="Picture 7" descr="Icon&#10;&#10;Description automatically generated">
            <a:extLst>
              <a:ext uri="{FF2B5EF4-FFF2-40B4-BE49-F238E27FC236}">
                <a16:creationId xmlns:a16="http://schemas.microsoft.com/office/drawing/2014/main" id="{27A05A2C-81A5-4F0E-BC03-7BCF94BB84C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558228">
            <a:off x="9984258" y="1144641"/>
            <a:ext cx="2377607" cy="1553370"/>
          </a:xfrm>
          <a:prstGeom prst="rect">
            <a:avLst/>
          </a:prstGeom>
        </p:spPr>
      </p:pic>
    </p:spTree>
    <p:extLst>
      <p:ext uri="{BB962C8B-B14F-4D97-AF65-F5344CB8AC3E}">
        <p14:creationId xmlns:p14="http://schemas.microsoft.com/office/powerpoint/2010/main" val="291049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839786" y="1366361"/>
            <a:ext cx="4434579" cy="684211"/>
          </a:xfrm>
        </p:spPr>
        <p:txBody>
          <a:bodyPr>
            <a:normAutofit fontScale="90000"/>
          </a:bodyPr>
          <a:lstStyle/>
          <a:p>
            <a:r>
              <a:rPr lang="el-GR" b="1" dirty="0">
                <a:solidFill>
                  <a:schemeClr val="bg1"/>
                </a:solidFill>
                <a:highlight>
                  <a:srgbClr val="808080"/>
                </a:highlight>
              </a:rPr>
              <a:t>Ας συζητήσουμε!</a:t>
            </a:r>
            <a:endParaRPr lang="lt-LT" b="1" dirty="0">
              <a:solidFill>
                <a:schemeClr val="bg1"/>
              </a:solidFill>
              <a:highlight>
                <a:srgbClr val="808080"/>
              </a:highlight>
            </a:endParaRPr>
          </a:p>
        </p:txBody>
      </p:sp>
      <p:sp>
        <p:nvSpPr>
          <p:cNvPr id="9" name="Teksto vietos rezervavimo ženklas 8">
            <a:extLst>
              <a:ext uri="{FF2B5EF4-FFF2-40B4-BE49-F238E27FC236}">
                <a16:creationId xmlns:a16="http://schemas.microsoft.com/office/drawing/2014/main" id="{8F693401-C268-4684-864A-232E139D9721}"/>
              </a:ext>
            </a:extLst>
          </p:cNvPr>
          <p:cNvSpPr>
            <a:spLocks noGrp="1"/>
          </p:cNvSpPr>
          <p:nvPr>
            <p:ph type="body" idx="1"/>
          </p:nvPr>
        </p:nvSpPr>
        <p:spPr>
          <a:xfrm>
            <a:off x="839788" y="2771017"/>
            <a:ext cx="7522978" cy="2209356"/>
          </a:xfrm>
        </p:spPr>
        <p:txBody>
          <a:bodyPr/>
          <a:lstStyle/>
          <a:p>
            <a:r>
              <a:rPr lang="el-GR" b="1" dirty="0">
                <a:solidFill>
                  <a:schemeClr val="tx1"/>
                </a:solidFill>
              </a:rPr>
              <a:t>Αναπολώντας την επαγγελματική σας εμπειρία, ποιο ήταν το πιο απαιτητικό στοιχείο στην εφαρμογή της αλλαγής; Βρήκατε κάποια στάδια πιο δύσκολα από άλλα; </a:t>
            </a:r>
            <a:endParaRPr lang="lt-LT" dirty="0">
              <a:solidFill>
                <a:schemeClr val="tx1"/>
              </a:solidFill>
            </a:endParaRPr>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pic>
        <p:nvPicPr>
          <p:cNvPr id="3" name="Picture 2" descr="A picture containing text, indoor&#10;&#10;Description automatically generated">
            <a:extLst>
              <a:ext uri="{FF2B5EF4-FFF2-40B4-BE49-F238E27FC236}">
                <a16:creationId xmlns:a16="http://schemas.microsoft.com/office/drawing/2014/main" id="{F5463470-7CFD-4084-A032-D7BDD757E8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217642" y="2683367"/>
            <a:ext cx="1648626" cy="2184515"/>
          </a:xfrm>
          <a:prstGeom prst="rect">
            <a:avLst/>
          </a:prstGeom>
        </p:spPr>
      </p:pic>
      <p:pic>
        <p:nvPicPr>
          <p:cNvPr id="5" name="Picture 4" descr="Shape, icon&#10;&#10;Description automatically generated">
            <a:extLst>
              <a:ext uri="{FF2B5EF4-FFF2-40B4-BE49-F238E27FC236}">
                <a16:creationId xmlns:a16="http://schemas.microsoft.com/office/drawing/2014/main" id="{EE6010F0-5065-45F1-B36B-F9BD3EDE6D0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19646" y="3351440"/>
            <a:ext cx="971414" cy="848368"/>
          </a:xfrm>
          <a:prstGeom prst="rect">
            <a:avLst/>
          </a:prstGeom>
        </p:spPr>
      </p:pic>
    </p:spTree>
    <p:extLst>
      <p:ext uri="{BB962C8B-B14F-4D97-AF65-F5344CB8AC3E}">
        <p14:creationId xmlns:p14="http://schemas.microsoft.com/office/powerpoint/2010/main" val="3507966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2432482"/>
            <a:ext cx="10820400" cy="3372986"/>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1600" b="1" dirty="0"/>
              <a:t>Το </a:t>
            </a:r>
            <a:r>
              <a:rPr lang="en-GB" sz="1600" b="1" dirty="0"/>
              <a:t>CGC</a:t>
            </a:r>
            <a:r>
              <a:rPr lang="el-GR" sz="1600" b="1" dirty="0"/>
              <a:t> ασκείται σε μεγάλο εύρος, τόσο σε ατομικό όσο και σε </a:t>
            </a:r>
            <a:r>
              <a:rPr lang="el-GR" sz="1600" b="1" dirty="0" err="1"/>
              <a:t>οργανωσιακό</a:t>
            </a:r>
            <a:r>
              <a:rPr lang="el-GR" sz="1600" b="1" dirty="0"/>
              <a:t> επίπεδο</a:t>
            </a:r>
            <a:endParaRPr lang="en-GB" sz="1600" b="1" dirty="0"/>
          </a:p>
          <a:p>
            <a:pPr>
              <a:buFont typeface="Courier New" panose="02070309020205020404" pitchFamily="49" charset="0"/>
              <a:buChar char="o"/>
            </a:pPr>
            <a:r>
              <a:rPr lang="el-GR" sz="1600" dirty="0"/>
              <a:t>Ο ρόλος και η λειτουργία των επαγγελματιών σταδιοδρομίας ποικίλλει ανάλογα με την θέση του οργανισμού στον κύκλο ζωής της επιχείρησης</a:t>
            </a:r>
            <a:r>
              <a:rPr lang="en-GB" sz="1600" dirty="0"/>
              <a:t>. </a:t>
            </a:r>
          </a:p>
          <a:p>
            <a:pPr>
              <a:buFont typeface="Courier New" panose="02070309020205020404" pitchFamily="49" charset="0"/>
              <a:buChar char="o"/>
            </a:pPr>
            <a:r>
              <a:rPr lang="el-GR" sz="1600" b="1" u="sng" dirty="0"/>
              <a:t>Φάση της εκκίνησης</a:t>
            </a:r>
            <a:r>
              <a:rPr lang="en-GB" sz="1600" b="1" u="sng" dirty="0"/>
              <a:t>: </a:t>
            </a:r>
            <a:r>
              <a:rPr lang="el-GR" sz="1600" dirty="0"/>
              <a:t>Η οργάνωση απαιτεί ένα ευρύ φάσμα εργαζομένων με υψηλή εξειδίκευση, που θα κινητοποιήσουν αμέσως την παραγωγή και θα επιτρέψουν την παρουσία στην αγορά.</a:t>
            </a:r>
          </a:p>
          <a:p>
            <a:pPr>
              <a:buFont typeface="Courier New" panose="02070309020205020404" pitchFamily="49" charset="0"/>
              <a:buChar char="o"/>
            </a:pPr>
            <a:r>
              <a:rPr lang="el-GR" sz="1600" b="1" u="sng" dirty="0"/>
              <a:t>Φάση εγκαθίδρυσης</a:t>
            </a:r>
            <a:r>
              <a:rPr lang="en-GB" sz="1600" b="1" u="sng" dirty="0"/>
              <a:t>: </a:t>
            </a:r>
            <a:r>
              <a:rPr lang="el-GR" sz="1600" dirty="0"/>
              <a:t> Εδώ, υπάρχει η  ανάγκη για συνέπεια μεταξύ παραγωγής και ποιότητας, για να καταδειχθεί η θέση που έχει κερδίσει ο οργανισμός μεταξύ των ανταγωνιστών του.</a:t>
            </a:r>
            <a:endParaRPr lang="en-GB" sz="1600" dirty="0"/>
          </a:p>
          <a:p>
            <a:pPr>
              <a:buFont typeface="Courier New" panose="02070309020205020404" pitchFamily="49" charset="0"/>
              <a:buChar char="o"/>
            </a:pPr>
            <a:r>
              <a:rPr lang="el-GR" sz="1600" b="1" u="sng" dirty="0"/>
              <a:t>Φάση προόδου</a:t>
            </a:r>
            <a:r>
              <a:rPr lang="en-GB" sz="1600" b="1" u="sng" dirty="0"/>
              <a:t>: </a:t>
            </a:r>
            <a:r>
              <a:rPr lang="el-GR" sz="1600" dirty="0"/>
              <a:t>Σε αυτό το στάδιο, η ανάγκη μετατοπίζεται περισσότερο προς την καινοτομία και τα διακριτικά προϊόντα ή υπηρεσίες που διαφοροποιούν τον οργανισμό από τους ανταγωνιστές του</a:t>
            </a:r>
            <a:r>
              <a:rPr lang="en-GB" sz="1600" dirty="0"/>
              <a:t>. </a:t>
            </a:r>
          </a:p>
          <a:p>
            <a:pPr>
              <a:buFont typeface="Courier New" panose="02070309020205020404" pitchFamily="49" charset="0"/>
              <a:buChar char="o"/>
            </a:pPr>
            <a:r>
              <a:rPr lang="el-GR" sz="1600" b="1" dirty="0"/>
              <a:t>Καθώς κάθε φάση απαιτεί μοναδικά χαρακτηριστικά από τους εργαζομένους, είναι σημαντικός ο ρόλος και η λειτουργία του επαγγελματία σταδιοδρομίας που θα βοηθήσει στον εντοπισμό τους και στην ανάπτυξη του εργατικού δυναμικού (συνεχής αλλαγή και ανάπτυξη</a:t>
            </a:r>
            <a:r>
              <a:rPr lang="en-GB" sz="1600" b="1" dirty="0"/>
              <a:t>)</a:t>
            </a:r>
            <a:r>
              <a:rPr lang="el-GR" sz="1600" b="1" dirty="0"/>
              <a:t>.</a:t>
            </a:r>
            <a:endParaRPr lang="en-GB" sz="1600" b="1" dirty="0"/>
          </a:p>
        </p:txBody>
      </p:sp>
      <p:sp>
        <p:nvSpPr>
          <p:cNvPr id="5" name="Pavadinimas 4">
            <a:extLst>
              <a:ext uri="{FF2B5EF4-FFF2-40B4-BE49-F238E27FC236}">
                <a16:creationId xmlns:a16="http://schemas.microsoft.com/office/drawing/2014/main" id="{8E990DBD-DCDF-480C-9DB3-594847AFAB04}"/>
              </a:ext>
            </a:extLst>
          </p:cNvPr>
          <p:cNvSpPr>
            <a:spLocks noGrp="1"/>
          </p:cNvSpPr>
          <p:nvPr>
            <p:ph type="title"/>
          </p:nvPr>
        </p:nvSpPr>
        <p:spPr>
          <a:xfrm>
            <a:off x="838199" y="1339908"/>
            <a:ext cx="5598111" cy="678815"/>
          </a:xfrm>
        </p:spPr>
        <p:txBody>
          <a:bodyPr>
            <a:normAutofit fontScale="90000"/>
          </a:bodyPr>
          <a:lstStyle/>
          <a:p>
            <a:r>
              <a:rPr lang="el-GR" b="1" dirty="0">
                <a:solidFill>
                  <a:schemeClr val="bg1"/>
                </a:solidFill>
                <a:highlight>
                  <a:srgbClr val="808080"/>
                </a:highlight>
              </a:rPr>
              <a:t>Σημασία του </a:t>
            </a:r>
            <a:r>
              <a:rPr lang="en-US" b="1" dirty="0">
                <a:solidFill>
                  <a:schemeClr val="bg1"/>
                </a:solidFill>
                <a:highlight>
                  <a:srgbClr val="808080"/>
                </a:highlight>
              </a:rPr>
              <a:t>CGC </a:t>
            </a:r>
            <a:endParaRPr lang="lt-LT" b="1" dirty="0">
              <a:solidFill>
                <a:schemeClr val="bg1"/>
              </a:solidFill>
              <a:highlight>
                <a:srgbClr val="808080"/>
              </a:highlight>
            </a:endParaRPr>
          </a:p>
        </p:txBody>
      </p:sp>
      <p:pic>
        <p:nvPicPr>
          <p:cNvPr id="3" name="Picture 2" descr="A blue and white light bulb&#10;&#10;Description automatically generated with low confidence">
            <a:extLst>
              <a:ext uri="{FF2B5EF4-FFF2-40B4-BE49-F238E27FC236}">
                <a16:creationId xmlns:a16="http://schemas.microsoft.com/office/drawing/2014/main" id="{9CC6BAF1-0D40-4384-B8A9-D6D23D40EAC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53222" y="166455"/>
            <a:ext cx="1957526" cy="1957526"/>
          </a:xfrm>
          <a:prstGeom prst="rect">
            <a:avLst/>
          </a:prstGeom>
        </p:spPr>
      </p:pic>
    </p:spTree>
    <p:extLst>
      <p:ext uri="{BB962C8B-B14F-4D97-AF65-F5344CB8AC3E}">
        <p14:creationId xmlns:p14="http://schemas.microsoft.com/office/powerpoint/2010/main" val="2350129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l-GR" dirty="0"/>
              <a:t>Ευρεία οπτική &amp; </a:t>
            </a:r>
            <a:r>
              <a:rPr lang="el-GR" dirty="0" err="1"/>
              <a:t>Αυτοστοχασμός</a:t>
            </a:r>
            <a:endParaRPr lang="lt-LT"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639193" y="1803857"/>
            <a:ext cx="10800950" cy="3922240"/>
          </a:xfrm>
        </p:spPr>
        <p:txBody>
          <a:bodyPr>
            <a:normAutofit fontScale="77500" lnSpcReduction="20000"/>
          </a:bodyPr>
          <a:lstStyle/>
          <a:p>
            <a:pPr marL="0" lvl="0" indent="0">
              <a:buNone/>
            </a:pPr>
            <a:r>
              <a:rPr lang="el-GR" sz="2800" dirty="0">
                <a:solidFill>
                  <a:schemeClr val="tx1"/>
                </a:solidFill>
              </a:rPr>
              <a:t>Ως μελλοντικοί φορείς και ηγέτες της αλλαγής πρέπει να λάβετε υπόψιν τα ακόλουθα</a:t>
            </a:r>
            <a:r>
              <a:rPr lang="en-US" sz="2800" dirty="0">
                <a:solidFill>
                  <a:schemeClr val="tx1"/>
                </a:solidFill>
              </a:rPr>
              <a:t>:</a:t>
            </a:r>
          </a:p>
          <a:p>
            <a:pPr marL="0" lvl="0" indent="0">
              <a:buNone/>
            </a:pPr>
            <a:r>
              <a:rPr lang="el-GR" sz="2800" b="1" dirty="0">
                <a:solidFill>
                  <a:schemeClr val="accent1"/>
                </a:solidFill>
              </a:rPr>
              <a:t>Να γνωρίζετε το πλαίσιο – Αναπτύξτε μια ευρεία οπτική</a:t>
            </a:r>
          </a:p>
          <a:p>
            <a:pPr lvl="0">
              <a:buFont typeface="Courier New" panose="02070309020205020404" pitchFamily="49" charset="0"/>
              <a:buChar char="o"/>
            </a:pPr>
            <a:r>
              <a:rPr lang="el-GR" sz="2400" dirty="0">
                <a:solidFill>
                  <a:schemeClr val="tx1"/>
                </a:solidFill>
              </a:rPr>
              <a:t>Αναπτύξτε μια επίγνωση του «τι συμβαίνει» πέρα ​​από το ορατό και το προφανές.</a:t>
            </a:r>
          </a:p>
          <a:p>
            <a:pPr lvl="0">
              <a:buFont typeface="Courier New" panose="02070309020205020404" pitchFamily="49" charset="0"/>
              <a:buChar char="o"/>
            </a:pPr>
            <a:r>
              <a:rPr lang="el-GR" sz="2400" dirty="0">
                <a:solidFill>
                  <a:schemeClr val="tx1"/>
                </a:solidFill>
              </a:rPr>
              <a:t>Πρέπει να είναι κανείς συνεχώς σε επαγρύπνηση για τις κινήσεις και τις αλλαγές που γίνονται.</a:t>
            </a:r>
          </a:p>
          <a:p>
            <a:pPr lvl="0">
              <a:buFont typeface="Courier New" panose="02070309020205020404" pitchFamily="49" charset="0"/>
              <a:buChar char="o"/>
            </a:pPr>
            <a:r>
              <a:rPr lang="el-GR" sz="2400" dirty="0">
                <a:solidFill>
                  <a:schemeClr val="tx1"/>
                </a:solidFill>
              </a:rPr>
              <a:t>Πώς μπορεί κανείς να διευρύνει την οπτική του</a:t>
            </a:r>
            <a:r>
              <a:rPr lang="en-US" sz="2400" dirty="0">
                <a:solidFill>
                  <a:schemeClr val="tx1"/>
                </a:solidFill>
              </a:rPr>
              <a:t> </a:t>
            </a:r>
            <a:r>
              <a:rPr lang="en-US" sz="2400" dirty="0">
                <a:solidFill>
                  <a:schemeClr val="tx1"/>
                </a:solidFill>
                <a:sym typeface="Wingdings" panose="05000000000000000000" pitchFamily="2" charset="2"/>
              </a:rPr>
              <a:t> </a:t>
            </a:r>
            <a:r>
              <a:rPr lang="el-GR" sz="2400" dirty="0">
                <a:solidFill>
                  <a:schemeClr val="tx1"/>
                </a:solidFill>
                <a:sym typeface="Wingdings" panose="05000000000000000000" pitchFamily="2" charset="2"/>
              </a:rPr>
              <a:t>Έχετε ανοιχτούς διαύλους επικοινωνίας, κάντε τις σωστές ερωτήσεις, αφιερώστε περισσότερο χρόνο στη συλλογή πληροφοριών παρά στη λήψη αποφάσεων.</a:t>
            </a:r>
            <a:endParaRPr lang="en-US" sz="2400" dirty="0">
              <a:solidFill>
                <a:schemeClr val="tx1"/>
              </a:solidFill>
            </a:endParaRPr>
          </a:p>
          <a:p>
            <a:pPr marL="0" lvl="0" indent="0">
              <a:buNone/>
            </a:pPr>
            <a:r>
              <a:rPr lang="el-GR" sz="2800" b="1" dirty="0">
                <a:solidFill>
                  <a:schemeClr val="accent1"/>
                </a:solidFill>
              </a:rPr>
              <a:t>Επενδύστε στον αυτό-στοχασμό</a:t>
            </a:r>
          </a:p>
          <a:p>
            <a:pPr lvl="0">
              <a:buFont typeface="Courier New" panose="02070309020205020404" pitchFamily="49" charset="0"/>
              <a:buChar char="o"/>
            </a:pPr>
            <a:r>
              <a:rPr lang="el-GR" sz="2400" dirty="0">
                <a:solidFill>
                  <a:schemeClr val="tx1"/>
                </a:solidFill>
              </a:rPr>
              <a:t>Οι ηγέτες θα πρέπει να αφιερώσουν χρόνο για να σκεφτούν τι συμβαίνει γύρω τους, ποιες είναι οι διαθέσιμες επιλογές, καθώς και πού βρίσκονται στη διαδικασία αλλαγής.</a:t>
            </a:r>
            <a:r>
              <a:rPr lang="en-US" sz="2400" dirty="0">
                <a:solidFill>
                  <a:schemeClr val="tx1"/>
                </a:solidFill>
              </a:rPr>
              <a:t> </a:t>
            </a:r>
            <a:endParaRPr lang="el-GR" sz="2400" dirty="0">
              <a:solidFill>
                <a:schemeClr val="tx1"/>
              </a:solidFill>
            </a:endParaRPr>
          </a:p>
          <a:p>
            <a:pPr lvl="0">
              <a:buFont typeface="Courier New" panose="02070309020205020404" pitchFamily="49" charset="0"/>
              <a:buChar char="o"/>
            </a:pPr>
            <a:r>
              <a:rPr lang="el-GR" sz="2400" dirty="0">
                <a:solidFill>
                  <a:schemeClr val="tx1"/>
                </a:solidFill>
              </a:rPr>
              <a:t>Όσο περισσότερο χρόνο αφιερώνει κανείς στον </a:t>
            </a:r>
            <a:r>
              <a:rPr lang="el-GR" sz="2400" dirty="0" err="1">
                <a:solidFill>
                  <a:schemeClr val="tx1"/>
                </a:solidFill>
              </a:rPr>
              <a:t>αυτο</a:t>
            </a:r>
            <a:r>
              <a:rPr lang="el-GR" sz="2400" dirty="0">
                <a:solidFill>
                  <a:schemeClr val="tx1"/>
                </a:solidFill>
              </a:rPr>
              <a:t>-στοχασμό, τόσο πιο ολιστική και σωστή θα είναι η λήψη των αποφάσεών του και, κατά συνέπεια, η εφαρμογή της αλλαγής.</a:t>
            </a:r>
            <a:endParaRPr lang="en-US" sz="2400"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11933504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535318"/>
            <a:ext cx="10515600" cy="678815"/>
          </a:xfrm>
        </p:spPr>
        <p:txBody>
          <a:bodyPr/>
          <a:lstStyle/>
          <a:p>
            <a:r>
              <a:rPr lang="el-GR" b="1" dirty="0"/>
              <a:t>Η σημασία της κουλτούρας στην</a:t>
            </a:r>
            <a:r>
              <a:rPr lang="en-US" b="1" dirty="0"/>
              <a:t> CGC</a:t>
            </a:r>
            <a:endParaRPr lang="lt-LT" b="1" dirty="0"/>
          </a:p>
        </p:txBody>
      </p:sp>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69271" y="2435012"/>
            <a:ext cx="11453458" cy="2780292"/>
          </a:xfrm>
        </p:spPr>
        <p:txBody>
          <a:bodyPr>
            <a:normAutofit fontScale="92500" lnSpcReduction="10000"/>
          </a:bodyPr>
          <a:lstStyle/>
          <a:p>
            <a:pPr lvl="0"/>
            <a:r>
              <a:rPr lang="el-GR" sz="2400" dirty="0">
                <a:solidFill>
                  <a:schemeClr val="tx1"/>
                </a:solidFill>
              </a:rPr>
              <a:t>Ως επαγγελματίες του χώρου, είναι εξαιρετικά σημαντικό να συζητάμε και να κατανοούμε την επιρροή στην κουλτούρα κατά την εκτέλεση εργασιών που σχετίζονται με τη σταδιοδρομία.</a:t>
            </a:r>
          </a:p>
          <a:p>
            <a:pPr lvl="0"/>
            <a:r>
              <a:rPr lang="el-GR" sz="2400" b="1" dirty="0">
                <a:solidFill>
                  <a:schemeClr val="tx1"/>
                </a:solidFill>
              </a:rPr>
              <a:t>Κουλτούρα (</a:t>
            </a:r>
            <a:r>
              <a:rPr lang="en-US" sz="2400" b="1" dirty="0">
                <a:solidFill>
                  <a:schemeClr val="tx1"/>
                </a:solidFill>
              </a:rPr>
              <a:t>Culture</a:t>
            </a:r>
            <a:r>
              <a:rPr lang="el-GR" sz="2400" b="1" dirty="0">
                <a:solidFill>
                  <a:schemeClr val="tx1"/>
                </a:solidFill>
              </a:rPr>
              <a:t>) </a:t>
            </a:r>
            <a:r>
              <a:rPr lang="en-US" sz="2400" b="1" dirty="0">
                <a:solidFill>
                  <a:schemeClr val="tx1"/>
                </a:solidFill>
              </a:rPr>
              <a:t>=</a:t>
            </a:r>
            <a:r>
              <a:rPr lang="el-GR" sz="2400" b="1" dirty="0">
                <a:solidFill>
                  <a:schemeClr val="tx1"/>
                </a:solidFill>
              </a:rPr>
              <a:t> </a:t>
            </a:r>
            <a:r>
              <a:rPr lang="el-GR" sz="2400" dirty="0">
                <a:solidFill>
                  <a:schemeClr val="tx1"/>
                </a:solidFill>
              </a:rPr>
              <a:t>το σύνολο των πεποιθήσεων και των αξιών που διαμορφώνουν τα έθιμα, τους κανόνες και τις πρακτικές ομάδων ανθρώπων που τις βοηθούν να λύσουν τα προβλήματα της καθημερινής ζωής.</a:t>
            </a:r>
          </a:p>
          <a:p>
            <a:pPr lvl="0"/>
            <a:r>
              <a:rPr lang="el-GR" sz="2400" dirty="0">
                <a:solidFill>
                  <a:schemeClr val="accent1"/>
                </a:solidFill>
              </a:rPr>
              <a:t>Η κουλτούρα επηρεάζει τον τρόπο με τον οποίο οι άνθρωποι εργάζονται, τον τρόπο με τον οποίο παίρνουν αποφάσεις σχετικά με την εργασία, το πώς διαμορφώνουν τις επαγγελματικές τους διαδρομές, καθώς και τον τρόπο με τον οποίο επικοινωνούν.</a:t>
            </a:r>
            <a:endParaRPr lang="en-US" sz="2000" dirty="0">
              <a:solidFill>
                <a:schemeClr val="accent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246977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284009"/>
            <a:ext cx="10504487" cy="684211"/>
          </a:xfrm>
        </p:spPr>
        <p:txBody>
          <a:bodyPr>
            <a:normAutofit fontScale="90000"/>
          </a:bodyPr>
          <a:lstStyle/>
          <a:p>
            <a:r>
              <a:rPr lang="el-GR" dirty="0"/>
              <a:t>Στα υπόψιν</a:t>
            </a:r>
            <a:r>
              <a:rPr lang="en-US" dirty="0"/>
              <a:t>!</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116922"/>
            <a:ext cx="10820400" cy="2688546"/>
          </a:xfrm>
          <a:prstGeom prst="rect">
            <a:avLst/>
          </a:prstGeom>
        </p:spPr>
        <p:txBody>
          <a:bodyPr vert="horz" lIns="91440" tIns="45720" rIns="91440" bIns="45720" rtlCol="0">
            <a:normAutofit fontScale="850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2800" dirty="0"/>
              <a:t>Ατομικισμός</a:t>
            </a:r>
            <a:r>
              <a:rPr lang="en-US" sz="2800" dirty="0"/>
              <a:t> VS </a:t>
            </a:r>
            <a:r>
              <a:rPr lang="el-GR" sz="2800" dirty="0"/>
              <a:t>Κολεκτιβισμός</a:t>
            </a:r>
            <a:endParaRPr lang="en-US" sz="2800" dirty="0"/>
          </a:p>
          <a:p>
            <a:pPr>
              <a:buFont typeface="Courier New" panose="02070309020205020404" pitchFamily="49" charset="0"/>
              <a:buChar char="o"/>
            </a:pPr>
            <a:r>
              <a:rPr lang="el-GR" sz="2800" dirty="0"/>
              <a:t>Οι αντιλήψεις για το νόημα της εργασίας διαφέρουν</a:t>
            </a:r>
          </a:p>
          <a:p>
            <a:pPr>
              <a:buFont typeface="Courier New" panose="02070309020205020404" pitchFamily="49" charset="0"/>
              <a:buChar char="o"/>
            </a:pPr>
            <a:r>
              <a:rPr lang="el-GR" sz="2800" dirty="0"/>
              <a:t>Αντιλαμβανόμενο κέντρο ελέγχου όσον αφορά τις </a:t>
            </a:r>
          </a:p>
          <a:p>
            <a:pPr marL="0" indent="0">
              <a:buNone/>
            </a:pPr>
            <a:r>
              <a:rPr lang="el-GR" sz="2800" dirty="0"/>
              <a:t>αποφάσεις καριέρας</a:t>
            </a:r>
            <a:endParaRPr lang="en-US" sz="2800" dirty="0"/>
          </a:p>
          <a:p>
            <a:pPr>
              <a:buFont typeface="Courier New" panose="02070309020205020404" pitchFamily="49" charset="0"/>
              <a:buChar char="o"/>
            </a:pPr>
            <a:r>
              <a:rPr lang="el-GR" sz="2800" dirty="0"/>
              <a:t>Αποφυγή αβεβαιότητας- αστάθειας</a:t>
            </a:r>
            <a:endParaRPr lang="en-US" sz="2800" dirty="0"/>
          </a:p>
          <a:p>
            <a:pPr>
              <a:buFont typeface="Courier New" panose="02070309020205020404" pitchFamily="49" charset="0"/>
              <a:buChar char="o"/>
            </a:pPr>
            <a:r>
              <a:rPr lang="el-GR" sz="2800" dirty="0"/>
              <a:t>Αντιλήψεις ανάλογα με την εποχή/χρόνο (παραδοσιακά μοντέλα σκέψης)</a:t>
            </a:r>
            <a:endParaRPr lang="en-GB" sz="2800" dirty="0"/>
          </a:p>
          <a:p>
            <a:pPr>
              <a:buFont typeface="Courier New" panose="02070309020205020404" pitchFamily="49" charset="0"/>
              <a:buChar char="o"/>
            </a:pPr>
            <a:endParaRPr lang="en-GB" sz="2800" dirty="0"/>
          </a:p>
        </p:txBody>
      </p:sp>
      <p:sp>
        <p:nvSpPr>
          <p:cNvPr id="2" name="TextBox 1">
            <a:extLst>
              <a:ext uri="{FF2B5EF4-FFF2-40B4-BE49-F238E27FC236}">
                <a16:creationId xmlns:a16="http://schemas.microsoft.com/office/drawing/2014/main" id="{083598C3-C229-45B4-BD1F-A29332C526EC}"/>
              </a:ext>
            </a:extLst>
          </p:cNvPr>
          <p:cNvSpPr txBox="1"/>
          <p:nvPr/>
        </p:nvSpPr>
        <p:spPr>
          <a:xfrm>
            <a:off x="8931675" y="3116922"/>
            <a:ext cx="2769093" cy="1815882"/>
          </a:xfrm>
          <a:prstGeom prst="rect">
            <a:avLst/>
          </a:prstGeom>
          <a:solidFill>
            <a:schemeClr val="accent6"/>
          </a:solidFill>
        </p:spPr>
        <p:txBody>
          <a:bodyPr wrap="square" rtlCol="0">
            <a:spAutoFit/>
          </a:bodyPr>
          <a:lstStyle/>
          <a:p>
            <a:r>
              <a:rPr lang="el-GR" sz="1400" dirty="0">
                <a:solidFill>
                  <a:schemeClr val="bg1"/>
                </a:solidFill>
              </a:rPr>
              <a:t>Το παγκόσμιο εργατικό δυναμικό γίνεται ολοένα και πιο ποικιλόμορφο και πολυπολιτισμικό. Οι CGC/HRM  επαγγελματίες πρέπει να αναγνωρίζουν και να λαμβάνουν υπόψιν  αυτές τις διαφορές!</a:t>
            </a:r>
            <a:endParaRPr lang="en-GB" sz="1400" dirty="0">
              <a:solidFill>
                <a:schemeClr val="bg1"/>
              </a:solidFill>
            </a:endParaRPr>
          </a:p>
        </p:txBody>
      </p:sp>
    </p:spTree>
    <p:extLst>
      <p:ext uri="{BB962C8B-B14F-4D97-AF65-F5344CB8AC3E}">
        <p14:creationId xmlns:p14="http://schemas.microsoft.com/office/powerpoint/2010/main" val="331341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397646" y="939108"/>
            <a:ext cx="11396709" cy="684211"/>
          </a:xfrm>
        </p:spPr>
        <p:txBody>
          <a:bodyPr>
            <a:noAutofit/>
          </a:bodyPr>
          <a:lstStyle/>
          <a:p>
            <a:r>
              <a:rPr lang="el-GR" sz="4000" dirty="0"/>
              <a:t>Βελτιώνοντας την Διαπολιτισμική Επικοινωνία</a:t>
            </a:r>
            <a:endParaRPr lang="lt-LT" sz="4000"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508616" y="2307531"/>
            <a:ext cx="11174767" cy="328421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1600" b="1" dirty="0"/>
              <a:t>Μειώστε τη δυναμική της ισχύος – Έχετε επίγνωση της επιρροής που έχετε στους άλλους</a:t>
            </a:r>
          </a:p>
          <a:p>
            <a:pPr>
              <a:buFont typeface="Courier New" panose="02070309020205020404" pitchFamily="49" charset="0"/>
              <a:buChar char="o"/>
            </a:pPr>
            <a:r>
              <a:rPr lang="el-GR" sz="1600" b="1" dirty="0"/>
              <a:t>Μην είστε επικριτικοί και να γνωρίζετε ότι η οπτική σας είναι μια μοναδική ερμηνεία της πραγματικότητας</a:t>
            </a:r>
          </a:p>
          <a:p>
            <a:pPr>
              <a:buFont typeface="Courier New" panose="02070309020205020404" pitchFamily="49" charset="0"/>
              <a:buChar char="o"/>
            </a:pPr>
            <a:r>
              <a:rPr lang="el-GR" sz="1600" b="1" dirty="0"/>
              <a:t>Όταν αισθάνεστε αβέβαιοι/ανενημέρωτοι για μια κουλτούρα, παραδεχτείτε το και ζητήστε να ενημερωθείτε σχετικά </a:t>
            </a:r>
          </a:p>
          <a:p>
            <a:pPr>
              <a:buFont typeface="Courier New" panose="02070309020205020404" pitchFamily="49" charset="0"/>
              <a:buChar char="o"/>
            </a:pPr>
            <a:r>
              <a:rPr lang="el-GR" sz="1600" b="1" dirty="0"/>
              <a:t>Εστιάστε στις ομοιότητες και τα κοινά στοιχεία, παρά στις διαφορές ανάμεσα σε εσάς ή/και στους στόχους του οργανισμού</a:t>
            </a:r>
          </a:p>
          <a:p>
            <a:pPr>
              <a:buFont typeface="Courier New" panose="02070309020205020404" pitchFamily="49" charset="0"/>
              <a:buChar char="o"/>
            </a:pPr>
            <a:r>
              <a:rPr lang="el-GR" sz="1600" b="1" dirty="0"/>
              <a:t>Δημιουργήστε μια σχέση αμοιβαίας εμπιστοσύνης και σεβασμού με τους συναδέλφους ή/και τους πελάτες σας</a:t>
            </a:r>
          </a:p>
          <a:p>
            <a:pPr>
              <a:buFont typeface="Courier New" panose="02070309020205020404" pitchFamily="49" charset="0"/>
              <a:buChar char="o"/>
            </a:pPr>
            <a:r>
              <a:rPr lang="el-GR" sz="1600" b="1" dirty="0"/>
              <a:t>Διαπραγματευτείτε διαπολιτισμικές συγκρούσεις που μπορεί να προκύψουν και ζητήστε συγγνώμη για πιθανά λάθη</a:t>
            </a:r>
          </a:p>
          <a:p>
            <a:pPr>
              <a:buFont typeface="Courier New" panose="02070309020205020404" pitchFamily="49" charset="0"/>
              <a:buChar char="o"/>
            </a:pPr>
            <a:r>
              <a:rPr lang="el-GR" sz="1600" b="1" dirty="0"/>
              <a:t>Αποφύγετε να βγάλετε συμπεράσματα σχετικά με τον χαρακτήρα, τα κίνητρα ή την ακεραιότητα κάποιου που βασίζονται σε μία μόνο αλληλεπίδραση</a:t>
            </a:r>
            <a:endParaRPr lang="en-GB" sz="1600" b="1" dirty="0"/>
          </a:p>
        </p:txBody>
      </p:sp>
      <p:sp>
        <p:nvSpPr>
          <p:cNvPr id="2" name="TextBox 1">
            <a:extLst>
              <a:ext uri="{FF2B5EF4-FFF2-40B4-BE49-F238E27FC236}">
                <a16:creationId xmlns:a16="http://schemas.microsoft.com/office/drawing/2014/main" id="{083598C3-C229-45B4-BD1F-A29332C526EC}"/>
              </a:ext>
            </a:extLst>
          </p:cNvPr>
          <p:cNvSpPr txBox="1"/>
          <p:nvPr/>
        </p:nvSpPr>
        <p:spPr>
          <a:xfrm>
            <a:off x="7877908" y="1146266"/>
            <a:ext cx="3916446" cy="954107"/>
          </a:xfrm>
          <a:prstGeom prst="rect">
            <a:avLst/>
          </a:prstGeom>
          <a:solidFill>
            <a:schemeClr val="accent6"/>
          </a:solidFill>
        </p:spPr>
        <p:txBody>
          <a:bodyPr wrap="square" rtlCol="0">
            <a:spAutoFit/>
          </a:bodyPr>
          <a:lstStyle/>
          <a:p>
            <a:r>
              <a:rPr lang="el-GR" sz="1400" dirty="0">
                <a:solidFill>
                  <a:schemeClr val="bg1"/>
                </a:solidFill>
              </a:rPr>
              <a:t>Είτε πρόκειται για μέλη του οργανισμού είτε για εξωτερικούς πελάτες, είναι σημαντικό για τους CGC/HRM  επαγγελματίες να αυξήσουν την </a:t>
            </a:r>
            <a:r>
              <a:rPr lang="el-GR" sz="1400" u="sng" dirty="0">
                <a:solidFill>
                  <a:schemeClr val="bg1"/>
                </a:solidFill>
              </a:rPr>
              <a:t>πολιτισμική τους ευαισθησία</a:t>
            </a:r>
            <a:endParaRPr lang="en-GB" sz="1400" b="1" u="sng" dirty="0">
              <a:solidFill>
                <a:schemeClr val="bg1"/>
              </a:solidFill>
            </a:endParaRPr>
          </a:p>
        </p:txBody>
      </p:sp>
      <p:sp>
        <p:nvSpPr>
          <p:cNvPr id="6" name="Υπότιτλος 2">
            <a:extLst>
              <a:ext uri="{FF2B5EF4-FFF2-40B4-BE49-F238E27FC236}">
                <a16:creationId xmlns:a16="http://schemas.microsoft.com/office/drawing/2014/main" id="{65E8215C-7DAB-41AF-9053-ED9C687C8AE3}"/>
              </a:ext>
            </a:extLst>
          </p:cNvPr>
          <p:cNvSpPr txBox="1">
            <a:spLocks/>
          </p:cNvSpPr>
          <p:nvPr/>
        </p:nvSpPr>
        <p:spPr>
          <a:xfrm>
            <a:off x="9227484" y="118626"/>
            <a:ext cx="3474786" cy="49986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buFont typeface="Arial" panose="020B0604020202020204" pitchFamily="34" charset="0"/>
              <a:buNone/>
              <a:defRPr sz="2200" b="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b="1" dirty="0">
                <a:solidFill>
                  <a:schemeClr val="bg1"/>
                </a:solidFill>
              </a:rPr>
              <a:t>(Spencer-</a:t>
            </a:r>
            <a:r>
              <a:rPr lang="en-US" sz="2000" b="1" dirty="0" err="1">
                <a:solidFill>
                  <a:schemeClr val="bg1"/>
                </a:solidFill>
              </a:rPr>
              <a:t>Oatey</a:t>
            </a:r>
            <a:r>
              <a:rPr lang="en-US" sz="2000" b="1" dirty="0">
                <a:solidFill>
                  <a:schemeClr val="bg1"/>
                </a:solidFill>
              </a:rPr>
              <a:t>, 2012) </a:t>
            </a:r>
          </a:p>
        </p:txBody>
      </p:sp>
    </p:spTree>
    <p:extLst>
      <p:ext uri="{BB962C8B-B14F-4D97-AF65-F5344CB8AC3E}">
        <p14:creationId xmlns:p14="http://schemas.microsoft.com/office/powerpoint/2010/main" val="1186258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vadinimas 4">
            <a:extLst>
              <a:ext uri="{FF2B5EF4-FFF2-40B4-BE49-F238E27FC236}">
                <a16:creationId xmlns:a16="http://schemas.microsoft.com/office/drawing/2014/main" id="{C1A0077C-8D81-4E34-A459-668D47C7E699}"/>
              </a:ext>
            </a:extLst>
          </p:cNvPr>
          <p:cNvSpPr>
            <a:spLocks noGrp="1"/>
          </p:cNvSpPr>
          <p:nvPr>
            <p:ph type="title"/>
          </p:nvPr>
        </p:nvSpPr>
        <p:spPr>
          <a:xfrm>
            <a:off x="639193" y="629505"/>
            <a:ext cx="11283518" cy="678815"/>
          </a:xfrm>
        </p:spPr>
        <p:txBody>
          <a:bodyPr>
            <a:normAutofit fontScale="90000"/>
          </a:bodyPr>
          <a:lstStyle/>
          <a:p>
            <a:r>
              <a:rPr lang="el-GR" b="1" dirty="0"/>
              <a:t>Μοντέλο Συμβουλευτικής Σταδιοδρομίας που εμπνέεται από την  κουλτούρα</a:t>
            </a:r>
            <a:endParaRPr lang="en-GB" b="1" dirty="0"/>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sp>
        <p:nvSpPr>
          <p:cNvPr id="18" name="TextBox 17">
            <a:extLst>
              <a:ext uri="{FF2B5EF4-FFF2-40B4-BE49-F238E27FC236}">
                <a16:creationId xmlns:a16="http://schemas.microsoft.com/office/drawing/2014/main" id="{A4E91F91-3304-4DF4-A308-FDA3869C27A3}"/>
              </a:ext>
            </a:extLst>
          </p:cNvPr>
          <p:cNvSpPr txBox="1"/>
          <p:nvPr/>
        </p:nvSpPr>
        <p:spPr>
          <a:xfrm>
            <a:off x="9251271" y="3512645"/>
            <a:ext cx="2583402" cy="369332"/>
          </a:xfrm>
          <a:prstGeom prst="rect">
            <a:avLst/>
          </a:prstGeom>
          <a:solidFill>
            <a:schemeClr val="accent6"/>
          </a:solidFill>
        </p:spPr>
        <p:txBody>
          <a:bodyPr wrap="square" rtlCol="0">
            <a:spAutoFit/>
          </a:bodyPr>
          <a:lstStyle/>
          <a:p>
            <a:pPr algn="ctr"/>
            <a:r>
              <a:rPr lang="el-GR" b="1" dirty="0">
                <a:solidFill>
                  <a:schemeClr val="bg1"/>
                </a:solidFill>
              </a:rPr>
              <a:t>ΒΑΣΙΚΕΣ ΑΡΧΕΣ</a:t>
            </a:r>
            <a:endParaRPr lang="en-GB" b="1" dirty="0">
              <a:solidFill>
                <a:schemeClr val="bg1"/>
              </a:solidFill>
            </a:endParaRPr>
          </a:p>
        </p:txBody>
      </p:sp>
      <p:graphicFrame>
        <p:nvGraphicFramePr>
          <p:cNvPr id="6" name="Diagram 7">
            <a:extLst>
              <a:ext uri="{FF2B5EF4-FFF2-40B4-BE49-F238E27FC236}">
                <a16:creationId xmlns:a16="http://schemas.microsoft.com/office/drawing/2014/main" id="{493EAF81-51A6-4E11-9766-2BE3D9E4481D}"/>
              </a:ext>
            </a:extLst>
          </p:cNvPr>
          <p:cNvGraphicFramePr/>
          <p:nvPr>
            <p:extLst>
              <p:ext uri="{D42A27DB-BD31-4B8C-83A1-F6EECF244321}">
                <p14:modId xmlns:p14="http://schemas.microsoft.com/office/powerpoint/2010/main" val="1669070578"/>
              </p:ext>
            </p:extLst>
          </p:nvPr>
        </p:nvGraphicFramePr>
        <p:xfrm>
          <a:off x="357327" y="1577614"/>
          <a:ext cx="8504807" cy="4513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060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A6E2A6E-16C1-418A-96EA-2CB5A316DF6E}"/>
              </a:ext>
            </a:extLst>
          </p:cNvPr>
          <p:cNvSpPr>
            <a:spLocks noGrp="1"/>
          </p:cNvSpPr>
          <p:nvPr>
            <p:ph type="title"/>
          </p:nvPr>
        </p:nvSpPr>
        <p:spPr>
          <a:xfrm>
            <a:off x="819079" y="276557"/>
            <a:ext cx="10515600" cy="781685"/>
          </a:xfrm>
        </p:spPr>
        <p:txBody>
          <a:bodyPr/>
          <a:lstStyle/>
          <a:p>
            <a:r>
              <a:rPr lang="el-GR" dirty="0"/>
              <a:t>Τι θα καλύψουμε σήμερα;</a:t>
            </a:r>
            <a:endParaRPr lang="lt-LT" dirty="0"/>
          </a:p>
        </p:txBody>
      </p:sp>
      <p:sp>
        <p:nvSpPr>
          <p:cNvPr id="3" name="Poraštės vietos rezervavimo ženklas 2">
            <a:extLst>
              <a:ext uri="{FF2B5EF4-FFF2-40B4-BE49-F238E27FC236}">
                <a16:creationId xmlns:a16="http://schemas.microsoft.com/office/drawing/2014/main" id="{F9493724-C5D1-46F1-AB61-28C87C47E9F1}"/>
              </a:ext>
            </a:extLst>
          </p:cNvPr>
          <p:cNvSpPr>
            <a:spLocks noGrp="1"/>
          </p:cNvSpPr>
          <p:nvPr>
            <p:ph type="ftr" sz="quarter" idx="11"/>
          </p:nvPr>
        </p:nvSpPr>
        <p:spPr/>
        <p:txBody>
          <a:bodyPr/>
          <a:lstStyle/>
          <a:p>
            <a:r>
              <a:rPr lang="lt-LT" dirty="0"/>
              <a:t>connect-erasmus.eu</a:t>
            </a:r>
          </a:p>
        </p:txBody>
      </p:sp>
      <p:sp>
        <p:nvSpPr>
          <p:cNvPr id="4" name="Teksto vietos rezervavimo ženklas 3">
            <a:extLst>
              <a:ext uri="{FF2B5EF4-FFF2-40B4-BE49-F238E27FC236}">
                <a16:creationId xmlns:a16="http://schemas.microsoft.com/office/drawing/2014/main" id="{11A10090-259C-445E-AB96-640E6AEC6205}"/>
              </a:ext>
            </a:extLst>
          </p:cNvPr>
          <p:cNvSpPr>
            <a:spLocks noGrp="1"/>
          </p:cNvSpPr>
          <p:nvPr>
            <p:ph type="body" sz="quarter" idx="10"/>
          </p:nvPr>
        </p:nvSpPr>
        <p:spPr>
          <a:xfrm>
            <a:off x="1184343" y="1247982"/>
            <a:ext cx="10188575" cy="466586"/>
          </a:xfrm>
        </p:spPr>
        <p:txBody>
          <a:bodyPr>
            <a:normAutofit lnSpcReduction="10000"/>
          </a:bodyPr>
          <a:lstStyle/>
          <a:p>
            <a:r>
              <a:rPr lang="el-GR" dirty="0"/>
              <a:t>1.3 Ολιστική Προσέγγιση στο CGC</a:t>
            </a:r>
            <a:endParaRPr lang="lt-LT" dirty="0"/>
          </a:p>
          <a:p>
            <a:endParaRPr lang="lt-LT" dirty="0"/>
          </a:p>
          <a:p>
            <a:endParaRPr lang="lt-LT" dirty="0"/>
          </a:p>
        </p:txBody>
      </p:sp>
      <p:sp>
        <p:nvSpPr>
          <p:cNvPr id="5" name="Teksto vietos rezervavimo ženklas 4">
            <a:extLst>
              <a:ext uri="{FF2B5EF4-FFF2-40B4-BE49-F238E27FC236}">
                <a16:creationId xmlns:a16="http://schemas.microsoft.com/office/drawing/2014/main" id="{D15CDCE1-3388-42FC-ACED-8DD443C2C446}"/>
              </a:ext>
            </a:extLst>
          </p:cNvPr>
          <p:cNvSpPr>
            <a:spLocks noGrp="1"/>
          </p:cNvSpPr>
          <p:nvPr>
            <p:ph type="body" sz="quarter" idx="12"/>
          </p:nvPr>
        </p:nvSpPr>
        <p:spPr>
          <a:xfrm>
            <a:off x="1163635" y="1628465"/>
            <a:ext cx="10190162" cy="1274220"/>
          </a:xfrm>
        </p:spPr>
        <p:txBody>
          <a:bodyPr>
            <a:normAutofit/>
          </a:bodyPr>
          <a:lstStyle/>
          <a:p>
            <a:pPr marL="342900" indent="-342900">
              <a:buFont typeface="Arial" panose="020B0604020202020204" pitchFamily="34" charset="0"/>
              <a:buChar char="•"/>
            </a:pPr>
            <a:r>
              <a:rPr lang="el-GR" dirty="0">
                <a:solidFill>
                  <a:schemeClr val="tx1"/>
                </a:solidFill>
              </a:rPr>
              <a:t>Σημασία της ευρείας οπτικής και του </a:t>
            </a:r>
            <a:r>
              <a:rPr lang="el-GR" dirty="0" err="1">
                <a:solidFill>
                  <a:schemeClr val="tx1"/>
                </a:solidFill>
              </a:rPr>
              <a:t>αυτοστοχασμού</a:t>
            </a:r>
            <a:endParaRPr lang="el-GR" dirty="0">
              <a:solidFill>
                <a:schemeClr val="tx1"/>
              </a:solidFill>
            </a:endParaRPr>
          </a:p>
          <a:p>
            <a:pPr marL="342900" indent="-342900">
              <a:buFont typeface="Arial" panose="020B0604020202020204" pitchFamily="34" charset="0"/>
              <a:buChar char="•"/>
            </a:pPr>
            <a:r>
              <a:rPr lang="el-GR" dirty="0">
                <a:solidFill>
                  <a:schemeClr val="tx1"/>
                </a:solidFill>
              </a:rPr>
              <a:t>Σημασία της ευαισθησίας του πολιτισμού</a:t>
            </a:r>
          </a:p>
          <a:p>
            <a:pPr marL="342900" indent="-342900">
              <a:buFont typeface="Arial" panose="020B0604020202020204" pitchFamily="34" charset="0"/>
              <a:buChar char="•"/>
            </a:pPr>
            <a:r>
              <a:rPr lang="el-GR" dirty="0">
                <a:solidFill>
                  <a:schemeClr val="tx1"/>
                </a:solidFill>
              </a:rPr>
              <a:t>Μοντέλο Συμβουλευτικής Σταδιοδρομίας που εμπνέεται από </a:t>
            </a:r>
            <a:r>
              <a:rPr lang="el-GR">
                <a:solidFill>
                  <a:schemeClr val="tx1"/>
                </a:solidFill>
              </a:rPr>
              <a:t>την κουλτούρα</a:t>
            </a:r>
            <a:endParaRPr lang="lt-LT" dirty="0">
              <a:solidFill>
                <a:schemeClr val="tx1"/>
              </a:solidFill>
            </a:endParaRPr>
          </a:p>
        </p:txBody>
      </p:sp>
      <p:sp>
        <p:nvSpPr>
          <p:cNvPr id="6" name="Teksto vietos rezervavimo ženklas 5">
            <a:extLst>
              <a:ext uri="{FF2B5EF4-FFF2-40B4-BE49-F238E27FC236}">
                <a16:creationId xmlns:a16="http://schemas.microsoft.com/office/drawing/2014/main" id="{A866B034-00D7-41D7-B54A-6B3F54BA9067}"/>
              </a:ext>
            </a:extLst>
          </p:cNvPr>
          <p:cNvSpPr>
            <a:spLocks noGrp="1"/>
          </p:cNvSpPr>
          <p:nvPr>
            <p:ph type="body" sz="quarter" idx="13"/>
          </p:nvPr>
        </p:nvSpPr>
        <p:spPr>
          <a:xfrm>
            <a:off x="1184343" y="3223494"/>
            <a:ext cx="10188575" cy="466586"/>
          </a:xfrm>
        </p:spPr>
        <p:txBody>
          <a:bodyPr>
            <a:normAutofit lnSpcReduction="10000"/>
          </a:bodyPr>
          <a:lstStyle/>
          <a:p>
            <a:r>
              <a:rPr lang="en-US" dirty="0"/>
              <a:t>1.4 </a:t>
            </a:r>
            <a:r>
              <a:rPr lang="el-GR" dirty="0"/>
              <a:t>Περίληψη</a:t>
            </a:r>
            <a:endParaRPr lang="lt-LT" dirty="0"/>
          </a:p>
          <a:p>
            <a:endParaRPr lang="lt-LT" dirty="0"/>
          </a:p>
        </p:txBody>
      </p:sp>
      <p:sp>
        <p:nvSpPr>
          <p:cNvPr id="8" name="Lygiašonis trikampis 7">
            <a:extLst>
              <a:ext uri="{FF2B5EF4-FFF2-40B4-BE49-F238E27FC236}">
                <a16:creationId xmlns:a16="http://schemas.microsoft.com/office/drawing/2014/main" id="{B5D3202F-320C-4BF4-8D1F-52BBFD5B6032}"/>
              </a:ext>
            </a:extLst>
          </p:cNvPr>
          <p:cNvSpPr/>
          <p:nvPr/>
        </p:nvSpPr>
        <p:spPr>
          <a:xfrm>
            <a:off x="838200" y="1247982"/>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Lygiašonis trikampis 8">
            <a:extLst>
              <a:ext uri="{FF2B5EF4-FFF2-40B4-BE49-F238E27FC236}">
                <a16:creationId xmlns:a16="http://schemas.microsoft.com/office/drawing/2014/main" id="{FA64D3F5-9634-481F-9057-32BCA85352BB}"/>
              </a:ext>
            </a:extLst>
          </p:cNvPr>
          <p:cNvSpPr/>
          <p:nvPr/>
        </p:nvSpPr>
        <p:spPr>
          <a:xfrm>
            <a:off x="838200" y="3189073"/>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Teksto vietos rezervavimo ženklas 4">
            <a:extLst>
              <a:ext uri="{FF2B5EF4-FFF2-40B4-BE49-F238E27FC236}">
                <a16:creationId xmlns:a16="http://schemas.microsoft.com/office/drawing/2014/main" id="{D39EAD61-BF32-47D9-8A4C-BFDF76A5129E}"/>
              </a:ext>
            </a:extLst>
          </p:cNvPr>
          <p:cNvSpPr txBox="1">
            <a:spLocks/>
          </p:cNvSpPr>
          <p:nvPr/>
        </p:nvSpPr>
        <p:spPr>
          <a:xfrm>
            <a:off x="1184343" y="3690080"/>
            <a:ext cx="10190162" cy="125073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lt-LT" dirty="0">
              <a:solidFill>
                <a:schemeClr val="tx1"/>
              </a:solidFill>
            </a:endParaRPr>
          </a:p>
        </p:txBody>
      </p:sp>
    </p:spTree>
    <p:extLst>
      <p:ext uri="{BB962C8B-B14F-4D97-AF65-F5344CB8AC3E}">
        <p14:creationId xmlns:p14="http://schemas.microsoft.com/office/powerpoint/2010/main" val="4104128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urinio vietos rezervavimo ženklas 6">
            <a:extLst>
              <a:ext uri="{FF2B5EF4-FFF2-40B4-BE49-F238E27FC236}">
                <a16:creationId xmlns:a16="http://schemas.microsoft.com/office/drawing/2014/main" id="{B5E363EA-312A-4EAB-89CD-862E7C98E7C6}"/>
              </a:ext>
            </a:extLst>
          </p:cNvPr>
          <p:cNvSpPr>
            <a:spLocks noGrp="1"/>
          </p:cNvSpPr>
          <p:nvPr>
            <p:ph sz="half" idx="2"/>
          </p:nvPr>
        </p:nvSpPr>
        <p:spPr>
          <a:xfrm>
            <a:off x="327209" y="2031931"/>
            <a:ext cx="6428698" cy="3922240"/>
          </a:xfrm>
        </p:spPr>
        <p:txBody>
          <a:bodyPr>
            <a:normAutofit lnSpcReduction="10000"/>
          </a:bodyPr>
          <a:lstStyle/>
          <a:p>
            <a:pPr lvl="0"/>
            <a:r>
              <a:rPr lang="el-GR" dirty="0">
                <a:solidFill>
                  <a:schemeClr val="tx1"/>
                </a:solidFill>
              </a:rPr>
              <a:t>Οι επαγγελματίες του </a:t>
            </a:r>
            <a:r>
              <a:rPr lang="en-GB" dirty="0">
                <a:solidFill>
                  <a:schemeClr val="tx1"/>
                </a:solidFill>
              </a:rPr>
              <a:t>CGC </a:t>
            </a:r>
            <a:r>
              <a:rPr lang="el-GR" dirty="0">
                <a:solidFill>
                  <a:schemeClr val="tx1"/>
                </a:solidFill>
              </a:rPr>
              <a:t>πρέπει να </a:t>
            </a:r>
            <a:r>
              <a:rPr lang="el-GR" dirty="0" err="1">
                <a:solidFill>
                  <a:schemeClr val="tx1"/>
                </a:solidFill>
              </a:rPr>
              <a:t>αναστοχαστούν</a:t>
            </a:r>
            <a:r>
              <a:rPr lang="el-GR" dirty="0">
                <a:solidFill>
                  <a:schemeClr val="tx1"/>
                </a:solidFill>
              </a:rPr>
              <a:t> για να κατανοήσουν τα δικά τους μοντέλα σκέψης και κουλτούρας.</a:t>
            </a:r>
            <a:endParaRPr lang="en-GB" dirty="0">
              <a:solidFill>
                <a:schemeClr val="tx1"/>
              </a:solidFill>
            </a:endParaRPr>
          </a:p>
          <a:p>
            <a:pPr lvl="0"/>
            <a:r>
              <a:rPr lang="el-GR" dirty="0">
                <a:solidFill>
                  <a:schemeClr val="tx1"/>
                </a:solidFill>
              </a:rPr>
              <a:t>Πρέπει πάντα να λαμβάνουν υπόψη την πολιτιστική εγκυρότητα των προσεγγίσεών τους, ιδιαίτερα όταν εργάζονται με πελάτες από μη κυρίαρχους πληθυσμούς ή σε οργανισμούς που προωθούν τη διαφορετικότητα και την συμπερίληψη.</a:t>
            </a:r>
          </a:p>
          <a:p>
            <a:pPr lvl="0"/>
            <a:r>
              <a:rPr lang="el-GR" dirty="0">
                <a:solidFill>
                  <a:schemeClr val="tx1"/>
                </a:solidFill>
              </a:rPr>
              <a:t>Οι </a:t>
            </a:r>
            <a:r>
              <a:rPr lang="en-GB" dirty="0">
                <a:solidFill>
                  <a:schemeClr val="tx1"/>
                </a:solidFill>
              </a:rPr>
              <a:t>CGC </a:t>
            </a:r>
            <a:r>
              <a:rPr lang="el-GR" dirty="0">
                <a:solidFill>
                  <a:schemeClr val="tx1"/>
                </a:solidFill>
              </a:rPr>
              <a:t> επαγγελματίες ενθαρρύνονται να συνεργάζονται με πελάτες για την επιλογή παρεμβάσεων, ενώ αντιμετωπίζουν τις συστημικές και κοινωνικές ανισότητες ισχύος που περιορίζουν τους πελάτες από το να αξιοποιήσουν πλήρως τις δυνατότητές τους.</a:t>
            </a:r>
            <a:endParaRPr lang="en-US" dirty="0">
              <a:solidFill>
                <a:schemeClr val="tx1"/>
              </a:solidFill>
            </a:endParaRPr>
          </a:p>
        </p:txBody>
      </p:sp>
      <p:sp>
        <p:nvSpPr>
          <p:cNvPr id="4" name="Poraštės vietos rezervavimo ženklas 3">
            <a:extLst>
              <a:ext uri="{FF2B5EF4-FFF2-40B4-BE49-F238E27FC236}">
                <a16:creationId xmlns:a16="http://schemas.microsoft.com/office/drawing/2014/main" id="{F9357E8B-28AB-4F4A-8782-173C050979AB}"/>
              </a:ext>
            </a:extLst>
          </p:cNvPr>
          <p:cNvSpPr>
            <a:spLocks noGrp="1"/>
          </p:cNvSpPr>
          <p:nvPr>
            <p:ph type="ftr" sz="quarter" idx="11"/>
          </p:nvPr>
        </p:nvSpPr>
        <p:spPr/>
        <p:txBody>
          <a:bodyPr/>
          <a:lstStyle/>
          <a:p>
            <a:r>
              <a:rPr lang="lt-LT"/>
              <a:t>connect-erasmus.eu</a:t>
            </a:r>
          </a:p>
        </p:txBody>
      </p:sp>
      <p:pic>
        <p:nvPicPr>
          <p:cNvPr id="3" name="Picture 2" descr="Business handshake">
            <a:extLst>
              <a:ext uri="{FF2B5EF4-FFF2-40B4-BE49-F238E27FC236}">
                <a16:creationId xmlns:a16="http://schemas.microsoft.com/office/drawing/2014/main" id="{F6ECFA10-C18D-4C34-BFB4-FFB3635658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2964" y="2157356"/>
            <a:ext cx="4135661" cy="2756434"/>
          </a:xfrm>
          <a:prstGeom prst="rect">
            <a:avLst/>
          </a:prstGeom>
        </p:spPr>
      </p:pic>
      <p:sp>
        <p:nvSpPr>
          <p:cNvPr id="6" name="Pavadinimas 4">
            <a:extLst>
              <a:ext uri="{FF2B5EF4-FFF2-40B4-BE49-F238E27FC236}">
                <a16:creationId xmlns:a16="http://schemas.microsoft.com/office/drawing/2014/main" id="{4E3B2AD6-6D59-4ACA-B80A-101E2CE5E536}"/>
              </a:ext>
            </a:extLst>
          </p:cNvPr>
          <p:cNvSpPr txBox="1">
            <a:spLocks/>
          </p:cNvSpPr>
          <p:nvPr/>
        </p:nvSpPr>
        <p:spPr>
          <a:xfrm>
            <a:off x="639193" y="629505"/>
            <a:ext cx="11283518" cy="678815"/>
          </a:xfrm>
          <a:prstGeom prst="rect">
            <a:avLst/>
          </a:prstGeom>
        </p:spPr>
        <p:txBody>
          <a:bodyPr vert="horz" lIns="91440" tIns="45720" rIns="91440" bIns="45720" rtlCol="0" anchor="b">
            <a:normAutofit fontScale="62500" lnSpcReduction="20000"/>
          </a:bodyPr>
          <a:lstStyle>
            <a:lvl1pPr algn="l" defTabSz="914400" rtl="0" eaLnBrk="1" latinLnBrk="0" hangingPunct="1">
              <a:lnSpc>
                <a:spcPct val="90000"/>
              </a:lnSpc>
              <a:spcBef>
                <a:spcPct val="0"/>
              </a:spcBef>
              <a:buNone/>
              <a:defRPr sz="4000" kern="1200">
                <a:solidFill>
                  <a:schemeClr val="bg1"/>
                </a:solidFill>
                <a:latin typeface="+mj-lt"/>
                <a:ea typeface="+mj-ea"/>
                <a:cs typeface="+mj-cs"/>
              </a:defRPr>
            </a:lvl1pPr>
          </a:lstStyle>
          <a:p>
            <a:r>
              <a:rPr lang="el-GR" b="1" dirty="0"/>
              <a:t>Μοντέλο Συμβουλευτικής Σταδιοδρομίας που εμπνέεται από την  κουλτούρα</a:t>
            </a:r>
            <a:endParaRPr lang="en-GB" b="1" dirty="0"/>
          </a:p>
        </p:txBody>
      </p:sp>
    </p:spTree>
    <p:extLst>
      <p:ext uri="{BB962C8B-B14F-4D97-AF65-F5344CB8AC3E}">
        <p14:creationId xmlns:p14="http://schemas.microsoft.com/office/powerpoint/2010/main" val="223301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551440" y="635862"/>
            <a:ext cx="5418969" cy="728346"/>
          </a:xfrm>
        </p:spPr>
        <p:txBody>
          <a:bodyPr>
            <a:noAutofit/>
          </a:bodyPr>
          <a:lstStyle/>
          <a:p>
            <a:r>
              <a:rPr lang="el-GR" sz="3600" dirty="0"/>
              <a:t>Εξάσκηση</a:t>
            </a:r>
            <a:endParaRPr lang="lt-LT" sz="3600"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551440" y="1634681"/>
            <a:ext cx="5418968" cy="3993761"/>
          </a:xfrm>
        </p:spPr>
        <p:txBody>
          <a:bodyPr>
            <a:normAutofit lnSpcReduction="10000"/>
          </a:bodyPr>
          <a:lstStyle/>
          <a:p>
            <a:pPr lvl="0"/>
            <a:r>
              <a:rPr lang="el-GR" b="1" dirty="0">
                <a:solidFill>
                  <a:schemeClr val="tx1"/>
                </a:solidFill>
              </a:rPr>
              <a:t>Χωρίστε σε ζευγάρια. Σκέφτεστε μια πραγματική αλλαγή που θέλετε να εφαρμόσετε στο τρέχον επαγγελματικό σας περιβάλλον;</a:t>
            </a:r>
          </a:p>
          <a:p>
            <a:pPr lvl="0"/>
            <a:endParaRPr lang="el-GR" b="1" dirty="0">
              <a:solidFill>
                <a:schemeClr val="tx1"/>
              </a:solidFill>
            </a:endParaRPr>
          </a:p>
          <a:p>
            <a:pPr lvl="0"/>
            <a:r>
              <a:rPr lang="el-GR" b="1" dirty="0">
                <a:solidFill>
                  <a:schemeClr val="tx1"/>
                </a:solidFill>
              </a:rPr>
              <a:t>Τι είναι αυτό? Πώς θα το κάνατε; Τι πιθανή αντίσταση μπορεί να συναντήσετε;</a:t>
            </a:r>
          </a:p>
          <a:p>
            <a:pPr lvl="0"/>
            <a:endParaRPr lang="el-GR" b="1" dirty="0">
              <a:solidFill>
                <a:schemeClr val="tx1"/>
              </a:solidFill>
            </a:endParaRPr>
          </a:p>
          <a:p>
            <a:pPr lvl="0"/>
            <a:r>
              <a:rPr lang="el-GR" b="1" dirty="0">
                <a:solidFill>
                  <a:schemeClr val="tx1"/>
                </a:solidFill>
              </a:rPr>
              <a:t>Συζητήστε και ανταλλάξτε απόψεις για τα σχέδια αλλαγής του άλλου.</a:t>
            </a:r>
            <a:endParaRPr lang="lt-LT" sz="2000" dirty="0">
              <a:solidFill>
                <a:schemeClr val="tx1"/>
              </a:solidFill>
            </a:endParaRPr>
          </a:p>
          <a:p>
            <a:endParaRPr lang="lt-LT" dirty="0">
              <a:solidFill>
                <a:schemeClr val="tx1"/>
              </a:solidFill>
            </a:endParaRPr>
          </a:p>
          <a:p>
            <a:endParaRPr lang="lt-LT" dirty="0">
              <a:solidFill>
                <a:schemeClr val="tx1"/>
              </a:solidFill>
            </a:endParaRPr>
          </a:p>
        </p:txBody>
      </p:sp>
      <p:pic>
        <p:nvPicPr>
          <p:cNvPr id="4" name="Picture 3" descr="Magnifying glass on clear background">
            <a:extLst>
              <a:ext uri="{FF2B5EF4-FFF2-40B4-BE49-F238E27FC236}">
                <a16:creationId xmlns:a16="http://schemas.microsoft.com/office/drawing/2014/main" id="{450BF2F1-8F57-4010-88FF-2D36A6F4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93" y="1364208"/>
            <a:ext cx="5663971" cy="3780590"/>
          </a:xfrm>
          <a:prstGeom prst="rect">
            <a:avLst/>
          </a:prstGeom>
        </p:spPr>
      </p:pic>
      <p:sp>
        <p:nvSpPr>
          <p:cNvPr id="8" name="Pavadinimas 8">
            <a:extLst>
              <a:ext uri="{FF2B5EF4-FFF2-40B4-BE49-F238E27FC236}">
                <a16:creationId xmlns:a16="http://schemas.microsoft.com/office/drawing/2014/main" id="{7F0591D6-4DFE-4646-9A35-207051770E40}"/>
              </a:ext>
            </a:extLst>
          </p:cNvPr>
          <p:cNvSpPr txBox="1">
            <a:spLocks/>
          </p:cNvSpPr>
          <p:nvPr/>
        </p:nvSpPr>
        <p:spPr>
          <a:xfrm>
            <a:off x="6715368" y="3254503"/>
            <a:ext cx="2180058" cy="51343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lt-LT" sz="2400" b="1" dirty="0">
              <a:solidFill>
                <a:schemeClr val="bg1"/>
              </a:solidFill>
            </a:endParaRPr>
          </a:p>
        </p:txBody>
      </p:sp>
    </p:spTree>
    <p:extLst>
      <p:ext uri="{BB962C8B-B14F-4D97-AF65-F5344CB8AC3E}">
        <p14:creationId xmlns:p14="http://schemas.microsoft.com/office/powerpoint/2010/main" val="285184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raštės vietos rezervavimo ženklas 2">
            <a:extLst>
              <a:ext uri="{FF2B5EF4-FFF2-40B4-BE49-F238E27FC236}">
                <a16:creationId xmlns:a16="http://schemas.microsoft.com/office/drawing/2014/main" id="{C40077B5-6A35-4C64-8435-CDBAB11A0F79}"/>
              </a:ext>
            </a:extLst>
          </p:cNvPr>
          <p:cNvSpPr>
            <a:spLocks noGrp="1"/>
          </p:cNvSpPr>
          <p:nvPr>
            <p:ph type="ftr" sz="quarter" idx="11"/>
          </p:nvPr>
        </p:nvSpPr>
        <p:spPr/>
        <p:txBody>
          <a:bodyPr/>
          <a:lstStyle/>
          <a:p>
            <a:r>
              <a:rPr lang="lt-LT"/>
              <a:t>connect-erasmus.eu</a:t>
            </a:r>
          </a:p>
        </p:txBody>
      </p:sp>
      <p:sp>
        <p:nvSpPr>
          <p:cNvPr id="9" name="Teksto vietos rezervavimo ženklas 8">
            <a:extLst>
              <a:ext uri="{FF2B5EF4-FFF2-40B4-BE49-F238E27FC236}">
                <a16:creationId xmlns:a16="http://schemas.microsoft.com/office/drawing/2014/main" id="{8029B119-756D-4D40-94A9-20466B79F602}"/>
              </a:ext>
            </a:extLst>
          </p:cNvPr>
          <p:cNvSpPr>
            <a:spLocks noGrp="1"/>
          </p:cNvSpPr>
          <p:nvPr>
            <p:ph type="body" sz="quarter" idx="10"/>
          </p:nvPr>
        </p:nvSpPr>
        <p:spPr>
          <a:xfrm>
            <a:off x="1181392" y="539341"/>
            <a:ext cx="10288557" cy="694655"/>
          </a:xfrm>
        </p:spPr>
        <p:txBody>
          <a:bodyPr>
            <a:normAutofit/>
          </a:bodyPr>
          <a:lstStyle/>
          <a:p>
            <a:r>
              <a:rPr lang="el-GR" sz="3600" dirty="0">
                <a:solidFill>
                  <a:schemeClr val="tx1"/>
                </a:solidFill>
              </a:rPr>
              <a:t>Ας κλείσουμε τον κύκλο..!</a:t>
            </a:r>
            <a:endParaRPr lang="lt-LT" sz="3600" dirty="0">
              <a:solidFill>
                <a:schemeClr val="tx1"/>
              </a:solidFill>
            </a:endParaRPr>
          </a:p>
        </p:txBody>
      </p:sp>
      <p:sp>
        <p:nvSpPr>
          <p:cNvPr id="10" name="Teksto vietos rezervavimo ženklas 9">
            <a:extLst>
              <a:ext uri="{FF2B5EF4-FFF2-40B4-BE49-F238E27FC236}">
                <a16:creationId xmlns:a16="http://schemas.microsoft.com/office/drawing/2014/main" id="{B7B1A0EA-B241-48AE-8B2C-DF2067FECC96}"/>
              </a:ext>
            </a:extLst>
          </p:cNvPr>
          <p:cNvSpPr>
            <a:spLocks noGrp="1"/>
          </p:cNvSpPr>
          <p:nvPr>
            <p:ph type="body" sz="quarter" idx="12"/>
          </p:nvPr>
        </p:nvSpPr>
        <p:spPr>
          <a:xfrm>
            <a:off x="953928" y="1538762"/>
            <a:ext cx="6379025" cy="1799014"/>
          </a:xfrm>
          <a:solidFill>
            <a:schemeClr val="accent2">
              <a:lumMod val="20000"/>
              <a:lumOff val="80000"/>
            </a:schemeClr>
          </a:solidFill>
        </p:spPr>
        <p:txBody>
          <a:bodyPr>
            <a:normAutofit fontScale="85000" lnSpcReduction="20000"/>
          </a:bodyPr>
          <a:lstStyle/>
          <a:p>
            <a:r>
              <a:rPr lang="el-GR" sz="2800" b="1" dirty="0">
                <a:solidFill>
                  <a:schemeClr val="tx1"/>
                </a:solidFill>
              </a:rPr>
              <a:t>Η αλλαγή είναι η ουσία των HRM/CGC. Το να είναι κάποιος συντονισμένος με την αλλαγή και την πολύπλευρη φύση της είναι, αν όχι η πιο σημαντική, μια από τις πιο βασικές δεξιότητες που θα πρέπει να αναπτύξουν οι μελλοντικοί επαγγελματίες.</a:t>
            </a:r>
            <a:endParaRPr lang="en-GB" sz="2800" dirty="0">
              <a:solidFill>
                <a:schemeClr val="tx1"/>
              </a:solidFill>
            </a:endParaRPr>
          </a:p>
        </p:txBody>
      </p:sp>
      <p:sp>
        <p:nvSpPr>
          <p:cNvPr id="21" name="Lygiašonis trikampis 20">
            <a:extLst>
              <a:ext uri="{FF2B5EF4-FFF2-40B4-BE49-F238E27FC236}">
                <a16:creationId xmlns:a16="http://schemas.microsoft.com/office/drawing/2014/main" id="{F03A0A54-1398-47AF-9FB6-8F979195B742}"/>
              </a:ext>
            </a:extLst>
          </p:cNvPr>
          <p:cNvSpPr/>
          <p:nvPr/>
        </p:nvSpPr>
        <p:spPr>
          <a:xfrm>
            <a:off x="836613" y="606616"/>
            <a:ext cx="234632" cy="239927"/>
          </a:xfrm>
          <a:prstGeom prst="triangle">
            <a:avLst/>
          </a:prstGeom>
          <a:solidFill>
            <a:srgbClr val="FF7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6" name="Teksto vietos rezervavimo ženklas 9">
            <a:extLst>
              <a:ext uri="{FF2B5EF4-FFF2-40B4-BE49-F238E27FC236}">
                <a16:creationId xmlns:a16="http://schemas.microsoft.com/office/drawing/2014/main" id="{2B6FC768-845C-4323-A761-6C59AE613A0D}"/>
              </a:ext>
            </a:extLst>
          </p:cNvPr>
          <p:cNvSpPr txBox="1">
            <a:spLocks/>
          </p:cNvSpPr>
          <p:nvPr/>
        </p:nvSpPr>
        <p:spPr>
          <a:xfrm>
            <a:off x="953929" y="3741801"/>
            <a:ext cx="6379026" cy="1808345"/>
          </a:xfrm>
          <a:prstGeom prst="rect">
            <a:avLst/>
          </a:prstGeom>
          <a:solidFill>
            <a:schemeClr val="accent2">
              <a:lumMod val="20000"/>
              <a:lumOff val="80000"/>
            </a:schemeClr>
          </a:solidFill>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200" b="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800" b="1" dirty="0">
                <a:solidFill>
                  <a:schemeClr val="tx1"/>
                </a:solidFill>
              </a:rPr>
              <a:t>Είτε κάποιος μιλάει για οργανωτικούς στόχους, ατομικές ανάγκες, κοινωνικά φαινόμενα ή πολιτισμική ποικιλομορφία, η αλλαγή είναι παντού οδηγώντας  τα πράγματα σε κίνηση.</a:t>
            </a:r>
            <a:endParaRPr lang="en-GB" sz="2800" dirty="0">
              <a:solidFill>
                <a:schemeClr val="tx1"/>
              </a:solidFill>
            </a:endParaRPr>
          </a:p>
        </p:txBody>
      </p:sp>
      <p:pic>
        <p:nvPicPr>
          <p:cNvPr id="4" name="Picture 3" descr="A picture containing nature&#10;&#10;Description automatically generated">
            <a:extLst>
              <a:ext uri="{FF2B5EF4-FFF2-40B4-BE49-F238E27FC236}">
                <a16:creationId xmlns:a16="http://schemas.microsoft.com/office/drawing/2014/main" id="{6FD7F713-BCAE-449F-81CA-E67A040595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16066" y="606616"/>
            <a:ext cx="5088385" cy="5088385"/>
          </a:xfrm>
          <a:prstGeom prst="rect">
            <a:avLst/>
          </a:prstGeom>
        </p:spPr>
      </p:pic>
    </p:spTree>
    <p:extLst>
      <p:ext uri="{BB962C8B-B14F-4D97-AF65-F5344CB8AC3E}">
        <p14:creationId xmlns:p14="http://schemas.microsoft.com/office/powerpoint/2010/main" val="2663704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vadinimas 12">
            <a:extLst>
              <a:ext uri="{FF2B5EF4-FFF2-40B4-BE49-F238E27FC236}">
                <a16:creationId xmlns:a16="http://schemas.microsoft.com/office/drawing/2014/main" id="{C846B201-1BEE-4ECD-886D-FCC666DE7BE5}"/>
              </a:ext>
            </a:extLst>
          </p:cNvPr>
          <p:cNvSpPr>
            <a:spLocks noGrp="1"/>
          </p:cNvSpPr>
          <p:nvPr>
            <p:ph type="title"/>
          </p:nvPr>
        </p:nvSpPr>
        <p:spPr/>
        <p:txBody>
          <a:bodyPr/>
          <a:lstStyle/>
          <a:p>
            <a:r>
              <a:rPr lang="el-GR" b="1" dirty="0"/>
              <a:t>Σας ευχαριστώ για την προσοχή σας</a:t>
            </a:r>
            <a:r>
              <a:rPr lang="en-US" b="1" dirty="0"/>
              <a:t>!</a:t>
            </a:r>
            <a:br>
              <a:rPr lang="el-GR" b="1" dirty="0"/>
            </a:br>
            <a:r>
              <a:rPr lang="el-GR" b="1" dirty="0"/>
              <a:t>Ερωτήσεις;</a:t>
            </a:r>
            <a:endParaRPr lang="lt-LT" b="1" dirty="0"/>
          </a:p>
        </p:txBody>
      </p:sp>
      <p:sp>
        <p:nvSpPr>
          <p:cNvPr id="3" name="Poraštės vietos rezervavimo ženklas 2">
            <a:extLst>
              <a:ext uri="{FF2B5EF4-FFF2-40B4-BE49-F238E27FC236}">
                <a16:creationId xmlns:a16="http://schemas.microsoft.com/office/drawing/2014/main" id="{69505FB3-9A8E-439E-8B3D-9B9A7FD362C4}"/>
              </a:ext>
            </a:extLst>
          </p:cNvPr>
          <p:cNvSpPr>
            <a:spLocks noGrp="1"/>
          </p:cNvSpPr>
          <p:nvPr>
            <p:ph type="ftr" sz="quarter" idx="11"/>
          </p:nvPr>
        </p:nvSpPr>
        <p:spPr/>
        <p:txBody>
          <a:bodyPr/>
          <a:lstStyle/>
          <a:p>
            <a:r>
              <a:rPr lang="lt-LT"/>
              <a:t>connect-erasmus.eu</a:t>
            </a:r>
          </a:p>
        </p:txBody>
      </p:sp>
    </p:spTree>
    <p:extLst>
      <p:ext uri="{BB962C8B-B14F-4D97-AF65-F5344CB8AC3E}">
        <p14:creationId xmlns:p14="http://schemas.microsoft.com/office/powerpoint/2010/main" val="342482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raštės vietos rezervavimo ženklas 1">
            <a:extLst>
              <a:ext uri="{FF2B5EF4-FFF2-40B4-BE49-F238E27FC236}">
                <a16:creationId xmlns:a16="http://schemas.microsoft.com/office/drawing/2014/main" id="{D1858A05-FDBB-4641-BCB1-47A79AB1E613}"/>
              </a:ext>
            </a:extLst>
          </p:cNvPr>
          <p:cNvSpPr>
            <a:spLocks noGrp="1"/>
          </p:cNvSpPr>
          <p:nvPr>
            <p:ph type="ftr" sz="quarter" idx="11"/>
          </p:nvPr>
        </p:nvSpPr>
        <p:spPr/>
        <p:txBody>
          <a:bodyPr/>
          <a:lstStyle/>
          <a:p>
            <a:r>
              <a:rPr lang="lt-LT"/>
              <a:t>connect-erasmus.eu</a:t>
            </a:r>
          </a:p>
        </p:txBody>
      </p:sp>
      <p:sp>
        <p:nvSpPr>
          <p:cNvPr id="9" name="Pavadinimas 8">
            <a:extLst>
              <a:ext uri="{FF2B5EF4-FFF2-40B4-BE49-F238E27FC236}">
                <a16:creationId xmlns:a16="http://schemas.microsoft.com/office/drawing/2014/main" id="{EB5E91A4-2597-4EDA-A1F5-B490ADF907D7}"/>
              </a:ext>
            </a:extLst>
          </p:cNvPr>
          <p:cNvSpPr>
            <a:spLocks noGrp="1"/>
          </p:cNvSpPr>
          <p:nvPr>
            <p:ph type="title"/>
          </p:nvPr>
        </p:nvSpPr>
        <p:spPr>
          <a:xfrm>
            <a:off x="551440" y="635862"/>
            <a:ext cx="5418969" cy="728346"/>
          </a:xfrm>
        </p:spPr>
        <p:txBody>
          <a:bodyPr>
            <a:noAutofit/>
          </a:bodyPr>
          <a:lstStyle/>
          <a:p>
            <a:r>
              <a:rPr lang="el-GR" sz="3600" dirty="0"/>
              <a:t>Με μια πιο προσεκτική ματιά…</a:t>
            </a:r>
            <a:endParaRPr lang="lt-LT" sz="3600" dirty="0"/>
          </a:p>
        </p:txBody>
      </p:sp>
      <p:sp>
        <p:nvSpPr>
          <p:cNvPr id="10" name="Teksto vietos rezervavimo ženklas 9">
            <a:extLst>
              <a:ext uri="{FF2B5EF4-FFF2-40B4-BE49-F238E27FC236}">
                <a16:creationId xmlns:a16="http://schemas.microsoft.com/office/drawing/2014/main" id="{A23B4299-2D44-4BE6-97F6-7B692118E65C}"/>
              </a:ext>
            </a:extLst>
          </p:cNvPr>
          <p:cNvSpPr>
            <a:spLocks noGrp="1"/>
          </p:cNvSpPr>
          <p:nvPr>
            <p:ph type="body" sz="half" idx="2"/>
          </p:nvPr>
        </p:nvSpPr>
        <p:spPr>
          <a:xfrm>
            <a:off x="551440" y="1634681"/>
            <a:ext cx="5418968" cy="3993761"/>
          </a:xfrm>
        </p:spPr>
        <p:txBody>
          <a:bodyPr>
            <a:normAutofit fontScale="85000" lnSpcReduction="20000"/>
          </a:bodyPr>
          <a:lstStyle/>
          <a:p>
            <a:pPr lvl="0"/>
            <a:r>
              <a:rPr lang="el-GR" b="1" dirty="0">
                <a:solidFill>
                  <a:schemeClr val="tx1"/>
                </a:solidFill>
              </a:rPr>
              <a:t> Σκέφτεσαι κριτικά;</a:t>
            </a:r>
            <a:endParaRPr lang="en-US" b="1" dirty="0">
              <a:solidFill>
                <a:schemeClr val="tx1"/>
              </a:solidFill>
            </a:endParaRPr>
          </a:p>
          <a:p>
            <a:pPr marL="342900" lvl="0" indent="-342900">
              <a:buFont typeface="Arial" panose="020B0604020202020204" pitchFamily="34" charset="0"/>
              <a:buChar char="•"/>
            </a:pPr>
            <a:r>
              <a:rPr lang="el-GR" sz="2000" dirty="0">
                <a:solidFill>
                  <a:schemeClr val="tx1"/>
                </a:solidFill>
              </a:rPr>
              <a:t>Υποθέτει ότι υπάρχει μια πραγματικότητα, αλλά αυτή έχει διαμορφωθεί από πολιτιστικούς, πολιτικούς, </a:t>
            </a:r>
            <a:r>
              <a:rPr lang="el-GR" sz="2000" dirty="0" err="1">
                <a:solidFill>
                  <a:schemeClr val="tx1"/>
                </a:solidFill>
              </a:rPr>
              <a:t>εθνοτικούς</a:t>
            </a:r>
            <a:r>
              <a:rPr lang="el-GR" sz="2000" dirty="0">
                <a:solidFill>
                  <a:schemeClr val="tx1"/>
                </a:solidFill>
              </a:rPr>
              <a:t>, θρησκευτικούς παράγοντες και παράγοντες φύλου που αλληλοεπιδρούν μεταξύ τους για να δημιουργήσουν ένα κοινωνικό σύστημα</a:t>
            </a:r>
            <a:r>
              <a:rPr lang="en-GB" sz="2000" dirty="0">
                <a:solidFill>
                  <a:schemeClr val="tx1"/>
                </a:solidFill>
              </a:rPr>
              <a:t>. </a:t>
            </a:r>
          </a:p>
          <a:p>
            <a:pPr marL="342900" lvl="0" indent="-342900">
              <a:buFont typeface="Arial" panose="020B0604020202020204" pitchFamily="34" charset="0"/>
              <a:buChar char="•"/>
            </a:pPr>
            <a:r>
              <a:rPr lang="el-GR" sz="2000" dirty="0">
                <a:solidFill>
                  <a:schemeClr val="tx1"/>
                </a:solidFill>
              </a:rPr>
              <a:t>Κανένα αντικείμενο δεν μπορεί να ερευνηθεί χωρίς να επηρεαστεί από τον ερευνητή.</a:t>
            </a:r>
          </a:p>
          <a:p>
            <a:pPr marL="342900" lvl="0" indent="-342900">
              <a:buFont typeface="Arial" panose="020B0604020202020204" pitchFamily="34" charset="0"/>
              <a:buChar char="•"/>
            </a:pPr>
            <a:r>
              <a:rPr lang="el-GR" sz="2000" dirty="0">
                <a:solidFill>
                  <a:schemeClr val="tx1"/>
                </a:solidFill>
              </a:rPr>
              <a:t>Η γνώση που υποστηρίζεται από εκείνους που βρίσκονται στην εξουσία πρέπει να αντιμετωπίζεται κριτικά.</a:t>
            </a:r>
          </a:p>
          <a:p>
            <a:pPr marL="342900" lvl="0" indent="-342900">
              <a:buFont typeface="Arial" panose="020B0604020202020204" pitchFamily="34" charset="0"/>
              <a:buChar char="•"/>
            </a:pPr>
            <a:r>
              <a:rPr lang="el-GR" sz="2000" dirty="0">
                <a:solidFill>
                  <a:schemeClr val="tx1"/>
                </a:solidFill>
              </a:rPr>
              <a:t>Οι κανόνες που νομιμοποιούν ορισμένα κομμάτια της γνώσης και δεν νομιμοποιούν άλλα θα πρέπει να αμφισβητούνται. </a:t>
            </a:r>
            <a:endParaRPr lang="en-GB" sz="2000" dirty="0">
              <a:solidFill>
                <a:schemeClr val="tx1"/>
              </a:solidFill>
            </a:endParaRPr>
          </a:p>
          <a:p>
            <a:pPr marL="342900" lvl="0" indent="-342900">
              <a:buFont typeface="Arial" panose="020B0604020202020204" pitchFamily="34" charset="0"/>
              <a:buChar char="•"/>
            </a:pPr>
            <a:endParaRPr lang="en-GB" sz="2000" dirty="0">
              <a:solidFill>
                <a:schemeClr val="tx1"/>
              </a:solidFill>
            </a:endParaRPr>
          </a:p>
          <a:p>
            <a:pPr lvl="0"/>
            <a:endParaRPr lang="lt-LT" sz="2000" dirty="0">
              <a:solidFill>
                <a:schemeClr val="tx1"/>
              </a:solidFill>
            </a:endParaRPr>
          </a:p>
          <a:p>
            <a:endParaRPr lang="lt-LT" dirty="0">
              <a:solidFill>
                <a:schemeClr val="tx1"/>
              </a:solidFill>
            </a:endParaRPr>
          </a:p>
          <a:p>
            <a:endParaRPr lang="lt-LT" dirty="0">
              <a:solidFill>
                <a:schemeClr val="tx1"/>
              </a:solidFill>
            </a:endParaRPr>
          </a:p>
        </p:txBody>
      </p:sp>
      <p:pic>
        <p:nvPicPr>
          <p:cNvPr id="4" name="Picture 3" descr="Magnifying glass on clear background">
            <a:extLst>
              <a:ext uri="{FF2B5EF4-FFF2-40B4-BE49-F238E27FC236}">
                <a16:creationId xmlns:a16="http://schemas.microsoft.com/office/drawing/2014/main" id="{450BF2F1-8F57-4010-88FF-2D36A6F4B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593" y="1364208"/>
            <a:ext cx="5663971" cy="3780590"/>
          </a:xfrm>
          <a:prstGeom prst="rect">
            <a:avLst/>
          </a:prstGeom>
        </p:spPr>
      </p:pic>
      <p:sp>
        <p:nvSpPr>
          <p:cNvPr id="8" name="Pavadinimas 8">
            <a:extLst>
              <a:ext uri="{FF2B5EF4-FFF2-40B4-BE49-F238E27FC236}">
                <a16:creationId xmlns:a16="http://schemas.microsoft.com/office/drawing/2014/main" id="{7F0591D6-4DFE-4646-9A35-207051770E40}"/>
              </a:ext>
            </a:extLst>
          </p:cNvPr>
          <p:cNvSpPr txBox="1">
            <a:spLocks/>
          </p:cNvSpPr>
          <p:nvPr/>
        </p:nvSpPr>
        <p:spPr>
          <a:xfrm>
            <a:off x="6644346" y="4215042"/>
            <a:ext cx="4818464" cy="7283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400" b="1" dirty="0">
                <a:solidFill>
                  <a:schemeClr val="bg1"/>
                </a:solidFill>
              </a:rPr>
              <a:t>Τι σημαίνει να σκέφτεσαι κριτικά;</a:t>
            </a:r>
            <a:endParaRPr lang="lt-LT" sz="2400" b="1" dirty="0">
              <a:solidFill>
                <a:schemeClr val="bg1"/>
              </a:solidFill>
            </a:endParaRPr>
          </a:p>
        </p:txBody>
      </p:sp>
    </p:spTree>
    <p:extLst>
      <p:ext uri="{BB962C8B-B14F-4D97-AF65-F5344CB8AC3E}">
        <p14:creationId xmlns:p14="http://schemas.microsoft.com/office/powerpoint/2010/main" val="131710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a:extLst>
              <a:ext uri="{FF2B5EF4-FFF2-40B4-BE49-F238E27FC236}">
                <a16:creationId xmlns:a16="http://schemas.microsoft.com/office/drawing/2014/main" id="{C0CD1505-4837-4950-A181-1CD4C1FE145C}"/>
              </a:ext>
            </a:extLst>
          </p:cNvPr>
          <p:cNvSpPr>
            <a:spLocks noGrp="1"/>
          </p:cNvSpPr>
          <p:nvPr>
            <p:ph type="title"/>
          </p:nvPr>
        </p:nvSpPr>
        <p:spPr>
          <a:xfrm>
            <a:off x="685800" y="2683064"/>
            <a:ext cx="10482309" cy="684211"/>
          </a:xfrm>
        </p:spPr>
        <p:txBody>
          <a:bodyPr>
            <a:normAutofit fontScale="90000"/>
          </a:bodyPr>
          <a:lstStyle/>
          <a:p>
            <a:r>
              <a:rPr lang="en-US" dirty="0"/>
              <a:t>Critical Theory…</a:t>
            </a:r>
            <a:r>
              <a:rPr lang="el-GR" dirty="0"/>
              <a:t>τι σημαίνει για την αλλαγή στην εργασία</a:t>
            </a:r>
            <a:endParaRPr lang="lt-LT" dirty="0"/>
          </a:p>
        </p:txBody>
      </p:sp>
      <p:sp>
        <p:nvSpPr>
          <p:cNvPr id="7" name="Poraštės vietos rezervavimo ženklas 6">
            <a:extLst>
              <a:ext uri="{FF2B5EF4-FFF2-40B4-BE49-F238E27FC236}">
                <a16:creationId xmlns:a16="http://schemas.microsoft.com/office/drawing/2014/main" id="{47443566-7B91-4C5C-82B6-F5524B27740E}"/>
              </a:ext>
            </a:extLst>
          </p:cNvPr>
          <p:cNvSpPr>
            <a:spLocks noGrp="1"/>
          </p:cNvSpPr>
          <p:nvPr>
            <p:ph type="ftr" sz="quarter" idx="11"/>
          </p:nvPr>
        </p:nvSpPr>
        <p:spPr/>
        <p:txBody>
          <a:bodyPr/>
          <a:lstStyle/>
          <a:p>
            <a:r>
              <a:rPr lang="lt-LT"/>
              <a:t>connect-erasmus.eu</a:t>
            </a:r>
          </a:p>
        </p:txBody>
      </p:sp>
      <p:sp>
        <p:nvSpPr>
          <p:cNvPr id="10" name="Content Placeholder 2">
            <a:extLst>
              <a:ext uri="{FF2B5EF4-FFF2-40B4-BE49-F238E27FC236}">
                <a16:creationId xmlns:a16="http://schemas.microsoft.com/office/drawing/2014/main" id="{0ABAE915-E405-42B5-B528-BB1553E71A10}"/>
              </a:ext>
            </a:extLst>
          </p:cNvPr>
          <p:cNvSpPr>
            <a:spLocks noGrp="1"/>
          </p:cNvSpPr>
          <p:nvPr/>
        </p:nvSpPr>
        <p:spPr>
          <a:xfrm>
            <a:off x="685800" y="3402787"/>
            <a:ext cx="10820400" cy="2688546"/>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buFont typeface="Courier New" panose="02070309020205020404" pitchFamily="49" charset="0"/>
              <a:buChar char="o"/>
            </a:pPr>
            <a:r>
              <a:rPr lang="el-GR" sz="2400" dirty="0"/>
              <a:t>Θα πρέπει να αναρωτηθούμε: «Πώς βλέπω τον κόσμο, μέσα από ποιο πρίσμα;» </a:t>
            </a:r>
            <a:r>
              <a:rPr lang="en-GB" sz="2400" dirty="0"/>
              <a:t>(Kincheloe, 2008, p.21). </a:t>
            </a:r>
          </a:p>
          <a:p>
            <a:pPr>
              <a:buFont typeface="Courier New" panose="02070309020205020404" pitchFamily="49" charset="0"/>
              <a:buChar char="o"/>
            </a:pPr>
            <a:r>
              <a:rPr lang="el-GR" sz="2400" dirty="0"/>
              <a:t>Το πρίσμα βοηθά στο να δούμε τις συγκρούσεις και τη δύναμη που οι παραδοσιακές θεωρίες αλλαγής τείνουν να αφήνουν ανέγγιχτες.</a:t>
            </a:r>
          </a:p>
          <a:p>
            <a:pPr>
              <a:buFont typeface="Courier New" panose="02070309020205020404" pitchFamily="49" charset="0"/>
              <a:buChar char="o"/>
            </a:pPr>
            <a:r>
              <a:rPr lang="el-GR" sz="2400" dirty="0"/>
              <a:t>Επίσης βοηθά στην αποκάλυψη υποθέσεων, ασυνείδητων προκαταλήψεων και του ρόλου της εξουσίας που είναι εγγενή στην αλλαγή</a:t>
            </a:r>
            <a:r>
              <a:rPr lang="en-US" sz="2400" dirty="0"/>
              <a:t>.</a:t>
            </a:r>
            <a:endParaRPr lang="el-GR" sz="2400" dirty="0"/>
          </a:p>
        </p:txBody>
      </p:sp>
    </p:spTree>
    <p:extLst>
      <p:ext uri="{BB962C8B-B14F-4D97-AF65-F5344CB8AC3E}">
        <p14:creationId xmlns:p14="http://schemas.microsoft.com/office/powerpoint/2010/main" val="3228907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vadinimas 11">
            <a:extLst>
              <a:ext uri="{FF2B5EF4-FFF2-40B4-BE49-F238E27FC236}">
                <a16:creationId xmlns:a16="http://schemas.microsoft.com/office/drawing/2014/main" id="{9AFAD8BB-BE9F-44D6-BBAD-10873555C576}"/>
              </a:ext>
            </a:extLst>
          </p:cNvPr>
          <p:cNvSpPr>
            <a:spLocks noGrp="1"/>
          </p:cNvSpPr>
          <p:nvPr>
            <p:ph type="title"/>
          </p:nvPr>
        </p:nvSpPr>
        <p:spPr>
          <a:xfrm>
            <a:off x="847725" y="765176"/>
            <a:ext cx="4656259" cy="684211"/>
          </a:xfrm>
        </p:spPr>
        <p:txBody>
          <a:bodyPr>
            <a:normAutofit fontScale="90000"/>
          </a:bodyPr>
          <a:lstStyle/>
          <a:p>
            <a:r>
              <a:rPr lang="el-GR" dirty="0"/>
              <a:t>Ας σκεφτούμε!</a:t>
            </a:r>
            <a:endParaRPr lang="lt-LT" dirty="0"/>
          </a:p>
        </p:txBody>
      </p:sp>
      <p:sp>
        <p:nvSpPr>
          <p:cNvPr id="13" name="Teksto vietos rezervavimo ženklas 12">
            <a:extLst>
              <a:ext uri="{FF2B5EF4-FFF2-40B4-BE49-F238E27FC236}">
                <a16:creationId xmlns:a16="http://schemas.microsoft.com/office/drawing/2014/main" id="{0D9371FC-8141-4284-AA2B-A8A5E788B3B1}"/>
              </a:ext>
            </a:extLst>
          </p:cNvPr>
          <p:cNvSpPr>
            <a:spLocks noGrp="1"/>
          </p:cNvSpPr>
          <p:nvPr>
            <p:ph type="body" idx="1"/>
          </p:nvPr>
        </p:nvSpPr>
        <p:spPr>
          <a:xfrm>
            <a:off x="847726" y="1746090"/>
            <a:ext cx="4380282" cy="3777933"/>
          </a:xfrm>
        </p:spPr>
        <p:txBody>
          <a:bodyPr/>
          <a:lstStyle/>
          <a:p>
            <a:r>
              <a:rPr lang="el-GR" sz="3200" dirty="0">
                <a:solidFill>
                  <a:schemeClr val="tx1"/>
                </a:solidFill>
              </a:rPr>
              <a:t>Στον τομέα εργασίας σας, πώς έχετε προσεγγίσει ή εφαρμόσει την αλλαγή; Πώς εκδηλώθηκε η αντίσταση;</a:t>
            </a:r>
            <a:endParaRPr lang="en-GB" sz="3200" dirty="0">
              <a:solidFill>
                <a:schemeClr val="tx1"/>
              </a:solidFill>
            </a:endParaRPr>
          </a:p>
        </p:txBody>
      </p:sp>
      <p:sp>
        <p:nvSpPr>
          <p:cNvPr id="3" name="Poraštės vietos rezervavimo ženklas 2">
            <a:extLst>
              <a:ext uri="{FF2B5EF4-FFF2-40B4-BE49-F238E27FC236}">
                <a16:creationId xmlns:a16="http://schemas.microsoft.com/office/drawing/2014/main" id="{603EDC4E-2A9D-4890-AD76-DB20EE9866E2}"/>
              </a:ext>
            </a:extLst>
          </p:cNvPr>
          <p:cNvSpPr>
            <a:spLocks noGrp="1"/>
          </p:cNvSpPr>
          <p:nvPr>
            <p:ph type="ftr" sz="quarter" idx="11"/>
          </p:nvPr>
        </p:nvSpPr>
        <p:spPr/>
        <p:txBody>
          <a:bodyPr/>
          <a:lstStyle/>
          <a:p>
            <a:r>
              <a:rPr lang="lt-LT"/>
              <a:t>connect-erasmus.eu</a:t>
            </a:r>
          </a:p>
        </p:txBody>
      </p:sp>
      <p:pic>
        <p:nvPicPr>
          <p:cNvPr id="4" name="Paveikslėlis 3">
            <a:extLst>
              <a:ext uri="{FF2B5EF4-FFF2-40B4-BE49-F238E27FC236}">
                <a16:creationId xmlns:a16="http://schemas.microsoft.com/office/drawing/2014/main" id="{2F5DE116-EDBB-43A0-85AA-38010CB762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5439" y="633910"/>
            <a:ext cx="6004317" cy="5088709"/>
          </a:xfrm>
          <a:prstGeom prst="rect">
            <a:avLst/>
          </a:prstGeom>
        </p:spPr>
      </p:pic>
    </p:spTree>
    <p:extLst>
      <p:ext uri="{BB962C8B-B14F-4D97-AF65-F5344CB8AC3E}">
        <p14:creationId xmlns:p14="http://schemas.microsoft.com/office/powerpoint/2010/main" val="4112201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85AC-C7E2-7328-5A38-99955B1AE093}"/>
              </a:ext>
            </a:extLst>
          </p:cNvPr>
          <p:cNvSpPr>
            <a:spLocks noGrp="1"/>
          </p:cNvSpPr>
          <p:nvPr>
            <p:ph type="title"/>
          </p:nvPr>
        </p:nvSpPr>
        <p:spPr>
          <a:xfrm>
            <a:off x="847725" y="765176"/>
            <a:ext cx="8942819" cy="684211"/>
          </a:xfrm>
        </p:spPr>
        <p:txBody>
          <a:bodyPr>
            <a:normAutofit fontScale="90000"/>
          </a:bodyPr>
          <a:lstStyle/>
          <a:p>
            <a:r>
              <a:rPr lang="el-GR" dirty="0"/>
              <a:t>Αντίσταση στην αλλαγή</a:t>
            </a:r>
            <a:endParaRPr lang="en-GB" dirty="0"/>
          </a:p>
        </p:txBody>
      </p:sp>
      <p:sp>
        <p:nvSpPr>
          <p:cNvPr id="3" name="Text Placeholder 2">
            <a:extLst>
              <a:ext uri="{FF2B5EF4-FFF2-40B4-BE49-F238E27FC236}">
                <a16:creationId xmlns:a16="http://schemas.microsoft.com/office/drawing/2014/main" id="{2DCE81E9-4CBB-913B-FE9B-24E66E298C65}"/>
              </a:ext>
            </a:extLst>
          </p:cNvPr>
          <p:cNvSpPr>
            <a:spLocks noGrp="1"/>
          </p:cNvSpPr>
          <p:nvPr>
            <p:ph type="body" idx="1"/>
          </p:nvPr>
        </p:nvSpPr>
        <p:spPr>
          <a:xfrm>
            <a:off x="839787" y="1630680"/>
            <a:ext cx="7011121" cy="3777933"/>
          </a:xfrm>
        </p:spPr>
        <p:txBody>
          <a:bodyPr/>
          <a:lstStyle/>
          <a:p>
            <a:r>
              <a:rPr lang="el-GR" dirty="0">
                <a:solidFill>
                  <a:schemeClr val="tx1"/>
                </a:solidFill>
              </a:rPr>
              <a:t>Αποτελείται από οποιεσδήποτε συμπεριφορές εργαζομένων που καθυστερούν, δυσφημούν ή εμποδίζουν την εφαρμογή ενός σχεδίου αλλαγής.</a:t>
            </a:r>
          </a:p>
          <a:p>
            <a:endParaRPr lang="el-GR" dirty="0">
              <a:solidFill>
                <a:schemeClr val="tx1"/>
              </a:solidFill>
            </a:endParaRPr>
          </a:p>
          <a:p>
            <a:r>
              <a:rPr lang="el-GR" dirty="0">
                <a:solidFill>
                  <a:schemeClr val="tx1"/>
                </a:solidFill>
              </a:rPr>
              <a:t>Οι εργαζόμενοι αντιστέκονται επειδή η αλλαγή απειλεί τους:</a:t>
            </a:r>
          </a:p>
          <a:p>
            <a:pPr marL="342900" indent="-342900">
              <a:buFont typeface="Arial" panose="020B0604020202020204" pitchFamily="34" charset="0"/>
              <a:buChar char="•"/>
            </a:pPr>
            <a:r>
              <a:rPr lang="el-GR" dirty="0">
                <a:solidFill>
                  <a:schemeClr val="tx1"/>
                </a:solidFill>
              </a:rPr>
              <a:t>Ασφάλεια</a:t>
            </a:r>
          </a:p>
          <a:p>
            <a:pPr marL="342900" indent="-342900">
              <a:buFont typeface="Arial" panose="020B0604020202020204" pitchFamily="34" charset="0"/>
              <a:buChar char="•"/>
            </a:pPr>
            <a:r>
              <a:rPr lang="el-GR" dirty="0">
                <a:solidFill>
                  <a:schemeClr val="tx1"/>
                </a:solidFill>
              </a:rPr>
              <a:t>Κοινωνική αλληλεπίδραση</a:t>
            </a:r>
          </a:p>
          <a:p>
            <a:pPr marL="342900" indent="-342900">
              <a:buFont typeface="Arial" panose="020B0604020202020204" pitchFamily="34" charset="0"/>
              <a:buChar char="•"/>
            </a:pPr>
            <a:r>
              <a:rPr lang="el-GR" dirty="0">
                <a:solidFill>
                  <a:schemeClr val="tx1"/>
                </a:solidFill>
              </a:rPr>
              <a:t>Κατάσταση</a:t>
            </a:r>
          </a:p>
          <a:p>
            <a:pPr marL="342900" indent="-342900">
              <a:buFont typeface="Arial" panose="020B0604020202020204" pitchFamily="34" charset="0"/>
              <a:buChar char="•"/>
            </a:pPr>
            <a:r>
              <a:rPr lang="el-GR" dirty="0">
                <a:solidFill>
                  <a:schemeClr val="tx1"/>
                </a:solidFill>
              </a:rPr>
              <a:t>Επάρκεια</a:t>
            </a:r>
          </a:p>
          <a:p>
            <a:pPr marL="342900" indent="-342900">
              <a:buFont typeface="Arial" panose="020B0604020202020204" pitchFamily="34" charset="0"/>
              <a:buChar char="•"/>
            </a:pPr>
            <a:r>
              <a:rPr lang="el-GR" dirty="0">
                <a:solidFill>
                  <a:schemeClr val="tx1"/>
                </a:solidFill>
              </a:rPr>
              <a:t>Αυτοεκτίμηση</a:t>
            </a:r>
            <a:endParaRPr lang="en-GB" dirty="0">
              <a:solidFill>
                <a:schemeClr val="tx1"/>
              </a:solidFill>
            </a:endParaRPr>
          </a:p>
        </p:txBody>
      </p:sp>
      <p:sp>
        <p:nvSpPr>
          <p:cNvPr id="4" name="Footer Placeholder 3">
            <a:extLst>
              <a:ext uri="{FF2B5EF4-FFF2-40B4-BE49-F238E27FC236}">
                <a16:creationId xmlns:a16="http://schemas.microsoft.com/office/drawing/2014/main" id="{9CBB7D12-B5F0-C2BB-853B-256B93F6B1B3}"/>
              </a:ext>
            </a:extLst>
          </p:cNvPr>
          <p:cNvSpPr>
            <a:spLocks noGrp="1"/>
          </p:cNvSpPr>
          <p:nvPr>
            <p:ph type="ftr" sz="quarter" idx="11"/>
          </p:nvPr>
        </p:nvSpPr>
        <p:spPr/>
        <p:txBody>
          <a:bodyPr/>
          <a:lstStyle/>
          <a:p>
            <a:r>
              <a:rPr lang="lt-LT"/>
              <a:t>connect-erasmus.eu</a:t>
            </a:r>
          </a:p>
        </p:txBody>
      </p:sp>
      <p:pic>
        <p:nvPicPr>
          <p:cNvPr id="6" name="Picture 5" descr="Icon&#10;&#10;Description automatically generated">
            <a:extLst>
              <a:ext uri="{FF2B5EF4-FFF2-40B4-BE49-F238E27FC236}">
                <a16:creationId xmlns:a16="http://schemas.microsoft.com/office/drawing/2014/main" id="{9E73740C-6AFD-EFAA-7A14-951B80F7811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41326" y="2179782"/>
            <a:ext cx="2498436" cy="2498436"/>
          </a:xfrm>
          <a:prstGeom prst="rect">
            <a:avLst/>
          </a:prstGeom>
        </p:spPr>
      </p:pic>
    </p:spTree>
    <p:extLst>
      <p:ext uri="{BB962C8B-B14F-4D97-AF65-F5344CB8AC3E}">
        <p14:creationId xmlns:p14="http://schemas.microsoft.com/office/powerpoint/2010/main" val="2327788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9255-F2A4-9A92-8B3B-D01F5F6166CD}"/>
              </a:ext>
            </a:extLst>
          </p:cNvPr>
          <p:cNvSpPr>
            <a:spLocks noGrp="1"/>
          </p:cNvSpPr>
          <p:nvPr>
            <p:ph type="title"/>
          </p:nvPr>
        </p:nvSpPr>
        <p:spPr/>
        <p:txBody>
          <a:bodyPr/>
          <a:lstStyle/>
          <a:p>
            <a:r>
              <a:rPr lang="el-GR" dirty="0"/>
              <a:t>Αντίσταση: Σε ατομικό Επίπεδο</a:t>
            </a:r>
            <a:endParaRPr lang="en-GB" dirty="0"/>
          </a:p>
        </p:txBody>
      </p:sp>
      <p:sp>
        <p:nvSpPr>
          <p:cNvPr id="7" name="Footer Placeholder 6">
            <a:extLst>
              <a:ext uri="{FF2B5EF4-FFF2-40B4-BE49-F238E27FC236}">
                <a16:creationId xmlns:a16="http://schemas.microsoft.com/office/drawing/2014/main" id="{F665E04C-EC5E-1B6F-215D-166ADEA9A3A7}"/>
              </a:ext>
            </a:extLst>
          </p:cNvPr>
          <p:cNvSpPr>
            <a:spLocks noGrp="1"/>
          </p:cNvSpPr>
          <p:nvPr>
            <p:ph type="ftr" sz="quarter" idx="11"/>
          </p:nvPr>
        </p:nvSpPr>
        <p:spPr/>
        <p:txBody>
          <a:bodyPr/>
          <a:lstStyle/>
          <a:p>
            <a:r>
              <a:rPr lang="lt-LT"/>
              <a:t>connect-erasmus.eu</a:t>
            </a:r>
          </a:p>
        </p:txBody>
      </p:sp>
      <p:grpSp>
        <p:nvGrpSpPr>
          <p:cNvPr id="29" name="Group 28">
            <a:extLst>
              <a:ext uri="{FF2B5EF4-FFF2-40B4-BE49-F238E27FC236}">
                <a16:creationId xmlns:a16="http://schemas.microsoft.com/office/drawing/2014/main" id="{38E98A1F-186F-4E27-C597-080F2921993F}"/>
              </a:ext>
            </a:extLst>
          </p:cNvPr>
          <p:cNvGrpSpPr/>
          <p:nvPr/>
        </p:nvGrpSpPr>
        <p:grpSpPr>
          <a:xfrm>
            <a:off x="1838036" y="2392218"/>
            <a:ext cx="8485912" cy="3540189"/>
            <a:chOff x="1838036" y="2392218"/>
            <a:chExt cx="8485912" cy="3540189"/>
          </a:xfrm>
        </p:grpSpPr>
        <p:sp>
          <p:nvSpPr>
            <p:cNvPr id="9" name="TextBox 8">
              <a:extLst>
                <a:ext uri="{FF2B5EF4-FFF2-40B4-BE49-F238E27FC236}">
                  <a16:creationId xmlns:a16="http://schemas.microsoft.com/office/drawing/2014/main" id="{823B64CC-7A64-8E29-E16F-FB385FA2D14F}"/>
                </a:ext>
              </a:extLst>
            </p:cNvPr>
            <p:cNvSpPr txBox="1"/>
            <p:nvPr/>
          </p:nvSpPr>
          <p:spPr>
            <a:xfrm>
              <a:off x="4689763" y="3100655"/>
              <a:ext cx="2503054" cy="954107"/>
            </a:xfrm>
            <a:prstGeom prst="rect">
              <a:avLst/>
            </a:prstGeom>
            <a:noFill/>
          </p:spPr>
          <p:txBody>
            <a:bodyPr wrap="square" rtlCol="0">
              <a:spAutoFit/>
            </a:bodyPr>
            <a:lstStyle/>
            <a:p>
              <a:pPr algn="ctr"/>
              <a:r>
                <a:rPr lang="el-GR" sz="2800" b="1" dirty="0"/>
                <a:t>Ατομική Αντίσταση</a:t>
              </a:r>
              <a:endParaRPr lang="en-GB" sz="2800" b="1" dirty="0"/>
            </a:p>
          </p:txBody>
        </p:sp>
        <p:sp>
          <p:nvSpPr>
            <p:cNvPr id="10" name="TextBox 9">
              <a:extLst>
                <a:ext uri="{FF2B5EF4-FFF2-40B4-BE49-F238E27FC236}">
                  <a16:creationId xmlns:a16="http://schemas.microsoft.com/office/drawing/2014/main" id="{1B887C18-1EC3-125C-882F-A5AADEA358FF}"/>
                </a:ext>
              </a:extLst>
            </p:cNvPr>
            <p:cNvSpPr txBox="1"/>
            <p:nvPr/>
          </p:nvSpPr>
          <p:spPr>
            <a:xfrm>
              <a:off x="7820894" y="4054762"/>
              <a:ext cx="2503054" cy="1384995"/>
            </a:xfrm>
            <a:prstGeom prst="rect">
              <a:avLst/>
            </a:prstGeom>
            <a:noFill/>
          </p:spPr>
          <p:txBody>
            <a:bodyPr wrap="square" rtlCol="0">
              <a:spAutoFit/>
            </a:bodyPr>
            <a:lstStyle/>
            <a:p>
              <a:pPr algn="ctr"/>
              <a:r>
                <a:rPr lang="el-GR" sz="2800" b="1" dirty="0"/>
                <a:t>Επιλεκτική Επεξεργασία Πληροφοριών</a:t>
              </a:r>
              <a:endParaRPr lang="en-GB" sz="2800" b="1" dirty="0"/>
            </a:p>
          </p:txBody>
        </p:sp>
        <p:sp>
          <p:nvSpPr>
            <p:cNvPr id="11" name="TextBox 10">
              <a:extLst>
                <a:ext uri="{FF2B5EF4-FFF2-40B4-BE49-F238E27FC236}">
                  <a16:creationId xmlns:a16="http://schemas.microsoft.com/office/drawing/2014/main" id="{87413D95-05DA-A5B8-AF0E-6C303F48A3D3}"/>
                </a:ext>
              </a:extLst>
            </p:cNvPr>
            <p:cNvSpPr txBox="1"/>
            <p:nvPr/>
          </p:nvSpPr>
          <p:spPr>
            <a:xfrm>
              <a:off x="1872671" y="3962399"/>
              <a:ext cx="2503054" cy="954107"/>
            </a:xfrm>
            <a:prstGeom prst="rect">
              <a:avLst/>
            </a:prstGeom>
            <a:noFill/>
          </p:spPr>
          <p:txBody>
            <a:bodyPr wrap="square" rtlCol="0">
              <a:spAutoFit/>
            </a:bodyPr>
            <a:lstStyle/>
            <a:p>
              <a:pPr algn="ctr"/>
              <a:r>
                <a:rPr lang="el-GR" sz="2800" b="1" dirty="0"/>
                <a:t>Ο φόβος του άγνωστου</a:t>
              </a:r>
              <a:endParaRPr lang="en-GB" sz="2800" b="1" dirty="0"/>
            </a:p>
          </p:txBody>
        </p:sp>
        <p:sp>
          <p:nvSpPr>
            <p:cNvPr id="12" name="TextBox 11">
              <a:extLst>
                <a:ext uri="{FF2B5EF4-FFF2-40B4-BE49-F238E27FC236}">
                  <a16:creationId xmlns:a16="http://schemas.microsoft.com/office/drawing/2014/main" id="{9A6F0A3B-2D5E-74C4-A850-0E58E94BA8BE}"/>
                </a:ext>
              </a:extLst>
            </p:cNvPr>
            <p:cNvSpPr txBox="1"/>
            <p:nvPr/>
          </p:nvSpPr>
          <p:spPr>
            <a:xfrm>
              <a:off x="7541490" y="2426854"/>
              <a:ext cx="2503054" cy="1384995"/>
            </a:xfrm>
            <a:prstGeom prst="rect">
              <a:avLst/>
            </a:prstGeom>
            <a:noFill/>
          </p:spPr>
          <p:txBody>
            <a:bodyPr wrap="square" rtlCol="0">
              <a:spAutoFit/>
            </a:bodyPr>
            <a:lstStyle/>
            <a:p>
              <a:pPr algn="ctr"/>
              <a:r>
                <a:rPr lang="el-GR" sz="2800" b="1" dirty="0"/>
                <a:t>Χάνοντας την αίσθηση της ασφάλειας</a:t>
              </a:r>
              <a:endParaRPr lang="en-GB" sz="2800" b="1" dirty="0"/>
            </a:p>
          </p:txBody>
        </p:sp>
        <p:sp>
          <p:nvSpPr>
            <p:cNvPr id="13" name="TextBox 12">
              <a:extLst>
                <a:ext uri="{FF2B5EF4-FFF2-40B4-BE49-F238E27FC236}">
                  <a16:creationId xmlns:a16="http://schemas.microsoft.com/office/drawing/2014/main" id="{B381760B-D18E-1A3F-1DB6-75128C04E13B}"/>
                </a:ext>
              </a:extLst>
            </p:cNvPr>
            <p:cNvSpPr txBox="1"/>
            <p:nvPr/>
          </p:nvSpPr>
          <p:spPr>
            <a:xfrm>
              <a:off x="1838036" y="2392218"/>
              <a:ext cx="2503054" cy="954107"/>
            </a:xfrm>
            <a:prstGeom prst="rect">
              <a:avLst/>
            </a:prstGeom>
            <a:noFill/>
          </p:spPr>
          <p:txBody>
            <a:bodyPr wrap="square" rtlCol="0">
              <a:spAutoFit/>
            </a:bodyPr>
            <a:lstStyle/>
            <a:p>
              <a:pPr algn="ctr"/>
              <a:r>
                <a:rPr lang="el-GR" sz="2800" b="1" dirty="0"/>
                <a:t>Διακοπή μιας συνήθειας</a:t>
              </a:r>
              <a:endParaRPr lang="en-GB" sz="2800" b="1" dirty="0"/>
            </a:p>
          </p:txBody>
        </p:sp>
        <p:sp>
          <p:nvSpPr>
            <p:cNvPr id="14" name="TextBox 13">
              <a:extLst>
                <a:ext uri="{FF2B5EF4-FFF2-40B4-BE49-F238E27FC236}">
                  <a16:creationId xmlns:a16="http://schemas.microsoft.com/office/drawing/2014/main" id="{616B8A7D-9E70-6BD5-3523-7A7BEF04CD7D}"/>
                </a:ext>
              </a:extLst>
            </p:cNvPr>
            <p:cNvSpPr txBox="1"/>
            <p:nvPr/>
          </p:nvSpPr>
          <p:spPr>
            <a:xfrm>
              <a:off x="4689763" y="4978300"/>
              <a:ext cx="2503054" cy="954107"/>
            </a:xfrm>
            <a:prstGeom prst="rect">
              <a:avLst/>
            </a:prstGeom>
            <a:noFill/>
          </p:spPr>
          <p:txBody>
            <a:bodyPr wrap="square" rtlCol="0">
              <a:spAutoFit/>
            </a:bodyPr>
            <a:lstStyle/>
            <a:p>
              <a:pPr algn="ctr"/>
              <a:r>
                <a:rPr lang="el-GR" sz="2800" b="1" dirty="0"/>
                <a:t>Οικονομικοί Παράγοντες</a:t>
              </a:r>
              <a:endParaRPr lang="en-GB" sz="2800" b="1" dirty="0"/>
            </a:p>
          </p:txBody>
        </p:sp>
        <p:cxnSp>
          <p:nvCxnSpPr>
            <p:cNvPr id="16" name="Straight Arrow Connector 15">
              <a:extLst>
                <a:ext uri="{FF2B5EF4-FFF2-40B4-BE49-F238E27FC236}">
                  <a16:creationId xmlns:a16="http://schemas.microsoft.com/office/drawing/2014/main" id="{C7F55D2D-48B5-7AD5-2C63-3ADB35EC9C16}"/>
                </a:ext>
              </a:extLst>
            </p:cNvPr>
            <p:cNvCxnSpPr>
              <a:cxnSpLocks/>
            </p:cNvCxnSpPr>
            <p:nvPr/>
          </p:nvCxnSpPr>
          <p:spPr>
            <a:xfrm>
              <a:off x="3851564" y="2924734"/>
              <a:ext cx="1089891" cy="4215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CFA461-FB8E-6BE6-DF80-85091A8BA169}"/>
                </a:ext>
              </a:extLst>
            </p:cNvPr>
            <p:cNvCxnSpPr>
              <a:cxnSpLocks/>
            </p:cNvCxnSpPr>
            <p:nvPr/>
          </p:nvCxnSpPr>
          <p:spPr>
            <a:xfrm flipV="1">
              <a:off x="4144818" y="3962399"/>
              <a:ext cx="925946" cy="5531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7D3063-21EA-16E6-CF27-A335DD346F41}"/>
                </a:ext>
              </a:extLst>
            </p:cNvPr>
            <p:cNvCxnSpPr>
              <a:cxnSpLocks/>
              <a:endCxn id="9" idx="2"/>
            </p:cNvCxnSpPr>
            <p:nvPr/>
          </p:nvCxnSpPr>
          <p:spPr>
            <a:xfrm flipV="1">
              <a:off x="5777345" y="4054762"/>
              <a:ext cx="163945" cy="86343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FA07C84-4167-CBFA-6CEB-E894A1905029}"/>
                </a:ext>
              </a:extLst>
            </p:cNvPr>
            <p:cNvCxnSpPr>
              <a:cxnSpLocks/>
            </p:cNvCxnSpPr>
            <p:nvPr/>
          </p:nvCxnSpPr>
          <p:spPr>
            <a:xfrm flipH="1" flipV="1">
              <a:off x="6881091" y="3796145"/>
              <a:ext cx="1149925" cy="5295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2CAE69-D708-4A88-B4FD-946566DF0C45}"/>
                </a:ext>
              </a:extLst>
            </p:cNvPr>
            <p:cNvCxnSpPr>
              <a:cxnSpLocks/>
            </p:cNvCxnSpPr>
            <p:nvPr/>
          </p:nvCxnSpPr>
          <p:spPr>
            <a:xfrm flipH="1">
              <a:off x="6849916" y="2924734"/>
              <a:ext cx="970978" cy="4215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31" name="Graphic 30" descr="Man outline">
            <a:extLst>
              <a:ext uri="{FF2B5EF4-FFF2-40B4-BE49-F238E27FC236}">
                <a16:creationId xmlns:a16="http://schemas.microsoft.com/office/drawing/2014/main" id="{0EEFA4DA-CA81-9BBA-3748-26D84BED39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04" y="2869271"/>
            <a:ext cx="1831465" cy="1831465"/>
          </a:xfrm>
          <a:prstGeom prst="rect">
            <a:avLst/>
          </a:prstGeom>
        </p:spPr>
      </p:pic>
    </p:spTree>
    <p:extLst>
      <p:ext uri="{BB962C8B-B14F-4D97-AF65-F5344CB8AC3E}">
        <p14:creationId xmlns:p14="http://schemas.microsoft.com/office/powerpoint/2010/main" val="57172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9255-F2A4-9A92-8B3B-D01F5F6166CD}"/>
              </a:ext>
            </a:extLst>
          </p:cNvPr>
          <p:cNvSpPr>
            <a:spLocks noGrp="1"/>
          </p:cNvSpPr>
          <p:nvPr>
            <p:ph type="title"/>
          </p:nvPr>
        </p:nvSpPr>
        <p:spPr/>
        <p:txBody>
          <a:bodyPr/>
          <a:lstStyle/>
          <a:p>
            <a:r>
              <a:rPr lang="el-GR" dirty="0"/>
              <a:t>Αντίσταση: Οργανωτικό Επίπεδο</a:t>
            </a:r>
            <a:endParaRPr lang="en-GB" dirty="0"/>
          </a:p>
        </p:txBody>
      </p:sp>
      <p:sp>
        <p:nvSpPr>
          <p:cNvPr id="7" name="Footer Placeholder 6">
            <a:extLst>
              <a:ext uri="{FF2B5EF4-FFF2-40B4-BE49-F238E27FC236}">
                <a16:creationId xmlns:a16="http://schemas.microsoft.com/office/drawing/2014/main" id="{F665E04C-EC5E-1B6F-215D-166ADEA9A3A7}"/>
              </a:ext>
            </a:extLst>
          </p:cNvPr>
          <p:cNvSpPr>
            <a:spLocks noGrp="1"/>
          </p:cNvSpPr>
          <p:nvPr>
            <p:ph type="ftr" sz="quarter" idx="11"/>
          </p:nvPr>
        </p:nvSpPr>
        <p:spPr/>
        <p:txBody>
          <a:bodyPr/>
          <a:lstStyle/>
          <a:p>
            <a:r>
              <a:rPr lang="lt-LT"/>
              <a:t>connect-erasmus.eu</a:t>
            </a:r>
          </a:p>
        </p:txBody>
      </p:sp>
      <p:grpSp>
        <p:nvGrpSpPr>
          <p:cNvPr id="29" name="Group 28">
            <a:extLst>
              <a:ext uri="{FF2B5EF4-FFF2-40B4-BE49-F238E27FC236}">
                <a16:creationId xmlns:a16="http://schemas.microsoft.com/office/drawing/2014/main" id="{38E98A1F-186F-4E27-C597-080F2921993F}"/>
              </a:ext>
            </a:extLst>
          </p:cNvPr>
          <p:cNvGrpSpPr/>
          <p:nvPr/>
        </p:nvGrpSpPr>
        <p:grpSpPr>
          <a:xfrm>
            <a:off x="1838036" y="2392218"/>
            <a:ext cx="8564416" cy="3601745"/>
            <a:chOff x="1838036" y="2392218"/>
            <a:chExt cx="8564416" cy="3601745"/>
          </a:xfrm>
        </p:grpSpPr>
        <p:sp>
          <p:nvSpPr>
            <p:cNvPr id="9" name="TextBox 8">
              <a:extLst>
                <a:ext uri="{FF2B5EF4-FFF2-40B4-BE49-F238E27FC236}">
                  <a16:creationId xmlns:a16="http://schemas.microsoft.com/office/drawing/2014/main" id="{823B64CC-7A64-8E29-E16F-FB385FA2D14F}"/>
                </a:ext>
              </a:extLst>
            </p:cNvPr>
            <p:cNvSpPr txBox="1"/>
            <p:nvPr/>
          </p:nvSpPr>
          <p:spPr>
            <a:xfrm>
              <a:off x="4689763" y="3100655"/>
              <a:ext cx="2503054" cy="707886"/>
            </a:xfrm>
            <a:prstGeom prst="rect">
              <a:avLst/>
            </a:prstGeom>
            <a:noFill/>
          </p:spPr>
          <p:txBody>
            <a:bodyPr wrap="square" rtlCol="0">
              <a:spAutoFit/>
            </a:bodyPr>
            <a:lstStyle/>
            <a:p>
              <a:pPr algn="ctr"/>
              <a:r>
                <a:rPr lang="el-GR" sz="2000" b="1" dirty="0"/>
                <a:t>Οργανωτική Αντίσταση</a:t>
              </a:r>
              <a:endParaRPr lang="en-GB" sz="2800" b="1" dirty="0"/>
            </a:p>
          </p:txBody>
        </p:sp>
        <p:sp>
          <p:nvSpPr>
            <p:cNvPr id="10" name="TextBox 9">
              <a:extLst>
                <a:ext uri="{FF2B5EF4-FFF2-40B4-BE49-F238E27FC236}">
                  <a16:creationId xmlns:a16="http://schemas.microsoft.com/office/drawing/2014/main" id="{1B887C18-1EC3-125C-882F-A5AADEA358FF}"/>
                </a:ext>
              </a:extLst>
            </p:cNvPr>
            <p:cNvSpPr txBox="1"/>
            <p:nvPr/>
          </p:nvSpPr>
          <p:spPr>
            <a:xfrm>
              <a:off x="7899398" y="4144150"/>
              <a:ext cx="2503054" cy="1015663"/>
            </a:xfrm>
            <a:prstGeom prst="rect">
              <a:avLst/>
            </a:prstGeom>
            <a:noFill/>
          </p:spPr>
          <p:txBody>
            <a:bodyPr wrap="square" rtlCol="0">
              <a:spAutoFit/>
            </a:bodyPr>
            <a:lstStyle/>
            <a:p>
              <a:pPr algn="ctr"/>
              <a:r>
                <a:rPr lang="el-GR" sz="2000" b="1" dirty="0"/>
                <a:t>Δομική αδράνεια (σπάζοντας το status quo)</a:t>
              </a:r>
              <a:endParaRPr lang="en-GB" sz="2000" b="1" dirty="0"/>
            </a:p>
          </p:txBody>
        </p:sp>
        <p:sp>
          <p:nvSpPr>
            <p:cNvPr id="11" name="TextBox 10">
              <a:extLst>
                <a:ext uri="{FF2B5EF4-FFF2-40B4-BE49-F238E27FC236}">
                  <a16:creationId xmlns:a16="http://schemas.microsoft.com/office/drawing/2014/main" id="{87413D95-05DA-A5B8-AF0E-6C303F48A3D3}"/>
                </a:ext>
              </a:extLst>
            </p:cNvPr>
            <p:cNvSpPr txBox="1"/>
            <p:nvPr/>
          </p:nvSpPr>
          <p:spPr>
            <a:xfrm>
              <a:off x="1872671" y="3962399"/>
              <a:ext cx="2503054" cy="830997"/>
            </a:xfrm>
            <a:prstGeom prst="rect">
              <a:avLst/>
            </a:prstGeom>
            <a:noFill/>
          </p:spPr>
          <p:txBody>
            <a:bodyPr wrap="square" rtlCol="0">
              <a:spAutoFit/>
            </a:bodyPr>
            <a:lstStyle/>
            <a:p>
              <a:pPr algn="ctr"/>
              <a:r>
                <a:rPr lang="el-GR" sz="2400" b="1" dirty="0"/>
                <a:t>Απειλή για την τεχνογνωσία</a:t>
              </a:r>
              <a:endParaRPr lang="en-GB" sz="2400" b="1" dirty="0"/>
            </a:p>
          </p:txBody>
        </p:sp>
        <p:sp>
          <p:nvSpPr>
            <p:cNvPr id="12" name="TextBox 11">
              <a:extLst>
                <a:ext uri="{FF2B5EF4-FFF2-40B4-BE49-F238E27FC236}">
                  <a16:creationId xmlns:a16="http://schemas.microsoft.com/office/drawing/2014/main" id="{9A6F0A3B-2D5E-74C4-A850-0E58E94BA8BE}"/>
                </a:ext>
              </a:extLst>
            </p:cNvPr>
            <p:cNvSpPr txBox="1"/>
            <p:nvPr/>
          </p:nvSpPr>
          <p:spPr>
            <a:xfrm>
              <a:off x="7541490" y="2426854"/>
              <a:ext cx="2503054" cy="707886"/>
            </a:xfrm>
            <a:prstGeom prst="rect">
              <a:avLst/>
            </a:prstGeom>
            <a:noFill/>
          </p:spPr>
          <p:txBody>
            <a:bodyPr wrap="square" rtlCol="0">
              <a:spAutoFit/>
            </a:bodyPr>
            <a:lstStyle/>
            <a:p>
              <a:pPr algn="ctr"/>
              <a:r>
                <a:rPr lang="el-GR" sz="2000" b="1" dirty="0"/>
                <a:t>Κατανομή πόρων απειλών</a:t>
              </a:r>
              <a:endParaRPr lang="en-GB" sz="2000" b="1" dirty="0"/>
            </a:p>
          </p:txBody>
        </p:sp>
        <p:sp>
          <p:nvSpPr>
            <p:cNvPr id="13" name="TextBox 12">
              <a:extLst>
                <a:ext uri="{FF2B5EF4-FFF2-40B4-BE49-F238E27FC236}">
                  <a16:creationId xmlns:a16="http://schemas.microsoft.com/office/drawing/2014/main" id="{B381760B-D18E-1A3F-1DB6-75128C04E13B}"/>
                </a:ext>
              </a:extLst>
            </p:cNvPr>
            <p:cNvSpPr txBox="1"/>
            <p:nvPr/>
          </p:nvSpPr>
          <p:spPr>
            <a:xfrm>
              <a:off x="1838036" y="2392218"/>
              <a:ext cx="2503054" cy="707886"/>
            </a:xfrm>
            <a:prstGeom prst="rect">
              <a:avLst/>
            </a:prstGeom>
            <a:noFill/>
          </p:spPr>
          <p:txBody>
            <a:bodyPr wrap="square" rtlCol="0">
              <a:spAutoFit/>
            </a:bodyPr>
            <a:lstStyle/>
            <a:p>
              <a:pPr algn="ctr"/>
              <a:r>
                <a:rPr lang="el-GR" sz="2000" b="1" dirty="0"/>
                <a:t>Απειλεί τις σχέσεις εξουσίας</a:t>
              </a:r>
              <a:endParaRPr lang="en-GB" sz="2000" b="1" dirty="0"/>
            </a:p>
          </p:txBody>
        </p:sp>
        <p:sp>
          <p:nvSpPr>
            <p:cNvPr id="14" name="TextBox 13">
              <a:extLst>
                <a:ext uri="{FF2B5EF4-FFF2-40B4-BE49-F238E27FC236}">
                  <a16:creationId xmlns:a16="http://schemas.microsoft.com/office/drawing/2014/main" id="{616B8A7D-9E70-6BD5-3523-7A7BEF04CD7D}"/>
                </a:ext>
              </a:extLst>
            </p:cNvPr>
            <p:cNvSpPr txBox="1"/>
            <p:nvPr/>
          </p:nvSpPr>
          <p:spPr>
            <a:xfrm>
              <a:off x="4689763" y="4978300"/>
              <a:ext cx="2503054" cy="1015663"/>
            </a:xfrm>
            <a:prstGeom prst="rect">
              <a:avLst/>
            </a:prstGeom>
            <a:noFill/>
          </p:spPr>
          <p:txBody>
            <a:bodyPr wrap="square" rtlCol="0">
              <a:spAutoFit/>
            </a:bodyPr>
            <a:lstStyle/>
            <a:p>
              <a:pPr algn="ctr"/>
              <a:r>
                <a:rPr lang="el-GR" sz="2000" b="1" dirty="0"/>
                <a:t>Ομαδική αδράνεια (ανατρεπτικά πρότυπα)</a:t>
              </a:r>
              <a:endParaRPr lang="en-GB" sz="2000" b="1" dirty="0"/>
            </a:p>
          </p:txBody>
        </p:sp>
        <p:cxnSp>
          <p:nvCxnSpPr>
            <p:cNvPr id="16" name="Straight Arrow Connector 15">
              <a:extLst>
                <a:ext uri="{FF2B5EF4-FFF2-40B4-BE49-F238E27FC236}">
                  <a16:creationId xmlns:a16="http://schemas.microsoft.com/office/drawing/2014/main" id="{C7F55D2D-48B5-7AD5-2C63-3ADB35EC9C16}"/>
                </a:ext>
              </a:extLst>
            </p:cNvPr>
            <p:cNvCxnSpPr>
              <a:cxnSpLocks/>
            </p:cNvCxnSpPr>
            <p:nvPr/>
          </p:nvCxnSpPr>
          <p:spPr>
            <a:xfrm>
              <a:off x="3851564" y="2924734"/>
              <a:ext cx="1089891" cy="4215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ACFA461-FB8E-6BE6-DF80-85091A8BA169}"/>
                </a:ext>
              </a:extLst>
            </p:cNvPr>
            <p:cNvCxnSpPr>
              <a:cxnSpLocks/>
            </p:cNvCxnSpPr>
            <p:nvPr/>
          </p:nvCxnSpPr>
          <p:spPr>
            <a:xfrm flipV="1">
              <a:off x="4144818" y="3962399"/>
              <a:ext cx="925946" cy="5531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7D3063-21EA-16E6-CF27-A335DD346F41}"/>
                </a:ext>
              </a:extLst>
            </p:cNvPr>
            <p:cNvCxnSpPr>
              <a:cxnSpLocks/>
              <a:endCxn id="9" idx="2"/>
            </p:cNvCxnSpPr>
            <p:nvPr/>
          </p:nvCxnSpPr>
          <p:spPr>
            <a:xfrm flipV="1">
              <a:off x="5777345" y="3808541"/>
              <a:ext cx="163945" cy="11096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FA07C84-4167-CBFA-6CEB-E894A1905029}"/>
                </a:ext>
              </a:extLst>
            </p:cNvPr>
            <p:cNvCxnSpPr>
              <a:cxnSpLocks/>
            </p:cNvCxnSpPr>
            <p:nvPr/>
          </p:nvCxnSpPr>
          <p:spPr>
            <a:xfrm flipH="1" flipV="1">
              <a:off x="6881091" y="3796145"/>
              <a:ext cx="1149925" cy="5295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52CAE69-D708-4A88-B4FD-946566DF0C45}"/>
                </a:ext>
              </a:extLst>
            </p:cNvPr>
            <p:cNvCxnSpPr>
              <a:cxnSpLocks/>
            </p:cNvCxnSpPr>
            <p:nvPr/>
          </p:nvCxnSpPr>
          <p:spPr>
            <a:xfrm flipH="1">
              <a:off x="6849916" y="2924734"/>
              <a:ext cx="970978" cy="42159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pic>
        <p:nvPicPr>
          <p:cNvPr id="4" name="Graphic 3" descr="Building Brick Wall with solid fill">
            <a:extLst>
              <a:ext uri="{FF2B5EF4-FFF2-40B4-BE49-F238E27FC236}">
                <a16:creationId xmlns:a16="http://schemas.microsoft.com/office/drawing/2014/main" id="{D1C2386E-C58E-C2DD-0E88-2A73B7A929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153" y="2924734"/>
            <a:ext cx="1644525" cy="1644525"/>
          </a:xfrm>
          <a:prstGeom prst="rect">
            <a:avLst/>
          </a:prstGeom>
        </p:spPr>
      </p:pic>
    </p:spTree>
    <p:extLst>
      <p:ext uri="{BB962C8B-B14F-4D97-AF65-F5344CB8AC3E}">
        <p14:creationId xmlns:p14="http://schemas.microsoft.com/office/powerpoint/2010/main" val="239611707"/>
      </p:ext>
    </p:extLst>
  </p:cSld>
  <p:clrMapOvr>
    <a:masterClrMapping/>
  </p:clrMapOvr>
</p:sld>
</file>

<file path=ppt/theme/theme1.xml><?xml version="1.0" encoding="utf-8"?>
<a:theme xmlns:a="http://schemas.openxmlformats.org/drawingml/2006/main" name="„Office“ tema">
  <a:themeElements>
    <a:clrScheme name="Raudona oranžinė">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Pasirinktinis 3">
      <a:majorFont>
        <a:latin typeface="Open Sans Extra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nect! template" id="{6C52D79F-18D7-4FA6-A121-BDBD81370BAE}" vid="{B099076F-3487-4F76-89D1-DA1651670C9E}"/>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Connect! template</Template>
  <TotalTime>1585</TotalTime>
  <Words>2702</Words>
  <Application>Microsoft Office PowerPoint</Application>
  <PresentationFormat>Ευρεία οθόνη</PresentationFormat>
  <Paragraphs>244</Paragraphs>
  <Slides>33</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33</vt:i4>
      </vt:variant>
    </vt:vector>
  </HeadingPairs>
  <TitlesOfParts>
    <vt:vector size="41" baseType="lpstr">
      <vt:lpstr>Arial</vt:lpstr>
      <vt:lpstr>Calibri</vt:lpstr>
      <vt:lpstr>Courier New</vt:lpstr>
      <vt:lpstr>Open Sans</vt:lpstr>
      <vt:lpstr>Open Sans Extrabold</vt:lpstr>
      <vt:lpstr>Open Sans Light</vt:lpstr>
      <vt:lpstr>Wingdings</vt:lpstr>
      <vt:lpstr>„Office“ tema</vt:lpstr>
      <vt:lpstr>Κεφάλαιο 5  Η αλλαγή στους οργανισμούς</vt:lpstr>
      <vt:lpstr>Τι θα καλύψουμε σήμερα;</vt:lpstr>
      <vt:lpstr>Τι θα καλύψουμε σήμερα;</vt:lpstr>
      <vt:lpstr>Με μια πιο προσεκτική ματιά…</vt:lpstr>
      <vt:lpstr>Critical Theory…τι σημαίνει για την αλλαγή στην εργασία</vt:lpstr>
      <vt:lpstr>Ας σκεφτούμε!</vt:lpstr>
      <vt:lpstr>Αντίσταση στην αλλαγή</vt:lpstr>
      <vt:lpstr>Αντίσταση: Σε ατομικό Επίπεδο</vt:lpstr>
      <vt:lpstr>Αντίσταση: Οργανωτικό Επίπεδο</vt:lpstr>
      <vt:lpstr>Υπάρχουν κάποιες συμβουλές για να το ξεπεράσετε;</vt:lpstr>
      <vt:lpstr>Τι είναι ο κύκλος αλλαγής;</vt:lpstr>
      <vt:lpstr>Τι είναι η Ανάλυση Αναγκών; (1)</vt:lpstr>
      <vt:lpstr>Τι είναι η Ανάλυση Αναγκών; (2)</vt:lpstr>
      <vt:lpstr>Διεξαγωγή της Ανάλυσης Αναγκών (1)</vt:lpstr>
      <vt:lpstr>Διεξαγωγή της Ανάλυσης Αναγκών (2)</vt:lpstr>
      <vt:lpstr>Εργαλεία της Ανάλυσης Αναγκών</vt:lpstr>
      <vt:lpstr>Εργαλεία της Ανάλυσης Αναγκών</vt:lpstr>
      <vt:lpstr>Ας κάνουμε ένα διάλειμμα!</vt:lpstr>
      <vt:lpstr>Εφαρμογή της Αλλαγής(1)</vt:lpstr>
      <vt:lpstr>Εφαρμογή της Αλλαγής (2)</vt:lpstr>
      <vt:lpstr>Διατήρηση και αξιολόγηση της αλλαγής (1)</vt:lpstr>
      <vt:lpstr>Διατήρηση και αξιολόγηση της αλλαγής (2)</vt:lpstr>
      <vt:lpstr>Ας συζητήσουμε!</vt:lpstr>
      <vt:lpstr>Σημασία του CGC </vt:lpstr>
      <vt:lpstr>Ευρεία οπτική &amp; Αυτοστοχασμός</vt:lpstr>
      <vt:lpstr>Η σημασία της κουλτούρας στην CGC</vt:lpstr>
      <vt:lpstr>Στα υπόψιν!</vt:lpstr>
      <vt:lpstr>Βελτιώνοντας την Διαπολιτισμική Επικοινωνία</vt:lpstr>
      <vt:lpstr>Μοντέλο Συμβουλευτικής Σταδιοδρομίας που εμπνέεται από την  κουλτούρα</vt:lpstr>
      <vt:lpstr>Παρουσίαση του PowerPoint</vt:lpstr>
      <vt:lpstr>Εξάσκηση</vt:lpstr>
      <vt:lpstr>Παρουσίαση του PowerPoint</vt:lpstr>
      <vt:lpstr>Σας ευχαριστώ για την προσοχή σας! Ερωτήσεις;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Laura</dc:creator>
  <cp:lastModifiedBy>Athanasios Vasilopoulos</cp:lastModifiedBy>
  <cp:revision>167</cp:revision>
  <dcterms:created xsi:type="dcterms:W3CDTF">2020-01-27T22:45:30Z</dcterms:created>
  <dcterms:modified xsi:type="dcterms:W3CDTF">2022-08-13T17:13:06Z</dcterms:modified>
</cp:coreProperties>
</file>