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1" r:id="rId4"/>
    <p:sldId id="267" r:id="rId5"/>
    <p:sldId id="260" r:id="rId6"/>
    <p:sldId id="268" r:id="rId7"/>
    <p:sldId id="269" r:id="rId8"/>
    <p:sldId id="270" r:id="rId9"/>
    <p:sldId id="289" r:id="rId10"/>
    <p:sldId id="259" r:id="rId11"/>
    <p:sldId id="271" r:id="rId12"/>
    <p:sldId id="272" r:id="rId13"/>
    <p:sldId id="263" r:id="rId14"/>
    <p:sldId id="258" r:id="rId15"/>
    <p:sldId id="284" r:id="rId16"/>
    <p:sldId id="285" r:id="rId17"/>
    <p:sldId id="286" r:id="rId18"/>
    <p:sldId id="287" r:id="rId19"/>
    <p:sldId id="288" r:id="rId20"/>
    <p:sldId id="290" r:id="rId21"/>
    <p:sldId id="283" r:id="rId22"/>
    <p:sldId id="265" r:id="rId23"/>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2" autoAdjust="0"/>
    <p:restoredTop sz="94660"/>
  </p:normalViewPr>
  <p:slideViewPr>
    <p:cSldViewPr snapToGrid="0" showGuides="1">
      <p:cViewPr varScale="1">
        <p:scale>
          <a:sx n="78" d="100"/>
          <a:sy n="78" d="100"/>
        </p:scale>
        <p:origin x="667"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FBDC8-9CBA-43C8-AE5F-CEAD47E5A44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3B0CEF2A-BCE0-4C51-8475-92AD797DC8D7}">
      <dgm:prSet phldrT="[Text]" custT="1"/>
      <dgm:spPr/>
      <dgm:t>
        <a:bodyPr/>
        <a:lstStyle/>
        <a:p>
          <a:r>
            <a:rPr lang="en-GB" sz="1600" dirty="0"/>
            <a:t>Clients’ cultural experiences influence both career-related issues and available resources</a:t>
          </a:r>
        </a:p>
      </dgm:t>
    </dgm:pt>
    <dgm:pt modelId="{F1EBBEFC-A75B-4EF6-834C-8043DA351727}" type="parTrans" cxnId="{8875ADFA-9706-4D2B-849F-2476710225C1}">
      <dgm:prSet/>
      <dgm:spPr/>
      <dgm:t>
        <a:bodyPr/>
        <a:lstStyle/>
        <a:p>
          <a:endParaRPr lang="en-GB" sz="2000"/>
        </a:p>
      </dgm:t>
    </dgm:pt>
    <dgm:pt modelId="{672AE592-8E5C-4E45-9184-83997D5214B4}" type="sibTrans" cxnId="{8875ADFA-9706-4D2B-849F-2476710225C1}">
      <dgm:prSet/>
      <dgm:spPr/>
      <dgm:t>
        <a:bodyPr/>
        <a:lstStyle/>
        <a:p>
          <a:endParaRPr lang="en-GB" sz="2000"/>
        </a:p>
      </dgm:t>
    </dgm:pt>
    <dgm:pt modelId="{C22C7EBC-DBE0-4D85-A20E-1799CDAA66F3}">
      <dgm:prSet phldrT="[Text]" custT="1"/>
      <dgm:spPr/>
      <dgm:t>
        <a:bodyPr/>
        <a:lstStyle/>
        <a:p>
          <a:r>
            <a:rPr lang="en-US" sz="1600" dirty="0"/>
            <a:t>Counselors must acknowledge their  </a:t>
          </a:r>
          <a:r>
            <a:rPr lang="en-GB" sz="1600" dirty="0"/>
            <a:t>internalized notions of work and career</a:t>
          </a:r>
        </a:p>
      </dgm:t>
    </dgm:pt>
    <dgm:pt modelId="{D6B6A629-43A9-49AA-95B7-DAEA2E76194E}" type="parTrans" cxnId="{96B752DB-BC65-4508-A282-10538EC69DD9}">
      <dgm:prSet/>
      <dgm:spPr/>
      <dgm:t>
        <a:bodyPr/>
        <a:lstStyle/>
        <a:p>
          <a:endParaRPr lang="en-GB" sz="2000"/>
        </a:p>
      </dgm:t>
    </dgm:pt>
    <dgm:pt modelId="{9A36B0B2-D2A3-4956-BA24-478A8EB3951B}" type="sibTrans" cxnId="{96B752DB-BC65-4508-A282-10538EC69DD9}">
      <dgm:prSet/>
      <dgm:spPr/>
      <dgm:t>
        <a:bodyPr/>
        <a:lstStyle/>
        <a:p>
          <a:endParaRPr lang="en-GB" sz="2000"/>
        </a:p>
      </dgm:t>
    </dgm:pt>
    <dgm:pt modelId="{A7674143-ECDF-4F93-8B10-17B1E4923F2D}">
      <dgm:prSet phldrT="[Text]" custT="1"/>
      <dgm:spPr/>
      <dgm:t>
        <a:bodyPr/>
        <a:lstStyle/>
        <a:p>
          <a:r>
            <a:rPr lang="en-GB" sz="1600" dirty="0"/>
            <a:t>The terms career and career development are constructed terms with multiple meanings defined by cultural assumptions and interpretations</a:t>
          </a:r>
        </a:p>
      </dgm:t>
    </dgm:pt>
    <dgm:pt modelId="{29D7E833-139C-4A4E-B18C-1EE76F6101FF}" type="parTrans" cxnId="{84505262-4878-4082-ACC4-93896B1F08F9}">
      <dgm:prSet/>
      <dgm:spPr/>
      <dgm:t>
        <a:bodyPr/>
        <a:lstStyle/>
        <a:p>
          <a:endParaRPr lang="en-GB" sz="2000"/>
        </a:p>
      </dgm:t>
    </dgm:pt>
    <dgm:pt modelId="{B543DC6A-DC66-4B49-A542-E264C1488E00}" type="sibTrans" cxnId="{84505262-4878-4082-ACC4-93896B1F08F9}">
      <dgm:prSet/>
      <dgm:spPr/>
      <dgm:t>
        <a:bodyPr/>
        <a:lstStyle/>
        <a:p>
          <a:endParaRPr lang="en-GB" sz="2000"/>
        </a:p>
      </dgm:t>
    </dgm:pt>
    <dgm:pt modelId="{1D6813E9-E389-43ED-8F70-264211F3E080}">
      <dgm:prSet phldrT="[Text]" custT="1"/>
      <dgm:spPr/>
      <dgm:t>
        <a:bodyPr/>
        <a:lstStyle/>
        <a:p>
          <a:r>
            <a:rPr lang="en-US" sz="1600" dirty="0"/>
            <a:t>Acknowledge that </a:t>
          </a:r>
          <a:r>
            <a:rPr lang="en-GB" sz="1600" dirty="0"/>
            <a:t>theories of career development and career counselling always contain cultural assumptions</a:t>
          </a:r>
        </a:p>
      </dgm:t>
    </dgm:pt>
    <dgm:pt modelId="{7665DF44-540E-42EB-A764-24259F0D5E14}" type="parTrans" cxnId="{96CD52C7-B3C6-4549-8499-A4E512A39B86}">
      <dgm:prSet/>
      <dgm:spPr/>
      <dgm:t>
        <a:bodyPr/>
        <a:lstStyle/>
        <a:p>
          <a:endParaRPr lang="en-GB" sz="2000"/>
        </a:p>
      </dgm:t>
    </dgm:pt>
    <dgm:pt modelId="{5BC9CBB7-53A9-4F9C-8ED8-9F0C72CBE2C0}" type="sibTrans" cxnId="{96CD52C7-B3C6-4549-8499-A4E512A39B86}">
      <dgm:prSet/>
      <dgm:spPr/>
      <dgm:t>
        <a:bodyPr/>
        <a:lstStyle/>
        <a:p>
          <a:endParaRPr lang="en-GB" sz="2000"/>
        </a:p>
      </dgm:t>
    </dgm:pt>
    <dgm:pt modelId="{D23306B5-25A0-4BE8-A346-86C7112EEBE2}">
      <dgm:prSet phldrT="[Text]" custT="1"/>
      <dgm:spPr/>
      <dgm:t>
        <a:bodyPr/>
        <a:lstStyle/>
        <a:p>
          <a:r>
            <a:rPr lang="en-GB" sz="1600" dirty="0"/>
            <a:t>The goals and processes of career counselling need to be collaboratively defined</a:t>
          </a:r>
        </a:p>
      </dgm:t>
    </dgm:pt>
    <dgm:pt modelId="{B3B5A93D-0D5F-4288-98E2-5CE98E4328E9}" type="parTrans" cxnId="{FCBE0C63-FD1D-4324-96FB-D72C072DFB11}">
      <dgm:prSet/>
      <dgm:spPr/>
      <dgm:t>
        <a:bodyPr/>
        <a:lstStyle/>
        <a:p>
          <a:endParaRPr lang="en-GB" sz="2000"/>
        </a:p>
      </dgm:t>
    </dgm:pt>
    <dgm:pt modelId="{381E5205-0FBF-4D66-A232-E9825E99D3BB}" type="sibTrans" cxnId="{FCBE0C63-FD1D-4324-96FB-D72C072DFB11}">
      <dgm:prSet/>
      <dgm:spPr/>
      <dgm:t>
        <a:bodyPr/>
        <a:lstStyle/>
        <a:p>
          <a:endParaRPr lang="en-GB" sz="2000"/>
        </a:p>
      </dgm:t>
    </dgm:pt>
    <dgm:pt modelId="{91334EEB-BBEE-425A-B742-2991D4BE8EFA}">
      <dgm:prSet custT="1"/>
      <dgm:spPr/>
      <dgm:t>
        <a:bodyPr/>
        <a:lstStyle/>
        <a:p>
          <a:r>
            <a:rPr lang="en-GB" sz="1600" dirty="0"/>
            <a:t>CICC challenges counsellors to incorporate multiple levels of intervention</a:t>
          </a:r>
        </a:p>
      </dgm:t>
    </dgm:pt>
    <dgm:pt modelId="{08B6ED8D-7CBB-41D6-ADE4-4A784E3A4E71}" type="parTrans" cxnId="{9B1643E7-1213-41AF-8AC0-49CF97FC0898}">
      <dgm:prSet/>
      <dgm:spPr/>
      <dgm:t>
        <a:bodyPr/>
        <a:lstStyle/>
        <a:p>
          <a:endParaRPr lang="en-GB" sz="2000"/>
        </a:p>
      </dgm:t>
    </dgm:pt>
    <dgm:pt modelId="{5286EE15-0379-4097-982E-358438595AFF}" type="sibTrans" cxnId="{9B1643E7-1213-41AF-8AC0-49CF97FC0898}">
      <dgm:prSet/>
      <dgm:spPr/>
      <dgm:t>
        <a:bodyPr/>
        <a:lstStyle/>
        <a:p>
          <a:endParaRPr lang="en-GB" sz="2000"/>
        </a:p>
      </dgm:t>
    </dgm:pt>
    <dgm:pt modelId="{CD4A07A9-ECA1-45CF-9A92-3E6E6E9A0CBE}" type="pres">
      <dgm:prSet presAssocID="{6F0FBDC8-9CBA-43C8-AE5F-CEAD47E5A447}" presName="diagram" presStyleCnt="0">
        <dgm:presLayoutVars>
          <dgm:dir/>
          <dgm:resizeHandles val="exact"/>
        </dgm:presLayoutVars>
      </dgm:prSet>
      <dgm:spPr/>
    </dgm:pt>
    <dgm:pt modelId="{B088A640-2C31-4F14-AB52-98FCDBD93EB7}" type="pres">
      <dgm:prSet presAssocID="{3B0CEF2A-BCE0-4C51-8475-92AD797DC8D7}" presName="node" presStyleLbl="node1" presStyleIdx="0" presStyleCnt="6">
        <dgm:presLayoutVars>
          <dgm:bulletEnabled val="1"/>
        </dgm:presLayoutVars>
      </dgm:prSet>
      <dgm:spPr/>
    </dgm:pt>
    <dgm:pt modelId="{CB6711C9-1468-49CE-AB1B-247F328E0D9D}" type="pres">
      <dgm:prSet presAssocID="{672AE592-8E5C-4E45-9184-83997D5214B4}" presName="sibTrans" presStyleCnt="0"/>
      <dgm:spPr/>
    </dgm:pt>
    <dgm:pt modelId="{C7F15317-CE5F-458E-ADE4-052E4E4DFB7E}" type="pres">
      <dgm:prSet presAssocID="{C22C7EBC-DBE0-4D85-A20E-1799CDAA66F3}" presName="node" presStyleLbl="node1" presStyleIdx="1" presStyleCnt="6">
        <dgm:presLayoutVars>
          <dgm:bulletEnabled val="1"/>
        </dgm:presLayoutVars>
      </dgm:prSet>
      <dgm:spPr/>
    </dgm:pt>
    <dgm:pt modelId="{F8809C5F-F5D4-45CA-A8A2-FB6435080344}" type="pres">
      <dgm:prSet presAssocID="{9A36B0B2-D2A3-4956-BA24-478A8EB3951B}" presName="sibTrans" presStyleCnt="0"/>
      <dgm:spPr/>
    </dgm:pt>
    <dgm:pt modelId="{A8F63315-974E-48C9-8F58-C510FFA80F83}" type="pres">
      <dgm:prSet presAssocID="{A7674143-ECDF-4F93-8B10-17B1E4923F2D}" presName="node" presStyleLbl="node1" presStyleIdx="2" presStyleCnt="6">
        <dgm:presLayoutVars>
          <dgm:bulletEnabled val="1"/>
        </dgm:presLayoutVars>
      </dgm:prSet>
      <dgm:spPr/>
    </dgm:pt>
    <dgm:pt modelId="{39AC2774-EA5D-45FB-B6F0-0693872F3E98}" type="pres">
      <dgm:prSet presAssocID="{B543DC6A-DC66-4B49-A542-E264C1488E00}" presName="sibTrans" presStyleCnt="0"/>
      <dgm:spPr/>
    </dgm:pt>
    <dgm:pt modelId="{3F394C4B-D8FC-43F9-A201-4F7DE62E2163}" type="pres">
      <dgm:prSet presAssocID="{1D6813E9-E389-43ED-8F70-264211F3E080}" presName="node" presStyleLbl="node1" presStyleIdx="3" presStyleCnt="6">
        <dgm:presLayoutVars>
          <dgm:bulletEnabled val="1"/>
        </dgm:presLayoutVars>
      </dgm:prSet>
      <dgm:spPr/>
    </dgm:pt>
    <dgm:pt modelId="{C1AEB488-5789-4DEB-BD0E-A81A56783E93}" type="pres">
      <dgm:prSet presAssocID="{5BC9CBB7-53A9-4F9C-8ED8-9F0C72CBE2C0}" presName="sibTrans" presStyleCnt="0"/>
      <dgm:spPr/>
    </dgm:pt>
    <dgm:pt modelId="{B74491C5-E16A-402A-B749-D8D66127D850}" type="pres">
      <dgm:prSet presAssocID="{D23306B5-25A0-4BE8-A346-86C7112EEBE2}" presName="node" presStyleLbl="node1" presStyleIdx="4" presStyleCnt="6">
        <dgm:presLayoutVars>
          <dgm:bulletEnabled val="1"/>
        </dgm:presLayoutVars>
      </dgm:prSet>
      <dgm:spPr/>
    </dgm:pt>
    <dgm:pt modelId="{93CDF6F6-3A13-4C91-85B5-2E5E4F3F74FC}" type="pres">
      <dgm:prSet presAssocID="{381E5205-0FBF-4D66-A232-E9825E99D3BB}" presName="sibTrans" presStyleCnt="0"/>
      <dgm:spPr/>
    </dgm:pt>
    <dgm:pt modelId="{7C96AE10-5C75-4436-9363-762A9457DC3F}" type="pres">
      <dgm:prSet presAssocID="{91334EEB-BBEE-425A-B742-2991D4BE8EFA}" presName="node" presStyleLbl="node1" presStyleIdx="5" presStyleCnt="6">
        <dgm:presLayoutVars>
          <dgm:bulletEnabled val="1"/>
        </dgm:presLayoutVars>
      </dgm:prSet>
      <dgm:spPr/>
    </dgm:pt>
  </dgm:ptLst>
  <dgm:cxnLst>
    <dgm:cxn modelId="{84505262-4878-4082-ACC4-93896B1F08F9}" srcId="{6F0FBDC8-9CBA-43C8-AE5F-CEAD47E5A447}" destId="{A7674143-ECDF-4F93-8B10-17B1E4923F2D}" srcOrd="2" destOrd="0" parTransId="{29D7E833-139C-4A4E-B18C-1EE76F6101FF}" sibTransId="{B543DC6A-DC66-4B49-A542-E264C1488E00}"/>
    <dgm:cxn modelId="{FCBE0C63-FD1D-4324-96FB-D72C072DFB11}" srcId="{6F0FBDC8-9CBA-43C8-AE5F-CEAD47E5A447}" destId="{D23306B5-25A0-4BE8-A346-86C7112EEBE2}" srcOrd="4" destOrd="0" parTransId="{B3B5A93D-0D5F-4288-98E2-5CE98E4328E9}" sibTransId="{381E5205-0FBF-4D66-A232-E9825E99D3BB}"/>
    <dgm:cxn modelId="{20E98D45-2BE8-4936-B5B4-B48F1F9D6F77}" type="presOf" srcId="{D23306B5-25A0-4BE8-A346-86C7112EEBE2}" destId="{B74491C5-E16A-402A-B749-D8D66127D850}" srcOrd="0" destOrd="0" presId="urn:microsoft.com/office/officeart/2005/8/layout/default"/>
    <dgm:cxn modelId="{90A5E254-9D2C-4447-B2E9-64A92EA6376A}" type="presOf" srcId="{A7674143-ECDF-4F93-8B10-17B1E4923F2D}" destId="{A8F63315-974E-48C9-8F58-C510FFA80F83}" srcOrd="0" destOrd="0" presId="urn:microsoft.com/office/officeart/2005/8/layout/default"/>
    <dgm:cxn modelId="{CFA52684-92B3-4554-946F-FAD9F07FEAF3}" type="presOf" srcId="{6F0FBDC8-9CBA-43C8-AE5F-CEAD47E5A447}" destId="{CD4A07A9-ECA1-45CF-9A92-3E6E6E9A0CBE}" srcOrd="0" destOrd="0" presId="urn:microsoft.com/office/officeart/2005/8/layout/default"/>
    <dgm:cxn modelId="{7BEC948E-C2A2-4BF9-A96E-F8EED1A35BCE}" type="presOf" srcId="{1D6813E9-E389-43ED-8F70-264211F3E080}" destId="{3F394C4B-D8FC-43F9-A201-4F7DE62E2163}" srcOrd="0" destOrd="0" presId="urn:microsoft.com/office/officeart/2005/8/layout/default"/>
    <dgm:cxn modelId="{2B0DCFB5-3576-4D31-954D-6C3CDF9D3C90}" type="presOf" srcId="{C22C7EBC-DBE0-4D85-A20E-1799CDAA66F3}" destId="{C7F15317-CE5F-458E-ADE4-052E4E4DFB7E}" srcOrd="0" destOrd="0" presId="urn:microsoft.com/office/officeart/2005/8/layout/default"/>
    <dgm:cxn modelId="{E1E830C5-CA26-413B-ADA0-35738BF19081}" type="presOf" srcId="{91334EEB-BBEE-425A-B742-2991D4BE8EFA}" destId="{7C96AE10-5C75-4436-9363-762A9457DC3F}" srcOrd="0" destOrd="0" presId="urn:microsoft.com/office/officeart/2005/8/layout/default"/>
    <dgm:cxn modelId="{96CD52C7-B3C6-4549-8499-A4E512A39B86}" srcId="{6F0FBDC8-9CBA-43C8-AE5F-CEAD47E5A447}" destId="{1D6813E9-E389-43ED-8F70-264211F3E080}" srcOrd="3" destOrd="0" parTransId="{7665DF44-540E-42EB-A764-24259F0D5E14}" sibTransId="{5BC9CBB7-53A9-4F9C-8ED8-9F0C72CBE2C0}"/>
    <dgm:cxn modelId="{96B752DB-BC65-4508-A282-10538EC69DD9}" srcId="{6F0FBDC8-9CBA-43C8-AE5F-CEAD47E5A447}" destId="{C22C7EBC-DBE0-4D85-A20E-1799CDAA66F3}" srcOrd="1" destOrd="0" parTransId="{D6B6A629-43A9-49AA-95B7-DAEA2E76194E}" sibTransId="{9A36B0B2-D2A3-4956-BA24-478A8EB3951B}"/>
    <dgm:cxn modelId="{9B1643E7-1213-41AF-8AC0-49CF97FC0898}" srcId="{6F0FBDC8-9CBA-43C8-AE5F-CEAD47E5A447}" destId="{91334EEB-BBEE-425A-B742-2991D4BE8EFA}" srcOrd="5" destOrd="0" parTransId="{08B6ED8D-7CBB-41D6-ADE4-4A784E3A4E71}" sibTransId="{5286EE15-0379-4097-982E-358438595AFF}"/>
    <dgm:cxn modelId="{A5B6ACEC-E73F-4AFC-A404-B7BEB9F6AA5A}" type="presOf" srcId="{3B0CEF2A-BCE0-4C51-8475-92AD797DC8D7}" destId="{B088A640-2C31-4F14-AB52-98FCDBD93EB7}" srcOrd="0" destOrd="0" presId="urn:microsoft.com/office/officeart/2005/8/layout/default"/>
    <dgm:cxn modelId="{8875ADFA-9706-4D2B-849F-2476710225C1}" srcId="{6F0FBDC8-9CBA-43C8-AE5F-CEAD47E5A447}" destId="{3B0CEF2A-BCE0-4C51-8475-92AD797DC8D7}" srcOrd="0" destOrd="0" parTransId="{F1EBBEFC-A75B-4EF6-834C-8043DA351727}" sibTransId="{672AE592-8E5C-4E45-9184-83997D5214B4}"/>
    <dgm:cxn modelId="{AC68FA81-72F6-4C23-AF92-781A158DC1FB}" type="presParOf" srcId="{CD4A07A9-ECA1-45CF-9A92-3E6E6E9A0CBE}" destId="{B088A640-2C31-4F14-AB52-98FCDBD93EB7}" srcOrd="0" destOrd="0" presId="urn:microsoft.com/office/officeart/2005/8/layout/default"/>
    <dgm:cxn modelId="{88FF29C7-D2F3-4B7C-874C-F63070FFAD3A}" type="presParOf" srcId="{CD4A07A9-ECA1-45CF-9A92-3E6E6E9A0CBE}" destId="{CB6711C9-1468-49CE-AB1B-247F328E0D9D}" srcOrd="1" destOrd="0" presId="urn:microsoft.com/office/officeart/2005/8/layout/default"/>
    <dgm:cxn modelId="{0E6728A7-D701-4A55-AAD5-B2621F166B4F}" type="presParOf" srcId="{CD4A07A9-ECA1-45CF-9A92-3E6E6E9A0CBE}" destId="{C7F15317-CE5F-458E-ADE4-052E4E4DFB7E}" srcOrd="2" destOrd="0" presId="urn:microsoft.com/office/officeart/2005/8/layout/default"/>
    <dgm:cxn modelId="{6FD00D8F-6D1C-4BEE-9070-DFCC061924B3}" type="presParOf" srcId="{CD4A07A9-ECA1-45CF-9A92-3E6E6E9A0CBE}" destId="{F8809C5F-F5D4-45CA-A8A2-FB6435080344}" srcOrd="3" destOrd="0" presId="urn:microsoft.com/office/officeart/2005/8/layout/default"/>
    <dgm:cxn modelId="{E0DAA9F8-F6BC-4F33-A29F-BF99B49F494B}" type="presParOf" srcId="{CD4A07A9-ECA1-45CF-9A92-3E6E6E9A0CBE}" destId="{A8F63315-974E-48C9-8F58-C510FFA80F83}" srcOrd="4" destOrd="0" presId="urn:microsoft.com/office/officeart/2005/8/layout/default"/>
    <dgm:cxn modelId="{EA07C47B-E420-4672-AD95-299CEED27DB6}" type="presParOf" srcId="{CD4A07A9-ECA1-45CF-9A92-3E6E6E9A0CBE}" destId="{39AC2774-EA5D-45FB-B6F0-0693872F3E98}" srcOrd="5" destOrd="0" presId="urn:microsoft.com/office/officeart/2005/8/layout/default"/>
    <dgm:cxn modelId="{09A384EE-B7D1-4751-9107-C9F5E9509DD5}" type="presParOf" srcId="{CD4A07A9-ECA1-45CF-9A92-3E6E6E9A0CBE}" destId="{3F394C4B-D8FC-43F9-A201-4F7DE62E2163}" srcOrd="6" destOrd="0" presId="urn:microsoft.com/office/officeart/2005/8/layout/default"/>
    <dgm:cxn modelId="{0D7522EE-EF0D-4051-A1A0-D514F2321140}" type="presParOf" srcId="{CD4A07A9-ECA1-45CF-9A92-3E6E6E9A0CBE}" destId="{C1AEB488-5789-4DEB-BD0E-A81A56783E93}" srcOrd="7" destOrd="0" presId="urn:microsoft.com/office/officeart/2005/8/layout/default"/>
    <dgm:cxn modelId="{24239144-D559-4055-B748-5B9AB615738E}" type="presParOf" srcId="{CD4A07A9-ECA1-45CF-9A92-3E6E6E9A0CBE}" destId="{B74491C5-E16A-402A-B749-D8D66127D850}" srcOrd="8" destOrd="0" presId="urn:microsoft.com/office/officeart/2005/8/layout/default"/>
    <dgm:cxn modelId="{396E642F-DCB9-4DB7-942E-7983C57CDBAC}" type="presParOf" srcId="{CD4A07A9-ECA1-45CF-9A92-3E6E6E9A0CBE}" destId="{93CDF6F6-3A13-4C91-85B5-2E5E4F3F74FC}" srcOrd="9" destOrd="0" presId="urn:microsoft.com/office/officeart/2005/8/layout/default"/>
    <dgm:cxn modelId="{58C0AE4D-C50F-46C1-B826-97033BB46225}" type="presParOf" srcId="{CD4A07A9-ECA1-45CF-9A92-3E6E6E9A0CBE}" destId="{7C96AE10-5C75-4436-9363-762A9457DC3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8A640-2C31-4F14-AB52-98FCDBD93EB7}">
      <dsp:nvSpPr>
        <dsp:cNvPr id="0" name=""/>
        <dsp:cNvSpPr/>
      </dsp:nvSpPr>
      <dsp:spPr>
        <a:xfrm>
          <a:off x="0" y="529320"/>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Clients’ cultural experiences influence both career-related issues and available resources</a:t>
          </a:r>
        </a:p>
      </dsp:txBody>
      <dsp:txXfrm>
        <a:off x="0" y="529320"/>
        <a:ext cx="2657752" cy="1594651"/>
      </dsp:txXfrm>
    </dsp:sp>
    <dsp:sp modelId="{C7F15317-CE5F-458E-ADE4-052E4E4DFB7E}">
      <dsp:nvSpPr>
        <dsp:cNvPr id="0" name=""/>
        <dsp:cNvSpPr/>
      </dsp:nvSpPr>
      <dsp:spPr>
        <a:xfrm>
          <a:off x="2923527" y="529320"/>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Counselors must acknowledge their  </a:t>
          </a:r>
          <a:r>
            <a:rPr lang="en-GB" sz="1600" kern="1200" dirty="0"/>
            <a:t>internalized notions of work and career</a:t>
          </a:r>
        </a:p>
      </dsp:txBody>
      <dsp:txXfrm>
        <a:off x="2923527" y="529320"/>
        <a:ext cx="2657752" cy="1594651"/>
      </dsp:txXfrm>
    </dsp:sp>
    <dsp:sp modelId="{A8F63315-974E-48C9-8F58-C510FFA80F83}">
      <dsp:nvSpPr>
        <dsp:cNvPr id="0" name=""/>
        <dsp:cNvSpPr/>
      </dsp:nvSpPr>
      <dsp:spPr>
        <a:xfrm>
          <a:off x="5847054" y="529320"/>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The terms career and career development are constructed terms with multiple meanings defined by cultural assumptions and interpretations</a:t>
          </a:r>
        </a:p>
      </dsp:txBody>
      <dsp:txXfrm>
        <a:off x="5847054" y="529320"/>
        <a:ext cx="2657752" cy="1594651"/>
      </dsp:txXfrm>
    </dsp:sp>
    <dsp:sp modelId="{3F394C4B-D8FC-43F9-A201-4F7DE62E2163}">
      <dsp:nvSpPr>
        <dsp:cNvPr id="0" name=""/>
        <dsp:cNvSpPr/>
      </dsp:nvSpPr>
      <dsp:spPr>
        <a:xfrm>
          <a:off x="0" y="2389747"/>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Acknowledge that </a:t>
          </a:r>
          <a:r>
            <a:rPr lang="en-GB" sz="1600" kern="1200" dirty="0"/>
            <a:t>theories of career development and career counselling always contain cultural assumptions</a:t>
          </a:r>
        </a:p>
      </dsp:txBody>
      <dsp:txXfrm>
        <a:off x="0" y="2389747"/>
        <a:ext cx="2657752" cy="1594651"/>
      </dsp:txXfrm>
    </dsp:sp>
    <dsp:sp modelId="{B74491C5-E16A-402A-B749-D8D66127D850}">
      <dsp:nvSpPr>
        <dsp:cNvPr id="0" name=""/>
        <dsp:cNvSpPr/>
      </dsp:nvSpPr>
      <dsp:spPr>
        <a:xfrm>
          <a:off x="2923527" y="2389747"/>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The goals and processes of career counselling need to be collaboratively defined</a:t>
          </a:r>
        </a:p>
      </dsp:txBody>
      <dsp:txXfrm>
        <a:off x="2923527" y="2389747"/>
        <a:ext cx="2657752" cy="1594651"/>
      </dsp:txXfrm>
    </dsp:sp>
    <dsp:sp modelId="{7C96AE10-5C75-4436-9363-762A9457DC3F}">
      <dsp:nvSpPr>
        <dsp:cNvPr id="0" name=""/>
        <dsp:cNvSpPr/>
      </dsp:nvSpPr>
      <dsp:spPr>
        <a:xfrm>
          <a:off x="5847054" y="2389747"/>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CICC challenges counsellors to incorporate multiple levels of intervention</a:t>
          </a:r>
        </a:p>
      </dsp:txBody>
      <dsp:txXfrm>
        <a:off x="5847054" y="2389747"/>
        <a:ext cx="2657752" cy="15946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2022-03-13</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reepngimg.com/png/18456-team-work-transparent"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pngall.com/light-bulb-png"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p:txBody>
          <a:bodyPr>
            <a:normAutofit fontScale="90000"/>
          </a:bodyPr>
          <a:lstStyle/>
          <a:p>
            <a:r>
              <a:rPr lang="en-US" b="1" dirty="0"/>
              <a:t>Unit 5</a:t>
            </a:r>
            <a:br>
              <a:rPr lang="en-US" dirty="0"/>
            </a:br>
            <a:r>
              <a:rPr lang="en-US" dirty="0"/>
              <a:t>Change in Organizations</a:t>
            </a:r>
            <a:endParaRPr lang="lt-LT" dirty="0"/>
          </a:p>
        </p:txBody>
      </p:sp>
      <p:sp>
        <p:nvSpPr>
          <p:cNvPr id="3" name="Antrinis pavadinimas 2">
            <a:extLst>
              <a:ext uri="{FF2B5EF4-FFF2-40B4-BE49-F238E27FC236}">
                <a16:creationId xmlns:a16="http://schemas.microsoft.com/office/drawing/2014/main" id="{11E258F2-1684-456C-BD99-58FC3C8EEE07}"/>
              </a:ext>
            </a:extLst>
          </p:cNvPr>
          <p:cNvSpPr>
            <a:spLocks noGrp="1"/>
          </p:cNvSpPr>
          <p:nvPr>
            <p:ph type="subTitle" idx="1"/>
          </p:nvPr>
        </p:nvSpPr>
        <p:spPr>
          <a:xfrm>
            <a:off x="845819" y="3434398"/>
            <a:ext cx="10490965" cy="1655762"/>
          </a:xfrm>
        </p:spPr>
        <p:txBody>
          <a:bodyPr/>
          <a:lstStyle/>
          <a:p>
            <a:r>
              <a:rPr lang="en-US" sz="3200" dirty="0">
                <a:solidFill>
                  <a:srgbClr val="FFFFFF"/>
                </a:solidFill>
              </a:rPr>
              <a:t>Learning Session 3</a:t>
            </a:r>
          </a:p>
          <a:p>
            <a:r>
              <a:rPr lang="en-US" sz="3200" dirty="0">
                <a:solidFill>
                  <a:srgbClr val="FFFFFF"/>
                </a:solidFill>
              </a:rPr>
              <a:t>Implementing CGC practices within organizations</a:t>
            </a:r>
            <a:endParaRPr lang="lt-LT" sz="3200"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pic>
        <p:nvPicPr>
          <p:cNvPr id="5" name="Picture 4">
            <a:extLst>
              <a:ext uri="{FF2B5EF4-FFF2-40B4-BE49-F238E27FC236}">
                <a16:creationId xmlns:a16="http://schemas.microsoft.com/office/drawing/2014/main" id="{62756F53-3CF3-4F01-BBDA-4787953E355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51221" y="5796580"/>
            <a:ext cx="896520" cy="315182"/>
          </a:xfrm>
          <a:prstGeom prst="rect">
            <a:avLst/>
          </a:prstGeom>
        </p:spPr>
      </p:pic>
      <p:sp>
        <p:nvSpPr>
          <p:cNvPr id="6" name="TextBox 5">
            <a:extLst>
              <a:ext uri="{FF2B5EF4-FFF2-40B4-BE49-F238E27FC236}">
                <a16:creationId xmlns:a16="http://schemas.microsoft.com/office/drawing/2014/main" id="{A876BF33-EB5C-44C5-91C6-6F9001932C45}"/>
              </a:ext>
            </a:extLst>
          </p:cNvPr>
          <p:cNvSpPr txBox="1"/>
          <p:nvPr/>
        </p:nvSpPr>
        <p:spPr>
          <a:xfrm>
            <a:off x="4639773" y="6111762"/>
            <a:ext cx="3584578"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dirty="0"/>
              <a:t>This license lets you (or other party) share, remix, transform, and build upon this material non-commercially, as long as you credit the Connect! project partners and license your new creations under identical terms.</a:t>
            </a:r>
            <a:endParaRPr lang="lt-LT" sz="800" dirty="0"/>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767655" y="3218377"/>
            <a:ext cx="4242752" cy="1798320"/>
          </a:xfrm>
        </p:spPr>
        <p:txBody>
          <a:bodyPr/>
          <a:lstStyle/>
          <a:p>
            <a:r>
              <a:rPr lang="en-GB" dirty="0">
                <a:solidFill>
                  <a:schemeClr val="tx1"/>
                </a:solidFill>
              </a:rPr>
              <a:t>Culture-Infused Career Counselling (CICC) Model</a:t>
            </a:r>
          </a:p>
          <a:p>
            <a:endParaRPr lang="en-GB" dirty="0">
              <a:solidFill>
                <a:schemeClr val="tx1"/>
              </a:solidFill>
            </a:endParaRPr>
          </a:p>
          <a:p>
            <a:r>
              <a:rPr lang="en-GB" dirty="0">
                <a:solidFill>
                  <a:schemeClr val="tx1"/>
                </a:solidFill>
              </a:rPr>
              <a:t>By Arthur &amp; Collins, 2010</a:t>
            </a:r>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439" y="633910"/>
            <a:ext cx="6004317" cy="5088709"/>
          </a:xfrm>
          <a:prstGeom prst="rect">
            <a:avLst/>
          </a:prstGeom>
        </p:spPr>
      </p:pic>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a:off x="616907" y="1135381"/>
            <a:ext cx="5703994" cy="1840635"/>
          </a:xfrm>
        </p:spPr>
        <p:txBody>
          <a:bodyPr>
            <a:normAutofit fontScale="90000"/>
          </a:bodyPr>
          <a:lstStyle/>
          <a:p>
            <a:r>
              <a:rPr lang="en-US" dirty="0"/>
              <a:t>How can professionals infuse culture in their CGC work?</a:t>
            </a:r>
            <a:endParaRPr lang="lt-LT" dirty="0"/>
          </a:p>
        </p:txBody>
      </p:sp>
    </p:spTree>
    <p:extLst>
      <p:ext uri="{BB962C8B-B14F-4D97-AF65-F5344CB8AC3E}">
        <p14:creationId xmlns:p14="http://schemas.microsoft.com/office/powerpoint/2010/main" val="3309495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639193" y="629505"/>
            <a:ext cx="11283518" cy="678815"/>
          </a:xfrm>
        </p:spPr>
        <p:txBody>
          <a:bodyPr>
            <a:normAutofit/>
          </a:bodyPr>
          <a:lstStyle/>
          <a:p>
            <a:r>
              <a:rPr lang="en-GB" b="1" dirty="0"/>
              <a:t>Culture-Infused Career Counselling Model</a:t>
            </a: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graphicFrame>
        <p:nvGraphicFramePr>
          <p:cNvPr id="8" name="Diagram 7">
            <a:extLst>
              <a:ext uri="{FF2B5EF4-FFF2-40B4-BE49-F238E27FC236}">
                <a16:creationId xmlns:a16="http://schemas.microsoft.com/office/drawing/2014/main" id="{493EAF81-51A6-4E11-9766-2BE3D9E4481D}"/>
              </a:ext>
            </a:extLst>
          </p:cNvPr>
          <p:cNvGraphicFramePr/>
          <p:nvPr>
            <p:extLst>
              <p:ext uri="{D42A27DB-BD31-4B8C-83A1-F6EECF244321}">
                <p14:modId xmlns:p14="http://schemas.microsoft.com/office/powerpoint/2010/main" val="833543569"/>
              </p:ext>
            </p:extLst>
          </p:nvPr>
        </p:nvGraphicFramePr>
        <p:xfrm>
          <a:off x="639192" y="1440452"/>
          <a:ext cx="8504807" cy="4513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Box 17">
            <a:extLst>
              <a:ext uri="{FF2B5EF4-FFF2-40B4-BE49-F238E27FC236}">
                <a16:creationId xmlns:a16="http://schemas.microsoft.com/office/drawing/2014/main" id="{A4E91F91-3304-4DF4-A308-FDA3869C27A3}"/>
              </a:ext>
            </a:extLst>
          </p:cNvPr>
          <p:cNvSpPr txBox="1"/>
          <p:nvPr/>
        </p:nvSpPr>
        <p:spPr>
          <a:xfrm>
            <a:off x="9251271" y="3512645"/>
            <a:ext cx="2583402" cy="369332"/>
          </a:xfrm>
          <a:prstGeom prst="rect">
            <a:avLst/>
          </a:prstGeom>
          <a:solidFill>
            <a:schemeClr val="accent6"/>
          </a:solidFill>
        </p:spPr>
        <p:txBody>
          <a:bodyPr wrap="square" rtlCol="0">
            <a:spAutoFit/>
          </a:bodyPr>
          <a:lstStyle/>
          <a:p>
            <a:pPr algn="ctr"/>
            <a:r>
              <a:rPr lang="en-US" b="1" dirty="0">
                <a:solidFill>
                  <a:schemeClr val="bg1"/>
                </a:solidFill>
              </a:rPr>
              <a:t>BASIC PRINCIPLES</a:t>
            </a:r>
            <a:endParaRPr lang="en-GB" b="1" dirty="0">
              <a:solidFill>
                <a:schemeClr val="bg1"/>
              </a:solidFill>
            </a:endParaRPr>
          </a:p>
        </p:txBody>
      </p:sp>
    </p:spTree>
    <p:extLst>
      <p:ext uri="{BB962C8B-B14F-4D97-AF65-F5344CB8AC3E}">
        <p14:creationId xmlns:p14="http://schemas.microsoft.com/office/powerpoint/2010/main" val="795259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639193" y="535318"/>
            <a:ext cx="10515600" cy="678815"/>
          </a:xfrm>
        </p:spPr>
        <p:txBody>
          <a:bodyPr>
            <a:normAutofit fontScale="90000"/>
          </a:bodyPr>
          <a:lstStyle/>
          <a:p>
            <a:r>
              <a:rPr lang="en-GB" b="1" dirty="0"/>
              <a:t>Culture-Infused Career Counselling Model</a:t>
            </a:r>
            <a:endParaRPr lang="lt-LT" b="1"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327209" y="2031931"/>
            <a:ext cx="6428698" cy="3922240"/>
          </a:xfrm>
        </p:spPr>
        <p:txBody>
          <a:bodyPr>
            <a:normAutofit/>
          </a:bodyPr>
          <a:lstStyle/>
          <a:p>
            <a:pPr lvl="0"/>
            <a:r>
              <a:rPr lang="en-GB" dirty="0">
                <a:solidFill>
                  <a:schemeClr val="tx1"/>
                </a:solidFill>
              </a:rPr>
              <a:t>CGC professionals must self-reflect as to understand their own models of thought and culture</a:t>
            </a:r>
          </a:p>
          <a:p>
            <a:pPr lvl="0"/>
            <a:r>
              <a:rPr lang="en-GB" dirty="0">
                <a:solidFill>
                  <a:schemeClr val="tx1"/>
                </a:solidFill>
              </a:rPr>
              <a:t>They must always consider the cultural validity of their approaches, particularly for working with clients from nondominant populations or in organizations that promote diversity and inclusion.</a:t>
            </a:r>
          </a:p>
          <a:p>
            <a:pPr lvl="0"/>
            <a:r>
              <a:rPr lang="en-GB" dirty="0">
                <a:solidFill>
                  <a:schemeClr val="tx1"/>
                </a:solidFill>
              </a:rPr>
              <a:t>CGC professionals are encouraged to collaborate with clients in selecting interventions while addressing the systemic and social power disparities that limit clients from reaching their full potential.</a:t>
            </a:r>
            <a:endParaRPr lang="en-US"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pic>
        <p:nvPicPr>
          <p:cNvPr id="3" name="Picture 2" descr="Business handshake">
            <a:extLst>
              <a:ext uri="{FF2B5EF4-FFF2-40B4-BE49-F238E27FC236}">
                <a16:creationId xmlns:a16="http://schemas.microsoft.com/office/drawing/2014/main" id="{F6ECFA10-C18D-4C34-BFB4-FFB363565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2964" y="2157356"/>
            <a:ext cx="4135661" cy="2756434"/>
          </a:xfrm>
          <a:prstGeom prst="rect">
            <a:avLst/>
          </a:prstGeom>
        </p:spPr>
      </p:pic>
    </p:spTree>
    <p:extLst>
      <p:ext uri="{BB962C8B-B14F-4D97-AF65-F5344CB8AC3E}">
        <p14:creationId xmlns:p14="http://schemas.microsoft.com/office/powerpoint/2010/main" val="3664139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raštės vietos rezervavimo ženklas 1">
            <a:extLst>
              <a:ext uri="{FF2B5EF4-FFF2-40B4-BE49-F238E27FC236}">
                <a16:creationId xmlns:a16="http://schemas.microsoft.com/office/drawing/2014/main" id="{D1858A05-FDBB-4641-BCB1-47A79AB1E613}"/>
              </a:ext>
            </a:extLst>
          </p:cNvPr>
          <p:cNvSpPr>
            <a:spLocks noGrp="1"/>
          </p:cNvSpPr>
          <p:nvPr>
            <p:ph type="ftr" sz="quarter" idx="11"/>
          </p:nvPr>
        </p:nvSpPr>
        <p:spPr/>
        <p:txBody>
          <a:bodyPr/>
          <a:lstStyle/>
          <a:p>
            <a:r>
              <a:rPr lang="lt-LT"/>
              <a:t>connect-erasmus.eu</a:t>
            </a:r>
          </a:p>
        </p:txBody>
      </p:sp>
      <p:sp>
        <p:nvSpPr>
          <p:cNvPr id="9" name="Pavadinimas 8">
            <a:extLst>
              <a:ext uri="{FF2B5EF4-FFF2-40B4-BE49-F238E27FC236}">
                <a16:creationId xmlns:a16="http://schemas.microsoft.com/office/drawing/2014/main" id="{EB5E91A4-2597-4EDA-A1F5-B490ADF907D7}"/>
              </a:ext>
            </a:extLst>
          </p:cNvPr>
          <p:cNvSpPr>
            <a:spLocks noGrp="1"/>
          </p:cNvSpPr>
          <p:nvPr>
            <p:ph type="title"/>
          </p:nvPr>
        </p:nvSpPr>
        <p:spPr>
          <a:xfrm>
            <a:off x="551440" y="635862"/>
            <a:ext cx="5418969" cy="728346"/>
          </a:xfrm>
        </p:spPr>
        <p:txBody>
          <a:bodyPr>
            <a:noAutofit/>
          </a:bodyPr>
          <a:lstStyle/>
          <a:p>
            <a:r>
              <a:rPr lang="en-US" sz="3600" dirty="0"/>
              <a:t>Case Studies</a:t>
            </a:r>
            <a:endParaRPr lang="lt-LT" sz="3600" dirty="0"/>
          </a:p>
        </p:txBody>
      </p:sp>
      <p:sp>
        <p:nvSpPr>
          <p:cNvPr id="10" name="Teksto vietos rezervavimo ženklas 9">
            <a:extLst>
              <a:ext uri="{FF2B5EF4-FFF2-40B4-BE49-F238E27FC236}">
                <a16:creationId xmlns:a16="http://schemas.microsoft.com/office/drawing/2014/main" id="{A23B4299-2D44-4BE6-97F6-7B692118E65C}"/>
              </a:ext>
            </a:extLst>
          </p:cNvPr>
          <p:cNvSpPr>
            <a:spLocks noGrp="1"/>
          </p:cNvSpPr>
          <p:nvPr>
            <p:ph type="body" sz="half" idx="2"/>
          </p:nvPr>
        </p:nvSpPr>
        <p:spPr>
          <a:xfrm>
            <a:off x="551440" y="1634681"/>
            <a:ext cx="5418968" cy="3993761"/>
          </a:xfrm>
        </p:spPr>
        <p:txBody>
          <a:bodyPr>
            <a:normAutofit/>
          </a:bodyPr>
          <a:lstStyle/>
          <a:p>
            <a:pPr lvl="0"/>
            <a:r>
              <a:rPr lang="en-US" b="1" dirty="0">
                <a:solidFill>
                  <a:schemeClr val="tx1"/>
                </a:solidFill>
              </a:rPr>
              <a:t>Team 1: Discuss Case Study no.1 </a:t>
            </a:r>
          </a:p>
          <a:p>
            <a:pPr lvl="0"/>
            <a:endParaRPr lang="en-US" sz="2000" b="1" dirty="0">
              <a:solidFill>
                <a:schemeClr val="tx1"/>
              </a:solidFill>
            </a:endParaRPr>
          </a:p>
          <a:p>
            <a:pPr lvl="0"/>
            <a:r>
              <a:rPr lang="en-US" sz="2000" b="1" dirty="0">
                <a:solidFill>
                  <a:schemeClr val="tx1"/>
                </a:solidFill>
              </a:rPr>
              <a:t>Team 2: Discuss Case Study no.2</a:t>
            </a:r>
            <a:endParaRPr lang="en-GB" sz="2000" dirty="0">
              <a:solidFill>
                <a:schemeClr val="tx1"/>
              </a:solidFill>
            </a:endParaRPr>
          </a:p>
          <a:p>
            <a:pPr marL="342900" lvl="0" indent="-342900">
              <a:buFont typeface="Arial" panose="020B0604020202020204" pitchFamily="34" charset="0"/>
              <a:buChar char="•"/>
            </a:pPr>
            <a:endParaRPr lang="en-GB" sz="2000" dirty="0">
              <a:solidFill>
                <a:schemeClr val="tx1"/>
              </a:solidFill>
            </a:endParaRPr>
          </a:p>
          <a:p>
            <a:pPr lvl="0"/>
            <a:r>
              <a:rPr lang="en-US" sz="2000" dirty="0">
                <a:solidFill>
                  <a:schemeClr val="tx1"/>
                </a:solidFill>
              </a:rPr>
              <a:t>Briefly discuss how you would approach the situation. Do you have any ideas or solutions for the issues presented? Which methods would you use? Which may be potential challenges?</a:t>
            </a:r>
            <a:endParaRPr lang="lt-LT" sz="2000" dirty="0">
              <a:solidFill>
                <a:schemeClr val="tx1"/>
              </a:solidFill>
            </a:endParaRPr>
          </a:p>
          <a:p>
            <a:endParaRPr lang="lt-LT" dirty="0">
              <a:solidFill>
                <a:schemeClr val="tx1"/>
              </a:solidFill>
            </a:endParaRPr>
          </a:p>
          <a:p>
            <a:endParaRPr lang="lt-LT" dirty="0">
              <a:solidFill>
                <a:schemeClr val="tx1"/>
              </a:solidFill>
            </a:endParaRPr>
          </a:p>
        </p:txBody>
      </p:sp>
      <p:pic>
        <p:nvPicPr>
          <p:cNvPr id="4" name="Picture 3" descr="Magnifying glass on clear background">
            <a:extLst>
              <a:ext uri="{FF2B5EF4-FFF2-40B4-BE49-F238E27FC236}">
                <a16:creationId xmlns:a16="http://schemas.microsoft.com/office/drawing/2014/main" id="{450BF2F1-8F57-4010-88FF-2D36A6F4B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593" y="1364208"/>
            <a:ext cx="5663971" cy="3780590"/>
          </a:xfrm>
          <a:prstGeom prst="rect">
            <a:avLst/>
          </a:prstGeom>
        </p:spPr>
      </p:pic>
      <p:sp>
        <p:nvSpPr>
          <p:cNvPr id="8" name="Pavadinimas 8">
            <a:extLst>
              <a:ext uri="{FF2B5EF4-FFF2-40B4-BE49-F238E27FC236}">
                <a16:creationId xmlns:a16="http://schemas.microsoft.com/office/drawing/2014/main" id="{7F0591D6-4DFE-4646-9A35-207051770E40}"/>
              </a:ext>
            </a:extLst>
          </p:cNvPr>
          <p:cNvSpPr txBox="1">
            <a:spLocks/>
          </p:cNvSpPr>
          <p:nvPr/>
        </p:nvSpPr>
        <p:spPr>
          <a:xfrm>
            <a:off x="6715368" y="3254503"/>
            <a:ext cx="2180058" cy="51343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lt-LT" sz="2400" b="1" dirty="0">
              <a:solidFill>
                <a:schemeClr val="bg1"/>
              </a:solidFill>
            </a:endParaRPr>
          </a:p>
        </p:txBody>
      </p:sp>
    </p:spTree>
    <p:extLst>
      <p:ext uri="{BB962C8B-B14F-4D97-AF65-F5344CB8AC3E}">
        <p14:creationId xmlns:p14="http://schemas.microsoft.com/office/powerpoint/2010/main" val="1965524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FBFB05C8-A146-45BE-83DD-9DEB107AF8D7}"/>
              </a:ext>
            </a:extLst>
          </p:cNvPr>
          <p:cNvSpPr>
            <a:spLocks noGrp="1"/>
          </p:cNvSpPr>
          <p:nvPr>
            <p:ph type="title"/>
          </p:nvPr>
        </p:nvSpPr>
        <p:spPr/>
        <p:txBody>
          <a:bodyPr/>
          <a:lstStyle/>
          <a:p>
            <a:r>
              <a:rPr lang="en-US" b="1" dirty="0"/>
              <a:t>Summary</a:t>
            </a:r>
            <a:endParaRPr lang="lt-LT" b="1" dirty="0"/>
          </a:p>
        </p:txBody>
      </p:sp>
      <p:sp>
        <p:nvSpPr>
          <p:cNvPr id="3" name="Poraštės vietos rezervavimo ženklas 2">
            <a:extLst>
              <a:ext uri="{FF2B5EF4-FFF2-40B4-BE49-F238E27FC236}">
                <a16:creationId xmlns:a16="http://schemas.microsoft.com/office/drawing/2014/main" id="{C40077B5-6A35-4C64-8435-CDBAB11A0F79}"/>
              </a:ext>
            </a:extLst>
          </p:cNvPr>
          <p:cNvSpPr>
            <a:spLocks noGrp="1"/>
          </p:cNvSpPr>
          <p:nvPr>
            <p:ph type="ftr" sz="quarter" idx="11"/>
          </p:nvPr>
        </p:nvSpPr>
        <p:spPr/>
        <p:txBody>
          <a:bodyPr/>
          <a:lstStyle/>
          <a:p>
            <a:r>
              <a:rPr lang="lt-LT"/>
              <a:t>connect-erasmus.eu</a:t>
            </a:r>
          </a:p>
        </p:txBody>
      </p:sp>
      <p:sp>
        <p:nvSpPr>
          <p:cNvPr id="9" name="Teksto vietos rezervavimo ženklas 8">
            <a:extLst>
              <a:ext uri="{FF2B5EF4-FFF2-40B4-BE49-F238E27FC236}">
                <a16:creationId xmlns:a16="http://schemas.microsoft.com/office/drawing/2014/main" id="{8029B119-756D-4D40-94A9-20466B79F602}"/>
              </a:ext>
            </a:extLst>
          </p:cNvPr>
          <p:cNvSpPr>
            <a:spLocks noGrp="1"/>
          </p:cNvSpPr>
          <p:nvPr>
            <p:ph type="body" sz="quarter" idx="10"/>
          </p:nvPr>
        </p:nvSpPr>
        <p:spPr/>
        <p:txBody>
          <a:bodyPr>
            <a:normAutofit lnSpcReduction="10000"/>
          </a:bodyPr>
          <a:lstStyle/>
          <a:p>
            <a:r>
              <a:rPr lang="en-US" dirty="0">
                <a:solidFill>
                  <a:schemeClr val="tx1"/>
                </a:solidFill>
              </a:rPr>
              <a:t>Evolution of CGC</a:t>
            </a:r>
            <a:endParaRPr lang="lt-LT" dirty="0">
              <a:solidFill>
                <a:schemeClr val="tx1"/>
              </a:solidFill>
            </a:endParaRPr>
          </a:p>
          <a:p>
            <a:endParaRPr lang="lt-LT" dirty="0"/>
          </a:p>
        </p:txBody>
      </p:sp>
      <p:sp>
        <p:nvSpPr>
          <p:cNvPr id="10" name="Teksto vietos rezervavimo ženklas 9">
            <a:extLst>
              <a:ext uri="{FF2B5EF4-FFF2-40B4-BE49-F238E27FC236}">
                <a16:creationId xmlns:a16="http://schemas.microsoft.com/office/drawing/2014/main" id="{B7B1A0EA-B241-48AE-8B2C-DF2067FECC96}"/>
              </a:ext>
            </a:extLst>
          </p:cNvPr>
          <p:cNvSpPr>
            <a:spLocks noGrp="1"/>
          </p:cNvSpPr>
          <p:nvPr>
            <p:ph type="body" sz="quarter" idx="12"/>
          </p:nvPr>
        </p:nvSpPr>
        <p:spPr>
          <a:xfrm>
            <a:off x="1163638" y="2419867"/>
            <a:ext cx="4856162" cy="811605"/>
          </a:xfrm>
        </p:spPr>
        <p:txBody>
          <a:bodyPr>
            <a:normAutofit lnSpcReduction="10000"/>
          </a:bodyPr>
          <a:lstStyle/>
          <a:p>
            <a:r>
              <a:rPr lang="en-US" dirty="0">
                <a:solidFill>
                  <a:schemeClr val="tx1"/>
                </a:solidFill>
              </a:rPr>
              <a:t>What changed throughout time?</a:t>
            </a:r>
          </a:p>
          <a:p>
            <a:r>
              <a:rPr lang="en-US" dirty="0">
                <a:solidFill>
                  <a:schemeClr val="tx1"/>
                </a:solidFill>
              </a:rPr>
              <a:t>How did the field expand?</a:t>
            </a:r>
            <a:endParaRPr lang="lt-LT" dirty="0">
              <a:solidFill>
                <a:schemeClr val="tx1"/>
              </a:solidFill>
            </a:endParaRPr>
          </a:p>
          <a:p>
            <a:endParaRPr lang="lt-LT" dirty="0"/>
          </a:p>
        </p:txBody>
      </p:sp>
      <p:sp>
        <p:nvSpPr>
          <p:cNvPr id="11" name="Teksto vietos rezervavimo ženklas 10">
            <a:extLst>
              <a:ext uri="{FF2B5EF4-FFF2-40B4-BE49-F238E27FC236}">
                <a16:creationId xmlns:a16="http://schemas.microsoft.com/office/drawing/2014/main" id="{7B8256B7-F102-4AE2-BCF7-BE2DF7ED5D9B}"/>
              </a:ext>
            </a:extLst>
          </p:cNvPr>
          <p:cNvSpPr>
            <a:spLocks noGrp="1"/>
          </p:cNvSpPr>
          <p:nvPr>
            <p:ph type="body" sz="quarter" idx="13"/>
          </p:nvPr>
        </p:nvSpPr>
        <p:spPr>
          <a:xfrm>
            <a:off x="1163638" y="3513116"/>
            <a:ext cx="4856162" cy="466586"/>
          </a:xfrm>
        </p:spPr>
        <p:txBody>
          <a:bodyPr>
            <a:normAutofit lnSpcReduction="10000"/>
          </a:bodyPr>
          <a:lstStyle/>
          <a:p>
            <a:r>
              <a:rPr lang="en-US" dirty="0">
                <a:solidFill>
                  <a:schemeClr val="tx1"/>
                </a:solidFill>
              </a:rPr>
              <a:t>Importance of CGC</a:t>
            </a:r>
            <a:endParaRPr lang="lt-LT" dirty="0">
              <a:solidFill>
                <a:schemeClr val="tx1"/>
              </a:solidFill>
            </a:endParaRPr>
          </a:p>
          <a:p>
            <a:endParaRPr lang="lt-LT" dirty="0"/>
          </a:p>
        </p:txBody>
      </p:sp>
      <p:sp>
        <p:nvSpPr>
          <p:cNvPr id="12" name="Teksto vietos rezervavimo ženklas 11">
            <a:extLst>
              <a:ext uri="{FF2B5EF4-FFF2-40B4-BE49-F238E27FC236}">
                <a16:creationId xmlns:a16="http://schemas.microsoft.com/office/drawing/2014/main" id="{53937C1D-E292-40BA-BBDC-28303FB400EC}"/>
              </a:ext>
            </a:extLst>
          </p:cNvPr>
          <p:cNvSpPr>
            <a:spLocks noGrp="1"/>
          </p:cNvSpPr>
          <p:nvPr>
            <p:ph type="body" sz="quarter" idx="14"/>
          </p:nvPr>
        </p:nvSpPr>
        <p:spPr>
          <a:xfrm>
            <a:off x="1088285" y="3979702"/>
            <a:ext cx="4856162" cy="1559963"/>
          </a:xfrm>
        </p:spPr>
        <p:txBody>
          <a:bodyPr>
            <a:normAutofit lnSpcReduction="10000"/>
          </a:bodyPr>
          <a:lstStyle/>
          <a:p>
            <a:r>
              <a:rPr lang="en-US" dirty="0">
                <a:solidFill>
                  <a:schemeClr val="tx1"/>
                </a:solidFill>
              </a:rPr>
              <a:t>Importance of CGC for organizational practices and stages.</a:t>
            </a:r>
          </a:p>
          <a:p>
            <a:r>
              <a:rPr lang="en-US" dirty="0">
                <a:solidFill>
                  <a:schemeClr val="tx1"/>
                </a:solidFill>
              </a:rPr>
              <a:t>What should CGC professionals expect from and prepare for the future?</a:t>
            </a:r>
            <a:endParaRPr lang="lt-LT" dirty="0">
              <a:solidFill>
                <a:schemeClr val="tx1"/>
              </a:solidFill>
            </a:endParaRPr>
          </a:p>
          <a:p>
            <a:endParaRPr lang="lt-LT" dirty="0"/>
          </a:p>
        </p:txBody>
      </p:sp>
      <p:sp>
        <p:nvSpPr>
          <p:cNvPr id="13" name="Teksto vietos rezervavimo ženklas 12">
            <a:extLst>
              <a:ext uri="{FF2B5EF4-FFF2-40B4-BE49-F238E27FC236}">
                <a16:creationId xmlns:a16="http://schemas.microsoft.com/office/drawing/2014/main" id="{9266811C-9BE2-4E05-B4FB-2BE6A87EDCB7}"/>
              </a:ext>
            </a:extLst>
          </p:cNvPr>
          <p:cNvSpPr>
            <a:spLocks noGrp="1"/>
          </p:cNvSpPr>
          <p:nvPr>
            <p:ph type="body" sz="quarter" idx="15"/>
          </p:nvPr>
        </p:nvSpPr>
        <p:spPr>
          <a:xfrm>
            <a:off x="6496048" y="1871345"/>
            <a:ext cx="5506561" cy="696922"/>
          </a:xfrm>
        </p:spPr>
        <p:txBody>
          <a:bodyPr>
            <a:normAutofit fontScale="92500"/>
          </a:bodyPr>
          <a:lstStyle/>
          <a:p>
            <a:r>
              <a:rPr lang="en-US" dirty="0">
                <a:solidFill>
                  <a:schemeClr val="tx1"/>
                </a:solidFill>
              </a:rPr>
              <a:t>Context awareness &amp; Reflection</a:t>
            </a:r>
            <a:endParaRPr lang="lt-LT" dirty="0">
              <a:solidFill>
                <a:schemeClr val="tx1"/>
              </a:solidFill>
            </a:endParaRPr>
          </a:p>
          <a:p>
            <a:endParaRPr lang="lt-LT" dirty="0"/>
          </a:p>
        </p:txBody>
      </p:sp>
      <p:sp>
        <p:nvSpPr>
          <p:cNvPr id="14" name="Teksto vietos rezervavimo ženklas 13">
            <a:extLst>
              <a:ext uri="{FF2B5EF4-FFF2-40B4-BE49-F238E27FC236}">
                <a16:creationId xmlns:a16="http://schemas.microsoft.com/office/drawing/2014/main" id="{69ECCA98-5D2A-4952-9F26-699D8C7A7C36}"/>
              </a:ext>
            </a:extLst>
          </p:cNvPr>
          <p:cNvSpPr>
            <a:spLocks noGrp="1"/>
          </p:cNvSpPr>
          <p:nvPr>
            <p:ph type="body" sz="quarter" idx="16"/>
          </p:nvPr>
        </p:nvSpPr>
        <p:spPr>
          <a:xfrm>
            <a:off x="6496050" y="2419867"/>
            <a:ext cx="4856162" cy="1206662"/>
          </a:xfrm>
        </p:spPr>
        <p:txBody>
          <a:bodyPr>
            <a:normAutofit fontScale="92500" lnSpcReduction="10000"/>
          </a:bodyPr>
          <a:lstStyle/>
          <a:p>
            <a:r>
              <a:rPr lang="en-US" dirty="0">
                <a:solidFill>
                  <a:schemeClr val="tx1"/>
                </a:solidFill>
              </a:rPr>
              <a:t>Why is context awareness in all change plans and CGC work? How can we enhance it?</a:t>
            </a:r>
          </a:p>
          <a:p>
            <a:r>
              <a:rPr lang="en-US" dirty="0">
                <a:solidFill>
                  <a:schemeClr val="tx1"/>
                </a:solidFill>
              </a:rPr>
              <a:t>Importance of self-reflection </a:t>
            </a:r>
            <a:endParaRPr lang="lt-LT" dirty="0">
              <a:solidFill>
                <a:schemeClr val="tx1"/>
              </a:solidFill>
            </a:endParaRPr>
          </a:p>
          <a:p>
            <a:endParaRPr lang="lt-LT" dirty="0">
              <a:solidFill>
                <a:schemeClr val="tx1"/>
              </a:solidFill>
            </a:endParaRPr>
          </a:p>
        </p:txBody>
      </p:sp>
      <p:sp>
        <p:nvSpPr>
          <p:cNvPr id="15" name="Teksto vietos rezervavimo ženklas 14">
            <a:extLst>
              <a:ext uri="{FF2B5EF4-FFF2-40B4-BE49-F238E27FC236}">
                <a16:creationId xmlns:a16="http://schemas.microsoft.com/office/drawing/2014/main" id="{72BC9B5B-B642-4D78-ADB2-5D5DCD429BD0}"/>
              </a:ext>
            </a:extLst>
          </p:cNvPr>
          <p:cNvSpPr>
            <a:spLocks noGrp="1"/>
          </p:cNvSpPr>
          <p:nvPr>
            <p:ph type="body" sz="quarter" idx="17"/>
          </p:nvPr>
        </p:nvSpPr>
        <p:spPr/>
        <p:txBody>
          <a:bodyPr>
            <a:normAutofit lnSpcReduction="10000"/>
          </a:bodyPr>
          <a:lstStyle/>
          <a:p>
            <a:r>
              <a:rPr lang="en-US" dirty="0">
                <a:solidFill>
                  <a:schemeClr val="tx1"/>
                </a:solidFill>
              </a:rPr>
              <a:t>Importance of Culture</a:t>
            </a:r>
            <a:endParaRPr lang="lt-LT" dirty="0">
              <a:solidFill>
                <a:schemeClr val="tx1"/>
              </a:solidFill>
            </a:endParaRPr>
          </a:p>
          <a:p>
            <a:endParaRPr lang="lt-LT" dirty="0"/>
          </a:p>
        </p:txBody>
      </p:sp>
      <p:sp>
        <p:nvSpPr>
          <p:cNvPr id="16" name="Teksto vietos rezervavimo ženklas 15">
            <a:extLst>
              <a:ext uri="{FF2B5EF4-FFF2-40B4-BE49-F238E27FC236}">
                <a16:creationId xmlns:a16="http://schemas.microsoft.com/office/drawing/2014/main" id="{E8920523-CE39-4B2F-BD48-C88732927CF3}"/>
              </a:ext>
            </a:extLst>
          </p:cNvPr>
          <p:cNvSpPr>
            <a:spLocks noGrp="1"/>
          </p:cNvSpPr>
          <p:nvPr>
            <p:ph type="body" sz="quarter" idx="18"/>
          </p:nvPr>
        </p:nvSpPr>
        <p:spPr>
          <a:xfrm>
            <a:off x="6496050" y="4289733"/>
            <a:ext cx="4856162" cy="1347587"/>
          </a:xfrm>
        </p:spPr>
        <p:txBody>
          <a:bodyPr>
            <a:normAutofit lnSpcReduction="10000"/>
          </a:bodyPr>
          <a:lstStyle/>
          <a:p>
            <a:r>
              <a:rPr lang="en-US" dirty="0">
                <a:solidFill>
                  <a:schemeClr val="tx1"/>
                </a:solidFill>
              </a:rPr>
              <a:t>How can people differ in terms of their cultural experience?</a:t>
            </a:r>
          </a:p>
          <a:p>
            <a:r>
              <a:rPr lang="en-US" dirty="0">
                <a:solidFill>
                  <a:schemeClr val="tx1"/>
                </a:solidFill>
              </a:rPr>
              <a:t>How can these differences translate into the world of CGC work?</a:t>
            </a:r>
            <a:endParaRPr lang="lt-LT" dirty="0">
              <a:solidFill>
                <a:schemeClr val="tx1"/>
              </a:solidFill>
            </a:endParaRPr>
          </a:p>
          <a:p>
            <a:endParaRPr lang="lt-LT" dirty="0">
              <a:solidFill>
                <a:schemeClr val="tx1"/>
              </a:solidFill>
            </a:endParaRPr>
          </a:p>
        </p:txBody>
      </p:sp>
      <p:sp>
        <p:nvSpPr>
          <p:cNvPr id="21" name="Lygiašonis trikampis 20">
            <a:extLst>
              <a:ext uri="{FF2B5EF4-FFF2-40B4-BE49-F238E27FC236}">
                <a16:creationId xmlns:a16="http://schemas.microsoft.com/office/drawing/2014/main" id="{F03A0A54-1398-47AF-9FB6-8F979195B742}"/>
              </a:ext>
            </a:extLst>
          </p:cNvPr>
          <p:cNvSpPr/>
          <p:nvPr/>
        </p:nvSpPr>
        <p:spPr>
          <a:xfrm>
            <a:off x="839788" y="1933963"/>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 name="Lygiašonis trikampis 21">
            <a:extLst>
              <a:ext uri="{FF2B5EF4-FFF2-40B4-BE49-F238E27FC236}">
                <a16:creationId xmlns:a16="http://schemas.microsoft.com/office/drawing/2014/main" id="{EC25D523-0539-4B97-A69F-C1E9B2FCEEF0}"/>
              </a:ext>
            </a:extLst>
          </p:cNvPr>
          <p:cNvSpPr/>
          <p:nvPr/>
        </p:nvSpPr>
        <p:spPr>
          <a:xfrm>
            <a:off x="838200" y="3560054"/>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3" name="Lygiašonis trikampis 22">
            <a:extLst>
              <a:ext uri="{FF2B5EF4-FFF2-40B4-BE49-F238E27FC236}">
                <a16:creationId xmlns:a16="http://schemas.microsoft.com/office/drawing/2014/main" id="{5A47F3EB-3FA2-4B25-954D-0655101960C9}"/>
              </a:ext>
            </a:extLst>
          </p:cNvPr>
          <p:cNvSpPr/>
          <p:nvPr/>
        </p:nvSpPr>
        <p:spPr>
          <a:xfrm>
            <a:off x="6172200" y="1933963"/>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4" name="Lygiašonis trikampis 23">
            <a:extLst>
              <a:ext uri="{FF2B5EF4-FFF2-40B4-BE49-F238E27FC236}">
                <a16:creationId xmlns:a16="http://schemas.microsoft.com/office/drawing/2014/main" id="{8BF4F1A2-9B07-459B-A261-6A70F997E4F7}"/>
              </a:ext>
            </a:extLst>
          </p:cNvPr>
          <p:cNvSpPr/>
          <p:nvPr/>
        </p:nvSpPr>
        <p:spPr>
          <a:xfrm>
            <a:off x="6172200" y="3868561"/>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062039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FBFB05C8-A146-45BE-83DD-9DEB107AF8D7}"/>
              </a:ext>
            </a:extLst>
          </p:cNvPr>
          <p:cNvSpPr>
            <a:spLocks noGrp="1"/>
          </p:cNvSpPr>
          <p:nvPr>
            <p:ph type="title"/>
          </p:nvPr>
        </p:nvSpPr>
        <p:spPr>
          <a:xfrm>
            <a:off x="836612" y="400004"/>
            <a:ext cx="10515600" cy="781685"/>
          </a:xfrm>
        </p:spPr>
        <p:txBody>
          <a:bodyPr/>
          <a:lstStyle/>
          <a:p>
            <a:r>
              <a:rPr lang="en-US" b="1" dirty="0"/>
              <a:t>Let’s wrap everything up…!</a:t>
            </a:r>
            <a:endParaRPr lang="lt-LT" b="1" dirty="0"/>
          </a:p>
        </p:txBody>
      </p:sp>
      <p:sp>
        <p:nvSpPr>
          <p:cNvPr id="3" name="Poraštės vietos rezervavimo ženklas 2">
            <a:extLst>
              <a:ext uri="{FF2B5EF4-FFF2-40B4-BE49-F238E27FC236}">
                <a16:creationId xmlns:a16="http://schemas.microsoft.com/office/drawing/2014/main" id="{C40077B5-6A35-4C64-8435-CDBAB11A0F79}"/>
              </a:ext>
            </a:extLst>
          </p:cNvPr>
          <p:cNvSpPr>
            <a:spLocks noGrp="1"/>
          </p:cNvSpPr>
          <p:nvPr>
            <p:ph type="ftr" sz="quarter" idx="11"/>
          </p:nvPr>
        </p:nvSpPr>
        <p:spPr/>
        <p:txBody>
          <a:bodyPr/>
          <a:lstStyle/>
          <a:p>
            <a:r>
              <a:rPr lang="lt-LT"/>
              <a:t>connect-erasmus.eu</a:t>
            </a:r>
          </a:p>
        </p:txBody>
      </p:sp>
      <p:sp>
        <p:nvSpPr>
          <p:cNvPr id="9" name="Teksto vietos rezervavimo ženklas 8">
            <a:extLst>
              <a:ext uri="{FF2B5EF4-FFF2-40B4-BE49-F238E27FC236}">
                <a16:creationId xmlns:a16="http://schemas.microsoft.com/office/drawing/2014/main" id="{8029B119-756D-4D40-94A9-20466B79F602}"/>
              </a:ext>
            </a:extLst>
          </p:cNvPr>
          <p:cNvSpPr>
            <a:spLocks noGrp="1"/>
          </p:cNvSpPr>
          <p:nvPr>
            <p:ph type="body" sz="quarter" idx="10"/>
          </p:nvPr>
        </p:nvSpPr>
        <p:spPr>
          <a:xfrm>
            <a:off x="1163637" y="1613539"/>
            <a:ext cx="7101474" cy="614403"/>
          </a:xfrm>
        </p:spPr>
        <p:txBody>
          <a:bodyPr>
            <a:normAutofit/>
          </a:bodyPr>
          <a:lstStyle/>
          <a:p>
            <a:r>
              <a:rPr lang="en-GB" dirty="0">
                <a:solidFill>
                  <a:schemeClr val="tx1"/>
                </a:solidFill>
              </a:rPr>
              <a:t>UNIT 1: The Changing world of work </a:t>
            </a:r>
            <a:endParaRPr lang="lt-LT" dirty="0">
              <a:solidFill>
                <a:schemeClr val="tx1"/>
              </a:solidFill>
            </a:endParaRPr>
          </a:p>
          <a:p>
            <a:endParaRPr lang="lt-LT" dirty="0">
              <a:solidFill>
                <a:schemeClr val="tx1"/>
              </a:solidFill>
            </a:endParaRPr>
          </a:p>
        </p:txBody>
      </p:sp>
      <p:sp>
        <p:nvSpPr>
          <p:cNvPr id="10" name="Teksto vietos rezervavimo ženklas 9">
            <a:extLst>
              <a:ext uri="{FF2B5EF4-FFF2-40B4-BE49-F238E27FC236}">
                <a16:creationId xmlns:a16="http://schemas.microsoft.com/office/drawing/2014/main" id="{B7B1A0EA-B241-48AE-8B2C-DF2067FECC96}"/>
              </a:ext>
            </a:extLst>
          </p:cNvPr>
          <p:cNvSpPr>
            <a:spLocks noGrp="1"/>
          </p:cNvSpPr>
          <p:nvPr>
            <p:ph type="body" sz="quarter" idx="12"/>
          </p:nvPr>
        </p:nvSpPr>
        <p:spPr>
          <a:xfrm>
            <a:off x="836613" y="2236467"/>
            <a:ext cx="10515599" cy="3231826"/>
          </a:xfrm>
        </p:spPr>
        <p:txBody>
          <a:bodyPr>
            <a:normAutofit fontScale="85000" lnSpcReduction="20000"/>
          </a:bodyPr>
          <a:lstStyle/>
          <a:p>
            <a:r>
              <a:rPr lang="el-GR" sz="2800" b="1" dirty="0">
                <a:solidFill>
                  <a:schemeClr val="tx1"/>
                </a:solidFill>
              </a:rPr>
              <a:t>1.1. </a:t>
            </a:r>
            <a:r>
              <a:rPr lang="en-US" sz="2800" dirty="0">
                <a:solidFill>
                  <a:schemeClr val="tx1"/>
                </a:solidFill>
              </a:rPr>
              <a:t>Describe </a:t>
            </a:r>
            <a:r>
              <a:rPr lang="en-GB" sz="2800" dirty="0">
                <a:solidFill>
                  <a:schemeClr val="tx1"/>
                </a:solidFill>
              </a:rPr>
              <a:t>and explain the current and future challenges in the world of </a:t>
            </a:r>
            <a:br>
              <a:rPr lang="en-GB" sz="2800" dirty="0">
                <a:solidFill>
                  <a:schemeClr val="tx1"/>
                </a:solidFill>
              </a:rPr>
            </a:br>
            <a:r>
              <a:rPr lang="en-GB" sz="2800" dirty="0">
                <a:solidFill>
                  <a:schemeClr val="tx1"/>
                </a:solidFill>
              </a:rPr>
              <a:t>       work, as discuss its potential consequences. </a:t>
            </a:r>
          </a:p>
          <a:p>
            <a:endParaRPr lang="en-GB" sz="2800" dirty="0">
              <a:solidFill>
                <a:schemeClr val="tx1"/>
              </a:solidFill>
            </a:endParaRPr>
          </a:p>
          <a:p>
            <a:r>
              <a:rPr lang="en-GB" sz="2800" b="1" dirty="0">
                <a:solidFill>
                  <a:schemeClr val="tx1"/>
                </a:solidFill>
              </a:rPr>
              <a:t>1.2. </a:t>
            </a:r>
            <a:r>
              <a:rPr lang="en-GB" sz="2800" dirty="0">
                <a:solidFill>
                  <a:schemeClr val="tx1"/>
                </a:solidFill>
              </a:rPr>
              <a:t>Describe methods used to determine changes in the world of work, </a:t>
            </a:r>
            <a:br>
              <a:rPr lang="en-GB" sz="2800" dirty="0">
                <a:solidFill>
                  <a:schemeClr val="tx1"/>
                </a:solidFill>
              </a:rPr>
            </a:br>
            <a:r>
              <a:rPr lang="en-GB" sz="2800" dirty="0">
                <a:solidFill>
                  <a:schemeClr val="tx1"/>
                </a:solidFill>
              </a:rPr>
              <a:t>       their similarities and differences. Evaluate those methods’ usefulness </a:t>
            </a:r>
            <a:br>
              <a:rPr lang="en-GB" sz="2800" dirty="0">
                <a:solidFill>
                  <a:schemeClr val="tx1"/>
                </a:solidFill>
              </a:rPr>
            </a:br>
            <a:r>
              <a:rPr lang="en-GB" sz="2800" dirty="0">
                <a:solidFill>
                  <a:schemeClr val="tx1"/>
                </a:solidFill>
              </a:rPr>
              <a:t>       and shortcomings.</a:t>
            </a:r>
          </a:p>
          <a:p>
            <a:endParaRPr lang="en-GB" sz="2800" dirty="0">
              <a:solidFill>
                <a:schemeClr val="tx1"/>
              </a:solidFill>
            </a:endParaRPr>
          </a:p>
          <a:p>
            <a:r>
              <a:rPr lang="en-GB" sz="2800" b="1" dirty="0">
                <a:solidFill>
                  <a:schemeClr val="tx1"/>
                </a:solidFill>
              </a:rPr>
              <a:t>1.3. </a:t>
            </a:r>
            <a:r>
              <a:rPr lang="en-US" sz="2800" dirty="0">
                <a:solidFill>
                  <a:schemeClr val="tx1"/>
                </a:solidFill>
              </a:rPr>
              <a:t>Identify </a:t>
            </a:r>
            <a:r>
              <a:rPr lang="en-GB" sz="2800" dirty="0">
                <a:solidFill>
                  <a:schemeClr val="tx1"/>
                </a:solidFill>
              </a:rPr>
              <a:t>situations where the findings on the challenges in the world of </a:t>
            </a:r>
            <a:br>
              <a:rPr lang="en-GB" sz="2800" dirty="0">
                <a:solidFill>
                  <a:schemeClr val="tx1"/>
                </a:solidFill>
              </a:rPr>
            </a:br>
            <a:r>
              <a:rPr lang="en-GB" sz="2800" dirty="0">
                <a:solidFill>
                  <a:schemeClr val="tx1"/>
                </a:solidFill>
              </a:rPr>
              <a:t>       work can be applied in the context of providing career development </a:t>
            </a:r>
            <a:br>
              <a:rPr lang="en-GB" sz="2800" dirty="0">
                <a:solidFill>
                  <a:schemeClr val="tx1"/>
                </a:solidFill>
              </a:rPr>
            </a:br>
            <a:r>
              <a:rPr lang="en-GB" sz="2800" dirty="0">
                <a:solidFill>
                  <a:schemeClr val="tx1"/>
                </a:solidFill>
              </a:rPr>
              <a:t>       support to employees. </a:t>
            </a:r>
          </a:p>
          <a:p>
            <a:endParaRPr lang="lt-LT" dirty="0">
              <a:solidFill>
                <a:schemeClr val="tx1"/>
              </a:solidFill>
            </a:endParaRPr>
          </a:p>
        </p:txBody>
      </p:sp>
      <p:sp>
        <p:nvSpPr>
          <p:cNvPr id="21" name="Lygiašonis trikampis 20">
            <a:extLst>
              <a:ext uri="{FF2B5EF4-FFF2-40B4-BE49-F238E27FC236}">
                <a16:creationId xmlns:a16="http://schemas.microsoft.com/office/drawing/2014/main" id="{F03A0A54-1398-47AF-9FB6-8F979195B742}"/>
              </a:ext>
            </a:extLst>
          </p:cNvPr>
          <p:cNvSpPr/>
          <p:nvPr/>
        </p:nvSpPr>
        <p:spPr>
          <a:xfrm>
            <a:off x="836612" y="1680814"/>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695937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C40077B5-6A35-4C64-8435-CDBAB11A0F79}"/>
              </a:ext>
            </a:extLst>
          </p:cNvPr>
          <p:cNvSpPr>
            <a:spLocks noGrp="1"/>
          </p:cNvSpPr>
          <p:nvPr>
            <p:ph type="ftr" sz="quarter" idx="11"/>
          </p:nvPr>
        </p:nvSpPr>
        <p:spPr/>
        <p:txBody>
          <a:bodyPr/>
          <a:lstStyle/>
          <a:p>
            <a:r>
              <a:rPr lang="lt-LT"/>
              <a:t>connect-erasmus.eu</a:t>
            </a:r>
          </a:p>
        </p:txBody>
      </p:sp>
      <p:sp>
        <p:nvSpPr>
          <p:cNvPr id="9" name="Teksto vietos rezervavimo ženklas 8">
            <a:extLst>
              <a:ext uri="{FF2B5EF4-FFF2-40B4-BE49-F238E27FC236}">
                <a16:creationId xmlns:a16="http://schemas.microsoft.com/office/drawing/2014/main" id="{8029B119-756D-4D40-94A9-20466B79F602}"/>
              </a:ext>
            </a:extLst>
          </p:cNvPr>
          <p:cNvSpPr>
            <a:spLocks noGrp="1"/>
          </p:cNvSpPr>
          <p:nvPr>
            <p:ph type="body" sz="quarter" idx="10"/>
          </p:nvPr>
        </p:nvSpPr>
        <p:spPr>
          <a:xfrm>
            <a:off x="1181392" y="539341"/>
            <a:ext cx="10288557" cy="1032007"/>
          </a:xfrm>
        </p:spPr>
        <p:txBody>
          <a:bodyPr>
            <a:normAutofit/>
          </a:bodyPr>
          <a:lstStyle/>
          <a:p>
            <a:r>
              <a:rPr lang="en-GB" dirty="0">
                <a:solidFill>
                  <a:schemeClr val="tx1"/>
                </a:solidFill>
              </a:rPr>
              <a:t>UNIT 2: Innovative concepts and development for company-based career work/HRM </a:t>
            </a:r>
            <a:endParaRPr lang="lt-LT" dirty="0">
              <a:solidFill>
                <a:schemeClr val="tx1"/>
              </a:solidFill>
            </a:endParaRPr>
          </a:p>
        </p:txBody>
      </p:sp>
      <p:sp>
        <p:nvSpPr>
          <p:cNvPr id="10" name="Teksto vietos rezervavimo ženklas 9">
            <a:extLst>
              <a:ext uri="{FF2B5EF4-FFF2-40B4-BE49-F238E27FC236}">
                <a16:creationId xmlns:a16="http://schemas.microsoft.com/office/drawing/2014/main" id="{B7B1A0EA-B241-48AE-8B2C-DF2067FECC96}"/>
              </a:ext>
            </a:extLst>
          </p:cNvPr>
          <p:cNvSpPr>
            <a:spLocks noGrp="1"/>
          </p:cNvSpPr>
          <p:nvPr>
            <p:ph type="body" sz="quarter" idx="12"/>
          </p:nvPr>
        </p:nvSpPr>
        <p:spPr>
          <a:xfrm>
            <a:off x="836613" y="1813087"/>
            <a:ext cx="10515599" cy="3231826"/>
          </a:xfrm>
        </p:spPr>
        <p:txBody>
          <a:bodyPr>
            <a:normAutofit fontScale="77500" lnSpcReduction="20000"/>
          </a:bodyPr>
          <a:lstStyle/>
          <a:p>
            <a:r>
              <a:rPr lang="en-US" sz="2800" b="1" dirty="0">
                <a:solidFill>
                  <a:schemeClr val="tx1"/>
                </a:solidFill>
              </a:rPr>
              <a:t>2</a:t>
            </a:r>
            <a:r>
              <a:rPr lang="el-GR" sz="2800" b="1" dirty="0">
                <a:solidFill>
                  <a:schemeClr val="tx1"/>
                </a:solidFill>
              </a:rPr>
              <a:t>.1. </a:t>
            </a:r>
            <a:r>
              <a:rPr lang="en-GB" sz="2800" dirty="0">
                <a:solidFill>
                  <a:schemeClr val="tx1"/>
                </a:solidFill>
              </a:rPr>
              <a:t>Explain the requirement of individualization of personnel development. </a:t>
            </a:r>
            <a:br>
              <a:rPr lang="en-GB" sz="2800" dirty="0">
                <a:solidFill>
                  <a:schemeClr val="tx1"/>
                </a:solidFill>
              </a:rPr>
            </a:br>
            <a:r>
              <a:rPr lang="en-GB" sz="2800" dirty="0">
                <a:solidFill>
                  <a:schemeClr val="tx1"/>
                </a:solidFill>
              </a:rPr>
              <a:t>       Describe relevant methods aiming at individualized learning, coaching </a:t>
            </a:r>
            <a:br>
              <a:rPr lang="en-GB" sz="2800" dirty="0">
                <a:solidFill>
                  <a:schemeClr val="tx1"/>
                </a:solidFill>
              </a:rPr>
            </a:br>
            <a:r>
              <a:rPr lang="en-GB" sz="2800" dirty="0">
                <a:solidFill>
                  <a:schemeClr val="tx1"/>
                </a:solidFill>
              </a:rPr>
              <a:t>       and counselling methods.</a:t>
            </a:r>
          </a:p>
          <a:p>
            <a:endParaRPr lang="en-GB" sz="2800" dirty="0">
              <a:solidFill>
                <a:schemeClr val="tx1"/>
              </a:solidFill>
            </a:endParaRPr>
          </a:p>
          <a:p>
            <a:r>
              <a:rPr lang="en-GB" sz="2800" b="1" dirty="0">
                <a:solidFill>
                  <a:schemeClr val="tx1"/>
                </a:solidFill>
              </a:rPr>
              <a:t>2.2. </a:t>
            </a:r>
            <a:r>
              <a:rPr lang="en-GB" sz="2800" dirty="0">
                <a:solidFill>
                  <a:schemeClr val="tx1"/>
                </a:solidFill>
              </a:rPr>
              <a:t>Explain corporate social responsibility as a driver in our society. Describe </a:t>
            </a:r>
            <a:br>
              <a:rPr lang="en-GB" sz="2800" dirty="0">
                <a:solidFill>
                  <a:schemeClr val="tx1"/>
                </a:solidFill>
              </a:rPr>
            </a:br>
            <a:r>
              <a:rPr lang="en-GB" sz="2800" dirty="0">
                <a:solidFill>
                  <a:schemeClr val="tx1"/>
                </a:solidFill>
              </a:rPr>
              <a:t>       examples of successful social responsibility methods </a:t>
            </a:r>
          </a:p>
          <a:p>
            <a:endParaRPr lang="en-GB" sz="2800" dirty="0">
              <a:solidFill>
                <a:schemeClr val="tx1"/>
              </a:solidFill>
            </a:endParaRPr>
          </a:p>
          <a:p>
            <a:r>
              <a:rPr lang="en-GB" sz="2800" b="1" dirty="0">
                <a:solidFill>
                  <a:schemeClr val="tx1"/>
                </a:solidFill>
              </a:rPr>
              <a:t>2.3. </a:t>
            </a:r>
            <a:r>
              <a:rPr lang="en-GB" sz="2800" dirty="0">
                <a:solidFill>
                  <a:schemeClr val="tx1"/>
                </a:solidFill>
              </a:rPr>
              <a:t>Describe best practice in cooperation between Human resource </a:t>
            </a:r>
            <a:br>
              <a:rPr lang="en-GB" sz="2800" dirty="0">
                <a:solidFill>
                  <a:schemeClr val="tx1"/>
                </a:solidFill>
              </a:rPr>
            </a:br>
            <a:r>
              <a:rPr lang="en-GB" sz="2800" dirty="0">
                <a:solidFill>
                  <a:schemeClr val="tx1"/>
                </a:solidFill>
              </a:rPr>
              <a:t>       management in enterprises and professional career guidance and </a:t>
            </a:r>
            <a:br>
              <a:rPr lang="en-GB" sz="2800" dirty="0">
                <a:solidFill>
                  <a:schemeClr val="tx1"/>
                </a:solidFill>
              </a:rPr>
            </a:br>
            <a:r>
              <a:rPr lang="en-GB" sz="2800" dirty="0">
                <a:solidFill>
                  <a:schemeClr val="tx1"/>
                </a:solidFill>
              </a:rPr>
              <a:t>       counselling </a:t>
            </a:r>
            <a:endParaRPr lang="lt-LT" dirty="0">
              <a:solidFill>
                <a:schemeClr val="tx1"/>
              </a:solidFill>
            </a:endParaRPr>
          </a:p>
        </p:txBody>
      </p:sp>
      <p:sp>
        <p:nvSpPr>
          <p:cNvPr id="21" name="Lygiašonis trikampis 20">
            <a:extLst>
              <a:ext uri="{FF2B5EF4-FFF2-40B4-BE49-F238E27FC236}">
                <a16:creationId xmlns:a16="http://schemas.microsoft.com/office/drawing/2014/main" id="{F03A0A54-1398-47AF-9FB6-8F979195B742}"/>
              </a:ext>
            </a:extLst>
          </p:cNvPr>
          <p:cNvSpPr/>
          <p:nvPr/>
        </p:nvSpPr>
        <p:spPr>
          <a:xfrm>
            <a:off x="836613" y="606616"/>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165458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C40077B5-6A35-4C64-8435-CDBAB11A0F79}"/>
              </a:ext>
            </a:extLst>
          </p:cNvPr>
          <p:cNvSpPr>
            <a:spLocks noGrp="1"/>
          </p:cNvSpPr>
          <p:nvPr>
            <p:ph type="ftr" sz="quarter" idx="11"/>
          </p:nvPr>
        </p:nvSpPr>
        <p:spPr/>
        <p:txBody>
          <a:bodyPr/>
          <a:lstStyle/>
          <a:p>
            <a:r>
              <a:rPr lang="lt-LT"/>
              <a:t>connect-erasmus.eu</a:t>
            </a:r>
          </a:p>
        </p:txBody>
      </p:sp>
      <p:sp>
        <p:nvSpPr>
          <p:cNvPr id="9" name="Teksto vietos rezervavimo ženklas 8">
            <a:extLst>
              <a:ext uri="{FF2B5EF4-FFF2-40B4-BE49-F238E27FC236}">
                <a16:creationId xmlns:a16="http://schemas.microsoft.com/office/drawing/2014/main" id="{8029B119-756D-4D40-94A9-20466B79F602}"/>
              </a:ext>
            </a:extLst>
          </p:cNvPr>
          <p:cNvSpPr>
            <a:spLocks noGrp="1"/>
          </p:cNvSpPr>
          <p:nvPr>
            <p:ph type="body" sz="quarter" idx="10"/>
          </p:nvPr>
        </p:nvSpPr>
        <p:spPr>
          <a:xfrm>
            <a:off x="1181392" y="539341"/>
            <a:ext cx="10288557" cy="1032007"/>
          </a:xfrm>
        </p:spPr>
        <p:txBody>
          <a:bodyPr>
            <a:normAutofit fontScale="92500"/>
          </a:bodyPr>
          <a:lstStyle/>
          <a:p>
            <a:r>
              <a:rPr lang="en-GB" dirty="0">
                <a:solidFill>
                  <a:schemeClr val="tx1"/>
                </a:solidFill>
              </a:rPr>
              <a:t>UNIT 3: Current theoretical and methodological approaches for counsellors and coaches in the company context</a:t>
            </a:r>
            <a:endParaRPr lang="lt-LT" dirty="0">
              <a:solidFill>
                <a:schemeClr val="tx1"/>
              </a:solidFill>
            </a:endParaRPr>
          </a:p>
        </p:txBody>
      </p:sp>
      <p:sp>
        <p:nvSpPr>
          <p:cNvPr id="10" name="Teksto vietos rezervavimo ženklas 9">
            <a:extLst>
              <a:ext uri="{FF2B5EF4-FFF2-40B4-BE49-F238E27FC236}">
                <a16:creationId xmlns:a16="http://schemas.microsoft.com/office/drawing/2014/main" id="{B7B1A0EA-B241-48AE-8B2C-DF2067FECC96}"/>
              </a:ext>
            </a:extLst>
          </p:cNvPr>
          <p:cNvSpPr>
            <a:spLocks noGrp="1"/>
          </p:cNvSpPr>
          <p:nvPr>
            <p:ph type="body" sz="quarter" idx="12"/>
          </p:nvPr>
        </p:nvSpPr>
        <p:spPr>
          <a:xfrm>
            <a:off x="836613" y="1813087"/>
            <a:ext cx="10515599" cy="3646680"/>
          </a:xfrm>
        </p:spPr>
        <p:txBody>
          <a:bodyPr>
            <a:normAutofit fontScale="77500" lnSpcReduction="20000"/>
          </a:bodyPr>
          <a:lstStyle/>
          <a:p>
            <a:r>
              <a:rPr lang="el-GR" sz="2800" b="1" dirty="0">
                <a:solidFill>
                  <a:schemeClr val="tx1"/>
                </a:solidFill>
              </a:rPr>
              <a:t>3.1. </a:t>
            </a:r>
            <a:r>
              <a:rPr lang="en-GB" sz="2800" dirty="0">
                <a:solidFill>
                  <a:schemeClr val="tx1"/>
                </a:solidFill>
              </a:rPr>
              <a:t>Describe the selected paradigms in career guidance and counselling. </a:t>
            </a:r>
            <a:br>
              <a:rPr lang="en-GB" sz="2800" dirty="0">
                <a:solidFill>
                  <a:schemeClr val="tx1"/>
                </a:solidFill>
              </a:rPr>
            </a:br>
            <a:r>
              <a:rPr lang="en-GB" sz="2800" dirty="0">
                <a:solidFill>
                  <a:schemeClr val="tx1"/>
                </a:solidFill>
              </a:rPr>
              <a:t>       Identify and report strengths and innovation, constraints, and challenges, and  </a:t>
            </a:r>
            <a:br>
              <a:rPr lang="en-GB" sz="2800" dirty="0">
                <a:solidFill>
                  <a:schemeClr val="tx1"/>
                </a:solidFill>
              </a:rPr>
            </a:br>
            <a:r>
              <a:rPr lang="en-GB" sz="2800" dirty="0">
                <a:solidFill>
                  <a:schemeClr val="tx1"/>
                </a:solidFill>
              </a:rPr>
              <a:t>       discuss their relevance and limitations in the working contexts.</a:t>
            </a:r>
          </a:p>
          <a:p>
            <a:endParaRPr lang="en-GB" sz="2800" dirty="0">
              <a:solidFill>
                <a:schemeClr val="tx1"/>
              </a:solidFill>
            </a:endParaRPr>
          </a:p>
          <a:p>
            <a:r>
              <a:rPr lang="el-GR" sz="2800" b="1" dirty="0">
                <a:solidFill>
                  <a:schemeClr val="tx1"/>
                </a:solidFill>
              </a:rPr>
              <a:t>3</a:t>
            </a:r>
            <a:r>
              <a:rPr lang="en-GB" sz="2800" b="1" dirty="0">
                <a:solidFill>
                  <a:schemeClr val="tx1"/>
                </a:solidFill>
              </a:rPr>
              <a:t>.2. </a:t>
            </a:r>
            <a:r>
              <a:rPr lang="en-GB" sz="2800" dirty="0">
                <a:solidFill>
                  <a:schemeClr val="tx1"/>
                </a:solidFill>
              </a:rPr>
              <a:t>Based on the knowledge developed and the case studies analysis, describe   </a:t>
            </a:r>
            <a:br>
              <a:rPr lang="en-GB" sz="2800" dirty="0">
                <a:solidFill>
                  <a:schemeClr val="tx1"/>
                </a:solidFill>
              </a:rPr>
            </a:br>
            <a:r>
              <a:rPr lang="en-GB" sz="2800" dirty="0">
                <a:solidFill>
                  <a:schemeClr val="tx1"/>
                </a:solidFill>
              </a:rPr>
              <a:t>       the strengths and usefulness of the proposed assessment tools, to identify </a:t>
            </a:r>
            <a:br>
              <a:rPr lang="en-GB" sz="2800" dirty="0">
                <a:solidFill>
                  <a:schemeClr val="tx1"/>
                </a:solidFill>
              </a:rPr>
            </a:br>
            <a:r>
              <a:rPr lang="en-GB" sz="2800" dirty="0">
                <a:solidFill>
                  <a:schemeClr val="tx1"/>
                </a:solidFill>
              </a:rPr>
              <a:t>       similarities and differences.</a:t>
            </a:r>
          </a:p>
          <a:p>
            <a:endParaRPr lang="en-GB" sz="2800" dirty="0">
              <a:solidFill>
                <a:schemeClr val="tx1"/>
              </a:solidFill>
            </a:endParaRPr>
          </a:p>
          <a:p>
            <a:r>
              <a:rPr lang="el-GR" sz="2800" b="1" dirty="0">
                <a:solidFill>
                  <a:schemeClr val="tx1"/>
                </a:solidFill>
              </a:rPr>
              <a:t>3</a:t>
            </a:r>
            <a:r>
              <a:rPr lang="en-GB" sz="2800" b="1" dirty="0">
                <a:solidFill>
                  <a:schemeClr val="tx1"/>
                </a:solidFill>
              </a:rPr>
              <a:t>.3. </a:t>
            </a:r>
            <a:r>
              <a:rPr lang="en-GB" sz="2800" dirty="0">
                <a:solidFill>
                  <a:schemeClr val="tx1"/>
                </a:solidFill>
              </a:rPr>
              <a:t>Identify situations where the dimensions proposed by the paradigms and </a:t>
            </a:r>
            <a:br>
              <a:rPr lang="en-GB" sz="2800" dirty="0">
                <a:solidFill>
                  <a:schemeClr val="tx1"/>
                </a:solidFill>
              </a:rPr>
            </a:br>
            <a:r>
              <a:rPr lang="en-GB" sz="2800" dirty="0">
                <a:solidFill>
                  <a:schemeClr val="tx1"/>
                </a:solidFill>
              </a:rPr>
              <a:t>       addressed by tools might prove useful, along with strategies to promote their </a:t>
            </a:r>
            <a:br>
              <a:rPr lang="en-GB" sz="2800" dirty="0">
                <a:solidFill>
                  <a:schemeClr val="tx1"/>
                </a:solidFill>
              </a:rPr>
            </a:br>
            <a:r>
              <a:rPr lang="en-GB" sz="2800" dirty="0">
                <a:solidFill>
                  <a:schemeClr val="tx1"/>
                </a:solidFill>
              </a:rPr>
              <a:t>       use into organizations.</a:t>
            </a:r>
            <a:endParaRPr lang="lt-LT" dirty="0">
              <a:solidFill>
                <a:schemeClr val="tx1"/>
              </a:solidFill>
            </a:endParaRPr>
          </a:p>
        </p:txBody>
      </p:sp>
      <p:sp>
        <p:nvSpPr>
          <p:cNvPr id="21" name="Lygiašonis trikampis 20">
            <a:extLst>
              <a:ext uri="{FF2B5EF4-FFF2-40B4-BE49-F238E27FC236}">
                <a16:creationId xmlns:a16="http://schemas.microsoft.com/office/drawing/2014/main" id="{F03A0A54-1398-47AF-9FB6-8F979195B742}"/>
              </a:ext>
            </a:extLst>
          </p:cNvPr>
          <p:cNvSpPr/>
          <p:nvPr/>
        </p:nvSpPr>
        <p:spPr>
          <a:xfrm>
            <a:off x="836613" y="606616"/>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4033521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C40077B5-6A35-4C64-8435-CDBAB11A0F79}"/>
              </a:ext>
            </a:extLst>
          </p:cNvPr>
          <p:cNvSpPr>
            <a:spLocks noGrp="1"/>
          </p:cNvSpPr>
          <p:nvPr>
            <p:ph type="ftr" sz="quarter" idx="11"/>
          </p:nvPr>
        </p:nvSpPr>
        <p:spPr/>
        <p:txBody>
          <a:bodyPr/>
          <a:lstStyle/>
          <a:p>
            <a:r>
              <a:rPr lang="lt-LT"/>
              <a:t>connect-erasmus.eu</a:t>
            </a:r>
          </a:p>
        </p:txBody>
      </p:sp>
      <p:sp>
        <p:nvSpPr>
          <p:cNvPr id="9" name="Teksto vietos rezervavimo ženklas 8">
            <a:extLst>
              <a:ext uri="{FF2B5EF4-FFF2-40B4-BE49-F238E27FC236}">
                <a16:creationId xmlns:a16="http://schemas.microsoft.com/office/drawing/2014/main" id="{8029B119-756D-4D40-94A9-20466B79F602}"/>
              </a:ext>
            </a:extLst>
          </p:cNvPr>
          <p:cNvSpPr>
            <a:spLocks noGrp="1"/>
          </p:cNvSpPr>
          <p:nvPr>
            <p:ph type="body" sz="quarter" idx="10"/>
          </p:nvPr>
        </p:nvSpPr>
        <p:spPr>
          <a:xfrm>
            <a:off x="1181392" y="539341"/>
            <a:ext cx="10288557" cy="1032007"/>
          </a:xfrm>
        </p:spPr>
        <p:txBody>
          <a:bodyPr>
            <a:normAutofit fontScale="92500"/>
          </a:bodyPr>
          <a:lstStyle/>
          <a:p>
            <a:r>
              <a:rPr lang="en-GB" dirty="0">
                <a:solidFill>
                  <a:schemeClr val="tx1"/>
                </a:solidFill>
              </a:rPr>
              <a:t>UNIT 4: Connecting Guidance, Counselling and coaching for employees and the context of company-based career work</a:t>
            </a:r>
            <a:endParaRPr lang="lt-LT" dirty="0">
              <a:solidFill>
                <a:schemeClr val="tx1"/>
              </a:solidFill>
            </a:endParaRPr>
          </a:p>
        </p:txBody>
      </p:sp>
      <p:sp>
        <p:nvSpPr>
          <p:cNvPr id="10" name="Teksto vietos rezervavimo ženklas 9">
            <a:extLst>
              <a:ext uri="{FF2B5EF4-FFF2-40B4-BE49-F238E27FC236}">
                <a16:creationId xmlns:a16="http://schemas.microsoft.com/office/drawing/2014/main" id="{B7B1A0EA-B241-48AE-8B2C-DF2067FECC96}"/>
              </a:ext>
            </a:extLst>
          </p:cNvPr>
          <p:cNvSpPr>
            <a:spLocks noGrp="1"/>
          </p:cNvSpPr>
          <p:nvPr>
            <p:ph type="body" sz="quarter" idx="12"/>
          </p:nvPr>
        </p:nvSpPr>
        <p:spPr>
          <a:xfrm>
            <a:off x="836613" y="1813087"/>
            <a:ext cx="10515599" cy="3655558"/>
          </a:xfrm>
        </p:spPr>
        <p:txBody>
          <a:bodyPr>
            <a:normAutofit fontScale="92500" lnSpcReduction="10000"/>
          </a:bodyPr>
          <a:lstStyle/>
          <a:p>
            <a:r>
              <a:rPr lang="el-GR" sz="2800" b="1" dirty="0">
                <a:solidFill>
                  <a:schemeClr val="tx1"/>
                </a:solidFill>
              </a:rPr>
              <a:t>4.1. </a:t>
            </a:r>
            <a:r>
              <a:rPr lang="en-GB" sz="2800" dirty="0">
                <a:solidFill>
                  <a:schemeClr val="tx1"/>
                </a:solidFill>
              </a:rPr>
              <a:t>Connecting CGC in the context of HR-based career work</a:t>
            </a:r>
          </a:p>
          <a:p>
            <a:r>
              <a:rPr lang="en-GB" sz="2800" dirty="0">
                <a:solidFill>
                  <a:schemeClr val="tx1"/>
                </a:solidFill>
              </a:rPr>
              <a:t> </a:t>
            </a:r>
          </a:p>
          <a:p>
            <a:r>
              <a:rPr lang="el-GR" sz="2800" b="1" dirty="0">
                <a:solidFill>
                  <a:schemeClr val="tx1"/>
                </a:solidFill>
              </a:rPr>
              <a:t>4</a:t>
            </a:r>
            <a:r>
              <a:rPr lang="en-GB" sz="2800" b="1" dirty="0">
                <a:solidFill>
                  <a:schemeClr val="tx1"/>
                </a:solidFill>
              </a:rPr>
              <a:t>.2. </a:t>
            </a:r>
            <a:r>
              <a:rPr lang="en-GB" sz="2800" dirty="0">
                <a:solidFill>
                  <a:schemeClr val="tx1"/>
                </a:solidFill>
              </a:rPr>
              <a:t>Working with different target groups (VET participants, trainees, </a:t>
            </a:r>
            <a:br>
              <a:rPr lang="en-GB" sz="2800" dirty="0">
                <a:solidFill>
                  <a:schemeClr val="tx1"/>
                </a:solidFill>
              </a:rPr>
            </a:br>
            <a:r>
              <a:rPr lang="en-GB" sz="2800" dirty="0">
                <a:solidFill>
                  <a:schemeClr val="tx1"/>
                </a:solidFill>
              </a:rPr>
              <a:t>       older employees, people with lower qualifications or special </a:t>
            </a:r>
            <a:br>
              <a:rPr lang="en-GB" sz="2800" dirty="0">
                <a:solidFill>
                  <a:schemeClr val="tx1"/>
                </a:solidFill>
              </a:rPr>
            </a:br>
            <a:r>
              <a:rPr lang="en-GB" sz="2800" dirty="0">
                <a:solidFill>
                  <a:schemeClr val="tx1"/>
                </a:solidFill>
              </a:rPr>
              <a:t>       needs) and different formats (near the workplace, in groups, in </a:t>
            </a:r>
            <a:br>
              <a:rPr lang="en-GB" sz="2800" dirty="0">
                <a:solidFill>
                  <a:schemeClr val="tx1"/>
                </a:solidFill>
              </a:rPr>
            </a:br>
            <a:r>
              <a:rPr lang="en-GB" sz="2800" dirty="0">
                <a:solidFill>
                  <a:schemeClr val="tx1"/>
                </a:solidFill>
              </a:rPr>
              <a:t>       distance/online) </a:t>
            </a:r>
          </a:p>
          <a:p>
            <a:endParaRPr lang="en-GB" sz="2800" dirty="0">
              <a:solidFill>
                <a:schemeClr val="tx1"/>
              </a:solidFill>
            </a:endParaRPr>
          </a:p>
          <a:p>
            <a:r>
              <a:rPr lang="el-GR" sz="2800" b="1" dirty="0">
                <a:solidFill>
                  <a:schemeClr val="tx1"/>
                </a:solidFill>
              </a:rPr>
              <a:t>4</a:t>
            </a:r>
            <a:r>
              <a:rPr lang="en-GB" sz="2800" b="1" dirty="0">
                <a:solidFill>
                  <a:schemeClr val="tx1"/>
                </a:solidFill>
              </a:rPr>
              <a:t>.3. </a:t>
            </a:r>
            <a:r>
              <a:rPr lang="en-GB" sz="2800" dirty="0">
                <a:solidFill>
                  <a:schemeClr val="tx1"/>
                </a:solidFill>
              </a:rPr>
              <a:t>Using different methods of CGC and Coaching in the HR context </a:t>
            </a:r>
            <a:br>
              <a:rPr lang="en-GB" sz="2800" dirty="0">
                <a:solidFill>
                  <a:schemeClr val="tx1"/>
                </a:solidFill>
              </a:rPr>
            </a:br>
            <a:r>
              <a:rPr lang="en-GB" sz="2800" dirty="0">
                <a:solidFill>
                  <a:schemeClr val="tx1"/>
                </a:solidFill>
              </a:rPr>
              <a:t>       (especially when working with SME)</a:t>
            </a:r>
            <a:endParaRPr lang="lt-LT" dirty="0">
              <a:solidFill>
                <a:schemeClr val="tx1"/>
              </a:solidFill>
            </a:endParaRPr>
          </a:p>
        </p:txBody>
      </p:sp>
      <p:sp>
        <p:nvSpPr>
          <p:cNvPr id="21" name="Lygiašonis trikampis 20">
            <a:extLst>
              <a:ext uri="{FF2B5EF4-FFF2-40B4-BE49-F238E27FC236}">
                <a16:creationId xmlns:a16="http://schemas.microsoft.com/office/drawing/2014/main" id="{F03A0A54-1398-47AF-9FB6-8F979195B742}"/>
              </a:ext>
            </a:extLst>
          </p:cNvPr>
          <p:cNvSpPr/>
          <p:nvPr/>
        </p:nvSpPr>
        <p:spPr>
          <a:xfrm>
            <a:off x="836613" y="606616"/>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409079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C40077B5-6A35-4C64-8435-CDBAB11A0F79}"/>
              </a:ext>
            </a:extLst>
          </p:cNvPr>
          <p:cNvSpPr>
            <a:spLocks noGrp="1"/>
          </p:cNvSpPr>
          <p:nvPr>
            <p:ph type="ftr" sz="quarter" idx="11"/>
          </p:nvPr>
        </p:nvSpPr>
        <p:spPr/>
        <p:txBody>
          <a:bodyPr/>
          <a:lstStyle/>
          <a:p>
            <a:r>
              <a:rPr lang="lt-LT"/>
              <a:t>connect-erasmus.eu</a:t>
            </a:r>
          </a:p>
        </p:txBody>
      </p:sp>
      <p:sp>
        <p:nvSpPr>
          <p:cNvPr id="9" name="Teksto vietos rezervavimo ženklas 8">
            <a:extLst>
              <a:ext uri="{FF2B5EF4-FFF2-40B4-BE49-F238E27FC236}">
                <a16:creationId xmlns:a16="http://schemas.microsoft.com/office/drawing/2014/main" id="{8029B119-756D-4D40-94A9-20466B79F602}"/>
              </a:ext>
            </a:extLst>
          </p:cNvPr>
          <p:cNvSpPr>
            <a:spLocks noGrp="1"/>
          </p:cNvSpPr>
          <p:nvPr>
            <p:ph type="body" sz="quarter" idx="10"/>
          </p:nvPr>
        </p:nvSpPr>
        <p:spPr>
          <a:xfrm>
            <a:off x="1181392" y="539341"/>
            <a:ext cx="10288557" cy="1032007"/>
          </a:xfrm>
        </p:spPr>
        <p:txBody>
          <a:bodyPr>
            <a:normAutofit/>
          </a:bodyPr>
          <a:lstStyle/>
          <a:p>
            <a:r>
              <a:rPr lang="en-GB" dirty="0">
                <a:solidFill>
                  <a:schemeClr val="tx1"/>
                </a:solidFill>
              </a:rPr>
              <a:t>UNIT 5: Changing in practice the organizations</a:t>
            </a:r>
            <a:endParaRPr lang="lt-LT" dirty="0">
              <a:solidFill>
                <a:schemeClr val="tx1"/>
              </a:solidFill>
            </a:endParaRPr>
          </a:p>
        </p:txBody>
      </p:sp>
      <p:sp>
        <p:nvSpPr>
          <p:cNvPr id="10" name="Teksto vietos rezervavimo ženklas 9">
            <a:extLst>
              <a:ext uri="{FF2B5EF4-FFF2-40B4-BE49-F238E27FC236}">
                <a16:creationId xmlns:a16="http://schemas.microsoft.com/office/drawing/2014/main" id="{B7B1A0EA-B241-48AE-8B2C-DF2067FECC96}"/>
              </a:ext>
            </a:extLst>
          </p:cNvPr>
          <p:cNvSpPr>
            <a:spLocks noGrp="1"/>
          </p:cNvSpPr>
          <p:nvPr>
            <p:ph type="body" sz="quarter" idx="12"/>
          </p:nvPr>
        </p:nvSpPr>
        <p:spPr>
          <a:xfrm>
            <a:off x="836613" y="1813087"/>
            <a:ext cx="10515599" cy="3637802"/>
          </a:xfrm>
        </p:spPr>
        <p:txBody>
          <a:bodyPr>
            <a:normAutofit fontScale="92500" lnSpcReduction="20000"/>
          </a:bodyPr>
          <a:lstStyle/>
          <a:p>
            <a:r>
              <a:rPr lang="el-GR" sz="2800" b="1" dirty="0">
                <a:solidFill>
                  <a:schemeClr val="tx1"/>
                </a:solidFill>
              </a:rPr>
              <a:t>5.1. </a:t>
            </a:r>
            <a:r>
              <a:rPr lang="en-GB" sz="2800" dirty="0">
                <a:solidFill>
                  <a:schemeClr val="tx1"/>
                </a:solidFill>
              </a:rPr>
              <a:t>Understand the basic theoretical underpinnings of change </a:t>
            </a:r>
            <a:br>
              <a:rPr lang="en-GB" sz="2800" dirty="0">
                <a:solidFill>
                  <a:schemeClr val="tx1"/>
                </a:solidFill>
              </a:rPr>
            </a:br>
            <a:r>
              <a:rPr lang="en-GB" sz="2800" dirty="0">
                <a:solidFill>
                  <a:schemeClr val="tx1"/>
                </a:solidFill>
              </a:rPr>
              <a:t>       management and organizational development.</a:t>
            </a:r>
          </a:p>
          <a:p>
            <a:endParaRPr lang="en-GB" sz="2800" dirty="0">
              <a:solidFill>
                <a:schemeClr val="tx1"/>
              </a:solidFill>
            </a:endParaRPr>
          </a:p>
          <a:p>
            <a:r>
              <a:rPr lang="el-GR" sz="2800" b="1" dirty="0">
                <a:solidFill>
                  <a:schemeClr val="tx1"/>
                </a:solidFill>
              </a:rPr>
              <a:t>5</a:t>
            </a:r>
            <a:r>
              <a:rPr lang="en-GB" sz="2800" b="1" dirty="0">
                <a:solidFill>
                  <a:schemeClr val="tx1"/>
                </a:solidFill>
              </a:rPr>
              <a:t>.2. </a:t>
            </a:r>
            <a:r>
              <a:rPr lang="en-GB" sz="2800" dirty="0">
                <a:solidFill>
                  <a:schemeClr val="tx1"/>
                </a:solidFill>
              </a:rPr>
              <a:t>Understand the steps of the organizational change cycle: needs </a:t>
            </a:r>
            <a:br>
              <a:rPr lang="en-GB" sz="2800" dirty="0">
                <a:solidFill>
                  <a:schemeClr val="tx1"/>
                </a:solidFill>
              </a:rPr>
            </a:br>
            <a:r>
              <a:rPr lang="en-GB" sz="2800" dirty="0">
                <a:solidFill>
                  <a:schemeClr val="tx1"/>
                </a:solidFill>
              </a:rPr>
              <a:t>       assessment, construction, application (tools and methods), and </a:t>
            </a:r>
            <a:br>
              <a:rPr lang="en-GB" sz="2800" dirty="0">
                <a:solidFill>
                  <a:schemeClr val="tx1"/>
                </a:solidFill>
              </a:rPr>
            </a:br>
            <a:r>
              <a:rPr lang="en-GB" sz="2800" dirty="0">
                <a:solidFill>
                  <a:schemeClr val="tx1"/>
                </a:solidFill>
              </a:rPr>
              <a:t>       evaluation.</a:t>
            </a:r>
          </a:p>
          <a:p>
            <a:endParaRPr lang="en-GB" sz="2800" dirty="0">
              <a:solidFill>
                <a:schemeClr val="tx1"/>
              </a:solidFill>
            </a:endParaRPr>
          </a:p>
          <a:p>
            <a:r>
              <a:rPr lang="el-GR" sz="2800" b="1" dirty="0">
                <a:solidFill>
                  <a:schemeClr val="tx1"/>
                </a:solidFill>
              </a:rPr>
              <a:t>5</a:t>
            </a:r>
            <a:r>
              <a:rPr lang="en-GB" sz="2800" b="1" dirty="0">
                <a:solidFill>
                  <a:schemeClr val="tx1"/>
                </a:solidFill>
              </a:rPr>
              <a:t>.3. </a:t>
            </a:r>
            <a:r>
              <a:rPr lang="en-GB" sz="2800" dirty="0">
                <a:solidFill>
                  <a:schemeClr val="tx1"/>
                </a:solidFill>
              </a:rPr>
              <a:t>Learn how CGC work can be reflected within the organizational </a:t>
            </a:r>
            <a:br>
              <a:rPr lang="en-GB" sz="2800" dirty="0">
                <a:solidFill>
                  <a:schemeClr val="tx1"/>
                </a:solidFill>
              </a:rPr>
            </a:br>
            <a:r>
              <a:rPr lang="en-GB" sz="2800" dirty="0">
                <a:solidFill>
                  <a:schemeClr val="tx1"/>
                </a:solidFill>
              </a:rPr>
              <a:t>       change cycle, and discuss the importance of context, reflection, </a:t>
            </a:r>
            <a:br>
              <a:rPr lang="en-GB" sz="2800" dirty="0">
                <a:solidFill>
                  <a:schemeClr val="tx1"/>
                </a:solidFill>
              </a:rPr>
            </a:br>
            <a:r>
              <a:rPr lang="en-GB" sz="2800" dirty="0">
                <a:solidFill>
                  <a:schemeClr val="tx1"/>
                </a:solidFill>
              </a:rPr>
              <a:t>       and cultural sensitivity whilst conducting CGC work.</a:t>
            </a:r>
            <a:endParaRPr lang="lt-LT" dirty="0">
              <a:solidFill>
                <a:schemeClr val="tx1"/>
              </a:solidFill>
            </a:endParaRPr>
          </a:p>
        </p:txBody>
      </p:sp>
      <p:sp>
        <p:nvSpPr>
          <p:cNvPr id="21" name="Lygiašonis trikampis 20">
            <a:extLst>
              <a:ext uri="{FF2B5EF4-FFF2-40B4-BE49-F238E27FC236}">
                <a16:creationId xmlns:a16="http://schemas.microsoft.com/office/drawing/2014/main" id="{F03A0A54-1398-47AF-9FB6-8F979195B742}"/>
              </a:ext>
            </a:extLst>
          </p:cNvPr>
          <p:cNvSpPr/>
          <p:nvPr/>
        </p:nvSpPr>
        <p:spPr>
          <a:xfrm>
            <a:off x="836613" y="606616"/>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439918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a:xfrm>
            <a:off x="819079" y="276557"/>
            <a:ext cx="10515600" cy="781685"/>
          </a:xfrm>
        </p:spPr>
        <p:txBody>
          <a:bodyPr/>
          <a:lstStyle/>
          <a:p>
            <a:r>
              <a:rPr lang="en-US" dirty="0"/>
              <a:t>What will we cover today?</a:t>
            </a:r>
            <a:endParaRPr lang="lt-LT"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
        <p:nvSpPr>
          <p:cNvPr id="4" name="Teksto vietos rezervavimo ženklas 3">
            <a:extLst>
              <a:ext uri="{FF2B5EF4-FFF2-40B4-BE49-F238E27FC236}">
                <a16:creationId xmlns:a16="http://schemas.microsoft.com/office/drawing/2014/main" id="{11A10090-259C-445E-AB96-640E6AEC6205}"/>
              </a:ext>
            </a:extLst>
          </p:cNvPr>
          <p:cNvSpPr>
            <a:spLocks noGrp="1"/>
          </p:cNvSpPr>
          <p:nvPr>
            <p:ph type="body" sz="quarter" idx="10"/>
          </p:nvPr>
        </p:nvSpPr>
        <p:spPr>
          <a:xfrm>
            <a:off x="1184343" y="1247982"/>
            <a:ext cx="10188575" cy="466586"/>
          </a:xfrm>
        </p:spPr>
        <p:txBody>
          <a:bodyPr>
            <a:normAutofit lnSpcReduction="10000"/>
          </a:bodyPr>
          <a:lstStyle/>
          <a:p>
            <a:r>
              <a:rPr lang="en-US" dirty="0"/>
              <a:t>1.1. Change and CGC</a:t>
            </a:r>
            <a:endParaRPr lang="lt-LT" dirty="0"/>
          </a:p>
          <a:p>
            <a:endParaRPr lang="lt-LT" dirty="0"/>
          </a:p>
        </p:txBody>
      </p:sp>
      <p:sp>
        <p:nvSpPr>
          <p:cNvPr id="5" name="Teksto vietos rezervavimo ženklas 4">
            <a:extLst>
              <a:ext uri="{FF2B5EF4-FFF2-40B4-BE49-F238E27FC236}">
                <a16:creationId xmlns:a16="http://schemas.microsoft.com/office/drawing/2014/main" id="{D15CDCE1-3388-42FC-ACED-8DD443C2C446}"/>
              </a:ext>
            </a:extLst>
          </p:cNvPr>
          <p:cNvSpPr>
            <a:spLocks noGrp="1"/>
          </p:cNvSpPr>
          <p:nvPr>
            <p:ph type="body" sz="quarter" idx="12"/>
          </p:nvPr>
        </p:nvSpPr>
        <p:spPr>
          <a:xfrm>
            <a:off x="1163635" y="1628464"/>
            <a:ext cx="10190162" cy="1686647"/>
          </a:xfrm>
        </p:spPr>
        <p:txBody>
          <a:bodyPr>
            <a:normAutofit/>
          </a:bodyPr>
          <a:lstStyle/>
          <a:p>
            <a:pPr marL="342900" indent="-342900">
              <a:buFont typeface="Arial" panose="020B0604020202020204" pitchFamily="34" charset="0"/>
              <a:buChar char="•"/>
            </a:pPr>
            <a:r>
              <a:rPr lang="en-US" dirty="0">
                <a:solidFill>
                  <a:schemeClr val="tx1"/>
                </a:solidFill>
              </a:rPr>
              <a:t>Evolution of CGC</a:t>
            </a:r>
          </a:p>
          <a:p>
            <a:pPr marL="342900" indent="-342900">
              <a:buFont typeface="Arial" panose="020B0604020202020204" pitchFamily="34" charset="0"/>
              <a:buChar char="•"/>
            </a:pPr>
            <a:r>
              <a:rPr lang="en-US" dirty="0">
                <a:solidFill>
                  <a:schemeClr val="tx1"/>
                </a:solidFill>
              </a:rPr>
              <a:t>Importance of organization-focused CGC</a:t>
            </a:r>
          </a:p>
          <a:p>
            <a:pPr marL="342900" indent="-342900">
              <a:buFont typeface="Arial" panose="020B0604020202020204" pitchFamily="34" charset="0"/>
              <a:buChar char="•"/>
            </a:pPr>
            <a:r>
              <a:rPr lang="en-US" dirty="0">
                <a:solidFill>
                  <a:schemeClr val="tx1"/>
                </a:solidFill>
              </a:rPr>
              <a:t>CGC professionals as agents of change</a:t>
            </a:r>
            <a:endParaRPr lang="lt-LT" dirty="0">
              <a:solidFill>
                <a:schemeClr val="tx1"/>
              </a:solidFill>
            </a:endParaRPr>
          </a:p>
          <a:p>
            <a:endParaRPr lang="lt-LT" dirty="0"/>
          </a:p>
        </p:txBody>
      </p:sp>
      <p:sp>
        <p:nvSpPr>
          <p:cNvPr id="6" name="Teksto vietos rezervavimo ženklas 5">
            <a:extLst>
              <a:ext uri="{FF2B5EF4-FFF2-40B4-BE49-F238E27FC236}">
                <a16:creationId xmlns:a16="http://schemas.microsoft.com/office/drawing/2014/main" id="{A866B034-00D7-41D7-B54A-6B3F54BA9067}"/>
              </a:ext>
            </a:extLst>
          </p:cNvPr>
          <p:cNvSpPr>
            <a:spLocks noGrp="1"/>
          </p:cNvSpPr>
          <p:nvPr>
            <p:ph type="body" sz="quarter" idx="13"/>
          </p:nvPr>
        </p:nvSpPr>
        <p:spPr>
          <a:xfrm>
            <a:off x="1184343" y="2977752"/>
            <a:ext cx="10188575" cy="466586"/>
          </a:xfrm>
        </p:spPr>
        <p:txBody>
          <a:bodyPr>
            <a:normAutofit lnSpcReduction="10000"/>
          </a:bodyPr>
          <a:lstStyle/>
          <a:p>
            <a:r>
              <a:rPr lang="en-US" dirty="0"/>
              <a:t>1.2. Holistic Approach to CGC</a:t>
            </a:r>
            <a:endParaRPr lang="lt-LT" dirty="0"/>
          </a:p>
          <a:p>
            <a:endParaRPr lang="lt-LT" dirty="0"/>
          </a:p>
        </p:txBody>
      </p:sp>
      <p:sp>
        <p:nvSpPr>
          <p:cNvPr id="8" name="Lygiašonis trikampis 7">
            <a:extLst>
              <a:ext uri="{FF2B5EF4-FFF2-40B4-BE49-F238E27FC236}">
                <a16:creationId xmlns:a16="http://schemas.microsoft.com/office/drawing/2014/main" id="{B5D3202F-320C-4BF4-8D1F-52BBFD5B6032}"/>
              </a:ext>
            </a:extLst>
          </p:cNvPr>
          <p:cNvSpPr/>
          <p:nvPr/>
        </p:nvSpPr>
        <p:spPr>
          <a:xfrm>
            <a:off x="838200" y="1247982"/>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Lygiašonis trikampis 8">
            <a:extLst>
              <a:ext uri="{FF2B5EF4-FFF2-40B4-BE49-F238E27FC236}">
                <a16:creationId xmlns:a16="http://schemas.microsoft.com/office/drawing/2014/main" id="{FA64D3F5-9634-481F-9057-32BCA85352BB}"/>
              </a:ext>
            </a:extLst>
          </p:cNvPr>
          <p:cNvSpPr/>
          <p:nvPr/>
        </p:nvSpPr>
        <p:spPr>
          <a:xfrm>
            <a:off x="838200" y="3075184"/>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Teksto vietos rezervavimo ženklas 5">
            <a:extLst>
              <a:ext uri="{FF2B5EF4-FFF2-40B4-BE49-F238E27FC236}">
                <a16:creationId xmlns:a16="http://schemas.microsoft.com/office/drawing/2014/main" id="{22EDB8E0-3979-49B1-BE35-219B74B2263D}"/>
              </a:ext>
            </a:extLst>
          </p:cNvPr>
          <p:cNvSpPr txBox="1">
            <a:spLocks/>
          </p:cNvSpPr>
          <p:nvPr/>
        </p:nvSpPr>
        <p:spPr>
          <a:xfrm>
            <a:off x="1184343" y="4782591"/>
            <a:ext cx="10188575" cy="46658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1.3. Discussion of case studies</a:t>
            </a:r>
            <a:endParaRPr lang="lt-LT" dirty="0"/>
          </a:p>
          <a:p>
            <a:endParaRPr lang="lt-LT" dirty="0"/>
          </a:p>
        </p:txBody>
      </p:sp>
      <p:sp>
        <p:nvSpPr>
          <p:cNvPr id="13" name="Lygiašonis trikampis 8">
            <a:extLst>
              <a:ext uri="{FF2B5EF4-FFF2-40B4-BE49-F238E27FC236}">
                <a16:creationId xmlns:a16="http://schemas.microsoft.com/office/drawing/2014/main" id="{104B680D-18BB-4A56-AA43-9E8D05A50B7F}"/>
              </a:ext>
            </a:extLst>
          </p:cNvPr>
          <p:cNvSpPr/>
          <p:nvPr/>
        </p:nvSpPr>
        <p:spPr>
          <a:xfrm>
            <a:off x="838200" y="4895920"/>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Teksto vietos rezervavimo ženklas 4">
            <a:extLst>
              <a:ext uri="{FF2B5EF4-FFF2-40B4-BE49-F238E27FC236}">
                <a16:creationId xmlns:a16="http://schemas.microsoft.com/office/drawing/2014/main" id="{D39EAD61-BF32-47D9-8A4C-BFDF76A5129E}"/>
              </a:ext>
            </a:extLst>
          </p:cNvPr>
          <p:cNvSpPr txBox="1">
            <a:spLocks/>
          </p:cNvSpPr>
          <p:nvPr/>
        </p:nvSpPr>
        <p:spPr>
          <a:xfrm>
            <a:off x="1184343" y="3456786"/>
            <a:ext cx="10190162" cy="16866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solidFill>
                  <a:schemeClr val="tx1"/>
                </a:solidFill>
              </a:rPr>
              <a:t>Importance of peripheral vision and self-reflection</a:t>
            </a:r>
          </a:p>
          <a:p>
            <a:pPr marL="342900" indent="-342900">
              <a:buFont typeface="Arial" panose="020B0604020202020204" pitchFamily="34" charset="0"/>
              <a:buChar char="•"/>
            </a:pPr>
            <a:r>
              <a:rPr lang="en-US" dirty="0">
                <a:solidFill>
                  <a:schemeClr val="tx1"/>
                </a:solidFill>
              </a:rPr>
              <a:t>Importance of culture sensitivity</a:t>
            </a:r>
          </a:p>
          <a:p>
            <a:pPr marL="342900" indent="-342900">
              <a:buFont typeface="Arial" panose="020B0604020202020204" pitchFamily="34" charset="0"/>
              <a:buChar char="•"/>
            </a:pPr>
            <a:r>
              <a:rPr lang="lt-LT" dirty="0">
                <a:solidFill>
                  <a:schemeClr val="tx1"/>
                </a:solidFill>
              </a:rPr>
              <a:t>Culture-Infused Career Counselling Model</a:t>
            </a:r>
          </a:p>
        </p:txBody>
      </p:sp>
      <p:sp>
        <p:nvSpPr>
          <p:cNvPr id="12" name="Teksto vietos rezervavimo ženklas 5">
            <a:extLst>
              <a:ext uri="{FF2B5EF4-FFF2-40B4-BE49-F238E27FC236}">
                <a16:creationId xmlns:a16="http://schemas.microsoft.com/office/drawing/2014/main" id="{BE8324EF-1AA9-44DB-B04C-D53495FC6E7D}"/>
              </a:ext>
            </a:extLst>
          </p:cNvPr>
          <p:cNvSpPr txBox="1">
            <a:spLocks/>
          </p:cNvSpPr>
          <p:nvPr/>
        </p:nvSpPr>
        <p:spPr>
          <a:xfrm>
            <a:off x="1184343" y="5297713"/>
            <a:ext cx="10188575" cy="46658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1.4. Summary</a:t>
            </a:r>
            <a:endParaRPr lang="lt-LT" dirty="0"/>
          </a:p>
          <a:p>
            <a:endParaRPr lang="lt-LT" dirty="0"/>
          </a:p>
        </p:txBody>
      </p:sp>
      <p:sp>
        <p:nvSpPr>
          <p:cNvPr id="14" name="Lygiašonis trikampis 8">
            <a:extLst>
              <a:ext uri="{FF2B5EF4-FFF2-40B4-BE49-F238E27FC236}">
                <a16:creationId xmlns:a16="http://schemas.microsoft.com/office/drawing/2014/main" id="{0DB0A14A-5C21-4567-9EB6-24798879B06A}"/>
              </a:ext>
            </a:extLst>
          </p:cNvPr>
          <p:cNvSpPr/>
          <p:nvPr/>
        </p:nvSpPr>
        <p:spPr>
          <a:xfrm>
            <a:off x="838200" y="5370091"/>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4287910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C40077B5-6A35-4C64-8435-CDBAB11A0F79}"/>
              </a:ext>
            </a:extLst>
          </p:cNvPr>
          <p:cNvSpPr>
            <a:spLocks noGrp="1"/>
          </p:cNvSpPr>
          <p:nvPr>
            <p:ph type="ftr" sz="quarter" idx="11"/>
          </p:nvPr>
        </p:nvSpPr>
        <p:spPr/>
        <p:txBody>
          <a:bodyPr/>
          <a:lstStyle/>
          <a:p>
            <a:r>
              <a:rPr lang="lt-LT"/>
              <a:t>connect-erasmus.eu</a:t>
            </a:r>
          </a:p>
        </p:txBody>
      </p:sp>
      <p:sp>
        <p:nvSpPr>
          <p:cNvPr id="9" name="Teksto vietos rezervavimo ženklas 8">
            <a:extLst>
              <a:ext uri="{FF2B5EF4-FFF2-40B4-BE49-F238E27FC236}">
                <a16:creationId xmlns:a16="http://schemas.microsoft.com/office/drawing/2014/main" id="{8029B119-756D-4D40-94A9-20466B79F602}"/>
              </a:ext>
            </a:extLst>
          </p:cNvPr>
          <p:cNvSpPr>
            <a:spLocks noGrp="1"/>
          </p:cNvSpPr>
          <p:nvPr>
            <p:ph type="body" sz="quarter" idx="10"/>
          </p:nvPr>
        </p:nvSpPr>
        <p:spPr>
          <a:xfrm>
            <a:off x="1181392" y="539341"/>
            <a:ext cx="10288557" cy="694655"/>
          </a:xfrm>
        </p:spPr>
        <p:txBody>
          <a:bodyPr>
            <a:normAutofit/>
          </a:bodyPr>
          <a:lstStyle/>
          <a:p>
            <a:r>
              <a:rPr lang="en-GB" sz="3600" dirty="0">
                <a:solidFill>
                  <a:schemeClr val="tx1"/>
                </a:solidFill>
              </a:rPr>
              <a:t>Let’s close the circle..!</a:t>
            </a:r>
            <a:endParaRPr lang="lt-LT" sz="3600" dirty="0">
              <a:solidFill>
                <a:schemeClr val="tx1"/>
              </a:solidFill>
            </a:endParaRPr>
          </a:p>
        </p:txBody>
      </p:sp>
      <p:sp>
        <p:nvSpPr>
          <p:cNvPr id="10" name="Teksto vietos rezervavimo ženklas 9">
            <a:extLst>
              <a:ext uri="{FF2B5EF4-FFF2-40B4-BE49-F238E27FC236}">
                <a16:creationId xmlns:a16="http://schemas.microsoft.com/office/drawing/2014/main" id="{B7B1A0EA-B241-48AE-8B2C-DF2067FECC96}"/>
              </a:ext>
            </a:extLst>
          </p:cNvPr>
          <p:cNvSpPr>
            <a:spLocks noGrp="1"/>
          </p:cNvSpPr>
          <p:nvPr>
            <p:ph type="body" sz="quarter" idx="12"/>
          </p:nvPr>
        </p:nvSpPr>
        <p:spPr>
          <a:xfrm>
            <a:off x="953928" y="1538762"/>
            <a:ext cx="6379025" cy="1799014"/>
          </a:xfrm>
          <a:solidFill>
            <a:schemeClr val="accent2">
              <a:lumMod val="20000"/>
              <a:lumOff val="80000"/>
            </a:schemeClr>
          </a:solidFill>
        </p:spPr>
        <p:txBody>
          <a:bodyPr>
            <a:normAutofit fontScale="92500" lnSpcReduction="10000"/>
          </a:bodyPr>
          <a:lstStyle/>
          <a:p>
            <a:r>
              <a:rPr lang="en-US" sz="2800" b="1" dirty="0">
                <a:solidFill>
                  <a:schemeClr val="tx1"/>
                </a:solidFill>
              </a:rPr>
              <a:t>Change is the essence of HRM/CGC. Being attuned to change and its multifaceted nature is, if not the most, one of the most essential skills that future professionals should develop.</a:t>
            </a:r>
            <a:endParaRPr lang="en-GB" sz="2800" dirty="0">
              <a:solidFill>
                <a:schemeClr val="tx1"/>
              </a:solidFill>
            </a:endParaRPr>
          </a:p>
        </p:txBody>
      </p:sp>
      <p:sp>
        <p:nvSpPr>
          <p:cNvPr id="21" name="Lygiašonis trikampis 20">
            <a:extLst>
              <a:ext uri="{FF2B5EF4-FFF2-40B4-BE49-F238E27FC236}">
                <a16:creationId xmlns:a16="http://schemas.microsoft.com/office/drawing/2014/main" id="{F03A0A54-1398-47AF-9FB6-8F979195B742}"/>
              </a:ext>
            </a:extLst>
          </p:cNvPr>
          <p:cNvSpPr/>
          <p:nvPr/>
        </p:nvSpPr>
        <p:spPr>
          <a:xfrm>
            <a:off x="836613" y="606616"/>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Teksto vietos rezervavimo ženklas 9">
            <a:extLst>
              <a:ext uri="{FF2B5EF4-FFF2-40B4-BE49-F238E27FC236}">
                <a16:creationId xmlns:a16="http://schemas.microsoft.com/office/drawing/2014/main" id="{2B6FC768-845C-4323-A761-6C59AE613A0D}"/>
              </a:ext>
            </a:extLst>
          </p:cNvPr>
          <p:cNvSpPr txBox="1">
            <a:spLocks/>
          </p:cNvSpPr>
          <p:nvPr/>
        </p:nvSpPr>
        <p:spPr>
          <a:xfrm>
            <a:off x="953929" y="3741801"/>
            <a:ext cx="6379026" cy="1808345"/>
          </a:xfrm>
          <a:prstGeom prst="rect">
            <a:avLst/>
          </a:prstGeom>
          <a:solidFill>
            <a:schemeClr val="accent2">
              <a:lumMod val="20000"/>
              <a:lumOff val="80000"/>
            </a:schemeClr>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2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Whether one talks about organizational goals, individual needs, social phenomena, or cultural diversity, change is everywhere, driving things into motion.</a:t>
            </a:r>
            <a:endParaRPr lang="en-GB" sz="2800" dirty="0">
              <a:solidFill>
                <a:schemeClr val="tx1"/>
              </a:solidFill>
            </a:endParaRPr>
          </a:p>
        </p:txBody>
      </p:sp>
      <p:pic>
        <p:nvPicPr>
          <p:cNvPr id="4" name="Picture 3" descr="A picture containing nature&#10;&#10;Description automatically generated">
            <a:extLst>
              <a:ext uri="{FF2B5EF4-FFF2-40B4-BE49-F238E27FC236}">
                <a16:creationId xmlns:a16="http://schemas.microsoft.com/office/drawing/2014/main" id="{6FD7F713-BCAE-449F-81CA-E67A0405956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16066" y="606616"/>
            <a:ext cx="5088385" cy="5088385"/>
          </a:xfrm>
          <a:prstGeom prst="rect">
            <a:avLst/>
          </a:prstGeom>
        </p:spPr>
      </p:pic>
    </p:spTree>
    <p:extLst>
      <p:ext uri="{BB962C8B-B14F-4D97-AF65-F5344CB8AC3E}">
        <p14:creationId xmlns:p14="http://schemas.microsoft.com/office/powerpoint/2010/main" val="2663704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p:txBody>
          <a:bodyPr>
            <a:normAutofit fontScale="90000"/>
          </a:bodyPr>
          <a:lstStyle/>
          <a:p>
            <a:r>
              <a:rPr lang="en-US" b="1" dirty="0"/>
              <a:t>Homework</a:t>
            </a:r>
            <a:endParaRPr lang="lt-LT" b="1" dirty="0"/>
          </a:p>
        </p:txBody>
      </p:sp>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p:txBody>
          <a:bodyPr/>
          <a:lstStyle/>
          <a:p>
            <a:r>
              <a:rPr lang="en-US" dirty="0">
                <a:solidFill>
                  <a:schemeClr val="tx1"/>
                </a:solidFill>
                <a:effectLst/>
                <a:latin typeface="Trebuchet MS" panose="020B0603020202020204" pitchFamily="34" charset="0"/>
                <a:ea typeface="MS PGothic" panose="020B0600070205080204" pitchFamily="34" charset="-128"/>
                <a:cs typeface="Trebuchet MS" panose="020B0603020202020204" pitchFamily="34" charset="0"/>
              </a:rPr>
              <a:t>Pick the case study you prefer (no.1 or no.2)  and develop a full change plan that satisfies the employer’s needs. Choose a change theory and utilize it to implement your plan. Discuss each stage, and pinpoint possible challenges. </a:t>
            </a:r>
            <a:endParaRPr lang="lt-LT" sz="3200" dirty="0">
              <a:solidFill>
                <a:schemeClr val="tx1"/>
              </a:solidFill>
            </a:endParaRPr>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439" y="633910"/>
            <a:ext cx="6004317" cy="5088709"/>
          </a:xfrm>
          <a:prstGeom prst="rect">
            <a:avLst/>
          </a:prstGeom>
        </p:spPr>
      </p:pic>
    </p:spTree>
    <p:extLst>
      <p:ext uri="{BB962C8B-B14F-4D97-AF65-F5344CB8AC3E}">
        <p14:creationId xmlns:p14="http://schemas.microsoft.com/office/powerpoint/2010/main" val="765159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normAutofit/>
          </a:bodyPr>
          <a:lstStyle/>
          <a:p>
            <a:r>
              <a:rPr lang="en-US" b="1" dirty="0"/>
              <a:t>Thank you for your attention!</a:t>
            </a:r>
            <a:br>
              <a:rPr lang="el-GR" b="1" dirty="0"/>
            </a:br>
            <a:r>
              <a:rPr lang="en-US" b="1" dirty="0"/>
              <a:t> </a:t>
            </a:r>
            <a:br>
              <a:rPr lang="en-US" b="1" dirty="0"/>
            </a:br>
            <a:r>
              <a:rPr lang="en-US" b="1" dirty="0"/>
              <a:t>Any questions?</a:t>
            </a:r>
            <a:endParaRPr lang="lt-LT" b="1"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r>
              <a:rPr lang="lt-LT"/>
              <a:t>connect-erasmus.eu</a:t>
            </a:r>
          </a:p>
        </p:txBody>
      </p:sp>
      <p:sp>
        <p:nvSpPr>
          <p:cNvPr id="15" name="Stačiakampis 14">
            <a:extLst>
              <a:ext uri="{FF2B5EF4-FFF2-40B4-BE49-F238E27FC236}">
                <a16:creationId xmlns:a16="http://schemas.microsoft.com/office/drawing/2014/main" id="{F5FF9E45-F720-4042-BAF7-625FF01D8BB9}"/>
              </a:ext>
            </a:extLst>
          </p:cNvPr>
          <p:cNvSpPr/>
          <p:nvPr/>
        </p:nvSpPr>
        <p:spPr>
          <a:xfrm>
            <a:off x="836613" y="3733726"/>
            <a:ext cx="10515600" cy="461665"/>
          </a:xfrm>
          <a:prstGeom prst="rect">
            <a:avLst/>
          </a:prstGeom>
        </p:spPr>
        <p:txBody>
          <a:bodyPr wrap="square">
            <a:spAutoFit/>
          </a:bodyPr>
          <a:lstStyle/>
          <a:p>
            <a:r>
              <a:rPr lang="lt-LT" sz="2400" b="1" dirty="0" err="1">
                <a:solidFill>
                  <a:schemeClr val="bg1"/>
                </a:solidFill>
              </a:rPr>
              <a:t>your</a:t>
            </a:r>
            <a:r>
              <a:rPr lang="en-US" sz="2400" b="1" dirty="0">
                <a:solidFill>
                  <a:schemeClr val="bg1"/>
                </a:solidFill>
              </a:rPr>
              <a:t>@email_address.eu</a:t>
            </a:r>
            <a:endParaRPr lang="lt-LT" sz="2400" b="1" dirty="0">
              <a:solidFill>
                <a:schemeClr val="bg1"/>
              </a:solidFill>
            </a:endParaRPr>
          </a:p>
        </p:txBody>
      </p:sp>
    </p:spTree>
    <p:extLst>
      <p:ext uri="{BB962C8B-B14F-4D97-AF65-F5344CB8AC3E}">
        <p14:creationId xmlns:p14="http://schemas.microsoft.com/office/powerpoint/2010/main" val="57551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584939" y="1405118"/>
            <a:ext cx="8301609" cy="684211"/>
          </a:xfrm>
        </p:spPr>
        <p:txBody>
          <a:bodyPr>
            <a:normAutofit fontScale="90000"/>
          </a:bodyPr>
          <a:lstStyle/>
          <a:p>
            <a:r>
              <a:rPr lang="en-US" dirty="0">
                <a:solidFill>
                  <a:schemeClr val="bg1"/>
                </a:solidFill>
                <a:highlight>
                  <a:srgbClr val="808080"/>
                </a:highlight>
              </a:rPr>
              <a:t>Evolution of CGC work…</a:t>
            </a:r>
            <a:endParaRPr lang="lt-LT" dirty="0">
              <a:solidFill>
                <a:schemeClr val="bg1"/>
              </a:solidFill>
              <a:highlight>
                <a:srgbClr val="808080"/>
              </a:highlight>
            </a:endParaRPr>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graphicFrame>
        <p:nvGraphicFramePr>
          <p:cNvPr id="3" name="Table 3">
            <a:extLst>
              <a:ext uri="{FF2B5EF4-FFF2-40B4-BE49-F238E27FC236}">
                <a16:creationId xmlns:a16="http://schemas.microsoft.com/office/drawing/2014/main" id="{5B66B9DE-CB0B-4F6C-B5B9-5EAC03E88295}"/>
              </a:ext>
            </a:extLst>
          </p:cNvPr>
          <p:cNvGraphicFramePr>
            <a:graphicFrameLocks noGrp="1"/>
          </p:cNvGraphicFramePr>
          <p:nvPr>
            <p:extLst>
              <p:ext uri="{D42A27DB-BD31-4B8C-83A1-F6EECF244321}">
                <p14:modId xmlns:p14="http://schemas.microsoft.com/office/powerpoint/2010/main" val="4138070485"/>
              </p:ext>
            </p:extLst>
          </p:nvPr>
        </p:nvGraphicFramePr>
        <p:xfrm>
          <a:off x="584938" y="2260464"/>
          <a:ext cx="10920521" cy="3555416"/>
        </p:xfrm>
        <a:graphic>
          <a:graphicData uri="http://schemas.openxmlformats.org/drawingml/2006/table">
            <a:tbl>
              <a:tblPr firstRow="1" bandRow="1">
                <a:tableStyleId>{5C22544A-7EE6-4342-B048-85BDC9FD1C3A}</a:tableStyleId>
              </a:tblPr>
              <a:tblGrid>
                <a:gridCol w="3454402">
                  <a:extLst>
                    <a:ext uri="{9D8B030D-6E8A-4147-A177-3AD203B41FA5}">
                      <a16:colId xmlns:a16="http://schemas.microsoft.com/office/drawing/2014/main" val="3916438279"/>
                    </a:ext>
                  </a:extLst>
                </a:gridCol>
                <a:gridCol w="7466119">
                  <a:extLst>
                    <a:ext uri="{9D8B030D-6E8A-4147-A177-3AD203B41FA5}">
                      <a16:colId xmlns:a16="http://schemas.microsoft.com/office/drawing/2014/main" val="1940191571"/>
                    </a:ext>
                  </a:extLst>
                </a:gridCol>
              </a:tblGrid>
              <a:tr h="415976">
                <a:tc>
                  <a:txBody>
                    <a:bodyPr/>
                    <a:lstStyle/>
                    <a:p>
                      <a:r>
                        <a:rPr lang="en-US" sz="1600" dirty="0"/>
                        <a:t>Time Period</a:t>
                      </a:r>
                      <a:endParaRPr lang="en-GB" sz="1600" dirty="0"/>
                    </a:p>
                  </a:txBody>
                  <a:tcPr/>
                </a:tc>
                <a:tc>
                  <a:txBody>
                    <a:bodyPr/>
                    <a:lstStyle/>
                    <a:p>
                      <a:r>
                        <a:rPr lang="en-US" sz="1600" dirty="0"/>
                        <a:t>Focus of CGC work</a:t>
                      </a:r>
                      <a:endParaRPr lang="en-GB" sz="1600" dirty="0"/>
                    </a:p>
                  </a:txBody>
                  <a:tcPr/>
                </a:tc>
                <a:extLst>
                  <a:ext uri="{0D108BD9-81ED-4DB2-BD59-A6C34878D82A}">
                    <a16:rowId xmlns:a16="http://schemas.microsoft.com/office/drawing/2014/main" val="1325830260"/>
                  </a:ext>
                </a:extLst>
              </a:tr>
              <a:tr h="569318">
                <a:tc>
                  <a:txBody>
                    <a:bodyPr/>
                    <a:lstStyle/>
                    <a:p>
                      <a:r>
                        <a:rPr lang="en-US" sz="1600" dirty="0"/>
                        <a:t>Industrial era (20</a:t>
                      </a:r>
                      <a:r>
                        <a:rPr lang="en-US" sz="1600" baseline="30000" dirty="0"/>
                        <a:t>th</a:t>
                      </a:r>
                      <a:r>
                        <a:rPr lang="en-US" sz="1600" dirty="0"/>
                        <a:t> century)</a:t>
                      </a:r>
                      <a:endParaRPr lang="en-GB" sz="1600" dirty="0"/>
                    </a:p>
                  </a:txBody>
                  <a:tcPr/>
                </a:tc>
                <a:tc>
                  <a:txBody>
                    <a:bodyPr/>
                    <a:lstStyle/>
                    <a:p>
                      <a:r>
                        <a:rPr lang="en-US" sz="1600" dirty="0"/>
                        <a:t>Industrial revolution</a:t>
                      </a:r>
                      <a:r>
                        <a:rPr lang="en-US" sz="1600" dirty="0">
                          <a:sym typeface="Wingdings" panose="05000000000000000000" pitchFamily="2" charset="2"/>
                        </a:rPr>
                        <a:t> need for employee selection and assessment creation of first vocational programs</a:t>
                      </a:r>
                      <a:endParaRPr lang="en-GB" sz="1600" dirty="0"/>
                    </a:p>
                  </a:txBody>
                  <a:tcPr/>
                </a:tc>
                <a:extLst>
                  <a:ext uri="{0D108BD9-81ED-4DB2-BD59-A6C34878D82A}">
                    <a16:rowId xmlns:a16="http://schemas.microsoft.com/office/drawing/2014/main" val="3939627634"/>
                  </a:ext>
                </a:extLst>
              </a:tr>
              <a:tr h="561737">
                <a:tc>
                  <a:txBody>
                    <a:bodyPr/>
                    <a:lstStyle/>
                    <a:p>
                      <a:r>
                        <a:rPr lang="en-US" sz="1600" dirty="0"/>
                        <a:t>Information service era (mid 20</a:t>
                      </a:r>
                      <a:r>
                        <a:rPr lang="en-US" sz="1600" baseline="30000" dirty="0"/>
                        <a:t>th</a:t>
                      </a:r>
                      <a:r>
                        <a:rPr lang="en-US" sz="1600" dirty="0"/>
                        <a:t> century)</a:t>
                      </a:r>
                      <a:endParaRPr lang="en-GB" sz="1600" dirty="0"/>
                    </a:p>
                  </a:txBody>
                  <a:tcPr/>
                </a:tc>
                <a:tc>
                  <a:txBody>
                    <a:bodyPr/>
                    <a:lstStyle/>
                    <a:p>
                      <a:r>
                        <a:rPr lang="en-US" sz="1600" dirty="0"/>
                        <a:t>Rise of information and service-based economy</a:t>
                      </a:r>
                      <a:r>
                        <a:rPr lang="en-US" sz="1600" dirty="0">
                          <a:sym typeface="Wingdings" panose="05000000000000000000" pitchFamily="2" charset="2"/>
                        </a:rPr>
                        <a:t> increased focus on individual mental health importance of individual career choice</a:t>
                      </a:r>
                      <a:endParaRPr lang="en-GB" sz="1600" dirty="0"/>
                    </a:p>
                  </a:txBody>
                  <a:tcPr/>
                </a:tc>
                <a:extLst>
                  <a:ext uri="{0D108BD9-81ED-4DB2-BD59-A6C34878D82A}">
                    <a16:rowId xmlns:a16="http://schemas.microsoft.com/office/drawing/2014/main" val="1350981713"/>
                  </a:ext>
                </a:extLst>
              </a:tr>
              <a:tr h="564303">
                <a:tc>
                  <a:txBody>
                    <a:bodyPr/>
                    <a:lstStyle/>
                    <a:p>
                      <a:endParaRPr lang="en-GB" sz="1600" dirty="0"/>
                    </a:p>
                  </a:txBody>
                  <a:tcPr/>
                </a:tc>
                <a:tc>
                  <a:txBody>
                    <a:bodyPr/>
                    <a:lstStyle/>
                    <a:p>
                      <a:r>
                        <a:rPr lang="en-US" sz="1600" dirty="0"/>
                        <a:t>CGC spread to other sectors</a:t>
                      </a:r>
                      <a:r>
                        <a:rPr lang="en-US" sz="1600" dirty="0">
                          <a:sym typeface="Wingdings" panose="05000000000000000000" pitchFamily="2" charset="2"/>
                        </a:rPr>
                        <a:t> governmental settings, military, rehabilitation centers etc. started utilizing CGC methods and tools</a:t>
                      </a:r>
                      <a:endParaRPr lang="en-GB" sz="1600" dirty="0"/>
                    </a:p>
                  </a:txBody>
                  <a:tcPr/>
                </a:tc>
                <a:extLst>
                  <a:ext uri="{0D108BD9-81ED-4DB2-BD59-A6C34878D82A}">
                    <a16:rowId xmlns:a16="http://schemas.microsoft.com/office/drawing/2014/main" val="434120262"/>
                  </a:ext>
                </a:extLst>
              </a:tr>
              <a:tr h="561737">
                <a:tc>
                  <a:txBody>
                    <a:bodyPr/>
                    <a:lstStyle/>
                    <a:p>
                      <a:r>
                        <a:rPr lang="en-US" sz="1600" dirty="0"/>
                        <a:t>Contemporary perspective (21</a:t>
                      </a:r>
                      <a:r>
                        <a:rPr lang="en-US" sz="1600" baseline="30000" dirty="0"/>
                        <a:t>st</a:t>
                      </a:r>
                      <a:r>
                        <a:rPr lang="en-US" sz="1600" dirty="0"/>
                        <a:t> century)</a:t>
                      </a:r>
                      <a:endParaRPr lang="en-GB" sz="1600" dirty="0"/>
                    </a:p>
                  </a:txBody>
                  <a:tcPr/>
                </a:tc>
                <a:tc>
                  <a:txBody>
                    <a:bodyPr/>
                    <a:lstStyle/>
                    <a:p>
                      <a:r>
                        <a:rPr lang="en-US" sz="1600" dirty="0"/>
                        <a:t>CGC work is no longer restricted to mental health professionals and occupational psychologists </a:t>
                      </a:r>
                      <a:r>
                        <a:rPr lang="en-US" sz="1600" dirty="0">
                          <a:sym typeface="Wingdings" panose="05000000000000000000" pitchFamily="2" charset="2"/>
                        </a:rPr>
                        <a:t> consultants and HRM professionals can now fulfill this role</a:t>
                      </a:r>
                      <a:endParaRPr lang="en-GB" sz="1600" dirty="0"/>
                    </a:p>
                  </a:txBody>
                  <a:tcPr/>
                </a:tc>
                <a:extLst>
                  <a:ext uri="{0D108BD9-81ED-4DB2-BD59-A6C34878D82A}">
                    <a16:rowId xmlns:a16="http://schemas.microsoft.com/office/drawing/2014/main" val="1103827881"/>
                  </a:ext>
                </a:extLst>
              </a:tr>
              <a:tr h="561737">
                <a:tc>
                  <a:txBody>
                    <a:bodyPr/>
                    <a:lstStyle/>
                    <a:p>
                      <a:endParaRPr lang="en-GB" sz="1600" dirty="0"/>
                    </a:p>
                  </a:txBody>
                  <a:tcPr/>
                </a:tc>
                <a:tc>
                  <a:txBody>
                    <a:bodyPr/>
                    <a:lstStyle/>
                    <a:p>
                      <a:r>
                        <a:rPr lang="en-US" sz="1600" dirty="0"/>
                        <a:t>CGC work is now provided both internally (through HRM) and externally (contingency or contractual basis) in organizations</a:t>
                      </a:r>
                      <a:endParaRPr lang="en-GB" sz="1600" dirty="0"/>
                    </a:p>
                  </a:txBody>
                  <a:tcPr/>
                </a:tc>
                <a:extLst>
                  <a:ext uri="{0D108BD9-81ED-4DB2-BD59-A6C34878D82A}">
                    <a16:rowId xmlns:a16="http://schemas.microsoft.com/office/drawing/2014/main" val="572420169"/>
                  </a:ext>
                </a:extLst>
              </a:tr>
            </a:tbl>
          </a:graphicData>
        </a:graphic>
      </p:graphicFrame>
    </p:spTree>
    <p:extLst>
      <p:ext uri="{BB962C8B-B14F-4D97-AF65-F5344CB8AC3E}">
        <p14:creationId xmlns:p14="http://schemas.microsoft.com/office/powerpoint/2010/main" val="232105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2432482"/>
            <a:ext cx="10820400" cy="337298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Courier New" panose="02070309020205020404" pitchFamily="49" charset="0"/>
              <a:buChar char="o"/>
            </a:pPr>
            <a:r>
              <a:rPr lang="en-GB" sz="1600" b="1" dirty="0"/>
              <a:t>CGC work takes place from the organizational to the individual level. </a:t>
            </a:r>
          </a:p>
          <a:p>
            <a:pPr>
              <a:buFont typeface="Courier New" panose="02070309020205020404" pitchFamily="49" charset="0"/>
              <a:buChar char="o"/>
            </a:pPr>
            <a:r>
              <a:rPr lang="en-GB" sz="1600" dirty="0"/>
              <a:t>The role and function of career practitioners varies by the organization’s location on the business life cycle. </a:t>
            </a:r>
          </a:p>
          <a:p>
            <a:pPr>
              <a:buFont typeface="Courier New" panose="02070309020205020404" pitchFamily="49" charset="0"/>
              <a:buChar char="o"/>
            </a:pPr>
            <a:r>
              <a:rPr lang="en-GB" sz="1600" b="1" u="sng" dirty="0"/>
              <a:t>Start-up phase: </a:t>
            </a:r>
            <a:r>
              <a:rPr lang="en-GB" sz="1600" dirty="0"/>
              <a:t>The organization requires a wide range of highly skilled workers, those who will immediately drive production and create a market presence. </a:t>
            </a:r>
          </a:p>
          <a:p>
            <a:pPr>
              <a:buFont typeface="Courier New" panose="02070309020205020404" pitchFamily="49" charset="0"/>
              <a:buChar char="o"/>
            </a:pPr>
            <a:r>
              <a:rPr lang="en-GB" sz="1600" b="1" u="sng" dirty="0"/>
              <a:t>Establishment phase: </a:t>
            </a:r>
            <a:r>
              <a:rPr lang="en-GB" sz="1600" dirty="0"/>
              <a:t>Here, there is a corresponding need for consistency of production and quality, to demonstrate the organization’s earned place among its competitors.</a:t>
            </a:r>
          </a:p>
          <a:p>
            <a:pPr>
              <a:buFont typeface="Courier New" panose="02070309020205020404" pitchFamily="49" charset="0"/>
              <a:buChar char="o"/>
            </a:pPr>
            <a:r>
              <a:rPr lang="en-US" sz="1600" b="1" u="sng" dirty="0"/>
              <a:t>Advancement </a:t>
            </a:r>
            <a:r>
              <a:rPr lang="en-GB" sz="1600" b="1" u="sng" dirty="0"/>
              <a:t>phase: </a:t>
            </a:r>
            <a:r>
              <a:rPr lang="en-GB" sz="1600" dirty="0"/>
              <a:t>In this stage, the need shifts toward more innovation and distinctive products or services that differentiate the organization from its competitors. </a:t>
            </a:r>
          </a:p>
          <a:p>
            <a:pPr>
              <a:buFont typeface="Courier New" panose="02070309020205020404" pitchFamily="49" charset="0"/>
              <a:buChar char="o"/>
            </a:pPr>
            <a:r>
              <a:rPr lang="en-GB" sz="1600" b="1" dirty="0"/>
              <a:t>With each phase requiring unique characteristics from its workers, it is the role and function of the career practitioner in helping to identify them and develop the workforce (constant change and development)</a:t>
            </a:r>
          </a:p>
        </p:txBody>
      </p:sp>
      <p:sp>
        <p:nvSpPr>
          <p:cNvPr id="5" name="Pavadinimas 4">
            <a:extLst>
              <a:ext uri="{FF2B5EF4-FFF2-40B4-BE49-F238E27FC236}">
                <a16:creationId xmlns:a16="http://schemas.microsoft.com/office/drawing/2014/main" id="{8E990DBD-DCDF-480C-9DB3-594847AFAB04}"/>
              </a:ext>
            </a:extLst>
          </p:cNvPr>
          <p:cNvSpPr>
            <a:spLocks noGrp="1"/>
          </p:cNvSpPr>
          <p:nvPr>
            <p:ph type="title"/>
          </p:nvPr>
        </p:nvSpPr>
        <p:spPr>
          <a:xfrm>
            <a:off x="838199" y="1339908"/>
            <a:ext cx="5598111" cy="678815"/>
          </a:xfrm>
        </p:spPr>
        <p:txBody>
          <a:bodyPr>
            <a:normAutofit fontScale="90000"/>
          </a:bodyPr>
          <a:lstStyle/>
          <a:p>
            <a:r>
              <a:rPr lang="en-US" b="1" dirty="0">
                <a:solidFill>
                  <a:schemeClr val="bg1"/>
                </a:solidFill>
                <a:highlight>
                  <a:srgbClr val="808080"/>
                </a:highlight>
              </a:rPr>
              <a:t>Importance</a:t>
            </a:r>
            <a:r>
              <a:rPr lang="en-US" b="1" dirty="0">
                <a:highlight>
                  <a:srgbClr val="808080"/>
                </a:highlight>
              </a:rPr>
              <a:t> </a:t>
            </a:r>
            <a:r>
              <a:rPr lang="en-US" b="1" dirty="0">
                <a:solidFill>
                  <a:schemeClr val="bg1"/>
                </a:solidFill>
                <a:highlight>
                  <a:srgbClr val="808080"/>
                </a:highlight>
              </a:rPr>
              <a:t>of CGC </a:t>
            </a:r>
            <a:endParaRPr lang="lt-LT" b="1" dirty="0">
              <a:solidFill>
                <a:schemeClr val="bg1"/>
              </a:solidFill>
              <a:highlight>
                <a:srgbClr val="808080"/>
              </a:highlight>
            </a:endParaRPr>
          </a:p>
        </p:txBody>
      </p:sp>
      <p:pic>
        <p:nvPicPr>
          <p:cNvPr id="3" name="Picture 2" descr="A blue and white light bulb&#10;&#10;Description automatically generated with low confidence">
            <a:extLst>
              <a:ext uri="{FF2B5EF4-FFF2-40B4-BE49-F238E27FC236}">
                <a16:creationId xmlns:a16="http://schemas.microsoft.com/office/drawing/2014/main" id="{9CC6BAF1-0D40-4384-B8A9-D6D23D40EAC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053222" y="166455"/>
            <a:ext cx="1957526" cy="1957526"/>
          </a:xfrm>
          <a:prstGeom prst="rect">
            <a:avLst/>
          </a:prstGeom>
        </p:spPr>
      </p:pic>
    </p:spTree>
    <p:extLst>
      <p:ext uri="{BB962C8B-B14F-4D97-AF65-F5344CB8AC3E}">
        <p14:creationId xmlns:p14="http://schemas.microsoft.com/office/powerpoint/2010/main" val="411543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435007" y="763478"/>
            <a:ext cx="11469948" cy="577049"/>
          </a:xfrm>
        </p:spPr>
        <p:txBody>
          <a:bodyPr>
            <a:noAutofit/>
          </a:bodyPr>
          <a:lstStyle/>
          <a:p>
            <a:r>
              <a:rPr lang="en-US" sz="3200" b="1" dirty="0"/>
              <a:t>How can CGC professionals act as agents of change?</a:t>
            </a:r>
            <a:endParaRPr lang="lt-LT" sz="3200" b="1"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435007" y="1803857"/>
            <a:ext cx="11221374" cy="3922240"/>
          </a:xfrm>
        </p:spPr>
        <p:txBody>
          <a:bodyPr>
            <a:normAutofit fontScale="85000" lnSpcReduction="10000"/>
          </a:bodyPr>
          <a:lstStyle/>
          <a:p>
            <a:pPr lvl="0"/>
            <a:r>
              <a:rPr lang="en-GB" sz="2400" dirty="0">
                <a:solidFill>
                  <a:schemeClr val="tx1"/>
                </a:solidFill>
              </a:rPr>
              <a:t>As the workplace evolves, there is a need for the ongoing application of emerging counselling strategies and techniques to the confluence of organizational and individual needs. </a:t>
            </a:r>
          </a:p>
          <a:p>
            <a:pPr lvl="0"/>
            <a:r>
              <a:rPr lang="en-GB" sz="2400" b="1" u="sng" dirty="0">
                <a:solidFill>
                  <a:schemeClr val="accent1"/>
                </a:solidFill>
              </a:rPr>
              <a:t>Some individual and organizational issues for CGC’s future:</a:t>
            </a:r>
          </a:p>
          <a:p>
            <a:pPr lvl="1"/>
            <a:r>
              <a:rPr lang="en-GB" dirty="0">
                <a:solidFill>
                  <a:schemeClr val="tx1"/>
                </a:solidFill>
              </a:rPr>
              <a:t>The </a:t>
            </a:r>
            <a:r>
              <a:rPr lang="en-GB" b="1" i="1" dirty="0">
                <a:solidFill>
                  <a:schemeClr val="tx1"/>
                </a:solidFill>
              </a:rPr>
              <a:t>influence of work-life issues </a:t>
            </a:r>
            <a:r>
              <a:rPr lang="en-GB" dirty="0">
                <a:solidFill>
                  <a:schemeClr val="tx1"/>
                </a:solidFill>
              </a:rPr>
              <a:t>on career decision-making and adjustment</a:t>
            </a:r>
          </a:p>
          <a:p>
            <a:pPr lvl="1"/>
            <a:r>
              <a:rPr lang="en-GB" dirty="0">
                <a:solidFill>
                  <a:schemeClr val="tx1"/>
                </a:solidFill>
              </a:rPr>
              <a:t>The upcoming notion of </a:t>
            </a:r>
            <a:r>
              <a:rPr lang="en-GB" b="1" i="1" dirty="0">
                <a:solidFill>
                  <a:schemeClr val="tx1"/>
                </a:solidFill>
              </a:rPr>
              <a:t>career fitness</a:t>
            </a:r>
            <a:r>
              <a:rPr lang="en-GB" dirty="0">
                <a:solidFill>
                  <a:schemeClr val="tx1"/>
                </a:solidFill>
              </a:rPr>
              <a:t> (career adaptability, career resilience)</a:t>
            </a:r>
          </a:p>
          <a:p>
            <a:pPr lvl="1"/>
            <a:r>
              <a:rPr lang="en-GB" dirty="0">
                <a:solidFill>
                  <a:schemeClr val="tx1"/>
                </a:solidFill>
              </a:rPr>
              <a:t>The positive and negative impact of corporations on </a:t>
            </a:r>
            <a:r>
              <a:rPr lang="en-GB" b="1" i="1" dirty="0">
                <a:solidFill>
                  <a:schemeClr val="tx1"/>
                </a:solidFill>
              </a:rPr>
              <a:t>workers’ well-being</a:t>
            </a:r>
          </a:p>
          <a:p>
            <a:pPr lvl="1"/>
            <a:r>
              <a:rPr lang="en-GB" dirty="0">
                <a:solidFill>
                  <a:schemeClr val="tx1"/>
                </a:solidFill>
              </a:rPr>
              <a:t>The </a:t>
            </a:r>
            <a:r>
              <a:rPr lang="en-GB" b="1" i="1" dirty="0">
                <a:solidFill>
                  <a:schemeClr val="tx1"/>
                </a:solidFill>
              </a:rPr>
              <a:t>redefinition of career</a:t>
            </a:r>
            <a:r>
              <a:rPr lang="en-GB" dirty="0">
                <a:solidFill>
                  <a:schemeClr val="tx1"/>
                </a:solidFill>
              </a:rPr>
              <a:t>—individual adopts multiple work roles/styles across the life span</a:t>
            </a:r>
          </a:p>
          <a:p>
            <a:pPr lvl="1"/>
            <a:r>
              <a:rPr lang="en-GB" dirty="0">
                <a:solidFill>
                  <a:schemeClr val="tx1"/>
                </a:solidFill>
              </a:rPr>
              <a:t>The application of </a:t>
            </a:r>
            <a:r>
              <a:rPr lang="en-GB" b="1" i="1" dirty="0">
                <a:solidFill>
                  <a:schemeClr val="tx1"/>
                </a:solidFill>
              </a:rPr>
              <a:t>cyber-counselling techniques </a:t>
            </a:r>
          </a:p>
          <a:p>
            <a:pPr lvl="1"/>
            <a:r>
              <a:rPr lang="en-GB" dirty="0">
                <a:solidFill>
                  <a:schemeClr val="tx1"/>
                </a:solidFill>
              </a:rPr>
              <a:t>The </a:t>
            </a:r>
            <a:r>
              <a:rPr lang="en-GB" b="1" i="1" dirty="0">
                <a:solidFill>
                  <a:schemeClr val="tx1"/>
                </a:solidFill>
              </a:rPr>
              <a:t>transformation of organizational cultures </a:t>
            </a:r>
            <a:r>
              <a:rPr lang="en-GB" dirty="0">
                <a:solidFill>
                  <a:schemeClr val="tx1"/>
                </a:solidFill>
              </a:rPr>
              <a:t>to one that is value-driven (emotionally, spiritually, and culturally)</a:t>
            </a:r>
          </a:p>
          <a:p>
            <a:pPr lvl="1"/>
            <a:r>
              <a:rPr lang="en-GB" dirty="0">
                <a:solidFill>
                  <a:schemeClr val="tx1"/>
                </a:solidFill>
              </a:rPr>
              <a:t>The increased demand for retirement counselling that integrated the role of </a:t>
            </a:r>
            <a:r>
              <a:rPr lang="en-GB" dirty="0" err="1">
                <a:solidFill>
                  <a:schemeClr val="tx1"/>
                </a:solidFill>
              </a:rPr>
              <a:t>leisurite</a:t>
            </a:r>
            <a:r>
              <a:rPr lang="en-GB" dirty="0">
                <a:solidFill>
                  <a:schemeClr val="tx1"/>
                </a:solidFill>
              </a:rPr>
              <a:t> with meaningful work during late-adulthood (age 65 and older).</a:t>
            </a:r>
            <a:endParaRPr lang="lt-LT"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1164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639193" y="535318"/>
            <a:ext cx="10515600" cy="678815"/>
          </a:xfrm>
        </p:spPr>
        <p:txBody>
          <a:bodyPr/>
          <a:lstStyle/>
          <a:p>
            <a:r>
              <a:rPr lang="en-US" dirty="0"/>
              <a:t>Peripheral Vision &amp; Self-Reflection</a:t>
            </a:r>
            <a:endParaRPr lang="lt-LT"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639193" y="1803857"/>
            <a:ext cx="10800950" cy="3922240"/>
          </a:xfrm>
        </p:spPr>
        <p:txBody>
          <a:bodyPr>
            <a:normAutofit fontScale="92500" lnSpcReduction="10000"/>
          </a:bodyPr>
          <a:lstStyle/>
          <a:p>
            <a:pPr marL="0" lvl="0" indent="0">
              <a:buNone/>
            </a:pPr>
            <a:r>
              <a:rPr lang="en-US" sz="2400" dirty="0">
                <a:solidFill>
                  <a:schemeClr val="tx1"/>
                </a:solidFill>
              </a:rPr>
              <a:t>As future agents and leaders of change, one should always:</a:t>
            </a:r>
          </a:p>
          <a:p>
            <a:pPr marL="0" lvl="0" indent="0">
              <a:buNone/>
            </a:pPr>
            <a:r>
              <a:rPr lang="en-US" sz="2400" b="1" dirty="0">
                <a:solidFill>
                  <a:schemeClr val="accent1"/>
                </a:solidFill>
              </a:rPr>
              <a:t>Be aware of the context – Develop peripheral vision</a:t>
            </a:r>
          </a:p>
          <a:p>
            <a:pPr lvl="0">
              <a:buFont typeface="Courier New" panose="02070309020205020404" pitchFamily="49" charset="0"/>
              <a:buChar char="o"/>
            </a:pPr>
            <a:r>
              <a:rPr lang="en-US" dirty="0">
                <a:solidFill>
                  <a:schemeClr val="tx1"/>
                </a:solidFill>
              </a:rPr>
              <a:t>Develop an awareness of “what is going on” beyond the visible and obvious</a:t>
            </a:r>
          </a:p>
          <a:p>
            <a:pPr lvl="0">
              <a:buFont typeface="Courier New" panose="02070309020205020404" pitchFamily="49" charset="0"/>
              <a:buChar char="o"/>
            </a:pPr>
            <a:r>
              <a:rPr lang="en-US" dirty="0">
                <a:solidFill>
                  <a:schemeClr val="tx1"/>
                </a:solidFill>
              </a:rPr>
              <a:t>One must be constantly aware of the motions and changes that take place</a:t>
            </a:r>
          </a:p>
          <a:p>
            <a:pPr lvl="0">
              <a:buFont typeface="Courier New" panose="02070309020205020404" pitchFamily="49" charset="0"/>
              <a:buChar char="o"/>
            </a:pPr>
            <a:r>
              <a:rPr lang="en-US" dirty="0">
                <a:solidFill>
                  <a:schemeClr val="tx1"/>
                </a:solidFill>
              </a:rPr>
              <a:t>How can one enhance their peripheral vision? </a:t>
            </a:r>
            <a:r>
              <a:rPr lang="en-US" dirty="0">
                <a:solidFill>
                  <a:schemeClr val="tx1"/>
                </a:solidFill>
                <a:sym typeface="Wingdings" panose="05000000000000000000" pitchFamily="2" charset="2"/>
              </a:rPr>
              <a:t> have open channels of communication, ask the right questions, spend more time collecting information rather than making decisions</a:t>
            </a:r>
            <a:endParaRPr lang="en-US" dirty="0">
              <a:solidFill>
                <a:schemeClr val="tx1"/>
              </a:solidFill>
            </a:endParaRPr>
          </a:p>
          <a:p>
            <a:pPr marL="0" lvl="0" indent="0">
              <a:buNone/>
            </a:pPr>
            <a:r>
              <a:rPr lang="en-US" sz="2400" b="1" dirty="0">
                <a:solidFill>
                  <a:schemeClr val="accent1"/>
                </a:solidFill>
              </a:rPr>
              <a:t>Invest on self-reflection</a:t>
            </a:r>
          </a:p>
          <a:p>
            <a:pPr>
              <a:buFont typeface="Courier New" panose="02070309020205020404" pitchFamily="49" charset="0"/>
              <a:buChar char="o"/>
            </a:pPr>
            <a:r>
              <a:rPr lang="en-US" dirty="0">
                <a:solidFill>
                  <a:schemeClr val="tx1"/>
                </a:solidFill>
              </a:rPr>
              <a:t>Leaders should take time to reflect on what is going on around them, which are the available options, as well as where they stand in the change process.</a:t>
            </a:r>
          </a:p>
          <a:p>
            <a:pPr>
              <a:buFont typeface="Courier New" panose="02070309020205020404" pitchFamily="49" charset="0"/>
              <a:buChar char="o"/>
            </a:pPr>
            <a:r>
              <a:rPr lang="en-US" dirty="0">
                <a:solidFill>
                  <a:schemeClr val="tx1"/>
                </a:solidFill>
              </a:rPr>
              <a:t>The more time one spends on self-reflecting, the more holistic and correct their decision-making, and thus change implementation, will be</a:t>
            </a:r>
            <a:r>
              <a:rPr lang="el-GR" dirty="0">
                <a:solidFill>
                  <a:schemeClr val="tx1"/>
                </a:solidFill>
              </a:rPr>
              <a:t>.</a:t>
            </a:r>
            <a:endParaRPr lang="en-US"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033131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639193" y="535318"/>
            <a:ext cx="10515600" cy="678815"/>
          </a:xfrm>
        </p:spPr>
        <p:txBody>
          <a:bodyPr/>
          <a:lstStyle/>
          <a:p>
            <a:r>
              <a:rPr lang="en-US" b="1" dirty="0"/>
              <a:t>The Importance of Culture in CGC</a:t>
            </a:r>
            <a:endParaRPr lang="lt-LT" b="1"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369271" y="2435012"/>
            <a:ext cx="11453458" cy="2780292"/>
          </a:xfrm>
        </p:spPr>
        <p:txBody>
          <a:bodyPr>
            <a:normAutofit/>
          </a:bodyPr>
          <a:lstStyle/>
          <a:p>
            <a:pPr lvl="0"/>
            <a:r>
              <a:rPr lang="en-US" sz="2400" dirty="0">
                <a:solidFill>
                  <a:schemeClr val="tx1"/>
                </a:solidFill>
              </a:rPr>
              <a:t>As professionals in the making, it is of extreme importance to discuss and understand the influence on culture when conducting career-related work.</a:t>
            </a:r>
          </a:p>
          <a:p>
            <a:pPr lvl="0"/>
            <a:r>
              <a:rPr lang="en-US" sz="2400" b="1" dirty="0">
                <a:solidFill>
                  <a:schemeClr val="tx1"/>
                </a:solidFill>
              </a:rPr>
              <a:t>Culture=</a:t>
            </a:r>
            <a:r>
              <a:rPr lang="en-GB" sz="2400" dirty="0">
                <a:solidFill>
                  <a:schemeClr val="tx1"/>
                </a:solidFill>
              </a:rPr>
              <a:t>the set of beliefs and values that shape the customs, norms, and practices of groups of people, and help them solve the problems of everyday life.</a:t>
            </a:r>
          </a:p>
          <a:p>
            <a:pPr lvl="0"/>
            <a:r>
              <a:rPr lang="en-GB" sz="2400" dirty="0">
                <a:solidFill>
                  <a:schemeClr val="accent1"/>
                </a:solidFill>
              </a:rPr>
              <a:t>Culture influences the way people work, the way they make decisions about work, how their career paths are shaped, as well as the way with which they communicate.</a:t>
            </a:r>
            <a:endParaRPr lang="en-US" sz="2000" dirty="0">
              <a:solidFill>
                <a:schemeClr val="accent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161613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2284009"/>
            <a:ext cx="10504487" cy="684211"/>
          </a:xfrm>
        </p:spPr>
        <p:txBody>
          <a:bodyPr>
            <a:normAutofit fontScale="90000"/>
          </a:bodyPr>
          <a:lstStyle/>
          <a:p>
            <a:r>
              <a:rPr lang="en-US" dirty="0"/>
              <a:t>What we should keep in mind!</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3116922"/>
            <a:ext cx="10820400" cy="268854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Courier New" panose="02070309020205020404" pitchFamily="49" charset="0"/>
              <a:buChar char="o"/>
            </a:pPr>
            <a:r>
              <a:rPr lang="en-US" sz="2800" dirty="0"/>
              <a:t>Individualism VS Collectivism</a:t>
            </a:r>
          </a:p>
          <a:p>
            <a:pPr>
              <a:buFont typeface="Courier New" panose="02070309020205020404" pitchFamily="49" charset="0"/>
              <a:buChar char="o"/>
            </a:pPr>
            <a:r>
              <a:rPr lang="en-US" sz="2800" dirty="0"/>
              <a:t>Perceptions of the meaning of work differ</a:t>
            </a:r>
          </a:p>
          <a:p>
            <a:pPr>
              <a:buFont typeface="Courier New" panose="02070309020205020404" pitchFamily="49" charset="0"/>
              <a:buChar char="o"/>
            </a:pPr>
            <a:r>
              <a:rPr lang="en-US" sz="2800" dirty="0"/>
              <a:t>Perceived locus of control on career decisions</a:t>
            </a:r>
          </a:p>
          <a:p>
            <a:pPr>
              <a:buFont typeface="Courier New" panose="02070309020205020404" pitchFamily="49" charset="0"/>
              <a:buChar char="o"/>
            </a:pPr>
            <a:r>
              <a:rPr lang="en-US" sz="2800" dirty="0"/>
              <a:t>Avoidance of uncertainty-instability</a:t>
            </a:r>
          </a:p>
          <a:p>
            <a:pPr>
              <a:buFont typeface="Courier New" panose="02070309020205020404" pitchFamily="49" charset="0"/>
              <a:buChar char="o"/>
            </a:pPr>
            <a:r>
              <a:rPr lang="en-US" sz="2800" dirty="0"/>
              <a:t>Perceptions of time (traditional models of thought)</a:t>
            </a:r>
          </a:p>
          <a:p>
            <a:pPr>
              <a:buFont typeface="Courier New" panose="02070309020205020404" pitchFamily="49" charset="0"/>
              <a:buChar char="o"/>
            </a:pPr>
            <a:endParaRPr lang="en-GB" sz="2800" dirty="0"/>
          </a:p>
        </p:txBody>
      </p:sp>
      <p:sp>
        <p:nvSpPr>
          <p:cNvPr id="2" name="TextBox 1">
            <a:extLst>
              <a:ext uri="{FF2B5EF4-FFF2-40B4-BE49-F238E27FC236}">
                <a16:creationId xmlns:a16="http://schemas.microsoft.com/office/drawing/2014/main" id="{083598C3-C229-45B4-BD1F-A29332C526EC}"/>
              </a:ext>
            </a:extLst>
          </p:cNvPr>
          <p:cNvSpPr txBox="1"/>
          <p:nvPr/>
        </p:nvSpPr>
        <p:spPr>
          <a:xfrm>
            <a:off x="8931675" y="3116922"/>
            <a:ext cx="2769093" cy="2031325"/>
          </a:xfrm>
          <a:prstGeom prst="rect">
            <a:avLst/>
          </a:prstGeom>
          <a:solidFill>
            <a:schemeClr val="accent6"/>
          </a:solidFill>
        </p:spPr>
        <p:txBody>
          <a:bodyPr wrap="square" rtlCol="0">
            <a:spAutoFit/>
          </a:bodyPr>
          <a:lstStyle/>
          <a:p>
            <a:r>
              <a:rPr lang="en-US" dirty="0">
                <a:solidFill>
                  <a:schemeClr val="bg1"/>
                </a:solidFill>
              </a:rPr>
              <a:t>The global workforce is becoming increasingly diverse and multicultural. CGC/HRM professionals must acknowledge and account for these differences!</a:t>
            </a:r>
            <a:endParaRPr lang="en-GB" dirty="0">
              <a:solidFill>
                <a:schemeClr val="bg1"/>
              </a:solidFill>
            </a:endParaRPr>
          </a:p>
        </p:txBody>
      </p:sp>
    </p:spTree>
    <p:extLst>
      <p:ext uri="{BB962C8B-B14F-4D97-AF65-F5344CB8AC3E}">
        <p14:creationId xmlns:p14="http://schemas.microsoft.com/office/powerpoint/2010/main" val="681533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397645" y="1420590"/>
            <a:ext cx="11396709" cy="684211"/>
          </a:xfrm>
        </p:spPr>
        <p:txBody>
          <a:bodyPr>
            <a:noAutofit/>
          </a:bodyPr>
          <a:lstStyle/>
          <a:p>
            <a:r>
              <a:rPr lang="en-US" sz="4000" dirty="0"/>
              <a:t>Improving Cross-Cultural </a:t>
            </a:r>
            <a:br>
              <a:rPr lang="en-US" sz="4000" dirty="0"/>
            </a:br>
            <a:r>
              <a:rPr lang="en-US" sz="4000" dirty="0"/>
              <a:t>Communication</a:t>
            </a:r>
            <a:endParaRPr lang="lt-LT" sz="4000"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19587" y="2669961"/>
            <a:ext cx="11174767" cy="328421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Courier New" panose="02070309020205020404" pitchFamily="49" charset="0"/>
              <a:buChar char="o"/>
            </a:pPr>
            <a:r>
              <a:rPr lang="en-GB" sz="1800" b="1" dirty="0"/>
              <a:t>Reduce power dynamics – Be aware of the influence you have on others</a:t>
            </a:r>
          </a:p>
          <a:p>
            <a:pPr>
              <a:buFont typeface="Courier New" panose="02070309020205020404" pitchFamily="49" charset="0"/>
              <a:buChar char="o"/>
            </a:pPr>
            <a:r>
              <a:rPr lang="en-GB" sz="1800" b="1" dirty="0"/>
              <a:t>Be non-judgmental and be aware that your perspective is a singular interpretation of reality</a:t>
            </a:r>
          </a:p>
          <a:p>
            <a:pPr>
              <a:buFont typeface="Courier New" panose="02070309020205020404" pitchFamily="49" charset="0"/>
              <a:buChar char="o"/>
            </a:pPr>
            <a:r>
              <a:rPr lang="en-GB" sz="1800" b="1" dirty="0"/>
              <a:t>When feeling unsure/uninformed about a culture, admit it, and ask to be educated about it</a:t>
            </a:r>
          </a:p>
          <a:p>
            <a:pPr>
              <a:buFont typeface="Courier New" panose="02070309020205020404" pitchFamily="49" charset="0"/>
              <a:buChar char="o"/>
            </a:pPr>
            <a:r>
              <a:rPr lang="en-GB" sz="1800" b="1" dirty="0"/>
              <a:t>Focus on similarities and common ground, rather than the differences between you and/or organizational goals and others</a:t>
            </a:r>
          </a:p>
          <a:p>
            <a:pPr>
              <a:buFont typeface="Courier New" panose="02070309020205020404" pitchFamily="49" charset="0"/>
              <a:buChar char="o"/>
            </a:pPr>
            <a:r>
              <a:rPr lang="en-GB" sz="1800" b="1" dirty="0"/>
              <a:t>Build a relationship of mutual trust and respect with your colleagues and/or clients</a:t>
            </a:r>
          </a:p>
          <a:p>
            <a:pPr>
              <a:buFont typeface="Courier New" panose="02070309020205020404" pitchFamily="49" charset="0"/>
              <a:buChar char="o"/>
            </a:pPr>
            <a:r>
              <a:rPr lang="en-GB" sz="1800" b="1" dirty="0"/>
              <a:t>Negotiate cross-cultural conflicts that may emerge, and apologize for possible errors</a:t>
            </a:r>
          </a:p>
          <a:p>
            <a:pPr>
              <a:buFont typeface="Courier New" panose="02070309020205020404" pitchFamily="49" charset="0"/>
              <a:buChar char="o"/>
            </a:pPr>
            <a:r>
              <a:rPr lang="en-GB" sz="1800" b="1" dirty="0"/>
              <a:t>Avoid leaping to conclusions about one’s character, motivation, or integrity based on a single interaction</a:t>
            </a:r>
          </a:p>
        </p:txBody>
      </p:sp>
      <p:sp>
        <p:nvSpPr>
          <p:cNvPr id="2" name="TextBox 1">
            <a:extLst>
              <a:ext uri="{FF2B5EF4-FFF2-40B4-BE49-F238E27FC236}">
                <a16:creationId xmlns:a16="http://schemas.microsoft.com/office/drawing/2014/main" id="{083598C3-C229-45B4-BD1F-A29332C526EC}"/>
              </a:ext>
            </a:extLst>
          </p:cNvPr>
          <p:cNvSpPr txBox="1"/>
          <p:nvPr/>
        </p:nvSpPr>
        <p:spPr>
          <a:xfrm>
            <a:off x="9025261" y="885532"/>
            <a:ext cx="2769093" cy="1754326"/>
          </a:xfrm>
          <a:prstGeom prst="rect">
            <a:avLst/>
          </a:prstGeom>
          <a:solidFill>
            <a:schemeClr val="accent6"/>
          </a:solidFill>
        </p:spPr>
        <p:txBody>
          <a:bodyPr wrap="square" rtlCol="0">
            <a:spAutoFit/>
          </a:bodyPr>
          <a:lstStyle/>
          <a:p>
            <a:r>
              <a:rPr lang="en-US" dirty="0">
                <a:solidFill>
                  <a:schemeClr val="bg1"/>
                </a:solidFill>
              </a:rPr>
              <a:t>Whether it is members of your own organization or external clients, it is important for CGC/HRM professionals to increase their </a:t>
            </a:r>
            <a:r>
              <a:rPr lang="en-US" b="1" u="sng" dirty="0">
                <a:solidFill>
                  <a:schemeClr val="bg1"/>
                </a:solidFill>
              </a:rPr>
              <a:t>cultural sensitivity</a:t>
            </a:r>
            <a:endParaRPr lang="en-GB" b="1" u="sng" dirty="0">
              <a:solidFill>
                <a:schemeClr val="bg1"/>
              </a:solidFill>
            </a:endParaRPr>
          </a:p>
        </p:txBody>
      </p:sp>
      <p:sp>
        <p:nvSpPr>
          <p:cNvPr id="6" name="Υπότιτλος 2">
            <a:extLst>
              <a:ext uri="{FF2B5EF4-FFF2-40B4-BE49-F238E27FC236}">
                <a16:creationId xmlns:a16="http://schemas.microsoft.com/office/drawing/2014/main" id="{65E8215C-7DAB-41AF-9053-ED9C687C8AE3}"/>
              </a:ext>
            </a:extLst>
          </p:cNvPr>
          <p:cNvSpPr txBox="1">
            <a:spLocks/>
          </p:cNvSpPr>
          <p:nvPr/>
        </p:nvSpPr>
        <p:spPr>
          <a:xfrm>
            <a:off x="9025261" y="403271"/>
            <a:ext cx="3474786" cy="49986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200" b="0" kern="1200">
                <a:solidFill>
                  <a:schemeClr val="tx1">
                    <a:lumMod val="50000"/>
                    <a:lumOff val="5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b="1" dirty="0">
                <a:solidFill>
                  <a:schemeClr val="bg1"/>
                </a:solidFill>
              </a:rPr>
              <a:t>(Spencer-</a:t>
            </a:r>
            <a:r>
              <a:rPr lang="en-US" sz="2000" b="1" dirty="0" err="1">
                <a:solidFill>
                  <a:schemeClr val="bg1"/>
                </a:solidFill>
              </a:rPr>
              <a:t>Oatey</a:t>
            </a:r>
            <a:r>
              <a:rPr lang="en-US" sz="2000" b="1" dirty="0">
                <a:solidFill>
                  <a:schemeClr val="bg1"/>
                </a:solidFill>
              </a:rPr>
              <a:t>, 2012) </a:t>
            </a:r>
          </a:p>
        </p:txBody>
      </p:sp>
    </p:spTree>
    <p:extLst>
      <p:ext uri="{BB962C8B-B14F-4D97-AF65-F5344CB8AC3E}">
        <p14:creationId xmlns:p14="http://schemas.microsoft.com/office/powerpoint/2010/main" val="1186258624"/>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Connect! template</Template>
  <TotalTime>2911</TotalTime>
  <Words>1987</Words>
  <Application>Microsoft Office PowerPoint</Application>
  <PresentationFormat>Plačiaekranė</PresentationFormat>
  <Paragraphs>168</Paragraphs>
  <Slides>22</Slides>
  <Notes>0</Notes>
  <HiddenSlides>0</HiddenSlides>
  <MMClips>0</MMClips>
  <ScaleCrop>false</ScaleCrop>
  <HeadingPairs>
    <vt:vector size="6" baseType="variant">
      <vt:variant>
        <vt:lpstr>Naudojami šriftai</vt:lpstr>
      </vt:variant>
      <vt:variant>
        <vt:i4>8</vt:i4>
      </vt:variant>
      <vt:variant>
        <vt:lpstr>Tema</vt:lpstr>
      </vt:variant>
      <vt:variant>
        <vt:i4>1</vt:i4>
      </vt:variant>
      <vt:variant>
        <vt:lpstr>Skaidrių pavadinimai</vt:lpstr>
      </vt:variant>
      <vt:variant>
        <vt:i4>22</vt:i4>
      </vt:variant>
    </vt:vector>
  </HeadingPairs>
  <TitlesOfParts>
    <vt:vector size="31" baseType="lpstr">
      <vt:lpstr>Arial</vt:lpstr>
      <vt:lpstr>Calibri</vt:lpstr>
      <vt:lpstr>Courier New</vt:lpstr>
      <vt:lpstr>Open Sans</vt:lpstr>
      <vt:lpstr>Open Sans Extrabold</vt:lpstr>
      <vt:lpstr>Open Sans Light</vt:lpstr>
      <vt:lpstr>Trebuchet MS</vt:lpstr>
      <vt:lpstr>Wingdings</vt:lpstr>
      <vt:lpstr>„Office“ tema</vt:lpstr>
      <vt:lpstr>Unit 5 Change in Organizations</vt:lpstr>
      <vt:lpstr>What will we cover today?</vt:lpstr>
      <vt:lpstr>Evolution of CGC work…</vt:lpstr>
      <vt:lpstr>Importance of CGC </vt:lpstr>
      <vt:lpstr>How can CGC professionals act as agents of change?</vt:lpstr>
      <vt:lpstr>Peripheral Vision &amp; Self-Reflection</vt:lpstr>
      <vt:lpstr>The Importance of Culture in CGC</vt:lpstr>
      <vt:lpstr>What we should keep in mind!</vt:lpstr>
      <vt:lpstr>Improving Cross-Cultural  Communication</vt:lpstr>
      <vt:lpstr>How can professionals infuse culture in their CGC work?</vt:lpstr>
      <vt:lpstr>Culture-Infused Career Counselling Model</vt:lpstr>
      <vt:lpstr>Culture-Infused Career Counselling Model</vt:lpstr>
      <vt:lpstr>Case Studies</vt:lpstr>
      <vt:lpstr>Summary</vt:lpstr>
      <vt:lpstr>Let’s wrap everything up…!</vt:lpstr>
      <vt:lpstr>„PowerPoint“ pateiktis</vt:lpstr>
      <vt:lpstr>„PowerPoint“ pateiktis</vt:lpstr>
      <vt:lpstr>„PowerPoint“ pateiktis</vt:lpstr>
      <vt:lpstr>„PowerPoint“ pateiktis</vt:lpstr>
      <vt:lpstr>„PowerPoint“ pateiktis</vt:lpstr>
      <vt:lpstr>Homework</vt:lpstr>
      <vt:lpstr>Thank you for your attention!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Rudminaitė Edita</cp:lastModifiedBy>
  <cp:revision>216</cp:revision>
  <dcterms:created xsi:type="dcterms:W3CDTF">2020-01-27T22:45:30Z</dcterms:created>
  <dcterms:modified xsi:type="dcterms:W3CDTF">2022-03-13T11:07:23Z</dcterms:modified>
</cp:coreProperties>
</file>