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1" r:id="rId2"/>
    <p:sldId id="257" r:id="rId3"/>
    <p:sldId id="325" r:id="rId4"/>
    <p:sldId id="333" r:id="rId5"/>
    <p:sldId id="334" r:id="rId6"/>
    <p:sldId id="281" r:id="rId7"/>
    <p:sldId id="326" r:id="rId8"/>
    <p:sldId id="328" r:id="rId9"/>
    <p:sldId id="329" r:id="rId10"/>
    <p:sldId id="330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295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14" r:id="rId32"/>
    <p:sldId id="354" r:id="rId33"/>
    <p:sldId id="355" r:id="rId3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33801-27A9-494D-B902-2EC3290F82A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79AF3-A516-46FE-8A0A-FA53E2D1A26D}">
      <dgm:prSet phldrT="[Text]" custT="1"/>
      <dgm:spPr/>
      <dgm:t>
        <a:bodyPr/>
        <a:lstStyle/>
        <a:p>
          <a:r>
            <a:rPr lang="sr-Latn-RS" sz="1800" b="1" dirty="0"/>
            <a:t>Analiza potreba</a:t>
          </a:r>
          <a:endParaRPr lang="en-GB" sz="1800" b="1" dirty="0"/>
        </a:p>
      </dgm:t>
    </dgm:pt>
    <dgm:pt modelId="{1C634CA4-BF23-43AD-B11E-E1CDE627DB51}" type="parTrans" cxnId="{71B0836B-678B-4AC4-A5DD-9E93A9545B59}">
      <dgm:prSet/>
      <dgm:spPr/>
      <dgm:t>
        <a:bodyPr/>
        <a:lstStyle/>
        <a:p>
          <a:endParaRPr lang="en-GB" b="1"/>
        </a:p>
      </dgm:t>
    </dgm:pt>
    <dgm:pt modelId="{B7866504-1F88-49D1-B00F-9133901A4405}" type="sibTrans" cxnId="{71B0836B-678B-4AC4-A5DD-9E93A9545B59}">
      <dgm:prSet/>
      <dgm:spPr/>
      <dgm:t>
        <a:bodyPr/>
        <a:lstStyle/>
        <a:p>
          <a:endParaRPr lang="en-GB" b="1"/>
        </a:p>
      </dgm:t>
    </dgm:pt>
    <dgm:pt modelId="{56C5B691-E269-4040-A936-C5C28139AAF1}">
      <dgm:prSet phldrT="[Text]" custT="1"/>
      <dgm:spPr/>
      <dgm:t>
        <a:bodyPr/>
        <a:lstStyle/>
        <a:p>
          <a:r>
            <a:rPr lang="sr-Latn-RS" sz="1800" b="1" dirty="0"/>
            <a:t>Sprovođenje promena</a:t>
          </a:r>
          <a:endParaRPr lang="en-GB" sz="1800" b="1" dirty="0"/>
        </a:p>
      </dgm:t>
    </dgm:pt>
    <dgm:pt modelId="{DD847742-104F-4A89-96A5-CD43922F1E95}" type="parTrans" cxnId="{42D28C2A-5A66-44F0-A917-DD19E19B5891}">
      <dgm:prSet/>
      <dgm:spPr/>
      <dgm:t>
        <a:bodyPr/>
        <a:lstStyle/>
        <a:p>
          <a:endParaRPr lang="en-GB" b="1"/>
        </a:p>
      </dgm:t>
    </dgm:pt>
    <dgm:pt modelId="{50EE1D7A-C947-46E5-BD09-AC7A8F647586}" type="sibTrans" cxnId="{42D28C2A-5A66-44F0-A917-DD19E19B5891}">
      <dgm:prSet/>
      <dgm:spPr/>
      <dgm:t>
        <a:bodyPr/>
        <a:lstStyle/>
        <a:p>
          <a:endParaRPr lang="en-GB" b="1"/>
        </a:p>
      </dgm:t>
    </dgm:pt>
    <dgm:pt modelId="{EE879BC3-C90B-4E5D-BF67-FF1DBD8EABBA}">
      <dgm:prSet phldrT="[Text]" custT="1"/>
      <dgm:spPr/>
      <dgm:t>
        <a:bodyPr/>
        <a:lstStyle/>
        <a:p>
          <a:r>
            <a:rPr lang="sr-Latn-RS" sz="1800" b="1" dirty="0"/>
            <a:t>Evaluiranje promena</a:t>
          </a:r>
          <a:endParaRPr lang="en-GB" sz="1800" b="1" dirty="0"/>
        </a:p>
      </dgm:t>
    </dgm:pt>
    <dgm:pt modelId="{DD80A109-E9EC-4B5C-B63C-7EA3FEC79008}" type="parTrans" cxnId="{59695E56-C709-48E7-9DEA-A03C00E56AAE}">
      <dgm:prSet/>
      <dgm:spPr/>
      <dgm:t>
        <a:bodyPr/>
        <a:lstStyle/>
        <a:p>
          <a:endParaRPr lang="en-GB" b="1"/>
        </a:p>
      </dgm:t>
    </dgm:pt>
    <dgm:pt modelId="{93246C31-86E4-4699-850C-E14655815583}" type="sibTrans" cxnId="{59695E56-C709-48E7-9DEA-A03C00E56AAE}">
      <dgm:prSet/>
      <dgm:spPr/>
      <dgm:t>
        <a:bodyPr/>
        <a:lstStyle/>
        <a:p>
          <a:endParaRPr lang="en-GB" b="1"/>
        </a:p>
      </dgm:t>
    </dgm:pt>
    <dgm:pt modelId="{99E35357-0CED-45D2-819F-1EE8566D0A63}">
      <dgm:prSet phldrT="[Text]" custT="1"/>
      <dgm:spPr/>
      <dgm:t>
        <a:bodyPr/>
        <a:lstStyle/>
        <a:p>
          <a:r>
            <a:rPr lang="sr-Latn-RS" sz="1800" b="1" dirty="0"/>
            <a:t>Održavanje promena</a:t>
          </a:r>
          <a:endParaRPr lang="en-GB" sz="1800" b="1" dirty="0"/>
        </a:p>
      </dgm:t>
    </dgm:pt>
    <dgm:pt modelId="{FA563E03-5E7A-47DD-AB7C-F1F9F28EE0E7}" type="parTrans" cxnId="{313784A9-8313-4BFA-916B-1F3B8E46BC07}">
      <dgm:prSet/>
      <dgm:spPr/>
      <dgm:t>
        <a:bodyPr/>
        <a:lstStyle/>
        <a:p>
          <a:endParaRPr lang="en-GB" b="1"/>
        </a:p>
      </dgm:t>
    </dgm:pt>
    <dgm:pt modelId="{C4189A74-0CAE-4B8E-8142-5FFF306A6D53}" type="sibTrans" cxnId="{313784A9-8313-4BFA-916B-1F3B8E46BC07}">
      <dgm:prSet/>
      <dgm:spPr/>
      <dgm:t>
        <a:bodyPr/>
        <a:lstStyle/>
        <a:p>
          <a:endParaRPr lang="en-GB" b="1"/>
        </a:p>
      </dgm:t>
    </dgm:pt>
    <dgm:pt modelId="{251E2259-2501-4CE5-8C77-51555C09DBB6}" type="pres">
      <dgm:prSet presAssocID="{81833801-27A9-494D-B902-2EC3290F82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F218CC-1A81-4C15-86EE-3A627034DE06}" type="pres">
      <dgm:prSet presAssocID="{B7379AF3-A516-46FE-8A0A-FA53E2D1A26D}" presName="dummy" presStyleCnt="0"/>
      <dgm:spPr/>
    </dgm:pt>
    <dgm:pt modelId="{1BD0FDFC-9B5A-4E97-9126-903EE2420BAA}" type="pres">
      <dgm:prSet presAssocID="{B7379AF3-A516-46FE-8A0A-FA53E2D1A26D}" presName="node" presStyleLbl="revTx" presStyleIdx="0" presStyleCnt="4" custScaleX="160840" custRadScaleRad="110148" custRadScaleInc="24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AE03-9F54-49C8-B233-B6D68E2D379F}" type="pres">
      <dgm:prSet presAssocID="{B7866504-1F88-49D1-B00F-9133901A4405}" presName="sibTrans" presStyleLbl="node1" presStyleIdx="0" presStyleCnt="4"/>
      <dgm:spPr/>
      <dgm:t>
        <a:bodyPr/>
        <a:lstStyle/>
        <a:p>
          <a:endParaRPr lang="en-US"/>
        </a:p>
      </dgm:t>
    </dgm:pt>
    <dgm:pt modelId="{336D64A2-F23F-4F0A-B51B-FCED2C435DD9}" type="pres">
      <dgm:prSet presAssocID="{56C5B691-E269-4040-A936-C5C28139AAF1}" presName="dummy" presStyleCnt="0"/>
      <dgm:spPr/>
    </dgm:pt>
    <dgm:pt modelId="{9DEB647A-FC73-4AF6-B98E-96A6D9C4232D}" type="pres">
      <dgm:prSet presAssocID="{56C5B691-E269-4040-A936-C5C28139AAF1}" presName="node" presStyleLbl="revTx" presStyleIdx="1" presStyleCnt="4" custScaleX="187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5A0D0-211A-4732-ACBE-14D4C73D3321}" type="pres">
      <dgm:prSet presAssocID="{50EE1D7A-C947-46E5-BD09-AC7A8F647586}" presName="sibTrans" presStyleLbl="node1" presStyleIdx="1" presStyleCnt="4" custLinFactNeighborX="6162" custLinFactNeighborY="-9735"/>
      <dgm:spPr/>
      <dgm:t>
        <a:bodyPr/>
        <a:lstStyle/>
        <a:p>
          <a:endParaRPr lang="en-US"/>
        </a:p>
      </dgm:t>
    </dgm:pt>
    <dgm:pt modelId="{6147966D-9083-44F6-9516-757D29447260}" type="pres">
      <dgm:prSet presAssocID="{EE879BC3-C90B-4E5D-BF67-FF1DBD8EABBA}" presName="dummy" presStyleCnt="0"/>
      <dgm:spPr/>
    </dgm:pt>
    <dgm:pt modelId="{0E7AD90C-B524-4FF5-9F87-12A292B3192F}" type="pres">
      <dgm:prSet presAssocID="{EE879BC3-C90B-4E5D-BF67-FF1DBD8EABBA}" presName="node" presStyleLbl="revTx" presStyleIdx="2" presStyleCnt="4" custScaleX="157754" custRadScaleRad="114126" custRadScaleInc="17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2077C-3B98-4092-8798-28145EC73ED2}" type="pres">
      <dgm:prSet presAssocID="{93246C31-86E4-4699-850C-E14655815583}" presName="sibTrans" presStyleLbl="node1" presStyleIdx="2" presStyleCnt="4" custLinFactNeighborX="1369" custLinFactNeighborY="-6162"/>
      <dgm:spPr/>
      <dgm:t>
        <a:bodyPr/>
        <a:lstStyle/>
        <a:p>
          <a:endParaRPr lang="en-US"/>
        </a:p>
      </dgm:t>
    </dgm:pt>
    <dgm:pt modelId="{A656C99B-B3C4-4272-999B-F47313516956}" type="pres">
      <dgm:prSet presAssocID="{99E35357-0CED-45D2-819F-1EE8566D0A63}" presName="dummy" presStyleCnt="0"/>
      <dgm:spPr/>
    </dgm:pt>
    <dgm:pt modelId="{E3A5EAEB-A5A5-420C-B88C-1C27F9D2EDB3}" type="pres">
      <dgm:prSet presAssocID="{99E35357-0CED-45D2-819F-1EE8566D0A63}" presName="node" presStyleLbl="revTx" presStyleIdx="3" presStyleCnt="4" custScaleX="144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F572A-39A8-459A-AACD-982EAEF7FB08}" type="pres">
      <dgm:prSet presAssocID="{C4189A74-0CAE-4B8E-8142-5FFF306A6D53}" presName="sibTrans" presStyleLbl="node1" presStyleIdx="3" presStyleCnt="4" custLinFactNeighborX="3081" custLinFactNeighborY="13731"/>
      <dgm:spPr/>
      <dgm:t>
        <a:bodyPr/>
        <a:lstStyle/>
        <a:p>
          <a:endParaRPr lang="en-US"/>
        </a:p>
      </dgm:t>
    </dgm:pt>
  </dgm:ptLst>
  <dgm:cxnLst>
    <dgm:cxn modelId="{5AD9ADF1-529B-47CE-9896-CDCF5E612479}" type="presOf" srcId="{50EE1D7A-C947-46E5-BD09-AC7A8F647586}" destId="{5735A0D0-211A-4732-ACBE-14D4C73D3321}" srcOrd="0" destOrd="0" presId="urn:microsoft.com/office/officeart/2005/8/layout/cycle1"/>
    <dgm:cxn modelId="{9C1749E4-CEF5-4395-93C8-6046BAA8B490}" type="presOf" srcId="{81833801-27A9-494D-B902-2EC3290F82AB}" destId="{251E2259-2501-4CE5-8C77-51555C09DBB6}" srcOrd="0" destOrd="0" presId="urn:microsoft.com/office/officeart/2005/8/layout/cycle1"/>
    <dgm:cxn modelId="{7D2A503D-C87D-42D6-857E-7CFAC71028F4}" type="presOf" srcId="{EE879BC3-C90B-4E5D-BF67-FF1DBD8EABBA}" destId="{0E7AD90C-B524-4FF5-9F87-12A292B3192F}" srcOrd="0" destOrd="0" presId="urn:microsoft.com/office/officeart/2005/8/layout/cycle1"/>
    <dgm:cxn modelId="{D0A3EBAE-B6B1-4147-A7A6-81327D203328}" type="presOf" srcId="{99E35357-0CED-45D2-819F-1EE8566D0A63}" destId="{E3A5EAEB-A5A5-420C-B88C-1C27F9D2EDB3}" srcOrd="0" destOrd="0" presId="urn:microsoft.com/office/officeart/2005/8/layout/cycle1"/>
    <dgm:cxn modelId="{CA25447D-69F8-464E-89DB-0235088BF762}" type="presOf" srcId="{B7379AF3-A516-46FE-8A0A-FA53E2D1A26D}" destId="{1BD0FDFC-9B5A-4E97-9126-903EE2420BAA}" srcOrd="0" destOrd="0" presId="urn:microsoft.com/office/officeart/2005/8/layout/cycle1"/>
    <dgm:cxn modelId="{4EC547DE-076A-4591-9649-24D2201C18E6}" type="presOf" srcId="{93246C31-86E4-4699-850C-E14655815583}" destId="{7A22077C-3B98-4092-8798-28145EC73ED2}" srcOrd="0" destOrd="0" presId="urn:microsoft.com/office/officeart/2005/8/layout/cycle1"/>
    <dgm:cxn modelId="{DAD0386C-7938-4E25-9661-4860186CABD8}" type="presOf" srcId="{B7866504-1F88-49D1-B00F-9133901A4405}" destId="{1114AE03-9F54-49C8-B233-B6D68E2D379F}" srcOrd="0" destOrd="0" presId="urn:microsoft.com/office/officeart/2005/8/layout/cycle1"/>
    <dgm:cxn modelId="{3BE3327D-A7A3-4F52-A98B-2DFC4BB77880}" type="presOf" srcId="{56C5B691-E269-4040-A936-C5C28139AAF1}" destId="{9DEB647A-FC73-4AF6-B98E-96A6D9C4232D}" srcOrd="0" destOrd="0" presId="urn:microsoft.com/office/officeart/2005/8/layout/cycle1"/>
    <dgm:cxn modelId="{42D28C2A-5A66-44F0-A917-DD19E19B5891}" srcId="{81833801-27A9-494D-B902-2EC3290F82AB}" destId="{56C5B691-E269-4040-A936-C5C28139AAF1}" srcOrd="1" destOrd="0" parTransId="{DD847742-104F-4A89-96A5-CD43922F1E95}" sibTransId="{50EE1D7A-C947-46E5-BD09-AC7A8F647586}"/>
    <dgm:cxn modelId="{71B0836B-678B-4AC4-A5DD-9E93A9545B59}" srcId="{81833801-27A9-494D-B902-2EC3290F82AB}" destId="{B7379AF3-A516-46FE-8A0A-FA53E2D1A26D}" srcOrd="0" destOrd="0" parTransId="{1C634CA4-BF23-43AD-B11E-E1CDE627DB51}" sibTransId="{B7866504-1F88-49D1-B00F-9133901A4405}"/>
    <dgm:cxn modelId="{313784A9-8313-4BFA-916B-1F3B8E46BC07}" srcId="{81833801-27A9-494D-B902-2EC3290F82AB}" destId="{99E35357-0CED-45D2-819F-1EE8566D0A63}" srcOrd="3" destOrd="0" parTransId="{FA563E03-5E7A-47DD-AB7C-F1F9F28EE0E7}" sibTransId="{C4189A74-0CAE-4B8E-8142-5FFF306A6D53}"/>
    <dgm:cxn modelId="{59695E56-C709-48E7-9DEA-A03C00E56AAE}" srcId="{81833801-27A9-494D-B902-2EC3290F82AB}" destId="{EE879BC3-C90B-4E5D-BF67-FF1DBD8EABBA}" srcOrd="2" destOrd="0" parTransId="{DD80A109-E9EC-4B5C-B63C-7EA3FEC79008}" sibTransId="{93246C31-86E4-4699-850C-E14655815583}"/>
    <dgm:cxn modelId="{EB398060-D9F4-4818-8E50-DE9A81BDF70C}" type="presOf" srcId="{C4189A74-0CAE-4B8E-8142-5FFF306A6D53}" destId="{B31F572A-39A8-459A-AACD-982EAEF7FB08}" srcOrd="0" destOrd="0" presId="urn:microsoft.com/office/officeart/2005/8/layout/cycle1"/>
    <dgm:cxn modelId="{6018E7FE-D44B-47EA-B823-E5AF6A3DF7FF}" type="presParOf" srcId="{251E2259-2501-4CE5-8C77-51555C09DBB6}" destId="{17F218CC-1A81-4C15-86EE-3A627034DE06}" srcOrd="0" destOrd="0" presId="urn:microsoft.com/office/officeart/2005/8/layout/cycle1"/>
    <dgm:cxn modelId="{ABEE915F-BC2B-40BA-9AF0-D4E4A7281BA6}" type="presParOf" srcId="{251E2259-2501-4CE5-8C77-51555C09DBB6}" destId="{1BD0FDFC-9B5A-4E97-9126-903EE2420BAA}" srcOrd="1" destOrd="0" presId="urn:microsoft.com/office/officeart/2005/8/layout/cycle1"/>
    <dgm:cxn modelId="{71B644C4-CC12-459F-8C40-4A965B77FEF6}" type="presParOf" srcId="{251E2259-2501-4CE5-8C77-51555C09DBB6}" destId="{1114AE03-9F54-49C8-B233-B6D68E2D379F}" srcOrd="2" destOrd="0" presId="urn:microsoft.com/office/officeart/2005/8/layout/cycle1"/>
    <dgm:cxn modelId="{4AC68958-40D6-4914-9652-367AF3B6D9A3}" type="presParOf" srcId="{251E2259-2501-4CE5-8C77-51555C09DBB6}" destId="{336D64A2-F23F-4F0A-B51B-FCED2C435DD9}" srcOrd="3" destOrd="0" presId="urn:microsoft.com/office/officeart/2005/8/layout/cycle1"/>
    <dgm:cxn modelId="{D88488E1-D648-45FA-BC8E-C840A193AF49}" type="presParOf" srcId="{251E2259-2501-4CE5-8C77-51555C09DBB6}" destId="{9DEB647A-FC73-4AF6-B98E-96A6D9C4232D}" srcOrd="4" destOrd="0" presId="urn:microsoft.com/office/officeart/2005/8/layout/cycle1"/>
    <dgm:cxn modelId="{2D38DFC3-BD39-4E7D-B8B8-066C88EBC65A}" type="presParOf" srcId="{251E2259-2501-4CE5-8C77-51555C09DBB6}" destId="{5735A0D0-211A-4732-ACBE-14D4C73D3321}" srcOrd="5" destOrd="0" presId="urn:microsoft.com/office/officeart/2005/8/layout/cycle1"/>
    <dgm:cxn modelId="{C7592143-78F3-4429-B86C-E2A5B580A457}" type="presParOf" srcId="{251E2259-2501-4CE5-8C77-51555C09DBB6}" destId="{6147966D-9083-44F6-9516-757D29447260}" srcOrd="6" destOrd="0" presId="urn:microsoft.com/office/officeart/2005/8/layout/cycle1"/>
    <dgm:cxn modelId="{712BA06E-F147-4D13-858D-2AA4BAF8F0E2}" type="presParOf" srcId="{251E2259-2501-4CE5-8C77-51555C09DBB6}" destId="{0E7AD90C-B524-4FF5-9F87-12A292B3192F}" srcOrd="7" destOrd="0" presId="urn:microsoft.com/office/officeart/2005/8/layout/cycle1"/>
    <dgm:cxn modelId="{43747F9D-03D1-424F-AB86-586838A6EA24}" type="presParOf" srcId="{251E2259-2501-4CE5-8C77-51555C09DBB6}" destId="{7A22077C-3B98-4092-8798-28145EC73ED2}" srcOrd="8" destOrd="0" presId="urn:microsoft.com/office/officeart/2005/8/layout/cycle1"/>
    <dgm:cxn modelId="{8AD17804-7681-42FB-A54C-C9BB7CFA9DBD}" type="presParOf" srcId="{251E2259-2501-4CE5-8C77-51555C09DBB6}" destId="{A656C99B-B3C4-4272-999B-F47313516956}" srcOrd="9" destOrd="0" presId="urn:microsoft.com/office/officeart/2005/8/layout/cycle1"/>
    <dgm:cxn modelId="{58A4C15F-B4B1-4480-8D0E-73BAF78074B0}" type="presParOf" srcId="{251E2259-2501-4CE5-8C77-51555C09DBB6}" destId="{E3A5EAEB-A5A5-420C-B88C-1C27F9D2EDB3}" srcOrd="10" destOrd="0" presId="urn:microsoft.com/office/officeart/2005/8/layout/cycle1"/>
    <dgm:cxn modelId="{CE98790C-26CB-4D01-B584-9E74908A086D}" type="presParOf" srcId="{251E2259-2501-4CE5-8C77-51555C09DBB6}" destId="{B31F572A-39A8-459A-AACD-982EAEF7FB0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1882B-4DF6-4735-8457-BD0600EAC7B5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3722EDD1-4898-4CED-B50A-B1FC661F25E0}">
      <dgm:prSet phldrT="[Text]"/>
      <dgm:spPr/>
      <dgm:t>
        <a:bodyPr/>
        <a:lstStyle/>
        <a:p>
          <a:r>
            <a:rPr lang="sr-Latn-RS" dirty="0"/>
            <a:t>procena</a:t>
          </a:r>
          <a:endParaRPr lang="en-US" dirty="0"/>
        </a:p>
      </dgm:t>
    </dgm:pt>
    <dgm:pt modelId="{306B1FEC-C2D5-474A-BC99-D8B468690401}" type="parTrans" cxnId="{D7530315-549D-4118-93A9-51D166F6881D}">
      <dgm:prSet/>
      <dgm:spPr/>
      <dgm:t>
        <a:bodyPr/>
        <a:lstStyle/>
        <a:p>
          <a:endParaRPr lang="en-US"/>
        </a:p>
      </dgm:t>
    </dgm:pt>
    <dgm:pt modelId="{AE577C7E-9C08-4BB1-8D5B-4EBC98D4BDC5}" type="sibTrans" cxnId="{D7530315-549D-4118-93A9-51D166F6881D}">
      <dgm:prSet/>
      <dgm:spPr/>
      <dgm:t>
        <a:bodyPr/>
        <a:lstStyle/>
        <a:p>
          <a:endParaRPr lang="en-US"/>
        </a:p>
      </dgm:t>
    </dgm:pt>
    <dgm:pt modelId="{11EEFB26-CAC7-4816-B1D7-AF52661CC022}">
      <dgm:prSet phldrT="[Text]"/>
      <dgm:spPr/>
      <dgm:t>
        <a:bodyPr/>
        <a:lstStyle/>
        <a:p>
          <a:r>
            <a:rPr lang="sr-Latn-RS" dirty="0"/>
            <a:t>praćenje</a:t>
          </a:r>
          <a:endParaRPr lang="en-US" dirty="0"/>
        </a:p>
      </dgm:t>
    </dgm:pt>
    <dgm:pt modelId="{78030F5B-28B1-44A8-9FC5-EEA960D69E67}" type="parTrans" cxnId="{715BCB3A-1D54-412D-8C9E-C7E5102680AC}">
      <dgm:prSet/>
      <dgm:spPr/>
      <dgm:t>
        <a:bodyPr/>
        <a:lstStyle/>
        <a:p>
          <a:endParaRPr lang="en-US"/>
        </a:p>
      </dgm:t>
    </dgm:pt>
    <dgm:pt modelId="{D10F7C18-5188-4842-9FA7-67BDA15524B1}" type="sibTrans" cxnId="{715BCB3A-1D54-412D-8C9E-C7E5102680AC}">
      <dgm:prSet/>
      <dgm:spPr/>
      <dgm:t>
        <a:bodyPr/>
        <a:lstStyle/>
        <a:p>
          <a:endParaRPr lang="en-US"/>
        </a:p>
      </dgm:t>
    </dgm:pt>
    <dgm:pt modelId="{0D91AC52-AA63-4415-853E-EB317800679B}">
      <dgm:prSet phldrT="[Text]"/>
      <dgm:spPr/>
      <dgm:t>
        <a:bodyPr/>
        <a:lstStyle/>
        <a:p>
          <a:r>
            <a:rPr lang="sr-Latn-RS" dirty="0"/>
            <a:t>evaluacija</a:t>
          </a:r>
          <a:endParaRPr lang="en-US" dirty="0"/>
        </a:p>
      </dgm:t>
    </dgm:pt>
    <dgm:pt modelId="{A860631A-8430-455F-9767-01B044C1CCE1}" type="parTrans" cxnId="{CFC403FC-8F3F-43DD-B34A-112E2E8119FA}">
      <dgm:prSet/>
      <dgm:spPr/>
      <dgm:t>
        <a:bodyPr/>
        <a:lstStyle/>
        <a:p>
          <a:endParaRPr lang="en-US"/>
        </a:p>
      </dgm:t>
    </dgm:pt>
    <dgm:pt modelId="{C0ECB749-1FDA-41CE-A294-214BCF29EEC6}" type="sibTrans" cxnId="{CFC403FC-8F3F-43DD-B34A-112E2E8119FA}">
      <dgm:prSet/>
      <dgm:spPr/>
      <dgm:t>
        <a:bodyPr/>
        <a:lstStyle/>
        <a:p>
          <a:endParaRPr lang="en-US"/>
        </a:p>
      </dgm:t>
    </dgm:pt>
    <dgm:pt modelId="{6F2F3A9C-5D13-4D26-AE03-AF541BB5DF5D}">
      <dgm:prSet/>
      <dgm:spPr/>
      <dgm:t>
        <a:bodyPr/>
        <a:lstStyle/>
        <a:p>
          <a:r>
            <a:rPr lang="sr-Latn-RS" dirty="0"/>
            <a:t>planiranje</a:t>
          </a:r>
          <a:endParaRPr lang="en-US" dirty="0"/>
        </a:p>
      </dgm:t>
    </dgm:pt>
    <dgm:pt modelId="{C29776E5-A226-48AE-B48F-6D6848CE371E}" type="parTrans" cxnId="{2C54809F-706C-4887-8417-0C6F154DD3CD}">
      <dgm:prSet/>
      <dgm:spPr/>
      <dgm:t>
        <a:bodyPr/>
        <a:lstStyle/>
        <a:p>
          <a:endParaRPr lang="en-US"/>
        </a:p>
      </dgm:t>
    </dgm:pt>
    <dgm:pt modelId="{D6B4AFB0-97DA-47DB-A637-0E6099223BD2}" type="sibTrans" cxnId="{2C54809F-706C-4887-8417-0C6F154DD3CD}">
      <dgm:prSet/>
      <dgm:spPr/>
      <dgm:t>
        <a:bodyPr/>
        <a:lstStyle/>
        <a:p>
          <a:endParaRPr lang="en-US"/>
        </a:p>
      </dgm:t>
    </dgm:pt>
    <dgm:pt modelId="{8E970C80-E056-4FB2-9EF6-964BDD7177C0}">
      <dgm:prSet/>
      <dgm:spPr/>
      <dgm:t>
        <a:bodyPr/>
        <a:lstStyle/>
        <a:p>
          <a:r>
            <a:rPr lang="sr-Latn-RS" dirty="0"/>
            <a:t>delovanje</a:t>
          </a:r>
          <a:endParaRPr lang="en-US" dirty="0"/>
        </a:p>
      </dgm:t>
    </dgm:pt>
    <dgm:pt modelId="{5725FBBD-36AA-412F-9B78-8EA9A3E66EA0}" type="parTrans" cxnId="{E3B912D8-110D-4BA4-A630-DB3B0DD055A8}">
      <dgm:prSet/>
      <dgm:spPr/>
      <dgm:t>
        <a:bodyPr/>
        <a:lstStyle/>
        <a:p>
          <a:endParaRPr lang="en-US"/>
        </a:p>
      </dgm:t>
    </dgm:pt>
    <dgm:pt modelId="{8B9D5A62-1990-445B-84C3-826FF48511B1}" type="sibTrans" cxnId="{E3B912D8-110D-4BA4-A630-DB3B0DD055A8}">
      <dgm:prSet/>
      <dgm:spPr/>
      <dgm:t>
        <a:bodyPr/>
        <a:lstStyle/>
        <a:p>
          <a:endParaRPr lang="en-US"/>
        </a:p>
      </dgm:t>
    </dgm:pt>
    <dgm:pt modelId="{5B850178-833B-4E19-825F-71B051C9097D}" type="pres">
      <dgm:prSet presAssocID="{B921882B-4DF6-4735-8457-BD0600EAC7B5}" presName="Name0" presStyleCnt="0">
        <dgm:presLayoutVars>
          <dgm:dir/>
          <dgm:animLvl val="lvl"/>
          <dgm:resizeHandles val="exact"/>
        </dgm:presLayoutVars>
      </dgm:prSet>
      <dgm:spPr/>
    </dgm:pt>
    <dgm:pt modelId="{86DF2F46-2A75-42CA-ADD0-9B769DE304AB}" type="pres">
      <dgm:prSet presAssocID="{3722EDD1-4898-4CED-B50A-B1FC661F25E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FBD00-E377-4088-AB95-8EBF8635116E}" type="pres">
      <dgm:prSet presAssocID="{AE577C7E-9C08-4BB1-8D5B-4EBC98D4BDC5}" presName="parTxOnlySpace" presStyleCnt="0"/>
      <dgm:spPr/>
    </dgm:pt>
    <dgm:pt modelId="{91CF638F-E563-4535-922F-AE2738C157A5}" type="pres">
      <dgm:prSet presAssocID="{6F2F3A9C-5D13-4D26-AE03-AF541BB5DF5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CBCA9-8C37-4990-893C-69369852972D}" type="pres">
      <dgm:prSet presAssocID="{D6B4AFB0-97DA-47DB-A637-0E6099223BD2}" presName="parTxOnlySpace" presStyleCnt="0"/>
      <dgm:spPr/>
    </dgm:pt>
    <dgm:pt modelId="{4AB0ED65-1EB4-4BB3-99B7-6A1241AAFBD2}" type="pres">
      <dgm:prSet presAssocID="{8E970C80-E056-4FB2-9EF6-964BDD7177C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C415E-3801-43CF-9BD8-276F13BB37D3}" type="pres">
      <dgm:prSet presAssocID="{8B9D5A62-1990-445B-84C3-826FF48511B1}" presName="parTxOnlySpace" presStyleCnt="0"/>
      <dgm:spPr/>
    </dgm:pt>
    <dgm:pt modelId="{A27E4F8A-C4FE-402D-AC68-5E66FAFDAD22}" type="pres">
      <dgm:prSet presAssocID="{11EEFB26-CAC7-4816-B1D7-AF52661CC02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8E40A-0E53-4EBD-9B96-3B58205812CB}" type="pres">
      <dgm:prSet presAssocID="{D10F7C18-5188-4842-9FA7-67BDA15524B1}" presName="parTxOnlySpace" presStyleCnt="0"/>
      <dgm:spPr/>
    </dgm:pt>
    <dgm:pt modelId="{CD4F6B75-01CA-4660-879B-B66EF6C52BBA}" type="pres">
      <dgm:prSet presAssocID="{0D91AC52-AA63-4415-853E-EB317800679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30315-549D-4118-93A9-51D166F6881D}" srcId="{B921882B-4DF6-4735-8457-BD0600EAC7B5}" destId="{3722EDD1-4898-4CED-B50A-B1FC661F25E0}" srcOrd="0" destOrd="0" parTransId="{306B1FEC-C2D5-474A-BC99-D8B468690401}" sibTransId="{AE577C7E-9C08-4BB1-8D5B-4EBC98D4BDC5}"/>
    <dgm:cxn modelId="{A8E4A55A-A6CA-4F46-A4E1-E4505EB92AE6}" type="presOf" srcId="{B921882B-4DF6-4735-8457-BD0600EAC7B5}" destId="{5B850178-833B-4E19-825F-71B051C9097D}" srcOrd="0" destOrd="0" presId="urn:microsoft.com/office/officeart/2005/8/layout/chevron1"/>
    <dgm:cxn modelId="{2C54809F-706C-4887-8417-0C6F154DD3CD}" srcId="{B921882B-4DF6-4735-8457-BD0600EAC7B5}" destId="{6F2F3A9C-5D13-4D26-AE03-AF541BB5DF5D}" srcOrd="1" destOrd="0" parTransId="{C29776E5-A226-48AE-B48F-6D6848CE371E}" sibTransId="{D6B4AFB0-97DA-47DB-A637-0E6099223BD2}"/>
    <dgm:cxn modelId="{BA23B8F5-D1E3-4B73-B28A-BD7EB545408C}" type="presOf" srcId="{3722EDD1-4898-4CED-B50A-B1FC661F25E0}" destId="{86DF2F46-2A75-42CA-ADD0-9B769DE304AB}" srcOrd="0" destOrd="0" presId="urn:microsoft.com/office/officeart/2005/8/layout/chevron1"/>
    <dgm:cxn modelId="{E3B912D8-110D-4BA4-A630-DB3B0DD055A8}" srcId="{B921882B-4DF6-4735-8457-BD0600EAC7B5}" destId="{8E970C80-E056-4FB2-9EF6-964BDD7177C0}" srcOrd="2" destOrd="0" parTransId="{5725FBBD-36AA-412F-9B78-8EA9A3E66EA0}" sibTransId="{8B9D5A62-1990-445B-84C3-826FF48511B1}"/>
    <dgm:cxn modelId="{715BCB3A-1D54-412D-8C9E-C7E5102680AC}" srcId="{B921882B-4DF6-4735-8457-BD0600EAC7B5}" destId="{11EEFB26-CAC7-4816-B1D7-AF52661CC022}" srcOrd="3" destOrd="0" parTransId="{78030F5B-28B1-44A8-9FC5-EEA960D69E67}" sibTransId="{D10F7C18-5188-4842-9FA7-67BDA15524B1}"/>
    <dgm:cxn modelId="{6E3DB063-2DE6-4A7D-91B4-2223F1E8A56D}" type="presOf" srcId="{11EEFB26-CAC7-4816-B1D7-AF52661CC022}" destId="{A27E4F8A-C4FE-402D-AC68-5E66FAFDAD22}" srcOrd="0" destOrd="0" presId="urn:microsoft.com/office/officeart/2005/8/layout/chevron1"/>
    <dgm:cxn modelId="{1C3CF261-7EA9-4D5E-96AD-E5FB5CC8BBBA}" type="presOf" srcId="{0D91AC52-AA63-4415-853E-EB317800679B}" destId="{CD4F6B75-01CA-4660-879B-B66EF6C52BBA}" srcOrd="0" destOrd="0" presId="urn:microsoft.com/office/officeart/2005/8/layout/chevron1"/>
    <dgm:cxn modelId="{B59FDA63-4BF3-4E24-AC17-76BCFF3B485F}" type="presOf" srcId="{6F2F3A9C-5D13-4D26-AE03-AF541BB5DF5D}" destId="{91CF638F-E563-4535-922F-AE2738C157A5}" srcOrd="0" destOrd="0" presId="urn:microsoft.com/office/officeart/2005/8/layout/chevron1"/>
    <dgm:cxn modelId="{FFC43989-B460-457C-9BED-005B0206B096}" type="presOf" srcId="{8E970C80-E056-4FB2-9EF6-964BDD7177C0}" destId="{4AB0ED65-1EB4-4BB3-99B7-6A1241AAFBD2}" srcOrd="0" destOrd="0" presId="urn:microsoft.com/office/officeart/2005/8/layout/chevron1"/>
    <dgm:cxn modelId="{CFC403FC-8F3F-43DD-B34A-112E2E8119FA}" srcId="{B921882B-4DF6-4735-8457-BD0600EAC7B5}" destId="{0D91AC52-AA63-4415-853E-EB317800679B}" srcOrd="4" destOrd="0" parTransId="{A860631A-8430-455F-9767-01B044C1CCE1}" sibTransId="{C0ECB749-1FDA-41CE-A294-214BCF29EEC6}"/>
    <dgm:cxn modelId="{3034E786-1B4B-4AE1-9931-88EA4E59658A}" type="presParOf" srcId="{5B850178-833B-4E19-825F-71B051C9097D}" destId="{86DF2F46-2A75-42CA-ADD0-9B769DE304AB}" srcOrd="0" destOrd="0" presId="urn:microsoft.com/office/officeart/2005/8/layout/chevron1"/>
    <dgm:cxn modelId="{51BD4B24-73AA-4AD9-B441-9AB33DC63C45}" type="presParOf" srcId="{5B850178-833B-4E19-825F-71B051C9097D}" destId="{5D8FBD00-E377-4088-AB95-8EBF8635116E}" srcOrd="1" destOrd="0" presId="urn:microsoft.com/office/officeart/2005/8/layout/chevron1"/>
    <dgm:cxn modelId="{D0F88A33-2643-47C2-A9A7-C5A3706E1E62}" type="presParOf" srcId="{5B850178-833B-4E19-825F-71B051C9097D}" destId="{91CF638F-E563-4535-922F-AE2738C157A5}" srcOrd="2" destOrd="0" presId="urn:microsoft.com/office/officeart/2005/8/layout/chevron1"/>
    <dgm:cxn modelId="{ED0131BA-E6EA-42C9-8B78-F41D5D7BBF55}" type="presParOf" srcId="{5B850178-833B-4E19-825F-71B051C9097D}" destId="{26DCBCA9-8C37-4990-893C-69369852972D}" srcOrd="3" destOrd="0" presId="urn:microsoft.com/office/officeart/2005/8/layout/chevron1"/>
    <dgm:cxn modelId="{FDE0A26F-15BE-4E64-8F12-9CEE3EE3389C}" type="presParOf" srcId="{5B850178-833B-4E19-825F-71B051C9097D}" destId="{4AB0ED65-1EB4-4BB3-99B7-6A1241AAFBD2}" srcOrd="4" destOrd="0" presId="urn:microsoft.com/office/officeart/2005/8/layout/chevron1"/>
    <dgm:cxn modelId="{2A52DBEA-654D-484D-A027-3E9822DF209F}" type="presParOf" srcId="{5B850178-833B-4E19-825F-71B051C9097D}" destId="{888C415E-3801-43CF-9BD8-276F13BB37D3}" srcOrd="5" destOrd="0" presId="urn:microsoft.com/office/officeart/2005/8/layout/chevron1"/>
    <dgm:cxn modelId="{D37848EF-7414-4EC8-BA5C-56885241F08B}" type="presParOf" srcId="{5B850178-833B-4E19-825F-71B051C9097D}" destId="{A27E4F8A-C4FE-402D-AC68-5E66FAFDAD22}" srcOrd="6" destOrd="0" presId="urn:microsoft.com/office/officeart/2005/8/layout/chevron1"/>
    <dgm:cxn modelId="{435E9DF5-1E27-4B8A-9C55-DE59CD452EA3}" type="presParOf" srcId="{5B850178-833B-4E19-825F-71B051C9097D}" destId="{B878E40A-0E53-4EBD-9B96-3B58205812CB}" srcOrd="7" destOrd="0" presId="urn:microsoft.com/office/officeart/2005/8/layout/chevron1"/>
    <dgm:cxn modelId="{6D929A88-F130-4269-958F-C42CDC9B3B56}" type="presParOf" srcId="{5B850178-833B-4E19-825F-71B051C9097D}" destId="{CD4F6B75-01CA-4660-879B-B66EF6C52BB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0FBDC8-9CBA-43C8-AE5F-CEAD47E5A4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0CEF2A-BCE0-4C51-8475-92AD797DC8D7}">
      <dgm:prSet phldrT="[Text]" custT="1"/>
      <dgm:spPr/>
      <dgm:t>
        <a:bodyPr/>
        <a:lstStyle/>
        <a:p>
          <a:r>
            <a:rPr lang="sr-Latn-RS" sz="1600" dirty="0"/>
            <a:t>Očekivanja klijenata koji su utemeljena u kulturi utiču na pitanja vezana za karijeru i dostupne resurse</a:t>
          </a:r>
          <a:endParaRPr lang="en-GB" sz="1600" dirty="0"/>
        </a:p>
      </dgm:t>
    </dgm:pt>
    <dgm:pt modelId="{F1EBBEFC-A75B-4EF6-834C-8043DA351727}" type="parTrans" cxnId="{8875ADFA-9706-4D2B-849F-2476710225C1}">
      <dgm:prSet/>
      <dgm:spPr/>
      <dgm:t>
        <a:bodyPr/>
        <a:lstStyle/>
        <a:p>
          <a:endParaRPr lang="en-GB" sz="2000"/>
        </a:p>
      </dgm:t>
    </dgm:pt>
    <dgm:pt modelId="{672AE592-8E5C-4E45-9184-83997D5214B4}" type="sibTrans" cxnId="{8875ADFA-9706-4D2B-849F-2476710225C1}">
      <dgm:prSet/>
      <dgm:spPr/>
      <dgm:t>
        <a:bodyPr/>
        <a:lstStyle/>
        <a:p>
          <a:endParaRPr lang="en-GB" sz="2000"/>
        </a:p>
      </dgm:t>
    </dgm:pt>
    <dgm:pt modelId="{C22C7EBC-DBE0-4D85-A20E-1799CDAA66F3}">
      <dgm:prSet phldrT="[Text]" custT="1"/>
      <dgm:spPr/>
      <dgm:t>
        <a:bodyPr/>
        <a:lstStyle/>
        <a:p>
          <a:r>
            <a:rPr lang="sr-Latn-RS" sz="1600" dirty="0"/>
            <a:t>Savetnici moraju da prepoznaju svoje </a:t>
          </a:r>
          <a:r>
            <a:rPr lang="sr-Latn-RS" sz="1600" dirty="0" err="1"/>
            <a:t>internalizovane</a:t>
          </a:r>
          <a:r>
            <a:rPr lang="sr-Latn-RS" sz="1600" dirty="0"/>
            <a:t> koncepte rada i karijere</a:t>
          </a:r>
          <a:endParaRPr lang="en-GB" sz="1600" dirty="0"/>
        </a:p>
      </dgm:t>
    </dgm:pt>
    <dgm:pt modelId="{D6B6A629-43A9-49AA-95B7-DAEA2E76194E}" type="parTrans" cxnId="{96B752DB-BC65-4508-A282-10538EC69DD9}">
      <dgm:prSet/>
      <dgm:spPr/>
      <dgm:t>
        <a:bodyPr/>
        <a:lstStyle/>
        <a:p>
          <a:endParaRPr lang="en-GB" sz="2000"/>
        </a:p>
      </dgm:t>
    </dgm:pt>
    <dgm:pt modelId="{9A36B0B2-D2A3-4956-BA24-478A8EB3951B}" type="sibTrans" cxnId="{96B752DB-BC65-4508-A282-10538EC69DD9}">
      <dgm:prSet/>
      <dgm:spPr/>
      <dgm:t>
        <a:bodyPr/>
        <a:lstStyle/>
        <a:p>
          <a:endParaRPr lang="en-GB" sz="2000"/>
        </a:p>
      </dgm:t>
    </dgm:pt>
    <dgm:pt modelId="{A7674143-ECDF-4F93-8B10-17B1E4923F2D}">
      <dgm:prSet phldrT="[Text]" custT="1"/>
      <dgm:spPr/>
      <dgm:t>
        <a:bodyPr/>
        <a:lstStyle/>
        <a:p>
          <a:r>
            <a:rPr lang="sr-Latn-RS" sz="1600" dirty="0"/>
            <a:t>Termini karijera i karijerni razvoj mogu imati različita značenja koja su definisana </a:t>
          </a:r>
          <a:r>
            <a:rPr lang="sr-Latn-RS" sz="1600" dirty="0" err="1"/>
            <a:t>kulturalnim</a:t>
          </a:r>
          <a:r>
            <a:rPr lang="sr-Latn-RS" sz="1600" dirty="0"/>
            <a:t> pretpostavkama</a:t>
          </a:r>
          <a:endParaRPr lang="en-GB" sz="1600" dirty="0"/>
        </a:p>
      </dgm:t>
    </dgm:pt>
    <dgm:pt modelId="{29D7E833-139C-4A4E-B18C-1EE76F6101FF}" type="parTrans" cxnId="{84505262-4878-4082-ACC4-93896B1F08F9}">
      <dgm:prSet/>
      <dgm:spPr/>
      <dgm:t>
        <a:bodyPr/>
        <a:lstStyle/>
        <a:p>
          <a:endParaRPr lang="en-GB" sz="2000"/>
        </a:p>
      </dgm:t>
    </dgm:pt>
    <dgm:pt modelId="{B543DC6A-DC66-4B49-A542-E264C1488E00}" type="sibTrans" cxnId="{84505262-4878-4082-ACC4-93896B1F08F9}">
      <dgm:prSet/>
      <dgm:spPr/>
      <dgm:t>
        <a:bodyPr/>
        <a:lstStyle/>
        <a:p>
          <a:endParaRPr lang="en-GB" sz="2000"/>
        </a:p>
      </dgm:t>
    </dgm:pt>
    <dgm:pt modelId="{1D6813E9-E389-43ED-8F70-264211F3E080}">
      <dgm:prSet phldrT="[Text]" custT="1"/>
      <dgm:spPr/>
      <dgm:t>
        <a:bodyPr/>
        <a:lstStyle/>
        <a:p>
          <a:r>
            <a:rPr lang="sr-Latn-RS" sz="1600" dirty="0"/>
            <a:t>Prepoznati da teorije karijernog razvoja i karijernog savetovanja uvek uključuju </a:t>
          </a:r>
          <a:r>
            <a:rPr lang="sr-Latn-RS" sz="1600" dirty="0" err="1"/>
            <a:t>kulturalne</a:t>
          </a:r>
          <a:r>
            <a:rPr lang="sr-Latn-RS" sz="1600" dirty="0"/>
            <a:t> pretpostavke</a:t>
          </a:r>
          <a:endParaRPr lang="en-GB" sz="1600" dirty="0"/>
        </a:p>
      </dgm:t>
    </dgm:pt>
    <dgm:pt modelId="{7665DF44-540E-42EB-A764-24259F0D5E14}" type="parTrans" cxnId="{96CD52C7-B3C6-4549-8499-A4E512A39B86}">
      <dgm:prSet/>
      <dgm:spPr/>
      <dgm:t>
        <a:bodyPr/>
        <a:lstStyle/>
        <a:p>
          <a:endParaRPr lang="en-GB" sz="2000"/>
        </a:p>
      </dgm:t>
    </dgm:pt>
    <dgm:pt modelId="{5BC9CBB7-53A9-4F9C-8ED8-9F0C72CBE2C0}" type="sibTrans" cxnId="{96CD52C7-B3C6-4549-8499-A4E512A39B86}">
      <dgm:prSet/>
      <dgm:spPr/>
      <dgm:t>
        <a:bodyPr/>
        <a:lstStyle/>
        <a:p>
          <a:endParaRPr lang="en-GB" sz="2000"/>
        </a:p>
      </dgm:t>
    </dgm:pt>
    <dgm:pt modelId="{D23306B5-25A0-4BE8-A346-86C7112EEBE2}">
      <dgm:prSet phldrT="[Text]" custT="1"/>
      <dgm:spPr/>
      <dgm:t>
        <a:bodyPr/>
        <a:lstStyle/>
        <a:p>
          <a:r>
            <a:rPr lang="sr-Latn-RS" sz="1600" dirty="0"/>
            <a:t>Ciljevi i procesi karijernog savetovanja moraju da budu zajednički definisani</a:t>
          </a:r>
          <a:endParaRPr lang="en-GB" sz="1600" dirty="0"/>
        </a:p>
      </dgm:t>
    </dgm:pt>
    <dgm:pt modelId="{B3B5A93D-0D5F-4288-98E2-5CE98E4328E9}" type="parTrans" cxnId="{FCBE0C63-FD1D-4324-96FB-D72C072DFB11}">
      <dgm:prSet/>
      <dgm:spPr/>
      <dgm:t>
        <a:bodyPr/>
        <a:lstStyle/>
        <a:p>
          <a:endParaRPr lang="en-GB" sz="2000"/>
        </a:p>
      </dgm:t>
    </dgm:pt>
    <dgm:pt modelId="{381E5205-0FBF-4D66-A232-E9825E99D3BB}" type="sibTrans" cxnId="{FCBE0C63-FD1D-4324-96FB-D72C072DFB11}">
      <dgm:prSet/>
      <dgm:spPr/>
      <dgm:t>
        <a:bodyPr/>
        <a:lstStyle/>
        <a:p>
          <a:endParaRPr lang="en-GB" sz="2000"/>
        </a:p>
      </dgm:t>
    </dgm:pt>
    <dgm:pt modelId="{91334EEB-BBEE-425A-B742-2991D4BE8EFA}">
      <dgm:prSet custT="1"/>
      <dgm:spPr/>
      <dgm:t>
        <a:bodyPr/>
        <a:lstStyle/>
        <a:p>
          <a:r>
            <a:rPr lang="sr-Latn-RS" sz="1600" dirty="0"/>
            <a:t>Model ohrabruje savetnike da primenjuju intervenciju na više nivoa</a:t>
          </a:r>
          <a:endParaRPr lang="en-GB" sz="1600" dirty="0"/>
        </a:p>
      </dgm:t>
    </dgm:pt>
    <dgm:pt modelId="{08B6ED8D-7CBB-41D6-ADE4-4A784E3A4E71}" type="parTrans" cxnId="{9B1643E7-1213-41AF-8AC0-49CF97FC0898}">
      <dgm:prSet/>
      <dgm:spPr/>
      <dgm:t>
        <a:bodyPr/>
        <a:lstStyle/>
        <a:p>
          <a:endParaRPr lang="en-GB" sz="2000"/>
        </a:p>
      </dgm:t>
    </dgm:pt>
    <dgm:pt modelId="{5286EE15-0379-4097-982E-358438595AFF}" type="sibTrans" cxnId="{9B1643E7-1213-41AF-8AC0-49CF97FC0898}">
      <dgm:prSet/>
      <dgm:spPr/>
      <dgm:t>
        <a:bodyPr/>
        <a:lstStyle/>
        <a:p>
          <a:endParaRPr lang="en-GB" sz="2000"/>
        </a:p>
      </dgm:t>
    </dgm:pt>
    <dgm:pt modelId="{CD4A07A9-ECA1-45CF-9A92-3E6E6E9A0CBE}" type="pres">
      <dgm:prSet presAssocID="{6F0FBDC8-9CBA-43C8-AE5F-CEAD47E5A4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88A640-2C31-4F14-AB52-98FCDBD93EB7}" type="pres">
      <dgm:prSet presAssocID="{3B0CEF2A-BCE0-4C51-8475-92AD797DC8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711C9-1468-49CE-AB1B-247F328E0D9D}" type="pres">
      <dgm:prSet presAssocID="{672AE592-8E5C-4E45-9184-83997D5214B4}" presName="sibTrans" presStyleCnt="0"/>
      <dgm:spPr/>
    </dgm:pt>
    <dgm:pt modelId="{C7F15317-CE5F-458E-ADE4-052E4E4DFB7E}" type="pres">
      <dgm:prSet presAssocID="{C22C7EBC-DBE0-4D85-A20E-1799CDAA66F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9C5F-F5D4-45CA-A8A2-FB6435080344}" type="pres">
      <dgm:prSet presAssocID="{9A36B0B2-D2A3-4956-BA24-478A8EB3951B}" presName="sibTrans" presStyleCnt="0"/>
      <dgm:spPr/>
    </dgm:pt>
    <dgm:pt modelId="{A8F63315-974E-48C9-8F58-C510FFA80F83}" type="pres">
      <dgm:prSet presAssocID="{A7674143-ECDF-4F93-8B10-17B1E4923F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C2774-EA5D-45FB-B6F0-0693872F3E98}" type="pres">
      <dgm:prSet presAssocID="{B543DC6A-DC66-4B49-A542-E264C1488E00}" presName="sibTrans" presStyleCnt="0"/>
      <dgm:spPr/>
    </dgm:pt>
    <dgm:pt modelId="{3F394C4B-D8FC-43F9-A201-4F7DE62E2163}" type="pres">
      <dgm:prSet presAssocID="{1D6813E9-E389-43ED-8F70-264211F3E08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EB488-5789-4DEB-BD0E-A81A56783E93}" type="pres">
      <dgm:prSet presAssocID="{5BC9CBB7-53A9-4F9C-8ED8-9F0C72CBE2C0}" presName="sibTrans" presStyleCnt="0"/>
      <dgm:spPr/>
    </dgm:pt>
    <dgm:pt modelId="{B74491C5-E16A-402A-B749-D8D66127D850}" type="pres">
      <dgm:prSet presAssocID="{D23306B5-25A0-4BE8-A346-86C7112EEBE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DF6F6-3A13-4C91-85B5-2E5E4F3F74FC}" type="pres">
      <dgm:prSet presAssocID="{381E5205-0FBF-4D66-A232-E9825E99D3BB}" presName="sibTrans" presStyleCnt="0"/>
      <dgm:spPr/>
    </dgm:pt>
    <dgm:pt modelId="{7C96AE10-5C75-4436-9363-762A9457DC3F}" type="pres">
      <dgm:prSet presAssocID="{91334EEB-BBEE-425A-B742-2991D4BE8E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4ABE7-239E-4B3D-8B5B-DACD885E3E48}" type="presOf" srcId="{C22C7EBC-DBE0-4D85-A20E-1799CDAA66F3}" destId="{C7F15317-CE5F-458E-ADE4-052E4E4DFB7E}" srcOrd="0" destOrd="0" presId="urn:microsoft.com/office/officeart/2005/8/layout/default"/>
    <dgm:cxn modelId="{180C7BB4-AD46-4683-8E7A-23F593FD66DE}" type="presOf" srcId="{91334EEB-BBEE-425A-B742-2991D4BE8EFA}" destId="{7C96AE10-5C75-4436-9363-762A9457DC3F}" srcOrd="0" destOrd="0" presId="urn:microsoft.com/office/officeart/2005/8/layout/default"/>
    <dgm:cxn modelId="{47E6863A-8EEE-4744-BCEB-ECDA530C7448}" type="presOf" srcId="{A7674143-ECDF-4F93-8B10-17B1E4923F2D}" destId="{A8F63315-974E-48C9-8F58-C510FFA80F83}" srcOrd="0" destOrd="0" presId="urn:microsoft.com/office/officeart/2005/8/layout/default"/>
    <dgm:cxn modelId="{84505262-4878-4082-ACC4-93896B1F08F9}" srcId="{6F0FBDC8-9CBA-43C8-AE5F-CEAD47E5A447}" destId="{A7674143-ECDF-4F93-8B10-17B1E4923F2D}" srcOrd="2" destOrd="0" parTransId="{29D7E833-139C-4A4E-B18C-1EE76F6101FF}" sibTransId="{B543DC6A-DC66-4B49-A542-E264C1488E00}"/>
    <dgm:cxn modelId="{FF52D42C-A37D-4A51-8F78-2C6DD9F1E01A}" type="presOf" srcId="{6F0FBDC8-9CBA-43C8-AE5F-CEAD47E5A447}" destId="{CD4A07A9-ECA1-45CF-9A92-3E6E6E9A0CBE}" srcOrd="0" destOrd="0" presId="urn:microsoft.com/office/officeart/2005/8/layout/default"/>
    <dgm:cxn modelId="{8875ADFA-9706-4D2B-849F-2476710225C1}" srcId="{6F0FBDC8-9CBA-43C8-AE5F-CEAD47E5A447}" destId="{3B0CEF2A-BCE0-4C51-8475-92AD797DC8D7}" srcOrd="0" destOrd="0" parTransId="{F1EBBEFC-A75B-4EF6-834C-8043DA351727}" sibTransId="{672AE592-8E5C-4E45-9184-83997D5214B4}"/>
    <dgm:cxn modelId="{96B752DB-BC65-4508-A282-10538EC69DD9}" srcId="{6F0FBDC8-9CBA-43C8-AE5F-CEAD47E5A447}" destId="{C22C7EBC-DBE0-4D85-A20E-1799CDAA66F3}" srcOrd="1" destOrd="0" parTransId="{D6B6A629-43A9-49AA-95B7-DAEA2E76194E}" sibTransId="{9A36B0B2-D2A3-4956-BA24-478A8EB3951B}"/>
    <dgm:cxn modelId="{9B1643E7-1213-41AF-8AC0-49CF97FC0898}" srcId="{6F0FBDC8-9CBA-43C8-AE5F-CEAD47E5A447}" destId="{91334EEB-BBEE-425A-B742-2991D4BE8EFA}" srcOrd="5" destOrd="0" parTransId="{08B6ED8D-7CBB-41D6-ADE4-4A784E3A4E71}" sibTransId="{5286EE15-0379-4097-982E-358438595AFF}"/>
    <dgm:cxn modelId="{FCBE0C63-FD1D-4324-96FB-D72C072DFB11}" srcId="{6F0FBDC8-9CBA-43C8-AE5F-CEAD47E5A447}" destId="{D23306B5-25A0-4BE8-A346-86C7112EEBE2}" srcOrd="4" destOrd="0" parTransId="{B3B5A93D-0D5F-4288-98E2-5CE98E4328E9}" sibTransId="{381E5205-0FBF-4D66-A232-E9825E99D3BB}"/>
    <dgm:cxn modelId="{1B44C2C2-426F-4225-B06C-39C5962AF0B4}" type="presOf" srcId="{1D6813E9-E389-43ED-8F70-264211F3E080}" destId="{3F394C4B-D8FC-43F9-A201-4F7DE62E2163}" srcOrd="0" destOrd="0" presId="urn:microsoft.com/office/officeart/2005/8/layout/default"/>
    <dgm:cxn modelId="{D632D4AA-9B64-441F-9A63-1035A769160C}" type="presOf" srcId="{D23306B5-25A0-4BE8-A346-86C7112EEBE2}" destId="{B74491C5-E16A-402A-B749-D8D66127D850}" srcOrd="0" destOrd="0" presId="urn:microsoft.com/office/officeart/2005/8/layout/default"/>
    <dgm:cxn modelId="{9B6FA7B6-61C6-4D83-9D0F-D8D2BB86EDAF}" type="presOf" srcId="{3B0CEF2A-BCE0-4C51-8475-92AD797DC8D7}" destId="{B088A640-2C31-4F14-AB52-98FCDBD93EB7}" srcOrd="0" destOrd="0" presId="urn:microsoft.com/office/officeart/2005/8/layout/default"/>
    <dgm:cxn modelId="{96CD52C7-B3C6-4549-8499-A4E512A39B86}" srcId="{6F0FBDC8-9CBA-43C8-AE5F-CEAD47E5A447}" destId="{1D6813E9-E389-43ED-8F70-264211F3E080}" srcOrd="3" destOrd="0" parTransId="{7665DF44-540E-42EB-A764-24259F0D5E14}" sibTransId="{5BC9CBB7-53A9-4F9C-8ED8-9F0C72CBE2C0}"/>
    <dgm:cxn modelId="{9785DDE0-099B-4C21-A05C-9652ED41F7A2}" type="presParOf" srcId="{CD4A07A9-ECA1-45CF-9A92-3E6E6E9A0CBE}" destId="{B088A640-2C31-4F14-AB52-98FCDBD93EB7}" srcOrd="0" destOrd="0" presId="urn:microsoft.com/office/officeart/2005/8/layout/default"/>
    <dgm:cxn modelId="{6CB6206A-602E-4FAE-8B7E-2C80CBD3AAFB}" type="presParOf" srcId="{CD4A07A9-ECA1-45CF-9A92-3E6E6E9A0CBE}" destId="{CB6711C9-1468-49CE-AB1B-247F328E0D9D}" srcOrd="1" destOrd="0" presId="urn:microsoft.com/office/officeart/2005/8/layout/default"/>
    <dgm:cxn modelId="{327E00B2-AD03-4232-8ACC-0DA01B76E659}" type="presParOf" srcId="{CD4A07A9-ECA1-45CF-9A92-3E6E6E9A0CBE}" destId="{C7F15317-CE5F-458E-ADE4-052E4E4DFB7E}" srcOrd="2" destOrd="0" presId="urn:microsoft.com/office/officeart/2005/8/layout/default"/>
    <dgm:cxn modelId="{6C4EA3C1-6764-4CB5-9853-55E04F91D4DF}" type="presParOf" srcId="{CD4A07A9-ECA1-45CF-9A92-3E6E6E9A0CBE}" destId="{F8809C5F-F5D4-45CA-A8A2-FB6435080344}" srcOrd="3" destOrd="0" presId="urn:microsoft.com/office/officeart/2005/8/layout/default"/>
    <dgm:cxn modelId="{830A5279-A396-4F6E-BBA6-A06FB4D66173}" type="presParOf" srcId="{CD4A07A9-ECA1-45CF-9A92-3E6E6E9A0CBE}" destId="{A8F63315-974E-48C9-8F58-C510FFA80F83}" srcOrd="4" destOrd="0" presId="urn:microsoft.com/office/officeart/2005/8/layout/default"/>
    <dgm:cxn modelId="{6B9A3153-1D0F-4CBB-B407-7F856272B25C}" type="presParOf" srcId="{CD4A07A9-ECA1-45CF-9A92-3E6E6E9A0CBE}" destId="{39AC2774-EA5D-45FB-B6F0-0693872F3E98}" srcOrd="5" destOrd="0" presId="urn:microsoft.com/office/officeart/2005/8/layout/default"/>
    <dgm:cxn modelId="{E51AFECC-0163-4EF2-AB84-60EDEB6083CF}" type="presParOf" srcId="{CD4A07A9-ECA1-45CF-9A92-3E6E6E9A0CBE}" destId="{3F394C4B-D8FC-43F9-A201-4F7DE62E2163}" srcOrd="6" destOrd="0" presId="urn:microsoft.com/office/officeart/2005/8/layout/default"/>
    <dgm:cxn modelId="{E45E15AF-8062-4DEA-BF80-6B1F777B5ADF}" type="presParOf" srcId="{CD4A07A9-ECA1-45CF-9A92-3E6E6E9A0CBE}" destId="{C1AEB488-5789-4DEB-BD0E-A81A56783E93}" srcOrd="7" destOrd="0" presId="urn:microsoft.com/office/officeart/2005/8/layout/default"/>
    <dgm:cxn modelId="{4F44AAD5-3C2D-42F6-94C5-44F45E7E7CEB}" type="presParOf" srcId="{CD4A07A9-ECA1-45CF-9A92-3E6E6E9A0CBE}" destId="{B74491C5-E16A-402A-B749-D8D66127D850}" srcOrd="8" destOrd="0" presId="urn:microsoft.com/office/officeart/2005/8/layout/default"/>
    <dgm:cxn modelId="{A9467DBA-CAAF-4CEE-B500-37C83982352E}" type="presParOf" srcId="{CD4A07A9-ECA1-45CF-9A92-3E6E6E9A0CBE}" destId="{93CDF6F6-3A13-4C91-85B5-2E5E4F3F74FC}" srcOrd="9" destOrd="0" presId="urn:microsoft.com/office/officeart/2005/8/layout/default"/>
    <dgm:cxn modelId="{0439BAA4-B3E8-40A9-B523-D5DCD9F079FA}" type="presParOf" srcId="{CD4A07A9-ECA1-45CF-9A92-3E6E6E9A0CBE}" destId="{7C96AE10-5C75-4436-9363-762A9457DC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FDFC-9B5A-4E97-9126-903EE2420BAA}">
      <dsp:nvSpPr>
        <dsp:cNvPr id="0" name=""/>
        <dsp:cNvSpPr/>
      </dsp:nvSpPr>
      <dsp:spPr>
        <a:xfrm>
          <a:off x="2836420" y="93299"/>
          <a:ext cx="1477649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Analiza potreba</a:t>
          </a:r>
          <a:endParaRPr lang="en-GB" sz="1800" b="1" kern="1200" dirty="0"/>
        </a:p>
      </dsp:txBody>
      <dsp:txXfrm>
        <a:off x="2836420" y="93299"/>
        <a:ext cx="1477649" cy="918707"/>
      </dsp:txXfrm>
    </dsp:sp>
    <dsp:sp modelId="{1114AE03-9F54-49C8-B233-B6D68E2D379F}">
      <dsp:nvSpPr>
        <dsp:cNvPr id="0" name=""/>
        <dsp:cNvSpPr/>
      </dsp:nvSpPr>
      <dsp:spPr>
        <a:xfrm>
          <a:off x="1400332" y="-197195"/>
          <a:ext cx="2593272" cy="2593272"/>
        </a:xfrm>
        <a:prstGeom prst="circularArrow">
          <a:avLst>
            <a:gd name="adj1" fmla="val 6908"/>
            <a:gd name="adj2" fmla="val 465838"/>
            <a:gd name="adj3" fmla="val 1214083"/>
            <a:gd name="adj4" fmla="val 21327099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B647A-FC73-4AF6-B98E-96A6D9C4232D}">
      <dsp:nvSpPr>
        <dsp:cNvPr id="0" name=""/>
        <dsp:cNvSpPr/>
      </dsp:nvSpPr>
      <dsp:spPr>
        <a:xfrm>
          <a:off x="2533289" y="1617038"/>
          <a:ext cx="1723605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Sprovođenje promena</a:t>
          </a:r>
          <a:endParaRPr lang="en-GB" sz="1800" b="1" kern="1200" dirty="0"/>
        </a:p>
      </dsp:txBody>
      <dsp:txXfrm>
        <a:off x="2533289" y="1617038"/>
        <a:ext cx="1723605" cy="918707"/>
      </dsp:txXfrm>
    </dsp:sp>
    <dsp:sp modelId="{5735A0D0-211A-4732-ACBE-14D4C73D3321}">
      <dsp:nvSpPr>
        <dsp:cNvPr id="0" name=""/>
        <dsp:cNvSpPr/>
      </dsp:nvSpPr>
      <dsp:spPr>
        <a:xfrm>
          <a:off x="605715" y="78807"/>
          <a:ext cx="2593272" cy="2593272"/>
        </a:xfrm>
        <a:prstGeom prst="circularArrow">
          <a:avLst>
            <a:gd name="adj1" fmla="val 6908"/>
            <a:gd name="adj2" fmla="val 465838"/>
            <a:gd name="adj3" fmla="val 2837611"/>
            <a:gd name="adj4" fmla="val 2650666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D90C-B524-4FF5-9F87-12A292B3192F}">
      <dsp:nvSpPr>
        <dsp:cNvPr id="0" name=""/>
        <dsp:cNvSpPr/>
      </dsp:nvSpPr>
      <dsp:spPr>
        <a:xfrm>
          <a:off x="924752" y="1643672"/>
          <a:ext cx="1449298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Evaluiranje promena</a:t>
          </a:r>
          <a:endParaRPr lang="en-GB" sz="1800" b="1" kern="1200" dirty="0"/>
        </a:p>
      </dsp:txBody>
      <dsp:txXfrm>
        <a:off x="924752" y="1643672"/>
        <a:ext cx="1449298" cy="918707"/>
      </dsp:txXfrm>
    </dsp:sp>
    <dsp:sp modelId="{7A22077C-3B98-4092-8798-28145EC73ED2}">
      <dsp:nvSpPr>
        <dsp:cNvPr id="0" name=""/>
        <dsp:cNvSpPr/>
      </dsp:nvSpPr>
      <dsp:spPr>
        <a:xfrm>
          <a:off x="1243062" y="90123"/>
          <a:ext cx="2593272" cy="2593272"/>
        </a:xfrm>
        <a:prstGeom prst="circularArrow">
          <a:avLst>
            <a:gd name="adj1" fmla="val 6908"/>
            <a:gd name="adj2" fmla="val 465838"/>
            <a:gd name="adj3" fmla="val 12202187"/>
            <a:gd name="adj4" fmla="val 10496805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EAEB-A5A5-420C-B88C-1C27F9D2EDB3}">
      <dsp:nvSpPr>
        <dsp:cNvPr id="0" name=""/>
        <dsp:cNvSpPr/>
      </dsp:nvSpPr>
      <dsp:spPr>
        <a:xfrm>
          <a:off x="1173215" y="57784"/>
          <a:ext cx="1325245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/>
            <a:t>Održavanje promena</a:t>
          </a:r>
          <a:endParaRPr lang="en-GB" sz="1800" b="1" kern="1200" dirty="0"/>
        </a:p>
      </dsp:txBody>
      <dsp:txXfrm>
        <a:off x="1173215" y="57784"/>
        <a:ext cx="1325245" cy="918707"/>
      </dsp:txXfrm>
    </dsp:sp>
    <dsp:sp modelId="{B31F572A-39A8-459A-AACD-982EAEF7FB08}">
      <dsp:nvSpPr>
        <dsp:cNvPr id="0" name=""/>
        <dsp:cNvSpPr/>
      </dsp:nvSpPr>
      <dsp:spPr>
        <a:xfrm>
          <a:off x="1753389" y="256456"/>
          <a:ext cx="2593272" cy="2593272"/>
        </a:xfrm>
        <a:prstGeom prst="circularArrow">
          <a:avLst>
            <a:gd name="adj1" fmla="val 6908"/>
            <a:gd name="adj2" fmla="val 465838"/>
            <a:gd name="adj3" fmla="val 15316240"/>
            <a:gd name="adj4" fmla="val 14680346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F2F46-2A75-42CA-ADD0-9B769DE304AB}">
      <dsp:nvSpPr>
        <dsp:cNvPr id="0" name=""/>
        <dsp:cNvSpPr/>
      </dsp:nvSpPr>
      <dsp:spPr>
        <a:xfrm>
          <a:off x="1877" y="850738"/>
          <a:ext cx="1670716" cy="6682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procena</a:t>
          </a:r>
          <a:endParaRPr lang="en-US" sz="1600" kern="1200" dirty="0"/>
        </a:p>
      </dsp:txBody>
      <dsp:txXfrm>
        <a:off x="336020" y="850738"/>
        <a:ext cx="1002430" cy="668286"/>
      </dsp:txXfrm>
    </dsp:sp>
    <dsp:sp modelId="{91CF638F-E563-4535-922F-AE2738C157A5}">
      <dsp:nvSpPr>
        <dsp:cNvPr id="0" name=""/>
        <dsp:cNvSpPr/>
      </dsp:nvSpPr>
      <dsp:spPr>
        <a:xfrm>
          <a:off x="1505521" y="850738"/>
          <a:ext cx="1670716" cy="6682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planiranje</a:t>
          </a:r>
          <a:endParaRPr lang="en-US" sz="1600" kern="1200" dirty="0"/>
        </a:p>
      </dsp:txBody>
      <dsp:txXfrm>
        <a:off x="1839664" y="850738"/>
        <a:ext cx="1002430" cy="668286"/>
      </dsp:txXfrm>
    </dsp:sp>
    <dsp:sp modelId="{4AB0ED65-1EB4-4BB3-99B7-6A1241AAFBD2}">
      <dsp:nvSpPr>
        <dsp:cNvPr id="0" name=""/>
        <dsp:cNvSpPr/>
      </dsp:nvSpPr>
      <dsp:spPr>
        <a:xfrm>
          <a:off x="3009166" y="850738"/>
          <a:ext cx="1670716" cy="6682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delovanje</a:t>
          </a:r>
          <a:endParaRPr lang="en-US" sz="1600" kern="1200" dirty="0"/>
        </a:p>
      </dsp:txBody>
      <dsp:txXfrm>
        <a:off x="3343309" y="850738"/>
        <a:ext cx="1002430" cy="668286"/>
      </dsp:txXfrm>
    </dsp:sp>
    <dsp:sp modelId="{A27E4F8A-C4FE-402D-AC68-5E66FAFDAD22}">
      <dsp:nvSpPr>
        <dsp:cNvPr id="0" name=""/>
        <dsp:cNvSpPr/>
      </dsp:nvSpPr>
      <dsp:spPr>
        <a:xfrm>
          <a:off x="4512810" y="850738"/>
          <a:ext cx="1670716" cy="6682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praćenje</a:t>
          </a:r>
          <a:endParaRPr lang="en-US" sz="1600" kern="1200" dirty="0"/>
        </a:p>
      </dsp:txBody>
      <dsp:txXfrm>
        <a:off x="4846953" y="850738"/>
        <a:ext cx="1002430" cy="668286"/>
      </dsp:txXfrm>
    </dsp:sp>
    <dsp:sp modelId="{CD4F6B75-01CA-4660-879B-B66EF6C52BBA}">
      <dsp:nvSpPr>
        <dsp:cNvPr id="0" name=""/>
        <dsp:cNvSpPr/>
      </dsp:nvSpPr>
      <dsp:spPr>
        <a:xfrm>
          <a:off x="6016455" y="850738"/>
          <a:ext cx="1670716" cy="66828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evaluacija</a:t>
          </a:r>
          <a:endParaRPr lang="en-US" sz="1600" kern="1200" dirty="0"/>
        </a:p>
      </dsp:txBody>
      <dsp:txXfrm>
        <a:off x="6350598" y="850738"/>
        <a:ext cx="1002430" cy="668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A640-2C31-4F14-AB52-98FCDBD93EB7}">
      <dsp:nvSpPr>
        <dsp:cNvPr id="0" name=""/>
        <dsp:cNvSpPr/>
      </dsp:nvSpPr>
      <dsp:spPr>
        <a:xfrm>
          <a:off x="0" y="529320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Očekivanja klijenata koji su utemeljena u kulturi utiču na pitanja vezana za karijeru i dostupne resurse</a:t>
          </a:r>
          <a:endParaRPr lang="en-GB" sz="1600" kern="1200" dirty="0"/>
        </a:p>
      </dsp:txBody>
      <dsp:txXfrm>
        <a:off x="0" y="529320"/>
        <a:ext cx="2657752" cy="1594651"/>
      </dsp:txXfrm>
    </dsp:sp>
    <dsp:sp modelId="{C7F15317-CE5F-458E-ADE4-052E4E4DFB7E}">
      <dsp:nvSpPr>
        <dsp:cNvPr id="0" name=""/>
        <dsp:cNvSpPr/>
      </dsp:nvSpPr>
      <dsp:spPr>
        <a:xfrm>
          <a:off x="2923527" y="529320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Savetnici moraju da prepoznaju svoje </a:t>
          </a:r>
          <a:r>
            <a:rPr lang="sr-Latn-RS" sz="1600" kern="1200" dirty="0" err="1"/>
            <a:t>internalizovane</a:t>
          </a:r>
          <a:r>
            <a:rPr lang="sr-Latn-RS" sz="1600" kern="1200" dirty="0"/>
            <a:t> koncepte rada i karijere</a:t>
          </a:r>
          <a:endParaRPr lang="en-GB" sz="1600" kern="1200" dirty="0"/>
        </a:p>
      </dsp:txBody>
      <dsp:txXfrm>
        <a:off x="2923527" y="529320"/>
        <a:ext cx="2657752" cy="1594651"/>
      </dsp:txXfrm>
    </dsp:sp>
    <dsp:sp modelId="{A8F63315-974E-48C9-8F58-C510FFA80F83}">
      <dsp:nvSpPr>
        <dsp:cNvPr id="0" name=""/>
        <dsp:cNvSpPr/>
      </dsp:nvSpPr>
      <dsp:spPr>
        <a:xfrm>
          <a:off x="5847054" y="529320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Termini karijera i karijerni razvoj mogu imati različita značenja koja su definisana </a:t>
          </a:r>
          <a:r>
            <a:rPr lang="sr-Latn-RS" sz="1600" kern="1200" dirty="0" err="1"/>
            <a:t>kulturalnim</a:t>
          </a:r>
          <a:r>
            <a:rPr lang="sr-Latn-RS" sz="1600" kern="1200" dirty="0"/>
            <a:t> pretpostavkama</a:t>
          </a:r>
          <a:endParaRPr lang="en-GB" sz="1600" kern="1200" dirty="0"/>
        </a:p>
      </dsp:txBody>
      <dsp:txXfrm>
        <a:off x="5847054" y="529320"/>
        <a:ext cx="2657752" cy="1594651"/>
      </dsp:txXfrm>
    </dsp:sp>
    <dsp:sp modelId="{3F394C4B-D8FC-43F9-A201-4F7DE62E2163}">
      <dsp:nvSpPr>
        <dsp:cNvPr id="0" name=""/>
        <dsp:cNvSpPr/>
      </dsp:nvSpPr>
      <dsp:spPr>
        <a:xfrm>
          <a:off x="0" y="2389747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Prepoznati da teorije karijernog razvoja i karijernog savetovanja uvek uključuju </a:t>
          </a:r>
          <a:r>
            <a:rPr lang="sr-Latn-RS" sz="1600" kern="1200" dirty="0" err="1"/>
            <a:t>kulturalne</a:t>
          </a:r>
          <a:r>
            <a:rPr lang="sr-Latn-RS" sz="1600" kern="1200" dirty="0"/>
            <a:t> pretpostavke</a:t>
          </a:r>
          <a:endParaRPr lang="en-GB" sz="1600" kern="1200" dirty="0"/>
        </a:p>
      </dsp:txBody>
      <dsp:txXfrm>
        <a:off x="0" y="2389747"/>
        <a:ext cx="2657752" cy="1594651"/>
      </dsp:txXfrm>
    </dsp:sp>
    <dsp:sp modelId="{B74491C5-E16A-402A-B749-D8D66127D850}">
      <dsp:nvSpPr>
        <dsp:cNvPr id="0" name=""/>
        <dsp:cNvSpPr/>
      </dsp:nvSpPr>
      <dsp:spPr>
        <a:xfrm>
          <a:off x="2923527" y="2389747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Ciljevi i procesi karijernog savetovanja moraju da budu zajednički definisani</a:t>
          </a:r>
          <a:endParaRPr lang="en-GB" sz="1600" kern="1200" dirty="0"/>
        </a:p>
      </dsp:txBody>
      <dsp:txXfrm>
        <a:off x="2923527" y="2389747"/>
        <a:ext cx="2657752" cy="1594651"/>
      </dsp:txXfrm>
    </dsp:sp>
    <dsp:sp modelId="{7C96AE10-5C75-4436-9363-762A9457DC3F}">
      <dsp:nvSpPr>
        <dsp:cNvPr id="0" name=""/>
        <dsp:cNvSpPr/>
      </dsp:nvSpPr>
      <dsp:spPr>
        <a:xfrm>
          <a:off x="5847054" y="2389747"/>
          <a:ext cx="2657752" cy="1594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/>
            <a:t>Model ohrabruje savetnike da primenjuju intervenciju na više nivoa</a:t>
          </a:r>
          <a:endParaRPr lang="en-GB" sz="1600" kern="1200" dirty="0"/>
        </a:p>
      </dsp:txBody>
      <dsp:txXfrm>
        <a:off x="5847054" y="2389747"/>
        <a:ext cx="2657752" cy="1594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2022-10-28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inking-question-think-man-mark-4695538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ear-wheel-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lipboard-pen-paper-164378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Tick_green_modern.sv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ight-bulb-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56-team-work-transparen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ohibitionSign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Deo</a:t>
            </a:r>
            <a:r>
              <a:rPr lang="en-US" b="1" dirty="0"/>
              <a:t> 5</a:t>
            </a:r>
            <a:r>
              <a:rPr lang="en-US" dirty="0"/>
              <a:t/>
            </a:r>
            <a:br>
              <a:rPr lang="en-US" dirty="0"/>
            </a:br>
            <a:r>
              <a:rPr lang="sr-Latn-RS" dirty="0"/>
              <a:t>Promene u organizacijama</a:t>
            </a:r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8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C9144-B128-229E-083B-83105691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68" y="2251980"/>
            <a:ext cx="10504487" cy="684211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Koji su saveti za njegovo prevladavanje</a:t>
            </a:r>
            <a:r>
              <a:rPr lang="en-US" sz="3600" dirty="0" smtClean="0"/>
              <a:t>?</a:t>
            </a:r>
            <a:endParaRPr lang="en-GB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D8D31E-FC94-F0CF-4FC3-D0BEAADD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668" y="2843955"/>
            <a:ext cx="11693957" cy="155289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</a:rPr>
              <a:t>Treba uvek biti otvoren i iskren u komunikaciji o tome šta sledi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</a:rPr>
              <a:t>Obratiti pažnju da se stalno fokusirate na pozitivne aspekte promene. Budite specifični.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</a:rPr>
              <a:t>Obezbediti da oni na koje promene utiču dobiju odgovarajuću obuku da se adaptiraju na novonastale promene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obuke i razvoj, ne samo sastanci ili vežbe uspostavljanja tima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Ne ostavljati mogućnost da se osobe vrate na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status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quo  </a:t>
            </a: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kao agenti promene, morate biti prvi koji ćete se potpuno posvetiti promeni i verovati u nju.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Obezbedite da ostavite prostora za fleksibilnost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Ljudima treba vreme da se adaptiraju i usvoje nova ponašanja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                                                         </a:t>
            </a:r>
            <a:r>
              <a:rPr lang="sr-Latn-R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Dajte im vremena za to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E9EC75-FB82-0E43-E3C4-AE8DA38B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pic>
        <p:nvPicPr>
          <p:cNvPr id="10" name="Graphic 9" descr="Grinning face outline with solid fill">
            <a:extLst>
              <a:ext uri="{FF2B5EF4-FFF2-40B4-BE49-F238E27FC236}">
                <a16:creationId xmlns:a16="http://schemas.microsoft.com/office/drawing/2014/main" xmlns="" id="{EFB512A0-C489-2927-6FFF-3D467887B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3541" y="2282308"/>
            <a:ext cx="1307766" cy="13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je ciklus promena</a:t>
            </a:r>
            <a:r>
              <a:rPr lang="en-US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B766772D-8750-45BE-A309-214F5F753103}"/>
              </a:ext>
            </a:extLst>
          </p:cNvPr>
          <p:cNvGraphicFramePr/>
          <p:nvPr>
            <p:extLst/>
          </p:nvPr>
        </p:nvGraphicFramePr>
        <p:xfrm>
          <a:off x="224848" y="3164430"/>
          <a:ext cx="5368084" cy="25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/>
          </p:nvPr>
        </p:nvGraphicFramePr>
        <p:xfrm>
          <a:off x="4384635" y="3276313"/>
          <a:ext cx="7689049" cy="236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29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Šta je analiza potreba</a:t>
            </a:r>
            <a:r>
              <a:rPr lang="en-US" dirty="0"/>
              <a:t>?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554552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Može da predstavlja</a:t>
            </a:r>
            <a:r>
              <a:rPr lang="en-GB" dirty="0"/>
              <a:t>: "</a:t>
            </a:r>
            <a:r>
              <a:rPr lang="sr-Latn-RS" dirty="0"/>
              <a:t>analizu nedostataka</a:t>
            </a:r>
            <a:r>
              <a:rPr lang="en-GB" dirty="0"/>
              <a:t>”, “</a:t>
            </a:r>
            <a:r>
              <a:rPr lang="sr-Latn-RS" dirty="0"/>
              <a:t>analizu potreba</a:t>
            </a:r>
            <a:r>
              <a:rPr lang="en-GB" dirty="0"/>
              <a:t>”, </a:t>
            </a:r>
            <a:r>
              <a:rPr lang="sr-Latn-RS" dirty="0"/>
              <a:t>i</a:t>
            </a:r>
            <a:r>
              <a:rPr lang="en-GB" dirty="0"/>
              <a:t> “</a:t>
            </a:r>
            <a:r>
              <a:rPr lang="sr-Latn-RS" dirty="0"/>
              <a:t>analizu učinka</a:t>
            </a:r>
            <a:r>
              <a:rPr lang="en-GB" dirty="0"/>
              <a:t>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Nedostaci </a:t>
            </a:r>
            <a:r>
              <a:rPr lang="en-GB" dirty="0"/>
              <a:t>(</a:t>
            </a:r>
            <a:r>
              <a:rPr lang="sr-Latn-RS" dirty="0"/>
              <a:t>mogućnosti ili problemi</a:t>
            </a:r>
            <a:r>
              <a:rPr lang="en-GB" dirty="0"/>
              <a:t>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sr-Latn-RS" dirty="0"/>
              <a:t>zajednički podsticaji za akcije i promene</a:t>
            </a: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Identifikovanje razlike između onoga „gde smo sada“</a:t>
            </a:r>
            <a:r>
              <a:rPr lang="en-GB" b="1" dirty="0"/>
              <a:t> </a:t>
            </a:r>
            <a:r>
              <a:rPr lang="sr-Latn-RS" b="1" dirty="0"/>
              <a:t>i</a:t>
            </a:r>
            <a:r>
              <a:rPr lang="en-GB" b="1" dirty="0"/>
              <a:t> </a:t>
            </a:r>
            <a:r>
              <a:rPr lang="sr-Latn-RS" b="1" dirty="0"/>
              <a:t>„gde želimo da budemo“</a:t>
            </a:r>
            <a:r>
              <a:rPr lang="en-GB" b="1" dirty="0"/>
              <a:t> </a:t>
            </a:r>
            <a:r>
              <a:rPr lang="sr-Latn-RS" b="1" dirty="0"/>
              <a:t>je ključna</a:t>
            </a:r>
            <a:r>
              <a:rPr lang="en-GB" b="1" dirty="0"/>
              <a:t>!!!</a:t>
            </a:r>
            <a:endParaRPr lang="en-GB" b="1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Koristi su</a:t>
            </a:r>
            <a:r>
              <a:rPr lang="en-GB" dirty="0"/>
              <a:t>: </a:t>
            </a:r>
          </a:p>
          <a:p>
            <a:pPr algn="l"/>
            <a:r>
              <a:rPr lang="en-GB" sz="1800" b="0" i="0" u="none" strike="noStrike" baseline="0" dirty="0"/>
              <a:t>(a) </a:t>
            </a:r>
            <a:r>
              <a:rPr lang="sr-Latn-RS" sz="1800" b="1" i="1" dirty="0"/>
              <a:t>sistematični proces </a:t>
            </a:r>
            <a:r>
              <a:rPr lang="sr-Latn-RS" sz="1800" b="0" i="0" u="none" strike="noStrike" baseline="0" dirty="0"/>
              <a:t>koji </a:t>
            </a:r>
            <a:r>
              <a:rPr lang="sr-Latn-RS" sz="1800" dirty="0"/>
              <a:t>usmerava </a:t>
            </a:r>
            <a:r>
              <a:rPr lang="sr-Latn-RS" sz="1800" b="0" i="0" u="none" strike="noStrike" baseline="0" dirty="0"/>
              <a:t>donošenje odluka</a:t>
            </a:r>
            <a:endParaRPr lang="el-GR" sz="1800" b="0" i="0" u="none" strike="noStrike" baseline="0" dirty="0"/>
          </a:p>
          <a:p>
            <a:pPr algn="l"/>
            <a:r>
              <a:rPr lang="en-GB" sz="1800" b="0" i="0" u="none" strike="noStrike" baseline="0" dirty="0"/>
              <a:t>(b) </a:t>
            </a:r>
            <a:r>
              <a:rPr lang="sr-Latn-RS" sz="1800" b="1" i="1" dirty="0"/>
              <a:t>pruža obrazloženje </a:t>
            </a:r>
            <a:r>
              <a:rPr lang="sr-Latn-RS" sz="1800" b="0" i="0" u="none" strike="noStrike" baseline="0" dirty="0"/>
              <a:t>za odluke</a:t>
            </a:r>
            <a:r>
              <a:rPr lang="sr-Latn-RS" sz="1800" b="0" i="0" u="none" strike="noStrike" dirty="0"/>
              <a:t> pre nego što su donesene</a:t>
            </a:r>
            <a:endParaRPr lang="el-GR" sz="1800" dirty="0"/>
          </a:p>
          <a:p>
            <a:pPr algn="l"/>
            <a:r>
              <a:rPr lang="en-GB" sz="1800" b="0" i="0" u="none" strike="noStrike" baseline="0" dirty="0"/>
              <a:t>(c) </a:t>
            </a:r>
            <a:r>
              <a:rPr lang="sr-Latn-RS" sz="1800" b="1" i="1" u="none" strike="noStrike" baseline="0" dirty="0"/>
              <a:t>može da se prilagodi </a:t>
            </a:r>
            <a:r>
              <a:rPr lang="sr-Latn-RS" sz="1800" dirty="0"/>
              <a:t>za projekat bilo koje veličine, vremen</a:t>
            </a:r>
            <a:r>
              <a:rPr lang="sr-Latn-RS" sz="1800" b="0" i="0" u="none" strike="noStrike" baseline="0" dirty="0"/>
              <a:t>skog okvira</a:t>
            </a:r>
            <a:r>
              <a:rPr lang="sr-Latn-RS" sz="1800" b="0" i="0" u="none" strike="noStrike" dirty="0"/>
              <a:t> ili budžeta</a:t>
            </a:r>
            <a:endParaRPr lang="el-GR" sz="1800" b="0" i="0" u="none" strike="noStrike" baseline="0" dirty="0"/>
          </a:p>
          <a:p>
            <a:pPr algn="l"/>
            <a:r>
              <a:rPr lang="en-GB" sz="1800" dirty="0"/>
              <a:t>(d) </a:t>
            </a:r>
            <a:r>
              <a:rPr lang="sr-Latn-RS" sz="1800" b="1" i="1" dirty="0"/>
              <a:t>predstavlja model </a:t>
            </a:r>
            <a:r>
              <a:rPr lang="sr-Latn-RS" sz="1800" dirty="0"/>
              <a:t>koji može da bude primenjen od strane i početnika i eksperata.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8790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Šta je analiza potreba</a:t>
            </a:r>
            <a:r>
              <a:rPr lang="en-US" dirty="0"/>
              <a:t>?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795333"/>
            <a:ext cx="5262240" cy="3153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Predstavlja alat za donošenje boljih odluka</a:t>
            </a:r>
            <a:r>
              <a:rPr lang="en-GB" dirty="0"/>
              <a:t>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/>
              <a:t>Može da se definiše i u terminima razlika u postignućima </a:t>
            </a:r>
            <a:r>
              <a:rPr lang="en-GB" sz="1400" dirty="0"/>
              <a:t>(Kaufman, Oakley-Brown, Watkins, &amp; Leigh, 2003)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b="1" dirty="0"/>
              <a:t>Potreba </a:t>
            </a:r>
            <a:r>
              <a:rPr lang="en-GB" dirty="0"/>
              <a:t>= </a:t>
            </a:r>
            <a:r>
              <a:rPr lang="sr-Latn-RS" dirty="0"/>
              <a:t>razlika između trenutnih postignuća i željenih postignuća</a:t>
            </a:r>
            <a:endParaRPr lang="en-GB" dirty="0"/>
          </a:p>
        </p:txBody>
      </p:sp>
      <p:pic>
        <p:nvPicPr>
          <p:cNvPr id="3" name="Picture 2" descr="A picture containing text, hanger&#10;&#10;Description automatically generated">
            <a:extLst>
              <a:ext uri="{FF2B5EF4-FFF2-40B4-BE49-F238E27FC236}">
                <a16:creationId xmlns="" xmlns:a16="http://schemas.microsoft.com/office/drawing/2014/main" id="{D92C6D49-E3C7-444B-877D-6F12A36EE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401" r="3748" b="2748"/>
          <a:stretch/>
        </p:blipFill>
        <p:spPr>
          <a:xfrm>
            <a:off x="6632405" y="2507106"/>
            <a:ext cx="5059669" cy="2945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90229" y="2507106"/>
            <a:ext cx="119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Potreba (razlika)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632405" y="5452880"/>
            <a:ext cx="173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/>
              <a:t>Trenutni rezultati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215021" y="5452880"/>
            <a:ext cx="247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Željeni ili potrebni rezultati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49701" y="4873841"/>
            <a:ext cx="1899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Proces da se postignu željeni rezultati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618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5" y="881242"/>
            <a:ext cx="10775378" cy="678815"/>
          </a:xfrm>
        </p:spPr>
        <p:txBody>
          <a:bodyPr>
            <a:normAutofit/>
          </a:bodyPr>
          <a:lstStyle/>
          <a:p>
            <a:r>
              <a:rPr lang="sr-Latn-RS" b="1" dirty="0"/>
              <a:t>Sprovođenje analize potreba </a:t>
            </a:r>
            <a:r>
              <a:rPr lang="en-US" b="1" dirty="0"/>
              <a:t>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=""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34" y="1810092"/>
            <a:ext cx="10372709" cy="385559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Korak</a:t>
            </a:r>
            <a:r>
              <a:rPr lang="en-US" dirty="0">
                <a:solidFill>
                  <a:schemeClr val="tx1"/>
                </a:solidFill>
              </a:rPr>
              <a:t> 1: </a:t>
            </a:r>
            <a:r>
              <a:rPr lang="sr-Latn-RS" i="1" dirty="0">
                <a:solidFill>
                  <a:schemeClr val="tx1"/>
                </a:solidFill>
              </a:rPr>
              <a:t>IDENTIFIKOVANJE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252907"/>
            <a:ext cx="10775379" cy="214154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Identifikujete unutrašnje i spoljašnje izvore podrške za analizu potreba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Utvrdite koji podaci su neophodni da bi se identifikovale potrebe na strateškom, taktičkom i operativnom nivou. Utvrdite moguće izvore podataka.</a:t>
            </a:r>
            <a:endParaRPr lang="el-GR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Prikupite podatke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sr-Latn-RS" sz="1800" dirty="0">
                <a:solidFill>
                  <a:schemeClr val="tx1"/>
                </a:solidFill>
              </a:rPr>
              <a:t>intervjui, ankete, fokus grupe itd.</a:t>
            </a:r>
            <a:r>
              <a:rPr lang="en-GB" sz="1800" dirty="0">
                <a:solidFill>
                  <a:schemeClr val="tx1"/>
                </a:solidFill>
              </a:rPr>
              <a:t>)</a:t>
            </a:r>
            <a:r>
              <a:rPr lang="sr-Latn-RS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Definišite potrebe na osnovu razlike između trenutnih i željenih rezultata. 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en-GB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="" xmlns:a16="http://schemas.microsoft.com/office/drawing/2014/main" id="{FC70AD2D-8209-4547-A59A-4EFECBC06FFF}"/>
              </a:ext>
            </a:extLst>
          </p:cNvPr>
          <p:cNvSpPr txBox="1">
            <a:spLocks/>
          </p:cNvSpPr>
          <p:nvPr/>
        </p:nvSpPr>
        <p:spPr>
          <a:xfrm>
            <a:off x="576834" y="4258923"/>
            <a:ext cx="10372709" cy="38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chemeClr val="tx1"/>
                </a:solidFill>
              </a:rPr>
              <a:t>Korak</a:t>
            </a:r>
            <a:r>
              <a:rPr lang="en-US" dirty="0">
                <a:solidFill>
                  <a:schemeClr val="tx1"/>
                </a:solidFill>
              </a:rPr>
              <a:t> 2: </a:t>
            </a:r>
            <a:r>
              <a:rPr lang="sr-Latn-RS" i="1" dirty="0">
                <a:solidFill>
                  <a:schemeClr val="tx1"/>
                </a:solidFill>
              </a:rPr>
              <a:t>ANALIZA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="" xmlns:a16="http://schemas.microsoft.com/office/drawing/2014/main" id="{9FCDF243-E51F-4D98-8036-D1E71CD64E72}"/>
              </a:ext>
            </a:extLst>
          </p:cNvPr>
          <p:cNvSpPr txBox="1">
            <a:spLocks/>
          </p:cNvSpPr>
          <p:nvPr/>
        </p:nvSpPr>
        <p:spPr>
          <a:xfrm>
            <a:off x="576834" y="4644482"/>
            <a:ext cx="10775379" cy="117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Utvrdite početnu prioritizaciju potreba. 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Fokusirajte se na potrebe visokog prioriteta i zaključite šta funkcioniše a šta ne.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1800" dirty="0">
                <a:solidFill>
                  <a:schemeClr val="tx1"/>
                </a:solidFill>
              </a:rPr>
              <a:t>Analizirajte i uklopite korisne informacije.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endParaRPr lang="lt-L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4" y="706826"/>
            <a:ext cx="10677725" cy="678815"/>
          </a:xfrm>
        </p:spPr>
        <p:txBody>
          <a:bodyPr>
            <a:normAutofit/>
          </a:bodyPr>
          <a:lstStyle/>
          <a:p>
            <a:r>
              <a:rPr lang="sr-Latn-RS" b="1" dirty="0"/>
              <a:t>Sprovođenje analize potreba</a:t>
            </a:r>
            <a:r>
              <a:rPr lang="en-US" b="1" dirty="0"/>
              <a:t>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=""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577" y="2050946"/>
            <a:ext cx="10372709" cy="385559"/>
          </a:xfrm>
        </p:spPr>
        <p:txBody>
          <a:bodyPr/>
          <a:lstStyle/>
          <a:p>
            <a:r>
              <a:rPr lang="sr-Latn-RS" sz="2800" dirty="0">
                <a:solidFill>
                  <a:schemeClr val="tx1"/>
                </a:solidFill>
              </a:rPr>
              <a:t>Korak</a:t>
            </a:r>
            <a:r>
              <a:rPr lang="en-US" sz="2800" dirty="0">
                <a:solidFill>
                  <a:schemeClr val="tx1"/>
                </a:solidFill>
              </a:rPr>
              <a:t> 3: </a:t>
            </a:r>
            <a:r>
              <a:rPr lang="sr-Latn-RS" sz="2800" i="1" dirty="0">
                <a:solidFill>
                  <a:schemeClr val="tx1"/>
                </a:solidFill>
              </a:rPr>
              <a:t>DONOŠENJE ODLUKE</a:t>
            </a:r>
            <a:endParaRPr lang="lt-LT" sz="2800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599136"/>
            <a:ext cx="10775379" cy="2141540"/>
          </a:xfrm>
        </p:spPr>
        <p:txBody>
          <a:bodyPr>
            <a:normAutofit fontScale="77500" lnSpcReduction="20000"/>
          </a:bodyPr>
          <a:lstStyle/>
          <a:p>
            <a:r>
              <a:rPr lang="sr-Latn-RS" sz="2400" dirty="0">
                <a:solidFill>
                  <a:schemeClr val="tx1"/>
                </a:solidFill>
              </a:rPr>
              <a:t>Donošenje kompleksnih odluka zasnovano na analizi je sledeći i finalni korak.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sr-Latn-RS" sz="2400" dirty="0">
                <a:solidFill>
                  <a:schemeClr val="tx1"/>
                </a:solidFill>
              </a:rPr>
              <a:t>Ovaj korak je najčešće i najteži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sr-Latn-RS" sz="2400" dirty="0">
                <a:solidFill>
                  <a:schemeClr val="tx1"/>
                </a:solidFill>
              </a:rPr>
              <a:t>zato što</a:t>
            </a:r>
            <a:r>
              <a:rPr lang="en-GB" sz="2400" dirty="0">
                <a:solidFill>
                  <a:schemeClr val="tx1"/>
                </a:solidFill>
              </a:rPr>
              <a:t>:</a:t>
            </a:r>
            <a:endParaRPr lang="sr-Latn-RS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postoje suprotstavljeni interesi u vezi sa određenim promenama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teško je složiti se koje kriterijume koristiti u donošenju odluka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sr-Latn-RS" dirty="0">
                <a:solidFill>
                  <a:schemeClr val="tx1"/>
                </a:solidFill>
              </a:rPr>
              <a:t>osoba možda mora da pregovara i/ili da napravi kompromise 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02719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=""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3777933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Mogu da se podele u dve kategorije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Alati i tehnike za prikupljanje podataka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sr-Latn-RS" dirty="0">
                <a:solidFill>
                  <a:schemeClr val="tx1"/>
                </a:solidFill>
              </a:rPr>
              <a:t>Alati i tehnike za donošenje odluka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=""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Alati za analizu potreba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3961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C22BC-CB09-44C8-AB9C-A275E92A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Alati za analizu potreba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83E520-0275-466A-8F80-73CD959F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6226837" cy="403315"/>
          </a:xfrm>
        </p:spPr>
        <p:txBody>
          <a:bodyPr/>
          <a:lstStyle/>
          <a:p>
            <a:r>
              <a:rPr lang="sr-Latn-RS" dirty="0">
                <a:solidFill>
                  <a:schemeClr val="tx1"/>
                </a:solidFill>
              </a:rPr>
              <a:t>Neki primeri alata i metoda su</a:t>
            </a:r>
            <a:r>
              <a:rPr lang="en-US" dirty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09F928-45F6-4B71-BBA6-CB35FC74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0237"/>
            <a:ext cx="5157787" cy="3338003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chemeClr val="tx1"/>
                </a:solidFill>
              </a:rPr>
              <a:t>Analiza postojećih podataka/dokumenata</a:t>
            </a:r>
          </a:p>
          <a:p>
            <a:r>
              <a:rPr lang="sr-Latn-RS" sz="1800" dirty="0">
                <a:solidFill>
                  <a:schemeClr val="tx1"/>
                </a:solidFill>
              </a:rPr>
              <a:t>Vođene ekspertske analize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Sprovođenje fokus grupa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Sprovođenje intervjua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Ankete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SWOT+ anal</a:t>
            </a:r>
            <a:r>
              <a:rPr lang="sr-Latn-RS" sz="1800" dirty="0">
                <a:solidFill>
                  <a:schemeClr val="tx1"/>
                </a:solidFill>
              </a:rPr>
              <a:t>iza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Podaci dobijeni posmatranjem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sr-Latn-RS" sz="1800" dirty="0">
                <a:solidFill>
                  <a:schemeClr val="tx1"/>
                </a:solidFill>
              </a:rPr>
              <a:t>Analiza zadataka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7D90990-08D4-49A3-820E-8501C5D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1F8C07D7-1CFC-4FBA-808B-EC10DF5BE54A}"/>
              </a:ext>
            </a:extLst>
          </p:cNvPr>
          <p:cNvSpPr/>
          <p:nvPr/>
        </p:nvSpPr>
        <p:spPr>
          <a:xfrm>
            <a:off x="6471821" y="2354691"/>
            <a:ext cx="5157787" cy="310718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E521B4-0D84-448F-8D2E-B9107542C039}"/>
              </a:ext>
            </a:extLst>
          </p:cNvPr>
          <p:cNvSpPr txBox="1"/>
          <p:nvPr/>
        </p:nvSpPr>
        <p:spPr>
          <a:xfrm>
            <a:off x="7439417" y="3009531"/>
            <a:ext cx="3222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/>
              <a:t>Hajde da razmislimo</a:t>
            </a:r>
            <a:r>
              <a:rPr lang="en-US" sz="2400" b="1" dirty="0"/>
              <a:t>!</a:t>
            </a:r>
          </a:p>
          <a:p>
            <a:pPr algn="ctr"/>
            <a:r>
              <a:rPr lang="sr-Latn-RS" dirty="0"/>
              <a:t>Koji problemi mogu nastati ako se preskoči analiza potreba pri planiranju  promena</a:t>
            </a:r>
            <a:r>
              <a:rPr lang="en-GB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5171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89" y="735427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49612">
            <a:off x="517548" y="1933598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sr-Latn-RS" sz="4800" b="1" dirty="0" smtClean="0">
                <a:solidFill>
                  <a:srgbClr val="FF7F2A"/>
                </a:solidFill>
                <a:sym typeface="Wingdings" panose="05000000000000000000" pitchFamily="2" charset="2"/>
              </a:rPr>
              <a:t>Hajde da napravimo pauzu</a:t>
            </a:r>
            <a:r>
              <a:rPr lang="en-US" sz="4800" b="1" dirty="0" smtClean="0">
                <a:solidFill>
                  <a:srgbClr val="FF7F2A"/>
                </a:solidFill>
                <a:sym typeface="Wingdings" panose="05000000000000000000" pitchFamily="2" charset="2"/>
              </a:rPr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0597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Sprovođenje promene </a:t>
            </a:r>
            <a:r>
              <a:rPr lang="en-US" dirty="0"/>
              <a:t>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b="1" u="sng" dirty="0"/>
              <a:t>Koje su tajne uspešnog sprovođenja promena</a:t>
            </a:r>
            <a:r>
              <a:rPr lang="en-US" sz="2400" b="1" u="sng" dirty="0"/>
              <a:t>? </a:t>
            </a:r>
            <a:r>
              <a:rPr lang="en-US" sz="16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McKinsey &amp; Company</a:t>
            </a:r>
          </a:p>
          <a:p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Anketa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2000 </a:t>
            </a:r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direktora u više od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900 </a:t>
            </a:r>
            <a:r>
              <a:rPr lang="sr-Latn-R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kompanija u različitim industrijama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b="1" dirty="0">
                <a:highlight>
                  <a:srgbClr val="FF7F2A"/>
                </a:highlight>
              </a:rPr>
              <a:t>1. </a:t>
            </a:r>
            <a:r>
              <a:rPr lang="sr-Latn-RS" b="1" dirty="0">
                <a:highlight>
                  <a:srgbClr val="FF7F2A"/>
                </a:highlight>
              </a:rPr>
              <a:t>Posvećenost</a:t>
            </a:r>
            <a:endParaRPr lang="en-GB" b="1" dirty="0">
              <a:highlight>
                <a:srgbClr val="FF7F2A"/>
              </a:highlight>
            </a:endParaRPr>
          </a:p>
          <a:p>
            <a:pPr lvl="1"/>
            <a:r>
              <a:rPr lang="en-US" dirty="0"/>
              <a:t>L</a:t>
            </a:r>
            <a:r>
              <a:rPr lang="sr-Latn-RS" dirty="0" err="1"/>
              <a:t>ideri</a:t>
            </a:r>
            <a:r>
              <a:rPr lang="sr-Latn-RS" dirty="0"/>
              <a:t> moraju da pokažu visok nivo psihološkog ulaganja koje podstiče ličnu i </a:t>
            </a:r>
            <a:r>
              <a:rPr lang="sr-Latn-RS" dirty="0" err="1"/>
              <a:t>proaktivnu</a:t>
            </a:r>
            <a:r>
              <a:rPr lang="sr-Latn-RS" dirty="0"/>
              <a:t> akciju</a:t>
            </a:r>
            <a:endParaRPr lang="en-GB" dirty="0"/>
          </a:p>
          <a:p>
            <a:pPr lvl="1"/>
            <a:r>
              <a:rPr lang="sr-Latn-RS" dirty="0"/>
              <a:t>Uspešna promena podstiče jasnu odgovornost za specifične ciljeve </a:t>
            </a:r>
            <a:endParaRPr lang="en-GB" dirty="0"/>
          </a:p>
          <a:p>
            <a:pPr lvl="1"/>
            <a:r>
              <a:rPr lang="sr-Latn-RS" b="1" u="sng" dirty="0"/>
              <a:t>Dobar stil liderstva</a:t>
            </a:r>
            <a:r>
              <a:rPr lang="en-GB" b="1" u="sng" dirty="0"/>
              <a:t>: </a:t>
            </a:r>
            <a:r>
              <a:rPr lang="sr-Latn-RS" dirty="0"/>
              <a:t>Podsticati stil liderstva koji podstiče ambiciozne aspiracije sa jasnom podelom odgovornosti </a:t>
            </a:r>
            <a:r>
              <a:rPr lang="en-GB" dirty="0"/>
              <a:t>—</a:t>
            </a:r>
            <a:r>
              <a:rPr lang="sr-Latn-RS" dirty="0"/>
              <a:t> stavljanje naglaska na izazovne i </a:t>
            </a:r>
            <a:r>
              <a:rPr lang="sr-Latn-RS" dirty="0" err="1"/>
              <a:t>podržavajuće</a:t>
            </a:r>
            <a:r>
              <a:rPr lang="sr-Latn-RS" dirty="0"/>
              <a:t> dimenzije liderstva</a:t>
            </a:r>
            <a:r>
              <a:rPr lang="en-GB" dirty="0"/>
              <a:t>.</a:t>
            </a:r>
          </a:p>
          <a:p>
            <a:pPr lvl="1"/>
            <a:r>
              <a:rPr lang="sr-Latn-RS" b="1" u="sng" dirty="0"/>
              <a:t>Kreiranje prave priče</a:t>
            </a:r>
            <a:r>
              <a:rPr lang="en-GB" b="1" u="sng" dirty="0"/>
              <a:t>: </a:t>
            </a:r>
            <a:r>
              <a:rPr lang="sr-Latn-RS" dirty="0"/>
              <a:t>Pre nego da svima šalju generičke komunikacione materijale, lideri umesto toga metodički prenose ubedljivu priču o promeni svima u organizaciji.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0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63" y="118481"/>
            <a:ext cx="10515600" cy="781685"/>
          </a:xfrm>
        </p:spPr>
        <p:txBody>
          <a:bodyPr/>
          <a:lstStyle/>
          <a:p>
            <a:r>
              <a:rPr lang="sr-Latn-RS" dirty="0" smtClean="0"/>
              <a:t>Šta je tema danas</a:t>
            </a:r>
            <a:r>
              <a:rPr lang="en-US" dirty="0" smtClean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1.1. </a:t>
            </a:r>
            <a:r>
              <a:rPr lang="sr-Latn-RS" dirty="0" smtClean="0"/>
              <a:t>Upravljanje promenama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728769"/>
            <a:ext cx="10190162" cy="12742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Učenje da se misli kritički</a:t>
            </a:r>
            <a:r>
              <a:rPr lang="en-US" sz="1800" dirty="0" smtClean="0">
                <a:solidFill>
                  <a:schemeClr val="tx1"/>
                </a:solidFill>
              </a:rPr>
              <a:t>! </a:t>
            </a:r>
            <a:r>
              <a:rPr lang="en-US" sz="1800" dirty="0">
                <a:solidFill>
                  <a:schemeClr val="tx1"/>
                </a:solidFill>
              </a:rPr>
              <a:t>– </a:t>
            </a:r>
            <a:r>
              <a:rPr lang="sr-Latn-RS" sz="1800" dirty="0" smtClean="0">
                <a:solidFill>
                  <a:schemeClr val="tx1"/>
                </a:solidFill>
              </a:rPr>
              <a:t>Kritička teorija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Otpor promenama</a:t>
            </a:r>
            <a:endParaRPr lang="en-US" sz="18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50000"/>
              </a:lnSpc>
            </a:pPr>
            <a:r>
              <a:rPr lang="sr-Latn-RS" sz="1800" dirty="0" smtClean="0">
                <a:solidFill>
                  <a:schemeClr val="tx1"/>
                </a:solidFill>
              </a:rPr>
              <a:t>Zašto se dešava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50000"/>
              </a:lnSpc>
            </a:pPr>
            <a:r>
              <a:rPr lang="sr-Latn-RS" sz="1800" dirty="0" smtClean="0">
                <a:solidFill>
                  <a:schemeClr val="tx1"/>
                </a:solidFill>
              </a:rPr>
              <a:t>Na kojim sve nivoima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50000"/>
              </a:lnSpc>
            </a:pPr>
            <a:r>
              <a:rPr lang="sr-Latn-RS" sz="1800" dirty="0" smtClean="0">
                <a:solidFill>
                  <a:schemeClr val="tx1"/>
                </a:solidFill>
              </a:rPr>
              <a:t>Saveti za njegovo prevladavanje</a:t>
            </a:r>
            <a:endParaRPr lang="lt-LT" sz="1800" dirty="0">
              <a:solidFill>
                <a:schemeClr val="tx1"/>
              </a:solidFill>
            </a:endParaRPr>
          </a:p>
          <a:p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9554" y="1221914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1.2 </a:t>
            </a:r>
            <a:r>
              <a:rPr lang="sr-Latn-RS" dirty="0" smtClean="0"/>
              <a:t>Ciklus promena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xmlns="" id="{FA64D3F5-9634-481F-9057-32BCA85352BB}"/>
              </a:ext>
            </a:extLst>
          </p:cNvPr>
          <p:cNvSpPr/>
          <p:nvPr/>
        </p:nvSpPr>
        <p:spPr>
          <a:xfrm>
            <a:off x="6160521" y="127405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6160521" y="1740636"/>
            <a:ext cx="10190162" cy="1250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Šta je analiza potreba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Kako sprovodimo promene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Kako održavamo i evaluiramo promene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lt-L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r-Latn-RS" dirty="0"/>
              <a:t>Sprovođenje promene</a:t>
            </a:r>
            <a:r>
              <a:rPr lang="en-US" dirty="0"/>
              <a:t>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highlight>
                  <a:srgbClr val="FF7F2A"/>
                </a:highlight>
              </a:rPr>
              <a:t>2. </a:t>
            </a:r>
            <a:r>
              <a:rPr lang="sr-Latn-RS" b="1" dirty="0" err="1">
                <a:highlight>
                  <a:srgbClr val="FF7F2A"/>
                </a:highlight>
              </a:rPr>
              <a:t>Prioritizacija</a:t>
            </a:r>
            <a:r>
              <a:rPr lang="sr-Latn-RS" b="1" dirty="0">
                <a:highlight>
                  <a:srgbClr val="FF7F2A"/>
                </a:highlight>
              </a:rPr>
              <a:t> inicijativa</a:t>
            </a:r>
            <a:endParaRPr lang="en-GB" b="1" dirty="0">
              <a:highlight>
                <a:srgbClr val="FF7F2A"/>
              </a:highlight>
            </a:endParaRPr>
          </a:p>
          <a:p>
            <a:pPr lvl="1"/>
            <a:r>
              <a:rPr lang="sr-Latn-RS" dirty="0"/>
              <a:t>Šta organizacija odabere da ne uradi je podjednako važno kao ono što radi</a:t>
            </a:r>
            <a:r>
              <a:rPr lang="en-GB" dirty="0"/>
              <a:t>.</a:t>
            </a:r>
          </a:p>
          <a:p>
            <a:pPr lvl="1"/>
            <a:r>
              <a:rPr lang="sr-Latn-RS" b="1" u="sng" dirty="0"/>
              <a:t>Razumevanje rizika</a:t>
            </a:r>
            <a:r>
              <a:rPr lang="en-GB" b="1" u="sng" dirty="0"/>
              <a:t>: </a:t>
            </a:r>
            <a:r>
              <a:rPr lang="sr-Latn-RS" dirty="0"/>
              <a:t>Kreiranje temelja sa jasnim razumevanjem prirode svake mogućnosti i prepreka njihovom sprovođenju.</a:t>
            </a:r>
            <a:endParaRPr lang="en-GB" dirty="0"/>
          </a:p>
          <a:p>
            <a:pPr lvl="1"/>
            <a:r>
              <a:rPr lang="sr-Latn-RS" b="1" u="sng" dirty="0"/>
              <a:t>Prevazilaženje prepreka i </a:t>
            </a:r>
            <a:r>
              <a:rPr lang="sr-Latn-RS" b="1" u="sng" dirty="0" err="1"/>
              <a:t>prioritizacija</a:t>
            </a:r>
            <a:endParaRPr lang="en-GB" b="1" u="sng" dirty="0"/>
          </a:p>
          <a:p>
            <a:r>
              <a:rPr lang="sr-Latn-RS" b="1" u="sng" dirty="0">
                <a:highlight>
                  <a:srgbClr val="FF7F2A"/>
                </a:highlight>
              </a:rPr>
              <a:t>Resursi i sposobnosti</a:t>
            </a:r>
            <a:endParaRPr lang="el-GR" b="1" u="sng" dirty="0">
              <a:highlight>
                <a:srgbClr val="FF7F2A"/>
              </a:highlight>
            </a:endParaRPr>
          </a:p>
          <a:p>
            <a:pPr lvl="1"/>
            <a:r>
              <a:rPr lang="sr-Latn-RS" sz="1600" dirty="0"/>
              <a:t>Pre nego da se okrenu osobama koje su dostupne, organizacija koja uspešno sprovodi promene popunjava ključne pozicije zasnovano na postignućima osoba i uspešne kandidate oslobađa drugih trenutnih dužnosti</a:t>
            </a:r>
            <a:r>
              <a:rPr lang="en-GB" sz="1600" dirty="0"/>
              <a:t>. </a:t>
            </a:r>
          </a:p>
          <a:p>
            <a:pPr lvl="1"/>
            <a:r>
              <a:rPr lang="sr-Latn-RS" sz="1600" dirty="0"/>
              <a:t>Uloga svake osobe je dobro definisana, a očekivanja i odgovornosti su usklađena sa dostupnim resursima</a:t>
            </a:r>
            <a:r>
              <a:rPr lang="en-GB" sz="1600" dirty="0"/>
              <a:t>.</a:t>
            </a:r>
          </a:p>
          <a:p>
            <a:pPr lvl="1"/>
            <a:r>
              <a:rPr lang="sr-Latn-RS" sz="1600" dirty="0"/>
              <a:t>Svi zaposleni dobijaju povratne informacije i stalno vođstvo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62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sr-Latn-RS" b="1" dirty="0"/>
              <a:t>Održavanje i evaluacija promene </a:t>
            </a:r>
            <a:r>
              <a:rPr lang="en-US" b="1" dirty="0"/>
              <a:t>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=""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37" y="1810092"/>
            <a:ext cx="10372709" cy="385559"/>
          </a:xfrm>
        </p:spPr>
        <p:txBody>
          <a:bodyPr/>
          <a:lstStyle/>
          <a:p>
            <a:r>
              <a:rPr lang="sr-Latn-RS" i="1" dirty="0">
                <a:solidFill>
                  <a:schemeClr val="tx1"/>
                </a:solidFill>
              </a:rPr>
              <a:t>Kako da utvrdimo da li je promena delotvorna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6" y="2195651"/>
            <a:ext cx="9224900" cy="37585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r-Latn-RS" sz="1800" dirty="0">
                <a:solidFill>
                  <a:schemeClr val="tx1"/>
                </a:solidFill>
              </a:rPr>
              <a:t>Zavisno od toga šta je preovlađujući stav ili način na koji funkcioniše organizaciona kultura, monitoring i evaluacija promene može da da različite odgovore</a:t>
            </a:r>
            <a:r>
              <a:rPr lang="en-US" sz="1800" dirty="0">
                <a:solidFill>
                  <a:schemeClr val="tx1"/>
                </a:solidFill>
              </a:rPr>
              <a:t>!!!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sr-Latn-RS" sz="1800" u="sng" dirty="0">
                <a:solidFill>
                  <a:schemeClr val="tx1"/>
                </a:solidFill>
              </a:rPr>
              <a:t>Sa jedne strane, možemo da evaluiramo uspešnost putem merljivih ishoda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smanjenje odsustva sa posla, povećanje zadovoljstva potrošača, povećanje zadovoljstva zaposlenih, smanjenje napuštanja posla, unapređenje standarda kvaliteta itd.</a:t>
            </a:r>
          </a:p>
          <a:p>
            <a:pPr marL="0" indent="0">
              <a:buNone/>
            </a:pPr>
            <a:r>
              <a:rPr lang="sr-Latn-RS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Ali, da li je to sve</a:t>
            </a:r>
            <a:r>
              <a:rPr lang="en-GB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? </a:t>
            </a:r>
            <a:r>
              <a:rPr lang="sr-Latn-RS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Treba još imati u vidu da</a:t>
            </a:r>
            <a:r>
              <a:rPr lang="en-GB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ljudi i sistemi primećuju samo ono što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sr-Latn-RS" sz="1600" i="1" dirty="0">
                <a:solidFill>
                  <a:schemeClr val="tx1"/>
                </a:solidFill>
              </a:rPr>
              <a:t>oni smatraju </a:t>
            </a:r>
            <a:r>
              <a:rPr lang="sr-Latn-RS" sz="1600" dirty="0">
                <a:solidFill>
                  <a:schemeClr val="tx1"/>
                </a:solidFill>
              </a:rPr>
              <a:t>da je važno</a:t>
            </a:r>
            <a:endParaRPr lang="en-GB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primena određene metodologije može da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sr-Latn-RS" sz="1600" dirty="0">
                <a:solidFill>
                  <a:schemeClr val="tx1"/>
                </a:solidFill>
              </a:rPr>
              <a:t>bude prepreka </a:t>
            </a:r>
            <a:r>
              <a:rPr lang="sr-Latn-RS" sz="1600" i="1" dirty="0">
                <a:solidFill>
                  <a:schemeClr val="tx1"/>
                </a:solidFill>
              </a:rPr>
              <a:t>razumevanju konteksta</a:t>
            </a:r>
            <a:endParaRPr lang="en-GB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ono šta ljudi primećuju će se </a:t>
            </a:r>
            <a:r>
              <a:rPr lang="sr-Latn-RS" sz="1600" i="1" dirty="0">
                <a:solidFill>
                  <a:schemeClr val="tx1"/>
                </a:solidFill>
              </a:rPr>
              <a:t>menjati tokom vremena</a:t>
            </a:r>
            <a:endParaRPr lang="en-GB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granice organizacije su </a:t>
            </a:r>
            <a:r>
              <a:rPr lang="sr-Latn-RS" sz="1600" i="1" dirty="0">
                <a:solidFill>
                  <a:schemeClr val="tx1"/>
                </a:solidFill>
              </a:rPr>
              <a:t>propustljive</a:t>
            </a:r>
            <a:endParaRPr lang="en-US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sz="1600" dirty="0">
                <a:solidFill>
                  <a:schemeClr val="tx1"/>
                </a:solidFill>
              </a:rPr>
              <a:t>povratna informacija predstavlja konstantni izvor protoka informacija koji može da promeni određene procese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280231-C194-46EE-AB3E-AC080668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1734" y="1810092"/>
            <a:ext cx="1943424" cy="16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sr-Latn-RS" dirty="0"/>
              <a:t>Sprovođenje promene </a:t>
            </a:r>
            <a:r>
              <a:rPr lang="en-US" b="1" dirty="0"/>
              <a:t>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=""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614" y="1728547"/>
            <a:ext cx="10372709" cy="385559"/>
          </a:xfrm>
        </p:spPr>
        <p:txBody>
          <a:bodyPr/>
          <a:lstStyle/>
          <a:p>
            <a:r>
              <a:rPr lang="sr-Latn-RS" i="1" dirty="0">
                <a:solidFill>
                  <a:schemeClr val="tx1"/>
                </a:solidFill>
              </a:rPr>
              <a:t>Kako se sve može posmatrati organizacija</a:t>
            </a:r>
            <a:r>
              <a:rPr lang="en-US" i="1" dirty="0">
                <a:solidFill>
                  <a:schemeClr val="tx1"/>
                </a:solidFill>
              </a:rPr>
              <a:t>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5" y="2195651"/>
            <a:ext cx="10768099" cy="3758520"/>
          </a:xfrm>
        </p:spPr>
        <p:txBody>
          <a:bodyPr>
            <a:normAutofit/>
          </a:bodyPr>
          <a:lstStyle/>
          <a:p>
            <a:r>
              <a:rPr lang="sr-Latn-RS" sz="1800" b="1" dirty="0">
                <a:solidFill>
                  <a:srgbClr val="FF7F2A"/>
                </a:solidFill>
              </a:rPr>
              <a:t>Metafora mašine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Jasan set merljivih ishoda koji mogu da se prate i evaluiraju tokom procesa.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Upravljanje promenama kroz ovu metaforu obuhvata fokus na merljive pre nego na „meke“ aspekte promene, a očekivani ishodi mogu biti malo rigidni. </a:t>
            </a: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Politička metafora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</a:t>
            </a:r>
            <a:r>
              <a:rPr lang="el-GR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zadovoljavanje potreba ključnih grupa zainteresovanih strana. Promena se smatra uspešnom ako su ključne zainteresovane strane zadovoljne, a mišljenja i politike su promenjene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Proces promene podrazumeva uspešno pregovaranje i snalaženje u odnosu na različite interese zainteresovanih strana. </a:t>
            </a: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Metafora organizma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obezbeđivanje </a:t>
            </a:r>
            <a:r>
              <a:rPr lang="sr-Latn-R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efektivnosti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 i efikasnosti protoka informacija u organizaciji i njenog okruženja. Ključni aspekat uspešnog upravljanja promenama u okviru ove paradigme je fokus na organizacionom učenju i </a:t>
            </a:r>
            <a:r>
              <a:rPr lang="sr-Latn-RS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responzivnosti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endParaRPr lang="en-US" sz="1800" b="1" dirty="0">
              <a:solidFill>
                <a:srgbClr val="FF7F2A"/>
              </a:solidFill>
              <a:sym typeface="Wingdings" panose="05000000000000000000" pitchFamily="2" charset="2"/>
            </a:endParaRPr>
          </a:p>
          <a:p>
            <a:r>
              <a:rPr lang="sr-Latn-R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Metafora protoka i transformacije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Ova metafora se odnosi na kreiranje prostora da se promena desi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.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Kolektivna vizija i usmerenje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sr-Latn-RS" sz="1800" dirty="0">
                <a:solidFill>
                  <a:schemeClr val="tx1"/>
                </a:solidFill>
                <a:sym typeface="Wingdings" panose="05000000000000000000" pitchFamily="2" charset="2"/>
              </a:rPr>
              <a:t>zajedno sa snažnom vezanošću za organizacione vrednosti, pruža utemeljenje za promenu.</a:t>
            </a:r>
            <a:endParaRPr lang="lt-LT" sz="1800" b="1" dirty="0">
              <a:solidFill>
                <a:srgbClr val="FF7F2A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27A05A2C-81A5-4F0E-BC03-7BCF94BB8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58228">
            <a:off x="9984258" y="1144641"/>
            <a:ext cx="2377607" cy="15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66361"/>
            <a:ext cx="3483638" cy="684211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bg1"/>
                </a:solidFill>
                <a:highlight>
                  <a:srgbClr val="808080"/>
                </a:highlight>
              </a:rPr>
              <a:t>Hajde da razmislimo</a:t>
            </a: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</a:rPr>
              <a:t>!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=""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71017"/>
            <a:ext cx="7522978" cy="2209356"/>
          </a:xfrm>
        </p:spPr>
        <p:txBody>
          <a:bodyPr/>
          <a:lstStyle/>
          <a:p>
            <a:r>
              <a:rPr lang="sr-Latn-RS" b="1" u="sng" dirty="0"/>
              <a:t>Pitanje</a:t>
            </a:r>
            <a:r>
              <a:rPr lang="en-GB" b="1" u="sng" dirty="0"/>
              <a:t> 1: </a:t>
            </a:r>
            <a:r>
              <a:rPr lang="sr-Latn-RS" dirty="0">
                <a:solidFill>
                  <a:schemeClr val="tx1"/>
                </a:solidFill>
              </a:rPr>
              <a:t> Da li smatrate da se različitim tipovima promena može efektivnije upravljati kroz usvajanje različitih pristupa promenama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  <a:p>
            <a:endParaRPr lang="en-GB" dirty="0"/>
          </a:p>
          <a:p>
            <a:r>
              <a:rPr lang="sr-Latn-RS" b="1" u="sng" dirty="0"/>
              <a:t>Pitanje</a:t>
            </a:r>
            <a:r>
              <a:rPr lang="en-GB" b="1" u="sng" dirty="0"/>
              <a:t> 2: </a:t>
            </a:r>
            <a:r>
              <a:rPr lang="sr-Latn-RS" dirty="0">
                <a:solidFill>
                  <a:schemeClr val="tx1"/>
                </a:solidFill>
              </a:rPr>
              <a:t>Imajući u vidu vaše osobine, koji pristupi vam se čine najboljim</a:t>
            </a:r>
            <a:r>
              <a:rPr lang="en-GB" dirty="0">
                <a:solidFill>
                  <a:schemeClr val="tx1"/>
                </a:solidFill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="" xmlns:a16="http://schemas.microsoft.com/office/drawing/2014/main" id="{F5463470-7CFD-4084-A032-D7BDD757E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7642" y="2683367"/>
            <a:ext cx="1648626" cy="2184515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="" xmlns:a16="http://schemas.microsoft.com/office/drawing/2014/main" id="{EE6010F0-5065-45F1-B36B-F9BD3EDE6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9646" y="3351440"/>
            <a:ext cx="971414" cy="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4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432482"/>
            <a:ext cx="10820400" cy="3372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1600" b="1" dirty="0" err="1"/>
              <a:t>KViS</a:t>
            </a:r>
            <a:r>
              <a:rPr lang="sr-Latn-RS" sz="1600" b="1" dirty="0"/>
              <a:t> se odvija na individualnom nivou i na nivou organizacije.</a:t>
            </a:r>
            <a:endParaRPr lang="en-GB" sz="16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dirty="0"/>
              <a:t>Uloga i funkcija karijernih praktičara zavisi od toga gde se nalazi organizacija u ciklusu poslovnog života. </a:t>
            </a:r>
            <a:r>
              <a:rPr lang="en-GB" sz="16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Početna faza</a:t>
            </a:r>
            <a:r>
              <a:rPr lang="en-GB" sz="1600" b="1" u="sng" dirty="0"/>
              <a:t>: </a:t>
            </a:r>
            <a:r>
              <a:rPr lang="sr-Latn-RS" sz="1600" dirty="0"/>
              <a:t>Organizacija zahteva veliki broj radnika koji imaju razvijene veštine, koji će odmah doprineti rastu produktivnosti i položaju na tržištu rada. </a:t>
            </a:r>
            <a:r>
              <a:rPr lang="en-GB" sz="16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Faza utvrđivanja</a:t>
            </a:r>
            <a:r>
              <a:rPr lang="en-GB" sz="1600" b="1" u="sng" dirty="0"/>
              <a:t>: </a:t>
            </a:r>
            <a:r>
              <a:rPr lang="sr-Latn-RS" sz="1600" dirty="0"/>
              <a:t>U ovoj fazi postoji potreba za konzistentnošću produktivnosti i kvaliteta, kako bi se demonstriralo da organizacija ima zaslužen položaj u odnosu na konkurenciju.</a:t>
            </a:r>
            <a:endParaRPr lang="en-GB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u="sng" dirty="0"/>
              <a:t>Faza napredovanja</a:t>
            </a:r>
            <a:r>
              <a:rPr lang="en-GB" sz="1600" b="1" u="sng" dirty="0"/>
              <a:t>: </a:t>
            </a:r>
            <a:r>
              <a:rPr lang="sr-Latn-RS" sz="1600" dirty="0"/>
              <a:t>U ovoj fazi veća je potreba za inovacijama i jedinstvenim proizvodima i uslugama koji razlikuju organizaciju u odnosu na konkurenciju</a:t>
            </a:r>
            <a:r>
              <a:rPr lang="en-GB" sz="16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600" b="1" dirty="0"/>
              <a:t>Pošto svaka faza zahteva jedinstvene karakteristike radnika, menja se i uloga i funkcija karijernih praktičara u pružanju podrške u razvoju radne snage </a:t>
            </a:r>
            <a:r>
              <a:rPr lang="en-GB" sz="1600" b="1" dirty="0"/>
              <a:t>(</a:t>
            </a:r>
            <a:r>
              <a:rPr lang="sr-Latn-RS" sz="1600" b="1" dirty="0"/>
              <a:t>konstantna promena i razvoj</a:t>
            </a:r>
            <a:r>
              <a:rPr lang="en-GB" sz="1600" b="1" dirty="0"/>
              <a:t>)</a:t>
            </a:r>
          </a:p>
        </p:txBody>
      </p:sp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8E990DBD-DCDF-480C-9DB3-594847AF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39908"/>
            <a:ext cx="5598111" cy="678815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bg1"/>
                </a:solidFill>
                <a:highlight>
                  <a:srgbClr val="808080"/>
                </a:highlight>
              </a:rPr>
              <a:t>Značaj karijernog vođenja i savetovanja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3" name="Picture 2" descr="A blue and white light bulb&#10;&#10;Description automatically generated with low confidence">
            <a:extLst>
              <a:ext uri="{FF2B5EF4-FFF2-40B4-BE49-F238E27FC236}">
                <a16:creationId xmlns="" xmlns:a16="http://schemas.microsoft.com/office/drawing/2014/main" id="{9CC6BAF1-0D40-4384-B8A9-D6D23D40E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3222" y="166455"/>
            <a:ext cx="1957526" cy="19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dirty="0"/>
              <a:t>Periferna vizija </a:t>
            </a:r>
            <a:r>
              <a:rPr lang="en-US" dirty="0"/>
              <a:t>&amp; </a:t>
            </a:r>
            <a:r>
              <a:rPr lang="sr-Latn-RS" dirty="0"/>
              <a:t>samorefleksija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93" y="1803857"/>
            <a:ext cx="10800950" cy="39222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r-Latn-RS" sz="2400" dirty="0">
                <a:solidFill>
                  <a:schemeClr val="tx1"/>
                </a:solidFill>
              </a:rPr>
              <a:t>Kao budući agenti i lideri promena, uvek treba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0" lvl="0" indent="0">
              <a:buNone/>
            </a:pPr>
            <a:r>
              <a:rPr lang="sr-Latn-RS" sz="2400" b="1" dirty="0">
                <a:solidFill>
                  <a:schemeClr val="accent1"/>
                </a:solidFill>
              </a:rPr>
              <a:t>Biti svestan konteksta </a:t>
            </a:r>
            <a:r>
              <a:rPr lang="en-US" sz="2400" b="1" dirty="0">
                <a:solidFill>
                  <a:schemeClr val="accent1"/>
                </a:solidFill>
              </a:rPr>
              <a:t>– </a:t>
            </a:r>
            <a:r>
              <a:rPr lang="sr-Latn-RS" sz="2400" b="1" dirty="0">
                <a:solidFill>
                  <a:schemeClr val="accent1"/>
                </a:solidFill>
              </a:rPr>
              <a:t>Razvoj periferne vizije</a:t>
            </a:r>
            <a:endParaRPr lang="en-US" sz="2400" b="1" dirty="0">
              <a:solidFill>
                <a:schemeClr val="accent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Razvoj razumevanja „šta se događa“ koje nije zasnovano samo na vidljivom i očiglednom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Osoba mora da bude stalno svesna kretanja i promena koje se događaju</a:t>
            </a:r>
            <a:endParaRPr lang="en-US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Kako se razvijati</a:t>
            </a:r>
            <a:r>
              <a:rPr lang="en-US" dirty="0">
                <a:solidFill>
                  <a:schemeClr val="tx1"/>
                </a:solidFill>
              </a:rPr>
              <a:t>?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sr-Latn-RS" dirty="0">
                <a:solidFill>
                  <a:schemeClr val="tx1"/>
                </a:solidFill>
                <a:sym typeface="Wingdings" panose="05000000000000000000" pitchFamily="2" charset="2"/>
              </a:rPr>
              <a:t>imati otvorene kanale komunikacije, postavljati prava pitanja, provoditi više vremena u prikupljanju informacija nego u donošenju odluka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sr-Latn-RS" sz="2400" b="1" dirty="0">
                <a:solidFill>
                  <a:schemeClr val="accent1"/>
                </a:solidFill>
              </a:rPr>
              <a:t>Investiranje u samorefleksiju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Lideri treba da opredele vreme za refleksiju o tome šta se događa oko njih, koje opcije su im dostupne, kao i gde se nalaze u procesu promena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dirty="0">
                <a:solidFill>
                  <a:schemeClr val="tx1"/>
                </a:solidFill>
              </a:rPr>
              <a:t>Što više vremena osoba provede u samorefleksiji, njeno donošenje odluka je tačnije i obuhvatnije, pa će tako biti i sprovođenje promena.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913869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/>
          <a:lstStyle/>
          <a:p>
            <a:r>
              <a:rPr lang="sr-Latn-RS" b="1" dirty="0"/>
              <a:t>Značaj kulture u </a:t>
            </a:r>
            <a:r>
              <a:rPr lang="sr-Latn-RS" b="1" dirty="0" err="1"/>
              <a:t>KViS</a:t>
            </a:r>
            <a:r>
              <a:rPr lang="sr-Latn-RS" b="1" dirty="0"/>
              <a:t>-u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271" y="2435012"/>
            <a:ext cx="11453458" cy="2780292"/>
          </a:xfrm>
        </p:spPr>
        <p:txBody>
          <a:bodyPr>
            <a:normAutofit/>
          </a:bodyPr>
          <a:lstStyle/>
          <a:p>
            <a:pPr lvl="0"/>
            <a:r>
              <a:rPr lang="sr-Latn-RS" sz="2400" dirty="0">
                <a:solidFill>
                  <a:schemeClr val="tx1"/>
                </a:solidFill>
              </a:rPr>
              <a:t>Kao budući profesionalci, od velike je važnosti da diskutujete i razumete uticaj kulture na sprovođenje podrške karijernom razvoju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2400" b="1" dirty="0">
                <a:solidFill>
                  <a:schemeClr val="tx1"/>
                </a:solidFill>
              </a:rPr>
              <a:t>Kultura</a:t>
            </a:r>
            <a:r>
              <a:rPr lang="en-US" sz="2400" b="1" dirty="0">
                <a:solidFill>
                  <a:schemeClr val="tx1"/>
                </a:solidFill>
              </a:rPr>
              <a:t>=</a:t>
            </a:r>
            <a:r>
              <a:rPr lang="sr-Latn-RS" sz="2400" dirty="0">
                <a:solidFill>
                  <a:schemeClr val="tx1"/>
                </a:solidFill>
              </a:rPr>
              <a:t>set uverenja i vrednosti koji oblikuju običaje, norme i prakse grupe ljudi i pomažu im da reše svakodnevne probleme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sr-Latn-RS" sz="2400" dirty="0">
                <a:solidFill>
                  <a:schemeClr val="accent1"/>
                </a:solidFill>
              </a:rPr>
              <a:t>Kultura utiče na to kako osobe rade, kako donose odluke o poslu, kako su oblikovane njihove </a:t>
            </a:r>
            <a:r>
              <a:rPr lang="sr-Latn-RS" sz="2400" dirty="0" err="1">
                <a:solidFill>
                  <a:schemeClr val="accent1"/>
                </a:solidFill>
              </a:rPr>
              <a:t>karijerne</a:t>
            </a:r>
            <a:r>
              <a:rPr lang="sr-Latn-RS" sz="2400" dirty="0">
                <a:solidFill>
                  <a:schemeClr val="accent1"/>
                </a:solidFill>
              </a:rPr>
              <a:t> putanje i kako komuniciraju.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3313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Šta treba imati u vidu</a:t>
            </a:r>
            <a:r>
              <a:rPr lang="en-US" dirty="0"/>
              <a:t>!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116922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I</a:t>
            </a:r>
            <a:r>
              <a:rPr lang="sr-Latn-RS" sz="2800" dirty="0" err="1"/>
              <a:t>ndividualizam</a:t>
            </a:r>
            <a:r>
              <a:rPr lang="en-US" sz="2800" dirty="0"/>
              <a:t> VS </a:t>
            </a:r>
            <a:r>
              <a:rPr lang="sr-Latn-RS" sz="2800" dirty="0"/>
              <a:t>Kolektivizam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Percepcije značenja rada se razlikuju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Opažena kontrola nad karijernim odlukama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Izbegavanje nesigurnosti/nestabilnosti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800" dirty="0"/>
              <a:t>Percepcija vremena 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3598C3-C229-45B4-BD1F-A29332C526EC}"/>
              </a:ext>
            </a:extLst>
          </p:cNvPr>
          <p:cNvSpPr txBox="1"/>
          <p:nvPr/>
        </p:nvSpPr>
        <p:spPr>
          <a:xfrm>
            <a:off x="8931675" y="3116922"/>
            <a:ext cx="2769093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Radna snaga na globalnom nivou je sve više multikulturalna. Osobe koje pružaju podršku karijernom razvoju moraju da prepoznaju i uzmu u obzir </a:t>
            </a:r>
            <a:r>
              <a:rPr lang="sr-Latn-RS" dirty="0" err="1">
                <a:solidFill>
                  <a:schemeClr val="bg1"/>
                </a:solidFill>
              </a:rPr>
              <a:t>kulturalne</a:t>
            </a:r>
            <a:r>
              <a:rPr lang="sr-Latn-RS" dirty="0">
                <a:solidFill>
                  <a:schemeClr val="bg1"/>
                </a:solidFill>
              </a:rPr>
              <a:t> razlike</a:t>
            </a:r>
            <a:r>
              <a:rPr lang="en-US" dirty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3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45" y="1420590"/>
            <a:ext cx="11396709" cy="684211"/>
          </a:xfrm>
        </p:spPr>
        <p:txBody>
          <a:bodyPr>
            <a:noAutofit/>
          </a:bodyPr>
          <a:lstStyle/>
          <a:p>
            <a:r>
              <a:rPr lang="sr-Latn-RS" sz="4000" dirty="0"/>
              <a:t>Unapređenje </a:t>
            </a:r>
            <a:r>
              <a:rPr lang="sr-Latn-RS" sz="4000" dirty="0" err="1"/>
              <a:t>međukulturalne</a:t>
            </a:r>
            <a:r>
              <a:rPr lang="sr-Latn-RS" sz="4000" dirty="0"/>
              <a:t/>
            </a:r>
            <a:br>
              <a:rPr lang="sr-Latn-RS" sz="4000" dirty="0"/>
            </a:br>
            <a:r>
              <a:rPr lang="sr-Latn-RS" sz="4000" dirty="0"/>
              <a:t>komunikacije</a:t>
            </a:r>
            <a:endParaRPr lang="lt-LT" sz="4000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508615" y="2474652"/>
            <a:ext cx="11501338" cy="328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Smanjiti razliku u moći </a:t>
            </a:r>
            <a:r>
              <a:rPr lang="en-GB" sz="1800" b="1" dirty="0"/>
              <a:t>– </a:t>
            </a:r>
            <a:r>
              <a:rPr lang="sr-Latn-RS" sz="1800" b="1" dirty="0"/>
              <a:t>Budite svesni uticaja koji imate na druge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Nemojte osuđivati i buditi svesni da vaša perspektiva nije jedina </a:t>
            </a:r>
            <a:r>
              <a:rPr lang="sr-Latn-RS" sz="1800" b="1" dirty="0" err="1"/>
              <a:t>intepretacija</a:t>
            </a:r>
            <a:r>
              <a:rPr lang="sr-Latn-RS" sz="1800" b="1" dirty="0"/>
              <a:t> realnosti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Kada se osećate nesigurno/</a:t>
            </a:r>
            <a:r>
              <a:rPr lang="sr-Latn-RS" sz="1800" b="1" dirty="0" err="1"/>
              <a:t>neinformisano</a:t>
            </a:r>
            <a:r>
              <a:rPr lang="sr-Latn-RS" sz="1800" b="1" dirty="0"/>
              <a:t> o kulturi, priznajte to i istražite kako možete da unapredite svoja znanja o tome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Fokusirajte se na sličnosti i ono što je zajedničko, pre nego na razlike između vas i/ili organizacionih ciljeva i drugih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Izgradite odnos uzajamnog poverenja i poštovanja sa svojim kolegama i/ili klijentima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Prevladajte </a:t>
            </a:r>
            <a:r>
              <a:rPr lang="sr-Latn-RS" sz="1800" b="1" dirty="0" err="1"/>
              <a:t>međukulturalne</a:t>
            </a:r>
            <a:r>
              <a:rPr lang="sr-Latn-RS" sz="1800" b="1" dirty="0"/>
              <a:t> konflikte koji se mogu pojaviti, i izvinite se za moguće greške</a:t>
            </a:r>
            <a:endParaRPr lang="en-GB" sz="1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1800" b="1" dirty="0"/>
              <a:t>Izbeći skokove ka zaključcima o karakteru, motivaciji i integritetu osobe zasnovanoj na samo jednoj interakciji</a:t>
            </a:r>
            <a:endParaRPr lang="en-GB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3598C3-C229-45B4-BD1F-A29332C526EC}"/>
              </a:ext>
            </a:extLst>
          </p:cNvPr>
          <p:cNvSpPr txBox="1"/>
          <p:nvPr/>
        </p:nvSpPr>
        <p:spPr>
          <a:xfrm>
            <a:off x="9025261" y="885532"/>
            <a:ext cx="2769093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Bilo da su u pitanju osobe iz vaše organizacije ili klijenti, važno je da karijerni praktičari povećaju svoju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b="1" u="sng" dirty="0" err="1">
                <a:solidFill>
                  <a:schemeClr val="bg1"/>
                </a:solidFill>
              </a:rPr>
              <a:t>kulturalnu</a:t>
            </a:r>
            <a:r>
              <a:rPr lang="sr-Latn-RS" b="1" u="sng" dirty="0">
                <a:solidFill>
                  <a:schemeClr val="bg1"/>
                </a:solidFill>
              </a:rPr>
              <a:t> osetljivost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="" xmlns:a16="http://schemas.microsoft.com/office/drawing/2014/main" id="{65E8215C-7DAB-41AF-9053-ED9C687C8AE3}"/>
              </a:ext>
            </a:extLst>
          </p:cNvPr>
          <p:cNvSpPr txBox="1">
            <a:spLocks/>
          </p:cNvSpPr>
          <p:nvPr/>
        </p:nvSpPr>
        <p:spPr>
          <a:xfrm>
            <a:off x="9025261" y="403271"/>
            <a:ext cx="3474786" cy="49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(Spencer-</a:t>
            </a:r>
            <a:r>
              <a:rPr lang="en-US" sz="2000" b="1" dirty="0" err="1">
                <a:solidFill>
                  <a:schemeClr val="bg1"/>
                </a:solidFill>
              </a:rPr>
              <a:t>Oatey</a:t>
            </a:r>
            <a:r>
              <a:rPr lang="en-US" sz="2000" b="1" dirty="0">
                <a:solidFill>
                  <a:schemeClr val="bg1"/>
                </a:solidFill>
              </a:rPr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3138450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629505"/>
            <a:ext cx="11283518" cy="6788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Model karijernog </a:t>
            </a:r>
            <a:r>
              <a:rPr lang="en-GB" b="1" dirty="0" err="1"/>
              <a:t>savetovanja</a:t>
            </a:r>
            <a:r>
              <a:rPr lang="en-GB" b="1" dirty="0"/>
              <a:t> </a:t>
            </a:r>
            <a:r>
              <a:rPr lang="en-GB" b="1" dirty="0" err="1"/>
              <a:t>koji</a:t>
            </a:r>
            <a:r>
              <a:rPr lang="en-GB" b="1" dirty="0"/>
              <a:t> </a:t>
            </a:r>
            <a:r>
              <a:rPr lang="en-GB" b="1" dirty="0" err="1"/>
              <a:t>uključuje</a:t>
            </a:r>
            <a:r>
              <a:rPr lang="en-GB" b="1" dirty="0"/>
              <a:t> </a:t>
            </a:r>
            <a:r>
              <a:rPr lang="en-GB" b="1" dirty="0" err="1"/>
              <a:t>pitanja</a:t>
            </a:r>
            <a:r>
              <a:rPr lang="en-GB" b="1" dirty="0"/>
              <a:t> </a:t>
            </a:r>
            <a:r>
              <a:rPr lang="en-GB" b="1" dirty="0" err="1"/>
              <a:t>kulture</a:t>
            </a:r>
            <a:endParaRPr lang="en-GB" b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493EAF81-51A6-4E11-9766-2BE3D9E4481D}"/>
              </a:ext>
            </a:extLst>
          </p:cNvPr>
          <p:cNvGraphicFramePr/>
          <p:nvPr>
            <p:extLst/>
          </p:nvPr>
        </p:nvGraphicFramePr>
        <p:xfrm>
          <a:off x="639192" y="1440452"/>
          <a:ext cx="8504807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E91F91-3304-4DF4-A308-FDA3869C27A3}"/>
              </a:ext>
            </a:extLst>
          </p:cNvPr>
          <p:cNvSpPr txBox="1"/>
          <p:nvPr/>
        </p:nvSpPr>
        <p:spPr>
          <a:xfrm>
            <a:off x="9251271" y="3512645"/>
            <a:ext cx="258340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OSNOVNI PRINCIPI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4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sr-Latn-RS" dirty="0" smtClean="0"/>
              <a:t>Šta je tema danas</a:t>
            </a:r>
            <a:r>
              <a:rPr lang="en-US" dirty="0" smtClean="0"/>
              <a:t>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1.3 </a:t>
            </a:r>
            <a:r>
              <a:rPr lang="sr-Latn-RS" dirty="0" smtClean="0"/>
              <a:t>Holistički pristup KViS-u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744" y="1714568"/>
            <a:ext cx="10190162" cy="12742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Znača</a:t>
            </a:r>
            <a:r>
              <a:rPr lang="sr-Latn-RS" sz="1800" dirty="0" smtClean="0">
                <a:solidFill>
                  <a:schemeClr val="tx1"/>
                </a:solidFill>
              </a:rPr>
              <a:t>j periferne vizije i samorefleksije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Značaj </a:t>
            </a:r>
            <a:r>
              <a:rPr lang="sr-Latn-RS" sz="1800" dirty="0" err="1" smtClean="0">
                <a:solidFill>
                  <a:schemeClr val="tx1"/>
                </a:solidFill>
              </a:rPr>
              <a:t>kulturalne</a:t>
            </a:r>
            <a:r>
              <a:rPr lang="sr-Latn-RS" sz="1800" dirty="0" smtClean="0">
                <a:solidFill>
                  <a:schemeClr val="tx1"/>
                </a:solidFill>
              </a:rPr>
              <a:t> osetljivosti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Model karijernog savetovanja koji uključuje pitanja kulture</a:t>
            </a: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xmlns="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3800465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1.4 </a:t>
            </a:r>
            <a:r>
              <a:rPr lang="en-US" dirty="0" smtClean="0"/>
              <a:t>S</a:t>
            </a:r>
            <a:r>
              <a:rPr lang="sr-Latn-RS" dirty="0" err="1" smtClean="0"/>
              <a:t>ažetak</a:t>
            </a:r>
            <a:endParaRPr lang="lt-LT" dirty="0"/>
          </a:p>
          <a:p>
            <a:endParaRPr lang="lt-LT" dirty="0"/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xmlns="" id="{B5D3202F-320C-4BF4-8D1F-52BBFD5B6032}"/>
              </a:ext>
            </a:extLst>
          </p:cNvPr>
          <p:cNvSpPr/>
          <p:nvPr/>
        </p:nvSpPr>
        <p:spPr>
          <a:xfrm>
            <a:off x="838200" y="1247982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xmlns="" id="{FA64D3F5-9634-481F-9057-32BCA85352BB}"/>
              </a:ext>
            </a:extLst>
          </p:cNvPr>
          <p:cNvSpPr/>
          <p:nvPr/>
        </p:nvSpPr>
        <p:spPr>
          <a:xfrm>
            <a:off x="838200" y="380046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690080"/>
            <a:ext cx="10190162" cy="12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28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=""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615217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Model karijernog </a:t>
            </a:r>
            <a:r>
              <a:rPr lang="en-GB" b="1" dirty="0" err="1"/>
              <a:t>savetovanja</a:t>
            </a:r>
            <a:r>
              <a:rPr lang="en-GB" b="1" dirty="0"/>
              <a:t> </a:t>
            </a:r>
            <a:r>
              <a:rPr lang="en-GB" b="1" dirty="0" err="1"/>
              <a:t>koji</a:t>
            </a:r>
            <a:r>
              <a:rPr lang="en-GB" b="1" dirty="0"/>
              <a:t> </a:t>
            </a:r>
            <a:r>
              <a:rPr lang="en-GB" b="1" dirty="0" err="1"/>
              <a:t>uključuje</a:t>
            </a:r>
            <a:r>
              <a:rPr lang="en-GB" b="1" dirty="0"/>
              <a:t> </a:t>
            </a:r>
            <a:r>
              <a:rPr lang="en-GB" b="1" dirty="0" err="1"/>
              <a:t>pitanja</a:t>
            </a:r>
            <a:r>
              <a:rPr lang="en-GB" b="1" dirty="0"/>
              <a:t> </a:t>
            </a:r>
            <a:r>
              <a:rPr lang="en-GB" b="1" dirty="0" err="1"/>
              <a:t>kulture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=""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209" y="2031931"/>
            <a:ext cx="6428698" cy="3922240"/>
          </a:xfrm>
        </p:spPr>
        <p:txBody>
          <a:bodyPr>
            <a:normAutofit/>
          </a:bodyPr>
          <a:lstStyle/>
          <a:p>
            <a:pPr lvl="0"/>
            <a:r>
              <a:rPr lang="sr-Latn-RS" dirty="0">
                <a:solidFill>
                  <a:schemeClr val="tx1"/>
                </a:solidFill>
              </a:rPr>
              <a:t>Karijerni praktičari moraju da </a:t>
            </a:r>
            <a:r>
              <a:rPr lang="sr-Latn-RS" dirty="0" err="1">
                <a:solidFill>
                  <a:schemeClr val="tx1"/>
                </a:solidFill>
              </a:rPr>
              <a:t>osveste</a:t>
            </a:r>
            <a:r>
              <a:rPr lang="sr-Latn-RS" dirty="0">
                <a:solidFill>
                  <a:schemeClr val="tx1"/>
                </a:solidFill>
              </a:rPr>
              <a:t> i razumeju svoje obrasce mišljenja i kulture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sr-Latn-RS" dirty="0">
                <a:solidFill>
                  <a:schemeClr val="tx1"/>
                </a:solidFill>
              </a:rPr>
              <a:t>Moraju uvek da razmotre </a:t>
            </a:r>
            <a:r>
              <a:rPr lang="sr-Latn-RS" dirty="0" err="1">
                <a:solidFill>
                  <a:schemeClr val="tx1"/>
                </a:solidFill>
              </a:rPr>
              <a:t>kulturalnu</a:t>
            </a:r>
            <a:r>
              <a:rPr lang="sr-Latn-RS" dirty="0">
                <a:solidFill>
                  <a:schemeClr val="tx1"/>
                </a:solidFill>
              </a:rPr>
              <a:t> validnost svojih pristupa, naročito u radu sa klijentima iz manjinskih grupa, ili sa organizacijama koje promovišu diverzitet i inkluziju.</a:t>
            </a: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sr-Latn-RS" dirty="0">
                <a:solidFill>
                  <a:schemeClr val="tx1"/>
                </a:solidFill>
              </a:rPr>
              <a:t>Karijerni praktičari su ohrabreni da sarađuju sa klijentima u procesu traženja odgovarajuće reakcije na sistematične društvene razlike u moći koje ograničavaju klijente da postignu svoj puni potencijal.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=""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Business handshake">
            <a:extLst>
              <a:ext uri="{FF2B5EF4-FFF2-40B4-BE49-F238E27FC236}">
                <a16:creationId xmlns="" xmlns:a16="http://schemas.microsoft.com/office/drawing/2014/main" id="{F6ECFA10-C18D-4C34-BFB4-FFB363565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64" y="2157356"/>
            <a:ext cx="4135661" cy="27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82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xmlns="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08" y="240446"/>
            <a:ext cx="5418969" cy="728346"/>
          </a:xfrm>
        </p:spPr>
        <p:txBody>
          <a:bodyPr>
            <a:noAutofit/>
          </a:bodyPr>
          <a:lstStyle/>
          <a:p>
            <a:r>
              <a:rPr lang="sr-Latn-RS" sz="3600" dirty="0" smtClean="0"/>
              <a:t>Hajde da vežbamo</a:t>
            </a:r>
            <a:r>
              <a:rPr lang="en-US" sz="3600" dirty="0" smtClean="0"/>
              <a:t>!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xmlns="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71" y="1257622"/>
            <a:ext cx="5418968" cy="3993761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60000"/>
              </a:lnSpc>
            </a:pPr>
            <a:r>
              <a:rPr lang="sr-Latn-RS" b="1" dirty="0" smtClean="0">
                <a:solidFill>
                  <a:schemeClr val="tx1"/>
                </a:solidFill>
              </a:rPr>
              <a:t>Podelite se u parove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 smtClean="0">
                <a:solidFill>
                  <a:schemeClr val="tx1"/>
                </a:solidFill>
              </a:rPr>
              <a:t>Razmislite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o </a:t>
            </a:r>
            <a:r>
              <a:rPr lang="en-US" b="1" dirty="0" err="1">
                <a:solidFill>
                  <a:schemeClr val="tx1"/>
                </a:solidFill>
              </a:rPr>
              <a:t>stvarnoj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promeni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koju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želite</a:t>
            </a:r>
            <a:r>
              <a:rPr lang="en-US" b="1" dirty="0">
                <a:solidFill>
                  <a:schemeClr val="tx1"/>
                </a:solidFill>
              </a:rPr>
              <a:t> da </a:t>
            </a:r>
            <a:r>
              <a:rPr lang="en-US" b="1" dirty="0" err="1">
                <a:solidFill>
                  <a:schemeClr val="tx1"/>
                </a:solidFill>
              </a:rPr>
              <a:t>primenite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svom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trenutnom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profesionalnom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okruženju</a:t>
            </a:r>
            <a:r>
              <a:rPr lang="en-US" b="1" dirty="0">
                <a:solidFill>
                  <a:schemeClr val="tx1"/>
                </a:solidFill>
              </a:rPr>
              <a:t>? </a:t>
            </a:r>
          </a:p>
          <a:p>
            <a:pPr lvl="0">
              <a:lnSpc>
                <a:spcPct val="16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Šta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je to? </a:t>
            </a:r>
            <a:r>
              <a:rPr lang="en-US" b="1" dirty="0" err="1">
                <a:solidFill>
                  <a:schemeClr val="tx1"/>
                </a:solidFill>
              </a:rPr>
              <a:t>Kako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biste</a:t>
            </a:r>
            <a:r>
              <a:rPr lang="en-US" b="1" dirty="0">
                <a:solidFill>
                  <a:schemeClr val="tx1"/>
                </a:solidFill>
              </a:rPr>
              <a:t> to </a:t>
            </a:r>
            <a:r>
              <a:rPr lang="en-US" b="1" dirty="0" err="1">
                <a:solidFill>
                  <a:schemeClr val="tx1"/>
                </a:solidFill>
              </a:rPr>
              <a:t>uradili</a:t>
            </a:r>
            <a:r>
              <a:rPr lang="en-US" b="1" dirty="0">
                <a:solidFill>
                  <a:schemeClr val="tx1"/>
                </a:solidFill>
              </a:rPr>
              <a:t>? Na </a:t>
            </a:r>
            <a:r>
              <a:rPr lang="en-US" b="1" dirty="0" err="1">
                <a:solidFill>
                  <a:schemeClr val="tx1"/>
                </a:solidFill>
              </a:rPr>
              <a:t>kakav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mogući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otpor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možete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naići</a:t>
            </a:r>
            <a:r>
              <a:rPr lang="en-US" b="1" dirty="0">
                <a:solidFill>
                  <a:schemeClr val="tx1"/>
                </a:solidFill>
              </a:rPr>
              <a:t>?  </a:t>
            </a:r>
          </a:p>
          <a:p>
            <a:pPr lvl="0">
              <a:lnSpc>
                <a:spcPct val="16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 lvl="0">
              <a:lnSpc>
                <a:spcPct val="16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Razgovarajte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svojim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partnerom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razmenite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mišljenja</a:t>
            </a:r>
            <a:r>
              <a:rPr lang="en-US" b="1" dirty="0">
                <a:solidFill>
                  <a:schemeClr val="tx1"/>
                </a:solidFill>
              </a:rPr>
              <a:t> o </a:t>
            </a:r>
            <a:r>
              <a:rPr lang="en-US" b="1" dirty="0" err="1">
                <a:solidFill>
                  <a:schemeClr val="tx1"/>
                </a:solidFill>
              </a:rPr>
              <a:t>planovima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promene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lvl="0">
              <a:lnSpc>
                <a:spcPct val="16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 lvl="0"/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:a16="http://schemas.microsoft.com/office/drawing/2014/main" xmlns="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:a16="http://schemas.microsoft.com/office/drawing/2014/main" xmlns="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715368" y="3254503"/>
            <a:ext cx="2180058" cy="513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=""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392" y="539341"/>
            <a:ext cx="10288557" cy="694655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tx1"/>
                </a:solidFill>
              </a:rPr>
              <a:t>Hajde da zaključimo</a:t>
            </a:r>
            <a:r>
              <a:rPr lang="en-GB" sz="3600" dirty="0">
                <a:solidFill>
                  <a:schemeClr val="tx1"/>
                </a:solidFill>
              </a:rPr>
              <a:t>..!</a:t>
            </a:r>
            <a:endParaRPr lang="lt-LT" sz="3600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=""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928" y="1538762"/>
            <a:ext cx="6379025" cy="1711929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Promena je ključna u upravljanju ljudskim resursima/</a:t>
            </a:r>
            <a:r>
              <a:rPr lang="sr-Latn-RS" sz="2000" dirty="0" err="1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karijernom</a:t>
            </a:r>
            <a:r>
              <a:rPr lang="sr-Latn-RS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 vođenju i savetovanju.</a:t>
            </a:r>
            <a:endParaRPr lang="en-GB"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sr-Latn-RS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Imati svest o promenama i njihovoj složenoj prirodi je jedna od najvažnijih veština koje budući profesionalci treba da razviju.</a:t>
            </a:r>
            <a:r>
              <a:rPr lang="en-US" sz="2000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</a:rPr>
              <a:t> </a:t>
            </a:r>
            <a:endParaRPr lang="en-GB" sz="2000" dirty="0">
              <a:solidFill>
                <a:schemeClr val="tx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=""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36613" y="606616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ksto vietos rezervavimo ženklas 9">
            <a:extLst>
              <a:ext uri="{FF2B5EF4-FFF2-40B4-BE49-F238E27FC236}">
                <a16:creationId xmlns="" xmlns:a16="http://schemas.microsoft.com/office/drawing/2014/main" id="{2B6FC768-845C-4323-A761-6C59AE613A0D}"/>
              </a:ext>
            </a:extLst>
          </p:cNvPr>
          <p:cNvSpPr txBox="1">
            <a:spLocks/>
          </p:cNvSpPr>
          <p:nvPr/>
        </p:nvSpPr>
        <p:spPr>
          <a:xfrm>
            <a:off x="953929" y="3741801"/>
            <a:ext cx="6379026" cy="1058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solidFill>
                  <a:schemeClr val="tx1"/>
                </a:solidFill>
              </a:rPr>
              <a:t>Bilo da je reč o organizacionim ciljevima, individualnim potrebama, društvenim fenomenima ili </a:t>
            </a:r>
            <a:r>
              <a:rPr lang="sr-Latn-RS" sz="2000" dirty="0" err="1">
                <a:solidFill>
                  <a:schemeClr val="tx1"/>
                </a:solidFill>
              </a:rPr>
              <a:t>kulturalnom</a:t>
            </a:r>
            <a:r>
              <a:rPr lang="sr-Latn-RS" sz="2000" dirty="0">
                <a:solidFill>
                  <a:schemeClr val="tx1"/>
                </a:solidFill>
              </a:rPr>
              <a:t> diverzitetu, promena je svuda i pokreće sve.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6FD7F713-BCAE-449F-81CA-E67A0405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6066" y="606616"/>
            <a:ext cx="5088385" cy="508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8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=""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Hvala na pažnji</a:t>
            </a:r>
            <a:r>
              <a:rPr lang="en-US" b="1" dirty="0"/>
              <a:t>!</a:t>
            </a:r>
            <a:r>
              <a:rPr lang="el-GR" b="1" dirty="0"/>
              <a:t/>
            </a:r>
            <a:br>
              <a:rPr lang="el-GR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sr-Latn-RS" b="1" dirty="0"/>
              <a:t>Pitanja</a:t>
            </a:r>
            <a:r>
              <a:rPr lang="en-US" b="1" dirty="0"/>
              <a:t>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=""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98654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raštės vietos rezervavimo ženklas 1">
            <a:extLst>
              <a:ext uri="{FF2B5EF4-FFF2-40B4-BE49-F238E27FC236}">
                <a16:creationId xmlns="" xmlns:a16="http://schemas.microsoft.com/office/drawing/2014/main" id="{D1858A05-FDBB-4641-BCB1-47A79AB1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="" xmlns:a16="http://schemas.microsoft.com/office/drawing/2014/main" id="{EB5E91A4-2597-4EDA-A1F5-B490ADF9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0" y="635862"/>
            <a:ext cx="5418969" cy="728346"/>
          </a:xfrm>
        </p:spPr>
        <p:txBody>
          <a:bodyPr>
            <a:noAutofit/>
          </a:bodyPr>
          <a:lstStyle/>
          <a:p>
            <a:r>
              <a:rPr lang="sr-Latn-RS" sz="3600" dirty="0"/>
              <a:t>Hajde da detaljnije razmotrimo</a:t>
            </a:r>
            <a:r>
              <a:rPr lang="en-US" sz="3600" dirty="0"/>
              <a:t>…</a:t>
            </a:r>
            <a:endParaRPr lang="lt-LT" sz="3600" dirty="0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="" xmlns:a16="http://schemas.microsoft.com/office/drawing/2014/main" id="{A23B4299-2D44-4BE6-97F6-7B692118E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440" y="1634681"/>
            <a:ext cx="5418968" cy="39937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b="1" dirty="0">
                <a:solidFill>
                  <a:schemeClr val="tx1"/>
                </a:solidFill>
              </a:rPr>
              <a:t>Kritičku teoriju</a:t>
            </a:r>
            <a:endParaRPr lang="en-US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Podrazumeva da stvarnost postoji, ali da je oblikovana kroz kulturne, političke, etničke, rodne i religiozne faktore koji su interakciji jedni sa drugim kako bi se kreirao društveni sistem.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Ništa ne može da bude istraživano a da ne bude pod uticajem istraživača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Znanja koja podržavaju osobe koje imaju moć, treba da se kritički preispituju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1"/>
                </a:solidFill>
              </a:rPr>
              <a:t>Pravila koja daju legitimitet nekim znanjima a nekima ne, treba da se preispituju. 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endParaRPr lang="lt-LT" sz="20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pic>
        <p:nvPicPr>
          <p:cNvPr id="4" name="Picture 3" descr="Magnifying glass on clear background">
            <a:extLst>
              <a:ext uri="{FF2B5EF4-FFF2-40B4-BE49-F238E27FC236}">
                <a16:creationId xmlns="" xmlns:a16="http://schemas.microsoft.com/office/drawing/2014/main" id="{450BF2F1-8F57-4010-88FF-2D36A6F4B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93" y="1364208"/>
            <a:ext cx="5663971" cy="3780590"/>
          </a:xfrm>
          <a:prstGeom prst="rect">
            <a:avLst/>
          </a:prstGeom>
        </p:spPr>
      </p:pic>
      <p:sp>
        <p:nvSpPr>
          <p:cNvPr id="8" name="Pavadinimas 8">
            <a:extLst>
              <a:ext uri="{FF2B5EF4-FFF2-40B4-BE49-F238E27FC236}">
                <a16:creationId xmlns="" xmlns:a16="http://schemas.microsoft.com/office/drawing/2014/main" id="{7F0591D6-4DFE-4646-9A35-207051770E40}"/>
              </a:ext>
            </a:extLst>
          </p:cNvPr>
          <p:cNvSpPr txBox="1">
            <a:spLocks/>
          </p:cNvSpPr>
          <p:nvPr/>
        </p:nvSpPr>
        <p:spPr>
          <a:xfrm>
            <a:off x="6644346" y="4215042"/>
            <a:ext cx="4818464" cy="728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b="1" dirty="0">
                <a:solidFill>
                  <a:schemeClr val="bg1"/>
                </a:solidFill>
              </a:rPr>
              <a:t>Šta znači kritički razmišljati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=""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45" y="2718576"/>
            <a:ext cx="10482309" cy="68421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Kritička teorija</a:t>
            </a:r>
            <a:r>
              <a:rPr lang="en-US" dirty="0"/>
              <a:t>…</a:t>
            </a:r>
            <a:r>
              <a:rPr lang="sr-Latn-RS" sz="3600" dirty="0"/>
              <a:t>šta ona znači za rad na promenama</a:t>
            </a:r>
            <a:r>
              <a:rPr lang="en-US" sz="3600" dirty="0"/>
              <a:t>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=""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3402787"/>
            <a:ext cx="10820400" cy="268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Treba da se zapitamo</a:t>
            </a:r>
            <a:r>
              <a:rPr lang="en-GB" sz="2400" dirty="0"/>
              <a:t>: “</a:t>
            </a:r>
            <a:r>
              <a:rPr lang="sr-Latn-RS" sz="2400" i="1" dirty="0"/>
              <a:t>Kako sam stekao/la ova znanja i ove naočari kroz koje vidim svet</a:t>
            </a:r>
            <a:r>
              <a:rPr lang="en-GB" sz="2400" i="1" dirty="0"/>
              <a:t>?” </a:t>
            </a:r>
            <a:r>
              <a:rPr lang="en-GB" sz="2400" dirty="0"/>
              <a:t>(Kincheloe, 2008, p.21).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Pruža nam priliku da sagledamo konflikte i moć kojima se tradicionalne teorije promene najčešće ne bave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r-Latn-RS" sz="2400" dirty="0"/>
              <a:t>Pomaže otkrivanju pretpostavki, nesvesnih pristrasnosti i razlike u moći koje su inherentne promenama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460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xmlns="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9" y="633910"/>
            <a:ext cx="4242752" cy="68421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Hajde da razmislimo</a:t>
            </a:r>
            <a:r>
              <a:rPr lang="en-US" dirty="0" smtClean="0"/>
              <a:t>!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xmlns="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39" y="1689315"/>
            <a:ext cx="4729290" cy="37779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pristupili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primenili</a:t>
            </a:r>
            <a:r>
              <a:rPr lang="en-US" dirty="0"/>
              <a:t> u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manifestovao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885AC-C7E2-7328-5A38-99955B1A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01" y="331585"/>
            <a:ext cx="8942819" cy="68421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Otpor prema promenama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CE81E9-4CBB-913B-FE9B-24E66E29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262" y="1185837"/>
            <a:ext cx="7200343" cy="4242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sz="1800" dirty="0" smtClean="0">
                <a:solidFill>
                  <a:schemeClr val="tx1"/>
                </a:solidFill>
              </a:rPr>
              <a:t>Čine ga ponašanja zaposlenih koja dovode do odlaganja, diskreditovanja ili sprečavanja primene plana za promenu u organizaciji.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sr-Latn-RS" sz="1800" dirty="0" smtClean="0">
                <a:solidFill>
                  <a:schemeClr val="tx1"/>
                </a:solidFill>
              </a:rPr>
              <a:t>Zaposleni pokazuju otpor jer promena predstavlja pretnju po njihovu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Bezbednost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Socijalnu interakciju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Kompetenciju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chemeClr val="tx1"/>
                </a:solidFill>
              </a:rPr>
              <a:t>Samopouzdanje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BB7D12-B5F0-C2BB-853B-256B93F6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9E73740C-6AFD-EFAA-7A14-951B80F78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41326" y="2179782"/>
            <a:ext cx="2498436" cy="24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9255-F2A4-9A92-8B3B-D01F5F6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Otpor</a:t>
            </a:r>
            <a:r>
              <a:rPr lang="en-US" dirty="0" smtClean="0"/>
              <a:t>: </a:t>
            </a:r>
            <a:r>
              <a:rPr lang="sr-Latn-RS" dirty="0" smtClean="0"/>
              <a:t>Individualni nivo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F665E04C-EC5E-1B6F-215D-166ADEA9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8E98A1F-186F-4E27-C597-080F2921993F}"/>
              </a:ext>
            </a:extLst>
          </p:cNvPr>
          <p:cNvGrpSpPr/>
          <p:nvPr/>
        </p:nvGrpSpPr>
        <p:grpSpPr>
          <a:xfrm>
            <a:off x="1838036" y="2392218"/>
            <a:ext cx="8485912" cy="3417079"/>
            <a:chOff x="1838036" y="2392218"/>
            <a:chExt cx="8485912" cy="3417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3B64CC-7A64-8E29-E16F-FB385FA2D14F}"/>
                </a:ext>
              </a:extLst>
            </p:cNvPr>
            <p:cNvSpPr txBox="1"/>
            <p:nvPr/>
          </p:nvSpPr>
          <p:spPr>
            <a:xfrm>
              <a:off x="4689763" y="3100655"/>
              <a:ext cx="2503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Otpor pojedinaca</a:t>
              </a:r>
              <a:endParaRPr lang="en-GB" sz="2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B887C18-1EC3-125C-882F-A5AADEA358FF}"/>
                </a:ext>
              </a:extLst>
            </p:cNvPr>
            <p:cNvSpPr txBox="1"/>
            <p:nvPr/>
          </p:nvSpPr>
          <p:spPr>
            <a:xfrm>
              <a:off x="7820894" y="4054762"/>
              <a:ext cx="2503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Selektivna obrada informacija</a:t>
              </a:r>
              <a:endParaRPr lang="en-GB" sz="24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7413D95-05DA-A5B8-AF0E-6C303F48A3D3}"/>
                </a:ext>
              </a:extLst>
            </p:cNvPr>
            <p:cNvSpPr txBox="1"/>
            <p:nvPr/>
          </p:nvSpPr>
          <p:spPr>
            <a:xfrm>
              <a:off x="1988128" y="4208069"/>
              <a:ext cx="2503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Strah od nepoznatog</a:t>
              </a:r>
              <a:endParaRPr lang="en-GB" sz="2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A6F0A3B-2D5E-74C4-A850-0E58E94BA8BE}"/>
                </a:ext>
              </a:extLst>
            </p:cNvPr>
            <p:cNvSpPr txBox="1"/>
            <p:nvPr/>
          </p:nvSpPr>
          <p:spPr>
            <a:xfrm>
              <a:off x="7541490" y="2426854"/>
              <a:ext cx="2503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Gubitak osećanja sigurnosti</a:t>
              </a:r>
              <a:endParaRPr lang="en-GB" sz="2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381760B-D18E-1A3F-1DB6-75128C04E13B}"/>
                </a:ext>
              </a:extLst>
            </p:cNvPr>
            <p:cNvSpPr txBox="1"/>
            <p:nvPr/>
          </p:nvSpPr>
          <p:spPr>
            <a:xfrm>
              <a:off x="1838036" y="2392218"/>
              <a:ext cx="2503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Prekid navika</a:t>
              </a:r>
              <a:endParaRPr lang="en-GB" sz="24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16B8A7D-9E70-6BD5-3523-7A7BEF04CD7D}"/>
                </a:ext>
              </a:extLst>
            </p:cNvPr>
            <p:cNvSpPr txBox="1"/>
            <p:nvPr/>
          </p:nvSpPr>
          <p:spPr>
            <a:xfrm>
              <a:off x="4689763" y="4978300"/>
              <a:ext cx="2503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 dirty="0" smtClean="0"/>
                <a:t>Ekonomski faktori</a:t>
              </a:r>
              <a:endParaRPr lang="en-GB" sz="24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C7F55D2D-48B5-7AD5-2C63-3ADB35EC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851564" y="2924734"/>
              <a:ext cx="1089891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8ACFA461-FB8E-6BE6-DF80-85091A8BA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818" y="3962399"/>
              <a:ext cx="925946" cy="55313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A67D3063-21EA-16E6-CF27-A335DD346F4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777345" y="3931652"/>
              <a:ext cx="163945" cy="9865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FA07C84-4167-CBFA-6CEB-E894A19050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1091" y="3796145"/>
              <a:ext cx="1149925" cy="529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52CAE69-D708-4A88-B4FD-946566DF0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9916" y="2924734"/>
              <a:ext cx="970978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Graphic 30" descr="Man outline">
            <a:extLst>
              <a:ext uri="{FF2B5EF4-FFF2-40B4-BE49-F238E27FC236}">
                <a16:creationId xmlns:a16="http://schemas.microsoft.com/office/drawing/2014/main" xmlns="" id="{0EEFA4DA-CA81-9BBA-3748-26D84BED3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4" y="2869271"/>
            <a:ext cx="1831465" cy="18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9255-F2A4-9A92-8B3B-D01F5F61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Otpor</a:t>
            </a:r>
            <a:r>
              <a:rPr lang="en-US" dirty="0" smtClean="0"/>
              <a:t>: </a:t>
            </a:r>
            <a:r>
              <a:rPr lang="en-US" dirty="0" err="1" smtClean="0"/>
              <a:t>Organiza</a:t>
            </a:r>
            <a:r>
              <a:rPr lang="sr-Latn-RS" dirty="0" err="1" smtClean="0"/>
              <a:t>cion</a:t>
            </a:r>
            <a:r>
              <a:rPr lang="sr-Latn-RS" dirty="0" err="1" smtClean="0"/>
              <a:t>i</a:t>
            </a:r>
            <a:r>
              <a:rPr lang="sr-Latn-RS" dirty="0" smtClean="0"/>
              <a:t> nivo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F665E04C-EC5E-1B6F-215D-166ADEA9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8E98A1F-186F-4E27-C597-080F2921993F}"/>
              </a:ext>
            </a:extLst>
          </p:cNvPr>
          <p:cNvGrpSpPr/>
          <p:nvPr/>
        </p:nvGrpSpPr>
        <p:grpSpPr>
          <a:xfrm>
            <a:off x="1838036" y="2392218"/>
            <a:ext cx="8564416" cy="3601745"/>
            <a:chOff x="1838036" y="2392218"/>
            <a:chExt cx="8564416" cy="36017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23B64CC-7A64-8E29-E16F-FB385FA2D14F}"/>
                </a:ext>
              </a:extLst>
            </p:cNvPr>
            <p:cNvSpPr txBox="1"/>
            <p:nvPr/>
          </p:nvSpPr>
          <p:spPr>
            <a:xfrm>
              <a:off x="4689763" y="3100655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 smtClean="0"/>
                <a:t>Otpor na nivou organizacije</a:t>
              </a:r>
              <a:endParaRPr lang="en-GB" sz="2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B887C18-1EC3-125C-882F-A5AADEA358FF}"/>
                </a:ext>
              </a:extLst>
            </p:cNvPr>
            <p:cNvSpPr txBox="1"/>
            <p:nvPr/>
          </p:nvSpPr>
          <p:spPr>
            <a:xfrm>
              <a:off x="7899398" y="4144150"/>
              <a:ext cx="25030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 smtClean="0"/>
                <a:t>Strukturalna inertnost </a:t>
              </a:r>
              <a:r>
                <a:rPr lang="en-US" sz="2000" b="1" dirty="0" smtClean="0"/>
                <a:t>(</a:t>
              </a:r>
              <a:r>
                <a:rPr lang="sr-Latn-RS" sz="2000" b="1" dirty="0" smtClean="0"/>
                <a:t>prekid sa </a:t>
              </a:r>
              <a:r>
                <a:rPr lang="en-US" sz="2000" b="1" dirty="0" smtClean="0"/>
                <a:t>status</a:t>
              </a:r>
              <a:r>
                <a:rPr lang="sr-Latn-RS" sz="2000" b="1" dirty="0" smtClean="0"/>
                <a:t>om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quo)</a:t>
              </a:r>
              <a:endParaRPr lang="en-GB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7413D95-05DA-A5B8-AF0E-6C303F48A3D3}"/>
                </a:ext>
              </a:extLst>
            </p:cNvPr>
            <p:cNvSpPr txBox="1"/>
            <p:nvPr/>
          </p:nvSpPr>
          <p:spPr>
            <a:xfrm>
              <a:off x="1872671" y="3962399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/>
                <a:t>Pretnja za ekspertizu</a:t>
              </a:r>
              <a:endParaRPr lang="en-GB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A6F0A3B-2D5E-74C4-A850-0E58E94BA8BE}"/>
                </a:ext>
              </a:extLst>
            </p:cNvPr>
            <p:cNvSpPr txBox="1"/>
            <p:nvPr/>
          </p:nvSpPr>
          <p:spPr>
            <a:xfrm>
              <a:off x="7820893" y="2427643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 smtClean="0"/>
                <a:t>Pretnja po raspodel</a:t>
              </a:r>
              <a:r>
                <a:rPr lang="sr-Latn-RS" sz="2000" b="1" dirty="0" smtClean="0"/>
                <a:t>u resursa</a:t>
              </a:r>
              <a:endParaRPr lang="en-GB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381760B-D18E-1A3F-1DB6-75128C04E13B}"/>
                </a:ext>
              </a:extLst>
            </p:cNvPr>
            <p:cNvSpPr txBox="1"/>
            <p:nvPr/>
          </p:nvSpPr>
          <p:spPr>
            <a:xfrm>
              <a:off x="1838036" y="2392218"/>
              <a:ext cx="2503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 smtClean="0"/>
                <a:t>Pretnja za odnose moći</a:t>
              </a:r>
              <a:endParaRPr lang="en-GB" sz="20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16B8A7D-9E70-6BD5-3523-7A7BEF04CD7D}"/>
                </a:ext>
              </a:extLst>
            </p:cNvPr>
            <p:cNvSpPr txBox="1"/>
            <p:nvPr/>
          </p:nvSpPr>
          <p:spPr>
            <a:xfrm>
              <a:off x="4689762" y="4978300"/>
              <a:ext cx="3131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b="1" dirty="0" smtClean="0"/>
                <a:t>Grupna inertnost </a:t>
              </a:r>
              <a:r>
                <a:rPr lang="en-US" sz="2000" b="1" dirty="0" smtClean="0"/>
                <a:t>(</a:t>
              </a:r>
              <a:r>
                <a:rPr lang="sr-Latn-RS" sz="2000" b="1" dirty="0" smtClean="0"/>
                <a:t>u odnosu na uspostavljene norme</a:t>
              </a:r>
              <a:r>
                <a:rPr lang="en-US" sz="2000" b="1" dirty="0" smtClean="0"/>
                <a:t>)</a:t>
              </a:r>
              <a:endParaRPr lang="en-GB" sz="2000" b="1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C7F55D2D-48B5-7AD5-2C63-3ADB35EC9C16}"/>
                </a:ext>
              </a:extLst>
            </p:cNvPr>
            <p:cNvCxnSpPr>
              <a:cxnSpLocks/>
            </p:cNvCxnSpPr>
            <p:nvPr/>
          </p:nvCxnSpPr>
          <p:spPr>
            <a:xfrm>
              <a:off x="3851564" y="2924734"/>
              <a:ext cx="1089891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8ACFA461-FB8E-6BE6-DF80-85091A8BA1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818" y="3962399"/>
              <a:ext cx="925946" cy="55313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A67D3063-21EA-16E6-CF27-A335DD346F4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777345" y="3808541"/>
              <a:ext cx="163945" cy="110965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FA07C84-4167-CBFA-6CEB-E894A19050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1091" y="3796145"/>
              <a:ext cx="1149925" cy="529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52CAE69-D708-4A88-B4FD-946566DF0C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9916" y="2924734"/>
              <a:ext cx="970978" cy="4215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c 3" descr="Building Brick Wall with solid fill">
            <a:extLst>
              <a:ext uri="{FF2B5EF4-FFF2-40B4-BE49-F238E27FC236}">
                <a16:creationId xmlns:a16="http://schemas.microsoft.com/office/drawing/2014/main" xmlns="" id="{D1C2386E-C58E-C2DD-0E88-2A73B7A9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53" y="2924734"/>
            <a:ext cx="1644525" cy="1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70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1585</TotalTime>
  <Words>2300</Words>
  <Application>Microsoft Office PowerPoint</Application>
  <PresentationFormat>Widescreen</PresentationFormat>
  <Paragraphs>260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Open Sans</vt:lpstr>
      <vt:lpstr>Open Sans Extrabold</vt:lpstr>
      <vt:lpstr>Open Sans Light</vt:lpstr>
      <vt:lpstr>Trebuchet MS</vt:lpstr>
      <vt:lpstr>Wingdings</vt:lpstr>
      <vt:lpstr>„Office“ tema</vt:lpstr>
      <vt:lpstr>Deo 5 Promene u organizacijama</vt:lpstr>
      <vt:lpstr>Šta je tema danas?</vt:lpstr>
      <vt:lpstr>Šta je tema danas?</vt:lpstr>
      <vt:lpstr>Hajde da detaljnije razmotrimo…</vt:lpstr>
      <vt:lpstr>Kritička teorija…šta ona znači za rad na promenama?</vt:lpstr>
      <vt:lpstr>Hajde da razmislimo!</vt:lpstr>
      <vt:lpstr>Otpor prema promenama</vt:lpstr>
      <vt:lpstr>Otpor: Individualni nivo</vt:lpstr>
      <vt:lpstr>Otpor: Organizacioni nivo</vt:lpstr>
      <vt:lpstr>Koji su saveti za njegovo prevladavanje?</vt:lpstr>
      <vt:lpstr>Šta je ciklus promena?</vt:lpstr>
      <vt:lpstr>Šta je analiza potreba? (1)</vt:lpstr>
      <vt:lpstr>Šta je analiza potreba? (2)</vt:lpstr>
      <vt:lpstr>Sprovođenje analize potreba (1)</vt:lpstr>
      <vt:lpstr>Sprovođenje analize potreba(2)</vt:lpstr>
      <vt:lpstr>Alati za analizu potreba </vt:lpstr>
      <vt:lpstr>Alati za analizu potreba</vt:lpstr>
      <vt:lpstr>Hajde da napravimo pauzu!</vt:lpstr>
      <vt:lpstr>Sprovođenje promene (1)</vt:lpstr>
      <vt:lpstr>Sprovođenje promene(2)</vt:lpstr>
      <vt:lpstr>Održavanje i evaluacija promene (1)</vt:lpstr>
      <vt:lpstr>Sprovođenje promene (2)</vt:lpstr>
      <vt:lpstr>Hajde da razmislimo!</vt:lpstr>
      <vt:lpstr>Značaj karijernog vođenja i savetovanja</vt:lpstr>
      <vt:lpstr>Periferna vizija &amp; samorefleksija</vt:lpstr>
      <vt:lpstr>Značaj kulture u KViS-u</vt:lpstr>
      <vt:lpstr>Šta treba imati u vidu!</vt:lpstr>
      <vt:lpstr>Unapređenje međukulturalne komunikacije</vt:lpstr>
      <vt:lpstr>Model karijernog savetovanja koji uključuje pitanja kulture</vt:lpstr>
      <vt:lpstr>Model karijernog savetovanja koji uključuje pitanja kulture</vt:lpstr>
      <vt:lpstr>Hajde da vežbamo!</vt:lpstr>
      <vt:lpstr>PowerPoint Presentation</vt:lpstr>
      <vt:lpstr>Hvala na pažnji!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Aleksandra</cp:lastModifiedBy>
  <cp:revision>170</cp:revision>
  <dcterms:created xsi:type="dcterms:W3CDTF">2020-01-27T22:45:30Z</dcterms:created>
  <dcterms:modified xsi:type="dcterms:W3CDTF">2022-10-28T12:32:21Z</dcterms:modified>
</cp:coreProperties>
</file>