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9" r:id="rId3"/>
    <p:sldId id="322" r:id="rId4"/>
    <p:sldId id="314" r:id="rId5"/>
    <p:sldId id="327" r:id="rId6"/>
    <p:sldId id="316" r:id="rId7"/>
    <p:sldId id="323" r:id="rId8"/>
    <p:sldId id="318" r:id="rId9"/>
    <p:sldId id="334" r:id="rId10"/>
    <p:sldId id="317" r:id="rId11"/>
    <p:sldId id="335" r:id="rId12"/>
    <p:sldId id="325" r:id="rId13"/>
    <p:sldId id="336" r:id="rId14"/>
    <p:sldId id="345" r:id="rId15"/>
    <p:sldId id="313" r:id="rId16"/>
    <p:sldId id="330" r:id="rId17"/>
    <p:sldId id="338" r:id="rId18"/>
    <p:sldId id="344" r:id="rId19"/>
    <p:sldId id="339" r:id="rId20"/>
    <p:sldId id="342" r:id="rId21"/>
    <p:sldId id="343" r:id="rId22"/>
    <p:sldId id="331" r:id="rId23"/>
    <p:sldId id="265" r:id="rId2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" initials="A" lastIdx="1" clrIdx="0">
    <p:extLst>
      <p:ext uri="{19B8F6BF-5375-455C-9EA6-DF929625EA0E}">
        <p15:presenceInfo xmlns:p15="http://schemas.microsoft.com/office/powerpoint/2012/main" userId="Aleksandra" providerId="None"/>
      </p:ext>
    </p:extLst>
  </p:cmAuthor>
  <p:cmAuthor id="2" name="Marija Milosavljević" initials="MM" lastIdx="1" clrIdx="1">
    <p:extLst>
      <p:ext uri="{19B8F6BF-5375-455C-9EA6-DF929625EA0E}">
        <p15:presenceInfo xmlns:p15="http://schemas.microsoft.com/office/powerpoint/2012/main" userId="57ce4f1b6ca23a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12"/>
    <a:srgbClr val="B23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84F9DD-7F92-B5ED-2B20-03168CD32894}" v="9" dt="2021-07-22T09:11:29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310" autoAdjust="0"/>
  </p:normalViewPr>
  <p:slideViewPr>
    <p:cSldViewPr snapToGrid="0" showGuides="1">
      <p:cViewPr varScale="1">
        <p:scale>
          <a:sx n="80" d="100"/>
          <a:sy n="80" d="100"/>
        </p:scale>
        <p:origin x="754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6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16"/>
    </p:cViewPr>
  </p:sorterViewPr>
  <p:notesViewPr>
    <p:cSldViewPr snapToGrid="0">
      <p:cViewPr varScale="1">
        <p:scale>
          <a:sx n="41" d="100"/>
          <a:sy n="41" d="100"/>
        </p:scale>
        <p:origin x="178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484F9DD-7F92-B5ED-2B20-03168CD32894}"/>
    <pc:docChg chg="modSld">
      <pc:chgData name="" userId="" providerId="" clId="Web-{4484F9DD-7F92-B5ED-2B20-03168CD32894}" dt="2021-07-22T09:11:01.030" v="1"/>
      <pc:docMkLst>
        <pc:docMk/>
      </pc:docMkLst>
      <pc:sldChg chg="addSp modSp">
        <pc:chgData name="" userId="" providerId="" clId="Web-{4484F9DD-7F92-B5ED-2B20-03168CD32894}" dt="2021-07-22T09:11:01.030" v="1"/>
        <pc:sldMkLst>
          <pc:docMk/>
          <pc:sldMk cId="3214650052" sldId="256"/>
        </pc:sldMkLst>
        <pc:spChg chg="add mod">
          <ac:chgData name="" userId="" providerId="" clId="Web-{4484F9DD-7F92-B5ED-2B20-03168CD32894}" dt="2021-07-22T09:11:01.030" v="1"/>
          <ac:spMkLst>
            <pc:docMk/>
            <pc:sldMk cId="3214650052" sldId="256"/>
            <ac:spMk id="3" creationId="{B2519693-138A-4FCD-B2ED-A4C40F2ACAE7}"/>
          </ac:spMkLst>
        </pc:spChg>
      </pc:sldChg>
    </pc:docChg>
  </pc:docChgLst>
  <pc:docChgLst>
    <pc:chgData name="Ferrari Lea" userId="S::lea.ferrari@unipd.it::76de2d51-a5bc-493f-a7d6-16f2215d8c59" providerId="AD" clId="Web-{4484F9DD-7F92-B5ED-2B20-03168CD32894}"/>
    <pc:docChg chg="modSld">
      <pc:chgData name="Ferrari Lea" userId="S::lea.ferrari@unipd.it::76de2d51-a5bc-493f-a7d6-16f2215d8c59" providerId="AD" clId="Web-{4484F9DD-7F92-B5ED-2B20-03168CD32894}" dt="2021-07-22T09:11:29.546" v="5" actId="14100"/>
      <pc:docMkLst>
        <pc:docMk/>
      </pc:docMkLst>
      <pc:sldChg chg="modSp">
        <pc:chgData name="Ferrari Lea" userId="S::lea.ferrari@unipd.it::76de2d51-a5bc-493f-a7d6-16f2215d8c59" providerId="AD" clId="Web-{4484F9DD-7F92-B5ED-2B20-03168CD32894}" dt="2021-07-22T09:11:29.546" v="5" actId="14100"/>
        <pc:sldMkLst>
          <pc:docMk/>
          <pc:sldMk cId="3214650052" sldId="256"/>
        </pc:sldMkLst>
        <pc:spChg chg="mod">
          <ac:chgData name="Ferrari Lea" userId="S::lea.ferrari@unipd.it::76de2d51-a5bc-493f-a7d6-16f2215d8c59" providerId="AD" clId="Web-{4484F9DD-7F92-B5ED-2B20-03168CD32894}" dt="2021-07-22T09:11:29.546" v="5" actId="14100"/>
          <ac:spMkLst>
            <pc:docMk/>
            <pc:sldMk cId="3214650052" sldId="256"/>
            <ac:spMk id="3" creationId="{B2519693-138A-4FCD-B2ED-A4C40F2ACAE7}"/>
          </ac:spMkLst>
        </pc:spChg>
      </pc:sldChg>
    </pc:docChg>
  </pc:docChgLst>
  <pc:docChgLst>
    <pc:chgData name="Ferrari Lea" userId="S::lea.ferrari@unipd.it::76de2d51-a5bc-493f-a7d6-16f2215d8c59" providerId="AD" clId="Web-{5036B0B7-2F1A-BCF4-DA86-1C7B33B7B2B3}"/>
    <pc:docChg chg="modSld">
      <pc:chgData name="Ferrari Lea" userId="S::lea.ferrari@unipd.it::76de2d51-a5bc-493f-a7d6-16f2215d8c59" providerId="AD" clId="Web-{5036B0B7-2F1A-BCF4-DA86-1C7B33B7B2B3}" dt="2021-07-22T07:51:52.729" v="0" actId="14100"/>
      <pc:docMkLst>
        <pc:docMk/>
      </pc:docMkLst>
      <pc:sldChg chg="modSp">
        <pc:chgData name="Ferrari Lea" userId="S::lea.ferrari@unipd.it::76de2d51-a5bc-493f-a7d6-16f2215d8c59" providerId="AD" clId="Web-{5036B0B7-2F1A-BCF4-DA86-1C7B33B7B2B3}" dt="2021-07-22T07:51:52.729" v="0" actId="14100"/>
        <pc:sldMkLst>
          <pc:docMk/>
          <pc:sldMk cId="2727564340" sldId="333"/>
        </pc:sldMkLst>
        <pc:graphicFrameChg chg="mod">
          <ac:chgData name="Ferrari Lea" userId="S::lea.ferrari@unipd.it::76de2d51-a5bc-493f-a7d6-16f2215d8c59" providerId="AD" clId="Web-{5036B0B7-2F1A-BCF4-DA86-1C7B33B7B2B3}" dt="2021-07-22T07:51:52.729" v="0" actId="14100"/>
          <ac:graphicFrameMkLst>
            <pc:docMk/>
            <pc:sldMk cId="2727564340" sldId="333"/>
            <ac:graphicFrameMk id="7" creationId="{67BF7D0F-1CEF-47E9-A630-A44258E491B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C101-83B2-4FCF-8E40-64EEF50EDD64}" type="datetimeFigureOut">
              <a:rPr lang="lt-LT" smtClean="0"/>
              <a:t>2022-03-13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Naslovi</a:t>
            </a:r>
            <a:r>
              <a:rPr lang="sr-Latn-RS" baseline="0" dirty="0"/>
              <a:t> u pozadini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67484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6163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902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radar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0185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72847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3553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9432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7838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97945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1401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5757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0391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=""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=""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=""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=""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/>
          <a:lstStyle/>
          <a:p>
            <a:fld id="{781F2A4D-8657-4199-9DF6-DE55BFEA5ABF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/>
          <a:lstStyle/>
          <a:p>
            <a:fld id="{DF38156F-7A73-43FB-B550-E202D330E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60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=""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=""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=""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=""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=""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=""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=""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=""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=""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=""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=""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=""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=""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=""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=""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=""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=""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=""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=""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=""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=""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=""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=""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=""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=""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=""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=""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=""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=""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=""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=""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=""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=""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=""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=""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=""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=""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=""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=""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=""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MlKI3GJcOpPbN59Eo0d6x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wcmsp5/groups/public/---dgreports/---inst/documents/publication/wcms_646143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Koje metode se koriste za predviđanje promena u svetu rada?</a:t>
            </a:r>
            <a:endParaRPr lang="en-US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=""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B2519693-138A-4FCD-B2ED-A4C40F2ACAE7}"/>
              </a:ext>
            </a:extLst>
          </p:cNvPr>
          <p:cNvSpPr txBox="1"/>
          <p:nvPr/>
        </p:nvSpPr>
        <p:spPr>
          <a:xfrm>
            <a:off x="841829" y="3768876"/>
            <a:ext cx="430348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cs typeface="Segoe UI"/>
              </a:rPr>
              <a:t>Aleksandra </a:t>
            </a:r>
            <a:r>
              <a:rPr lang="sr-Latn-RS" sz="2400" b="1" dirty="0">
                <a:solidFill>
                  <a:srgbClr val="FFFFFF"/>
                </a:solidFill>
                <a:cs typeface="Segoe UI"/>
              </a:rPr>
              <a:t>Đ</a:t>
            </a:r>
            <a:r>
              <a:rPr lang="en-US" sz="2400" b="1" dirty="0" err="1">
                <a:solidFill>
                  <a:srgbClr val="FFFFFF"/>
                </a:solidFill>
                <a:cs typeface="Segoe UI"/>
              </a:rPr>
              <a:t>urovi</a:t>
            </a:r>
            <a:r>
              <a:rPr lang="sr-Latn-RS" sz="2400" b="1" dirty="0">
                <a:solidFill>
                  <a:srgbClr val="FFFFFF"/>
                </a:solidFill>
                <a:cs typeface="Segoe UI"/>
              </a:rPr>
              <a:t>ć</a:t>
            </a:r>
          </a:p>
          <a:p>
            <a:r>
              <a:rPr lang="sr-Latn-RS" sz="2400" b="1" dirty="0">
                <a:solidFill>
                  <a:srgbClr val="FFFFFF"/>
                </a:solidFill>
                <a:cs typeface="Segoe UI"/>
              </a:rPr>
              <a:t>Tim Beogradske otvorene škole</a:t>
            </a:r>
            <a:r>
              <a:rPr lang="en-US" sz="2400" dirty="0">
                <a:cs typeface="Segoe UI"/>
              </a:rPr>
              <a:t>​​</a:t>
            </a:r>
            <a:endParaRPr lang="en-US" sz="2400" dirty="0">
              <a:ea typeface="Open Sans Light"/>
              <a:cs typeface="Segoe UI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64622" y="5848129"/>
            <a:ext cx="4567556" cy="760731"/>
            <a:chOff x="0" y="0"/>
            <a:chExt cx="45675" cy="761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"/>
              <a:ext cx="8959" cy="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9830" y="0"/>
              <a:ext cx="35845" cy="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r-Latn-RS" sz="800" kern="120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</a:rPr>
                <a:t>Ova licenca dozvoljava vama (ili drugim stranama) da delite, prerađujete, izmenite i razvijate ovaj materijal u nekomercijalne svrhe, pod uslovom da citirate Connect! partnere na projektu i da materijal koji kreirate licencirate pod istim uslovima.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0853"/>
            <a:ext cx="10515600" cy="78168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Fo</a:t>
            </a:r>
            <a:r>
              <a:rPr lang="sr-Latn-RS" dirty="0"/>
              <a:t>kus grupe</a:t>
            </a:r>
            <a:br>
              <a:rPr lang="sr-Latn-RS" dirty="0"/>
            </a:br>
            <a:r>
              <a:rPr lang="sr-Latn-RS" sz="2200" dirty="0"/>
              <a:t>„istraživačka tehnika kojom se prikupljaju podaci kroz grupnu interakciju na temu koju zadaje istraživač“ (Morgan, 1996)</a:t>
            </a:r>
            <a:r>
              <a:rPr lang="sr-Latn-RS" dirty="0"/>
              <a:t/>
            </a:r>
            <a:br>
              <a:rPr lang="sr-Latn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4481"/>
            <a:ext cx="10515600" cy="1988918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Kolektivni razgovor na određenu temu, koji najčešće uključuje 6-8 osoba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sr-Latn-RS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Koristi se da se na efikasan način sazna o rasponu mišljenja i iskustava osoba i izvora kompleksnih ponašanja</a:t>
            </a:r>
          </a:p>
        </p:txBody>
      </p:sp>
      <p:sp>
        <p:nvSpPr>
          <p:cNvPr id="5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7669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</a:t>
            </a:r>
            <a:r>
              <a:rPr lang="sr-Latn-RS" dirty="0"/>
              <a:t>k</a:t>
            </a:r>
            <a:r>
              <a:rPr lang="en-US" dirty="0"/>
              <a:t>us gr</a:t>
            </a:r>
            <a:r>
              <a:rPr lang="sr-Latn-RS" dirty="0"/>
              <a:t>upe</a:t>
            </a:r>
            <a:r>
              <a:rPr lang="en-US" dirty="0"/>
              <a:t> - </a:t>
            </a:r>
            <a:r>
              <a:rPr lang="sr-Latn-RS" dirty="0"/>
              <a:t>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398" y="2036618"/>
            <a:ext cx="6658436" cy="3061795"/>
          </a:xfrm>
        </p:spPr>
        <p:txBody>
          <a:bodyPr>
            <a:normAutofit/>
          </a:bodyPr>
          <a:lstStyle/>
          <a:p>
            <a:r>
              <a:rPr lang="sr-Latn-RS" sz="1700" b="0" dirty="0">
                <a:solidFill>
                  <a:schemeClr val="tx1"/>
                </a:solidFill>
              </a:rPr>
              <a:t>Glavno istraživačko pitanje bilo je na koji način izbor predmeta u srednjim školama i izbori koji prave učenici, odgovaraju trendovima u svetu rada?</a:t>
            </a:r>
          </a:p>
          <a:p>
            <a:pPr marL="0" indent="0">
              <a:buNone/>
            </a:pPr>
            <a:endParaRPr lang="sr-Latn-RS" sz="1700" b="0" dirty="0">
              <a:solidFill>
                <a:schemeClr val="tx1"/>
              </a:solidFill>
            </a:endParaRPr>
          </a:p>
          <a:p>
            <a:r>
              <a:rPr lang="sr-Latn-RS" sz="1700" b="0" dirty="0">
                <a:solidFill>
                  <a:schemeClr val="tx1"/>
                </a:solidFill>
              </a:rPr>
              <a:t>Održane su dve fokus grupe. U prvoj je učestvovalo šest osoba, dok je u drugoj učestvovalo sedam osoba. Svi učesnici su bili lideri u svojim školama i predstavljali su škole različitog tipa.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834" y="1453896"/>
            <a:ext cx="3002470" cy="4227240"/>
          </a:xfrm>
          <a:prstGeom prst="rect">
            <a:avLst/>
          </a:prstGeom>
        </p:spPr>
      </p:pic>
      <p:sp>
        <p:nvSpPr>
          <p:cNvPr id="6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077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5239"/>
            <a:ext cx="10515600" cy="781685"/>
          </a:xfrm>
        </p:spPr>
        <p:txBody>
          <a:bodyPr>
            <a:normAutofit fontScale="90000"/>
          </a:bodyPr>
          <a:lstStyle/>
          <a:p>
            <a:r>
              <a:rPr lang="sr-Latn-RS" dirty="0"/>
              <a:t>Planiranje različitih scenarija</a:t>
            </a:r>
            <a:br>
              <a:rPr lang="sr-Latn-RS" dirty="0"/>
            </a:br>
            <a:r>
              <a:rPr lang="sr-Latn-RS" sz="3100" dirty="0"/>
              <a:t>sistematska metoda za kreativno razmišljanje o mogućim kompleksnim i nesigurnim budućnostima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0556"/>
            <a:ext cx="10515600" cy="3716973"/>
          </a:xfrm>
        </p:spPr>
        <p:txBody>
          <a:bodyPr>
            <a:normAutofit/>
          </a:bodyPr>
          <a:lstStyle/>
          <a:p>
            <a:r>
              <a:rPr lang="sr-Latn-RS" b="0" dirty="0">
                <a:solidFill>
                  <a:schemeClr val="tx1"/>
                </a:solidFill>
              </a:rPr>
              <a:t>Glavna ideja metode planiranja različitih scenarija je da se razmotre različite mogućnosti u budućem vremenu koje uključuju važne nepoznanice u sistemu, umesto fokusiranja na tačno predviđanje ishoda</a:t>
            </a:r>
          </a:p>
          <a:p>
            <a:r>
              <a:rPr lang="sr-Latn-RS" b="0" dirty="0">
                <a:solidFill>
                  <a:schemeClr val="tx1"/>
                </a:solidFill>
              </a:rPr>
              <a:t>Ova metoda se često koristi zajedno sa kvantitativnim </a:t>
            </a:r>
            <a:r>
              <a:rPr lang="sr-Latn-RS" b="0" dirty="0" err="1">
                <a:solidFill>
                  <a:schemeClr val="tx1"/>
                </a:solidFill>
              </a:rPr>
              <a:t>prediktivnim</a:t>
            </a:r>
            <a:r>
              <a:rPr lang="sr-Latn-RS" b="0" dirty="0">
                <a:solidFill>
                  <a:schemeClr val="tx1"/>
                </a:solidFill>
              </a:rPr>
              <a:t> modelima da bi se analizirali i opisali ishodi predviđanja potrebe za veštinama u budućnosti.</a:t>
            </a:r>
          </a:p>
          <a:p>
            <a:r>
              <a:rPr lang="sr-Latn-RS" b="0" dirty="0">
                <a:solidFill>
                  <a:schemeClr val="tx1"/>
                </a:solidFill>
              </a:rPr>
              <a:t>Glavni doprinos ove metode je u pružanju podrške donosiocima odluka da razmotre moguće opcije i da izaberu željenu viziju kako bi doneli odluke u vezi sa javnim politikama</a:t>
            </a:r>
          </a:p>
        </p:txBody>
      </p:sp>
      <p:sp>
        <p:nvSpPr>
          <p:cNvPr id="5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123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9975"/>
            <a:ext cx="10515600" cy="781685"/>
          </a:xfrm>
        </p:spPr>
        <p:txBody>
          <a:bodyPr/>
          <a:lstStyle/>
          <a:p>
            <a:r>
              <a:rPr lang="sr-Latn-RS" dirty="0"/>
              <a:t>Metod scenarija </a:t>
            </a:r>
            <a:r>
              <a:rPr lang="en-US" dirty="0"/>
              <a:t>- </a:t>
            </a:r>
            <a:r>
              <a:rPr lang="sr-Latn-RS" dirty="0"/>
              <a:t>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504" y="2063549"/>
            <a:ext cx="6019800" cy="3716973"/>
          </a:xfrm>
        </p:spPr>
        <p:txBody>
          <a:bodyPr>
            <a:normAutofit/>
          </a:bodyPr>
          <a:lstStyle/>
          <a:p>
            <a:r>
              <a:rPr lang="sr-Latn-RS" sz="1700" b="0" dirty="0">
                <a:solidFill>
                  <a:schemeClr val="tx1"/>
                </a:solidFill>
              </a:rPr>
              <a:t>Svrha suprotstavljenih scenarija bila je da se dobiju informacije o populaciji na globalnom nivou, prema godinama, polu i obrazovnom nivou </a:t>
            </a:r>
            <a:r>
              <a:rPr lang="en-US" sz="1700" b="0" dirty="0">
                <a:solidFill>
                  <a:schemeClr val="tx1"/>
                </a:solidFill>
              </a:rPr>
              <a:t> </a:t>
            </a:r>
            <a:endParaRPr lang="sr-Latn-RS" sz="1700" b="0" dirty="0">
              <a:solidFill>
                <a:schemeClr val="tx1"/>
              </a:solidFill>
            </a:endParaRPr>
          </a:p>
          <a:p>
            <a:r>
              <a:rPr lang="sr-Latn-RS" sz="1700" b="0" dirty="0">
                <a:solidFill>
                  <a:schemeClr val="tx1"/>
                </a:solidFill>
              </a:rPr>
              <a:t>Suprotstavljeni scenariji su bili zasnovani na najnovijim demografskim podacima, analizama i trendovima u </a:t>
            </a:r>
            <a:r>
              <a:rPr lang="en-US" sz="1700" b="0" dirty="0">
                <a:solidFill>
                  <a:schemeClr val="tx1"/>
                </a:solidFill>
              </a:rPr>
              <a:t>201 </a:t>
            </a:r>
            <a:r>
              <a:rPr lang="sr-Latn-RS" sz="1700" b="0" dirty="0">
                <a:solidFill>
                  <a:schemeClr val="tx1"/>
                </a:solidFill>
              </a:rPr>
              <a:t>zemlji i pokrili su ključne populacione faktore i faktore vezane za ljudski kapital</a:t>
            </a:r>
          </a:p>
          <a:p>
            <a:r>
              <a:rPr lang="sr-Latn-RS" sz="1700" b="0" dirty="0">
                <a:solidFill>
                  <a:schemeClr val="tx1"/>
                </a:solidFill>
              </a:rPr>
              <a:t>Kombinovani su sa različitim scenarijama učešća na tržištu rada kako bi se procenio uticaj demografskih promena na tržište rada</a:t>
            </a:r>
            <a:endParaRPr lang="en-US" sz="1700" b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868" y="1221660"/>
            <a:ext cx="3091069" cy="4404146"/>
          </a:xfrm>
          <a:prstGeom prst="rect">
            <a:avLst/>
          </a:prstGeom>
        </p:spPr>
      </p:pic>
      <p:sp>
        <p:nvSpPr>
          <p:cNvPr id="7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8814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1871" y="1847088"/>
            <a:ext cx="6355080" cy="3716973"/>
          </a:xfrm>
        </p:spPr>
        <p:txBody>
          <a:bodyPr/>
          <a:lstStyle/>
          <a:p>
            <a:pPr marL="0" indent="0">
              <a:buNone/>
            </a:pPr>
            <a:r>
              <a:rPr lang="sr-Latn-RS" dirty="0">
                <a:solidFill>
                  <a:schemeClr val="tx1"/>
                </a:solidFill>
              </a:rPr>
              <a:t>Razmotrite prednosti i nedostatke korišćenja različitih metoda za predviđanje promena u svetu rada i navedite ih u datoj tabeli.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3786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32" y="298037"/>
            <a:ext cx="10515600" cy="781685"/>
          </a:xfrm>
        </p:spPr>
        <p:txBody>
          <a:bodyPr>
            <a:noAutofit/>
          </a:bodyPr>
          <a:lstStyle/>
          <a:p>
            <a:r>
              <a:rPr lang="sr-Latn-RS" sz="3600" dirty="0"/>
              <a:t>Svaka metoda ima svoje prednosti i nedostatke…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744917"/>
              </p:ext>
            </p:extLst>
          </p:nvPr>
        </p:nvGraphicFramePr>
        <p:xfrm>
          <a:off x="377685" y="1198992"/>
          <a:ext cx="11698357" cy="5456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6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01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726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4517">
                <a:tc>
                  <a:txBody>
                    <a:bodyPr/>
                    <a:lstStyle/>
                    <a:p>
                      <a:r>
                        <a:rPr lang="sr-Latn-RS" dirty="0"/>
                        <a:t>Metode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Prednosti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Nedostaci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70351">
                <a:tc>
                  <a:txBody>
                    <a:bodyPr/>
                    <a:lstStyle/>
                    <a:p>
                      <a:r>
                        <a:rPr lang="sr-Latn-RS" sz="1800" b="0" dirty="0">
                          <a:solidFill>
                            <a:srgbClr val="B23D12"/>
                          </a:solidFill>
                        </a:rPr>
                        <a:t>Kvantitativni</a:t>
                      </a:r>
                      <a:r>
                        <a:rPr lang="sr-Latn-RS" sz="1800" b="0" baseline="0" dirty="0">
                          <a:solidFill>
                            <a:srgbClr val="B23D12"/>
                          </a:solidFill>
                        </a:rPr>
                        <a:t> </a:t>
                      </a:r>
                      <a:r>
                        <a:rPr lang="sr-Latn-RS" sz="1800" b="0" baseline="0" dirty="0" err="1">
                          <a:solidFill>
                            <a:srgbClr val="B23D12"/>
                          </a:solidFill>
                        </a:rPr>
                        <a:t>prediktivni</a:t>
                      </a:r>
                      <a:r>
                        <a:rPr lang="sr-Latn-RS" sz="1800" b="0" baseline="0" dirty="0">
                          <a:solidFill>
                            <a:srgbClr val="B23D12"/>
                          </a:solidFill>
                        </a:rPr>
                        <a:t> modeli</a:t>
                      </a:r>
                      <a:endParaRPr lang="sr-Latn-RS" sz="1800" b="0" dirty="0">
                        <a:solidFill>
                          <a:srgbClr val="B23D1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600" noProof="0" dirty="0">
                          <a:solidFill>
                            <a:schemeClr val="tx1"/>
                          </a:solidFill>
                        </a:rPr>
                        <a:t>Sveobuhvatni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600" noProof="0" dirty="0">
                          <a:solidFill>
                            <a:schemeClr val="tx1"/>
                          </a:solidFill>
                        </a:rPr>
                        <a:t>Konzistentni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600" noProof="0" dirty="0">
                          <a:solidFill>
                            <a:schemeClr val="tx1"/>
                          </a:solidFill>
                        </a:rPr>
                        <a:t>Transparentni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600" noProof="0" dirty="0">
                          <a:solidFill>
                            <a:schemeClr val="tx1"/>
                          </a:solidFill>
                        </a:rPr>
                        <a:t>Merljivi</a:t>
                      </a:r>
                      <a:endParaRPr lang="sr-Latn-R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</a:rPr>
                        <a:t>Zahtevaju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 pouzdane i konzistentne podatke o tržištu rada i populaciji iz prethodnog vremenskog perioda</a:t>
                      </a:r>
                      <a:endParaRPr lang="sr-Latn-R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</a:rPr>
                        <a:t>Skupi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</a:rPr>
                        <a:t>Nije sve merljivo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</a:rPr>
                        <a:t>Mogu dati lažni utisak preciznosti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43040">
                <a:tc>
                  <a:txBody>
                    <a:bodyPr/>
                    <a:lstStyle/>
                    <a:p>
                      <a:r>
                        <a:rPr lang="sr-Latn-RS" sz="1800" b="0" dirty="0">
                          <a:solidFill>
                            <a:srgbClr val="B23D12"/>
                          </a:solidFill>
                        </a:rPr>
                        <a:t>Fokus grupe, okrugli</a:t>
                      </a:r>
                      <a:r>
                        <a:rPr lang="sr-Latn-RS" sz="1800" b="0" baseline="0" dirty="0">
                          <a:solidFill>
                            <a:srgbClr val="B23D12"/>
                          </a:solidFill>
                        </a:rPr>
                        <a:t> stolovi, radionice i ankete sa ekspertima i Delfi metode</a:t>
                      </a:r>
                      <a:endParaRPr lang="en-US" sz="1800" b="0" dirty="0">
                        <a:solidFill>
                          <a:srgbClr val="B23D1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</a:rPr>
                        <a:t>Holističke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</a:rPr>
                        <a:t>Neposredno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 uključivanje osoba</a:t>
                      </a:r>
                      <a:endParaRPr lang="sr-Latn-R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</a:rPr>
                        <a:t>Mogu da se na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 dubinski način bave problemom</a:t>
                      </a:r>
                      <a:endParaRPr lang="sr-Latn-R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</a:rPr>
                        <a:t>Korisni mehanizmi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 za razmenu mišljenja</a:t>
                      </a:r>
                      <a:endParaRPr lang="sr-Latn-R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sr-Latn-RS" sz="1600" dirty="0" err="1">
                          <a:solidFill>
                            <a:schemeClr val="tx1"/>
                          </a:solidFill>
                        </a:rPr>
                        <a:t>ogu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 biti nesistematične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Mogu biti nekonzistentne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Mogu biti subjektivne</a:t>
                      </a:r>
                      <a:endParaRPr lang="sr-Latn-R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</a:rPr>
                        <a:t>Mogu biti nereprezentativne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 i dati samo delimično razumevanje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</a:rPr>
                        <a:t>Mogu biti anegdotske, </a:t>
                      </a:r>
                      <a:r>
                        <a:rPr lang="sr-Latn-RS" sz="1600" dirty="0" err="1">
                          <a:solidFill>
                            <a:schemeClr val="tx1"/>
                          </a:solidFill>
                        </a:rPr>
                        <a:t>nezasnovane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 u stvarnosti</a:t>
                      </a:r>
                      <a:endParaRPr lang="sr-Latn-R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37647">
                <a:tc>
                  <a:txBody>
                    <a:bodyPr/>
                    <a:lstStyle/>
                    <a:p>
                      <a:r>
                        <a:rPr lang="sr-Latn-RS" sz="1800" b="0" baseline="0" dirty="0">
                          <a:solidFill>
                            <a:srgbClr val="B23D12"/>
                          </a:solidFill>
                        </a:rPr>
                        <a:t>Razvoj scenarija i predviđanja</a:t>
                      </a:r>
                      <a:endParaRPr lang="sr-Latn-RS" sz="1800" b="0" dirty="0">
                        <a:solidFill>
                          <a:srgbClr val="B23D1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</a:rPr>
                        <a:t>Holističke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</a:rPr>
                        <a:t>Neposredno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 uključivanje osoba</a:t>
                      </a:r>
                      <a:endParaRPr lang="sr-Latn-R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</a:rPr>
                        <a:t>Mogu da se na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 dubinski način bave problemom</a:t>
                      </a:r>
                      <a:endParaRPr lang="sr-Latn-R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</a:rPr>
                        <a:t>Korisni mehanizmi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 za razmenu mišljenja</a:t>
                      </a:r>
                      <a:endParaRPr lang="sr-Latn-R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</a:rPr>
                        <a:t>Uzimaju u obzir nepoznanice u vezi sa budućnošću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sr-Latn-RS" sz="1600" dirty="0" err="1">
                          <a:solidFill>
                            <a:schemeClr val="tx1"/>
                          </a:solidFill>
                        </a:rPr>
                        <a:t>ogu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 biti nesistematične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Mogu biti nekonzistentne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Mogu biti subjektivne</a:t>
                      </a:r>
                      <a:endParaRPr lang="sr-Latn-R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3926" y="6568700"/>
            <a:ext cx="12440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/>
              <a:t>Izvor: https://www.ilo.org/wcmsp5/groups/public/---dgreports/---inst/documents/publication/wcms_646143.pdf</a:t>
            </a:r>
          </a:p>
        </p:txBody>
      </p:sp>
    </p:spTree>
    <p:extLst>
      <p:ext uri="{BB962C8B-B14F-4D97-AF65-F5344CB8AC3E}">
        <p14:creationId xmlns:p14="http://schemas.microsoft.com/office/powerpoint/2010/main" val="978695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305" y="2903295"/>
            <a:ext cx="10515600" cy="781685"/>
          </a:xfrm>
        </p:spPr>
        <p:txBody>
          <a:bodyPr>
            <a:normAutofit fontScale="90000"/>
          </a:bodyPr>
          <a:lstStyle/>
          <a:p>
            <a:r>
              <a:rPr lang="sr-Latn-RS" dirty="0">
                <a:solidFill>
                  <a:srgbClr val="FF7F2A"/>
                </a:solidFill>
              </a:rPr>
              <a:t>Kako proceniti kvalitet izvora informacija o promenama u svetu rada</a:t>
            </a:r>
            <a:r>
              <a:rPr lang="en-US" dirty="0">
                <a:solidFill>
                  <a:srgbClr val="FF7F2A"/>
                </a:solidFill>
              </a:rPr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10" y="4272960"/>
            <a:ext cx="5617509" cy="739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033" y="3449631"/>
            <a:ext cx="6080872" cy="8233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32" y="343053"/>
            <a:ext cx="5814531" cy="1148933"/>
          </a:xfrm>
          <a:prstGeom prst="rect">
            <a:avLst/>
          </a:prstGeom>
        </p:spPr>
      </p:pic>
      <p:sp>
        <p:nvSpPr>
          <p:cNvPr id="12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5893" y="998620"/>
            <a:ext cx="5932343" cy="7993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4132" y="4819296"/>
            <a:ext cx="6646260" cy="6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51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168" y="4913141"/>
            <a:ext cx="10515600" cy="5943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chemeClr val="tx1"/>
                </a:solidFill>
                <a:hlinkClick r:id="rId3"/>
              </a:rPr>
              <a:t>USU Libraries</a:t>
            </a:r>
            <a:r>
              <a:rPr lang="sr-Latn-RS" b="0" dirty="0">
                <a:solidFill>
                  <a:schemeClr val="tx1"/>
                </a:solidFill>
              </a:rPr>
              <a:t>, Evaluacija izvora</a:t>
            </a:r>
            <a:endParaRPr lang="en-US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https://www.youtube.com/watch?v=Tscm0fcb9CM</a:t>
            </a:r>
          </a:p>
        </p:txBody>
      </p:sp>
      <p:sp>
        <p:nvSpPr>
          <p:cNvPr id="5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663" y="938462"/>
            <a:ext cx="6663358" cy="372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30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97401"/>
            <a:ext cx="10515600" cy="781685"/>
          </a:xfrm>
        </p:spPr>
        <p:txBody>
          <a:bodyPr>
            <a:noAutofit/>
          </a:bodyPr>
          <a:lstStyle/>
          <a:p>
            <a:r>
              <a:rPr lang="sr-Latn-RS" sz="2800" dirty="0"/>
              <a:t>Kada se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7F2A"/>
                </a:solidFill>
              </a:rPr>
              <a:t>evalu</a:t>
            </a:r>
            <a:r>
              <a:rPr lang="sr-Latn-RS" sz="2800" dirty="0" err="1">
                <a:solidFill>
                  <a:srgbClr val="FF7F2A"/>
                </a:solidFill>
              </a:rPr>
              <a:t>iraju</a:t>
            </a:r>
            <a:r>
              <a:rPr lang="sr-Latn-RS" sz="2800" dirty="0">
                <a:solidFill>
                  <a:srgbClr val="FF7F2A"/>
                </a:solidFill>
              </a:rPr>
              <a:t> izvori</a:t>
            </a:r>
            <a:r>
              <a:rPr lang="en-US" sz="2800" dirty="0">
                <a:solidFill>
                  <a:srgbClr val="FF7F2A"/>
                </a:solidFill>
              </a:rPr>
              <a:t> </a:t>
            </a:r>
            <a:r>
              <a:rPr lang="sr-Latn-RS" sz="2800" dirty="0"/>
              <a:t>o promenama u svetu rada treba uzeti u obzir…</a:t>
            </a:r>
            <a:endParaRPr lang="en-US" sz="2800" dirty="0"/>
          </a:p>
        </p:txBody>
      </p:sp>
      <p:grpSp>
        <p:nvGrpSpPr>
          <p:cNvPr id="5" name="Google Shape;115;p3"/>
          <p:cNvGrpSpPr/>
          <p:nvPr/>
        </p:nvGrpSpPr>
        <p:grpSpPr>
          <a:xfrm>
            <a:off x="1286807" y="872590"/>
            <a:ext cx="9305546" cy="2924604"/>
            <a:chOff x="-3" y="9492"/>
            <a:chExt cx="11261703" cy="2624846"/>
          </a:xfrm>
        </p:grpSpPr>
        <p:sp>
          <p:nvSpPr>
            <p:cNvPr id="6" name="Google Shape;116;p3"/>
            <p:cNvSpPr/>
            <p:nvPr/>
          </p:nvSpPr>
          <p:spPr>
            <a:xfrm>
              <a:off x="0" y="239491"/>
              <a:ext cx="11261700" cy="439934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7;p3"/>
            <p:cNvSpPr txBox="1"/>
            <p:nvPr/>
          </p:nvSpPr>
          <p:spPr>
            <a:xfrm>
              <a:off x="0" y="239491"/>
              <a:ext cx="11261700" cy="439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4025" tIns="124950" rIns="874025" bIns="1422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28600" lvl="1" indent="-228600">
                <a:lnSpc>
                  <a:spcPct val="90000"/>
                </a:lnSpc>
                <a:buClr>
                  <a:srgbClr val="FF7F2A"/>
                </a:buClr>
                <a:buSzPts val="2000"/>
                <a:buFont typeface="Calibri"/>
                <a:buChar char="•"/>
              </a:pPr>
              <a:r>
                <a:rPr lang="sr-Latn-RS" sz="2000" dirty="0"/>
                <a:t>Zašto je autor objavio ovu informaciju</a:t>
              </a:r>
              <a:r>
                <a:rPr lang="en-US" sz="2000" dirty="0"/>
                <a:t>?</a:t>
              </a:r>
              <a:endParaRPr dirty="0"/>
            </a:p>
          </p:txBody>
        </p:sp>
        <p:sp>
          <p:nvSpPr>
            <p:cNvPr id="8" name="Google Shape;118;p3"/>
            <p:cNvSpPr/>
            <p:nvPr/>
          </p:nvSpPr>
          <p:spPr>
            <a:xfrm>
              <a:off x="563086" y="9492"/>
              <a:ext cx="8187900" cy="318600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9;p3"/>
            <p:cNvSpPr txBox="1"/>
            <p:nvPr/>
          </p:nvSpPr>
          <p:spPr>
            <a:xfrm>
              <a:off x="432037" y="25573"/>
              <a:ext cx="81570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7950" tIns="0" rIns="29795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sr-Latn-RS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Razlog</a:t>
              </a:r>
              <a:endPara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0;p3"/>
            <p:cNvSpPr/>
            <p:nvPr/>
          </p:nvSpPr>
          <p:spPr>
            <a:xfrm>
              <a:off x="0" y="866271"/>
              <a:ext cx="11261700" cy="630736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1;p3"/>
            <p:cNvSpPr txBox="1"/>
            <p:nvPr/>
          </p:nvSpPr>
          <p:spPr>
            <a:xfrm>
              <a:off x="-3" y="998008"/>
              <a:ext cx="11261700" cy="400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4025" tIns="124950" rIns="874025" bIns="1422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28600" lvl="1" indent="-228600">
                <a:lnSpc>
                  <a:spcPct val="90000"/>
                </a:lnSpc>
                <a:buClr>
                  <a:srgbClr val="FF7F2A"/>
                </a:buClr>
                <a:buSzPts val="2000"/>
                <a:buFont typeface="Calibri"/>
                <a:buChar char="•"/>
              </a:pPr>
              <a:r>
                <a:rPr lang="sr-Latn-RS" sz="2000" dirty="0"/>
                <a:t>Koje su reference autora?</a:t>
              </a:r>
              <a:endParaRPr dirty="0"/>
            </a:p>
          </p:txBody>
        </p:sp>
        <p:sp>
          <p:nvSpPr>
            <p:cNvPr id="12" name="Google Shape;122;p3"/>
            <p:cNvSpPr/>
            <p:nvPr/>
          </p:nvSpPr>
          <p:spPr>
            <a:xfrm>
              <a:off x="563086" y="725634"/>
              <a:ext cx="8187900" cy="318600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3;p3"/>
            <p:cNvSpPr txBox="1"/>
            <p:nvPr/>
          </p:nvSpPr>
          <p:spPr>
            <a:xfrm>
              <a:off x="432039" y="732390"/>
              <a:ext cx="8156999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7950" tIns="0" rIns="29795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sr-Latn-RS" sz="24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utoritet</a:t>
              </a:r>
              <a:endParaRPr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4;p3"/>
            <p:cNvSpPr/>
            <p:nvPr/>
          </p:nvSpPr>
          <p:spPr>
            <a:xfrm>
              <a:off x="-3" y="1630325"/>
              <a:ext cx="11261701" cy="8316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5;p3"/>
            <p:cNvSpPr txBox="1"/>
            <p:nvPr/>
          </p:nvSpPr>
          <p:spPr>
            <a:xfrm>
              <a:off x="-3" y="1802738"/>
              <a:ext cx="11261701" cy="8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4025" tIns="124950" rIns="874025" bIns="1422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28600" lvl="1" indent="-228600">
                <a:lnSpc>
                  <a:spcPct val="90000"/>
                </a:lnSpc>
                <a:buClr>
                  <a:srgbClr val="FF7F2A"/>
                </a:buClr>
                <a:buSzPts val="2000"/>
                <a:buFont typeface="Arial"/>
                <a:buChar char="•"/>
              </a:pPr>
              <a:r>
                <a:rPr lang="sr-Latn-RS" sz="2000" dirty="0"/>
                <a:t>Kada je informacija objavljena ili ažurirana</a:t>
              </a:r>
              <a:r>
                <a:rPr lang="en-US" sz="2000" dirty="0"/>
                <a:t>? </a:t>
              </a:r>
              <a:r>
                <a:rPr lang="sr-Latn-RS" sz="2000" dirty="0"/>
                <a:t>Da li su objavljeni noviji članci na ovu temu?</a:t>
              </a:r>
              <a:endParaRPr sz="2000" dirty="0"/>
            </a:p>
          </p:txBody>
        </p:sp>
        <p:sp>
          <p:nvSpPr>
            <p:cNvPr id="16" name="Google Shape;126;p3"/>
            <p:cNvSpPr/>
            <p:nvPr/>
          </p:nvSpPr>
          <p:spPr>
            <a:xfrm>
              <a:off x="547735" y="1513582"/>
              <a:ext cx="8187900" cy="318600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7;p3"/>
            <p:cNvSpPr txBox="1"/>
            <p:nvPr/>
          </p:nvSpPr>
          <p:spPr>
            <a:xfrm>
              <a:off x="432037" y="1541512"/>
              <a:ext cx="8156999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7950" tIns="0" rIns="29795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sr-Latn-RS" sz="24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Aktuelnost</a:t>
              </a:r>
              <a:endParaRPr sz="2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115;p3"/>
          <p:cNvGrpSpPr/>
          <p:nvPr/>
        </p:nvGrpSpPr>
        <p:grpSpPr>
          <a:xfrm>
            <a:off x="1130765" y="3536887"/>
            <a:ext cx="9461586" cy="2393668"/>
            <a:chOff x="-188845" y="9492"/>
            <a:chExt cx="11450547" cy="1820273"/>
          </a:xfrm>
        </p:grpSpPr>
        <p:sp>
          <p:nvSpPr>
            <p:cNvPr id="21" name="Google Shape;116;p3"/>
            <p:cNvSpPr/>
            <p:nvPr/>
          </p:nvSpPr>
          <p:spPr>
            <a:xfrm>
              <a:off x="-1" y="239491"/>
              <a:ext cx="11261703" cy="754015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7;p3"/>
            <p:cNvSpPr txBox="1"/>
            <p:nvPr/>
          </p:nvSpPr>
          <p:spPr>
            <a:xfrm>
              <a:off x="-188845" y="57286"/>
              <a:ext cx="11261700" cy="83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4025" tIns="124950" rIns="874025" bIns="1422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1">
                <a:lnSpc>
                  <a:spcPct val="90000"/>
                </a:lnSpc>
                <a:buClr>
                  <a:srgbClr val="FF7F2A"/>
                </a:buClr>
                <a:buSzPts val="2000"/>
              </a:pPr>
              <a:endParaRPr lang="sr-Latn-RS" sz="2000" dirty="0"/>
            </a:p>
            <a:p>
              <a:pPr marL="342900" lvl="1" indent="-342900">
                <a:lnSpc>
                  <a:spcPct val="90000"/>
                </a:lnSpc>
                <a:buClr>
                  <a:srgbClr val="FF7F2A"/>
                </a:buClr>
                <a:buSzPts val="2000"/>
                <a:buFont typeface="Arial" panose="020B0604020202020204" pitchFamily="34" charset="0"/>
                <a:buChar char="•"/>
              </a:pPr>
              <a:r>
                <a:rPr lang="en-US" sz="2000" dirty="0"/>
                <a:t>D</a:t>
              </a:r>
              <a:r>
                <a:rPr lang="sr-Latn-RS" sz="2000" dirty="0"/>
                <a:t>a li citati i reference podržavaju tvrdnje autora</a:t>
              </a:r>
              <a:r>
                <a:rPr lang="en-US" sz="2000" dirty="0"/>
                <a:t>? </a:t>
              </a:r>
              <a:r>
                <a:rPr lang="sr-Latn-RS" sz="2000" dirty="0"/>
                <a:t>Da li postoji slaganje među ekspertima na datu temu</a:t>
              </a:r>
              <a:r>
                <a:rPr lang="en-US" sz="2000" dirty="0"/>
                <a:t>? </a:t>
              </a:r>
              <a:r>
                <a:rPr lang="sr-Latn-RS" sz="2000" dirty="0"/>
                <a:t>Da li se metodološki pristup čini odgovarajućim i dobro sprovedenim</a:t>
              </a:r>
              <a:r>
                <a:rPr lang="en-US" sz="2000" dirty="0"/>
                <a:t>?</a:t>
              </a:r>
              <a:endParaRPr dirty="0"/>
            </a:p>
          </p:txBody>
        </p:sp>
        <p:sp>
          <p:nvSpPr>
            <p:cNvPr id="23" name="Google Shape;118;p3"/>
            <p:cNvSpPr/>
            <p:nvPr/>
          </p:nvSpPr>
          <p:spPr>
            <a:xfrm>
              <a:off x="563086" y="9492"/>
              <a:ext cx="8187900" cy="318600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9;p3"/>
            <p:cNvSpPr txBox="1"/>
            <p:nvPr/>
          </p:nvSpPr>
          <p:spPr>
            <a:xfrm>
              <a:off x="475770" y="39184"/>
              <a:ext cx="81570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7950" tIns="0" rIns="29795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sr-Latn-RS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Autentičnost</a:t>
              </a:r>
              <a:endPara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0;p3"/>
            <p:cNvSpPr/>
            <p:nvPr/>
          </p:nvSpPr>
          <p:spPr>
            <a:xfrm>
              <a:off x="-1" y="1102599"/>
              <a:ext cx="11261700" cy="637769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1;p3"/>
            <p:cNvSpPr txBox="1"/>
            <p:nvPr/>
          </p:nvSpPr>
          <p:spPr>
            <a:xfrm>
              <a:off x="-188845" y="1237331"/>
              <a:ext cx="11261700" cy="592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4025" tIns="124950" rIns="874025" bIns="1422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28600" lvl="1" indent="-228600">
                <a:lnSpc>
                  <a:spcPct val="90000"/>
                </a:lnSpc>
                <a:buClr>
                  <a:srgbClr val="FF7F2A"/>
                </a:buClr>
                <a:buSzPts val="2000"/>
                <a:buFont typeface="Calibri"/>
                <a:buChar char="•"/>
              </a:pPr>
              <a:r>
                <a:rPr lang="sr-Latn-RS" sz="2000" dirty="0"/>
                <a:t>Da li izvor dodaje nešto novo tvojem shvatanju teme</a:t>
              </a:r>
              <a:r>
                <a:rPr lang="en-US" sz="2000" dirty="0"/>
                <a:t>?</a:t>
              </a:r>
              <a:endParaRPr sz="2000" dirty="0"/>
            </a:p>
          </p:txBody>
        </p:sp>
        <p:sp>
          <p:nvSpPr>
            <p:cNvPr id="27" name="Google Shape;122;p3"/>
            <p:cNvSpPr/>
            <p:nvPr/>
          </p:nvSpPr>
          <p:spPr>
            <a:xfrm>
              <a:off x="578637" y="979418"/>
              <a:ext cx="8172551" cy="318600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3;p3"/>
            <p:cNvSpPr txBox="1"/>
            <p:nvPr/>
          </p:nvSpPr>
          <p:spPr>
            <a:xfrm>
              <a:off x="593987" y="1000991"/>
              <a:ext cx="81570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7950" tIns="0" rIns="29795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Relev</a:t>
              </a:r>
              <a:r>
                <a:rPr lang="sr-Latn-RS" sz="24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antnost</a:t>
              </a:r>
              <a:endPara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90;gcf7ead7544_0_9"/>
          <p:cNvSpPr txBox="1">
            <a:spLocks/>
          </p:cNvSpPr>
          <p:nvPr/>
        </p:nvSpPr>
        <p:spPr>
          <a:xfrm>
            <a:off x="2082362" y="6000936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rgbClr val="FF7F2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connect-erasmus.eu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135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916" y="1816306"/>
            <a:ext cx="10515600" cy="78168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6167" y="2320082"/>
            <a:ext cx="8678779" cy="3898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b="0" dirty="0"/>
              <a:t>Često citirani nalaz</a:t>
            </a:r>
            <a:endParaRPr lang="en-US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00" y="3150640"/>
            <a:ext cx="8267700" cy="18859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33202" y="670982"/>
            <a:ext cx="8858128" cy="10402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47% </a:t>
            </a:r>
            <a:r>
              <a:rPr lang="sr-Latn-RS" i="1" dirty="0">
                <a:solidFill>
                  <a:schemeClr val="bg1"/>
                </a:solidFill>
              </a:rPr>
              <a:t>svih osoba zaposlenih u SAD-u trenutno radi na poslovima koje će u sledećih 10-20 godina moći da rade kompjuteri i algoritmi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7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Latn-RS" dirty="0">
                <a:solidFill>
                  <a:schemeClr val="tx1"/>
                </a:solidFill>
              </a:rPr>
              <a:t>Može se naći veliki broj informacija o promenama u svetu rada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sr-Latn-RS" dirty="0">
              <a:solidFill>
                <a:schemeClr val="tx1"/>
              </a:solidFill>
            </a:endParaRPr>
          </a:p>
          <a:p>
            <a:endParaRPr lang="sr-Latn-R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r-Latn-RS" dirty="0">
                <a:solidFill>
                  <a:schemeClr val="tx1"/>
                </a:solidFill>
              </a:rPr>
              <a:t>Koliko treba da ih preispitujemo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0" indent="0" algn="ctr">
              <a:buNone/>
            </a:pPr>
            <a:endParaRPr lang="sr-Latn-R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r-Latn-RS" dirty="0">
                <a:solidFill>
                  <a:schemeClr val="tx1"/>
                </a:solidFill>
              </a:rPr>
              <a:t>Kako da znamo kojim informacijama treba verovati?</a:t>
            </a:r>
          </a:p>
          <a:p>
            <a:pPr marL="0" indent="0">
              <a:buNone/>
            </a:pPr>
            <a:endParaRPr lang="sr-Latn-R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Google Shape;90;gcf7ead7544_0_9"/>
          <p:cNvSpPr txBox="1">
            <a:spLocks/>
          </p:cNvSpPr>
          <p:nvPr/>
        </p:nvSpPr>
        <p:spPr>
          <a:xfrm>
            <a:off x="2034236" y="5961534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rgbClr val="FF7F2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383054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Ako evaluiramo ovaj izvor…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2030"/>
            <a:ext cx="6489032" cy="346202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7F2A"/>
                </a:solidFill>
              </a:rPr>
              <a:t>Ra</a:t>
            </a:r>
            <a:r>
              <a:rPr lang="sr-Latn-RS" dirty="0">
                <a:solidFill>
                  <a:srgbClr val="FF7F2A"/>
                </a:solidFill>
              </a:rPr>
              <a:t>zlog</a:t>
            </a:r>
            <a:r>
              <a:rPr lang="en-US" dirty="0"/>
              <a:t> </a:t>
            </a:r>
            <a:r>
              <a:rPr lang="sr-Latn-RS" dirty="0"/>
              <a:t> </a:t>
            </a:r>
            <a:r>
              <a:rPr lang="sr-Latn-RS" b="0" dirty="0">
                <a:solidFill>
                  <a:schemeClr val="tx1"/>
                </a:solidFill>
              </a:rPr>
              <a:t>- Da se odgovori na nedostatak informacija u literaturi – u trenutku pisanja studije nije bilo podataka koji bi kvantifikovali šta tehnološki napredak znači za budućnost zapošljavanja</a:t>
            </a:r>
          </a:p>
          <a:p>
            <a:r>
              <a:rPr lang="en-US" dirty="0" err="1">
                <a:solidFill>
                  <a:srgbClr val="FF7F2A"/>
                </a:solidFill>
              </a:rPr>
              <a:t>Aut</a:t>
            </a:r>
            <a:r>
              <a:rPr lang="sr-Latn-RS" dirty="0" err="1">
                <a:solidFill>
                  <a:srgbClr val="FF7F2A"/>
                </a:solidFill>
              </a:rPr>
              <a:t>oritet</a:t>
            </a:r>
            <a:r>
              <a:rPr lang="sr-Latn-RS" dirty="0"/>
              <a:t> </a:t>
            </a:r>
            <a:r>
              <a:rPr lang="sr-Latn-RS" b="0" dirty="0">
                <a:solidFill>
                  <a:schemeClr val="tx1"/>
                </a:solidFill>
              </a:rPr>
              <a:t>- </a:t>
            </a:r>
            <a:r>
              <a:rPr lang="sr-Latn-RS" b="0" dirty="0" err="1">
                <a:solidFill>
                  <a:schemeClr val="tx1"/>
                </a:solidFill>
              </a:rPr>
              <a:t>Frey</a:t>
            </a:r>
            <a:r>
              <a:rPr lang="sr-Latn-RS" b="0" dirty="0">
                <a:solidFill>
                  <a:schemeClr val="tx1"/>
                </a:solidFill>
              </a:rPr>
              <a:t> &amp; </a:t>
            </a:r>
            <a:r>
              <a:rPr lang="sr-Latn-RS" b="0" dirty="0" err="1">
                <a:solidFill>
                  <a:schemeClr val="tx1"/>
                </a:solidFill>
              </a:rPr>
              <a:t>Osborne</a:t>
            </a:r>
            <a:r>
              <a:rPr lang="sr-Latn-RS" b="0" dirty="0">
                <a:solidFill>
                  <a:schemeClr val="tx1"/>
                </a:solidFill>
              </a:rPr>
              <a:t>, Univerzitet u Oksfordu</a:t>
            </a:r>
          </a:p>
          <a:p>
            <a:r>
              <a:rPr lang="en-US" dirty="0" err="1">
                <a:solidFill>
                  <a:srgbClr val="FF7F2A"/>
                </a:solidFill>
              </a:rPr>
              <a:t>Dat</a:t>
            </a:r>
            <a:r>
              <a:rPr lang="sr-Latn-RS" dirty="0">
                <a:solidFill>
                  <a:srgbClr val="FF7F2A"/>
                </a:solidFill>
              </a:rPr>
              <a:t>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r-Latn-RS" b="0" dirty="0">
                <a:solidFill>
                  <a:schemeClr val="tx1"/>
                </a:solidFill>
              </a:rPr>
              <a:t>– Objavljen je 2013. godine, ima novijih istraživanja na ovu temu, uključujući novija </a:t>
            </a:r>
            <a:r>
              <a:rPr lang="sr-Latn-RS" b="0" dirty="0" smtClean="0">
                <a:solidFill>
                  <a:schemeClr val="tx1"/>
                </a:solidFill>
              </a:rPr>
              <a:t>istraživanja autora </a:t>
            </a:r>
            <a:r>
              <a:rPr lang="sr-Latn-RS" b="0" dirty="0">
                <a:solidFill>
                  <a:schemeClr val="tx1"/>
                </a:solidFill>
              </a:rPr>
              <a:t>ove studije</a:t>
            </a:r>
          </a:p>
          <a:p>
            <a:endParaRPr lang="sr-Latn-RS" dirty="0"/>
          </a:p>
          <a:p>
            <a:endParaRPr lang="en-US" dirty="0"/>
          </a:p>
        </p:txBody>
      </p:sp>
      <p:sp>
        <p:nvSpPr>
          <p:cNvPr id="6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546" y="765175"/>
            <a:ext cx="3343275" cy="473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20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Ako evaluiramo ovaj izvor…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2029"/>
            <a:ext cx="10515600" cy="3716973"/>
          </a:xfrm>
        </p:spPr>
        <p:txBody>
          <a:bodyPr>
            <a:normAutofit/>
          </a:bodyPr>
          <a:lstStyle/>
          <a:p>
            <a:pPr fontAlgn="base"/>
            <a:r>
              <a:rPr lang="en-US" dirty="0">
                <a:solidFill>
                  <a:srgbClr val="FF7F2A"/>
                </a:solidFill>
              </a:rPr>
              <a:t>A</a:t>
            </a:r>
            <a:r>
              <a:rPr lang="sr-Latn-RS" dirty="0" err="1">
                <a:solidFill>
                  <a:srgbClr val="FF7F2A"/>
                </a:solidFill>
              </a:rPr>
              <a:t>utentičnost</a:t>
            </a:r>
            <a:r>
              <a:rPr lang="en-US" dirty="0"/>
              <a:t> </a:t>
            </a:r>
            <a:r>
              <a:rPr lang="sr-Latn-RS" b="0" dirty="0">
                <a:solidFill>
                  <a:schemeClr val="tx1"/>
                </a:solidFill>
              </a:rPr>
              <a:t>– Nema slaganja među ekspertima na ovu temu. Metoda se zasniva na subjektivnoj proceni </a:t>
            </a:r>
            <a:r>
              <a:rPr lang="sr-Latn-RS" b="0" dirty="0" smtClean="0">
                <a:solidFill>
                  <a:schemeClr val="tx1"/>
                </a:solidFill>
              </a:rPr>
              <a:t>verovatnoće </a:t>
            </a:r>
            <a:r>
              <a:rPr lang="sr-Latn-RS" b="0" dirty="0">
                <a:solidFill>
                  <a:schemeClr val="tx1"/>
                </a:solidFill>
              </a:rPr>
              <a:t>da će zanimanja biti u potpunosti automatizovana</a:t>
            </a:r>
            <a:r>
              <a:rPr lang="en-US" b="0" dirty="0">
                <a:solidFill>
                  <a:schemeClr val="tx1"/>
                </a:solidFill>
              </a:rPr>
              <a:t>.</a:t>
            </a:r>
            <a:r>
              <a:rPr lang="sr-Latn-RS" b="0" dirty="0">
                <a:solidFill>
                  <a:schemeClr val="tx1"/>
                </a:solidFill>
              </a:rPr>
              <a:t> Autori naglašavaju da nisu pokušavali da procene koliko će zaista poslova biti </a:t>
            </a:r>
            <a:r>
              <a:rPr lang="sr-Latn-RS" b="0" dirty="0" smtClean="0">
                <a:solidFill>
                  <a:schemeClr val="tx1"/>
                </a:solidFill>
              </a:rPr>
              <a:t>automatizovano, jer to zavisi </a:t>
            </a:r>
            <a:r>
              <a:rPr lang="sr-Latn-RS" b="0" dirty="0">
                <a:solidFill>
                  <a:schemeClr val="tx1"/>
                </a:solidFill>
              </a:rPr>
              <a:t>od mnogo faktora. </a:t>
            </a:r>
            <a:endParaRPr lang="sr-Latn-R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rgbClr val="FF7F2A"/>
                </a:solidFill>
              </a:rPr>
              <a:t>Relev</a:t>
            </a:r>
            <a:r>
              <a:rPr lang="sr-Latn-RS" dirty="0" err="1">
                <a:solidFill>
                  <a:srgbClr val="FF7F2A"/>
                </a:solidFill>
              </a:rPr>
              <a:t>antnost</a:t>
            </a:r>
            <a:r>
              <a:rPr lang="sr-Latn-RS" dirty="0">
                <a:solidFill>
                  <a:srgbClr val="FF7F2A"/>
                </a:solidFill>
              </a:rPr>
              <a:t> </a:t>
            </a:r>
            <a:r>
              <a:rPr lang="sr-Latn-RS" b="0" dirty="0">
                <a:solidFill>
                  <a:schemeClr val="tx1"/>
                </a:solidFill>
              </a:rPr>
              <a:t>– Ovo je veoma relevantan izvor za razumevanje promena u svetu rada, ali nalazi moraju biti stavljeni u kontekst ciljeva, metoda i ograničenja, kao i skorašnjih nalaza.</a:t>
            </a:r>
            <a:endParaRPr lang="sr-Latn-RS" dirty="0"/>
          </a:p>
          <a:p>
            <a:endParaRPr lang="en-US" dirty="0"/>
          </a:p>
        </p:txBody>
      </p:sp>
      <p:sp>
        <p:nvSpPr>
          <p:cNvPr id="6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4420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9250"/>
            <a:ext cx="10928684" cy="4262530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International </a:t>
            </a:r>
            <a:r>
              <a:rPr lang="en-US" b="0" dirty="0" err="1">
                <a:solidFill>
                  <a:schemeClr val="tx1"/>
                </a:solidFill>
              </a:rPr>
              <a:t>Labour</a:t>
            </a:r>
            <a:r>
              <a:rPr lang="en-US" b="0" dirty="0">
                <a:solidFill>
                  <a:schemeClr val="tx1"/>
                </a:solidFill>
              </a:rPr>
              <a:t> Office</a:t>
            </a:r>
            <a:r>
              <a:rPr lang="sr-Latn-RS" b="0" dirty="0">
                <a:solidFill>
                  <a:schemeClr val="tx1"/>
                </a:solidFill>
              </a:rPr>
              <a:t> &amp; </a:t>
            </a:r>
            <a:r>
              <a:rPr lang="en-US" b="0" dirty="0" err="1">
                <a:solidFill>
                  <a:schemeClr val="tx1"/>
                </a:solidFill>
              </a:rPr>
              <a:t>Organisation</a:t>
            </a:r>
            <a:r>
              <a:rPr lang="en-US" b="0" dirty="0">
                <a:solidFill>
                  <a:schemeClr val="tx1"/>
                </a:solidFill>
              </a:rPr>
              <a:t> for Economic Co-operation and Development</a:t>
            </a:r>
            <a:r>
              <a:rPr lang="sr-Latn-RS" b="0" dirty="0">
                <a:solidFill>
                  <a:schemeClr val="tx1"/>
                </a:solidFill>
              </a:rPr>
              <a:t>.(2018). </a:t>
            </a:r>
            <a:r>
              <a:rPr lang="en-US" b="0" dirty="0">
                <a:solidFill>
                  <a:schemeClr val="tx1"/>
                </a:solidFill>
              </a:rPr>
              <a:t>Approaches to anticipating skills for the future of work : report prepared by the ILO and OECD for the G20 Employment Working Group</a:t>
            </a:r>
            <a:r>
              <a:rPr lang="sr-Latn-RS" b="0" dirty="0">
                <a:solidFill>
                  <a:schemeClr val="tx1"/>
                </a:solidFill>
              </a:rPr>
              <a:t>, </a:t>
            </a:r>
            <a:r>
              <a:rPr lang="sr-Latn-RS" b="0" dirty="0" err="1">
                <a:solidFill>
                  <a:schemeClr val="tx1"/>
                </a:solidFill>
              </a:rPr>
              <a:t>available</a:t>
            </a:r>
            <a:r>
              <a:rPr lang="sr-Latn-RS" b="0" dirty="0">
                <a:solidFill>
                  <a:schemeClr val="tx1"/>
                </a:solidFill>
              </a:rPr>
              <a:t> at: </a:t>
            </a:r>
            <a:r>
              <a:rPr lang="sr-Latn-RS" b="0" dirty="0">
                <a:solidFill>
                  <a:schemeClr val="tx1"/>
                </a:solidFill>
                <a:hlinkClick r:id="rId3"/>
              </a:rPr>
              <a:t>https://www.ilo.org/wcmsp5/groups/public/---dgreports/---inst/documents/publication/wcms_646143.pdf</a:t>
            </a:r>
            <a:r>
              <a:rPr lang="sr-Latn-RS" b="0" dirty="0">
                <a:solidFill>
                  <a:schemeClr val="tx1"/>
                </a:solidFill>
              </a:rPr>
              <a:t>.</a:t>
            </a:r>
          </a:p>
          <a:p>
            <a:r>
              <a:rPr lang="en-US" b="0" dirty="0">
                <a:solidFill>
                  <a:schemeClr val="tx1"/>
                </a:solidFill>
              </a:rPr>
              <a:t>Jackson, M. (2013). Practical foresight guide. Bishops Wood: Shaping Tomorrow Ltd. http://www.shapingtomorrow. com/media-</a:t>
            </a:r>
            <a:r>
              <a:rPr lang="en-US" b="0" dirty="0" err="1">
                <a:solidFill>
                  <a:schemeClr val="tx1"/>
                </a:solidFill>
              </a:rPr>
              <a:t>centre</a:t>
            </a:r>
            <a:r>
              <a:rPr lang="en-US" b="0" dirty="0">
                <a:solidFill>
                  <a:schemeClr val="tx1"/>
                </a:solidFill>
              </a:rPr>
              <a:t>/pf-ch03.pdf.</a:t>
            </a:r>
          </a:p>
          <a:p>
            <a:r>
              <a:rPr lang="en-US" b="0" dirty="0" err="1">
                <a:solidFill>
                  <a:schemeClr val="tx1"/>
                </a:solidFill>
              </a:rPr>
              <a:t>Kriechel</a:t>
            </a:r>
            <a:r>
              <a:rPr lang="en-US" b="0" dirty="0">
                <a:solidFill>
                  <a:schemeClr val="tx1"/>
                </a:solidFill>
              </a:rPr>
              <a:t> B, </a:t>
            </a:r>
            <a:r>
              <a:rPr lang="en-US" b="0" dirty="0" err="1">
                <a:solidFill>
                  <a:schemeClr val="tx1"/>
                </a:solidFill>
              </a:rPr>
              <a:t>Rašovec</a:t>
            </a:r>
            <a:r>
              <a:rPr lang="en-US" b="0" dirty="0">
                <a:solidFill>
                  <a:schemeClr val="tx1"/>
                </a:solidFill>
              </a:rPr>
              <a:t> T, Wilson RA (2016) Skills forecasts. Part B of the ETF, ILO and </a:t>
            </a:r>
            <a:r>
              <a:rPr lang="en-US" b="0" dirty="0" err="1">
                <a:solidFill>
                  <a:schemeClr val="tx1"/>
                </a:solidFill>
              </a:rPr>
              <a:t>Cedefop</a:t>
            </a:r>
            <a:r>
              <a:rPr lang="en-US" b="0" dirty="0">
                <a:solidFill>
                  <a:schemeClr val="tx1"/>
                </a:solidFill>
              </a:rPr>
              <a:t> guide on Developing skills foresights, scenarios and forecasts – guide to anticipating and matching skills and jobs, </a:t>
            </a:r>
            <a:r>
              <a:rPr lang="en-US" b="0" dirty="0" err="1">
                <a:solidFill>
                  <a:schemeClr val="tx1"/>
                </a:solidFill>
              </a:rPr>
              <a:t>vol</a:t>
            </a:r>
            <a:r>
              <a:rPr lang="en-US" b="0" dirty="0">
                <a:solidFill>
                  <a:schemeClr val="tx1"/>
                </a:solidFill>
              </a:rPr>
              <a:t> 2. Publications Office of the European Union, Luxembourg</a:t>
            </a:r>
            <a:endParaRPr lang="sr-Latn-RS" b="0" dirty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Morgan, D. L. (1996). Focus groups. </a:t>
            </a:r>
            <a:r>
              <a:rPr lang="en-US" b="0" i="1" dirty="0">
                <a:solidFill>
                  <a:schemeClr val="tx1"/>
                </a:solidFill>
              </a:rPr>
              <a:t>Annual review of sociology</a:t>
            </a:r>
            <a:r>
              <a:rPr lang="en-US" b="0" dirty="0">
                <a:solidFill>
                  <a:schemeClr val="tx1"/>
                </a:solidFill>
              </a:rPr>
              <a:t>, </a:t>
            </a:r>
            <a:r>
              <a:rPr lang="en-US" b="0" i="1" dirty="0">
                <a:solidFill>
                  <a:schemeClr val="tx1"/>
                </a:solidFill>
              </a:rPr>
              <a:t>22</a:t>
            </a:r>
            <a:r>
              <a:rPr lang="en-US" b="0" dirty="0">
                <a:solidFill>
                  <a:schemeClr val="tx1"/>
                </a:solidFill>
              </a:rPr>
              <a:t>(1), 129-152.</a:t>
            </a:r>
            <a:endParaRPr lang="sr-Latn-RS" b="0" dirty="0">
              <a:solidFill>
                <a:schemeClr val="tx1"/>
              </a:solidFill>
            </a:endParaRPr>
          </a:p>
          <a:p>
            <a:r>
              <a:rPr lang="en-US" b="0" dirty="0" err="1">
                <a:solidFill>
                  <a:schemeClr val="tx1"/>
                </a:solidFill>
              </a:rPr>
              <a:t>Okoli</a:t>
            </a:r>
            <a:r>
              <a:rPr lang="en-US" b="0" dirty="0">
                <a:solidFill>
                  <a:schemeClr val="tx1"/>
                </a:solidFill>
              </a:rPr>
              <a:t>, C., &amp; </a:t>
            </a:r>
            <a:r>
              <a:rPr lang="en-US" b="0" dirty="0" err="1">
                <a:solidFill>
                  <a:schemeClr val="tx1"/>
                </a:solidFill>
              </a:rPr>
              <a:t>Pawlowski</a:t>
            </a:r>
            <a:r>
              <a:rPr lang="en-US" b="0" dirty="0">
                <a:solidFill>
                  <a:schemeClr val="tx1"/>
                </a:solidFill>
              </a:rPr>
              <a:t>, S. D. (2004). The Delphi method as a research tool: an example, design considerations and applications. </a:t>
            </a:r>
            <a:r>
              <a:rPr lang="en-US" b="0" i="1" dirty="0">
                <a:solidFill>
                  <a:schemeClr val="tx1"/>
                </a:solidFill>
              </a:rPr>
              <a:t>Information &amp; management</a:t>
            </a:r>
            <a:r>
              <a:rPr lang="en-US" b="0" dirty="0">
                <a:solidFill>
                  <a:schemeClr val="tx1"/>
                </a:solidFill>
              </a:rPr>
              <a:t>, </a:t>
            </a:r>
            <a:r>
              <a:rPr lang="en-US" b="0" i="1" dirty="0">
                <a:solidFill>
                  <a:schemeClr val="tx1"/>
                </a:solidFill>
              </a:rPr>
              <a:t>42</a:t>
            </a:r>
            <a:r>
              <a:rPr lang="en-US" b="0" dirty="0">
                <a:solidFill>
                  <a:schemeClr val="tx1"/>
                </a:solidFill>
              </a:rPr>
              <a:t>(1), 15-29.</a:t>
            </a:r>
            <a:endParaRPr lang="sr-Latn-RS" b="0" dirty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Peterson, G. D., Cumming, G. S., &amp; Carpenter, S. R. (2003). Scenario planning: a tool for conservation in an uncertain world. </a:t>
            </a:r>
            <a:r>
              <a:rPr lang="en-US" b="0" i="1" dirty="0">
                <a:solidFill>
                  <a:schemeClr val="tx1"/>
                </a:solidFill>
              </a:rPr>
              <a:t>Conservation biology</a:t>
            </a:r>
            <a:r>
              <a:rPr lang="en-US" b="0" dirty="0">
                <a:solidFill>
                  <a:schemeClr val="tx1"/>
                </a:solidFill>
              </a:rPr>
              <a:t>, </a:t>
            </a:r>
            <a:r>
              <a:rPr lang="en-US" b="0" i="1" dirty="0">
                <a:solidFill>
                  <a:schemeClr val="tx1"/>
                </a:solidFill>
              </a:rPr>
              <a:t>17</a:t>
            </a:r>
            <a:r>
              <a:rPr lang="en-US" b="0" dirty="0">
                <a:solidFill>
                  <a:schemeClr val="tx1"/>
                </a:solidFill>
              </a:rPr>
              <a:t>(2), 358-366.</a:t>
            </a:r>
            <a:endParaRPr lang="sr-Latn-RS" b="0" dirty="0">
              <a:solidFill>
                <a:schemeClr val="tx1"/>
              </a:solidFill>
            </a:endParaRPr>
          </a:p>
        </p:txBody>
      </p:sp>
      <p:sp>
        <p:nvSpPr>
          <p:cNvPr id="5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4963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>
            <a:extLst>
              <a:ext uri="{FF2B5EF4-FFF2-40B4-BE49-F238E27FC236}">
                <a16:creationId xmlns="" xmlns:a16="http://schemas.microsoft.com/office/drawing/2014/main" id="{C846B201-1BEE-4ECD-886D-FCC666D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Hvala na pažnji!</a:t>
            </a:r>
            <a:br>
              <a:rPr lang="sr-Latn-RS" dirty="0"/>
            </a:br>
            <a:r>
              <a:rPr lang="sr-Latn-RS" dirty="0"/>
              <a:t>Pitanja?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69505FB3-9A8E-439E-8B3D-9B9A7FD3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51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b="0" dirty="0">
                <a:solidFill>
                  <a:schemeClr val="tx1"/>
                </a:solidFill>
              </a:rPr>
              <a:t>Da bi se procenile informacije o promenama u svetu rada važno je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sr-Latn-RS" b="0" dirty="0">
                <a:solidFill>
                  <a:srgbClr val="FF7F2A"/>
                </a:solidFill>
              </a:rPr>
              <a:t>razumeti metode koje se koriste</a:t>
            </a:r>
            <a:r>
              <a:rPr lang="en-US" b="0" dirty="0">
                <a:solidFill>
                  <a:srgbClr val="FF7F2A"/>
                </a:solidFill>
              </a:rPr>
              <a:t> </a:t>
            </a:r>
            <a:r>
              <a:rPr lang="sr-Latn-RS" b="0" dirty="0">
                <a:solidFill>
                  <a:schemeClr val="tx1"/>
                </a:solidFill>
              </a:rPr>
              <a:t>za identifikovanje i razumevanje promena koje se događaju.</a:t>
            </a:r>
          </a:p>
          <a:p>
            <a:pPr marL="0" indent="0">
              <a:buNone/>
            </a:pPr>
            <a:endParaRPr lang="sr-Latn-RS" b="0" dirty="0"/>
          </a:p>
          <a:p>
            <a:r>
              <a:rPr lang="sr-Latn-RS" b="0" dirty="0">
                <a:solidFill>
                  <a:srgbClr val="FF7F2A"/>
                </a:solidFill>
              </a:rPr>
              <a:t>Razne metode se koriste </a:t>
            </a:r>
            <a:r>
              <a:rPr lang="sr-Latn-RS" b="0" dirty="0">
                <a:solidFill>
                  <a:schemeClr val="tx1"/>
                </a:solidFill>
              </a:rPr>
              <a:t>za predviđanje promena, za razumevanje koja zanimanja će postati tražena u budućnosti, za koje poslove i radne zadatke je verovatnije da će na njih uticati digitalizacija i automatizacija, kao i koje veštine će biti najtraženije. </a:t>
            </a:r>
          </a:p>
          <a:p>
            <a:endParaRPr lang="sr-Latn-RS" dirty="0"/>
          </a:p>
        </p:txBody>
      </p:sp>
      <p:sp>
        <p:nvSpPr>
          <p:cNvPr id="5" name="Google Shape;90;gcf7ead7544_0_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752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30" y="1282992"/>
            <a:ext cx="10515600" cy="781685"/>
          </a:xfrm>
        </p:spPr>
        <p:txBody>
          <a:bodyPr>
            <a:noAutofit/>
          </a:bodyPr>
          <a:lstStyle/>
          <a:p>
            <a:r>
              <a:rPr lang="sr-Latn-RS" sz="3600" dirty="0"/>
              <a:t>Neke od metoda i pristupa koji se koriste za predviđanje promena u svetu rada…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889087"/>
              </p:ext>
            </p:extLst>
          </p:nvPr>
        </p:nvGraphicFramePr>
        <p:xfrm>
          <a:off x="1323558" y="2417832"/>
          <a:ext cx="9370946" cy="2830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54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54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3684">
                <a:tc>
                  <a:txBody>
                    <a:bodyPr/>
                    <a:lstStyle/>
                    <a:p>
                      <a:r>
                        <a:rPr lang="sr-Latn-RS" dirty="0"/>
                        <a:t>KVANTITATIVNE METODE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KVALITATIVNE METODE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1634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noProof="0" dirty="0"/>
                        <a:t>Mehanističke/</a:t>
                      </a:r>
                      <a:r>
                        <a:rPr lang="sr-Latn-RS" noProof="0" dirty="0" err="1"/>
                        <a:t>ekstrapolativne</a:t>
                      </a:r>
                      <a:r>
                        <a:rPr lang="sr-Latn-RS" baseline="0" noProof="0" dirty="0"/>
                        <a:t> tehnike</a:t>
                      </a:r>
                      <a:endParaRPr lang="en-US" baseline="0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baseline="0" noProof="0" dirty="0"/>
                        <a:t>Kompleksniji modeli vremenskih serija</a:t>
                      </a:r>
                      <a:endParaRPr lang="en-US" baseline="0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baseline="0" noProof="0" dirty="0" err="1"/>
                        <a:t>Bihejvioralni</a:t>
                      </a:r>
                      <a:r>
                        <a:rPr lang="sr-Latn-RS" baseline="0" noProof="0" dirty="0"/>
                        <a:t>/</a:t>
                      </a:r>
                      <a:r>
                        <a:rPr lang="sr-Latn-RS" baseline="0" noProof="0" dirty="0" err="1"/>
                        <a:t>ekonometrijski</a:t>
                      </a:r>
                      <a:r>
                        <a:rPr lang="sr-Latn-RS" baseline="0" noProof="0" dirty="0"/>
                        <a:t> modeli</a:t>
                      </a:r>
                      <a:endParaRPr lang="en-US" baseline="0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baseline="0" noProof="0" dirty="0"/>
                        <a:t>Ankete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noProof="0" dirty="0"/>
                        <a:t>Delfi tehnika</a:t>
                      </a:r>
                      <a:r>
                        <a:rPr lang="sr-Latn-RS" baseline="0" noProof="0" dirty="0"/>
                        <a:t> </a:t>
                      </a:r>
                      <a:r>
                        <a:rPr lang="en-US" baseline="0" noProof="0" dirty="0"/>
                        <a:t>(</a:t>
                      </a:r>
                      <a:r>
                        <a:rPr lang="sr-Latn-RS" baseline="0" noProof="0" dirty="0"/>
                        <a:t>ekspertsko mišljenje</a:t>
                      </a:r>
                      <a:r>
                        <a:rPr lang="en-US" baseline="0" noProof="0" dirty="0"/>
                        <a:t>/</a:t>
                      </a:r>
                      <a:r>
                        <a:rPr lang="sr-Latn-RS" baseline="0" noProof="0" dirty="0"/>
                        <a:t>konsultacije</a:t>
                      </a:r>
                      <a:r>
                        <a:rPr lang="en-US" baseline="0" noProof="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baseline="0" noProof="0" dirty="0"/>
                        <a:t>Studije slučaja</a:t>
                      </a:r>
                      <a:endParaRPr lang="en-US" baseline="0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baseline="0" noProof="0" dirty="0"/>
                        <a:t>Fokus grupe</a:t>
                      </a:r>
                      <a:endParaRPr lang="en-US" baseline="0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baseline="0" noProof="0" dirty="0"/>
                        <a:t>Planiranje različitih scenarija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580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Korišćenje matematičkih modela za predviđanje trendova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589" y="1653904"/>
            <a:ext cx="11032435" cy="3716973"/>
          </a:xfrm>
        </p:spPr>
        <p:txBody>
          <a:bodyPr>
            <a:normAutofit/>
          </a:bodyPr>
          <a:lstStyle/>
          <a:p>
            <a:r>
              <a:rPr lang="sr-Latn-RS" b="0" dirty="0">
                <a:solidFill>
                  <a:schemeClr val="tx1"/>
                </a:solidFill>
              </a:rPr>
              <a:t>Predviđanje se sprovodi korišćenjem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sr-Latn-RS" b="0" dirty="0">
                <a:solidFill>
                  <a:schemeClr val="tx1"/>
                </a:solidFill>
              </a:rPr>
              <a:t>„matematičkog modela“ kroz 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sr-Latn-RS" b="0" dirty="0">
                <a:solidFill>
                  <a:schemeClr val="tx1"/>
                </a:solidFill>
              </a:rPr>
              <a:t>1</a:t>
            </a:r>
            <a:r>
              <a:rPr lang="en-US" b="0" dirty="0">
                <a:solidFill>
                  <a:schemeClr val="tx1"/>
                </a:solidFill>
              </a:rPr>
              <a:t>) </a:t>
            </a:r>
            <a:r>
              <a:rPr lang="sr-Latn-RS" b="0" dirty="0">
                <a:solidFill>
                  <a:srgbClr val="B23D12"/>
                </a:solidFill>
              </a:rPr>
              <a:t>prikupljanje podataka o trendovima u prethodnom dužem vremenskom periodu </a:t>
            </a:r>
            <a:r>
              <a:rPr lang="sr-Latn-RS" b="0" dirty="0">
                <a:solidFill>
                  <a:schemeClr val="tx1"/>
                </a:solidFill>
              </a:rPr>
              <a:t>u oblasti ekonomije, tržišta rada, demografije, obrazovanja itd.</a:t>
            </a:r>
            <a:r>
              <a:rPr lang="en-US" b="0" dirty="0">
                <a:solidFill>
                  <a:schemeClr val="tx1"/>
                </a:solidFill>
              </a:rPr>
              <a:t> (</a:t>
            </a:r>
            <a:r>
              <a:rPr lang="sr-Latn-RS" b="0" dirty="0">
                <a:solidFill>
                  <a:schemeClr val="tx1"/>
                </a:solidFill>
              </a:rPr>
              <a:t>2</a:t>
            </a:r>
            <a:r>
              <a:rPr lang="en-US" b="0" dirty="0">
                <a:solidFill>
                  <a:schemeClr val="tx1"/>
                </a:solidFill>
              </a:rPr>
              <a:t>) </a:t>
            </a:r>
            <a:r>
              <a:rPr lang="sr-Latn-RS" b="0" dirty="0">
                <a:solidFill>
                  <a:srgbClr val="B23D12"/>
                </a:solidFill>
              </a:rPr>
              <a:t>pravljenje pretpostavki o budućnosti </a:t>
            </a:r>
            <a:r>
              <a:rPr lang="sr-Latn-RS" b="0" dirty="0">
                <a:solidFill>
                  <a:schemeClr val="tx1"/>
                </a:solidFill>
              </a:rPr>
              <a:t>ekonomije, tržišta rada, demografije, obrazovanja…</a:t>
            </a:r>
          </a:p>
          <a:p>
            <a:r>
              <a:rPr lang="sr-Latn-RS" b="0" dirty="0">
                <a:solidFill>
                  <a:schemeClr val="tx1"/>
                </a:solidFill>
              </a:rPr>
              <a:t>Modeli se često prave korišćenjem statističkih i </a:t>
            </a:r>
            <a:r>
              <a:rPr lang="sr-Latn-RS" b="0" dirty="0" err="1">
                <a:solidFill>
                  <a:schemeClr val="tx1"/>
                </a:solidFill>
              </a:rPr>
              <a:t>ekonometrijskih</a:t>
            </a:r>
            <a:r>
              <a:rPr lang="sr-Latn-RS" b="0" dirty="0">
                <a:solidFill>
                  <a:schemeClr val="tx1"/>
                </a:solidFill>
              </a:rPr>
              <a:t> tehnika na podacima koji su najčešće dobijeni iz zvaničnih izvora</a:t>
            </a:r>
            <a:r>
              <a:rPr lang="en-US" b="0" dirty="0">
                <a:solidFill>
                  <a:schemeClr val="tx1"/>
                </a:solidFill>
              </a:rPr>
              <a:t>. </a:t>
            </a:r>
            <a:endParaRPr lang="sr-Latn-RS" b="0" dirty="0">
              <a:solidFill>
                <a:schemeClr val="tx1"/>
              </a:solidFill>
            </a:endParaRPr>
          </a:p>
          <a:p>
            <a:r>
              <a:rPr lang="sr-Latn-RS" b="0" dirty="0" err="1">
                <a:solidFill>
                  <a:schemeClr val="tx1"/>
                </a:solidFill>
              </a:rPr>
              <a:t>Prediktivni</a:t>
            </a:r>
            <a:r>
              <a:rPr lang="sr-Latn-RS" b="0" dirty="0">
                <a:solidFill>
                  <a:schemeClr val="tx1"/>
                </a:solidFill>
              </a:rPr>
              <a:t> modeli mogu da variraju zavisno od toga koji je metodološki pristup primenjen. U ovom procesu mogu da budu primenjene kvalitativne metode kao i kvantitativne.</a:t>
            </a:r>
          </a:p>
        </p:txBody>
      </p:sp>
      <p:sp>
        <p:nvSpPr>
          <p:cNvPr id="5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1259828" y="5212708"/>
            <a:ext cx="8257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Izvor: https://www.etf.europa.eu/sites/default/files/m/B7B61B2538FFF764C12580E600495140_Skills%20forecasts.pdf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6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21088"/>
            <a:ext cx="10515600" cy="781685"/>
          </a:xfrm>
        </p:spPr>
        <p:txBody>
          <a:bodyPr/>
          <a:lstStyle/>
          <a:p>
            <a:r>
              <a:rPr lang="sr-Latn-RS" dirty="0"/>
              <a:t>Kvantitativno modelovanje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1640"/>
            <a:ext cx="10830339" cy="39736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Latn-RS" b="0" dirty="0">
                <a:solidFill>
                  <a:schemeClr val="tx1"/>
                </a:solidFill>
              </a:rPr>
              <a:t>Osnovne metode za kvantitativno modelovanje kojem je cilj identifikovanje obrazaca u dostupnim podacima, koji mogu biti korišćeni za predviđanje budućih trendova mogu da budu klasifikovane na sledeći način:</a:t>
            </a:r>
          </a:p>
          <a:p>
            <a:pPr lvl="1"/>
            <a:endParaRPr lang="sr-Latn-RS" dirty="0"/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(a) </a:t>
            </a:r>
            <a:r>
              <a:rPr lang="sr-Latn-RS" b="1" dirty="0" err="1">
                <a:solidFill>
                  <a:srgbClr val="FF7F2A"/>
                </a:solidFill>
              </a:rPr>
              <a:t>ekstrapolacija</a:t>
            </a:r>
            <a:r>
              <a:rPr lang="sr-Latn-RS" b="1" dirty="0">
                <a:solidFill>
                  <a:srgbClr val="FF7F2A"/>
                </a:solidFill>
              </a:rPr>
              <a:t> prošlih trendova, </a:t>
            </a:r>
            <a:r>
              <a:rPr lang="sr-Latn-RS" dirty="0">
                <a:solidFill>
                  <a:schemeClr val="tx1"/>
                </a:solidFill>
              </a:rPr>
              <a:t>koja se često koristi kada ne postoji veliki broj podataka iz prethodnog vremenskog perioda</a:t>
            </a:r>
            <a:r>
              <a:rPr lang="en-US" dirty="0">
                <a:solidFill>
                  <a:schemeClr val="tx1"/>
                </a:solidFill>
              </a:rPr>
              <a:t>; </a:t>
            </a:r>
            <a:endParaRPr lang="sr-Latn-R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(b) </a:t>
            </a:r>
            <a:r>
              <a:rPr lang="sr-Latn-RS" b="1" dirty="0">
                <a:solidFill>
                  <a:srgbClr val="FF7F2A"/>
                </a:solidFill>
              </a:rPr>
              <a:t>kompleksnije metode vremenskih serija </a:t>
            </a:r>
            <a:r>
              <a:rPr lang="sr-Latn-RS" dirty="0">
                <a:solidFill>
                  <a:schemeClr val="tx1"/>
                </a:solidFill>
              </a:rPr>
              <a:t>koriste se kada postoji više podataka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sr-Latn-RS" dirty="0">
                <a:solidFill>
                  <a:schemeClr val="tx1"/>
                </a:solidFill>
              </a:rPr>
              <a:t>cilj je naći obrasce u podacima iz prethodnog vremenskog perioda;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(c) </a:t>
            </a:r>
            <a:r>
              <a:rPr lang="sr-Latn-RS" b="1" dirty="0">
                <a:solidFill>
                  <a:srgbClr val="FF7F2A"/>
                </a:solidFill>
              </a:rPr>
              <a:t>b</a:t>
            </a:r>
            <a:r>
              <a:rPr lang="en-US" b="1" dirty="0" err="1">
                <a:solidFill>
                  <a:srgbClr val="FF7F2A"/>
                </a:solidFill>
              </a:rPr>
              <a:t>i</a:t>
            </a:r>
            <a:r>
              <a:rPr lang="sr-Latn-RS" b="1" dirty="0" err="1">
                <a:solidFill>
                  <a:srgbClr val="FF7F2A"/>
                </a:solidFill>
              </a:rPr>
              <a:t>hejvioralna</a:t>
            </a:r>
            <a:r>
              <a:rPr lang="sr-Latn-RS" b="1" dirty="0">
                <a:solidFill>
                  <a:srgbClr val="FF7F2A"/>
                </a:solidFill>
              </a:rPr>
              <a:t> analiza</a:t>
            </a:r>
            <a:r>
              <a:rPr lang="en-US" b="1" dirty="0">
                <a:solidFill>
                  <a:srgbClr val="FF7F2A"/>
                </a:solidFill>
              </a:rPr>
              <a:t> </a:t>
            </a:r>
            <a:r>
              <a:rPr lang="sr-Latn-RS" dirty="0">
                <a:solidFill>
                  <a:schemeClr val="tx1"/>
                </a:solidFill>
              </a:rPr>
              <a:t>kojom se nastoji da se razume kako su obrasci u dostupnim podacima nastali i zašto je moguće da će se promeniti u budućnosti, koristeći znanja disciplina kao što su ekonomija, sociologija i psihologija, o tome šta utiče na ponašanje ključnih aktera</a:t>
            </a:r>
          </a:p>
        </p:txBody>
      </p:sp>
      <p:sp>
        <p:nvSpPr>
          <p:cNvPr id="5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403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645"/>
            <a:ext cx="10515600" cy="781685"/>
          </a:xfrm>
        </p:spPr>
        <p:txBody>
          <a:bodyPr/>
          <a:lstStyle/>
          <a:p>
            <a:r>
              <a:rPr lang="sr-Latn-RS" dirty="0"/>
              <a:t>Kvantitativno modelovanje -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7218"/>
            <a:ext cx="6844748" cy="3615856"/>
          </a:xfrm>
        </p:spPr>
        <p:txBody>
          <a:bodyPr>
            <a:noAutofit/>
          </a:bodyPr>
          <a:lstStyle/>
          <a:p>
            <a:r>
              <a:rPr lang="sr-Latn-RS" sz="1800" b="0" dirty="0">
                <a:solidFill>
                  <a:schemeClr val="tx1"/>
                </a:solidFill>
              </a:rPr>
              <a:t>Kvantitativno modelovanje se bavilo pitanjem industrijskih robota koji se koriste u proizvodnji širom sveta za obavljanje fizičkih aktivnosti (na primer za obradu materijala – lasersko sečenje i mehaničko brušenje) kako bi se procenio </a:t>
            </a:r>
            <a:r>
              <a:rPr lang="sr-Latn-RS" sz="1800" b="0" dirty="0">
                <a:solidFill>
                  <a:srgbClr val="FF7F2A"/>
                </a:solidFill>
              </a:rPr>
              <a:t>uticaj koji roboti imaju na zapošljavanje i nivo produktivnosti</a:t>
            </a:r>
            <a:r>
              <a:rPr lang="en-US" sz="1800" b="0" dirty="0"/>
              <a:t>.</a:t>
            </a:r>
            <a:endParaRPr lang="sr-Latn-RS" sz="1800" b="0" dirty="0"/>
          </a:p>
          <a:p>
            <a:r>
              <a:rPr lang="sr-Latn-RS" sz="1800" b="0" dirty="0">
                <a:solidFill>
                  <a:schemeClr val="tx1"/>
                </a:solidFill>
              </a:rPr>
              <a:t>Modelovanje je bilo </a:t>
            </a:r>
            <a:r>
              <a:rPr lang="sr-Latn-RS" sz="1800" b="0" dirty="0">
                <a:solidFill>
                  <a:srgbClr val="FF7F2A"/>
                </a:solidFill>
              </a:rPr>
              <a:t>zasnovano na podacima o investiranju u robote </a:t>
            </a:r>
            <a:r>
              <a:rPr lang="sr-Latn-RS" sz="1800" b="0" dirty="0">
                <a:solidFill>
                  <a:schemeClr val="tx1"/>
                </a:solidFill>
              </a:rPr>
              <a:t>u Japanu, Evropskoj uniji</a:t>
            </a:r>
            <a:r>
              <a:rPr lang="en-US" sz="1800" b="0" dirty="0">
                <a:solidFill>
                  <a:schemeClr val="tx1"/>
                </a:solidFill>
              </a:rPr>
              <a:t>, </a:t>
            </a:r>
            <a:r>
              <a:rPr lang="sr-Latn-RS" sz="1800" b="0" dirty="0">
                <a:solidFill>
                  <a:schemeClr val="tx1"/>
                </a:solidFill>
              </a:rPr>
              <a:t>SAD-u, Južnoj Koreji i Australiji u periodu od</a:t>
            </a:r>
            <a:r>
              <a:rPr lang="en-US" sz="1800" b="0" dirty="0">
                <a:solidFill>
                  <a:schemeClr val="tx1"/>
                </a:solidFill>
              </a:rPr>
              <a:t> 1994 </a:t>
            </a:r>
            <a:r>
              <a:rPr lang="sr-Latn-RS" sz="1800" b="0" dirty="0">
                <a:solidFill>
                  <a:schemeClr val="tx1"/>
                </a:solidFill>
              </a:rPr>
              <a:t>d</a:t>
            </a:r>
            <a:r>
              <a:rPr lang="en-US" sz="1800" b="0" dirty="0">
                <a:solidFill>
                  <a:schemeClr val="tx1"/>
                </a:solidFill>
              </a:rPr>
              <a:t>o 2014</a:t>
            </a:r>
            <a:r>
              <a:rPr lang="sr-Latn-RS" sz="1800" b="0" dirty="0">
                <a:solidFill>
                  <a:schemeClr val="tx1"/>
                </a:solidFill>
              </a:rPr>
              <a:t>. godine</a:t>
            </a:r>
            <a:r>
              <a:rPr lang="en-US" sz="1800" b="0" dirty="0">
                <a:solidFill>
                  <a:schemeClr val="tx1"/>
                </a:solidFill>
              </a:rPr>
              <a:t>. </a:t>
            </a:r>
            <a:r>
              <a:rPr lang="sr-Latn-RS" sz="1800" b="0" dirty="0">
                <a:solidFill>
                  <a:schemeClr val="tx1"/>
                </a:solidFill>
              </a:rPr>
              <a:t>Bilo je zasnovano na godišnjim anketama proizvođača robota.</a:t>
            </a:r>
          </a:p>
          <a:p>
            <a:r>
              <a:rPr lang="sr-Latn-RS" sz="1800" b="0" dirty="0">
                <a:solidFill>
                  <a:schemeClr val="tx1"/>
                </a:solidFill>
              </a:rPr>
              <a:t>Jedan od modela koji je korišćen u analizi bavio se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sr-Latn-RS" sz="1800" b="0" dirty="0">
                <a:solidFill>
                  <a:srgbClr val="FF7F2A"/>
                </a:solidFill>
              </a:rPr>
              <a:t>uticajem broja robota na </a:t>
            </a:r>
            <a:r>
              <a:rPr lang="en-US" sz="1800" b="0" dirty="0">
                <a:solidFill>
                  <a:srgbClr val="FF7F2A"/>
                </a:solidFill>
              </a:rPr>
              <a:t>1,000 </a:t>
            </a:r>
            <a:r>
              <a:rPr lang="sr-Latn-RS" sz="1800" b="0" dirty="0">
                <a:solidFill>
                  <a:srgbClr val="FF7F2A"/>
                </a:solidFill>
              </a:rPr>
              <a:t>radnika</a:t>
            </a:r>
            <a:r>
              <a:rPr lang="en-US" sz="1800" b="0" dirty="0">
                <a:solidFill>
                  <a:srgbClr val="FF7F2A"/>
                </a:solidFill>
              </a:rPr>
              <a:t> </a:t>
            </a:r>
            <a:r>
              <a:rPr lang="sr-Latn-RS" sz="1800" b="0" dirty="0">
                <a:solidFill>
                  <a:srgbClr val="FF7F2A"/>
                </a:solidFill>
              </a:rPr>
              <a:t>na zapošljavanje u oblasti proizvodnje u svakom od regiona, svake godine</a:t>
            </a:r>
            <a:r>
              <a:rPr lang="en-US" sz="1800" b="0" dirty="0">
                <a:solidFill>
                  <a:srgbClr val="FF7F2A"/>
                </a:solidFill>
              </a:rPr>
              <a:t>, </a:t>
            </a:r>
            <a:r>
              <a:rPr lang="sr-Latn-RS" sz="1800" b="0" dirty="0">
                <a:solidFill>
                  <a:schemeClr val="tx1"/>
                </a:solidFill>
              </a:rPr>
              <a:t>nakon kontrolisanja varijabli kao što su B</a:t>
            </a:r>
            <a:r>
              <a:rPr lang="en-US" sz="1800" b="0" dirty="0">
                <a:solidFill>
                  <a:schemeClr val="tx1"/>
                </a:solidFill>
              </a:rPr>
              <a:t>DP </a:t>
            </a:r>
            <a:r>
              <a:rPr lang="sr-Latn-RS" sz="1800" b="0" dirty="0">
                <a:solidFill>
                  <a:schemeClr val="tx1"/>
                </a:solidFill>
              </a:rPr>
              <a:t>po glavi stanovnika</a:t>
            </a:r>
            <a:r>
              <a:rPr lang="en-US" sz="1800" b="0" dirty="0">
                <a:solidFill>
                  <a:schemeClr val="tx1"/>
                </a:solidFill>
              </a:rPr>
              <a:t>, </a:t>
            </a:r>
            <a:r>
              <a:rPr lang="en-US" sz="1800" b="0" dirty="0" err="1">
                <a:solidFill>
                  <a:schemeClr val="tx1"/>
                </a:solidFill>
              </a:rPr>
              <a:t>globali</a:t>
            </a:r>
            <a:r>
              <a:rPr lang="sr-Latn-RS" sz="1800" b="0" dirty="0">
                <a:solidFill>
                  <a:schemeClr val="tx1"/>
                </a:solidFill>
              </a:rPr>
              <a:t>zacije</a:t>
            </a:r>
            <a:r>
              <a:rPr lang="en-US" sz="1800" b="0" dirty="0">
                <a:solidFill>
                  <a:schemeClr val="tx1"/>
                </a:solidFill>
              </a:rPr>
              <a:t> (</a:t>
            </a:r>
            <a:r>
              <a:rPr lang="sr-Latn-RS" sz="1800" b="0" dirty="0">
                <a:solidFill>
                  <a:schemeClr val="tx1"/>
                </a:solidFill>
              </a:rPr>
              <a:t>trgovina sa Kinom, trgovina sa ostatkom sveta</a:t>
            </a:r>
            <a:r>
              <a:rPr lang="en-US" sz="1800" b="0" dirty="0">
                <a:solidFill>
                  <a:schemeClr val="tx1"/>
                </a:solidFill>
              </a:rPr>
              <a:t>)</a:t>
            </a:r>
            <a:r>
              <a:rPr lang="sr-Latn-RS" sz="1800" b="0" dirty="0">
                <a:solidFill>
                  <a:schemeClr val="tx1"/>
                </a:solidFill>
              </a:rPr>
              <a:t> i plata </a:t>
            </a:r>
            <a:r>
              <a:rPr lang="en-US" sz="1800" b="0" dirty="0">
                <a:solidFill>
                  <a:schemeClr val="tx1"/>
                </a:solidFill>
              </a:rPr>
              <a:t>(</a:t>
            </a:r>
            <a:r>
              <a:rPr lang="sr-Latn-RS" sz="1800" b="0" dirty="0">
                <a:solidFill>
                  <a:schemeClr val="tx1"/>
                </a:solidFill>
              </a:rPr>
              <a:t>nadoknade po glavi stanovnika</a:t>
            </a:r>
            <a:r>
              <a:rPr lang="en-US" sz="1800" b="0" dirty="0">
                <a:solidFill>
                  <a:schemeClr val="tx1"/>
                </a:solidFill>
              </a:rPr>
              <a:t>)</a:t>
            </a:r>
            <a:r>
              <a:rPr lang="sr-Latn-RS" sz="1800" b="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536" y="1056786"/>
            <a:ext cx="3202263" cy="4567268"/>
          </a:xfrm>
          <a:prstGeom prst="rect">
            <a:avLst/>
          </a:prstGeom>
        </p:spPr>
      </p:pic>
      <p:sp>
        <p:nvSpPr>
          <p:cNvPr id="7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804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87" y="1592675"/>
            <a:ext cx="10515600" cy="781685"/>
          </a:xfrm>
        </p:spPr>
        <p:txBody>
          <a:bodyPr>
            <a:normAutofit fontScale="90000"/>
          </a:bodyPr>
          <a:lstStyle/>
          <a:p>
            <a:r>
              <a:rPr lang="sr-Latn-RS" dirty="0"/>
              <a:t>Delfi metoda</a:t>
            </a:r>
            <a:br>
              <a:rPr lang="sr-Latn-RS" dirty="0"/>
            </a:br>
            <a:r>
              <a:rPr lang="en-US" sz="2000" dirty="0"/>
              <a:t>“</a:t>
            </a:r>
            <a:r>
              <a:rPr lang="sr-Latn-RS" sz="2000" dirty="0"/>
              <a:t>metoda za </a:t>
            </a:r>
            <a:r>
              <a:rPr lang="sr-Latn-RS" sz="2000" dirty="0" err="1"/>
              <a:t>strukturisanje</a:t>
            </a:r>
            <a:r>
              <a:rPr lang="sr-Latn-RS" sz="2000" dirty="0"/>
              <a:t> procesa komunikacije u grupi, tako da proces bude efektivan u omogućavanju da grupa </a:t>
            </a:r>
            <a:r>
              <a:rPr lang="sr-Latn-RS" sz="2000" dirty="0" err="1"/>
              <a:t>pojedinica</a:t>
            </a:r>
            <a:r>
              <a:rPr lang="sr-Latn-RS" sz="2000" dirty="0"/>
              <a:t>, u celini, može da odgovori na kompleksan problem</a:t>
            </a:r>
            <a:r>
              <a:rPr lang="en-US" sz="2000" dirty="0"/>
              <a:t> </a:t>
            </a:r>
            <a:r>
              <a:rPr lang="sr-Latn-RS" sz="2000" dirty="0"/>
              <a:t>“</a:t>
            </a:r>
            <a:r>
              <a:rPr lang="en-US" sz="2000" dirty="0"/>
              <a:t> (</a:t>
            </a:r>
            <a:r>
              <a:rPr lang="en-US" sz="2000" dirty="0" err="1"/>
              <a:t>Häder</a:t>
            </a:r>
            <a:r>
              <a:rPr lang="en-US" sz="2000" dirty="0"/>
              <a:t> and </a:t>
            </a:r>
            <a:r>
              <a:rPr lang="en-US" sz="2000" dirty="0" err="1"/>
              <a:t>Häder</a:t>
            </a:r>
            <a:r>
              <a:rPr lang="en-US" sz="2000" dirty="0"/>
              <a:t>, 1995)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87" y="2374360"/>
            <a:ext cx="10515600" cy="3716973"/>
          </a:xfrm>
        </p:spPr>
        <p:txBody>
          <a:bodyPr>
            <a:normAutofit/>
          </a:bodyPr>
          <a:lstStyle/>
          <a:p>
            <a:r>
              <a:rPr lang="sr-Latn-RS" sz="2000" b="0" dirty="0">
                <a:solidFill>
                  <a:schemeClr val="tx1"/>
                </a:solidFill>
              </a:rPr>
              <a:t>Naročito se koristi od strane eksperata u serijama iterativnog učenja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Del</a:t>
            </a:r>
            <a:r>
              <a:rPr lang="sr-Latn-RS" sz="2000" b="0" dirty="0">
                <a:solidFill>
                  <a:schemeClr val="tx1"/>
                </a:solidFill>
              </a:rPr>
              <a:t>fi metodom se prvo ustanovi inicijalno stanovište grupe, odmah se predstavlja povratna informacija na različita gledišta i traži se zajednička pozicija na kraju. Osobe koje doprinose grupnoj analizi ne moraju da se sreću uživo, a mogu da vide rezultate odmah čim oni i njihove kolege izraze svoja gledišta u realnom vremenu.</a:t>
            </a:r>
          </a:p>
          <a:p>
            <a:r>
              <a:rPr lang="sr-Latn-RS" sz="2000" b="0" dirty="0">
                <a:solidFill>
                  <a:schemeClr val="tx1"/>
                </a:solidFill>
              </a:rPr>
              <a:t>Na samom početku organizator formuliše pitanja o budućnosti i predstavlja ih učesnicima. 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sr-Latn-RS" sz="2000" b="0" dirty="0">
                <a:solidFill>
                  <a:schemeClr val="tx1"/>
                </a:solidFill>
              </a:rPr>
              <a:t>Učesnici odgovaraju na njih tako što daju svoje rangove i komentare</a:t>
            </a:r>
            <a:r>
              <a:rPr lang="en-US" sz="2000" b="0" dirty="0">
                <a:solidFill>
                  <a:schemeClr val="tx1"/>
                </a:solidFill>
              </a:rPr>
              <a:t>.</a:t>
            </a:r>
            <a:r>
              <a:rPr lang="sr-Latn-RS" sz="2000" b="0" dirty="0">
                <a:solidFill>
                  <a:schemeClr val="tx1"/>
                </a:solidFill>
              </a:rPr>
              <a:t> Organizatori onda modifikuju anonimne komentare koje su dobili kako bi formulisali bolja pitanja.</a:t>
            </a:r>
          </a:p>
          <a:p>
            <a:r>
              <a:rPr lang="sr-Latn-RS" sz="2000" b="0" dirty="0">
                <a:solidFill>
                  <a:schemeClr val="tx1"/>
                </a:solidFill>
              </a:rPr>
              <a:t>Proces se ponavlja više puta, sve dok ne dođe do konsenzusa </a:t>
            </a:r>
            <a:r>
              <a:rPr lang="en-US" sz="2000" b="0" dirty="0">
                <a:solidFill>
                  <a:schemeClr val="tx1"/>
                </a:solidFill>
              </a:rPr>
              <a:t>(Jackson, 2013, Section 3.7)</a:t>
            </a:r>
            <a:endParaRPr lang="sr-Latn-RS" sz="2000" b="0" dirty="0">
              <a:solidFill>
                <a:schemeClr val="tx1"/>
              </a:solidFill>
            </a:endParaRPr>
          </a:p>
        </p:txBody>
      </p:sp>
      <p:sp>
        <p:nvSpPr>
          <p:cNvPr id="5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675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Delfi metoda </a:t>
            </a:r>
            <a:r>
              <a:rPr lang="en-US" dirty="0"/>
              <a:t>- </a:t>
            </a:r>
            <a:r>
              <a:rPr lang="sr-Latn-RS" dirty="0"/>
              <a:t>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1640"/>
            <a:ext cx="7232374" cy="3953786"/>
          </a:xfrm>
        </p:spPr>
        <p:txBody>
          <a:bodyPr>
            <a:normAutofit fontScale="92500" lnSpcReduction="10000"/>
          </a:bodyPr>
          <a:lstStyle/>
          <a:p>
            <a:r>
              <a:rPr lang="sr-Latn-RS" sz="1800" b="0" dirty="0">
                <a:solidFill>
                  <a:schemeClr val="tx1"/>
                </a:solidFill>
              </a:rPr>
              <a:t>Cilj je bio da se utvrde </a:t>
            </a:r>
            <a:r>
              <a:rPr lang="sr-Latn-RS" sz="1800" b="0" dirty="0">
                <a:solidFill>
                  <a:srgbClr val="FF7F2A"/>
                </a:solidFill>
              </a:rPr>
              <a:t>glavni trendovi u budućnosti rada </a:t>
            </a:r>
            <a:r>
              <a:rPr lang="sr-Latn-RS" sz="1800" b="0" dirty="0">
                <a:solidFill>
                  <a:schemeClr val="tx1"/>
                </a:solidFill>
              </a:rPr>
              <a:t>koji moraju da se uzmu u obzir</a:t>
            </a:r>
          </a:p>
          <a:p>
            <a:r>
              <a:rPr lang="sr-Latn-RS" sz="1800" b="0" dirty="0">
                <a:solidFill>
                  <a:schemeClr val="tx1"/>
                </a:solidFill>
              </a:rPr>
              <a:t>Ukupno je učestvovalo </a:t>
            </a:r>
            <a:r>
              <a:rPr lang="en-US" sz="1800" b="0" dirty="0">
                <a:solidFill>
                  <a:srgbClr val="FF7F2A"/>
                </a:solidFill>
              </a:rPr>
              <a:t>298 </a:t>
            </a:r>
            <a:r>
              <a:rPr lang="sr-Latn-RS" sz="1800" b="0" dirty="0">
                <a:solidFill>
                  <a:srgbClr val="FF7F2A"/>
                </a:solidFill>
              </a:rPr>
              <a:t>osoba</a:t>
            </a:r>
            <a:r>
              <a:rPr lang="sr-Latn-RS" sz="1800" b="0" dirty="0"/>
              <a:t>, </a:t>
            </a:r>
            <a:r>
              <a:rPr lang="sr-Latn-RS" sz="1800" b="0" dirty="0">
                <a:solidFill>
                  <a:schemeClr val="tx1"/>
                </a:solidFill>
              </a:rPr>
              <a:t>koje su identifikovane kao vodeći stručnjaci iz akademskog i poslovnog konteksta 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endParaRPr lang="sr-Latn-RS" sz="1800" b="0" dirty="0">
              <a:solidFill>
                <a:schemeClr val="tx1"/>
              </a:solidFill>
            </a:endParaRPr>
          </a:p>
          <a:p>
            <a:r>
              <a:rPr lang="sr-Latn-RS" sz="1800" b="0" dirty="0">
                <a:solidFill>
                  <a:schemeClr val="tx1"/>
                </a:solidFill>
              </a:rPr>
              <a:t>Odgovarali su na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sr-Latn-RS" sz="1800" b="0" dirty="0">
                <a:solidFill>
                  <a:srgbClr val="FF7F2A"/>
                </a:solidFill>
              </a:rPr>
              <a:t>set predefinisanih pitanja</a:t>
            </a:r>
            <a:r>
              <a:rPr lang="sr-Latn-RS" sz="1800" b="0" dirty="0"/>
              <a:t>. </a:t>
            </a:r>
            <a:r>
              <a:rPr lang="sr-Latn-RS" sz="1800" b="0" dirty="0">
                <a:solidFill>
                  <a:schemeClr val="tx1"/>
                </a:solidFill>
              </a:rPr>
              <a:t>Na primer</a:t>
            </a:r>
            <a:r>
              <a:rPr lang="en-US" sz="1800" b="0" dirty="0">
                <a:solidFill>
                  <a:schemeClr val="tx1"/>
                </a:solidFill>
              </a:rPr>
              <a:t>, </a:t>
            </a:r>
            <a:r>
              <a:rPr lang="sr-Latn-RS" sz="1800" b="0" dirty="0">
                <a:solidFill>
                  <a:schemeClr val="tx1"/>
                </a:solidFill>
              </a:rPr>
              <a:t>jedno od njih je bilo: </a:t>
            </a:r>
            <a:r>
              <a:rPr lang="sr-Latn-RS" sz="1800" b="0" i="1" dirty="0">
                <a:solidFill>
                  <a:schemeClr val="tx1"/>
                </a:solidFill>
              </a:rPr>
              <a:t>Više poslova je kreirano nego što je nestalo i tokom industrijskog i informacionog doba.</a:t>
            </a:r>
            <a:r>
              <a:rPr lang="en-US" sz="1800" b="0" i="1" dirty="0">
                <a:solidFill>
                  <a:srgbClr val="FF0000"/>
                </a:solidFill>
              </a:rPr>
              <a:t> </a:t>
            </a:r>
            <a:r>
              <a:rPr lang="sr-Latn-RS" sz="1800" b="0" i="1" dirty="0">
                <a:solidFill>
                  <a:schemeClr val="tx1"/>
                </a:solidFill>
              </a:rPr>
              <a:t>Pa ipak, mnogi smatraju da će brzina, integracija i globalizacija tehnoloških promena u sledećih</a:t>
            </a:r>
            <a:r>
              <a:rPr lang="en-US" sz="1800" b="0" i="1" dirty="0">
                <a:solidFill>
                  <a:schemeClr val="tx1"/>
                </a:solidFill>
              </a:rPr>
              <a:t> 35 </a:t>
            </a:r>
            <a:r>
              <a:rPr lang="sr-Latn-RS" sz="1800" b="0" i="1" dirty="0">
                <a:solidFill>
                  <a:schemeClr val="tx1"/>
                </a:solidFill>
              </a:rPr>
              <a:t>godina (do</a:t>
            </a:r>
            <a:r>
              <a:rPr lang="en-US" sz="1800" b="0" i="1" dirty="0">
                <a:solidFill>
                  <a:schemeClr val="tx1"/>
                </a:solidFill>
              </a:rPr>
              <a:t> </a:t>
            </a:r>
            <a:r>
              <a:rPr lang="en-US" sz="1800" b="0" i="1" dirty="0" smtClean="0">
                <a:solidFill>
                  <a:schemeClr val="tx1"/>
                </a:solidFill>
              </a:rPr>
              <a:t>2050</a:t>
            </a:r>
            <a:r>
              <a:rPr lang="sr-Latn-RS" sz="1800" b="0" i="1" dirty="0" smtClean="0">
                <a:solidFill>
                  <a:schemeClr val="tx1"/>
                </a:solidFill>
              </a:rPr>
              <a:t>. godine</a:t>
            </a:r>
            <a:r>
              <a:rPr lang="en-US" sz="1800" b="0" i="1" dirty="0" smtClean="0">
                <a:solidFill>
                  <a:schemeClr val="tx1"/>
                </a:solidFill>
              </a:rPr>
              <a:t>) </a:t>
            </a:r>
            <a:r>
              <a:rPr lang="sr-Latn-RS" sz="1800" b="0" i="1" dirty="0">
                <a:solidFill>
                  <a:schemeClr val="tx1"/>
                </a:solidFill>
              </a:rPr>
              <a:t>dovesti do masovne strukturalne nezaposlenosti</a:t>
            </a:r>
            <a:r>
              <a:rPr lang="en-US" sz="1800" b="0" i="1" dirty="0">
                <a:solidFill>
                  <a:schemeClr val="tx1"/>
                </a:solidFill>
              </a:rPr>
              <a:t>. </a:t>
            </a:r>
            <a:r>
              <a:rPr lang="sr-Latn-RS" sz="1800" b="0" i="1" dirty="0">
                <a:solidFill>
                  <a:schemeClr val="tx1"/>
                </a:solidFill>
              </a:rPr>
              <a:t>Koje su tehnologije i faktori koji mogu dovesti do ostvarenja ovog stava, a koje sprečiti njegovu realizaciju</a:t>
            </a:r>
            <a:r>
              <a:rPr lang="en-US" sz="1800" b="0" i="1" dirty="0">
                <a:solidFill>
                  <a:schemeClr val="tx1"/>
                </a:solidFill>
              </a:rPr>
              <a:t>?</a:t>
            </a:r>
            <a:endParaRPr lang="sr-Latn-RS" sz="1800" b="0" i="1" dirty="0">
              <a:solidFill>
                <a:schemeClr val="tx1"/>
              </a:solidFill>
            </a:endParaRPr>
          </a:p>
          <a:p>
            <a:r>
              <a:rPr lang="sr-Latn-RS" sz="1800" b="0" dirty="0">
                <a:solidFill>
                  <a:schemeClr val="tx1"/>
                </a:solidFill>
              </a:rPr>
              <a:t>Ispitanici su mogli da daju </a:t>
            </a:r>
            <a:r>
              <a:rPr lang="sr-Latn-RS" sz="1800" b="0" dirty="0">
                <a:solidFill>
                  <a:srgbClr val="FF7F2A"/>
                </a:solidFill>
              </a:rPr>
              <a:t>slobodne odgovore na sva </a:t>
            </a:r>
            <a:r>
              <a:rPr lang="sr-Latn-RS" sz="1800" b="0" dirty="0" smtClean="0">
                <a:solidFill>
                  <a:srgbClr val="FF7F2A"/>
                </a:solidFill>
              </a:rPr>
              <a:t>pitanja </a:t>
            </a:r>
            <a:r>
              <a:rPr lang="sr-Latn-RS" sz="1800" b="0" dirty="0">
                <a:solidFill>
                  <a:schemeClr val="tx1"/>
                </a:solidFill>
              </a:rPr>
              <a:t>kao i generalne komentare.</a:t>
            </a:r>
          </a:p>
          <a:p>
            <a:r>
              <a:rPr lang="sr-Latn-RS" sz="1800" b="0" dirty="0">
                <a:solidFill>
                  <a:schemeClr val="tx1"/>
                </a:solidFill>
              </a:rPr>
              <a:t>Sledeći korak bio je </a:t>
            </a:r>
            <a:r>
              <a:rPr lang="sr-Latn-RS" sz="1800" b="0" dirty="0">
                <a:solidFill>
                  <a:srgbClr val="FF7F2A"/>
                </a:solidFill>
              </a:rPr>
              <a:t>pravljenje nacrta mape puta i scenarija zasnovanih na nalazima</a:t>
            </a:r>
            <a:r>
              <a:rPr lang="en-US" sz="1800" b="0" dirty="0">
                <a:solidFill>
                  <a:srgbClr val="FF7F2A"/>
                </a:solidFill>
              </a:rPr>
              <a:t> </a:t>
            </a:r>
            <a:r>
              <a:rPr lang="sr-Latn-RS" sz="1800" b="0" dirty="0">
                <a:solidFill>
                  <a:schemeClr val="tx1"/>
                </a:solidFill>
              </a:rPr>
              <a:t>i traženje povratne informacije od svih stručnjaka koji su učestvovali.</a:t>
            </a:r>
            <a:endParaRPr lang="en-US" sz="1800" b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511" y="652345"/>
            <a:ext cx="3244298" cy="4629059"/>
          </a:xfrm>
          <a:prstGeom prst="rect">
            <a:avLst/>
          </a:prstGeom>
        </p:spPr>
      </p:pic>
      <p:sp>
        <p:nvSpPr>
          <p:cNvPr id="6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8093958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22843</TotalTime>
  <Words>1754</Words>
  <Application>Microsoft Office PowerPoint</Application>
  <PresentationFormat>Widescreen</PresentationFormat>
  <Paragraphs>170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Open Sans</vt:lpstr>
      <vt:lpstr>Open Sans ExtraBold</vt:lpstr>
      <vt:lpstr>Open Sans Light</vt:lpstr>
      <vt:lpstr>Segoe UI</vt:lpstr>
      <vt:lpstr>Trebuchet MS</vt:lpstr>
      <vt:lpstr>„Office“ tema</vt:lpstr>
      <vt:lpstr>Koje metode se koriste za predviđanje promena u svetu rada?</vt:lpstr>
      <vt:lpstr>PowerPoint Presentation</vt:lpstr>
      <vt:lpstr>PowerPoint Presentation</vt:lpstr>
      <vt:lpstr>Neke od metoda i pristupa koji se koriste za predviđanje promena u svetu rada…</vt:lpstr>
      <vt:lpstr>Korišćenje matematičkih modela za predviđanje trendova</vt:lpstr>
      <vt:lpstr>Kvantitativno modelovanje</vt:lpstr>
      <vt:lpstr>Kvantitativno modelovanje - primer</vt:lpstr>
      <vt:lpstr>Delfi metoda “metoda za strukturisanje procesa komunikacije u grupi, tako da proces bude efektivan u omogućavanju da grupa pojedinica, u celini, može da odgovori na kompleksan problem “ (Häder and Häder, 1995) </vt:lpstr>
      <vt:lpstr>Delfi metoda - primer</vt:lpstr>
      <vt:lpstr>Fokus grupe „istraživačka tehnika kojom se prikupljaju podaci kroz grupnu interakciju na temu koju zadaje istraživač“ (Morgan, 1996) </vt:lpstr>
      <vt:lpstr>Fokus grupe - primer</vt:lpstr>
      <vt:lpstr>Planiranje različitih scenarija sistematska metoda za kreativno razmišljanje o mogućim kompleksnim i nesigurnim budućnostima</vt:lpstr>
      <vt:lpstr>Metod scenarija - primer</vt:lpstr>
      <vt:lpstr>PowerPoint Presentation</vt:lpstr>
      <vt:lpstr>Svaka metoda ima svoje prednosti i nedostatke…</vt:lpstr>
      <vt:lpstr>Kako proceniti kvalitet izvora informacija o promenama u svetu rada? </vt:lpstr>
      <vt:lpstr>PowerPoint Presentation</vt:lpstr>
      <vt:lpstr>Kada se evaluiraju izvori o promenama u svetu rada treba uzeti u obzir…</vt:lpstr>
      <vt:lpstr> </vt:lpstr>
      <vt:lpstr>Ako evaluiramo ovaj izvor…</vt:lpstr>
      <vt:lpstr>Ako evaluiramo ovaj izvor…</vt:lpstr>
      <vt:lpstr>Reference</vt:lpstr>
      <vt:lpstr>Hvala na pažnji! Pitanja?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Microsoft account</cp:lastModifiedBy>
  <cp:revision>192</cp:revision>
  <dcterms:created xsi:type="dcterms:W3CDTF">2020-01-27T22:45:30Z</dcterms:created>
  <dcterms:modified xsi:type="dcterms:W3CDTF">2022-03-13T13:51:50Z</dcterms:modified>
</cp:coreProperties>
</file>